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4.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5.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 id="2147483721" r:id="rId2"/>
    <p:sldMasterId id="2147483660" r:id="rId3"/>
    <p:sldMasterId id="2147483722" r:id="rId4"/>
    <p:sldMasterId id="2147483648" r:id="rId5"/>
    <p:sldMasterId id="2147483946" r:id="rId6"/>
  </p:sldMasterIdLst>
  <p:notesMasterIdLst>
    <p:notesMasterId r:id="rId25"/>
  </p:notesMasterIdLst>
  <p:sldIdLst>
    <p:sldId id="291" r:id="rId7"/>
    <p:sldId id="305" r:id="rId8"/>
    <p:sldId id="309" r:id="rId9"/>
    <p:sldId id="315" r:id="rId10"/>
    <p:sldId id="331" r:id="rId11"/>
    <p:sldId id="328" r:id="rId12"/>
    <p:sldId id="329" r:id="rId13"/>
    <p:sldId id="317" r:id="rId14"/>
    <p:sldId id="322" r:id="rId15"/>
    <p:sldId id="321" r:id="rId16"/>
    <p:sldId id="319" r:id="rId17"/>
    <p:sldId id="318" r:id="rId18"/>
    <p:sldId id="326" r:id="rId19"/>
    <p:sldId id="327" r:id="rId20"/>
    <p:sldId id="323" r:id="rId21"/>
    <p:sldId id="332" r:id="rId22"/>
    <p:sldId id="314" r:id="rId23"/>
    <p:sldId id="294" r:id="rId24"/>
  </p:sldIdLst>
  <p:sldSz cx="9144000" cy="6858000" type="screen4x3"/>
  <p:notesSz cx="6810375" cy="9942513"/>
  <p:defaultTex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ministrator" initials="A" lastIdx="1" clrIdx="0"/>
  <p:cmAuthor id="1" name="i.stoop" initials="is" lastIdx="0" clrIdx="1"/>
  <p:cmAuthor id="2" name="Joost Kappelhof" initials="JK" lastIdx="1" clrIdx="2"/>
  <p:cmAuthor id="3" name="Sander Steijn" initials="SRS" lastIdx="12"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6F96"/>
    <a:srgbClr val="4E962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306" autoAdjust="0"/>
    <p:restoredTop sz="61456" autoAdjust="0"/>
  </p:normalViewPr>
  <p:slideViewPr>
    <p:cSldViewPr snapToGrid="0">
      <p:cViewPr>
        <p:scale>
          <a:sx n="100" d="100"/>
          <a:sy n="100" d="100"/>
        </p:scale>
        <p:origin x="-1932" y="330"/>
      </p:cViewPr>
      <p:guideLst>
        <p:guide orient="horz" pos="2160"/>
        <p:guide pos="2880"/>
      </p:guideLst>
    </p:cSldViewPr>
  </p:slideViewPr>
  <p:outlineViewPr>
    <p:cViewPr>
      <p:scale>
        <a:sx n="33" d="100"/>
        <a:sy n="33" d="100"/>
      </p:scale>
      <p:origin x="0" y="22536"/>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1" y="1"/>
            <a:ext cx="2951162" cy="497125"/>
          </a:xfrm>
          <a:prstGeom prst="rect">
            <a:avLst/>
          </a:prstGeom>
        </p:spPr>
        <p:txBody>
          <a:bodyPr vert="horz" lIns="91586" tIns="45793" rIns="91586" bIns="45793" rtlCol="0"/>
          <a:lstStyle>
            <a:lvl1pPr algn="l">
              <a:defRPr sz="1200"/>
            </a:lvl1pPr>
          </a:lstStyle>
          <a:p>
            <a:pPr>
              <a:defRPr/>
            </a:pPr>
            <a:endParaRPr lang="nl-NL"/>
          </a:p>
        </p:txBody>
      </p:sp>
      <p:sp>
        <p:nvSpPr>
          <p:cNvPr id="3" name="Tijdelijke aanduiding voor datum 2"/>
          <p:cNvSpPr>
            <a:spLocks noGrp="1"/>
          </p:cNvSpPr>
          <p:nvPr>
            <p:ph type="dt" idx="1"/>
          </p:nvPr>
        </p:nvSpPr>
        <p:spPr>
          <a:xfrm>
            <a:off x="3857637" y="1"/>
            <a:ext cx="2951162" cy="497125"/>
          </a:xfrm>
          <a:prstGeom prst="rect">
            <a:avLst/>
          </a:prstGeom>
        </p:spPr>
        <p:txBody>
          <a:bodyPr vert="horz" lIns="91586" tIns="45793" rIns="91586" bIns="45793" rtlCol="0"/>
          <a:lstStyle>
            <a:lvl1pPr algn="r">
              <a:defRPr sz="1200"/>
            </a:lvl1pPr>
          </a:lstStyle>
          <a:p>
            <a:pPr>
              <a:defRPr/>
            </a:pPr>
            <a:fld id="{89436D34-9078-45DA-98DC-8B3457807DAF}" type="datetimeFigureOut">
              <a:rPr lang="nl-NL"/>
              <a:pPr>
                <a:defRPr/>
              </a:pPr>
              <a:t>21-03-2017</a:t>
            </a:fld>
            <a:endParaRPr lang="nl-NL"/>
          </a:p>
        </p:txBody>
      </p:sp>
      <p:sp>
        <p:nvSpPr>
          <p:cNvPr id="4" name="Tijdelijke aanduiding voor dia-afbeelding 3"/>
          <p:cNvSpPr>
            <a:spLocks noGrp="1" noRot="1" noChangeAspect="1"/>
          </p:cNvSpPr>
          <p:nvPr>
            <p:ph type="sldImg" idx="2"/>
          </p:nvPr>
        </p:nvSpPr>
        <p:spPr>
          <a:xfrm>
            <a:off x="920750" y="746125"/>
            <a:ext cx="4968875" cy="3727450"/>
          </a:xfrm>
          <a:prstGeom prst="rect">
            <a:avLst/>
          </a:prstGeom>
          <a:noFill/>
          <a:ln w="12700">
            <a:solidFill>
              <a:prstClr val="black"/>
            </a:solidFill>
          </a:ln>
        </p:spPr>
        <p:txBody>
          <a:bodyPr vert="horz" lIns="91586" tIns="45793" rIns="91586" bIns="45793" rtlCol="0" anchor="ctr"/>
          <a:lstStyle/>
          <a:p>
            <a:pPr lvl="0"/>
            <a:endParaRPr lang="nl-NL" noProof="0" smtClean="0"/>
          </a:p>
        </p:txBody>
      </p:sp>
      <p:sp>
        <p:nvSpPr>
          <p:cNvPr id="5" name="Tijdelijke aanduiding voor notities 4"/>
          <p:cNvSpPr>
            <a:spLocks noGrp="1"/>
          </p:cNvSpPr>
          <p:nvPr>
            <p:ph type="body" sz="quarter" idx="3"/>
          </p:nvPr>
        </p:nvSpPr>
        <p:spPr>
          <a:xfrm>
            <a:off x="681038" y="4722694"/>
            <a:ext cx="5448300" cy="4474131"/>
          </a:xfrm>
          <a:prstGeom prst="rect">
            <a:avLst/>
          </a:prstGeom>
        </p:spPr>
        <p:txBody>
          <a:bodyPr vert="horz" lIns="91586" tIns="45793" rIns="91586" bIns="45793" rtlCol="0">
            <a:normAutofit/>
          </a:bodyPr>
          <a:lstStyle/>
          <a:p>
            <a:pPr lvl="0"/>
            <a:r>
              <a:rPr lang="nl-NL" noProof="0" smtClean="0"/>
              <a:t>Klik om de modelstijlen te bewerken</a:t>
            </a:r>
          </a:p>
          <a:p>
            <a:pPr lvl="1"/>
            <a:r>
              <a:rPr lang="nl-NL" noProof="0" smtClean="0"/>
              <a:t>Tweede niveau</a:t>
            </a:r>
          </a:p>
          <a:p>
            <a:pPr lvl="2"/>
            <a:r>
              <a:rPr lang="nl-NL" noProof="0" smtClean="0"/>
              <a:t>Derde niveau</a:t>
            </a:r>
          </a:p>
          <a:p>
            <a:pPr lvl="3"/>
            <a:r>
              <a:rPr lang="nl-NL" noProof="0" smtClean="0"/>
              <a:t>Vierde niveau</a:t>
            </a:r>
          </a:p>
          <a:p>
            <a:pPr lvl="4"/>
            <a:r>
              <a:rPr lang="nl-NL" noProof="0" smtClean="0"/>
              <a:t>Vijfde niveau</a:t>
            </a:r>
          </a:p>
        </p:txBody>
      </p:sp>
      <p:sp>
        <p:nvSpPr>
          <p:cNvPr id="6" name="Tijdelijke aanduiding voor voettekst 5"/>
          <p:cNvSpPr>
            <a:spLocks noGrp="1"/>
          </p:cNvSpPr>
          <p:nvPr>
            <p:ph type="ftr" sz="quarter" idx="4"/>
          </p:nvPr>
        </p:nvSpPr>
        <p:spPr>
          <a:xfrm>
            <a:off x="1" y="9443663"/>
            <a:ext cx="2951162" cy="497125"/>
          </a:xfrm>
          <a:prstGeom prst="rect">
            <a:avLst/>
          </a:prstGeom>
        </p:spPr>
        <p:txBody>
          <a:bodyPr vert="horz" lIns="91586" tIns="45793" rIns="91586" bIns="45793" rtlCol="0" anchor="b"/>
          <a:lstStyle>
            <a:lvl1pPr algn="l">
              <a:defRPr sz="1200"/>
            </a:lvl1pPr>
          </a:lstStyle>
          <a:p>
            <a:pPr>
              <a:defRPr/>
            </a:pPr>
            <a:endParaRPr lang="nl-NL"/>
          </a:p>
        </p:txBody>
      </p:sp>
      <p:sp>
        <p:nvSpPr>
          <p:cNvPr id="7" name="Tijdelijke aanduiding voor dianummer 6"/>
          <p:cNvSpPr>
            <a:spLocks noGrp="1"/>
          </p:cNvSpPr>
          <p:nvPr>
            <p:ph type="sldNum" sz="quarter" idx="5"/>
          </p:nvPr>
        </p:nvSpPr>
        <p:spPr>
          <a:xfrm>
            <a:off x="3857637" y="9443663"/>
            <a:ext cx="2951162" cy="497125"/>
          </a:xfrm>
          <a:prstGeom prst="rect">
            <a:avLst/>
          </a:prstGeom>
        </p:spPr>
        <p:txBody>
          <a:bodyPr vert="horz" lIns="91586" tIns="45793" rIns="91586" bIns="45793" rtlCol="0" anchor="b"/>
          <a:lstStyle>
            <a:lvl1pPr algn="r">
              <a:defRPr sz="1200"/>
            </a:lvl1pPr>
          </a:lstStyle>
          <a:p>
            <a:pPr>
              <a:defRPr/>
            </a:pPr>
            <a:fld id="{9170DCC4-0938-4A34-8900-A053B1607E5E}" type="slidenum">
              <a:rPr lang="nl-NL"/>
              <a:pPr>
                <a:defRPr/>
              </a:pPr>
              <a:t>‹nr.›</a:t>
            </a:fld>
            <a:endParaRPr lang="nl-NL"/>
          </a:p>
        </p:txBody>
      </p:sp>
    </p:spTree>
    <p:extLst>
      <p:ext uri="{BB962C8B-B14F-4D97-AF65-F5344CB8AC3E}">
        <p14:creationId xmlns:p14="http://schemas.microsoft.com/office/powerpoint/2010/main" val="29615336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pPr>
              <a:defRPr/>
            </a:pPr>
            <a:fld id="{1C051CA7-A65E-49A7-9906-4555616C8771}" type="slidenum">
              <a:rPr lang="nl-NL" smtClean="0">
                <a:solidFill>
                  <a:prstClr val="black"/>
                </a:solidFill>
              </a:rPr>
              <a:pPr>
                <a:defRPr/>
              </a:pPr>
              <a:t>1</a:t>
            </a:fld>
            <a:endParaRPr lang="nl-NL" dirty="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3">
              <a:buFont typeface="Arial" panose="020B0604020202020204" pitchFamily="34" charset="0"/>
              <a:buChar char="•"/>
            </a:pPr>
            <a:r>
              <a:rPr lang="nl-NL" dirty="0" err="1" smtClean="0"/>
              <a:t>Aim</a:t>
            </a:r>
            <a:r>
              <a:rPr lang="nl-NL" dirty="0" smtClean="0"/>
              <a:t>: Monitoring</a:t>
            </a:r>
            <a:r>
              <a:rPr lang="nl-NL" baseline="0" dirty="0" smtClean="0"/>
              <a:t> (digital </a:t>
            </a:r>
            <a:r>
              <a:rPr lang="nl-NL" baseline="0" dirty="0" err="1" smtClean="0"/>
              <a:t>and</a:t>
            </a:r>
            <a:r>
              <a:rPr lang="nl-NL" baseline="0" dirty="0" smtClean="0"/>
              <a:t> </a:t>
            </a:r>
            <a:r>
              <a:rPr lang="nl-NL" baseline="0" dirty="0" err="1" smtClean="0"/>
              <a:t>analogue</a:t>
            </a:r>
            <a:r>
              <a:rPr lang="nl-NL" baseline="0" dirty="0" smtClean="0"/>
              <a:t>) media </a:t>
            </a:r>
            <a:r>
              <a:rPr lang="nl-NL" baseline="0" dirty="0" err="1" smtClean="0"/>
              <a:t>use</a:t>
            </a:r>
            <a:r>
              <a:rPr lang="nl-NL" baseline="0" dirty="0" smtClean="0"/>
              <a:t> of Dutch </a:t>
            </a:r>
            <a:r>
              <a:rPr lang="nl-NL" baseline="0" dirty="0" err="1" smtClean="0"/>
              <a:t>population</a:t>
            </a:r>
            <a:r>
              <a:rPr lang="nl-NL" baseline="0" dirty="0" smtClean="0"/>
              <a:t> in a more sophisticated </a:t>
            </a:r>
            <a:r>
              <a:rPr lang="nl-NL" baseline="0" dirty="0" err="1" smtClean="0"/>
              <a:t>manner</a:t>
            </a:r>
            <a:r>
              <a:rPr lang="nl-NL" baseline="0" dirty="0" smtClean="0"/>
              <a:t> </a:t>
            </a:r>
            <a:r>
              <a:rPr lang="nl-NL" baseline="0" dirty="0" err="1" smtClean="0"/>
              <a:t>than</a:t>
            </a:r>
            <a:r>
              <a:rPr lang="nl-NL" baseline="0" dirty="0" smtClean="0"/>
              <a:t> </a:t>
            </a:r>
            <a:r>
              <a:rPr lang="nl-NL" baseline="0" dirty="0" err="1" smtClean="0"/>
              <a:t>the</a:t>
            </a:r>
            <a:r>
              <a:rPr lang="nl-NL" baseline="0" dirty="0" smtClean="0"/>
              <a:t> </a:t>
            </a:r>
            <a:r>
              <a:rPr lang="nl-NL" baseline="0" dirty="0" err="1" smtClean="0"/>
              <a:t>ordinary</a:t>
            </a:r>
            <a:r>
              <a:rPr lang="nl-NL" baseline="0" dirty="0" smtClean="0"/>
              <a:t> Time </a:t>
            </a:r>
            <a:r>
              <a:rPr lang="nl-NL" baseline="0" dirty="0" err="1" smtClean="0"/>
              <a:t>Use</a:t>
            </a:r>
            <a:r>
              <a:rPr lang="nl-NL" baseline="0" dirty="0" smtClean="0"/>
              <a:t> Survey</a:t>
            </a:r>
            <a:endParaRPr lang="nl-NL" dirty="0" smtClean="0"/>
          </a:p>
          <a:p>
            <a:pPr lvl="3">
              <a:buFont typeface="Arial" panose="020B0604020202020204" pitchFamily="34" charset="0"/>
              <a:buChar char="•"/>
            </a:pPr>
            <a:r>
              <a:rPr lang="nl-NL" dirty="0" smtClean="0"/>
              <a:t>No GS </a:t>
            </a:r>
            <a:r>
              <a:rPr lang="nl-NL" dirty="0" err="1" smtClean="0"/>
              <a:t>possible</a:t>
            </a:r>
            <a:r>
              <a:rPr lang="nl-NL" dirty="0" smtClean="0"/>
              <a:t> </a:t>
            </a:r>
            <a:r>
              <a:rPr lang="nl-NL" dirty="0" err="1" smtClean="0"/>
              <a:t>due</a:t>
            </a:r>
            <a:r>
              <a:rPr lang="nl-NL" dirty="0" smtClean="0"/>
              <a:t> </a:t>
            </a:r>
            <a:r>
              <a:rPr lang="nl-NL" dirty="0" err="1" smtClean="0"/>
              <a:t>to</a:t>
            </a:r>
            <a:r>
              <a:rPr lang="nl-NL" dirty="0" smtClean="0"/>
              <a:t> commercial partners in</a:t>
            </a:r>
            <a:r>
              <a:rPr lang="nl-NL" baseline="0" dirty="0" smtClean="0"/>
              <a:t> </a:t>
            </a:r>
            <a:r>
              <a:rPr lang="nl-NL" baseline="0" dirty="0" err="1" smtClean="0"/>
              <a:t>combination</a:t>
            </a:r>
            <a:r>
              <a:rPr lang="nl-NL" baseline="0" dirty="0" smtClean="0"/>
              <a:t> </a:t>
            </a:r>
            <a:r>
              <a:rPr lang="nl-NL" baseline="0" dirty="0" err="1" smtClean="0"/>
              <a:t>with</a:t>
            </a:r>
            <a:r>
              <a:rPr lang="nl-NL" baseline="0" dirty="0" smtClean="0"/>
              <a:t> a</a:t>
            </a:r>
            <a:r>
              <a:rPr lang="nl-NL" dirty="0" smtClean="0"/>
              <a:t> low budget, but </a:t>
            </a:r>
            <a:r>
              <a:rPr lang="nl-NL" dirty="0" err="1" smtClean="0"/>
              <a:t>also</a:t>
            </a:r>
            <a:r>
              <a:rPr lang="nl-NL" dirty="0" smtClean="0"/>
              <a:t> hard-</a:t>
            </a:r>
            <a:r>
              <a:rPr lang="nl-NL" dirty="0" err="1" smtClean="0"/>
              <a:t>to</a:t>
            </a:r>
            <a:r>
              <a:rPr lang="nl-NL" dirty="0" smtClean="0"/>
              <a:t>-survey </a:t>
            </a:r>
            <a:r>
              <a:rPr lang="nl-NL" dirty="0" err="1" smtClean="0"/>
              <a:t>subgroups</a:t>
            </a:r>
            <a:endParaRPr lang="nl-NL" dirty="0" smtClean="0"/>
          </a:p>
          <a:p>
            <a:pPr lvl="3">
              <a:buFont typeface="Arial" panose="020B0604020202020204" pitchFamily="34" charset="0"/>
              <a:buChar char="•"/>
            </a:pPr>
            <a:r>
              <a:rPr lang="nl-NL" dirty="0" smtClean="0"/>
              <a:t>Low net response </a:t>
            </a:r>
            <a:r>
              <a:rPr lang="nl-NL" dirty="0" err="1" smtClean="0"/>
              <a:t>rate</a:t>
            </a:r>
            <a:r>
              <a:rPr lang="nl-NL" dirty="0" smtClean="0"/>
              <a:t> (</a:t>
            </a:r>
            <a:r>
              <a:rPr lang="nl-NL" dirty="0" err="1" smtClean="0"/>
              <a:t>recruted</a:t>
            </a:r>
            <a:r>
              <a:rPr lang="nl-NL" baseline="0" dirty="0" smtClean="0"/>
              <a:t> </a:t>
            </a:r>
            <a:r>
              <a:rPr lang="nl-NL" baseline="0" dirty="0" err="1" smtClean="0"/>
              <a:t>under</a:t>
            </a:r>
            <a:r>
              <a:rPr lang="nl-NL" baseline="0" dirty="0" smtClean="0"/>
              <a:t> </a:t>
            </a:r>
            <a:r>
              <a:rPr lang="nl-NL" baseline="0" dirty="0" err="1" smtClean="0"/>
              <a:t>people</a:t>
            </a:r>
            <a:r>
              <a:rPr lang="nl-NL" baseline="0" dirty="0" smtClean="0"/>
              <a:t> </a:t>
            </a:r>
            <a:r>
              <a:rPr lang="nl-NL" baseline="0" dirty="0" err="1" smtClean="0"/>
              <a:t>who</a:t>
            </a:r>
            <a:r>
              <a:rPr lang="nl-NL" baseline="0" dirty="0" smtClean="0"/>
              <a:t> </a:t>
            </a:r>
            <a:r>
              <a:rPr lang="nl-NL" baseline="0" dirty="0" err="1" smtClean="0"/>
              <a:t>already</a:t>
            </a:r>
            <a:r>
              <a:rPr lang="nl-NL" baseline="0" dirty="0" smtClean="0"/>
              <a:t> </a:t>
            </a:r>
            <a:r>
              <a:rPr lang="nl-NL" baseline="0" dirty="0" err="1" smtClean="0"/>
              <a:t>filled</a:t>
            </a:r>
            <a:r>
              <a:rPr lang="nl-NL" baseline="0" dirty="0" smtClean="0"/>
              <a:t> in a survey on reading </a:t>
            </a:r>
            <a:r>
              <a:rPr lang="nl-NL" baseline="0" dirty="0" err="1" smtClean="0"/>
              <a:t>newspapers</a:t>
            </a:r>
            <a:r>
              <a:rPr lang="nl-NL" baseline="0" dirty="0" smtClean="0"/>
              <a:t> </a:t>
            </a:r>
            <a:r>
              <a:rPr lang="nl-NL" baseline="0" dirty="0" err="1" smtClean="0"/>
              <a:t>and</a:t>
            </a:r>
            <a:r>
              <a:rPr lang="nl-NL" baseline="0" dirty="0" smtClean="0"/>
              <a:t> </a:t>
            </a:r>
            <a:r>
              <a:rPr lang="nl-NL" baseline="0" dirty="0" err="1" smtClean="0"/>
              <a:t>who</a:t>
            </a:r>
            <a:r>
              <a:rPr lang="nl-NL" baseline="0" dirty="0" smtClean="0"/>
              <a:t> </a:t>
            </a:r>
            <a:r>
              <a:rPr lang="nl-NL" baseline="0" dirty="0" err="1" smtClean="0"/>
              <a:t>were</a:t>
            </a:r>
            <a:r>
              <a:rPr lang="nl-NL" baseline="0" dirty="0" smtClean="0"/>
              <a:t> </a:t>
            </a:r>
            <a:r>
              <a:rPr lang="nl-NL" baseline="0" dirty="0" err="1" smtClean="0"/>
              <a:t>willing</a:t>
            </a:r>
            <a:r>
              <a:rPr lang="nl-NL" baseline="0" dirty="0" smtClean="0"/>
              <a:t> </a:t>
            </a:r>
            <a:r>
              <a:rPr lang="nl-NL" baseline="0" dirty="0" err="1" smtClean="0"/>
              <a:t>to</a:t>
            </a:r>
            <a:r>
              <a:rPr lang="nl-NL" baseline="0" dirty="0" smtClean="0"/>
              <a:t> </a:t>
            </a:r>
            <a:r>
              <a:rPr lang="nl-NL" baseline="0" dirty="0" err="1" smtClean="0"/>
              <a:t>be</a:t>
            </a:r>
            <a:r>
              <a:rPr lang="nl-NL" baseline="0" dirty="0" smtClean="0"/>
              <a:t> part of more research</a:t>
            </a:r>
            <a:r>
              <a:rPr lang="nl-NL" baseline="0" dirty="0" smtClean="0"/>
              <a:t>)</a:t>
            </a:r>
            <a:endParaRPr lang="nl-NL" baseline="0" dirty="0" smtClean="0"/>
          </a:p>
        </p:txBody>
      </p:sp>
      <p:sp>
        <p:nvSpPr>
          <p:cNvPr id="4" name="Tijdelijke aanduiding voor dianummer 3"/>
          <p:cNvSpPr>
            <a:spLocks noGrp="1"/>
          </p:cNvSpPr>
          <p:nvPr>
            <p:ph type="sldNum" sz="quarter" idx="10"/>
          </p:nvPr>
        </p:nvSpPr>
        <p:spPr/>
        <p:txBody>
          <a:bodyPr/>
          <a:lstStyle/>
          <a:p>
            <a:pPr>
              <a:defRPr/>
            </a:pPr>
            <a:fld id="{9170DCC4-0938-4A34-8900-A053B1607E5E}" type="slidenum">
              <a:rPr lang="nl-NL" smtClean="0"/>
              <a:pPr>
                <a:defRPr/>
              </a:pPr>
              <a:t>10</a:t>
            </a:fld>
            <a:endParaRPr lang="nl-NL"/>
          </a:p>
        </p:txBody>
      </p:sp>
    </p:spTree>
    <p:extLst>
      <p:ext uri="{BB962C8B-B14F-4D97-AF65-F5344CB8AC3E}">
        <p14:creationId xmlns:p14="http://schemas.microsoft.com/office/powerpoint/2010/main" val="1549701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3">
              <a:buFont typeface="Arial" panose="020B0604020202020204" pitchFamily="34" charset="0"/>
              <a:buChar char="•"/>
            </a:pPr>
            <a:r>
              <a:rPr lang="en-US" dirty="0" smtClean="0"/>
              <a:t>Context: discussion</a:t>
            </a:r>
            <a:r>
              <a:rPr lang="en-US" baseline="0" dirty="0" smtClean="0"/>
              <a:t> in Dutch politics about the future of national pension funds and scheme’s. </a:t>
            </a:r>
            <a:endParaRPr lang="nl-NL" dirty="0" smtClean="0"/>
          </a:p>
          <a:p>
            <a:pPr lvl="3">
              <a:buFont typeface="Arial" panose="020B0604020202020204" pitchFamily="34" charset="0"/>
              <a:buChar char="•"/>
            </a:pPr>
            <a:r>
              <a:rPr lang="en-US" dirty="0" smtClean="0"/>
              <a:t>Aim: to find out the support of solidarity in (supplementary) pension scheme's: Trying to answer questions</a:t>
            </a:r>
            <a:r>
              <a:rPr lang="en-US" baseline="0" dirty="0" smtClean="0"/>
              <a:t> such as if </a:t>
            </a:r>
            <a:r>
              <a:rPr lang="en-US" dirty="0" smtClean="0"/>
              <a:t> people still</a:t>
            </a:r>
            <a:r>
              <a:rPr lang="en-US" baseline="0" dirty="0" smtClean="0"/>
              <a:t> want to pay into the same pension fund as a society? Can relevant societal trends be found and be related to this? To which degree do people prefer collective over individual pension arrangements, etc.</a:t>
            </a:r>
            <a:endParaRPr lang="en-US" dirty="0" smtClean="0"/>
          </a:p>
          <a:p>
            <a:pPr lvl="3">
              <a:buFont typeface="Arial" panose="020B0604020202020204" pitchFamily="34" charset="0"/>
              <a:buChar char="•"/>
            </a:pPr>
            <a:r>
              <a:rPr lang="nl-NL" dirty="0" smtClean="0"/>
              <a:t>No GS </a:t>
            </a:r>
            <a:r>
              <a:rPr lang="nl-NL" dirty="0" err="1" smtClean="0"/>
              <a:t>possible</a:t>
            </a:r>
            <a:r>
              <a:rPr lang="nl-NL" dirty="0" smtClean="0"/>
              <a:t> </a:t>
            </a:r>
            <a:r>
              <a:rPr lang="nl-NL" dirty="0" err="1" smtClean="0"/>
              <a:t>due</a:t>
            </a:r>
            <a:r>
              <a:rPr lang="nl-NL" dirty="0" smtClean="0"/>
              <a:t> </a:t>
            </a:r>
            <a:r>
              <a:rPr lang="nl-NL" dirty="0" err="1" smtClean="0"/>
              <a:t>to</a:t>
            </a:r>
            <a:r>
              <a:rPr lang="nl-NL" dirty="0" smtClean="0"/>
              <a:t> </a:t>
            </a:r>
            <a:r>
              <a:rPr lang="nl-NL" dirty="0" err="1" smtClean="0"/>
              <a:t>knowledge</a:t>
            </a:r>
            <a:r>
              <a:rPr lang="nl-NL" dirty="0" smtClean="0"/>
              <a:t> </a:t>
            </a:r>
            <a:r>
              <a:rPr lang="nl-NL" dirty="0" err="1" smtClean="0"/>
              <a:t>based</a:t>
            </a:r>
            <a:r>
              <a:rPr lang="nl-NL" dirty="0" smtClean="0"/>
              <a:t> </a:t>
            </a:r>
            <a:r>
              <a:rPr lang="nl-NL" dirty="0" err="1" smtClean="0"/>
              <a:t>challenges</a:t>
            </a:r>
            <a:r>
              <a:rPr lang="nl-NL" baseline="0" dirty="0" smtClean="0"/>
              <a:t> but </a:t>
            </a:r>
            <a:r>
              <a:rPr lang="nl-NL" baseline="0" dirty="0" err="1" smtClean="0"/>
              <a:t>also</a:t>
            </a:r>
            <a:r>
              <a:rPr lang="nl-NL" baseline="0" dirty="0" smtClean="0"/>
              <a:t> money issues. A </a:t>
            </a:r>
            <a:r>
              <a:rPr lang="nl-NL" baseline="0" dirty="0" err="1" smtClean="0"/>
              <a:t>feasibility</a:t>
            </a:r>
            <a:r>
              <a:rPr lang="nl-NL" baseline="0" dirty="0" smtClean="0"/>
              <a:t> </a:t>
            </a:r>
            <a:r>
              <a:rPr lang="nl-NL" baseline="0" dirty="0" err="1" smtClean="0"/>
              <a:t>study</a:t>
            </a:r>
            <a:r>
              <a:rPr lang="nl-NL" baseline="0" dirty="0" smtClean="0"/>
              <a:t> </a:t>
            </a:r>
            <a:r>
              <a:rPr lang="nl-NL" baseline="0" dirty="0" err="1" smtClean="0"/>
              <a:t>learned</a:t>
            </a:r>
            <a:r>
              <a:rPr lang="nl-NL" baseline="0" dirty="0" smtClean="0"/>
              <a:t> </a:t>
            </a:r>
            <a:r>
              <a:rPr lang="nl-NL" baseline="0" dirty="0" err="1" smtClean="0"/>
              <a:t>that</a:t>
            </a:r>
            <a:r>
              <a:rPr lang="nl-NL" baseline="0" dirty="0" smtClean="0"/>
              <a:t> </a:t>
            </a:r>
            <a:r>
              <a:rPr lang="nl-NL" baseline="0" dirty="0" err="1" smtClean="0"/>
              <a:t>people</a:t>
            </a:r>
            <a:r>
              <a:rPr lang="nl-NL" baseline="0" dirty="0" smtClean="0"/>
              <a:t> have </a:t>
            </a:r>
            <a:r>
              <a:rPr lang="nl-NL" baseline="0" dirty="0" err="1" smtClean="0"/>
              <a:t>great</a:t>
            </a:r>
            <a:r>
              <a:rPr lang="nl-NL" baseline="0" dirty="0" smtClean="0"/>
              <a:t> </a:t>
            </a:r>
            <a:r>
              <a:rPr lang="nl-NL" baseline="0" dirty="0" err="1" smtClean="0"/>
              <a:t>difficulty</a:t>
            </a:r>
            <a:r>
              <a:rPr lang="nl-NL" baseline="0" dirty="0" smtClean="0"/>
              <a:t> </a:t>
            </a:r>
            <a:r>
              <a:rPr lang="nl-NL" baseline="0" dirty="0" err="1" smtClean="0"/>
              <a:t>understanding</a:t>
            </a:r>
            <a:r>
              <a:rPr lang="nl-NL" baseline="0" dirty="0" smtClean="0"/>
              <a:t> </a:t>
            </a:r>
            <a:r>
              <a:rPr lang="nl-NL" baseline="0" dirty="0" err="1" smtClean="0"/>
              <a:t>the</a:t>
            </a:r>
            <a:r>
              <a:rPr lang="nl-NL" baseline="0" dirty="0" smtClean="0"/>
              <a:t> </a:t>
            </a:r>
            <a:r>
              <a:rPr lang="nl-NL" baseline="0" dirty="0" err="1" smtClean="0"/>
              <a:t>questions</a:t>
            </a:r>
            <a:r>
              <a:rPr lang="nl-NL" baseline="0" dirty="0" smtClean="0"/>
              <a:t> </a:t>
            </a:r>
            <a:r>
              <a:rPr lang="nl-NL" baseline="0" dirty="0" err="1" smtClean="0"/>
              <a:t>and</a:t>
            </a:r>
            <a:r>
              <a:rPr lang="nl-NL" baseline="0" dirty="0" smtClean="0"/>
              <a:t> </a:t>
            </a:r>
            <a:r>
              <a:rPr lang="nl-NL" baseline="0" dirty="0" err="1" smtClean="0"/>
              <a:t>usually</a:t>
            </a:r>
            <a:r>
              <a:rPr lang="nl-NL" baseline="0" dirty="0" smtClean="0"/>
              <a:t> do </a:t>
            </a:r>
            <a:r>
              <a:rPr lang="nl-NL" baseline="0" dirty="0" err="1" smtClean="0"/>
              <a:t>not</a:t>
            </a:r>
            <a:r>
              <a:rPr lang="nl-NL" baseline="0" dirty="0" smtClean="0"/>
              <a:t> have a lot of </a:t>
            </a:r>
            <a:r>
              <a:rPr lang="nl-NL" baseline="0" dirty="0" err="1" smtClean="0"/>
              <a:t>knowlegde</a:t>
            </a:r>
            <a:r>
              <a:rPr lang="nl-NL" baseline="0" dirty="0" smtClean="0"/>
              <a:t> </a:t>
            </a:r>
            <a:r>
              <a:rPr lang="nl-NL" baseline="0" dirty="0" err="1" smtClean="0"/>
              <a:t>regarding</a:t>
            </a:r>
            <a:r>
              <a:rPr lang="nl-NL" baseline="0" dirty="0" smtClean="0"/>
              <a:t> </a:t>
            </a:r>
            <a:r>
              <a:rPr lang="nl-NL" baseline="0" dirty="0" err="1" smtClean="0"/>
              <a:t>this</a:t>
            </a:r>
            <a:r>
              <a:rPr lang="nl-NL" baseline="0" dirty="0" smtClean="0"/>
              <a:t> topic. </a:t>
            </a:r>
          </a:p>
          <a:p>
            <a:pPr lvl="3">
              <a:buFont typeface="Arial" panose="020B0604020202020204" pitchFamily="34" charset="0"/>
              <a:buChar char="•"/>
            </a:pPr>
            <a:r>
              <a:rPr lang="nl-NL" baseline="0" dirty="0" smtClean="0"/>
              <a:t>As a </a:t>
            </a:r>
            <a:r>
              <a:rPr lang="nl-NL" baseline="0" dirty="0" err="1" smtClean="0"/>
              <a:t>result</a:t>
            </a:r>
            <a:r>
              <a:rPr lang="nl-NL" baseline="0" dirty="0" smtClean="0"/>
              <a:t> a panel was </a:t>
            </a:r>
            <a:r>
              <a:rPr lang="nl-NL" baseline="0" dirty="0" err="1" smtClean="0"/>
              <a:t>used</a:t>
            </a:r>
            <a:r>
              <a:rPr lang="nl-NL" baseline="0" dirty="0" smtClean="0"/>
              <a:t>. </a:t>
            </a:r>
            <a:r>
              <a:rPr lang="nl-NL" baseline="0" dirty="0" err="1" smtClean="0"/>
              <a:t>This</a:t>
            </a:r>
            <a:r>
              <a:rPr lang="nl-NL" baseline="0" dirty="0" smtClean="0"/>
              <a:t> panel – </a:t>
            </a:r>
            <a:r>
              <a:rPr lang="nl-NL" baseline="0" dirty="0" err="1" smtClean="0"/>
              <a:t>the</a:t>
            </a:r>
            <a:r>
              <a:rPr lang="nl-NL" baseline="0" dirty="0" smtClean="0"/>
              <a:t> Dutch </a:t>
            </a:r>
            <a:r>
              <a:rPr lang="nl-NL" baseline="0" dirty="0" err="1" smtClean="0"/>
              <a:t>national</a:t>
            </a:r>
            <a:r>
              <a:rPr lang="nl-NL" baseline="0" dirty="0" smtClean="0"/>
              <a:t> bank panel- </a:t>
            </a:r>
            <a:r>
              <a:rPr lang="nl-NL" baseline="0" dirty="0" err="1" smtClean="0"/>
              <a:t>consists</a:t>
            </a:r>
            <a:r>
              <a:rPr lang="nl-NL" baseline="0" dirty="0" smtClean="0"/>
              <a:t> of </a:t>
            </a:r>
            <a:r>
              <a:rPr lang="nl-NL" baseline="0" dirty="0" err="1" smtClean="0"/>
              <a:t>people</a:t>
            </a:r>
            <a:r>
              <a:rPr lang="nl-NL" baseline="0" dirty="0" smtClean="0"/>
              <a:t> </a:t>
            </a:r>
            <a:r>
              <a:rPr lang="nl-NL" baseline="0" dirty="0" err="1" smtClean="0"/>
              <a:t>with</a:t>
            </a:r>
            <a:r>
              <a:rPr lang="nl-NL" baseline="0" dirty="0" smtClean="0"/>
              <a:t> a </a:t>
            </a:r>
            <a:r>
              <a:rPr lang="nl-NL" baseline="0" dirty="0" err="1" smtClean="0"/>
              <a:t>great</a:t>
            </a:r>
            <a:r>
              <a:rPr lang="nl-NL" baseline="0" dirty="0" smtClean="0"/>
              <a:t> interest in </a:t>
            </a:r>
            <a:r>
              <a:rPr lang="nl-NL" baseline="0" dirty="0" err="1" smtClean="0"/>
              <a:t>economic</a:t>
            </a:r>
            <a:r>
              <a:rPr lang="nl-NL" baseline="0" dirty="0" smtClean="0"/>
              <a:t> topics </a:t>
            </a:r>
            <a:r>
              <a:rPr lang="nl-NL" baseline="0" dirty="0" err="1" smtClean="0"/>
              <a:t>and</a:t>
            </a:r>
            <a:r>
              <a:rPr lang="nl-NL" baseline="0" dirty="0" smtClean="0"/>
              <a:t> </a:t>
            </a:r>
            <a:r>
              <a:rPr lang="nl-NL" baseline="0" dirty="0" err="1" smtClean="0"/>
              <a:t>they</a:t>
            </a:r>
            <a:r>
              <a:rPr lang="nl-NL" baseline="0" dirty="0" smtClean="0"/>
              <a:t> </a:t>
            </a:r>
            <a:r>
              <a:rPr lang="nl-NL" baseline="0" dirty="0" err="1" smtClean="0"/>
              <a:t>were</a:t>
            </a:r>
            <a:r>
              <a:rPr lang="nl-NL" baseline="0" dirty="0" smtClean="0"/>
              <a:t> </a:t>
            </a:r>
            <a:r>
              <a:rPr lang="nl-NL" baseline="0" dirty="0" err="1" smtClean="0"/>
              <a:t>thought</a:t>
            </a:r>
            <a:r>
              <a:rPr lang="nl-NL" baseline="0" dirty="0" smtClean="0"/>
              <a:t> </a:t>
            </a:r>
            <a:r>
              <a:rPr lang="nl-NL" baseline="0" dirty="0" err="1" smtClean="0"/>
              <a:t>to</a:t>
            </a:r>
            <a:r>
              <a:rPr lang="nl-NL" baseline="0" dirty="0" smtClean="0"/>
              <a:t> </a:t>
            </a:r>
            <a:r>
              <a:rPr lang="nl-NL" baseline="0" dirty="0" err="1" smtClean="0"/>
              <a:t>be</a:t>
            </a:r>
            <a:r>
              <a:rPr lang="nl-NL" baseline="0" dirty="0" smtClean="0"/>
              <a:t> more </a:t>
            </a:r>
            <a:r>
              <a:rPr lang="nl-NL" baseline="0" dirty="0" err="1" smtClean="0"/>
              <a:t>knowledgable</a:t>
            </a:r>
            <a:r>
              <a:rPr lang="nl-NL" baseline="0" dirty="0" smtClean="0"/>
              <a:t> on </a:t>
            </a:r>
            <a:r>
              <a:rPr lang="nl-NL" baseline="0" dirty="0" err="1" smtClean="0"/>
              <a:t>the</a:t>
            </a:r>
            <a:r>
              <a:rPr lang="nl-NL" baseline="0" dirty="0" smtClean="0"/>
              <a:t> topic.</a:t>
            </a:r>
            <a:endParaRPr lang="nl-NL" dirty="0" smtClean="0"/>
          </a:p>
          <a:p>
            <a:endParaRPr lang="nl-NL" dirty="0"/>
          </a:p>
        </p:txBody>
      </p:sp>
      <p:sp>
        <p:nvSpPr>
          <p:cNvPr id="4" name="Tijdelijke aanduiding voor dianummer 3"/>
          <p:cNvSpPr>
            <a:spLocks noGrp="1"/>
          </p:cNvSpPr>
          <p:nvPr>
            <p:ph type="sldNum" sz="quarter" idx="10"/>
          </p:nvPr>
        </p:nvSpPr>
        <p:spPr/>
        <p:txBody>
          <a:bodyPr/>
          <a:lstStyle/>
          <a:p>
            <a:pPr>
              <a:defRPr/>
            </a:pPr>
            <a:fld id="{9170DCC4-0938-4A34-8900-A053B1607E5E}" type="slidenum">
              <a:rPr lang="nl-NL" smtClean="0"/>
              <a:pPr>
                <a:defRPr/>
              </a:pPr>
              <a:t>11</a:t>
            </a:fld>
            <a:endParaRPr lang="nl-NL"/>
          </a:p>
        </p:txBody>
      </p:sp>
    </p:spTree>
    <p:extLst>
      <p:ext uri="{BB962C8B-B14F-4D97-AF65-F5344CB8AC3E}">
        <p14:creationId xmlns:p14="http://schemas.microsoft.com/office/powerpoint/2010/main" val="1549701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3">
              <a:buFont typeface="Arial" panose="020B0604020202020204" pitchFamily="34" charset="0"/>
              <a:buChar char="•"/>
            </a:pPr>
            <a:r>
              <a:rPr lang="en-US" dirty="0" smtClean="0"/>
              <a:t>Aim: to ascertain their</a:t>
            </a:r>
            <a:r>
              <a:rPr lang="en-US" baseline="0" dirty="0" smtClean="0"/>
              <a:t> socio-economic living conditions, health and well being. Are their educational challenges that need to be addressed, is it easy for them to learn Dutch, do they have a difficult time adjusting/transitioning/coping with living in the Netherlands, etc.</a:t>
            </a:r>
            <a:endParaRPr lang="en-US" dirty="0" smtClean="0"/>
          </a:p>
          <a:p>
            <a:pPr lvl="3">
              <a:buFont typeface="Arial" panose="020B0604020202020204" pitchFamily="34" charset="0"/>
              <a:buChar char="•"/>
            </a:pPr>
            <a:r>
              <a:rPr lang="nl-NL" dirty="0" smtClean="0"/>
              <a:t>No GS </a:t>
            </a:r>
            <a:r>
              <a:rPr lang="nl-NL" dirty="0" err="1" smtClean="0"/>
              <a:t>possible</a:t>
            </a:r>
            <a:r>
              <a:rPr lang="nl-NL" dirty="0" smtClean="0"/>
              <a:t> </a:t>
            </a:r>
            <a:r>
              <a:rPr lang="nl-NL" dirty="0" err="1" smtClean="0"/>
              <a:t>due</a:t>
            </a:r>
            <a:r>
              <a:rPr lang="nl-NL" dirty="0" smtClean="0"/>
              <a:t> </a:t>
            </a:r>
            <a:r>
              <a:rPr lang="nl-NL" dirty="0" err="1" smtClean="0"/>
              <a:t>to</a:t>
            </a:r>
            <a:r>
              <a:rPr lang="nl-NL" dirty="0" smtClean="0"/>
              <a:t> </a:t>
            </a:r>
            <a:r>
              <a:rPr lang="nl-NL" dirty="0" err="1" smtClean="0"/>
              <a:t>coverage</a:t>
            </a:r>
            <a:r>
              <a:rPr lang="nl-NL" dirty="0" smtClean="0"/>
              <a:t> </a:t>
            </a:r>
            <a:r>
              <a:rPr lang="nl-NL" dirty="0" err="1" smtClean="0"/>
              <a:t>and</a:t>
            </a:r>
            <a:r>
              <a:rPr lang="nl-NL" dirty="0" smtClean="0"/>
              <a:t> frame issues (</a:t>
            </a:r>
            <a:r>
              <a:rPr lang="nl-NL" dirty="0" err="1" smtClean="0"/>
              <a:t>hidden</a:t>
            </a:r>
            <a:r>
              <a:rPr lang="nl-NL" dirty="0" smtClean="0"/>
              <a:t> </a:t>
            </a:r>
            <a:r>
              <a:rPr lang="nl-NL" dirty="0" err="1" smtClean="0"/>
              <a:t>populations</a:t>
            </a:r>
            <a:r>
              <a:rPr lang="nl-NL" dirty="0" smtClean="0"/>
              <a:t>) </a:t>
            </a:r>
            <a:r>
              <a:rPr lang="nl-NL" dirty="0" err="1" smtClean="0"/>
              <a:t>and</a:t>
            </a:r>
            <a:r>
              <a:rPr lang="nl-NL" dirty="0" smtClean="0"/>
              <a:t> budget</a:t>
            </a:r>
          </a:p>
          <a:p>
            <a:pPr lvl="3">
              <a:buFont typeface="Arial" panose="020B0604020202020204" pitchFamily="34" charset="0"/>
              <a:buChar char="•"/>
            </a:pPr>
            <a:r>
              <a:rPr lang="nl-NL" dirty="0" smtClean="0"/>
              <a:t> </a:t>
            </a:r>
            <a:r>
              <a:rPr lang="nl-NL" dirty="0" err="1" smtClean="0"/>
              <a:t>Eventually</a:t>
            </a:r>
            <a:r>
              <a:rPr lang="nl-NL" baseline="0" dirty="0" smtClean="0"/>
              <a:t> a random sample was </a:t>
            </a:r>
            <a:r>
              <a:rPr lang="nl-NL" baseline="0" dirty="0" err="1" smtClean="0"/>
              <a:t>drawn</a:t>
            </a:r>
            <a:r>
              <a:rPr lang="nl-NL" baseline="0" dirty="0" smtClean="0"/>
              <a:t> of </a:t>
            </a:r>
            <a:r>
              <a:rPr lang="nl-NL" baseline="0" dirty="0" err="1" smtClean="0"/>
              <a:t>registered</a:t>
            </a:r>
            <a:r>
              <a:rPr lang="nl-NL" baseline="0" dirty="0" smtClean="0"/>
              <a:t> </a:t>
            </a:r>
            <a:r>
              <a:rPr lang="nl-NL" baseline="0" dirty="0" err="1" smtClean="0"/>
              <a:t>Polish</a:t>
            </a:r>
            <a:r>
              <a:rPr lang="nl-NL" baseline="0" dirty="0" smtClean="0"/>
              <a:t>, </a:t>
            </a:r>
            <a:r>
              <a:rPr lang="nl-NL" baseline="0" dirty="0" err="1" smtClean="0"/>
              <a:t>Bulgarian</a:t>
            </a:r>
            <a:r>
              <a:rPr lang="nl-NL" baseline="0" dirty="0" smtClean="0"/>
              <a:t> </a:t>
            </a:r>
            <a:r>
              <a:rPr lang="nl-NL" baseline="0" dirty="0" err="1" smtClean="0"/>
              <a:t>and</a:t>
            </a:r>
            <a:r>
              <a:rPr lang="nl-NL" baseline="0" dirty="0" smtClean="0"/>
              <a:t> </a:t>
            </a:r>
            <a:r>
              <a:rPr lang="nl-NL" baseline="0" dirty="0" err="1" smtClean="0"/>
              <a:t>Romanian</a:t>
            </a:r>
            <a:r>
              <a:rPr lang="nl-NL" baseline="0" dirty="0" smtClean="0"/>
              <a:t> </a:t>
            </a:r>
            <a:r>
              <a:rPr lang="nl-NL" baseline="0" dirty="0" err="1" smtClean="0"/>
              <a:t>parents</a:t>
            </a:r>
            <a:r>
              <a:rPr lang="nl-NL" baseline="0" dirty="0" smtClean="0"/>
              <a:t> (</a:t>
            </a:r>
            <a:r>
              <a:rPr lang="nl-NL" baseline="0" dirty="0" err="1" smtClean="0"/>
              <a:t>with</a:t>
            </a:r>
            <a:r>
              <a:rPr lang="nl-NL" baseline="0" dirty="0" smtClean="0"/>
              <a:t> or without a Dutch partner). </a:t>
            </a:r>
            <a:r>
              <a:rPr lang="nl-NL" baseline="0" dirty="0" err="1" smtClean="0"/>
              <a:t>However</a:t>
            </a:r>
            <a:r>
              <a:rPr lang="nl-NL" baseline="0" dirty="0" smtClean="0"/>
              <a:t>, </a:t>
            </a:r>
            <a:r>
              <a:rPr lang="nl-NL" baseline="0" dirty="0" err="1" smtClean="0"/>
              <a:t>the</a:t>
            </a:r>
            <a:r>
              <a:rPr lang="nl-NL" baseline="0" dirty="0" smtClean="0"/>
              <a:t> target </a:t>
            </a:r>
            <a:r>
              <a:rPr lang="nl-NL" baseline="0" dirty="0" err="1" smtClean="0"/>
              <a:t>population</a:t>
            </a:r>
            <a:r>
              <a:rPr lang="nl-NL" baseline="0" dirty="0" smtClean="0"/>
              <a:t> was </a:t>
            </a:r>
            <a:r>
              <a:rPr lang="nl-NL" baseline="0" dirty="0" err="1" smtClean="0"/>
              <a:t>broader</a:t>
            </a:r>
            <a:r>
              <a:rPr lang="nl-NL" baseline="0" dirty="0" smtClean="0"/>
              <a:t> </a:t>
            </a:r>
            <a:r>
              <a:rPr lang="nl-NL" baseline="0" dirty="0" err="1" smtClean="0"/>
              <a:t>and</a:t>
            </a:r>
            <a:r>
              <a:rPr lang="nl-NL" baseline="0" dirty="0" smtClean="0"/>
              <a:t> </a:t>
            </a:r>
            <a:r>
              <a:rPr lang="nl-NL" baseline="0" dirty="0" err="1" smtClean="0"/>
              <a:t>also</a:t>
            </a:r>
            <a:r>
              <a:rPr lang="nl-NL" baseline="0" dirty="0" smtClean="0"/>
              <a:t> </a:t>
            </a:r>
            <a:r>
              <a:rPr lang="nl-NL" baseline="0" dirty="0" err="1" smtClean="0"/>
              <a:t>included</a:t>
            </a:r>
            <a:r>
              <a:rPr lang="nl-NL" baseline="0" dirty="0" smtClean="0"/>
              <a:t> </a:t>
            </a:r>
            <a:r>
              <a:rPr lang="nl-NL" baseline="0" dirty="0" err="1" smtClean="0"/>
              <a:t>Polish</a:t>
            </a:r>
            <a:r>
              <a:rPr lang="nl-NL" baseline="0" dirty="0" smtClean="0"/>
              <a:t>, </a:t>
            </a:r>
            <a:r>
              <a:rPr lang="nl-NL" baseline="0" dirty="0" err="1" smtClean="0"/>
              <a:t>Bulgarian</a:t>
            </a:r>
            <a:r>
              <a:rPr lang="nl-NL" baseline="0" dirty="0" smtClean="0"/>
              <a:t> en </a:t>
            </a:r>
            <a:r>
              <a:rPr lang="nl-NL" baseline="0" dirty="0" err="1" smtClean="0"/>
              <a:t>Romanian</a:t>
            </a:r>
            <a:r>
              <a:rPr lang="nl-NL" baseline="0" dirty="0" smtClean="0"/>
              <a:t> </a:t>
            </a:r>
            <a:r>
              <a:rPr lang="nl-NL" baseline="0" dirty="0" err="1" smtClean="0"/>
              <a:t>children</a:t>
            </a:r>
            <a:r>
              <a:rPr lang="nl-NL" baseline="0" dirty="0" smtClean="0"/>
              <a:t> of </a:t>
            </a:r>
            <a:r>
              <a:rPr lang="nl-NL" baseline="0" dirty="0" err="1" smtClean="0"/>
              <a:t>parents</a:t>
            </a:r>
            <a:r>
              <a:rPr lang="nl-NL" baseline="0" dirty="0" smtClean="0"/>
              <a:t> </a:t>
            </a:r>
            <a:r>
              <a:rPr lang="nl-NL" baseline="0" dirty="0" err="1" smtClean="0"/>
              <a:t>residing</a:t>
            </a:r>
            <a:r>
              <a:rPr lang="nl-NL" baseline="0" dirty="0" smtClean="0"/>
              <a:t> in </a:t>
            </a:r>
            <a:r>
              <a:rPr lang="nl-NL" baseline="0" dirty="0" err="1" smtClean="0"/>
              <a:t>the</a:t>
            </a:r>
            <a:r>
              <a:rPr lang="nl-NL" baseline="0" dirty="0" smtClean="0"/>
              <a:t> Netherlands but </a:t>
            </a:r>
            <a:r>
              <a:rPr lang="nl-NL" baseline="0" dirty="0" err="1" smtClean="0"/>
              <a:t>who</a:t>
            </a:r>
            <a:r>
              <a:rPr lang="nl-NL" baseline="0" dirty="0" smtClean="0"/>
              <a:t> are </a:t>
            </a:r>
            <a:r>
              <a:rPr lang="nl-NL" baseline="0" dirty="0" err="1" smtClean="0"/>
              <a:t>not</a:t>
            </a:r>
            <a:r>
              <a:rPr lang="nl-NL" baseline="0" dirty="0" smtClean="0"/>
              <a:t> </a:t>
            </a:r>
            <a:r>
              <a:rPr lang="nl-NL" baseline="0" dirty="0" err="1" smtClean="0"/>
              <a:t>officially</a:t>
            </a:r>
            <a:r>
              <a:rPr lang="nl-NL" baseline="0" dirty="0" smtClean="0"/>
              <a:t> </a:t>
            </a:r>
            <a:r>
              <a:rPr lang="nl-NL" baseline="0" dirty="0" err="1" smtClean="0"/>
              <a:t>registered</a:t>
            </a:r>
            <a:r>
              <a:rPr lang="nl-NL" baseline="0" dirty="0" smtClean="0"/>
              <a:t> (</a:t>
            </a:r>
            <a:r>
              <a:rPr lang="nl-NL" baseline="0" dirty="0" err="1" smtClean="0"/>
              <a:t>such</a:t>
            </a:r>
            <a:r>
              <a:rPr lang="nl-NL" baseline="0" dirty="0" smtClean="0"/>
              <a:t> as </a:t>
            </a:r>
            <a:r>
              <a:rPr lang="nl-NL" baseline="0" dirty="0" err="1" smtClean="0"/>
              <a:t>seasonal</a:t>
            </a:r>
            <a:r>
              <a:rPr lang="nl-NL" baseline="0" dirty="0" smtClean="0"/>
              <a:t> </a:t>
            </a:r>
            <a:r>
              <a:rPr lang="nl-NL" baseline="0" dirty="0" err="1" smtClean="0"/>
              <a:t>workers</a:t>
            </a:r>
            <a:r>
              <a:rPr lang="nl-NL" baseline="0" dirty="0" smtClean="0"/>
              <a:t>, </a:t>
            </a:r>
            <a:r>
              <a:rPr lang="nl-NL" baseline="0" dirty="0" err="1" smtClean="0"/>
              <a:t>labourers</a:t>
            </a:r>
            <a:r>
              <a:rPr lang="nl-NL" baseline="0" dirty="0" smtClean="0"/>
              <a:t> </a:t>
            </a:r>
            <a:r>
              <a:rPr lang="nl-NL" baseline="0" dirty="0" err="1" smtClean="0"/>
              <a:t>who</a:t>
            </a:r>
            <a:r>
              <a:rPr lang="nl-NL" baseline="0" dirty="0" smtClean="0"/>
              <a:t> have </a:t>
            </a:r>
            <a:r>
              <a:rPr lang="nl-NL" baseline="0" dirty="0" err="1" smtClean="0"/>
              <a:t>their</a:t>
            </a:r>
            <a:r>
              <a:rPr lang="nl-NL" baseline="0" dirty="0" smtClean="0"/>
              <a:t> </a:t>
            </a:r>
            <a:r>
              <a:rPr lang="nl-NL" baseline="0" dirty="0" err="1" smtClean="0"/>
              <a:t>children</a:t>
            </a:r>
            <a:r>
              <a:rPr lang="nl-NL" baseline="0" dirty="0" smtClean="0"/>
              <a:t> </a:t>
            </a:r>
            <a:r>
              <a:rPr lang="nl-NL" baseline="0" dirty="0" err="1" smtClean="0"/>
              <a:t>come</a:t>
            </a:r>
            <a:r>
              <a:rPr lang="nl-NL" baseline="0" dirty="0" smtClean="0"/>
              <a:t> over </a:t>
            </a:r>
            <a:r>
              <a:rPr lang="nl-NL" baseline="0" dirty="0" err="1" smtClean="0"/>
              <a:t>only</a:t>
            </a:r>
            <a:r>
              <a:rPr lang="nl-NL" baseline="0" dirty="0" smtClean="0"/>
              <a:t> </a:t>
            </a:r>
            <a:r>
              <a:rPr lang="nl-NL" baseline="0" dirty="0" err="1" smtClean="0"/>
              <a:t>for</a:t>
            </a:r>
            <a:r>
              <a:rPr lang="nl-NL" baseline="0" dirty="0" smtClean="0"/>
              <a:t> </a:t>
            </a:r>
            <a:r>
              <a:rPr lang="nl-NL" baseline="0" dirty="0" err="1" smtClean="0"/>
              <a:t>limited</a:t>
            </a:r>
            <a:r>
              <a:rPr lang="nl-NL" baseline="0" dirty="0" smtClean="0"/>
              <a:t> </a:t>
            </a:r>
            <a:r>
              <a:rPr lang="nl-NL" baseline="0" dirty="0" err="1" smtClean="0"/>
              <a:t>periods</a:t>
            </a:r>
            <a:r>
              <a:rPr lang="nl-NL" baseline="0" dirty="0" smtClean="0"/>
              <a:t> in </a:t>
            </a:r>
            <a:r>
              <a:rPr lang="nl-NL" baseline="0" dirty="0" err="1" smtClean="0"/>
              <a:t>the</a:t>
            </a:r>
            <a:r>
              <a:rPr lang="nl-NL" baseline="0" dirty="0" smtClean="0"/>
              <a:t> </a:t>
            </a:r>
            <a:r>
              <a:rPr lang="nl-NL" baseline="0" dirty="0" err="1" smtClean="0"/>
              <a:t>year</a:t>
            </a:r>
            <a:r>
              <a:rPr lang="nl-NL" baseline="0" dirty="0" smtClean="0"/>
              <a:t>, etc.)</a:t>
            </a:r>
            <a:endParaRPr lang="nl-NL" dirty="0" smtClean="0"/>
          </a:p>
          <a:p>
            <a:endParaRPr lang="nl-NL" dirty="0"/>
          </a:p>
        </p:txBody>
      </p:sp>
      <p:sp>
        <p:nvSpPr>
          <p:cNvPr id="4" name="Tijdelijke aanduiding voor dianummer 3"/>
          <p:cNvSpPr>
            <a:spLocks noGrp="1"/>
          </p:cNvSpPr>
          <p:nvPr>
            <p:ph type="sldNum" sz="quarter" idx="10"/>
          </p:nvPr>
        </p:nvSpPr>
        <p:spPr/>
        <p:txBody>
          <a:bodyPr/>
          <a:lstStyle/>
          <a:p>
            <a:pPr>
              <a:defRPr/>
            </a:pPr>
            <a:fld id="{9170DCC4-0938-4A34-8900-A053B1607E5E}" type="slidenum">
              <a:rPr lang="nl-NL" smtClean="0"/>
              <a:pPr>
                <a:defRPr/>
              </a:pPr>
              <a:t>12</a:t>
            </a:fld>
            <a:endParaRPr lang="nl-NL"/>
          </a:p>
        </p:txBody>
      </p:sp>
    </p:spTree>
    <p:extLst>
      <p:ext uri="{BB962C8B-B14F-4D97-AF65-F5344CB8AC3E}">
        <p14:creationId xmlns:p14="http://schemas.microsoft.com/office/powerpoint/2010/main" val="1549701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defTabSz="915863">
              <a:defRPr/>
            </a:pPr>
            <a:r>
              <a:rPr lang="en-GB" b="1" dirty="0" smtClean="0"/>
              <a:t>Relevance</a:t>
            </a:r>
            <a:r>
              <a:rPr lang="en-GB" dirty="0" smtClean="0"/>
              <a:t>: The degree to which it meets the real needs of clients</a:t>
            </a:r>
            <a:r>
              <a:rPr lang="en-US" dirty="0" smtClean="0"/>
              <a:t>. Available statistics should reflect the needs and priorities expressed by the users (</a:t>
            </a:r>
            <a:r>
              <a:rPr lang="en-US" b="1" dirty="0" smtClean="0"/>
              <a:t>completeness</a:t>
            </a:r>
            <a:r>
              <a:rPr lang="en-US" dirty="0" smtClean="0"/>
              <a:t>).</a:t>
            </a:r>
          </a:p>
          <a:p>
            <a:pPr defTabSz="915863">
              <a:defRPr/>
            </a:pPr>
            <a:r>
              <a:rPr lang="en-US" b="1" dirty="0" smtClean="0"/>
              <a:t>Accuracy </a:t>
            </a:r>
            <a:r>
              <a:rPr lang="en-US" dirty="0" smtClean="0"/>
              <a:t>: The closeness between the estimated value and the (unknown) true value. Difference can be systematic (bias) or random (variance).</a:t>
            </a:r>
          </a:p>
          <a:p>
            <a:pPr defTabSz="915863">
              <a:defRPr/>
            </a:pPr>
            <a:r>
              <a:rPr lang="en-US" b="1" dirty="0" smtClean="0"/>
              <a:t>Timeliness </a:t>
            </a:r>
            <a:r>
              <a:rPr lang="en-US" dirty="0" smtClean="0"/>
              <a:t>: (and </a:t>
            </a:r>
            <a:r>
              <a:rPr lang="en-US" b="1" dirty="0" smtClean="0"/>
              <a:t>punctuality</a:t>
            </a:r>
            <a:r>
              <a:rPr lang="en-US" dirty="0" smtClean="0"/>
              <a:t>): How quickly data becomes available (and on time at pre-established dates).</a:t>
            </a:r>
          </a:p>
          <a:p>
            <a:pPr defTabSz="915863">
              <a:defRPr/>
            </a:pPr>
            <a:r>
              <a:rPr lang="en-US" b="1" dirty="0" smtClean="0"/>
              <a:t>Accessibility</a:t>
            </a:r>
            <a:r>
              <a:rPr lang="en-US" dirty="0" smtClean="0"/>
              <a:t> (and </a:t>
            </a:r>
            <a:r>
              <a:rPr lang="en-US" b="1" dirty="0" smtClean="0"/>
              <a:t>clarity</a:t>
            </a:r>
            <a:r>
              <a:rPr lang="en-US" dirty="0" smtClean="0"/>
              <a:t>): Are the data easily accessible by users and available in the forms users desire (and adequately documented- metadata).</a:t>
            </a:r>
          </a:p>
          <a:p>
            <a:pPr defTabSz="915863">
              <a:defRPr/>
            </a:pPr>
            <a:r>
              <a:rPr lang="en-US" b="1" dirty="0" smtClean="0"/>
              <a:t>Comparability</a:t>
            </a:r>
            <a:r>
              <a:rPr lang="en-US" dirty="0" smtClean="0"/>
              <a:t>: The extent to which differences between statistics from different geographical areas, non-geographical domains, or over time, can be attributed to differences between the true values of the statistics. </a:t>
            </a:r>
          </a:p>
          <a:p>
            <a:pPr defTabSz="915863">
              <a:defRPr/>
            </a:pPr>
            <a:r>
              <a:rPr lang="en-US" b="1" dirty="0" smtClean="0"/>
              <a:t>Coherence</a:t>
            </a:r>
            <a:r>
              <a:rPr lang="en-US" dirty="0" smtClean="0"/>
              <a:t>: The degree to which the data from a single data set (survey), and data brought together across data sets, are logically connected and complete. Statistics are coherent in so far as they are based on common definitions, classifications and methodological standard.</a:t>
            </a:r>
            <a:endParaRPr lang="nl-NL" dirty="0" smtClean="0"/>
          </a:p>
          <a:p>
            <a:pPr defTabSz="915863">
              <a:defRPr/>
            </a:pPr>
            <a:endParaRPr lang="en-US" dirty="0" smtClean="0"/>
          </a:p>
          <a:p>
            <a:pPr defTabSz="915863">
              <a:defRPr/>
            </a:pPr>
            <a:endParaRPr lang="en-US" dirty="0" smtClean="0"/>
          </a:p>
          <a:p>
            <a:pPr defTabSz="915863">
              <a:defRPr/>
            </a:pPr>
            <a:endParaRPr lang="en-US" dirty="0" smtClean="0"/>
          </a:p>
          <a:p>
            <a:endParaRPr lang="nl-NL" dirty="0" smtClean="0"/>
          </a:p>
          <a:p>
            <a:endParaRPr lang="nl-NL" dirty="0"/>
          </a:p>
        </p:txBody>
      </p:sp>
      <p:sp>
        <p:nvSpPr>
          <p:cNvPr id="4" name="Tijdelijke aanduiding voor dianummer 3"/>
          <p:cNvSpPr>
            <a:spLocks noGrp="1"/>
          </p:cNvSpPr>
          <p:nvPr>
            <p:ph type="sldNum" sz="quarter" idx="10"/>
          </p:nvPr>
        </p:nvSpPr>
        <p:spPr/>
        <p:txBody>
          <a:bodyPr/>
          <a:lstStyle/>
          <a:p>
            <a:pPr>
              <a:defRPr/>
            </a:pPr>
            <a:fld id="{9170DCC4-0938-4A34-8900-A053B1607E5E}" type="slidenum">
              <a:rPr lang="nl-NL" smtClean="0"/>
              <a:pPr>
                <a:defRPr/>
              </a:pPr>
              <a:t>13</a:t>
            </a:fld>
            <a:endParaRPr lang="nl-NL"/>
          </a:p>
        </p:txBody>
      </p:sp>
    </p:spTree>
    <p:extLst>
      <p:ext uri="{BB962C8B-B14F-4D97-AF65-F5344CB8AC3E}">
        <p14:creationId xmlns:p14="http://schemas.microsoft.com/office/powerpoint/2010/main" val="42432823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a:defRPr/>
            </a:pPr>
            <a:fld id="{9170DCC4-0938-4A34-8900-A053B1607E5E}" type="slidenum">
              <a:rPr lang="nl-NL" smtClean="0"/>
              <a:pPr>
                <a:defRPr/>
              </a:pPr>
              <a:t>14</a:t>
            </a:fld>
            <a:endParaRPr lang="nl-NL"/>
          </a:p>
        </p:txBody>
      </p:sp>
    </p:spTree>
    <p:extLst>
      <p:ext uri="{BB962C8B-B14F-4D97-AF65-F5344CB8AC3E}">
        <p14:creationId xmlns:p14="http://schemas.microsoft.com/office/powerpoint/2010/main" val="41676699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a:defRPr/>
            </a:pPr>
            <a:fld id="{9170DCC4-0938-4A34-8900-A053B1607E5E}" type="slidenum">
              <a:rPr lang="nl-NL" smtClean="0"/>
              <a:pPr>
                <a:defRPr/>
              </a:pPr>
              <a:t>15</a:t>
            </a:fld>
            <a:endParaRPr lang="nl-NL"/>
          </a:p>
        </p:txBody>
      </p:sp>
    </p:spTree>
    <p:extLst>
      <p:ext uri="{BB962C8B-B14F-4D97-AF65-F5344CB8AC3E}">
        <p14:creationId xmlns:p14="http://schemas.microsoft.com/office/powerpoint/2010/main" val="383577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pPr>
              <a:defRPr/>
            </a:pPr>
            <a:fld id="{9170DCC4-0938-4A34-8900-A053B1607E5E}" type="slidenum">
              <a:rPr lang="nl-NL" smtClean="0"/>
              <a:pPr>
                <a:defRPr/>
              </a:pPr>
              <a:t>16</a:t>
            </a:fld>
            <a:endParaRPr lang="nl-NL"/>
          </a:p>
        </p:txBody>
      </p:sp>
    </p:spTree>
    <p:extLst>
      <p:ext uri="{BB962C8B-B14F-4D97-AF65-F5344CB8AC3E}">
        <p14:creationId xmlns:p14="http://schemas.microsoft.com/office/powerpoint/2010/main" val="28031836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pPr>
              <a:defRPr/>
            </a:pPr>
            <a:fld id="{9170DCC4-0938-4A34-8900-A053B1607E5E}" type="slidenum">
              <a:rPr lang="nl-NL" smtClean="0"/>
              <a:pPr>
                <a:defRPr/>
              </a:pPr>
              <a:t>17</a:t>
            </a:fld>
            <a:endParaRPr lang="nl-NL"/>
          </a:p>
        </p:txBody>
      </p:sp>
    </p:spTree>
    <p:extLst>
      <p:ext uri="{BB962C8B-B14F-4D97-AF65-F5344CB8AC3E}">
        <p14:creationId xmlns:p14="http://schemas.microsoft.com/office/powerpoint/2010/main" val="18258192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pPr>
              <a:defRPr/>
            </a:pPr>
            <a:fld id="{9170DCC4-0938-4A34-8900-A053B1607E5E}" type="slidenum">
              <a:rPr lang="nl-NL" smtClean="0"/>
              <a:pPr>
                <a:defRPr/>
              </a:pPr>
              <a:t>18</a:t>
            </a:fld>
            <a:endParaRPr lang="nl-NL"/>
          </a:p>
        </p:txBody>
      </p:sp>
    </p:spTree>
    <p:extLst>
      <p:ext uri="{BB962C8B-B14F-4D97-AF65-F5344CB8AC3E}">
        <p14:creationId xmlns:p14="http://schemas.microsoft.com/office/powerpoint/2010/main" val="26213774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Ad 1) </a:t>
            </a:r>
            <a:r>
              <a:rPr lang="nl-NL" dirty="0" err="1" smtClean="0"/>
              <a:t>Listened</a:t>
            </a:r>
            <a:r>
              <a:rPr lang="nl-NL" dirty="0" smtClean="0"/>
              <a:t> </a:t>
            </a:r>
            <a:r>
              <a:rPr lang="nl-NL" dirty="0" err="1" smtClean="0"/>
              <a:t>to</a:t>
            </a:r>
            <a:r>
              <a:rPr lang="nl-NL" dirty="0" smtClean="0"/>
              <a:t> </a:t>
            </a:r>
            <a:r>
              <a:rPr lang="nl-NL" dirty="0" err="1" smtClean="0"/>
              <a:t>all</a:t>
            </a:r>
            <a:r>
              <a:rPr lang="nl-NL" baseline="0" dirty="0" smtClean="0"/>
              <a:t> </a:t>
            </a:r>
            <a:r>
              <a:rPr lang="nl-NL" baseline="0" dirty="0" err="1" smtClean="0"/>
              <a:t>your</a:t>
            </a:r>
            <a:r>
              <a:rPr lang="nl-NL" baseline="0" dirty="0" smtClean="0"/>
              <a:t> </a:t>
            </a:r>
            <a:r>
              <a:rPr lang="nl-NL" baseline="0" dirty="0" err="1" smtClean="0"/>
              <a:t>presentations</a:t>
            </a:r>
            <a:r>
              <a:rPr lang="nl-NL" baseline="0" dirty="0" smtClean="0"/>
              <a:t> </a:t>
            </a:r>
            <a:r>
              <a:rPr lang="nl-NL" baseline="0" dirty="0" err="1" smtClean="0"/>
              <a:t>with</a:t>
            </a:r>
            <a:r>
              <a:rPr lang="nl-NL" baseline="0" dirty="0" smtClean="0"/>
              <a:t> </a:t>
            </a:r>
            <a:r>
              <a:rPr lang="nl-NL" baseline="0" dirty="0" err="1" smtClean="0"/>
              <a:t>great</a:t>
            </a:r>
            <a:r>
              <a:rPr lang="nl-NL" baseline="0" dirty="0" smtClean="0"/>
              <a:t> interest, but </a:t>
            </a:r>
            <a:r>
              <a:rPr lang="nl-NL" baseline="0" dirty="0" err="1" smtClean="0"/>
              <a:t>from</a:t>
            </a:r>
            <a:r>
              <a:rPr lang="nl-NL" baseline="0" dirty="0" smtClean="0"/>
              <a:t> a </a:t>
            </a:r>
            <a:r>
              <a:rPr lang="nl-NL" baseline="0" dirty="0" err="1" smtClean="0"/>
              <a:t>slightly</a:t>
            </a:r>
            <a:r>
              <a:rPr lang="nl-NL" baseline="0" dirty="0" smtClean="0"/>
              <a:t> different </a:t>
            </a:r>
            <a:r>
              <a:rPr lang="nl-NL" baseline="0" dirty="0" err="1" smtClean="0"/>
              <a:t>perspective</a:t>
            </a:r>
            <a:endParaRPr lang="nl-NL" dirty="0"/>
          </a:p>
        </p:txBody>
      </p:sp>
      <p:sp>
        <p:nvSpPr>
          <p:cNvPr id="4" name="Tijdelijke aanduiding voor dianummer 3"/>
          <p:cNvSpPr>
            <a:spLocks noGrp="1"/>
          </p:cNvSpPr>
          <p:nvPr>
            <p:ph type="sldNum" sz="quarter" idx="10"/>
          </p:nvPr>
        </p:nvSpPr>
        <p:spPr/>
        <p:txBody>
          <a:bodyPr/>
          <a:lstStyle/>
          <a:p>
            <a:pPr>
              <a:defRPr/>
            </a:pPr>
            <a:fld id="{9170DCC4-0938-4A34-8900-A053B1607E5E}" type="slidenum">
              <a:rPr lang="nl-NL" smtClean="0"/>
              <a:pPr>
                <a:defRPr/>
              </a:pPr>
              <a:t>2</a:t>
            </a:fld>
            <a:endParaRPr lang="nl-NL"/>
          </a:p>
        </p:txBody>
      </p:sp>
    </p:spTree>
    <p:extLst>
      <p:ext uri="{BB962C8B-B14F-4D97-AF65-F5344CB8AC3E}">
        <p14:creationId xmlns:p14="http://schemas.microsoft.com/office/powerpoint/2010/main" val="5556904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a:defRPr/>
            </a:pPr>
            <a:fld id="{9170DCC4-0938-4A34-8900-A053B1607E5E}" type="slidenum">
              <a:rPr lang="nl-NL" smtClean="0"/>
              <a:pPr>
                <a:defRPr/>
              </a:pPr>
              <a:t>3</a:t>
            </a:fld>
            <a:endParaRPr lang="nl-NL"/>
          </a:p>
        </p:txBody>
      </p:sp>
    </p:spTree>
    <p:extLst>
      <p:ext uri="{BB962C8B-B14F-4D97-AF65-F5344CB8AC3E}">
        <p14:creationId xmlns:p14="http://schemas.microsoft.com/office/powerpoint/2010/main" val="28621934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smtClean="0"/>
              <a:t>So , a clear definition of who</a:t>
            </a:r>
            <a:r>
              <a:rPr lang="en-US" baseline="0" dirty="0" smtClean="0"/>
              <a:t> belongs to our target population, complete coverage, no panel or convenience samples of any kind, no substitution, no low and possibly selective response.</a:t>
            </a:r>
            <a:endParaRPr lang="nl-NL" dirty="0"/>
          </a:p>
        </p:txBody>
      </p:sp>
      <p:sp>
        <p:nvSpPr>
          <p:cNvPr id="4" name="Tijdelijke aanduiding voor dianummer 3"/>
          <p:cNvSpPr>
            <a:spLocks noGrp="1"/>
          </p:cNvSpPr>
          <p:nvPr>
            <p:ph type="sldNum" sz="quarter" idx="10"/>
          </p:nvPr>
        </p:nvSpPr>
        <p:spPr/>
        <p:txBody>
          <a:bodyPr/>
          <a:lstStyle/>
          <a:p>
            <a:pPr>
              <a:defRPr/>
            </a:pPr>
            <a:fld id="{9170DCC4-0938-4A34-8900-A053B1607E5E}" type="slidenum">
              <a:rPr lang="nl-NL" smtClean="0"/>
              <a:pPr>
                <a:defRPr/>
              </a:pPr>
              <a:t>4</a:t>
            </a:fld>
            <a:endParaRPr lang="nl-NL"/>
          </a:p>
        </p:txBody>
      </p:sp>
    </p:spTree>
    <p:extLst>
      <p:ext uri="{BB962C8B-B14F-4D97-AF65-F5344CB8AC3E}">
        <p14:creationId xmlns:p14="http://schemas.microsoft.com/office/powerpoint/2010/main" val="1721655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smtClean="0"/>
              <a:t>Next</a:t>
            </a:r>
            <a:r>
              <a:rPr lang="en-US" baseline="0" dirty="0" smtClean="0"/>
              <a:t> we will provide a number of examples of where we decided or were forced to deviate from our GS aim. </a:t>
            </a:r>
            <a:r>
              <a:rPr lang="en-US" baseline="0" dirty="0" smtClean="0"/>
              <a:t>They have a wide </a:t>
            </a:r>
            <a:r>
              <a:rPr lang="en-US" baseline="0" dirty="0" smtClean="0"/>
              <a:t>range in topics and </a:t>
            </a:r>
            <a:r>
              <a:rPr lang="en-US" baseline="0" dirty="0" smtClean="0"/>
              <a:t>also </a:t>
            </a:r>
            <a:r>
              <a:rPr lang="en-US" baseline="0" dirty="0" smtClean="0"/>
              <a:t>in types of target population and challenges.  </a:t>
            </a:r>
            <a:r>
              <a:rPr lang="en-US" baseline="0" dirty="0" smtClean="0"/>
              <a:t>We </a:t>
            </a:r>
            <a:r>
              <a:rPr lang="en-US" baseline="0" dirty="0" smtClean="0"/>
              <a:t>will discuss them briefly only highlighting the particular challenges with respect to these surveys causing us not to adhere to our GS aim.</a:t>
            </a:r>
            <a:endParaRPr lang="nl-NL" dirty="0"/>
          </a:p>
        </p:txBody>
      </p:sp>
      <p:sp>
        <p:nvSpPr>
          <p:cNvPr id="4" name="Tijdelijke aanduiding voor dianummer 3"/>
          <p:cNvSpPr>
            <a:spLocks noGrp="1"/>
          </p:cNvSpPr>
          <p:nvPr>
            <p:ph type="sldNum" sz="quarter" idx="10"/>
          </p:nvPr>
        </p:nvSpPr>
        <p:spPr/>
        <p:txBody>
          <a:bodyPr/>
          <a:lstStyle/>
          <a:p>
            <a:pPr>
              <a:defRPr/>
            </a:pPr>
            <a:fld id="{9170DCC4-0938-4A34-8900-A053B1607E5E}" type="slidenum">
              <a:rPr lang="nl-NL" smtClean="0"/>
              <a:pPr>
                <a:defRPr/>
              </a:pPr>
              <a:t>5</a:t>
            </a:fld>
            <a:endParaRPr lang="nl-NL"/>
          </a:p>
        </p:txBody>
      </p:sp>
    </p:spTree>
    <p:extLst>
      <p:ext uri="{BB962C8B-B14F-4D97-AF65-F5344CB8AC3E}">
        <p14:creationId xmlns:p14="http://schemas.microsoft.com/office/powerpoint/2010/main" val="18007958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92500" lnSpcReduction="20000"/>
          </a:bodyPr>
          <a:lstStyle/>
          <a:p>
            <a:pPr lvl="3">
              <a:buFont typeface="Arial" panose="020B0604020202020204" pitchFamily="34" charset="0"/>
              <a:buChar char="•"/>
            </a:pPr>
            <a:endParaRPr lang="nl-NL" dirty="0" smtClean="0"/>
          </a:p>
          <a:p>
            <a:pPr lvl="3">
              <a:buFont typeface="Arial" panose="020B0604020202020204" pitchFamily="34" charset="0"/>
              <a:buChar char="•"/>
            </a:pPr>
            <a:r>
              <a:rPr lang="en-US" noProof="0" dirty="0" smtClean="0"/>
              <a:t> on the first of January 2015 several</a:t>
            </a:r>
            <a:r>
              <a:rPr lang="en-US" baseline="0" noProof="0" dirty="0" smtClean="0"/>
              <a:t> significant law reforms were introduced with respect to long term health care, one of which is the ‘devolution’  to local government (municipalities) of the responsibility to provide long term health care.</a:t>
            </a:r>
          </a:p>
          <a:p>
            <a:pPr lvl="3">
              <a:buFont typeface="Arial" panose="020B0604020202020204" pitchFamily="34" charset="0"/>
              <a:buChar char="•"/>
            </a:pPr>
            <a:r>
              <a:rPr lang="en-US" baseline="0" noProof="0" dirty="0" smtClean="0"/>
              <a:t> </a:t>
            </a:r>
            <a:r>
              <a:rPr lang="en-US" noProof="0" dirty="0" smtClean="0"/>
              <a:t>Aim:</a:t>
            </a:r>
            <a:r>
              <a:rPr lang="en-US" baseline="0" noProof="0" dirty="0" smtClean="0"/>
              <a:t> </a:t>
            </a:r>
            <a:r>
              <a:rPr lang="en-US" noProof="0" dirty="0" smtClean="0"/>
              <a:t>ascertain the impact and effectiveness of the revised health care system </a:t>
            </a:r>
            <a:r>
              <a:rPr lang="en-US" baseline="0" noProof="0" dirty="0" smtClean="0"/>
              <a:t>among people with perceived health care needs that request assistance, their caregivers and health care workers in municipality tasked with assessing/evaluating the health care needs.</a:t>
            </a:r>
            <a:endParaRPr lang="en-US" noProof="0" dirty="0" smtClean="0"/>
          </a:p>
          <a:p>
            <a:pPr lvl="3">
              <a:buFont typeface="Arial" panose="020B0604020202020204" pitchFamily="34" charset="0"/>
              <a:buChar char="•"/>
            </a:pPr>
            <a:r>
              <a:rPr lang="en-US" noProof="0" dirty="0" smtClean="0"/>
              <a:t>No GS possible due to coverage and frame issues (hidden populations), cognitive challenges, but also extremely low response rates were expected due to being </a:t>
            </a:r>
            <a:r>
              <a:rPr lang="en-US" noProof="0" dirty="0" err="1" smtClean="0"/>
              <a:t>oversurveyed</a:t>
            </a:r>
            <a:endParaRPr lang="en-US" noProof="0" dirty="0" smtClean="0"/>
          </a:p>
          <a:p>
            <a:pPr lvl="3">
              <a:buFont typeface="Arial" panose="020B0604020202020204" pitchFamily="34" charset="0"/>
              <a:buChar char="•"/>
            </a:pPr>
            <a:r>
              <a:rPr lang="en-US" baseline="0" noProof="0" dirty="0" smtClean="0"/>
              <a:t> For example, in the case of the survey among persons requesting care assistance we first needed to develop a sample frame in which every member of the target population would be listed. This meant asking the municipalities to provide us with a list of persons who had requested health care assistance for the first time in a certain time period (2015). However, many municipalities refused out right to provide/compile such a list, or did not have/record or could not provide a complete listing of anyone who had requested a form of care assistance for the first time in that time period. So, the target population was hidden. We tried other avenues such as to opt for a multistage sample design (PSU municipalities, SSU persons) using the population size of the elderly within a municipality as a proxy, but high refusal rates led to us asking every municipality to participate, but response was low and selective.</a:t>
            </a:r>
          </a:p>
          <a:p>
            <a:pPr lvl="3">
              <a:buFont typeface="Arial" panose="020B0604020202020204" pitchFamily="34" charset="0"/>
              <a:buChar char="•"/>
            </a:pPr>
            <a:r>
              <a:rPr lang="en-US" baseline="0" noProof="0" dirty="0" smtClean="0"/>
              <a:t> in case of persons working in a municipality and tasked with assessing people’s health care needs or request the fact that each municipality </a:t>
            </a:r>
            <a:r>
              <a:rPr lang="en-US" baseline="0" noProof="0" dirty="0" err="1" smtClean="0"/>
              <a:t>organised</a:t>
            </a:r>
            <a:r>
              <a:rPr lang="en-US" baseline="0" noProof="0" dirty="0" smtClean="0"/>
              <a:t> it differently caused major problems in getting the ‘right’ person or persons to ask the question.</a:t>
            </a:r>
            <a:endParaRPr lang="en-US" noProof="0" dirty="0" smtClean="0"/>
          </a:p>
          <a:p>
            <a:pPr lvl="3">
              <a:buFont typeface="Arial" panose="020B0604020202020204" pitchFamily="34" charset="0"/>
              <a:buChar char="•"/>
            </a:pPr>
            <a:endParaRPr lang="nl-NL" dirty="0" smtClean="0"/>
          </a:p>
          <a:p>
            <a:endParaRPr lang="nl-NL" dirty="0"/>
          </a:p>
        </p:txBody>
      </p:sp>
      <p:sp>
        <p:nvSpPr>
          <p:cNvPr id="4" name="Tijdelijke aanduiding voor dianummer 3"/>
          <p:cNvSpPr>
            <a:spLocks noGrp="1"/>
          </p:cNvSpPr>
          <p:nvPr>
            <p:ph type="sldNum" sz="quarter" idx="10"/>
          </p:nvPr>
        </p:nvSpPr>
        <p:spPr/>
        <p:txBody>
          <a:bodyPr/>
          <a:lstStyle/>
          <a:p>
            <a:pPr>
              <a:defRPr/>
            </a:pPr>
            <a:fld id="{9170DCC4-0938-4A34-8900-A053B1607E5E}" type="slidenum">
              <a:rPr lang="nl-NL" smtClean="0"/>
              <a:pPr>
                <a:defRPr/>
              </a:pPr>
              <a:t>6</a:t>
            </a:fld>
            <a:endParaRPr lang="nl-NL"/>
          </a:p>
        </p:txBody>
      </p:sp>
    </p:spTree>
    <p:extLst>
      <p:ext uri="{BB962C8B-B14F-4D97-AF65-F5344CB8AC3E}">
        <p14:creationId xmlns:p14="http://schemas.microsoft.com/office/powerpoint/2010/main" val="1549701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3">
              <a:buFont typeface="Arial" panose="020B0604020202020204" pitchFamily="34" charset="0"/>
              <a:buChar char="•"/>
            </a:pPr>
            <a:r>
              <a:rPr lang="en-US" noProof="0" dirty="0" smtClean="0"/>
              <a:t>Aim: to obtain</a:t>
            </a:r>
            <a:r>
              <a:rPr lang="en-US" baseline="0" noProof="0" dirty="0" smtClean="0"/>
              <a:t> information regarding their health, leisure time, mobility, social network, but also the size and quality of the provided care.</a:t>
            </a:r>
            <a:endParaRPr lang="en-US" noProof="0" dirty="0" smtClean="0"/>
          </a:p>
          <a:p>
            <a:pPr lvl="3">
              <a:buFont typeface="Arial" panose="020B0604020202020204" pitchFamily="34" charset="0"/>
              <a:buChar char="•"/>
            </a:pPr>
            <a:r>
              <a:rPr lang="en-US" noProof="0" dirty="0" smtClean="0"/>
              <a:t>No GS possible due to coverage/eligibility</a:t>
            </a:r>
            <a:r>
              <a:rPr lang="en-US" baseline="0" noProof="0" dirty="0" smtClean="0"/>
              <a:t> </a:t>
            </a:r>
            <a:r>
              <a:rPr lang="en-US" noProof="0" dirty="0" smtClean="0"/>
              <a:t>issues (there are many types of care facilities and living communities where elderly live on a (semi-)permanent basis</a:t>
            </a:r>
            <a:r>
              <a:rPr lang="en-US" baseline="0" noProof="0" dirty="0" smtClean="0"/>
              <a:t> </a:t>
            </a:r>
            <a:r>
              <a:rPr lang="en-US" noProof="0" dirty="0" smtClean="0"/>
              <a:t>and to what degree could they be considered institutions for the elderly, </a:t>
            </a:r>
            <a:r>
              <a:rPr lang="en-US" baseline="0" noProof="0" dirty="0" smtClean="0"/>
              <a:t>what to do with temporary residents)</a:t>
            </a:r>
            <a:r>
              <a:rPr lang="en-US" noProof="0" dirty="0" smtClean="0"/>
              <a:t>, multiple</a:t>
            </a:r>
            <a:r>
              <a:rPr lang="en-US" baseline="0" noProof="0" dirty="0" smtClean="0"/>
              <a:t> layers of permission/potential for nonresponse (director of retirement home, person themselves or , in the case of proxies the nurse or family member and also </a:t>
            </a:r>
            <a:r>
              <a:rPr lang="en-US" noProof="0" dirty="0" smtClean="0"/>
              <a:t>cognitive challenges,</a:t>
            </a:r>
            <a:r>
              <a:rPr lang="en-US" baseline="0" noProof="0" dirty="0" smtClean="0"/>
              <a:t> </a:t>
            </a:r>
            <a:r>
              <a:rPr lang="en-US" baseline="0" noProof="0" dirty="0" err="1" smtClean="0"/>
              <a:t>excerbating</a:t>
            </a:r>
            <a:r>
              <a:rPr lang="en-US" baseline="0" noProof="0" dirty="0" smtClean="0"/>
              <a:t> the potential for nonresponse bias (i.e., some home only board the more serious patients (dementia, etc.) in which case directors or staff more easily refuse the survey participation request), </a:t>
            </a:r>
          </a:p>
          <a:p>
            <a:pPr lvl="3">
              <a:buFont typeface="Arial" panose="020B0604020202020204" pitchFamily="34" charset="0"/>
              <a:buChar char="•"/>
            </a:pPr>
            <a:r>
              <a:rPr lang="en-US" noProof="0" dirty="0" smtClean="0"/>
              <a:t>In this case we allowed replacement institutions and also proxy interviews</a:t>
            </a:r>
            <a:r>
              <a:rPr lang="en-US" baseline="0" noProof="0" dirty="0" smtClean="0"/>
              <a:t> for part of the questionnaire (nurse of family member), the remainder of the questionnaire was not completed.</a:t>
            </a:r>
            <a:endParaRPr lang="en-US" noProof="0" dirty="0" smtClean="0"/>
          </a:p>
          <a:p>
            <a:pPr lvl="3">
              <a:buFont typeface="Arial" panose="020B0604020202020204" pitchFamily="34" charset="0"/>
              <a:buNone/>
            </a:pPr>
            <a:endParaRPr lang="nl-NL" dirty="0" smtClean="0"/>
          </a:p>
          <a:p>
            <a:endParaRPr lang="nl-NL" dirty="0"/>
          </a:p>
        </p:txBody>
      </p:sp>
      <p:sp>
        <p:nvSpPr>
          <p:cNvPr id="4" name="Tijdelijke aanduiding voor dianummer 3"/>
          <p:cNvSpPr>
            <a:spLocks noGrp="1"/>
          </p:cNvSpPr>
          <p:nvPr>
            <p:ph type="sldNum" sz="quarter" idx="10"/>
          </p:nvPr>
        </p:nvSpPr>
        <p:spPr/>
        <p:txBody>
          <a:bodyPr/>
          <a:lstStyle/>
          <a:p>
            <a:pPr>
              <a:defRPr/>
            </a:pPr>
            <a:fld id="{9170DCC4-0938-4A34-8900-A053B1607E5E}" type="slidenum">
              <a:rPr lang="nl-NL" smtClean="0"/>
              <a:pPr>
                <a:defRPr/>
              </a:pPr>
              <a:t>7</a:t>
            </a:fld>
            <a:endParaRPr lang="nl-NL"/>
          </a:p>
        </p:txBody>
      </p:sp>
    </p:spTree>
    <p:extLst>
      <p:ext uri="{BB962C8B-B14F-4D97-AF65-F5344CB8AC3E}">
        <p14:creationId xmlns:p14="http://schemas.microsoft.com/office/powerpoint/2010/main" val="1549701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515173" lvl="4" indent="-343449">
              <a:buFont typeface="Arial" panose="020B0604020202020204" pitchFamily="34" charset="0"/>
              <a:buChar char="•"/>
            </a:pPr>
            <a:r>
              <a:rPr lang="en-US" dirty="0" smtClean="0"/>
              <a:t>Aim: gain</a:t>
            </a:r>
            <a:r>
              <a:rPr lang="en-US" baseline="0" dirty="0" smtClean="0"/>
              <a:t> insight in the socio-economic position of LGBT’s (several surveys), perceptions of tolerance, safety, etc.</a:t>
            </a:r>
            <a:endParaRPr lang="nl-NL" dirty="0" smtClean="0"/>
          </a:p>
          <a:p>
            <a:pPr marL="515173" lvl="4" indent="-343449">
              <a:buFont typeface="Arial" panose="020B0604020202020204" pitchFamily="34" charset="0"/>
              <a:buChar char="•"/>
            </a:pPr>
            <a:r>
              <a:rPr lang="nl-NL" dirty="0" smtClean="0"/>
              <a:t>No GS </a:t>
            </a:r>
            <a:r>
              <a:rPr lang="nl-NL" dirty="0" err="1" smtClean="0"/>
              <a:t>possible</a:t>
            </a:r>
            <a:r>
              <a:rPr lang="nl-NL" dirty="0" smtClean="0"/>
              <a:t> </a:t>
            </a:r>
            <a:r>
              <a:rPr lang="nl-NL" dirty="0" err="1" smtClean="0"/>
              <a:t>due</a:t>
            </a:r>
            <a:r>
              <a:rPr lang="nl-NL" dirty="0" smtClean="0"/>
              <a:t> </a:t>
            </a:r>
            <a:r>
              <a:rPr lang="nl-NL" dirty="0" err="1" smtClean="0"/>
              <a:t>to</a:t>
            </a:r>
            <a:r>
              <a:rPr lang="nl-NL" dirty="0" smtClean="0"/>
              <a:t> </a:t>
            </a:r>
            <a:r>
              <a:rPr lang="nl-NL" dirty="0" err="1" smtClean="0"/>
              <a:t>the</a:t>
            </a:r>
            <a:r>
              <a:rPr lang="nl-NL" dirty="0" smtClean="0"/>
              <a:t> </a:t>
            </a:r>
            <a:r>
              <a:rPr lang="nl-NL" dirty="0" err="1" smtClean="0"/>
              <a:t>fact</a:t>
            </a:r>
            <a:r>
              <a:rPr lang="nl-NL" dirty="0" smtClean="0"/>
              <a:t> most</a:t>
            </a:r>
            <a:r>
              <a:rPr lang="nl-NL" baseline="0" dirty="0" smtClean="0"/>
              <a:t> of </a:t>
            </a:r>
            <a:r>
              <a:rPr lang="nl-NL" baseline="0" dirty="0" err="1" smtClean="0"/>
              <a:t>them</a:t>
            </a:r>
            <a:r>
              <a:rPr lang="nl-NL" baseline="0" dirty="0" smtClean="0"/>
              <a:t> are a </a:t>
            </a:r>
            <a:r>
              <a:rPr lang="nl-NL" dirty="0" err="1" smtClean="0"/>
              <a:t>hidden</a:t>
            </a:r>
            <a:r>
              <a:rPr lang="nl-NL" dirty="0" smtClean="0"/>
              <a:t> </a:t>
            </a:r>
            <a:r>
              <a:rPr lang="nl-NL" dirty="0" err="1" smtClean="0"/>
              <a:t>population</a:t>
            </a:r>
            <a:r>
              <a:rPr lang="nl-NL" dirty="0" smtClean="0"/>
              <a:t>,</a:t>
            </a:r>
            <a:r>
              <a:rPr lang="nl-NL" baseline="0" dirty="0" smtClean="0"/>
              <a:t> but </a:t>
            </a:r>
            <a:r>
              <a:rPr lang="nl-NL" baseline="0" dirty="0" err="1" smtClean="0"/>
              <a:t>also</a:t>
            </a:r>
            <a:r>
              <a:rPr lang="nl-NL" baseline="0" dirty="0" smtClean="0"/>
              <a:t> in </a:t>
            </a:r>
            <a:r>
              <a:rPr lang="nl-NL" baseline="0" dirty="0" err="1" smtClean="0"/>
              <a:t>the</a:t>
            </a:r>
            <a:r>
              <a:rPr lang="nl-NL" baseline="0" dirty="0" smtClean="0"/>
              <a:t> case of transgenders a </a:t>
            </a:r>
            <a:r>
              <a:rPr lang="nl-NL" baseline="0" dirty="0" err="1" smtClean="0"/>
              <a:t>clear</a:t>
            </a:r>
            <a:r>
              <a:rPr lang="nl-NL" baseline="0" dirty="0" smtClean="0"/>
              <a:t> </a:t>
            </a:r>
            <a:r>
              <a:rPr lang="nl-NL" baseline="0" dirty="0" err="1" smtClean="0"/>
              <a:t>definition</a:t>
            </a:r>
            <a:r>
              <a:rPr lang="nl-NL" baseline="0" dirty="0" smtClean="0"/>
              <a:t> of </a:t>
            </a:r>
            <a:r>
              <a:rPr lang="nl-NL" baseline="0" dirty="0" err="1" smtClean="0"/>
              <a:t>who</a:t>
            </a:r>
            <a:r>
              <a:rPr lang="nl-NL" baseline="0" dirty="0" smtClean="0"/>
              <a:t> </a:t>
            </a:r>
            <a:r>
              <a:rPr lang="nl-NL" baseline="0" dirty="0" err="1" smtClean="0"/>
              <a:t>belongs</a:t>
            </a:r>
            <a:r>
              <a:rPr lang="nl-NL" baseline="0" dirty="0" smtClean="0"/>
              <a:t> </a:t>
            </a:r>
            <a:r>
              <a:rPr lang="nl-NL" baseline="0" dirty="0" err="1" smtClean="0"/>
              <a:t>to</a:t>
            </a:r>
            <a:r>
              <a:rPr lang="nl-NL" baseline="0" dirty="0" smtClean="0"/>
              <a:t> </a:t>
            </a:r>
            <a:r>
              <a:rPr lang="nl-NL" baseline="0" dirty="0" err="1" smtClean="0"/>
              <a:t>the</a:t>
            </a:r>
            <a:r>
              <a:rPr lang="nl-NL" baseline="0" dirty="0" smtClean="0"/>
              <a:t> target </a:t>
            </a:r>
            <a:r>
              <a:rPr lang="nl-NL" baseline="0" dirty="0" err="1" smtClean="0"/>
              <a:t>population</a:t>
            </a:r>
            <a:r>
              <a:rPr lang="nl-NL" baseline="0" dirty="0" smtClean="0"/>
              <a:t>.</a:t>
            </a:r>
            <a:endParaRPr lang="nl-NL" dirty="0" smtClean="0"/>
          </a:p>
          <a:p>
            <a:pPr marL="515173" lvl="4" indent="-343449">
              <a:buFont typeface="Arial" panose="020B0604020202020204" pitchFamily="34" charset="0"/>
              <a:buChar char="•"/>
            </a:pPr>
            <a:r>
              <a:rPr lang="en-US" dirty="0" smtClean="0"/>
              <a:t>For example, in case of the</a:t>
            </a:r>
            <a:r>
              <a:rPr lang="en-US" baseline="0" dirty="0" smtClean="0"/>
              <a:t> </a:t>
            </a:r>
            <a:r>
              <a:rPr lang="en-US" dirty="0" smtClean="0"/>
              <a:t>T we developed and implemented a</a:t>
            </a:r>
            <a:r>
              <a:rPr lang="en-US" baseline="0" dirty="0" smtClean="0"/>
              <a:t> </a:t>
            </a:r>
            <a:r>
              <a:rPr lang="en-US" baseline="0" dirty="0" err="1" smtClean="0"/>
              <a:t>WebRDS</a:t>
            </a:r>
            <a:r>
              <a:rPr lang="en-US" baseline="0" dirty="0" smtClean="0"/>
              <a:t> which didn’t work out and eventually we had to add respondents from an online convenience sample. </a:t>
            </a:r>
          </a:p>
          <a:p>
            <a:pPr marL="515173" lvl="4" indent="-343449">
              <a:buFont typeface="Arial" panose="020B0604020202020204" pitchFamily="34" charset="0"/>
              <a:buChar char="•"/>
            </a:pPr>
            <a:r>
              <a:rPr lang="en-US" baseline="0" dirty="0" smtClean="0"/>
              <a:t>LGB also used online convenience samples</a:t>
            </a:r>
            <a:endParaRPr lang="nl-NL" dirty="0" smtClean="0"/>
          </a:p>
          <a:p>
            <a:endParaRPr lang="nl-NL" dirty="0"/>
          </a:p>
        </p:txBody>
      </p:sp>
      <p:sp>
        <p:nvSpPr>
          <p:cNvPr id="4" name="Tijdelijke aanduiding voor dianummer 3"/>
          <p:cNvSpPr>
            <a:spLocks noGrp="1"/>
          </p:cNvSpPr>
          <p:nvPr>
            <p:ph type="sldNum" sz="quarter" idx="10"/>
          </p:nvPr>
        </p:nvSpPr>
        <p:spPr/>
        <p:txBody>
          <a:bodyPr/>
          <a:lstStyle/>
          <a:p>
            <a:pPr>
              <a:defRPr/>
            </a:pPr>
            <a:fld id="{9170DCC4-0938-4A34-8900-A053B1607E5E}" type="slidenum">
              <a:rPr lang="nl-NL" smtClean="0"/>
              <a:pPr>
                <a:defRPr/>
              </a:pPr>
              <a:t>8</a:t>
            </a:fld>
            <a:endParaRPr lang="nl-NL"/>
          </a:p>
        </p:txBody>
      </p:sp>
    </p:spTree>
    <p:extLst>
      <p:ext uri="{BB962C8B-B14F-4D97-AF65-F5344CB8AC3E}">
        <p14:creationId xmlns:p14="http://schemas.microsoft.com/office/powerpoint/2010/main" val="1549701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515173" lvl="4" indent="-343449">
              <a:buFont typeface="Arial" panose="020B0604020202020204" pitchFamily="34" charset="0"/>
              <a:buChar char="•"/>
            </a:pPr>
            <a:r>
              <a:rPr lang="en-US" dirty="0" smtClean="0"/>
              <a:t>Aim is to map the opinions of Dutch citizens on a variety of topics relevant in todays society.</a:t>
            </a:r>
            <a:r>
              <a:rPr lang="en-US" baseline="0" dirty="0" smtClean="0"/>
              <a:t> In particular it aims to find out their main concerns on topics such as climate change, immigration, health care, etc., what is considered important, their general wellbeing, and the their opinions on society as a whole and politics. (thermometer)</a:t>
            </a:r>
            <a:endParaRPr lang="en-US" dirty="0" smtClean="0"/>
          </a:p>
          <a:p>
            <a:pPr marL="515173" lvl="4" indent="-343449">
              <a:buFont typeface="Arial" panose="020B0604020202020204" pitchFamily="34" charset="0"/>
              <a:buChar char="•"/>
            </a:pPr>
            <a:r>
              <a:rPr lang="nl-NL" dirty="0" smtClean="0"/>
              <a:t>No GS </a:t>
            </a:r>
            <a:r>
              <a:rPr lang="nl-NL" dirty="0" err="1" smtClean="0"/>
              <a:t>possible</a:t>
            </a:r>
            <a:r>
              <a:rPr lang="nl-NL" dirty="0" smtClean="0"/>
              <a:t> </a:t>
            </a:r>
            <a:r>
              <a:rPr lang="nl-NL" dirty="0" err="1" smtClean="0"/>
              <a:t>due</a:t>
            </a:r>
            <a:r>
              <a:rPr lang="nl-NL" dirty="0" smtClean="0"/>
              <a:t> </a:t>
            </a:r>
            <a:r>
              <a:rPr lang="nl-NL" dirty="0" err="1" smtClean="0"/>
              <a:t>to</a:t>
            </a:r>
            <a:r>
              <a:rPr lang="nl-NL" dirty="0" smtClean="0"/>
              <a:t> </a:t>
            </a:r>
            <a:r>
              <a:rPr lang="nl-NL" dirty="0" err="1" smtClean="0"/>
              <a:t>request</a:t>
            </a:r>
            <a:r>
              <a:rPr lang="nl-NL" dirty="0" smtClean="0"/>
              <a:t> </a:t>
            </a:r>
            <a:r>
              <a:rPr lang="nl-NL" dirty="0" err="1" smtClean="0"/>
              <a:t>for</a:t>
            </a:r>
            <a:r>
              <a:rPr lang="nl-NL" dirty="0" smtClean="0"/>
              <a:t> </a:t>
            </a:r>
            <a:r>
              <a:rPr lang="nl-NL" dirty="0" err="1" smtClean="0"/>
              <a:t>timeliness</a:t>
            </a:r>
            <a:r>
              <a:rPr lang="nl-NL" dirty="0" smtClean="0"/>
              <a:t> </a:t>
            </a:r>
            <a:r>
              <a:rPr lang="nl-NL" dirty="0" err="1" smtClean="0"/>
              <a:t>and</a:t>
            </a:r>
            <a:r>
              <a:rPr lang="nl-NL" dirty="0" smtClean="0"/>
              <a:t> budget. </a:t>
            </a:r>
            <a:r>
              <a:rPr lang="nl-NL" dirty="0" err="1" smtClean="0"/>
              <a:t>There</a:t>
            </a:r>
            <a:r>
              <a:rPr lang="nl-NL" baseline="0" dirty="0" smtClean="0"/>
              <a:t> is </a:t>
            </a:r>
            <a:r>
              <a:rPr lang="nl-NL" baseline="0" dirty="0" err="1" smtClean="0"/>
              <a:t>an</a:t>
            </a:r>
            <a:r>
              <a:rPr lang="nl-NL" baseline="0" dirty="0" smtClean="0"/>
              <a:t> update </a:t>
            </a:r>
            <a:r>
              <a:rPr lang="nl-NL" baseline="0" dirty="0" err="1" smtClean="0"/>
              <a:t>every</a:t>
            </a:r>
            <a:r>
              <a:rPr lang="nl-NL" baseline="0" dirty="0" smtClean="0"/>
              <a:t> </a:t>
            </a:r>
            <a:r>
              <a:rPr lang="nl-NL" baseline="0" dirty="0" err="1" smtClean="0"/>
              <a:t>three</a:t>
            </a:r>
            <a:r>
              <a:rPr lang="nl-NL" baseline="0" dirty="0" smtClean="0"/>
              <a:t> </a:t>
            </a:r>
            <a:r>
              <a:rPr lang="nl-NL" baseline="0" dirty="0" err="1" smtClean="0"/>
              <a:t>months</a:t>
            </a:r>
            <a:r>
              <a:rPr lang="nl-NL" baseline="0" dirty="0" smtClean="0"/>
              <a:t>.</a:t>
            </a:r>
          </a:p>
          <a:p>
            <a:pPr marL="515173" lvl="4" indent="-343449">
              <a:buFont typeface="Arial" panose="020B0604020202020204" pitchFamily="34" charset="0"/>
              <a:buChar char="•"/>
            </a:pPr>
            <a:r>
              <a:rPr lang="en-US" baseline="0" dirty="0" smtClean="0"/>
              <a:t>In this instance we allowed for the use of a panel. </a:t>
            </a:r>
            <a:endParaRPr lang="nl-NL" dirty="0" smtClean="0"/>
          </a:p>
        </p:txBody>
      </p:sp>
      <p:sp>
        <p:nvSpPr>
          <p:cNvPr id="4" name="Tijdelijke aanduiding voor dianummer 3"/>
          <p:cNvSpPr>
            <a:spLocks noGrp="1"/>
          </p:cNvSpPr>
          <p:nvPr>
            <p:ph type="sldNum" sz="quarter" idx="10"/>
          </p:nvPr>
        </p:nvSpPr>
        <p:spPr/>
        <p:txBody>
          <a:bodyPr/>
          <a:lstStyle/>
          <a:p>
            <a:pPr>
              <a:defRPr/>
            </a:pPr>
            <a:fld id="{9170DCC4-0938-4A34-8900-A053B1607E5E}" type="slidenum">
              <a:rPr lang="nl-NL" smtClean="0"/>
              <a:pPr>
                <a:defRPr/>
              </a:pPr>
              <a:t>9</a:t>
            </a:fld>
            <a:endParaRPr lang="nl-NL"/>
          </a:p>
        </p:txBody>
      </p:sp>
    </p:spTree>
    <p:extLst>
      <p:ext uri="{BB962C8B-B14F-4D97-AF65-F5344CB8AC3E}">
        <p14:creationId xmlns:p14="http://schemas.microsoft.com/office/powerpoint/2010/main" val="1549701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Voorpagina">
    <p:spTree>
      <p:nvGrpSpPr>
        <p:cNvPr id="1" name=""/>
        <p:cNvGrpSpPr/>
        <p:nvPr/>
      </p:nvGrpSpPr>
      <p:grpSpPr>
        <a:xfrm>
          <a:off x="0" y="0"/>
          <a:ext cx="0" cy="0"/>
          <a:chOff x="0" y="0"/>
          <a:chExt cx="0" cy="0"/>
        </a:xfrm>
      </p:grpSpPr>
    </p:spTree>
  </p:cSld>
  <p:clrMapOvr>
    <a:masterClrMapping/>
  </p:clrMapOvr>
  <p:transition advTm="2000"/>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itelbalk laag, tekst, afbeelding, grafiek en overig">
    <p:spTree>
      <p:nvGrpSpPr>
        <p:cNvPr id="1" name=""/>
        <p:cNvGrpSpPr/>
        <p:nvPr/>
      </p:nvGrpSpPr>
      <p:grpSpPr>
        <a:xfrm>
          <a:off x="0" y="0"/>
          <a:ext cx="0" cy="0"/>
          <a:chOff x="0" y="0"/>
          <a:chExt cx="0" cy="0"/>
        </a:xfrm>
      </p:grpSpPr>
      <p:sp>
        <p:nvSpPr>
          <p:cNvPr id="2" name="Titel 1"/>
          <p:cNvSpPr>
            <a:spLocks noGrp="1"/>
          </p:cNvSpPr>
          <p:nvPr>
            <p:ph type="title"/>
          </p:nvPr>
        </p:nvSpPr>
        <p:spPr>
          <a:xfrm>
            <a:off x="352800" y="1263600"/>
            <a:ext cx="4129200" cy="522326"/>
          </a:xfrm>
        </p:spPr>
        <p:txBody>
          <a:bodyPr/>
          <a:lstStyle/>
          <a:p>
            <a:r>
              <a:rPr lang="nl-NL" dirty="0" smtClean="0"/>
              <a:t>Klik om de stijl te bewerken</a:t>
            </a:r>
            <a:endParaRPr lang="nl-NL" dirty="0"/>
          </a:p>
        </p:txBody>
      </p:sp>
      <p:sp>
        <p:nvSpPr>
          <p:cNvPr id="3" name="Tijdelijke aanduiding voor inhoud 2"/>
          <p:cNvSpPr>
            <a:spLocks noGrp="1"/>
          </p:cNvSpPr>
          <p:nvPr>
            <p:ph sz="half" idx="1"/>
          </p:nvPr>
        </p:nvSpPr>
        <p:spPr>
          <a:xfrm>
            <a:off x="352800" y="1814400"/>
            <a:ext cx="4129200" cy="43992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p:txBody>
      </p:sp>
      <p:sp>
        <p:nvSpPr>
          <p:cNvPr id="4" name="Tijdelijke aanduiding voor inhoud 3"/>
          <p:cNvSpPr>
            <a:spLocks noGrp="1"/>
          </p:cNvSpPr>
          <p:nvPr>
            <p:ph sz="half" idx="2"/>
          </p:nvPr>
        </p:nvSpPr>
        <p:spPr>
          <a:xfrm>
            <a:off x="4575600" y="1071544"/>
            <a:ext cx="4572000" cy="52560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endParaRPr lang="nl-NL" dirty="0" smtClean="0"/>
          </a:p>
        </p:txBody>
      </p:sp>
      <p:sp>
        <p:nvSpPr>
          <p:cNvPr id="5" name="Rectangle 4"/>
          <p:cNvSpPr>
            <a:spLocks noGrp="1" noChangeArrowheads="1"/>
          </p:cNvSpPr>
          <p:nvPr>
            <p:ph type="dt" sz="half" idx="10"/>
          </p:nvPr>
        </p:nvSpPr>
        <p:spPr/>
        <p:txBody>
          <a:bodyPr/>
          <a:lstStyle>
            <a:lvl1pPr>
              <a:defRPr/>
            </a:lvl1pPr>
          </a:lstStyle>
          <a:p>
            <a:pPr>
              <a:defRPr/>
            </a:pPr>
            <a:endParaRPr lang="nl-NL"/>
          </a:p>
        </p:txBody>
      </p:sp>
      <p:sp>
        <p:nvSpPr>
          <p:cNvPr id="6" name="Rectangle 5"/>
          <p:cNvSpPr>
            <a:spLocks noGrp="1" noChangeArrowheads="1"/>
          </p:cNvSpPr>
          <p:nvPr>
            <p:ph type="ftr" sz="quarter" idx="11"/>
          </p:nvPr>
        </p:nvSpPr>
        <p:spPr/>
        <p:txBody>
          <a:bodyPr/>
          <a:lstStyle>
            <a:lvl1pPr>
              <a:defRPr/>
            </a:lvl1pPr>
          </a:lstStyle>
          <a:p>
            <a:pPr>
              <a:defRPr/>
            </a:pPr>
            <a:r>
              <a:rPr lang="en-US" smtClean="0"/>
              <a:t>GESIS summer school 2015 - Planning and Monitoring Survey Fieldwork</a:t>
            </a:r>
            <a:endParaRPr lang="nl-NL"/>
          </a:p>
        </p:txBody>
      </p:sp>
      <p:sp>
        <p:nvSpPr>
          <p:cNvPr id="7" name="Rectangle 6"/>
          <p:cNvSpPr>
            <a:spLocks noGrp="1" noChangeArrowheads="1"/>
          </p:cNvSpPr>
          <p:nvPr>
            <p:ph type="sldNum" sz="quarter" idx="12"/>
          </p:nvPr>
        </p:nvSpPr>
        <p:spPr>
          <a:xfrm>
            <a:off x="374650" y="6386513"/>
            <a:ext cx="712788" cy="363537"/>
          </a:xfrm>
        </p:spPr>
        <p:txBody>
          <a:bodyPr/>
          <a:lstStyle>
            <a:lvl1pPr>
              <a:defRPr/>
            </a:lvl1pPr>
          </a:lstStyle>
          <a:p>
            <a:pPr>
              <a:defRPr/>
            </a:pPr>
            <a:fld id="{35A6BCD1-4C42-442C-9E11-7B2BC2B11671}" type="slidenum">
              <a:rPr lang="nl-NL"/>
              <a:pPr>
                <a:defRPr/>
              </a:pPr>
              <a:t>‹nr.›</a:t>
            </a:fld>
            <a:endParaRPr lang="nl-NL"/>
          </a:p>
        </p:txBody>
      </p:sp>
    </p:spTree>
  </p:cSld>
  <p:clrMapOvr>
    <a:masterClrMapping/>
  </p:clrMapOvr>
  <p:transition advTm="200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oorpagina">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nl-NL" smtClean="0"/>
              <a:t>Klik om de stijl te bewerken</a:t>
            </a:r>
            <a:endParaRPr lang="nl-NL"/>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Inhoud van twee">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pagina met afbeelding">
    <p:spTree>
      <p:nvGrpSpPr>
        <p:cNvPr id="1" name=""/>
        <p:cNvGrpSpPr/>
        <p:nvPr/>
      </p:nvGrpSpPr>
      <p:grpSpPr>
        <a:xfrm>
          <a:off x="0" y="0"/>
          <a:ext cx="0" cy="0"/>
          <a:chOff x="0" y="0"/>
          <a:chExt cx="0" cy="0"/>
        </a:xfrm>
      </p:grpSpPr>
      <p:sp>
        <p:nvSpPr>
          <p:cNvPr id="7" name="shpTitel"/>
          <p:cNvSpPr>
            <a:spLocks noGrp="1"/>
          </p:cNvSpPr>
          <p:nvPr>
            <p:ph type="title"/>
          </p:nvPr>
        </p:nvSpPr>
        <p:spPr>
          <a:xfrm>
            <a:off x="4924425" y="2447925"/>
            <a:ext cx="3600450" cy="942975"/>
          </a:xfrm>
          <a:prstGeom prst="rect">
            <a:avLst/>
          </a:prstGeom>
        </p:spPr>
        <p:txBody>
          <a:bodyPr/>
          <a:lstStyle/>
          <a:p>
            <a:r>
              <a:rPr lang="nl-NL" dirty="0" smtClean="0"/>
              <a:t>Klik om de stijl te bewerken</a:t>
            </a:r>
            <a:endParaRPr lang="nl-NL" dirty="0"/>
          </a:p>
        </p:txBody>
      </p:sp>
      <p:sp>
        <p:nvSpPr>
          <p:cNvPr id="8" name="shpTekst"/>
          <p:cNvSpPr>
            <a:spLocks noGrp="1"/>
          </p:cNvSpPr>
          <p:nvPr>
            <p:ph idx="1"/>
          </p:nvPr>
        </p:nvSpPr>
        <p:spPr bwMode="auto">
          <a:xfrm>
            <a:off x="4910138" y="3484563"/>
            <a:ext cx="3600450" cy="2773362"/>
          </a:xfrm>
          <a:prstGeom prst="rect">
            <a:avLst/>
          </a:prstGeom>
          <a:noFill/>
          <a:ln w="9525">
            <a:noFill/>
            <a:miter lim="800000"/>
            <a:headEnd/>
            <a:tailEnd/>
          </a:ln>
        </p:spPr>
        <p:txBody>
          <a:bodyPr/>
          <a:lstStyle/>
          <a:p>
            <a:pPr lvl="0"/>
            <a:r>
              <a:rPr lang="nl-NL" dirty="0" smtClean="0"/>
              <a:t>Klik om de modelstijlen te bewerken</a:t>
            </a:r>
          </a:p>
        </p:txBody>
      </p:sp>
      <p:sp>
        <p:nvSpPr>
          <p:cNvPr id="4" name="Tijdelijke aanduiding voor datum 8"/>
          <p:cNvSpPr>
            <a:spLocks noGrp="1"/>
          </p:cNvSpPr>
          <p:nvPr>
            <p:ph type="dt" sz="half" idx="10"/>
          </p:nvPr>
        </p:nvSpPr>
        <p:spPr>
          <a:xfrm>
            <a:off x="4910138" y="6346825"/>
            <a:ext cx="3600450" cy="360363"/>
          </a:xfrm>
        </p:spPr>
        <p:txBody>
          <a:bodyPr/>
          <a:lstStyle>
            <a:lvl1pPr>
              <a:defRPr/>
            </a:lvl1pPr>
          </a:lstStyle>
          <a:p>
            <a:pPr>
              <a:defRPr/>
            </a:pPr>
            <a:endParaRPr lang="nl-NL"/>
          </a:p>
        </p:txBody>
      </p:sp>
    </p:spTree>
  </p:cSld>
  <p:clrMapOvr>
    <a:masterClrMapping/>
  </p:clrMapOvr>
  <p:transition advTm="200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pagina zonder afbeelding">
    <p:spTree>
      <p:nvGrpSpPr>
        <p:cNvPr id="1" name=""/>
        <p:cNvGrpSpPr/>
        <p:nvPr/>
      </p:nvGrpSpPr>
      <p:grpSpPr>
        <a:xfrm>
          <a:off x="0" y="0"/>
          <a:ext cx="0" cy="0"/>
          <a:chOff x="0" y="0"/>
          <a:chExt cx="0" cy="0"/>
        </a:xfrm>
      </p:grpSpPr>
      <p:sp>
        <p:nvSpPr>
          <p:cNvPr id="5" name="shpTitel"/>
          <p:cNvSpPr>
            <a:spLocks noGrp="1"/>
          </p:cNvSpPr>
          <p:nvPr>
            <p:ph type="title"/>
          </p:nvPr>
        </p:nvSpPr>
        <p:spPr>
          <a:xfrm>
            <a:off x="4910138" y="2505075"/>
            <a:ext cx="3600450" cy="942975"/>
          </a:xfrm>
          <a:prstGeom prst="rect">
            <a:avLst/>
          </a:prstGeom>
        </p:spPr>
        <p:txBody>
          <a:bodyPr/>
          <a:lstStyle/>
          <a:p>
            <a:r>
              <a:rPr lang="nl-NL" dirty="0" smtClean="0"/>
              <a:t>Klik om de stijl te bewerken</a:t>
            </a:r>
            <a:endParaRPr lang="nl-NL" dirty="0"/>
          </a:p>
        </p:txBody>
      </p:sp>
      <p:sp>
        <p:nvSpPr>
          <p:cNvPr id="6" name="shpTekst"/>
          <p:cNvSpPr>
            <a:spLocks noGrp="1"/>
          </p:cNvSpPr>
          <p:nvPr>
            <p:ph idx="1"/>
          </p:nvPr>
        </p:nvSpPr>
        <p:spPr bwMode="auto">
          <a:xfrm>
            <a:off x="4924425" y="3541713"/>
            <a:ext cx="3600450" cy="2701925"/>
          </a:xfrm>
          <a:prstGeom prst="rect">
            <a:avLst/>
          </a:prstGeom>
          <a:noFill/>
          <a:ln w="9525">
            <a:noFill/>
            <a:miter lim="800000"/>
            <a:headEnd/>
            <a:tailEnd/>
          </a:ln>
        </p:spPr>
        <p:txBody>
          <a:bodyPr/>
          <a:lstStyle>
            <a:lvl1pPr>
              <a:defRPr sz="1800"/>
            </a:lvl1pPr>
          </a:lstStyle>
          <a:p>
            <a:pPr lvl="0"/>
            <a:r>
              <a:rPr lang="nl-NL" dirty="0" smtClean="0"/>
              <a:t>Klik om de modelstijlen te bewerken</a:t>
            </a:r>
          </a:p>
        </p:txBody>
      </p:sp>
      <p:sp>
        <p:nvSpPr>
          <p:cNvPr id="4" name="shpBeeldmerk"/>
          <p:cNvSpPr>
            <a:spLocks noGrp="1"/>
          </p:cNvSpPr>
          <p:nvPr>
            <p:ph type="dt" sz="half" idx="10"/>
          </p:nvPr>
        </p:nvSpPr>
        <p:spPr/>
        <p:txBody>
          <a:bodyPr/>
          <a:lstStyle>
            <a:lvl1pPr>
              <a:defRPr/>
            </a:lvl1pPr>
          </a:lstStyle>
          <a:p>
            <a:pPr>
              <a:defRPr/>
            </a:pPr>
            <a:endParaRPr lang="nl-NL"/>
          </a:p>
        </p:txBody>
      </p:sp>
    </p:spTree>
  </p:cSld>
  <p:clrMapOvr>
    <a:masterClrMapping/>
  </p:clrMapOvr>
  <p:transition advTm="200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houdsopgave met bullet">
    <p:spTree>
      <p:nvGrpSpPr>
        <p:cNvPr id="1" name=""/>
        <p:cNvGrpSpPr/>
        <p:nvPr/>
      </p:nvGrpSpPr>
      <p:grpSpPr>
        <a:xfrm>
          <a:off x="0" y="0"/>
          <a:ext cx="0" cy="0"/>
          <a:chOff x="0" y="0"/>
          <a:chExt cx="0" cy="0"/>
        </a:xfrm>
      </p:grpSpPr>
      <p:sp>
        <p:nvSpPr>
          <p:cNvPr id="8" name="shpTitel"/>
          <p:cNvSpPr>
            <a:spLocks noGrp="1"/>
          </p:cNvSpPr>
          <p:nvPr>
            <p:ph type="title"/>
          </p:nvPr>
        </p:nvSpPr>
        <p:spPr>
          <a:xfrm>
            <a:off x="4924425" y="2501900"/>
            <a:ext cx="3600450" cy="576263"/>
          </a:xfrm>
          <a:prstGeom prst="rect">
            <a:avLst/>
          </a:prstGeom>
        </p:spPr>
        <p:txBody>
          <a:bodyPr/>
          <a:lstStyle/>
          <a:p>
            <a:r>
              <a:rPr lang="nl-NL" dirty="0" smtClean="0"/>
              <a:t>Klik om de stijl te bewerken</a:t>
            </a:r>
            <a:endParaRPr lang="nl-NL" dirty="0"/>
          </a:p>
        </p:txBody>
      </p:sp>
      <p:sp>
        <p:nvSpPr>
          <p:cNvPr id="9" name="shpTekst"/>
          <p:cNvSpPr>
            <a:spLocks noGrp="1"/>
          </p:cNvSpPr>
          <p:nvPr>
            <p:ph idx="1"/>
          </p:nvPr>
        </p:nvSpPr>
        <p:spPr bwMode="auto">
          <a:xfrm>
            <a:off x="4924425" y="3154363"/>
            <a:ext cx="3600450" cy="3060700"/>
          </a:xfrm>
          <a:prstGeom prst="rect">
            <a:avLst/>
          </a:prstGeom>
          <a:noFill/>
          <a:ln w="9525">
            <a:noFill/>
            <a:miter lim="800000"/>
            <a:headEnd/>
            <a:tailEnd/>
          </a:ln>
        </p:spPr>
        <p:txBody>
          <a:bodyPr/>
          <a:lstStyle>
            <a:lvl1pPr marL="234000" indent="-234000">
              <a:buFont typeface="Arial" pitchFamily="34" charset="0"/>
              <a:buChar char="•"/>
              <a:defRPr sz="1800"/>
            </a:lvl1pPr>
          </a:lstStyle>
          <a:p>
            <a:pPr lvl="0"/>
            <a:r>
              <a:rPr lang="nl-NL" dirty="0" smtClean="0"/>
              <a:t>Klik om de modelstijlen te bewerken</a:t>
            </a:r>
          </a:p>
        </p:txBody>
      </p:sp>
      <p:sp>
        <p:nvSpPr>
          <p:cNvPr id="4" name="shpBeeldmerk"/>
          <p:cNvSpPr>
            <a:spLocks noGrp="1"/>
          </p:cNvSpPr>
          <p:nvPr>
            <p:ph type="dt" sz="half" idx="10"/>
          </p:nvPr>
        </p:nvSpPr>
        <p:spPr/>
        <p:txBody>
          <a:bodyPr/>
          <a:lstStyle>
            <a:lvl1pPr>
              <a:defRPr/>
            </a:lvl1pPr>
          </a:lstStyle>
          <a:p>
            <a:pPr>
              <a:defRPr/>
            </a:pPr>
            <a:endParaRPr lang="nl-NL"/>
          </a:p>
        </p:txBody>
      </p:sp>
    </p:spTree>
  </p:cSld>
  <p:clrMapOvr>
    <a:masterClrMapping/>
  </p:clrMapOvr>
  <p:transition advTm="200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houdsopgave met cijfer">
    <p:spTree>
      <p:nvGrpSpPr>
        <p:cNvPr id="1" name=""/>
        <p:cNvGrpSpPr/>
        <p:nvPr/>
      </p:nvGrpSpPr>
      <p:grpSpPr>
        <a:xfrm>
          <a:off x="0" y="0"/>
          <a:ext cx="0" cy="0"/>
          <a:chOff x="0" y="0"/>
          <a:chExt cx="0" cy="0"/>
        </a:xfrm>
      </p:grpSpPr>
      <p:sp>
        <p:nvSpPr>
          <p:cNvPr id="6" name="shpTitel"/>
          <p:cNvSpPr>
            <a:spLocks noGrp="1"/>
          </p:cNvSpPr>
          <p:nvPr>
            <p:ph type="title"/>
          </p:nvPr>
        </p:nvSpPr>
        <p:spPr>
          <a:xfrm>
            <a:off x="4924425" y="2501900"/>
            <a:ext cx="3600450" cy="576263"/>
          </a:xfrm>
          <a:prstGeom prst="rect">
            <a:avLst/>
          </a:prstGeom>
        </p:spPr>
        <p:txBody>
          <a:bodyPr/>
          <a:lstStyle/>
          <a:p>
            <a:r>
              <a:rPr lang="nl-NL" dirty="0" smtClean="0"/>
              <a:t>Klik om de stijl te bewerken</a:t>
            </a:r>
            <a:endParaRPr lang="nl-NL" dirty="0"/>
          </a:p>
        </p:txBody>
      </p:sp>
      <p:sp>
        <p:nvSpPr>
          <p:cNvPr id="7" name="shpTekst"/>
          <p:cNvSpPr>
            <a:spLocks noGrp="1"/>
          </p:cNvSpPr>
          <p:nvPr>
            <p:ph idx="1"/>
          </p:nvPr>
        </p:nvSpPr>
        <p:spPr bwMode="auto">
          <a:xfrm>
            <a:off x="4924425" y="3154363"/>
            <a:ext cx="3600450" cy="3060700"/>
          </a:xfrm>
          <a:prstGeom prst="rect">
            <a:avLst/>
          </a:prstGeom>
          <a:noFill/>
          <a:ln w="9525">
            <a:noFill/>
            <a:miter lim="800000"/>
            <a:headEnd/>
            <a:tailEnd/>
          </a:ln>
        </p:spPr>
        <p:txBody>
          <a:bodyPr/>
          <a:lstStyle>
            <a:lvl1pPr marL="234000" indent="-234000">
              <a:buFont typeface="+mj-lt"/>
              <a:buAutoNum type="arabicPeriod"/>
              <a:defRPr sz="1800"/>
            </a:lvl1pPr>
          </a:lstStyle>
          <a:p>
            <a:pPr lvl="0"/>
            <a:r>
              <a:rPr lang="nl-NL" dirty="0" smtClean="0"/>
              <a:t>Klik om de modelstijlen te bewerken</a:t>
            </a:r>
          </a:p>
        </p:txBody>
      </p:sp>
      <p:sp>
        <p:nvSpPr>
          <p:cNvPr id="4" name="shpBeeldmerk"/>
          <p:cNvSpPr>
            <a:spLocks noGrp="1"/>
          </p:cNvSpPr>
          <p:nvPr>
            <p:ph type="dt" sz="half" idx="10"/>
          </p:nvPr>
        </p:nvSpPr>
        <p:spPr/>
        <p:txBody>
          <a:bodyPr/>
          <a:lstStyle>
            <a:lvl1pPr>
              <a:defRPr/>
            </a:lvl1pPr>
          </a:lstStyle>
          <a:p>
            <a:pPr>
              <a:defRPr/>
            </a:pPr>
            <a:endParaRPr lang="nl-NL"/>
          </a:p>
        </p:txBody>
      </p:sp>
    </p:spTree>
  </p:cSld>
  <p:clrMapOvr>
    <a:masterClrMapping/>
  </p:clrMapOvr>
  <p:transition advTm="200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houdsopgave met letter">
    <p:spTree>
      <p:nvGrpSpPr>
        <p:cNvPr id="1" name=""/>
        <p:cNvGrpSpPr/>
        <p:nvPr/>
      </p:nvGrpSpPr>
      <p:grpSpPr>
        <a:xfrm>
          <a:off x="0" y="0"/>
          <a:ext cx="0" cy="0"/>
          <a:chOff x="0" y="0"/>
          <a:chExt cx="0" cy="0"/>
        </a:xfrm>
      </p:grpSpPr>
      <p:sp>
        <p:nvSpPr>
          <p:cNvPr id="6" name="shpTitel"/>
          <p:cNvSpPr>
            <a:spLocks noGrp="1"/>
          </p:cNvSpPr>
          <p:nvPr>
            <p:ph type="title"/>
          </p:nvPr>
        </p:nvSpPr>
        <p:spPr>
          <a:xfrm>
            <a:off x="4924425" y="2501900"/>
            <a:ext cx="3600450" cy="576263"/>
          </a:xfrm>
          <a:prstGeom prst="rect">
            <a:avLst/>
          </a:prstGeom>
        </p:spPr>
        <p:txBody>
          <a:bodyPr/>
          <a:lstStyle/>
          <a:p>
            <a:r>
              <a:rPr lang="nl-NL" dirty="0" smtClean="0"/>
              <a:t>Klik om de stijl te bewerken</a:t>
            </a:r>
            <a:endParaRPr lang="nl-NL" dirty="0"/>
          </a:p>
        </p:txBody>
      </p:sp>
      <p:sp>
        <p:nvSpPr>
          <p:cNvPr id="7" name="shpTekst"/>
          <p:cNvSpPr>
            <a:spLocks noGrp="1"/>
          </p:cNvSpPr>
          <p:nvPr>
            <p:ph idx="1"/>
          </p:nvPr>
        </p:nvSpPr>
        <p:spPr bwMode="auto">
          <a:xfrm>
            <a:off x="4924425" y="3154363"/>
            <a:ext cx="3600450" cy="3060700"/>
          </a:xfrm>
          <a:prstGeom prst="rect">
            <a:avLst/>
          </a:prstGeom>
          <a:noFill/>
          <a:ln w="9525">
            <a:noFill/>
            <a:miter lim="800000"/>
            <a:headEnd/>
            <a:tailEnd/>
          </a:ln>
        </p:spPr>
        <p:txBody>
          <a:bodyPr/>
          <a:lstStyle>
            <a:lvl1pPr marL="234000" indent="-234000">
              <a:buFont typeface="+mj-lt"/>
              <a:buAutoNum type="alphaLcPeriod"/>
              <a:defRPr sz="1800"/>
            </a:lvl1pPr>
          </a:lstStyle>
          <a:p>
            <a:pPr lvl="0"/>
            <a:r>
              <a:rPr lang="nl-NL" dirty="0" smtClean="0"/>
              <a:t>Klik om de modelstijlen te bewerken</a:t>
            </a:r>
          </a:p>
        </p:txBody>
      </p:sp>
      <p:sp>
        <p:nvSpPr>
          <p:cNvPr id="4" name="shpBeeldmerk"/>
          <p:cNvSpPr>
            <a:spLocks noGrp="1"/>
          </p:cNvSpPr>
          <p:nvPr>
            <p:ph type="dt" sz="half" idx="10"/>
          </p:nvPr>
        </p:nvSpPr>
        <p:spPr/>
        <p:txBody>
          <a:bodyPr/>
          <a:lstStyle>
            <a:lvl1pPr>
              <a:defRPr/>
            </a:lvl1pPr>
          </a:lstStyle>
          <a:p>
            <a:pPr>
              <a:defRPr/>
            </a:pPr>
            <a:endParaRPr lang="nl-NL"/>
          </a:p>
        </p:txBody>
      </p:sp>
    </p:spTree>
  </p:cSld>
  <p:clrMapOvr>
    <a:masterClrMapping/>
  </p:clrMapOvr>
  <p:transition advTm="2000"/>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lvl1pPr>
              <a:defRPr/>
            </a:lvl1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p:txBody>
      </p:sp>
      <p:sp>
        <p:nvSpPr>
          <p:cNvPr id="4" name="shpDatum"/>
          <p:cNvSpPr>
            <a:spLocks noGrp="1" noChangeArrowheads="1"/>
          </p:cNvSpPr>
          <p:nvPr>
            <p:ph type="dt" sz="half" idx="10"/>
          </p:nvPr>
        </p:nvSpPr>
        <p:spPr>
          <a:ln/>
        </p:spPr>
        <p:txBody>
          <a:bodyPr/>
          <a:lstStyle>
            <a:lvl1pPr>
              <a:defRPr/>
            </a:lvl1pPr>
          </a:lstStyle>
          <a:p>
            <a:pPr>
              <a:defRPr/>
            </a:pPr>
            <a:endParaRPr lang="nl-NL"/>
          </a:p>
        </p:txBody>
      </p:sp>
      <p:sp>
        <p:nvSpPr>
          <p:cNvPr id="5" name="shpVoettekst"/>
          <p:cNvSpPr>
            <a:spLocks noGrp="1" noChangeArrowheads="1"/>
          </p:cNvSpPr>
          <p:nvPr>
            <p:ph type="ftr" sz="quarter" idx="11"/>
          </p:nvPr>
        </p:nvSpPr>
        <p:spPr>
          <a:ln/>
        </p:spPr>
        <p:txBody>
          <a:bodyPr/>
          <a:lstStyle>
            <a:lvl1pPr>
              <a:defRPr/>
            </a:lvl1pPr>
          </a:lstStyle>
          <a:p>
            <a:pPr>
              <a:defRPr/>
            </a:pPr>
            <a:r>
              <a:rPr lang="en-US" dirty="0" smtClean="0"/>
              <a:t>GESIS summer school 2016</a:t>
            </a:r>
            <a:endParaRPr lang="nl-NL" dirty="0"/>
          </a:p>
        </p:txBody>
      </p:sp>
      <p:sp>
        <p:nvSpPr>
          <p:cNvPr id="6" name="shpPagina"/>
          <p:cNvSpPr>
            <a:spLocks noGrp="1" noChangeArrowheads="1"/>
          </p:cNvSpPr>
          <p:nvPr>
            <p:ph type="sldNum" sz="quarter" idx="12"/>
          </p:nvPr>
        </p:nvSpPr>
        <p:spPr>
          <a:ln/>
        </p:spPr>
        <p:txBody>
          <a:bodyPr/>
          <a:lstStyle>
            <a:lvl1pPr>
              <a:defRPr/>
            </a:lvl1pPr>
          </a:lstStyle>
          <a:p>
            <a:pPr>
              <a:defRPr/>
            </a:pPr>
            <a:fld id="{CB257EEA-A4D8-440A-9ADE-062B3205A23D}" type="slidenum">
              <a:rPr lang="nl-NL"/>
              <a:pPr>
                <a:defRPr/>
              </a:pPr>
              <a:t>‹nr.›</a:t>
            </a:fld>
            <a:endParaRPr lang="nl-NL"/>
          </a:p>
        </p:txBody>
      </p:sp>
    </p:spTree>
  </p:cSld>
  <p:clrMapOvr>
    <a:masterClrMapping/>
  </p:clrMapOvr>
  <p:transition advTm="2000"/>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a:xfrm>
            <a:off x="352800" y="1263600"/>
            <a:ext cx="8419642" cy="572400"/>
          </a:xfrm>
        </p:spPr>
        <p:txBody>
          <a:bodyPr/>
          <a:lstStyle/>
          <a:p>
            <a:r>
              <a:rPr lang="nl-NL" dirty="0" smtClean="0"/>
              <a:t>Klik om de stijl te bewerken</a:t>
            </a:r>
            <a:endParaRPr lang="nl-NL" dirty="0"/>
          </a:p>
        </p:txBody>
      </p:sp>
      <p:sp>
        <p:nvSpPr>
          <p:cNvPr id="3" name="Tijdelijke aanduiding voor inhoud 2"/>
          <p:cNvSpPr>
            <a:spLocks noGrp="1"/>
          </p:cNvSpPr>
          <p:nvPr>
            <p:ph sz="half" idx="1"/>
          </p:nvPr>
        </p:nvSpPr>
        <p:spPr>
          <a:xfrm>
            <a:off x="352800" y="1800000"/>
            <a:ext cx="4129200" cy="42732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p:txBody>
      </p:sp>
      <p:sp>
        <p:nvSpPr>
          <p:cNvPr id="4" name="Tijdelijke aanduiding voor inhoud 3"/>
          <p:cNvSpPr>
            <a:spLocks noGrp="1"/>
          </p:cNvSpPr>
          <p:nvPr>
            <p:ph sz="half" idx="2"/>
          </p:nvPr>
        </p:nvSpPr>
        <p:spPr>
          <a:xfrm>
            <a:off x="4683600" y="1800000"/>
            <a:ext cx="4129200" cy="42732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p:txBody>
      </p:sp>
      <p:sp>
        <p:nvSpPr>
          <p:cNvPr id="5" name="Rectangle 4"/>
          <p:cNvSpPr>
            <a:spLocks noGrp="1" noChangeArrowheads="1"/>
          </p:cNvSpPr>
          <p:nvPr>
            <p:ph type="dt" sz="half" idx="10"/>
          </p:nvPr>
        </p:nvSpPr>
        <p:spPr/>
        <p:txBody>
          <a:bodyPr/>
          <a:lstStyle>
            <a:lvl1pPr>
              <a:defRPr/>
            </a:lvl1pPr>
          </a:lstStyle>
          <a:p>
            <a:pPr>
              <a:defRPr/>
            </a:pPr>
            <a:endParaRPr lang="nl-NL"/>
          </a:p>
        </p:txBody>
      </p:sp>
      <p:sp>
        <p:nvSpPr>
          <p:cNvPr id="6" name="Rectangle 5"/>
          <p:cNvSpPr>
            <a:spLocks noGrp="1" noChangeArrowheads="1"/>
          </p:cNvSpPr>
          <p:nvPr>
            <p:ph type="ftr" sz="quarter" idx="11"/>
          </p:nvPr>
        </p:nvSpPr>
        <p:spPr/>
        <p:txBody>
          <a:bodyPr/>
          <a:lstStyle>
            <a:lvl1pPr>
              <a:defRPr/>
            </a:lvl1pPr>
          </a:lstStyle>
          <a:p>
            <a:pPr>
              <a:defRPr/>
            </a:pPr>
            <a:r>
              <a:rPr lang="en-US" smtClean="0"/>
              <a:t>GESIS summer school 2015 - Planning and Monitoring Survey Fieldwork</a:t>
            </a:r>
            <a:endParaRPr lang="nl-NL"/>
          </a:p>
        </p:txBody>
      </p:sp>
      <p:sp>
        <p:nvSpPr>
          <p:cNvPr id="7" name="Rectangle 6"/>
          <p:cNvSpPr>
            <a:spLocks noGrp="1" noChangeArrowheads="1"/>
          </p:cNvSpPr>
          <p:nvPr>
            <p:ph type="sldNum" sz="quarter" idx="12"/>
          </p:nvPr>
        </p:nvSpPr>
        <p:spPr>
          <a:xfrm>
            <a:off x="374650" y="6386513"/>
            <a:ext cx="712788" cy="363537"/>
          </a:xfrm>
        </p:spPr>
        <p:txBody>
          <a:bodyPr/>
          <a:lstStyle>
            <a:lvl1pPr>
              <a:defRPr/>
            </a:lvl1pPr>
          </a:lstStyle>
          <a:p>
            <a:pPr>
              <a:defRPr/>
            </a:pPr>
            <a:fld id="{749B670F-8C89-42D8-A355-F593EE1F6647}" type="slidenum">
              <a:rPr lang="nl-NL"/>
              <a:pPr>
                <a:defRPr/>
              </a:pPr>
              <a:t>‹nr.›</a:t>
            </a:fld>
            <a:endParaRPr lang="nl-NL"/>
          </a:p>
        </p:txBody>
      </p:sp>
    </p:spTree>
  </p:cSld>
  <p:clrMapOvr>
    <a:masterClrMapping/>
  </p:clrMapOvr>
  <p:transition advTm="2000"/>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itelbalk hoog, tekst, afbeelding, grafiek en overig">
    <p:spTree>
      <p:nvGrpSpPr>
        <p:cNvPr id="1" name=""/>
        <p:cNvGrpSpPr/>
        <p:nvPr/>
      </p:nvGrpSpPr>
      <p:grpSpPr>
        <a:xfrm>
          <a:off x="0" y="0"/>
          <a:ext cx="0" cy="0"/>
          <a:chOff x="0" y="0"/>
          <a:chExt cx="0" cy="0"/>
        </a:xfrm>
      </p:grpSpPr>
      <p:sp>
        <p:nvSpPr>
          <p:cNvPr id="2" name="Titel 1"/>
          <p:cNvSpPr>
            <a:spLocks noGrp="1"/>
          </p:cNvSpPr>
          <p:nvPr>
            <p:ph type="title"/>
          </p:nvPr>
        </p:nvSpPr>
        <p:spPr>
          <a:xfrm>
            <a:off x="352800" y="1263600"/>
            <a:ext cx="4129200" cy="864000"/>
          </a:xfrm>
        </p:spPr>
        <p:txBody>
          <a:bodyPr/>
          <a:lstStyle/>
          <a:p>
            <a:r>
              <a:rPr lang="nl-NL" dirty="0" smtClean="0"/>
              <a:t>Klik om de stijl te bewerken</a:t>
            </a:r>
            <a:endParaRPr lang="nl-NL" dirty="0"/>
          </a:p>
        </p:txBody>
      </p:sp>
      <p:sp>
        <p:nvSpPr>
          <p:cNvPr id="3" name="Tijdelijke aanduiding voor inhoud 2"/>
          <p:cNvSpPr>
            <a:spLocks noGrp="1"/>
          </p:cNvSpPr>
          <p:nvPr>
            <p:ph sz="half" idx="1"/>
          </p:nvPr>
        </p:nvSpPr>
        <p:spPr>
          <a:xfrm>
            <a:off x="352800" y="2178000"/>
            <a:ext cx="4129200" cy="40320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p:txBody>
      </p:sp>
      <p:sp>
        <p:nvSpPr>
          <p:cNvPr id="4" name="Tijdelijke aanduiding voor inhoud 3"/>
          <p:cNvSpPr>
            <a:spLocks noGrp="1"/>
          </p:cNvSpPr>
          <p:nvPr>
            <p:ph sz="half" idx="2"/>
          </p:nvPr>
        </p:nvSpPr>
        <p:spPr>
          <a:xfrm>
            <a:off x="4575600" y="1071545"/>
            <a:ext cx="4572000" cy="52560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endParaRPr lang="nl-NL" dirty="0" smtClean="0"/>
          </a:p>
        </p:txBody>
      </p:sp>
      <p:sp>
        <p:nvSpPr>
          <p:cNvPr id="5" name="Rectangle 4"/>
          <p:cNvSpPr>
            <a:spLocks noGrp="1" noChangeArrowheads="1"/>
          </p:cNvSpPr>
          <p:nvPr>
            <p:ph type="dt" sz="half" idx="10"/>
          </p:nvPr>
        </p:nvSpPr>
        <p:spPr/>
        <p:txBody>
          <a:bodyPr/>
          <a:lstStyle>
            <a:lvl1pPr>
              <a:defRPr/>
            </a:lvl1pPr>
          </a:lstStyle>
          <a:p>
            <a:pPr>
              <a:defRPr/>
            </a:pPr>
            <a:endParaRPr lang="nl-NL"/>
          </a:p>
        </p:txBody>
      </p:sp>
      <p:sp>
        <p:nvSpPr>
          <p:cNvPr id="6" name="Rectangle 5"/>
          <p:cNvSpPr>
            <a:spLocks noGrp="1" noChangeArrowheads="1"/>
          </p:cNvSpPr>
          <p:nvPr>
            <p:ph type="ftr" sz="quarter" idx="11"/>
          </p:nvPr>
        </p:nvSpPr>
        <p:spPr/>
        <p:txBody>
          <a:bodyPr/>
          <a:lstStyle>
            <a:lvl1pPr>
              <a:defRPr/>
            </a:lvl1pPr>
          </a:lstStyle>
          <a:p>
            <a:pPr>
              <a:defRPr/>
            </a:pPr>
            <a:r>
              <a:rPr lang="en-US" smtClean="0"/>
              <a:t>GESIS summer school 2015 - Planning and Monitoring Survey Fieldwork</a:t>
            </a:r>
            <a:endParaRPr lang="nl-NL"/>
          </a:p>
        </p:txBody>
      </p:sp>
      <p:sp>
        <p:nvSpPr>
          <p:cNvPr id="7" name="Rectangle 6"/>
          <p:cNvSpPr>
            <a:spLocks noGrp="1" noChangeArrowheads="1"/>
          </p:cNvSpPr>
          <p:nvPr>
            <p:ph type="sldNum" sz="quarter" idx="12"/>
          </p:nvPr>
        </p:nvSpPr>
        <p:spPr>
          <a:xfrm>
            <a:off x="374650" y="6386513"/>
            <a:ext cx="712788" cy="363537"/>
          </a:xfrm>
        </p:spPr>
        <p:txBody>
          <a:bodyPr/>
          <a:lstStyle>
            <a:lvl1pPr>
              <a:defRPr/>
            </a:lvl1pPr>
          </a:lstStyle>
          <a:p>
            <a:pPr>
              <a:defRPr/>
            </a:pPr>
            <a:fld id="{3109566F-FB08-4137-871F-563ADFAD2AB0}" type="slidenum">
              <a:rPr lang="nl-NL"/>
              <a:pPr>
                <a:defRPr/>
              </a:pPr>
              <a:t>‹nr.›</a:t>
            </a:fld>
            <a:endParaRPr lang="nl-NL"/>
          </a:p>
        </p:txBody>
      </p:sp>
    </p:spTree>
  </p:cSld>
  <p:clrMapOvr>
    <a:masterClrMapping/>
  </p:clrMapOvr>
  <p:transition advTm="2000"/>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image" Target="../media/image2.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9.xml"/><Relationship Id="rId7" Type="http://schemas.openxmlformats.org/officeDocument/2006/relationships/image" Target="../media/image4.pn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theme" Target="../theme/theme5.xml"/><Relationship Id="rId4" Type="http://schemas.openxmlformats.org/officeDocument/2006/relationships/slideLayout" Target="../slideLayouts/slideLayout10.xml"/><Relationship Id="rId9" Type="http://schemas.openxmlformats.org/officeDocument/2006/relationships/image" Target="../media/image6.png"/></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shpKleurvlak"/>
          <p:cNvSpPr/>
          <p:nvPr/>
        </p:nvSpPr>
        <p:spPr>
          <a:xfrm>
            <a:off x="4572000" y="0"/>
            <a:ext cx="4572000" cy="6858000"/>
          </a:xfrm>
          <a:prstGeom prst="rect">
            <a:avLst/>
          </a:prstGeom>
          <a:solidFill>
            <a:srgbClr val="F9B24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p>
        </p:txBody>
      </p:sp>
      <p:pic>
        <p:nvPicPr>
          <p:cNvPr id="2051" name="Picture 19" descr="www"/>
          <p:cNvPicPr>
            <a:picLocks noChangeAspect="1" noChangeArrowheads="1"/>
          </p:cNvPicPr>
          <p:nvPr/>
        </p:nvPicPr>
        <p:blipFill>
          <a:blip r:embed="rId3" cstate="print"/>
          <a:srcRect/>
          <a:stretch>
            <a:fillRect/>
          </a:stretch>
        </p:blipFill>
        <p:spPr bwMode="auto">
          <a:xfrm>
            <a:off x="234950" y="771525"/>
            <a:ext cx="4148138" cy="5856288"/>
          </a:xfrm>
          <a:prstGeom prst="rect">
            <a:avLst/>
          </a:prstGeom>
          <a:noFill/>
          <a:ln w="9525">
            <a:noFill/>
            <a:miter lim="800000"/>
            <a:headEnd/>
            <a:tailEnd/>
          </a:ln>
        </p:spPr>
      </p:pic>
      <p:pic>
        <p:nvPicPr>
          <p:cNvPr id="2052" name="Afbeelding 10" descr="RO_SCP_Logo_1_RGB_pos_nl.png"/>
          <p:cNvPicPr>
            <a:picLocks noChangeAspect="1"/>
          </p:cNvPicPr>
          <p:nvPr/>
        </p:nvPicPr>
        <p:blipFill>
          <a:blip r:embed="rId4" cstate="print"/>
          <a:srcRect t="12984"/>
          <a:stretch>
            <a:fillRect/>
          </a:stretch>
        </p:blipFill>
        <p:spPr bwMode="auto">
          <a:xfrm>
            <a:off x="957263" y="0"/>
            <a:ext cx="7235825" cy="21844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36" r:id="rId1"/>
  </p:sldLayoutIdLst>
  <p:transition advTm="2000"/>
  <p:hf sldNum="0" hdr="0" dt="0"/>
  <p:txStyles>
    <p:titleStyle>
      <a:lvl1pPr algn="l" rtl="0" eaLnBrk="0" fontAlgn="base" hangingPunct="0">
        <a:spcBef>
          <a:spcPct val="0"/>
        </a:spcBef>
        <a:spcAft>
          <a:spcPct val="0"/>
        </a:spcAft>
        <a:defRPr sz="2600" kern="1200" spc="-60">
          <a:solidFill>
            <a:schemeClr val="bg1"/>
          </a:solidFill>
          <a:latin typeface="Verdana" pitchFamily="34" charset="0"/>
          <a:ea typeface="Verdana" pitchFamily="34" charset="0"/>
          <a:cs typeface="Verdana" pitchFamily="34" charset="0"/>
        </a:defRPr>
      </a:lvl1pPr>
      <a:lvl2pPr algn="l" rtl="0" eaLnBrk="0" fontAlgn="base" hangingPunct="0">
        <a:spcBef>
          <a:spcPct val="0"/>
        </a:spcBef>
        <a:spcAft>
          <a:spcPct val="0"/>
        </a:spcAft>
        <a:defRPr sz="2600">
          <a:solidFill>
            <a:schemeClr val="bg1"/>
          </a:solidFill>
          <a:latin typeface="Verdana" pitchFamily="34" charset="0"/>
          <a:ea typeface="Verdana" pitchFamily="34" charset="0"/>
          <a:cs typeface="Verdana" pitchFamily="34" charset="0"/>
        </a:defRPr>
      </a:lvl2pPr>
      <a:lvl3pPr algn="l" rtl="0" eaLnBrk="0" fontAlgn="base" hangingPunct="0">
        <a:spcBef>
          <a:spcPct val="0"/>
        </a:spcBef>
        <a:spcAft>
          <a:spcPct val="0"/>
        </a:spcAft>
        <a:defRPr sz="2600">
          <a:solidFill>
            <a:schemeClr val="bg1"/>
          </a:solidFill>
          <a:latin typeface="Verdana" pitchFamily="34" charset="0"/>
          <a:ea typeface="Verdana" pitchFamily="34" charset="0"/>
          <a:cs typeface="Verdana" pitchFamily="34" charset="0"/>
        </a:defRPr>
      </a:lvl3pPr>
      <a:lvl4pPr algn="l" rtl="0" eaLnBrk="0" fontAlgn="base" hangingPunct="0">
        <a:spcBef>
          <a:spcPct val="0"/>
        </a:spcBef>
        <a:spcAft>
          <a:spcPct val="0"/>
        </a:spcAft>
        <a:defRPr sz="2600">
          <a:solidFill>
            <a:schemeClr val="bg1"/>
          </a:solidFill>
          <a:latin typeface="Verdana" pitchFamily="34" charset="0"/>
          <a:ea typeface="Verdana" pitchFamily="34" charset="0"/>
          <a:cs typeface="Verdana" pitchFamily="34" charset="0"/>
        </a:defRPr>
      </a:lvl4pPr>
      <a:lvl5pPr algn="l" rtl="0" eaLnBrk="0" fontAlgn="base" hangingPunct="0">
        <a:spcBef>
          <a:spcPct val="0"/>
        </a:spcBef>
        <a:spcAft>
          <a:spcPct val="0"/>
        </a:spcAft>
        <a:defRPr sz="2600">
          <a:solidFill>
            <a:schemeClr val="bg1"/>
          </a:solidFill>
          <a:latin typeface="Verdana" pitchFamily="34" charset="0"/>
          <a:ea typeface="Verdana" pitchFamily="34" charset="0"/>
          <a:cs typeface="Verdana" pitchFamily="34" charset="0"/>
        </a:defRPr>
      </a:lvl5pPr>
      <a:lvl6pPr marL="457200" algn="l" rtl="0" eaLnBrk="1" fontAlgn="base" hangingPunct="1">
        <a:spcBef>
          <a:spcPct val="0"/>
        </a:spcBef>
        <a:spcAft>
          <a:spcPct val="0"/>
        </a:spcAft>
        <a:defRPr sz="2600">
          <a:solidFill>
            <a:schemeClr val="bg1"/>
          </a:solidFill>
          <a:latin typeface="Verdana" pitchFamily="34" charset="0"/>
          <a:ea typeface="Verdana" pitchFamily="34" charset="0"/>
          <a:cs typeface="Verdana" pitchFamily="34" charset="0"/>
        </a:defRPr>
      </a:lvl6pPr>
      <a:lvl7pPr marL="914400" algn="l" rtl="0" eaLnBrk="1" fontAlgn="base" hangingPunct="1">
        <a:spcBef>
          <a:spcPct val="0"/>
        </a:spcBef>
        <a:spcAft>
          <a:spcPct val="0"/>
        </a:spcAft>
        <a:defRPr sz="2600">
          <a:solidFill>
            <a:schemeClr val="bg1"/>
          </a:solidFill>
          <a:latin typeface="Verdana" pitchFamily="34" charset="0"/>
          <a:ea typeface="Verdana" pitchFamily="34" charset="0"/>
          <a:cs typeface="Verdana" pitchFamily="34" charset="0"/>
        </a:defRPr>
      </a:lvl7pPr>
      <a:lvl8pPr marL="1371600" algn="l" rtl="0" eaLnBrk="1" fontAlgn="base" hangingPunct="1">
        <a:spcBef>
          <a:spcPct val="0"/>
        </a:spcBef>
        <a:spcAft>
          <a:spcPct val="0"/>
        </a:spcAft>
        <a:defRPr sz="2600">
          <a:solidFill>
            <a:schemeClr val="bg1"/>
          </a:solidFill>
          <a:latin typeface="Verdana" pitchFamily="34" charset="0"/>
          <a:ea typeface="Verdana" pitchFamily="34" charset="0"/>
          <a:cs typeface="Verdana" pitchFamily="34" charset="0"/>
        </a:defRPr>
      </a:lvl8pPr>
      <a:lvl9pPr marL="1828800" algn="l" rtl="0" eaLnBrk="1" fontAlgn="base" hangingPunct="1">
        <a:spcBef>
          <a:spcPct val="0"/>
        </a:spcBef>
        <a:spcAft>
          <a:spcPct val="0"/>
        </a:spcAft>
        <a:defRPr sz="2600">
          <a:solidFill>
            <a:schemeClr val="bg1"/>
          </a:solidFill>
          <a:latin typeface="Verdana" pitchFamily="34" charset="0"/>
          <a:ea typeface="Verdana" pitchFamily="34" charset="0"/>
          <a:cs typeface="Verdana" pitchFamily="34" charset="0"/>
        </a:defRPr>
      </a:lvl9pPr>
    </p:titleStyle>
    <p:bodyStyle>
      <a:lvl1pPr marL="342900" indent="-342900" algn="l" rtl="0" eaLnBrk="0" fontAlgn="base" hangingPunct="0">
        <a:spcBef>
          <a:spcPct val="20000"/>
        </a:spcBef>
        <a:spcAft>
          <a:spcPct val="0"/>
        </a:spcAft>
        <a:buFont typeface="Arial" charset="0"/>
        <a:defRPr kern="1200">
          <a:solidFill>
            <a:schemeClr val="bg1"/>
          </a:solidFill>
          <a:latin typeface="Verdana" pitchFamily="34" charset="0"/>
          <a:ea typeface="Verdana" pitchFamily="34" charset="0"/>
          <a:cs typeface="Verdana" pitchFamily="34" charset="0"/>
        </a:defRPr>
      </a:lvl1pPr>
      <a:lvl2pPr marL="279400" indent="-277813" algn="l" rtl="0" eaLnBrk="0" fontAlgn="base" hangingPunct="0">
        <a:spcBef>
          <a:spcPct val="20000"/>
        </a:spcBef>
        <a:spcAft>
          <a:spcPct val="0"/>
        </a:spcAft>
        <a:buFont typeface="Arial" charset="0"/>
        <a:defRPr kern="1200">
          <a:solidFill>
            <a:schemeClr val="bg1"/>
          </a:solidFill>
          <a:latin typeface="+mn-lt"/>
          <a:ea typeface="Verdana" pitchFamily="34" charset="0"/>
          <a:cs typeface="Verdana" pitchFamily="34" charset="0"/>
        </a:defRPr>
      </a:lvl2pPr>
      <a:lvl3pPr marL="558800" indent="-277813" algn="l" rtl="0" eaLnBrk="0" fontAlgn="base" hangingPunct="0">
        <a:spcBef>
          <a:spcPct val="20000"/>
        </a:spcBef>
        <a:spcAft>
          <a:spcPct val="0"/>
        </a:spcAft>
        <a:buFont typeface="Arial" charset="0"/>
        <a:defRPr kern="1200">
          <a:solidFill>
            <a:schemeClr val="bg1"/>
          </a:solidFill>
          <a:latin typeface="+mn-lt"/>
          <a:ea typeface="Verdana" pitchFamily="34" charset="0"/>
          <a:cs typeface="Verdana" pitchFamily="34" charset="0"/>
        </a:defRPr>
      </a:lvl3pPr>
      <a:lvl4pPr marL="838200" indent="-277813" algn="l" rtl="0" eaLnBrk="0" fontAlgn="base" hangingPunct="0">
        <a:spcBef>
          <a:spcPct val="20000"/>
        </a:spcBef>
        <a:spcAft>
          <a:spcPct val="0"/>
        </a:spcAft>
        <a:buFont typeface="Arial" charset="0"/>
        <a:defRPr kern="1200">
          <a:solidFill>
            <a:schemeClr val="bg1"/>
          </a:solidFill>
          <a:latin typeface="+mn-lt"/>
          <a:ea typeface="Verdana" pitchFamily="34" charset="0"/>
          <a:cs typeface="Verdana" pitchFamily="34" charset="0"/>
        </a:defRPr>
      </a:lvl4pPr>
      <a:lvl5pPr marL="1117600" indent="-277813" algn="l" rtl="0" eaLnBrk="0" fontAlgn="base" hangingPunct="0">
        <a:spcBef>
          <a:spcPct val="20000"/>
        </a:spcBef>
        <a:spcAft>
          <a:spcPct val="0"/>
        </a:spcAft>
        <a:buFont typeface="Arial" charset="0"/>
        <a:defRPr kern="1200">
          <a:solidFill>
            <a:schemeClr val="bg1"/>
          </a:solidFill>
          <a:latin typeface="+mn-lt"/>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shpKleurvlak"/>
          <p:cNvSpPr/>
          <p:nvPr/>
        </p:nvSpPr>
        <p:spPr>
          <a:xfrm>
            <a:off x="4572000" y="0"/>
            <a:ext cx="4572000" cy="6858000"/>
          </a:xfrm>
          <a:prstGeom prst="rect">
            <a:avLst/>
          </a:prstGeom>
          <a:solidFill>
            <a:srgbClr val="F9B24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p>
        </p:txBody>
      </p:sp>
      <p:sp>
        <p:nvSpPr>
          <p:cNvPr id="8" name="shpBeeldmerk"/>
          <p:cNvSpPr>
            <a:spLocks noGrp="1"/>
          </p:cNvSpPr>
          <p:nvPr>
            <p:ph type="dt" sz="half" idx="2"/>
          </p:nvPr>
        </p:nvSpPr>
        <p:spPr>
          <a:xfrm>
            <a:off x="4924425" y="6389688"/>
            <a:ext cx="3600450" cy="360362"/>
          </a:xfrm>
          <a:prstGeom prst="rect">
            <a:avLst/>
          </a:prstGeom>
        </p:spPr>
        <p:txBody>
          <a:bodyPr vert="horz" lIns="91440" tIns="45720" rIns="91440" bIns="45720" rtlCol="0" anchor="ctr"/>
          <a:lstStyle>
            <a:lvl1pPr algn="l">
              <a:defRPr sz="1000" spc="-10" baseline="0">
                <a:solidFill>
                  <a:srgbClr val="000000"/>
                </a:solidFill>
                <a:latin typeface="Verdana" pitchFamily="34" charset="0"/>
                <a:ea typeface="Verdana" pitchFamily="34" charset="0"/>
                <a:cs typeface="Verdana" pitchFamily="34" charset="0"/>
              </a:defRPr>
            </a:lvl1pPr>
          </a:lstStyle>
          <a:p>
            <a:pPr>
              <a:defRPr/>
            </a:pPr>
            <a:endParaRPr lang="nl-NL"/>
          </a:p>
        </p:txBody>
      </p:sp>
      <p:sp>
        <p:nvSpPr>
          <p:cNvPr id="10" name="shpDatum"/>
          <p:cNvSpPr>
            <a:spLocks noGrp="1"/>
          </p:cNvSpPr>
          <p:nvPr>
            <p:ph type="title"/>
          </p:nvPr>
        </p:nvSpPr>
        <p:spPr>
          <a:xfrm>
            <a:off x="4924425" y="2447925"/>
            <a:ext cx="3600450" cy="942975"/>
          </a:xfrm>
          <a:prstGeom prst="rect">
            <a:avLst/>
          </a:prstGeom>
        </p:spPr>
        <p:txBody>
          <a:bodyPr vert="horz" lIns="91440" tIns="45720" rIns="91440" bIns="45720" rtlCol="0" anchor="t" anchorCtr="0">
            <a:normAutofit/>
          </a:bodyPr>
          <a:lstStyle/>
          <a:p>
            <a:r>
              <a:rPr lang="nl-NL" dirty="0" smtClean="0"/>
              <a:t>Klik om de stijl te bewerken</a:t>
            </a:r>
            <a:endParaRPr lang="nl-NL" dirty="0"/>
          </a:p>
        </p:txBody>
      </p:sp>
      <p:sp>
        <p:nvSpPr>
          <p:cNvPr id="3077" name="shpTitel"/>
          <p:cNvSpPr>
            <a:spLocks noGrp="1"/>
          </p:cNvSpPr>
          <p:nvPr>
            <p:ph type="body" idx="1"/>
          </p:nvPr>
        </p:nvSpPr>
        <p:spPr bwMode="auto">
          <a:xfrm>
            <a:off x="4910138" y="3484563"/>
            <a:ext cx="3600450" cy="27733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smtClean="0"/>
              <a:t>Klik om de modelstijlen te bewerken</a:t>
            </a:r>
          </a:p>
        </p:txBody>
      </p:sp>
      <p:pic>
        <p:nvPicPr>
          <p:cNvPr id="3078" name="Afbeelding 12" descr="RO_SCP_Logo_1_RGB_pos_nl.png"/>
          <p:cNvPicPr>
            <a:picLocks noChangeAspect="1"/>
          </p:cNvPicPr>
          <p:nvPr/>
        </p:nvPicPr>
        <p:blipFill>
          <a:blip r:embed="rId3" cstate="print"/>
          <a:srcRect t="12984"/>
          <a:stretch>
            <a:fillRect/>
          </a:stretch>
        </p:blipFill>
        <p:spPr bwMode="auto">
          <a:xfrm>
            <a:off x="957263" y="0"/>
            <a:ext cx="7235825" cy="21844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42" r:id="rId1"/>
  </p:sldLayoutIdLst>
  <p:transition advTm="2000"/>
  <p:hf sldNum="0" hdr="0" dt="0"/>
  <p:txStyles>
    <p:titleStyle>
      <a:lvl1pPr algn="l" rtl="0" eaLnBrk="0" fontAlgn="base" hangingPunct="0">
        <a:spcBef>
          <a:spcPct val="0"/>
        </a:spcBef>
        <a:spcAft>
          <a:spcPct val="0"/>
        </a:spcAft>
        <a:defRPr sz="2600" kern="1200" spc="-60">
          <a:solidFill>
            <a:srgbClr val="000000"/>
          </a:solidFill>
          <a:latin typeface="Verdana" pitchFamily="34" charset="0"/>
          <a:ea typeface="Verdana" pitchFamily="34" charset="0"/>
          <a:cs typeface="Verdana" pitchFamily="34" charset="0"/>
        </a:defRPr>
      </a:lvl1pPr>
      <a:lvl2pPr algn="l" rtl="0" eaLnBrk="0" fontAlgn="base" hangingPunct="0">
        <a:spcBef>
          <a:spcPct val="0"/>
        </a:spcBef>
        <a:spcAft>
          <a:spcPct val="0"/>
        </a:spcAft>
        <a:defRPr sz="2600">
          <a:solidFill>
            <a:srgbClr val="000000"/>
          </a:solidFill>
          <a:latin typeface="Verdana" pitchFamily="34" charset="0"/>
          <a:ea typeface="Verdana" pitchFamily="34" charset="0"/>
          <a:cs typeface="Verdana" pitchFamily="34" charset="0"/>
        </a:defRPr>
      </a:lvl2pPr>
      <a:lvl3pPr algn="l" rtl="0" eaLnBrk="0" fontAlgn="base" hangingPunct="0">
        <a:spcBef>
          <a:spcPct val="0"/>
        </a:spcBef>
        <a:spcAft>
          <a:spcPct val="0"/>
        </a:spcAft>
        <a:defRPr sz="2600">
          <a:solidFill>
            <a:srgbClr val="000000"/>
          </a:solidFill>
          <a:latin typeface="Verdana" pitchFamily="34" charset="0"/>
          <a:ea typeface="Verdana" pitchFamily="34" charset="0"/>
          <a:cs typeface="Verdana" pitchFamily="34" charset="0"/>
        </a:defRPr>
      </a:lvl3pPr>
      <a:lvl4pPr algn="l" rtl="0" eaLnBrk="0" fontAlgn="base" hangingPunct="0">
        <a:spcBef>
          <a:spcPct val="0"/>
        </a:spcBef>
        <a:spcAft>
          <a:spcPct val="0"/>
        </a:spcAft>
        <a:defRPr sz="2600">
          <a:solidFill>
            <a:srgbClr val="000000"/>
          </a:solidFill>
          <a:latin typeface="Verdana" pitchFamily="34" charset="0"/>
          <a:ea typeface="Verdana" pitchFamily="34" charset="0"/>
          <a:cs typeface="Verdana" pitchFamily="34" charset="0"/>
        </a:defRPr>
      </a:lvl4pPr>
      <a:lvl5pPr algn="l" rtl="0" eaLnBrk="0" fontAlgn="base" hangingPunct="0">
        <a:spcBef>
          <a:spcPct val="0"/>
        </a:spcBef>
        <a:spcAft>
          <a:spcPct val="0"/>
        </a:spcAft>
        <a:defRPr sz="2600">
          <a:solidFill>
            <a:srgbClr val="000000"/>
          </a:solidFill>
          <a:latin typeface="Verdana" pitchFamily="34" charset="0"/>
          <a:ea typeface="Verdana" pitchFamily="34" charset="0"/>
          <a:cs typeface="Verdana" pitchFamily="34" charset="0"/>
        </a:defRPr>
      </a:lvl5pPr>
      <a:lvl6pPr marL="457200" algn="l" rtl="0" fontAlgn="base">
        <a:spcBef>
          <a:spcPct val="0"/>
        </a:spcBef>
        <a:spcAft>
          <a:spcPct val="0"/>
        </a:spcAft>
        <a:defRPr sz="2600">
          <a:solidFill>
            <a:schemeClr val="bg1"/>
          </a:solidFill>
          <a:latin typeface="Verdana" pitchFamily="34" charset="0"/>
          <a:ea typeface="Verdana" pitchFamily="34" charset="0"/>
          <a:cs typeface="Verdana" pitchFamily="34" charset="0"/>
        </a:defRPr>
      </a:lvl6pPr>
      <a:lvl7pPr marL="914400" algn="l" rtl="0" fontAlgn="base">
        <a:spcBef>
          <a:spcPct val="0"/>
        </a:spcBef>
        <a:spcAft>
          <a:spcPct val="0"/>
        </a:spcAft>
        <a:defRPr sz="2600">
          <a:solidFill>
            <a:schemeClr val="bg1"/>
          </a:solidFill>
          <a:latin typeface="Verdana" pitchFamily="34" charset="0"/>
          <a:ea typeface="Verdana" pitchFamily="34" charset="0"/>
          <a:cs typeface="Verdana" pitchFamily="34" charset="0"/>
        </a:defRPr>
      </a:lvl7pPr>
      <a:lvl8pPr marL="1371600" algn="l" rtl="0" fontAlgn="base">
        <a:spcBef>
          <a:spcPct val="0"/>
        </a:spcBef>
        <a:spcAft>
          <a:spcPct val="0"/>
        </a:spcAft>
        <a:defRPr sz="2600">
          <a:solidFill>
            <a:schemeClr val="bg1"/>
          </a:solidFill>
          <a:latin typeface="Verdana" pitchFamily="34" charset="0"/>
          <a:ea typeface="Verdana" pitchFamily="34" charset="0"/>
          <a:cs typeface="Verdana" pitchFamily="34" charset="0"/>
        </a:defRPr>
      </a:lvl8pPr>
      <a:lvl9pPr marL="1828800" algn="l" rtl="0" fontAlgn="base">
        <a:spcBef>
          <a:spcPct val="0"/>
        </a:spcBef>
        <a:spcAft>
          <a:spcPct val="0"/>
        </a:spcAft>
        <a:defRPr sz="2600">
          <a:solidFill>
            <a:schemeClr val="bg1"/>
          </a:solidFill>
          <a:latin typeface="Verdana" pitchFamily="34" charset="0"/>
          <a:ea typeface="Verdana" pitchFamily="34" charset="0"/>
          <a:cs typeface="Verdana" pitchFamily="34" charset="0"/>
        </a:defRPr>
      </a:lvl9pPr>
    </p:titleStyle>
    <p:bodyStyle>
      <a:lvl1pPr marL="342900" indent="-342900" algn="l" rtl="0" eaLnBrk="0" fontAlgn="base" hangingPunct="0">
        <a:spcBef>
          <a:spcPct val="20000"/>
        </a:spcBef>
        <a:spcAft>
          <a:spcPct val="0"/>
        </a:spcAft>
        <a:buFont typeface="Arial" charset="0"/>
        <a:defRPr kern="1200">
          <a:solidFill>
            <a:srgbClr val="000000"/>
          </a:solidFill>
          <a:latin typeface="Verdana" pitchFamily="34" charset="0"/>
          <a:ea typeface="Verdana" pitchFamily="34" charset="0"/>
          <a:cs typeface="Verdana" pitchFamily="34" charset="0"/>
        </a:defRPr>
      </a:lvl1pPr>
      <a:lvl2pPr marL="279400" indent="177800" algn="l" rtl="0" eaLnBrk="0" fontAlgn="base" hangingPunct="0">
        <a:spcBef>
          <a:spcPct val="20000"/>
        </a:spcBef>
        <a:spcAft>
          <a:spcPct val="0"/>
        </a:spcAft>
        <a:buFont typeface="Arial" charset="0"/>
        <a:defRPr kern="1200">
          <a:solidFill>
            <a:schemeClr val="bg1"/>
          </a:solidFill>
          <a:latin typeface="+mn-lt"/>
          <a:ea typeface="Verdana" pitchFamily="34" charset="0"/>
          <a:cs typeface="Verdana" pitchFamily="34" charset="0"/>
        </a:defRPr>
      </a:lvl2pPr>
      <a:lvl3pPr marL="558800" indent="355600" algn="l" rtl="0" eaLnBrk="0" fontAlgn="base" hangingPunct="0">
        <a:spcBef>
          <a:spcPct val="20000"/>
        </a:spcBef>
        <a:spcAft>
          <a:spcPct val="0"/>
        </a:spcAft>
        <a:buFont typeface="Arial" charset="0"/>
        <a:defRPr kern="1200">
          <a:solidFill>
            <a:schemeClr val="bg1"/>
          </a:solidFill>
          <a:latin typeface="+mn-lt"/>
          <a:ea typeface="Verdana" pitchFamily="34" charset="0"/>
          <a:cs typeface="Verdana" pitchFamily="34" charset="0"/>
        </a:defRPr>
      </a:lvl3pPr>
      <a:lvl4pPr marL="838200" indent="533400" algn="l" rtl="0" eaLnBrk="0" fontAlgn="base" hangingPunct="0">
        <a:spcBef>
          <a:spcPct val="20000"/>
        </a:spcBef>
        <a:spcAft>
          <a:spcPct val="0"/>
        </a:spcAft>
        <a:buFont typeface="Arial" charset="0"/>
        <a:defRPr kern="1200">
          <a:solidFill>
            <a:schemeClr val="bg1"/>
          </a:solidFill>
          <a:latin typeface="+mn-lt"/>
          <a:ea typeface="Verdana" pitchFamily="34" charset="0"/>
          <a:cs typeface="Verdana" pitchFamily="34" charset="0"/>
        </a:defRPr>
      </a:lvl4pPr>
      <a:lvl5pPr marL="1117600" indent="711200" algn="l" rtl="0" eaLnBrk="0" fontAlgn="base" hangingPunct="0">
        <a:spcBef>
          <a:spcPct val="20000"/>
        </a:spcBef>
        <a:spcAft>
          <a:spcPct val="0"/>
        </a:spcAft>
        <a:buFont typeface="Arial" charset="0"/>
        <a:defRPr kern="1200">
          <a:solidFill>
            <a:schemeClr val="bg1"/>
          </a:solidFill>
          <a:latin typeface="+mn-lt"/>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shpKleurvlak"/>
          <p:cNvSpPr/>
          <p:nvPr/>
        </p:nvSpPr>
        <p:spPr>
          <a:xfrm>
            <a:off x="4572000" y="0"/>
            <a:ext cx="4572000" cy="6858000"/>
          </a:xfrm>
          <a:prstGeom prst="rect">
            <a:avLst/>
          </a:prstGeom>
          <a:solidFill>
            <a:srgbClr val="F9B24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p>
        </p:txBody>
      </p:sp>
      <p:sp>
        <p:nvSpPr>
          <p:cNvPr id="9" name="shpBeeldmerk"/>
          <p:cNvSpPr>
            <a:spLocks noGrp="1"/>
          </p:cNvSpPr>
          <p:nvPr>
            <p:ph type="dt" sz="half" idx="2"/>
          </p:nvPr>
        </p:nvSpPr>
        <p:spPr>
          <a:xfrm>
            <a:off x="4910138" y="6346825"/>
            <a:ext cx="3600450" cy="360363"/>
          </a:xfrm>
          <a:prstGeom prst="rect">
            <a:avLst/>
          </a:prstGeom>
        </p:spPr>
        <p:txBody>
          <a:bodyPr vert="horz" lIns="91440" tIns="45720" rIns="91440" bIns="45720" rtlCol="0" anchor="ctr"/>
          <a:lstStyle>
            <a:lvl1pPr algn="l">
              <a:defRPr sz="1000" spc="-10" baseline="0">
                <a:solidFill>
                  <a:srgbClr val="000000"/>
                </a:solidFill>
                <a:latin typeface="Verdana" pitchFamily="34" charset="0"/>
                <a:ea typeface="Verdana" pitchFamily="34" charset="0"/>
                <a:cs typeface="Verdana" pitchFamily="34" charset="0"/>
              </a:defRPr>
            </a:lvl1pPr>
          </a:lstStyle>
          <a:p>
            <a:pPr>
              <a:defRPr/>
            </a:pPr>
            <a:endParaRPr lang="nl-NL"/>
          </a:p>
        </p:txBody>
      </p:sp>
      <p:sp>
        <p:nvSpPr>
          <p:cNvPr id="13" name="shpDatum"/>
          <p:cNvSpPr>
            <a:spLocks noGrp="1"/>
          </p:cNvSpPr>
          <p:nvPr>
            <p:ph type="title"/>
          </p:nvPr>
        </p:nvSpPr>
        <p:spPr>
          <a:xfrm>
            <a:off x="4910138" y="2505075"/>
            <a:ext cx="3600450" cy="942975"/>
          </a:xfrm>
          <a:prstGeom prst="rect">
            <a:avLst/>
          </a:prstGeom>
        </p:spPr>
        <p:txBody>
          <a:bodyPr vert="horz" lIns="91440" tIns="45720" rIns="91440" bIns="45720" rtlCol="0" anchor="t" anchorCtr="0">
            <a:normAutofit/>
          </a:bodyPr>
          <a:lstStyle/>
          <a:p>
            <a:r>
              <a:rPr lang="nl-NL" dirty="0" smtClean="0"/>
              <a:t>Klik om de stijl te bewerken</a:t>
            </a:r>
            <a:endParaRPr lang="nl-NL" dirty="0"/>
          </a:p>
        </p:txBody>
      </p:sp>
      <p:sp>
        <p:nvSpPr>
          <p:cNvPr id="4101" name="shpTitel"/>
          <p:cNvSpPr>
            <a:spLocks noGrp="1"/>
          </p:cNvSpPr>
          <p:nvPr>
            <p:ph type="body" idx="1"/>
          </p:nvPr>
        </p:nvSpPr>
        <p:spPr bwMode="auto">
          <a:xfrm>
            <a:off x="4924425" y="3541713"/>
            <a:ext cx="3600450" cy="27019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smtClean="0"/>
              <a:t>Klik om de modelstijlen te bewerken</a:t>
            </a:r>
          </a:p>
        </p:txBody>
      </p:sp>
      <p:pic>
        <p:nvPicPr>
          <p:cNvPr id="4102" name="Afbeelding 10" descr="RO_SCP_Logo_1_RGB_pos_nl.png"/>
          <p:cNvPicPr>
            <a:picLocks noChangeAspect="1"/>
          </p:cNvPicPr>
          <p:nvPr/>
        </p:nvPicPr>
        <p:blipFill>
          <a:blip r:embed="rId3" cstate="print"/>
          <a:srcRect t="12984"/>
          <a:stretch>
            <a:fillRect/>
          </a:stretch>
        </p:blipFill>
        <p:spPr bwMode="auto">
          <a:xfrm>
            <a:off x="957263" y="0"/>
            <a:ext cx="7235825" cy="21844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37" r:id="rId1"/>
  </p:sldLayoutIdLst>
  <p:transition advTm="2000"/>
  <p:hf sldNum="0" hdr="0" dt="0"/>
  <p:txStyles>
    <p:titleStyle>
      <a:lvl1pPr algn="l" rtl="0" eaLnBrk="0" fontAlgn="base" hangingPunct="0">
        <a:spcBef>
          <a:spcPct val="0"/>
        </a:spcBef>
        <a:spcAft>
          <a:spcPct val="0"/>
        </a:spcAft>
        <a:defRPr sz="2600" kern="1200" spc="-60">
          <a:solidFill>
            <a:srgbClr val="000000"/>
          </a:solidFill>
          <a:latin typeface="Verdana" pitchFamily="34" charset="0"/>
          <a:ea typeface="Verdana" pitchFamily="34" charset="0"/>
          <a:cs typeface="Verdana" pitchFamily="34" charset="0"/>
        </a:defRPr>
      </a:lvl1pPr>
      <a:lvl2pPr algn="l" rtl="0" eaLnBrk="0" fontAlgn="base" hangingPunct="0">
        <a:spcBef>
          <a:spcPct val="0"/>
        </a:spcBef>
        <a:spcAft>
          <a:spcPct val="0"/>
        </a:spcAft>
        <a:defRPr sz="2600">
          <a:solidFill>
            <a:srgbClr val="000000"/>
          </a:solidFill>
          <a:latin typeface="Verdana" pitchFamily="34" charset="0"/>
          <a:ea typeface="Verdana" pitchFamily="34" charset="0"/>
          <a:cs typeface="Verdana" pitchFamily="34" charset="0"/>
        </a:defRPr>
      </a:lvl2pPr>
      <a:lvl3pPr algn="l" rtl="0" eaLnBrk="0" fontAlgn="base" hangingPunct="0">
        <a:spcBef>
          <a:spcPct val="0"/>
        </a:spcBef>
        <a:spcAft>
          <a:spcPct val="0"/>
        </a:spcAft>
        <a:defRPr sz="2600">
          <a:solidFill>
            <a:srgbClr val="000000"/>
          </a:solidFill>
          <a:latin typeface="Verdana" pitchFamily="34" charset="0"/>
          <a:ea typeface="Verdana" pitchFamily="34" charset="0"/>
          <a:cs typeface="Verdana" pitchFamily="34" charset="0"/>
        </a:defRPr>
      </a:lvl3pPr>
      <a:lvl4pPr algn="l" rtl="0" eaLnBrk="0" fontAlgn="base" hangingPunct="0">
        <a:spcBef>
          <a:spcPct val="0"/>
        </a:spcBef>
        <a:spcAft>
          <a:spcPct val="0"/>
        </a:spcAft>
        <a:defRPr sz="2600">
          <a:solidFill>
            <a:srgbClr val="000000"/>
          </a:solidFill>
          <a:latin typeface="Verdana" pitchFamily="34" charset="0"/>
          <a:ea typeface="Verdana" pitchFamily="34" charset="0"/>
          <a:cs typeface="Verdana" pitchFamily="34" charset="0"/>
        </a:defRPr>
      </a:lvl4pPr>
      <a:lvl5pPr algn="l" rtl="0" eaLnBrk="0" fontAlgn="base" hangingPunct="0">
        <a:spcBef>
          <a:spcPct val="0"/>
        </a:spcBef>
        <a:spcAft>
          <a:spcPct val="0"/>
        </a:spcAft>
        <a:defRPr sz="2600">
          <a:solidFill>
            <a:srgbClr val="000000"/>
          </a:solidFill>
          <a:latin typeface="Verdana" pitchFamily="34" charset="0"/>
          <a:ea typeface="Verdana" pitchFamily="34" charset="0"/>
          <a:cs typeface="Verdana" pitchFamily="34" charset="0"/>
        </a:defRPr>
      </a:lvl5pPr>
      <a:lvl6pPr marL="457200" algn="l" rtl="0" fontAlgn="base">
        <a:spcBef>
          <a:spcPct val="0"/>
        </a:spcBef>
        <a:spcAft>
          <a:spcPct val="0"/>
        </a:spcAft>
        <a:defRPr sz="2600">
          <a:solidFill>
            <a:schemeClr val="bg1"/>
          </a:solidFill>
          <a:latin typeface="Verdana" pitchFamily="34" charset="0"/>
          <a:ea typeface="Verdana" pitchFamily="34" charset="0"/>
          <a:cs typeface="Verdana" pitchFamily="34" charset="0"/>
        </a:defRPr>
      </a:lvl6pPr>
      <a:lvl7pPr marL="914400" algn="l" rtl="0" fontAlgn="base">
        <a:spcBef>
          <a:spcPct val="0"/>
        </a:spcBef>
        <a:spcAft>
          <a:spcPct val="0"/>
        </a:spcAft>
        <a:defRPr sz="2600">
          <a:solidFill>
            <a:schemeClr val="bg1"/>
          </a:solidFill>
          <a:latin typeface="Verdana" pitchFamily="34" charset="0"/>
          <a:ea typeface="Verdana" pitchFamily="34" charset="0"/>
          <a:cs typeface="Verdana" pitchFamily="34" charset="0"/>
        </a:defRPr>
      </a:lvl7pPr>
      <a:lvl8pPr marL="1371600" algn="l" rtl="0" fontAlgn="base">
        <a:spcBef>
          <a:spcPct val="0"/>
        </a:spcBef>
        <a:spcAft>
          <a:spcPct val="0"/>
        </a:spcAft>
        <a:defRPr sz="2600">
          <a:solidFill>
            <a:schemeClr val="bg1"/>
          </a:solidFill>
          <a:latin typeface="Verdana" pitchFamily="34" charset="0"/>
          <a:ea typeface="Verdana" pitchFamily="34" charset="0"/>
          <a:cs typeface="Verdana" pitchFamily="34" charset="0"/>
        </a:defRPr>
      </a:lvl8pPr>
      <a:lvl9pPr marL="1828800" algn="l" rtl="0" fontAlgn="base">
        <a:spcBef>
          <a:spcPct val="0"/>
        </a:spcBef>
        <a:spcAft>
          <a:spcPct val="0"/>
        </a:spcAft>
        <a:defRPr sz="2600">
          <a:solidFill>
            <a:schemeClr val="bg1"/>
          </a:solidFill>
          <a:latin typeface="Verdana" pitchFamily="34" charset="0"/>
          <a:ea typeface="Verdana" pitchFamily="34" charset="0"/>
          <a:cs typeface="Verdana" pitchFamily="34" charset="0"/>
        </a:defRPr>
      </a:lvl9pPr>
    </p:titleStyle>
    <p:bodyStyle>
      <a:lvl1pPr marL="342900" indent="-342900" algn="l" rtl="0" eaLnBrk="0" fontAlgn="base" hangingPunct="0">
        <a:spcBef>
          <a:spcPct val="20000"/>
        </a:spcBef>
        <a:spcAft>
          <a:spcPct val="0"/>
        </a:spcAft>
        <a:buFont typeface="Arial" charset="0"/>
        <a:defRPr kern="1200">
          <a:solidFill>
            <a:srgbClr val="000000"/>
          </a:solidFill>
          <a:latin typeface="Verdana" pitchFamily="34" charset="0"/>
          <a:ea typeface="Verdana" pitchFamily="34" charset="0"/>
          <a:cs typeface="Verdana" pitchFamily="34" charset="0"/>
        </a:defRPr>
      </a:lvl1pPr>
      <a:lvl2pPr marL="279400" indent="-277813" algn="l" rtl="0" eaLnBrk="0" fontAlgn="base" hangingPunct="0">
        <a:spcBef>
          <a:spcPct val="20000"/>
        </a:spcBef>
        <a:spcAft>
          <a:spcPct val="0"/>
        </a:spcAft>
        <a:buFont typeface="Arial" charset="0"/>
        <a:defRPr kern="1200">
          <a:solidFill>
            <a:schemeClr val="bg1"/>
          </a:solidFill>
          <a:latin typeface="+mn-lt"/>
          <a:ea typeface="Verdana" pitchFamily="34" charset="0"/>
          <a:cs typeface="Verdana" pitchFamily="34" charset="0"/>
        </a:defRPr>
      </a:lvl2pPr>
      <a:lvl3pPr marL="558800" indent="-277813" algn="l" rtl="0" eaLnBrk="0" fontAlgn="base" hangingPunct="0">
        <a:spcBef>
          <a:spcPct val="20000"/>
        </a:spcBef>
        <a:spcAft>
          <a:spcPct val="0"/>
        </a:spcAft>
        <a:buFont typeface="Arial" charset="0"/>
        <a:defRPr kern="1200">
          <a:solidFill>
            <a:schemeClr val="bg1"/>
          </a:solidFill>
          <a:latin typeface="+mn-lt"/>
          <a:ea typeface="Verdana" pitchFamily="34" charset="0"/>
          <a:cs typeface="Verdana" pitchFamily="34" charset="0"/>
        </a:defRPr>
      </a:lvl3pPr>
      <a:lvl4pPr marL="838200" indent="-277813" algn="l" rtl="0" eaLnBrk="0" fontAlgn="base" hangingPunct="0">
        <a:spcBef>
          <a:spcPct val="20000"/>
        </a:spcBef>
        <a:spcAft>
          <a:spcPct val="0"/>
        </a:spcAft>
        <a:buFont typeface="Arial" charset="0"/>
        <a:defRPr kern="1200">
          <a:solidFill>
            <a:schemeClr val="bg1"/>
          </a:solidFill>
          <a:latin typeface="+mn-lt"/>
          <a:ea typeface="Verdana" pitchFamily="34" charset="0"/>
          <a:cs typeface="Verdana" pitchFamily="34" charset="0"/>
        </a:defRPr>
      </a:lvl4pPr>
      <a:lvl5pPr marL="1117600" indent="-277813" algn="l" rtl="0" eaLnBrk="0" fontAlgn="base" hangingPunct="0">
        <a:spcBef>
          <a:spcPct val="20000"/>
        </a:spcBef>
        <a:spcAft>
          <a:spcPct val="0"/>
        </a:spcAft>
        <a:buFont typeface="Arial" charset="0"/>
        <a:defRPr kern="1200">
          <a:solidFill>
            <a:schemeClr val="bg1"/>
          </a:solidFill>
          <a:latin typeface="+mn-lt"/>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shpKleurvlak"/>
          <p:cNvSpPr/>
          <p:nvPr/>
        </p:nvSpPr>
        <p:spPr>
          <a:xfrm>
            <a:off x="4572000" y="0"/>
            <a:ext cx="4572000" cy="6858000"/>
          </a:xfrm>
          <a:prstGeom prst="rect">
            <a:avLst/>
          </a:prstGeom>
          <a:solidFill>
            <a:srgbClr val="F9B24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p>
        </p:txBody>
      </p:sp>
      <p:sp>
        <p:nvSpPr>
          <p:cNvPr id="9" name="shpBeeldmerk"/>
          <p:cNvSpPr>
            <a:spLocks noGrp="1"/>
          </p:cNvSpPr>
          <p:nvPr>
            <p:ph type="dt" sz="half" idx="2"/>
          </p:nvPr>
        </p:nvSpPr>
        <p:spPr>
          <a:xfrm>
            <a:off x="4910138" y="6346825"/>
            <a:ext cx="3600450" cy="360363"/>
          </a:xfrm>
          <a:prstGeom prst="rect">
            <a:avLst/>
          </a:prstGeom>
        </p:spPr>
        <p:txBody>
          <a:bodyPr vert="horz" lIns="91440" tIns="45720" rIns="91440" bIns="45720" rtlCol="0" anchor="ctr"/>
          <a:lstStyle>
            <a:lvl1pPr algn="l">
              <a:defRPr sz="1000" spc="-10" baseline="0">
                <a:solidFill>
                  <a:srgbClr val="000000"/>
                </a:solidFill>
                <a:latin typeface="Verdana" pitchFamily="34" charset="0"/>
                <a:ea typeface="Verdana" pitchFamily="34" charset="0"/>
                <a:cs typeface="Verdana" pitchFamily="34" charset="0"/>
              </a:defRPr>
            </a:lvl1pPr>
          </a:lstStyle>
          <a:p>
            <a:pPr>
              <a:defRPr/>
            </a:pPr>
            <a:endParaRPr lang="nl-NL"/>
          </a:p>
        </p:txBody>
      </p:sp>
      <p:sp>
        <p:nvSpPr>
          <p:cNvPr id="13" name="shpDatum"/>
          <p:cNvSpPr>
            <a:spLocks noGrp="1"/>
          </p:cNvSpPr>
          <p:nvPr>
            <p:ph type="title"/>
          </p:nvPr>
        </p:nvSpPr>
        <p:spPr>
          <a:xfrm>
            <a:off x="4924425" y="2501900"/>
            <a:ext cx="3600450" cy="576263"/>
          </a:xfrm>
          <a:prstGeom prst="rect">
            <a:avLst/>
          </a:prstGeom>
        </p:spPr>
        <p:txBody>
          <a:bodyPr vert="horz" lIns="91440" tIns="45720" rIns="91440" bIns="45720" rtlCol="0" anchor="t" anchorCtr="0">
            <a:normAutofit/>
          </a:bodyPr>
          <a:lstStyle/>
          <a:p>
            <a:r>
              <a:rPr lang="nl-NL" dirty="0" smtClean="0"/>
              <a:t>Klik om de stijl te bewerken</a:t>
            </a:r>
            <a:endParaRPr lang="nl-NL" dirty="0"/>
          </a:p>
        </p:txBody>
      </p:sp>
      <p:sp>
        <p:nvSpPr>
          <p:cNvPr id="5125" name="shpTitel"/>
          <p:cNvSpPr>
            <a:spLocks noGrp="1"/>
          </p:cNvSpPr>
          <p:nvPr>
            <p:ph type="body" idx="1"/>
          </p:nvPr>
        </p:nvSpPr>
        <p:spPr bwMode="auto">
          <a:xfrm>
            <a:off x="4924425" y="3154363"/>
            <a:ext cx="3600450" cy="3060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smtClean="0"/>
              <a:t>Klik om de modelstijlen te bewerken</a:t>
            </a:r>
          </a:p>
        </p:txBody>
      </p:sp>
      <p:pic>
        <p:nvPicPr>
          <p:cNvPr id="5126" name="Afbeelding 11" descr="RO_SCP_Logo_1_RGB_pos_nl.png"/>
          <p:cNvPicPr>
            <a:picLocks noChangeAspect="1"/>
          </p:cNvPicPr>
          <p:nvPr/>
        </p:nvPicPr>
        <p:blipFill>
          <a:blip r:embed="rId5" cstate="print"/>
          <a:srcRect t="12984"/>
          <a:stretch>
            <a:fillRect/>
          </a:stretch>
        </p:blipFill>
        <p:spPr bwMode="auto">
          <a:xfrm>
            <a:off x="957263" y="0"/>
            <a:ext cx="7235825" cy="21844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38" r:id="rId1"/>
    <p:sldLayoutId id="2147483939" r:id="rId2"/>
    <p:sldLayoutId id="2147483940" r:id="rId3"/>
  </p:sldLayoutIdLst>
  <p:transition advTm="2000"/>
  <p:hf sldNum="0" hdr="0" dt="0"/>
  <p:txStyles>
    <p:titleStyle>
      <a:lvl1pPr algn="l" rtl="0" eaLnBrk="0" fontAlgn="base" hangingPunct="0">
        <a:spcBef>
          <a:spcPct val="0"/>
        </a:spcBef>
        <a:spcAft>
          <a:spcPct val="0"/>
        </a:spcAft>
        <a:defRPr sz="2600" kern="1200" spc="-60">
          <a:solidFill>
            <a:srgbClr val="000000"/>
          </a:solidFill>
          <a:latin typeface="Verdana" pitchFamily="34" charset="0"/>
          <a:ea typeface="Verdana" pitchFamily="34" charset="0"/>
          <a:cs typeface="Verdana" pitchFamily="34" charset="0"/>
        </a:defRPr>
      </a:lvl1pPr>
      <a:lvl2pPr algn="l" rtl="0" eaLnBrk="0" fontAlgn="base" hangingPunct="0">
        <a:spcBef>
          <a:spcPct val="0"/>
        </a:spcBef>
        <a:spcAft>
          <a:spcPct val="0"/>
        </a:spcAft>
        <a:defRPr sz="2600">
          <a:solidFill>
            <a:srgbClr val="000000"/>
          </a:solidFill>
          <a:latin typeface="Verdana" pitchFamily="34" charset="0"/>
          <a:ea typeface="Verdana" pitchFamily="34" charset="0"/>
          <a:cs typeface="Verdana" pitchFamily="34" charset="0"/>
        </a:defRPr>
      </a:lvl2pPr>
      <a:lvl3pPr algn="l" rtl="0" eaLnBrk="0" fontAlgn="base" hangingPunct="0">
        <a:spcBef>
          <a:spcPct val="0"/>
        </a:spcBef>
        <a:spcAft>
          <a:spcPct val="0"/>
        </a:spcAft>
        <a:defRPr sz="2600">
          <a:solidFill>
            <a:srgbClr val="000000"/>
          </a:solidFill>
          <a:latin typeface="Verdana" pitchFamily="34" charset="0"/>
          <a:ea typeface="Verdana" pitchFamily="34" charset="0"/>
          <a:cs typeface="Verdana" pitchFamily="34" charset="0"/>
        </a:defRPr>
      </a:lvl3pPr>
      <a:lvl4pPr algn="l" rtl="0" eaLnBrk="0" fontAlgn="base" hangingPunct="0">
        <a:spcBef>
          <a:spcPct val="0"/>
        </a:spcBef>
        <a:spcAft>
          <a:spcPct val="0"/>
        </a:spcAft>
        <a:defRPr sz="2600">
          <a:solidFill>
            <a:srgbClr val="000000"/>
          </a:solidFill>
          <a:latin typeface="Verdana" pitchFamily="34" charset="0"/>
          <a:ea typeface="Verdana" pitchFamily="34" charset="0"/>
          <a:cs typeface="Verdana" pitchFamily="34" charset="0"/>
        </a:defRPr>
      </a:lvl4pPr>
      <a:lvl5pPr algn="l" rtl="0" eaLnBrk="0" fontAlgn="base" hangingPunct="0">
        <a:spcBef>
          <a:spcPct val="0"/>
        </a:spcBef>
        <a:spcAft>
          <a:spcPct val="0"/>
        </a:spcAft>
        <a:defRPr sz="2600">
          <a:solidFill>
            <a:srgbClr val="000000"/>
          </a:solidFill>
          <a:latin typeface="Verdana" pitchFamily="34" charset="0"/>
          <a:ea typeface="Verdana" pitchFamily="34" charset="0"/>
          <a:cs typeface="Verdana" pitchFamily="34" charset="0"/>
        </a:defRPr>
      </a:lvl5pPr>
      <a:lvl6pPr marL="457200" algn="l" rtl="0" fontAlgn="base">
        <a:spcBef>
          <a:spcPct val="0"/>
        </a:spcBef>
        <a:spcAft>
          <a:spcPct val="0"/>
        </a:spcAft>
        <a:defRPr sz="2600">
          <a:solidFill>
            <a:schemeClr val="bg1"/>
          </a:solidFill>
          <a:latin typeface="Verdana" pitchFamily="34" charset="0"/>
          <a:ea typeface="Verdana" pitchFamily="34" charset="0"/>
          <a:cs typeface="Verdana" pitchFamily="34" charset="0"/>
        </a:defRPr>
      </a:lvl6pPr>
      <a:lvl7pPr marL="914400" algn="l" rtl="0" fontAlgn="base">
        <a:spcBef>
          <a:spcPct val="0"/>
        </a:spcBef>
        <a:spcAft>
          <a:spcPct val="0"/>
        </a:spcAft>
        <a:defRPr sz="2600">
          <a:solidFill>
            <a:schemeClr val="bg1"/>
          </a:solidFill>
          <a:latin typeface="Verdana" pitchFamily="34" charset="0"/>
          <a:ea typeface="Verdana" pitchFamily="34" charset="0"/>
          <a:cs typeface="Verdana" pitchFamily="34" charset="0"/>
        </a:defRPr>
      </a:lvl7pPr>
      <a:lvl8pPr marL="1371600" algn="l" rtl="0" fontAlgn="base">
        <a:spcBef>
          <a:spcPct val="0"/>
        </a:spcBef>
        <a:spcAft>
          <a:spcPct val="0"/>
        </a:spcAft>
        <a:defRPr sz="2600">
          <a:solidFill>
            <a:schemeClr val="bg1"/>
          </a:solidFill>
          <a:latin typeface="Verdana" pitchFamily="34" charset="0"/>
          <a:ea typeface="Verdana" pitchFamily="34" charset="0"/>
          <a:cs typeface="Verdana" pitchFamily="34" charset="0"/>
        </a:defRPr>
      </a:lvl8pPr>
      <a:lvl9pPr marL="1828800" algn="l" rtl="0" fontAlgn="base">
        <a:spcBef>
          <a:spcPct val="0"/>
        </a:spcBef>
        <a:spcAft>
          <a:spcPct val="0"/>
        </a:spcAft>
        <a:defRPr sz="2600">
          <a:solidFill>
            <a:schemeClr val="bg1"/>
          </a:solidFill>
          <a:latin typeface="Verdana" pitchFamily="34" charset="0"/>
          <a:ea typeface="Verdana" pitchFamily="34" charset="0"/>
          <a:cs typeface="Verdana" pitchFamily="34" charset="0"/>
        </a:defRPr>
      </a:lvl9pPr>
    </p:titleStyle>
    <p:bodyStyle>
      <a:lvl1pPr marL="233363" indent="-233363" algn="l" rtl="0" eaLnBrk="0" fontAlgn="base" hangingPunct="0">
        <a:spcBef>
          <a:spcPct val="0"/>
        </a:spcBef>
        <a:spcAft>
          <a:spcPct val="0"/>
        </a:spcAft>
        <a:buFont typeface="Arial" charset="0"/>
        <a:buChar char="•"/>
        <a:defRPr kern="1200">
          <a:solidFill>
            <a:srgbClr val="000000"/>
          </a:solidFill>
          <a:latin typeface="Verdana" pitchFamily="34" charset="0"/>
          <a:ea typeface="Verdana" pitchFamily="34" charset="0"/>
          <a:cs typeface="Verdana" pitchFamily="34" charset="0"/>
        </a:defRPr>
      </a:lvl1pPr>
      <a:lvl2pPr marL="279400" indent="-277813" algn="l" rtl="0" eaLnBrk="0" fontAlgn="base" hangingPunct="0">
        <a:spcBef>
          <a:spcPct val="20000"/>
        </a:spcBef>
        <a:spcAft>
          <a:spcPct val="0"/>
        </a:spcAft>
        <a:buFont typeface="Arial" charset="0"/>
        <a:defRPr kern="1200">
          <a:solidFill>
            <a:schemeClr val="bg1"/>
          </a:solidFill>
          <a:latin typeface="+mn-lt"/>
          <a:ea typeface="Verdana" pitchFamily="34" charset="0"/>
          <a:cs typeface="Verdana" pitchFamily="34" charset="0"/>
        </a:defRPr>
      </a:lvl2pPr>
      <a:lvl3pPr marL="558800" indent="-277813" algn="l" rtl="0" eaLnBrk="0" fontAlgn="base" hangingPunct="0">
        <a:spcBef>
          <a:spcPct val="20000"/>
        </a:spcBef>
        <a:spcAft>
          <a:spcPct val="0"/>
        </a:spcAft>
        <a:buFont typeface="Arial" charset="0"/>
        <a:defRPr kern="1200">
          <a:solidFill>
            <a:schemeClr val="bg1"/>
          </a:solidFill>
          <a:latin typeface="+mn-lt"/>
          <a:ea typeface="Verdana" pitchFamily="34" charset="0"/>
          <a:cs typeface="Verdana" pitchFamily="34" charset="0"/>
        </a:defRPr>
      </a:lvl3pPr>
      <a:lvl4pPr marL="838200" indent="-277813" algn="l" rtl="0" eaLnBrk="0" fontAlgn="base" hangingPunct="0">
        <a:spcBef>
          <a:spcPct val="20000"/>
        </a:spcBef>
        <a:spcAft>
          <a:spcPct val="0"/>
        </a:spcAft>
        <a:buFont typeface="Arial" charset="0"/>
        <a:defRPr kern="1200">
          <a:solidFill>
            <a:schemeClr val="bg1"/>
          </a:solidFill>
          <a:latin typeface="+mn-lt"/>
          <a:ea typeface="Verdana" pitchFamily="34" charset="0"/>
          <a:cs typeface="Verdana" pitchFamily="34" charset="0"/>
        </a:defRPr>
      </a:lvl4pPr>
      <a:lvl5pPr marL="1117600" indent="-277813" algn="l" rtl="0" eaLnBrk="0" fontAlgn="base" hangingPunct="0">
        <a:spcBef>
          <a:spcPct val="20000"/>
        </a:spcBef>
        <a:spcAft>
          <a:spcPct val="0"/>
        </a:spcAft>
        <a:buFont typeface="Arial" charset="0"/>
        <a:defRPr kern="1200">
          <a:solidFill>
            <a:schemeClr val="bg1"/>
          </a:solidFill>
          <a:latin typeface="+mn-lt"/>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 name="shpKleurvlakOnder"/>
          <p:cNvSpPr/>
          <p:nvPr/>
        </p:nvSpPr>
        <p:spPr>
          <a:xfrm>
            <a:off x="0" y="6318250"/>
            <a:ext cx="9144000" cy="539750"/>
          </a:xfrm>
          <a:prstGeom prst="rect">
            <a:avLst/>
          </a:prstGeom>
          <a:solidFill>
            <a:srgbClr val="F9B24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dirty="0"/>
          </a:p>
        </p:txBody>
      </p:sp>
      <p:sp>
        <p:nvSpPr>
          <p:cNvPr id="6147" name="shpTekst"/>
          <p:cNvSpPr>
            <a:spLocks noGrp="1" noChangeArrowheads="1"/>
          </p:cNvSpPr>
          <p:nvPr>
            <p:ph type="body" idx="1"/>
          </p:nvPr>
        </p:nvSpPr>
        <p:spPr bwMode="auto">
          <a:xfrm>
            <a:off x="352425" y="1800225"/>
            <a:ext cx="8229600" cy="44148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smtClean="0"/>
              <a:t>Klik om de opmaakprofielen van de modeltekst te bewerken</a:t>
            </a:r>
          </a:p>
          <a:p>
            <a:pPr lvl="1"/>
            <a:r>
              <a:rPr lang="nl-NL" smtClean="0"/>
              <a:t>Tweede niveau</a:t>
            </a:r>
          </a:p>
          <a:p>
            <a:pPr lvl="2"/>
            <a:r>
              <a:rPr lang="nl-NL" smtClean="0"/>
              <a:t>Derde niveau</a:t>
            </a:r>
          </a:p>
          <a:p>
            <a:pPr lvl="3"/>
            <a:r>
              <a:rPr lang="nl-NL" smtClean="0"/>
              <a:t>Vierde niveau</a:t>
            </a:r>
          </a:p>
        </p:txBody>
      </p:sp>
      <p:sp>
        <p:nvSpPr>
          <p:cNvPr id="1028" name="shpDatum"/>
          <p:cNvSpPr>
            <a:spLocks noGrp="1" noChangeArrowheads="1"/>
          </p:cNvSpPr>
          <p:nvPr>
            <p:ph type="dt" sz="half" idx="2"/>
          </p:nvPr>
        </p:nvSpPr>
        <p:spPr bwMode="auto">
          <a:xfrm>
            <a:off x="4486275" y="6540500"/>
            <a:ext cx="4157663" cy="3270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000" spc="-10" baseline="0">
                <a:solidFill>
                  <a:srgbClr val="000000"/>
                </a:solidFill>
                <a:latin typeface="Verdana" pitchFamily="34" charset="0"/>
                <a:ea typeface="Verdana" pitchFamily="34" charset="0"/>
                <a:cs typeface="Verdana" pitchFamily="34" charset="0"/>
              </a:defRPr>
            </a:lvl1pPr>
          </a:lstStyle>
          <a:p>
            <a:pPr>
              <a:defRPr/>
            </a:pPr>
            <a:endParaRPr lang="nl-NL"/>
          </a:p>
        </p:txBody>
      </p:sp>
      <p:sp>
        <p:nvSpPr>
          <p:cNvPr id="1029" name="shpVoettekst"/>
          <p:cNvSpPr>
            <a:spLocks noGrp="1" noChangeArrowheads="1"/>
          </p:cNvSpPr>
          <p:nvPr>
            <p:ph type="ftr" sz="quarter" idx="3"/>
          </p:nvPr>
        </p:nvSpPr>
        <p:spPr bwMode="auto">
          <a:xfrm>
            <a:off x="4478338" y="6386513"/>
            <a:ext cx="4165600" cy="3159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000" spc="-10" baseline="0">
                <a:solidFill>
                  <a:srgbClr val="000000"/>
                </a:solidFill>
                <a:latin typeface="Verdana" pitchFamily="34" charset="0"/>
                <a:ea typeface="Verdana" pitchFamily="34" charset="0"/>
                <a:cs typeface="Verdana" pitchFamily="34" charset="0"/>
              </a:defRPr>
            </a:lvl1pPr>
          </a:lstStyle>
          <a:p>
            <a:pPr>
              <a:defRPr/>
            </a:pPr>
            <a:r>
              <a:rPr lang="en-US" smtClean="0"/>
              <a:t>GESIS summer school 2015 - Planning and Monitoring Survey Fieldwork</a:t>
            </a:r>
            <a:endParaRPr lang="nl-NL"/>
          </a:p>
        </p:txBody>
      </p:sp>
      <p:sp>
        <p:nvSpPr>
          <p:cNvPr id="1030" name="shpPagina"/>
          <p:cNvSpPr>
            <a:spLocks noGrp="1" noChangeArrowheads="1"/>
          </p:cNvSpPr>
          <p:nvPr>
            <p:ph type="sldNum" sz="quarter" idx="4"/>
          </p:nvPr>
        </p:nvSpPr>
        <p:spPr bwMode="auto">
          <a:xfrm>
            <a:off x="374650" y="6378575"/>
            <a:ext cx="712788" cy="3635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000" spc="-10" baseline="0">
                <a:solidFill>
                  <a:srgbClr val="000000"/>
                </a:solidFill>
                <a:latin typeface="Verdana" pitchFamily="34" charset="0"/>
                <a:ea typeface="Verdana" pitchFamily="34" charset="0"/>
                <a:cs typeface="Verdana" pitchFamily="34" charset="0"/>
              </a:defRPr>
            </a:lvl1pPr>
          </a:lstStyle>
          <a:p>
            <a:pPr>
              <a:defRPr/>
            </a:pPr>
            <a:fld id="{0480D98C-B0DD-456F-9E4B-E7B7ABD6316F}" type="slidenum">
              <a:rPr lang="nl-NL"/>
              <a:pPr>
                <a:defRPr/>
              </a:pPr>
              <a:t>‹nr.›</a:t>
            </a:fld>
            <a:endParaRPr lang="nl-NL"/>
          </a:p>
        </p:txBody>
      </p:sp>
      <p:sp>
        <p:nvSpPr>
          <p:cNvPr id="1026" name="shpTitel"/>
          <p:cNvSpPr>
            <a:spLocks noGrp="1" noChangeArrowheads="1"/>
          </p:cNvSpPr>
          <p:nvPr>
            <p:ph type="title"/>
          </p:nvPr>
        </p:nvSpPr>
        <p:spPr bwMode="auto">
          <a:xfrm>
            <a:off x="352425" y="1263650"/>
            <a:ext cx="8229600" cy="571500"/>
          </a:xfrm>
          <a:prstGeom prst="rect">
            <a:avLst/>
          </a:prstGeom>
          <a:solidFill>
            <a:srgbClr val="FFFFFF"/>
          </a:solid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dirty="0" smtClean="0"/>
              <a:t>Klik om het opmaakprofiel te bewerken</a:t>
            </a:r>
          </a:p>
        </p:txBody>
      </p:sp>
      <p:sp>
        <p:nvSpPr>
          <p:cNvPr id="17" name="shpKleurvlakBoven"/>
          <p:cNvSpPr/>
          <p:nvPr/>
        </p:nvSpPr>
        <p:spPr>
          <a:xfrm>
            <a:off x="0" y="0"/>
            <a:ext cx="9144000" cy="1071563"/>
          </a:xfrm>
          <a:prstGeom prst="rect">
            <a:avLst/>
          </a:prstGeom>
          <a:solidFill>
            <a:srgbClr val="F9B24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dirty="0"/>
          </a:p>
        </p:txBody>
      </p:sp>
      <p:pic>
        <p:nvPicPr>
          <p:cNvPr id="6153" name="shpBeeldmerk" descr="RO__vervolgpagina~LPPT.png"/>
          <p:cNvPicPr>
            <a:picLocks noChangeAspect="1"/>
          </p:cNvPicPr>
          <p:nvPr/>
        </p:nvPicPr>
        <p:blipFill>
          <a:blip r:embed="rId6" cstate="print"/>
          <a:srcRect/>
          <a:stretch>
            <a:fillRect/>
          </a:stretch>
        </p:blipFill>
        <p:spPr bwMode="auto">
          <a:xfrm>
            <a:off x="0" y="0"/>
            <a:ext cx="9144000" cy="8572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41" r:id="rId1"/>
    <p:sldLayoutId id="2147483943" r:id="rId2"/>
    <p:sldLayoutId id="2147483944" r:id="rId3"/>
    <p:sldLayoutId id="2147483945" r:id="rId4"/>
  </p:sldLayoutIdLst>
  <p:transition advTm="2000"/>
  <p:hf sldNum="0" hdr="0" dt="0"/>
  <p:txStyles>
    <p:titleStyle>
      <a:lvl1pPr algn="l" rtl="0" eaLnBrk="0" fontAlgn="base" hangingPunct="0">
        <a:spcBef>
          <a:spcPct val="0"/>
        </a:spcBef>
        <a:spcAft>
          <a:spcPct val="0"/>
        </a:spcAft>
        <a:defRPr sz="2600" spc="-60">
          <a:solidFill>
            <a:srgbClr val="046F96"/>
          </a:solidFill>
          <a:latin typeface="Verdana" pitchFamily="34" charset="0"/>
          <a:ea typeface="Verdana" pitchFamily="34" charset="0"/>
          <a:cs typeface="Verdana" pitchFamily="34" charset="0"/>
        </a:defRPr>
      </a:lvl1pPr>
      <a:lvl2pPr algn="l" rtl="0" eaLnBrk="0" fontAlgn="base" hangingPunct="0">
        <a:spcBef>
          <a:spcPct val="0"/>
        </a:spcBef>
        <a:spcAft>
          <a:spcPct val="0"/>
        </a:spcAft>
        <a:defRPr sz="2600">
          <a:solidFill>
            <a:srgbClr val="046F96"/>
          </a:solidFill>
          <a:latin typeface="Verdana" pitchFamily="34" charset="0"/>
          <a:ea typeface="Verdana" pitchFamily="34" charset="0"/>
          <a:cs typeface="Verdana" pitchFamily="34" charset="0"/>
        </a:defRPr>
      </a:lvl2pPr>
      <a:lvl3pPr algn="l" rtl="0" eaLnBrk="0" fontAlgn="base" hangingPunct="0">
        <a:spcBef>
          <a:spcPct val="0"/>
        </a:spcBef>
        <a:spcAft>
          <a:spcPct val="0"/>
        </a:spcAft>
        <a:defRPr sz="2600">
          <a:solidFill>
            <a:srgbClr val="046F96"/>
          </a:solidFill>
          <a:latin typeface="Verdana" pitchFamily="34" charset="0"/>
          <a:ea typeface="Verdana" pitchFamily="34" charset="0"/>
          <a:cs typeface="Verdana" pitchFamily="34" charset="0"/>
        </a:defRPr>
      </a:lvl3pPr>
      <a:lvl4pPr algn="l" rtl="0" eaLnBrk="0" fontAlgn="base" hangingPunct="0">
        <a:spcBef>
          <a:spcPct val="0"/>
        </a:spcBef>
        <a:spcAft>
          <a:spcPct val="0"/>
        </a:spcAft>
        <a:defRPr sz="2600">
          <a:solidFill>
            <a:srgbClr val="046F96"/>
          </a:solidFill>
          <a:latin typeface="Verdana" pitchFamily="34" charset="0"/>
          <a:ea typeface="Verdana" pitchFamily="34" charset="0"/>
          <a:cs typeface="Verdana" pitchFamily="34" charset="0"/>
        </a:defRPr>
      </a:lvl4pPr>
      <a:lvl5pPr algn="l" rtl="0" eaLnBrk="0" fontAlgn="base" hangingPunct="0">
        <a:spcBef>
          <a:spcPct val="0"/>
        </a:spcBef>
        <a:spcAft>
          <a:spcPct val="0"/>
        </a:spcAft>
        <a:defRPr sz="2600">
          <a:solidFill>
            <a:srgbClr val="046F96"/>
          </a:solidFill>
          <a:latin typeface="Verdana" pitchFamily="34" charset="0"/>
          <a:ea typeface="Verdana" pitchFamily="34" charset="0"/>
          <a:cs typeface="Verdana" pitchFamily="34"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defRPr lang="nl-NL" kern="1200" dirty="0">
          <a:solidFill>
            <a:srgbClr val="000000"/>
          </a:solidFill>
          <a:latin typeface="Verdana" pitchFamily="34" charset="0"/>
          <a:ea typeface="Verdana" pitchFamily="34" charset="0"/>
          <a:cs typeface="Verdana" pitchFamily="34" charset="0"/>
        </a:defRPr>
      </a:lvl1pPr>
      <a:lvl2pPr marL="179388" indent="-179388" algn="l" rtl="0" eaLnBrk="0" fontAlgn="base" hangingPunct="0">
        <a:spcBef>
          <a:spcPct val="20000"/>
        </a:spcBef>
        <a:spcAft>
          <a:spcPct val="0"/>
        </a:spcAft>
        <a:buBlip>
          <a:blip r:embed="rId7"/>
        </a:buBlip>
        <a:defRPr lang="nl-NL" kern="1200" dirty="0">
          <a:solidFill>
            <a:srgbClr val="000000"/>
          </a:solidFill>
          <a:latin typeface="Verdana" pitchFamily="34" charset="0"/>
          <a:ea typeface="Verdana" pitchFamily="34" charset="0"/>
          <a:cs typeface="Verdana" pitchFamily="34" charset="0"/>
        </a:defRPr>
      </a:lvl2pPr>
      <a:lvl3pPr marL="377825" indent="-250825" algn="l" rtl="0" eaLnBrk="0" fontAlgn="base" hangingPunct="0">
        <a:spcBef>
          <a:spcPct val="20000"/>
        </a:spcBef>
        <a:spcAft>
          <a:spcPct val="0"/>
        </a:spcAft>
        <a:buBlip>
          <a:blip r:embed="rId8"/>
        </a:buBlip>
        <a:defRPr lang="nl-NL" kern="1200" dirty="0">
          <a:solidFill>
            <a:srgbClr val="000000"/>
          </a:solidFill>
          <a:latin typeface="Verdana" pitchFamily="34" charset="0"/>
          <a:ea typeface="Verdana" pitchFamily="34" charset="0"/>
          <a:cs typeface="Verdana" pitchFamily="34" charset="0"/>
        </a:defRPr>
      </a:lvl3pPr>
      <a:lvl4pPr marL="539750" indent="-142875" algn="l" rtl="0" eaLnBrk="0" fontAlgn="base" hangingPunct="0">
        <a:spcBef>
          <a:spcPct val="20000"/>
        </a:spcBef>
        <a:spcAft>
          <a:spcPct val="0"/>
        </a:spcAft>
        <a:buBlip>
          <a:blip r:embed="rId9"/>
        </a:buBlip>
        <a:defRPr lang="nl-NL" kern="1200" dirty="0">
          <a:solidFill>
            <a:srgbClr val="000000"/>
          </a:solidFill>
          <a:latin typeface="Verdana" pitchFamily="34" charset="0"/>
          <a:ea typeface="Verdana" pitchFamily="34" charset="0"/>
          <a:cs typeface="Verdana" pitchFamily="34" charset="0"/>
        </a:defRPr>
      </a:lvl4pPr>
      <a:lvl5pPr marL="711200" indent="-176213" algn="l" rtl="0" eaLnBrk="0" fontAlgn="base" hangingPunct="0">
        <a:spcBef>
          <a:spcPct val="20000"/>
        </a:spcBef>
        <a:spcAft>
          <a:spcPct val="0"/>
        </a:spcAft>
        <a:defRPr lang="nl-NL" kern="1200" dirty="0">
          <a:solidFill>
            <a:schemeClr val="tx1"/>
          </a:solidFill>
          <a:latin typeface="Verdana" pitchFamily="34" charset="0"/>
          <a:ea typeface="Verdana" pitchFamily="34" charset="0"/>
          <a:cs typeface="Verdana" pitchFamily="34" charset="0"/>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shpKleurvlak"/>
          <p:cNvSpPr/>
          <p:nvPr/>
        </p:nvSpPr>
        <p:spPr>
          <a:xfrm>
            <a:off x="4572000" y="0"/>
            <a:ext cx="4572000" cy="6858000"/>
          </a:xfrm>
          <a:prstGeom prst="rect">
            <a:avLst/>
          </a:prstGeom>
          <a:solidFill>
            <a:srgbClr val="F9B24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dirty="0">
              <a:solidFill>
                <a:prstClr val="white"/>
              </a:solidFill>
            </a:endParaRPr>
          </a:p>
        </p:txBody>
      </p:sp>
      <p:pic>
        <p:nvPicPr>
          <p:cNvPr id="3075" name="Afbeelding 6" descr="www.scp.nl engels PPT.tif"/>
          <p:cNvPicPr>
            <a:picLocks noChangeAspect="1"/>
          </p:cNvPicPr>
          <p:nvPr/>
        </p:nvPicPr>
        <p:blipFill>
          <a:blip r:embed="rId5" cstate="print"/>
          <a:srcRect/>
          <a:stretch>
            <a:fillRect/>
          </a:stretch>
        </p:blipFill>
        <p:spPr bwMode="auto">
          <a:xfrm>
            <a:off x="225425" y="711200"/>
            <a:ext cx="4176713" cy="5895975"/>
          </a:xfrm>
          <a:prstGeom prst="rect">
            <a:avLst/>
          </a:prstGeom>
          <a:noFill/>
          <a:ln w="9525">
            <a:noFill/>
            <a:miter lim="800000"/>
            <a:headEnd/>
            <a:tailEnd/>
          </a:ln>
        </p:spPr>
      </p:pic>
      <p:pic>
        <p:nvPicPr>
          <p:cNvPr id="3076" name="Afbeelding 5" descr="RO_SCP_Logo_1_RGB_pos_en.png"/>
          <p:cNvPicPr>
            <a:picLocks noChangeAspect="1"/>
          </p:cNvPicPr>
          <p:nvPr/>
        </p:nvPicPr>
        <p:blipFill>
          <a:blip r:embed="rId6" cstate="print"/>
          <a:srcRect t="12988"/>
          <a:stretch>
            <a:fillRect/>
          </a:stretch>
        </p:blipFill>
        <p:spPr bwMode="auto">
          <a:xfrm>
            <a:off x="949325" y="0"/>
            <a:ext cx="7262813" cy="219233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47" r:id="rId1"/>
    <p:sldLayoutId id="2147483948" r:id="rId2"/>
    <p:sldLayoutId id="2147483949" r:id="rId3"/>
  </p:sldLayoutIdLst>
  <p:hf sldNum="0" hdr="0" dt="0"/>
  <p:txStyles>
    <p:titleStyle>
      <a:lvl1pPr algn="l" rtl="0" eaLnBrk="1" fontAlgn="base" hangingPunct="1">
        <a:spcBef>
          <a:spcPct val="0"/>
        </a:spcBef>
        <a:spcAft>
          <a:spcPct val="0"/>
        </a:spcAft>
        <a:defRPr sz="2600" kern="1200" spc="-60">
          <a:solidFill>
            <a:schemeClr val="bg1"/>
          </a:solidFill>
          <a:latin typeface="Verdana" pitchFamily="34" charset="0"/>
          <a:ea typeface="Verdana" pitchFamily="34" charset="0"/>
          <a:cs typeface="Verdana" pitchFamily="34" charset="0"/>
        </a:defRPr>
      </a:lvl1pPr>
      <a:lvl2pPr algn="l" rtl="0" eaLnBrk="1" fontAlgn="base" hangingPunct="1">
        <a:spcBef>
          <a:spcPct val="0"/>
        </a:spcBef>
        <a:spcAft>
          <a:spcPct val="0"/>
        </a:spcAft>
        <a:defRPr sz="2600">
          <a:solidFill>
            <a:schemeClr val="bg1"/>
          </a:solidFill>
          <a:latin typeface="Verdana" pitchFamily="34" charset="0"/>
          <a:ea typeface="Verdana" pitchFamily="34" charset="0"/>
          <a:cs typeface="Verdana" pitchFamily="34" charset="0"/>
        </a:defRPr>
      </a:lvl2pPr>
      <a:lvl3pPr algn="l" rtl="0" eaLnBrk="1" fontAlgn="base" hangingPunct="1">
        <a:spcBef>
          <a:spcPct val="0"/>
        </a:spcBef>
        <a:spcAft>
          <a:spcPct val="0"/>
        </a:spcAft>
        <a:defRPr sz="2600">
          <a:solidFill>
            <a:schemeClr val="bg1"/>
          </a:solidFill>
          <a:latin typeface="Verdana" pitchFamily="34" charset="0"/>
          <a:ea typeface="Verdana" pitchFamily="34" charset="0"/>
          <a:cs typeface="Verdana" pitchFamily="34" charset="0"/>
        </a:defRPr>
      </a:lvl3pPr>
      <a:lvl4pPr algn="l" rtl="0" eaLnBrk="1" fontAlgn="base" hangingPunct="1">
        <a:spcBef>
          <a:spcPct val="0"/>
        </a:spcBef>
        <a:spcAft>
          <a:spcPct val="0"/>
        </a:spcAft>
        <a:defRPr sz="2600">
          <a:solidFill>
            <a:schemeClr val="bg1"/>
          </a:solidFill>
          <a:latin typeface="Verdana" pitchFamily="34" charset="0"/>
          <a:ea typeface="Verdana" pitchFamily="34" charset="0"/>
          <a:cs typeface="Verdana" pitchFamily="34" charset="0"/>
        </a:defRPr>
      </a:lvl4pPr>
      <a:lvl5pPr algn="l" rtl="0" eaLnBrk="1" fontAlgn="base" hangingPunct="1">
        <a:spcBef>
          <a:spcPct val="0"/>
        </a:spcBef>
        <a:spcAft>
          <a:spcPct val="0"/>
        </a:spcAft>
        <a:defRPr sz="2600">
          <a:solidFill>
            <a:schemeClr val="bg1"/>
          </a:solidFill>
          <a:latin typeface="Verdana" pitchFamily="34" charset="0"/>
          <a:ea typeface="Verdana" pitchFamily="34" charset="0"/>
          <a:cs typeface="Verdana" pitchFamily="34" charset="0"/>
        </a:defRPr>
      </a:lvl5pPr>
      <a:lvl6pPr marL="457200" algn="l" rtl="0" eaLnBrk="1" fontAlgn="base" hangingPunct="1">
        <a:spcBef>
          <a:spcPct val="0"/>
        </a:spcBef>
        <a:spcAft>
          <a:spcPct val="0"/>
        </a:spcAft>
        <a:defRPr sz="2600">
          <a:solidFill>
            <a:schemeClr val="bg1"/>
          </a:solidFill>
          <a:latin typeface="Verdana" pitchFamily="34" charset="0"/>
          <a:ea typeface="Verdana" pitchFamily="34" charset="0"/>
          <a:cs typeface="Verdana" pitchFamily="34" charset="0"/>
        </a:defRPr>
      </a:lvl6pPr>
      <a:lvl7pPr marL="914400" algn="l" rtl="0" eaLnBrk="1" fontAlgn="base" hangingPunct="1">
        <a:spcBef>
          <a:spcPct val="0"/>
        </a:spcBef>
        <a:spcAft>
          <a:spcPct val="0"/>
        </a:spcAft>
        <a:defRPr sz="2600">
          <a:solidFill>
            <a:schemeClr val="bg1"/>
          </a:solidFill>
          <a:latin typeface="Verdana" pitchFamily="34" charset="0"/>
          <a:ea typeface="Verdana" pitchFamily="34" charset="0"/>
          <a:cs typeface="Verdana" pitchFamily="34" charset="0"/>
        </a:defRPr>
      </a:lvl7pPr>
      <a:lvl8pPr marL="1371600" algn="l" rtl="0" eaLnBrk="1" fontAlgn="base" hangingPunct="1">
        <a:spcBef>
          <a:spcPct val="0"/>
        </a:spcBef>
        <a:spcAft>
          <a:spcPct val="0"/>
        </a:spcAft>
        <a:defRPr sz="2600">
          <a:solidFill>
            <a:schemeClr val="bg1"/>
          </a:solidFill>
          <a:latin typeface="Verdana" pitchFamily="34" charset="0"/>
          <a:ea typeface="Verdana" pitchFamily="34" charset="0"/>
          <a:cs typeface="Verdana" pitchFamily="34" charset="0"/>
        </a:defRPr>
      </a:lvl8pPr>
      <a:lvl9pPr marL="1828800" algn="l" rtl="0" eaLnBrk="1" fontAlgn="base" hangingPunct="1">
        <a:spcBef>
          <a:spcPct val="0"/>
        </a:spcBef>
        <a:spcAft>
          <a:spcPct val="0"/>
        </a:spcAft>
        <a:defRPr sz="2600">
          <a:solidFill>
            <a:schemeClr val="bg1"/>
          </a:solidFill>
          <a:latin typeface="Verdana" pitchFamily="34" charset="0"/>
          <a:ea typeface="Verdana" pitchFamily="34" charset="0"/>
          <a:cs typeface="Verdana" pitchFamily="34" charset="0"/>
        </a:defRPr>
      </a:lvl9pPr>
    </p:titleStyle>
    <p:bodyStyle>
      <a:lvl1pPr marL="342900" indent="-342900" algn="l" rtl="0" eaLnBrk="1" fontAlgn="base" hangingPunct="1">
        <a:spcBef>
          <a:spcPct val="20000"/>
        </a:spcBef>
        <a:spcAft>
          <a:spcPct val="0"/>
        </a:spcAft>
        <a:buFont typeface="Arial" charset="0"/>
        <a:defRPr kern="1200">
          <a:solidFill>
            <a:schemeClr val="bg1"/>
          </a:solidFill>
          <a:latin typeface="Verdana" pitchFamily="34" charset="0"/>
          <a:ea typeface="Verdana" pitchFamily="34" charset="0"/>
          <a:cs typeface="Verdana" pitchFamily="34" charset="0"/>
        </a:defRPr>
      </a:lvl1pPr>
      <a:lvl2pPr marL="279400" indent="-277813" algn="l" rtl="0" eaLnBrk="1" fontAlgn="base" hangingPunct="1">
        <a:spcBef>
          <a:spcPct val="20000"/>
        </a:spcBef>
        <a:spcAft>
          <a:spcPct val="0"/>
        </a:spcAft>
        <a:buFont typeface="Arial" charset="0"/>
        <a:defRPr kern="1200">
          <a:solidFill>
            <a:schemeClr val="bg1"/>
          </a:solidFill>
          <a:latin typeface="+mn-lt"/>
          <a:ea typeface="Verdana" pitchFamily="34" charset="0"/>
          <a:cs typeface="Verdana" pitchFamily="34" charset="0"/>
        </a:defRPr>
      </a:lvl2pPr>
      <a:lvl3pPr marL="558800" indent="-277813" algn="l" rtl="0" eaLnBrk="1" fontAlgn="base" hangingPunct="1">
        <a:spcBef>
          <a:spcPct val="20000"/>
        </a:spcBef>
        <a:spcAft>
          <a:spcPct val="0"/>
        </a:spcAft>
        <a:buFont typeface="Arial" charset="0"/>
        <a:defRPr kern="1200">
          <a:solidFill>
            <a:schemeClr val="bg1"/>
          </a:solidFill>
          <a:latin typeface="+mn-lt"/>
          <a:ea typeface="Verdana" pitchFamily="34" charset="0"/>
          <a:cs typeface="Verdana" pitchFamily="34" charset="0"/>
        </a:defRPr>
      </a:lvl3pPr>
      <a:lvl4pPr marL="838200" indent="-277813" algn="l" rtl="0" eaLnBrk="1" fontAlgn="base" hangingPunct="1">
        <a:spcBef>
          <a:spcPct val="20000"/>
        </a:spcBef>
        <a:spcAft>
          <a:spcPct val="0"/>
        </a:spcAft>
        <a:buFont typeface="Arial" charset="0"/>
        <a:defRPr kern="1200">
          <a:solidFill>
            <a:schemeClr val="bg1"/>
          </a:solidFill>
          <a:latin typeface="+mn-lt"/>
          <a:ea typeface="Verdana" pitchFamily="34" charset="0"/>
          <a:cs typeface="Verdana" pitchFamily="34" charset="0"/>
        </a:defRPr>
      </a:lvl4pPr>
      <a:lvl5pPr marL="1117600" indent="-277813" algn="l" rtl="0" eaLnBrk="1" fontAlgn="base" hangingPunct="1">
        <a:spcBef>
          <a:spcPct val="20000"/>
        </a:spcBef>
        <a:spcAft>
          <a:spcPct val="0"/>
        </a:spcAft>
        <a:buFont typeface="Arial" charset="0"/>
        <a:defRPr kern="1200">
          <a:solidFill>
            <a:schemeClr val="bg1"/>
          </a:solidFill>
          <a:latin typeface="+mn-lt"/>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txBox="1">
            <a:spLocks/>
          </p:cNvSpPr>
          <p:nvPr/>
        </p:nvSpPr>
        <p:spPr>
          <a:xfrm>
            <a:off x="4562475" y="1778454"/>
            <a:ext cx="4581525" cy="4433661"/>
          </a:xfrm>
          <a:prstGeom prst="rect">
            <a:avLst/>
          </a:prstGeom>
        </p:spPr>
        <p:txBody>
          <a:bodyPr/>
          <a:lstStyle/>
          <a:p>
            <a:pPr>
              <a:defRPr/>
            </a:pPr>
            <a:r>
              <a:rPr lang="nl-NL" sz="2600" b="1" i="1" dirty="0" smtClean="0"/>
              <a:t>In search of best </a:t>
            </a:r>
            <a:r>
              <a:rPr lang="nl-NL" sz="2600" b="1" i="1" dirty="0" err="1" smtClean="0"/>
              <a:t>practices</a:t>
            </a:r>
            <a:r>
              <a:rPr lang="nl-NL" sz="2600" b="1" i="1" dirty="0" smtClean="0"/>
              <a:t>.</a:t>
            </a:r>
          </a:p>
          <a:p>
            <a:pPr>
              <a:defRPr/>
            </a:pPr>
            <a:endParaRPr lang="nl-NL" sz="2800" b="1" i="1" dirty="0"/>
          </a:p>
          <a:p>
            <a:pPr>
              <a:defRPr/>
            </a:pPr>
            <a:r>
              <a:rPr lang="nl-NL" sz="2000" b="1" i="1" dirty="0" smtClean="0"/>
              <a:t>B</a:t>
            </a:r>
            <a:r>
              <a:rPr lang="ro-RO" sz="2000" b="1" i="1" dirty="0" smtClean="0"/>
              <a:t>eyond accuracy</a:t>
            </a:r>
            <a:r>
              <a:rPr lang="nl-NL" sz="2000" b="1" i="1" dirty="0" smtClean="0"/>
              <a:t>: </a:t>
            </a:r>
            <a:r>
              <a:rPr lang="nl-NL" sz="2000" b="1" i="1" dirty="0" err="1" smtClean="0"/>
              <a:t>why</a:t>
            </a:r>
            <a:r>
              <a:rPr lang="nl-NL" sz="2000" b="1" i="1" dirty="0" smtClean="0"/>
              <a:t> </a:t>
            </a:r>
            <a:r>
              <a:rPr lang="nl-NL" sz="2000" b="1" i="1" dirty="0" err="1" smtClean="0"/>
              <a:t>and</a:t>
            </a:r>
            <a:r>
              <a:rPr lang="nl-NL" sz="2000" b="1" i="1" dirty="0" smtClean="0"/>
              <a:t> </a:t>
            </a:r>
            <a:r>
              <a:rPr lang="nl-NL" sz="2000" b="1" i="1" dirty="0" err="1" smtClean="0"/>
              <a:t>how</a:t>
            </a:r>
            <a:r>
              <a:rPr lang="nl-NL" sz="2000" b="1" i="1" dirty="0" smtClean="0"/>
              <a:t> we </a:t>
            </a:r>
            <a:r>
              <a:rPr lang="nl-NL" sz="2000" b="1" i="1" dirty="0" err="1" smtClean="0"/>
              <a:t>use</a:t>
            </a:r>
            <a:r>
              <a:rPr lang="nl-NL" sz="2000" b="1" i="1" dirty="0" smtClean="0"/>
              <a:t> </a:t>
            </a:r>
            <a:r>
              <a:rPr lang="nl-NL" sz="2000" b="1" i="1" dirty="0" err="1" smtClean="0"/>
              <a:t>nonprobability</a:t>
            </a:r>
            <a:r>
              <a:rPr lang="nl-NL" sz="2000" b="1" i="1" dirty="0" smtClean="0"/>
              <a:t> samples </a:t>
            </a:r>
            <a:r>
              <a:rPr lang="nl-NL" sz="2000" b="1" i="1" dirty="0" err="1" smtClean="0"/>
              <a:t>and</a:t>
            </a:r>
            <a:r>
              <a:rPr lang="nl-NL" sz="2000" b="1" i="1" dirty="0" smtClean="0"/>
              <a:t> </a:t>
            </a:r>
            <a:r>
              <a:rPr lang="nl-NL" sz="2000" b="1" i="1" dirty="0" err="1" smtClean="0"/>
              <a:t>how</a:t>
            </a:r>
            <a:r>
              <a:rPr lang="nl-NL" sz="2000" b="1" i="1" dirty="0" smtClean="0"/>
              <a:t> we (</a:t>
            </a:r>
            <a:r>
              <a:rPr lang="nl-NL" sz="2000" b="1" i="1" dirty="0" err="1" smtClean="0"/>
              <a:t>should</a:t>
            </a:r>
            <a:r>
              <a:rPr lang="nl-NL" sz="2000" b="1" i="1" dirty="0" smtClean="0"/>
              <a:t>) report </a:t>
            </a:r>
            <a:r>
              <a:rPr lang="nl-NL" sz="2000" b="1" i="1" dirty="0" err="1" smtClean="0"/>
              <a:t>about</a:t>
            </a:r>
            <a:r>
              <a:rPr lang="nl-NL" sz="2000" b="1" i="1" dirty="0" smtClean="0"/>
              <a:t> </a:t>
            </a:r>
            <a:r>
              <a:rPr lang="nl-NL" sz="2000" b="1" i="1" dirty="0" err="1" smtClean="0"/>
              <a:t>them</a:t>
            </a:r>
            <a:r>
              <a:rPr lang="nl-NL" sz="2000" b="1" i="1" dirty="0" smtClean="0"/>
              <a:t>.</a:t>
            </a:r>
            <a:endParaRPr lang="nl-NL" sz="2000" spc="-60" dirty="0" smtClean="0">
              <a:solidFill>
                <a:prstClr val="black"/>
              </a:solidFill>
              <a:latin typeface="Verdana" pitchFamily="34" charset="0"/>
              <a:ea typeface="Verdana" pitchFamily="34" charset="0"/>
              <a:cs typeface="Verdana" pitchFamily="34" charset="0"/>
            </a:endParaRPr>
          </a:p>
        </p:txBody>
      </p:sp>
      <p:sp>
        <p:nvSpPr>
          <p:cNvPr id="10243" name="Tijdelijke aanduiding voor inhoud 2"/>
          <p:cNvSpPr txBox="1">
            <a:spLocks/>
          </p:cNvSpPr>
          <p:nvPr/>
        </p:nvSpPr>
        <p:spPr bwMode="auto">
          <a:xfrm>
            <a:off x="5272995" y="6255657"/>
            <a:ext cx="3600450" cy="391886"/>
          </a:xfrm>
          <a:prstGeom prst="rect">
            <a:avLst/>
          </a:prstGeom>
          <a:noFill/>
          <a:ln w="9525">
            <a:noFill/>
            <a:miter lim="800000"/>
            <a:headEnd/>
            <a:tailEnd/>
          </a:ln>
        </p:spPr>
        <p:txBody>
          <a:bodyPr/>
          <a:lstStyle/>
          <a:p>
            <a:pPr marL="342900" indent="-342900">
              <a:spcBef>
                <a:spcPct val="20000"/>
              </a:spcBef>
              <a:buFont typeface="Arial" charset="0"/>
              <a:buNone/>
            </a:pPr>
            <a:r>
              <a:rPr lang="nl-NL" b="1" dirty="0" smtClean="0">
                <a:solidFill>
                  <a:prstClr val="black"/>
                </a:solidFill>
                <a:latin typeface="Verdana" pitchFamily="34" charset="0"/>
              </a:rPr>
              <a:t>J. Kappelhof &amp; S. Steijn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968375"/>
            <a:ext cx="9144000" cy="441325"/>
          </a:xfrm>
        </p:spPr>
        <p:txBody>
          <a:bodyPr/>
          <a:lstStyle/>
          <a:p>
            <a:r>
              <a:rPr lang="nl-NL" sz="2400" dirty="0"/>
              <a:t>Time </a:t>
            </a:r>
            <a:r>
              <a:rPr lang="nl-NL" sz="2400" dirty="0" err="1"/>
              <a:t>Use</a:t>
            </a:r>
            <a:r>
              <a:rPr lang="nl-NL" sz="2400" dirty="0"/>
              <a:t> Survey </a:t>
            </a:r>
          </a:p>
        </p:txBody>
      </p:sp>
      <p:sp>
        <p:nvSpPr>
          <p:cNvPr id="4" name="Tijdelijke aanduiding voor voettekst 3"/>
          <p:cNvSpPr>
            <a:spLocks noGrp="1"/>
          </p:cNvSpPr>
          <p:nvPr>
            <p:ph type="ftr" sz="quarter" idx="11"/>
          </p:nvPr>
        </p:nvSpPr>
        <p:spPr>
          <a:xfrm>
            <a:off x="6696074" y="6386513"/>
            <a:ext cx="1947863" cy="315912"/>
          </a:xfrm>
        </p:spPr>
        <p:txBody>
          <a:bodyPr/>
          <a:lstStyle/>
          <a:p>
            <a:pPr>
              <a:defRPr/>
            </a:pPr>
            <a:r>
              <a:rPr lang="en-US" dirty="0"/>
              <a:t>INPS 2017, Paris</a:t>
            </a:r>
            <a:endParaRPr lang="nl-NL" dirty="0"/>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950" y="1681163"/>
            <a:ext cx="8058150" cy="4352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86413662"/>
      </p:ext>
    </p:extLst>
  </p:cSld>
  <p:clrMapOvr>
    <a:masterClrMapping/>
  </p:clrMapOvr>
  <p:transition advTm="200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968375"/>
            <a:ext cx="9144000" cy="441325"/>
          </a:xfrm>
        </p:spPr>
        <p:txBody>
          <a:bodyPr/>
          <a:lstStyle/>
          <a:p>
            <a:r>
              <a:rPr lang="nl-NL" sz="1900" dirty="0"/>
              <a:t>Survey on </a:t>
            </a:r>
            <a:r>
              <a:rPr lang="nl-NL" sz="1900" dirty="0" err="1"/>
              <a:t>the</a:t>
            </a:r>
            <a:r>
              <a:rPr lang="nl-NL" sz="1900" dirty="0"/>
              <a:t> </a:t>
            </a:r>
            <a:r>
              <a:rPr lang="nl-NL" sz="1900" dirty="0" err="1"/>
              <a:t>perceptions</a:t>
            </a:r>
            <a:r>
              <a:rPr lang="nl-NL" sz="1900" dirty="0"/>
              <a:t> of Dutch </a:t>
            </a:r>
            <a:r>
              <a:rPr lang="nl-NL" sz="1900" dirty="0" err="1"/>
              <a:t>citizens</a:t>
            </a:r>
            <a:r>
              <a:rPr lang="nl-NL" sz="1900" dirty="0"/>
              <a:t> </a:t>
            </a:r>
            <a:r>
              <a:rPr lang="nl-NL" sz="1900" dirty="0" err="1"/>
              <a:t>regarding</a:t>
            </a:r>
            <a:r>
              <a:rPr lang="nl-NL" sz="1900" dirty="0"/>
              <a:t> </a:t>
            </a:r>
            <a:r>
              <a:rPr lang="nl-NL" sz="1900" dirty="0" err="1"/>
              <a:t>solidarity</a:t>
            </a:r>
            <a:r>
              <a:rPr lang="nl-NL" sz="1900" dirty="0"/>
              <a:t> in pensions </a:t>
            </a:r>
          </a:p>
        </p:txBody>
      </p:sp>
      <p:sp>
        <p:nvSpPr>
          <p:cNvPr id="4" name="Tijdelijke aanduiding voor voettekst 3"/>
          <p:cNvSpPr>
            <a:spLocks noGrp="1"/>
          </p:cNvSpPr>
          <p:nvPr>
            <p:ph type="ftr" sz="quarter" idx="11"/>
          </p:nvPr>
        </p:nvSpPr>
        <p:spPr>
          <a:xfrm>
            <a:off x="6696074" y="6386513"/>
            <a:ext cx="1947863" cy="315912"/>
          </a:xfrm>
        </p:spPr>
        <p:txBody>
          <a:bodyPr/>
          <a:lstStyle/>
          <a:p>
            <a:pPr>
              <a:defRPr/>
            </a:pPr>
            <a:r>
              <a:rPr lang="en-US" dirty="0"/>
              <a:t>INPS 2017, Paris</a:t>
            </a:r>
            <a:endParaRPr lang="nl-NL" dirty="0"/>
          </a:p>
        </p:txBody>
      </p:sp>
      <p:pic>
        <p:nvPicPr>
          <p:cNvPr id="4099" name="Picture 3" descr="I:\pub\PUBLICATIES\2015\2015-25 Pensioenen solidariteit en keuzevrijheid\Boek\omslag\voorplatten\vpl_2015_25_Pensioene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1705737"/>
            <a:ext cx="3048000" cy="4303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0550264"/>
      </p:ext>
    </p:extLst>
  </p:cSld>
  <p:clrMapOvr>
    <a:masterClrMapping/>
  </p:clrMapOvr>
  <p:transition advTm="200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968375"/>
            <a:ext cx="9144000" cy="441325"/>
          </a:xfrm>
        </p:spPr>
        <p:txBody>
          <a:bodyPr/>
          <a:lstStyle/>
          <a:p>
            <a:r>
              <a:rPr lang="nl-NL" sz="2000" dirty="0"/>
              <a:t>Survey </a:t>
            </a:r>
            <a:r>
              <a:rPr lang="nl-NL" sz="2000" dirty="0" err="1"/>
              <a:t>among</a:t>
            </a:r>
            <a:r>
              <a:rPr lang="nl-NL" sz="2000" dirty="0"/>
              <a:t> </a:t>
            </a:r>
            <a:r>
              <a:rPr lang="nl-NL" sz="2000" dirty="0" err="1"/>
              <a:t>parents</a:t>
            </a:r>
            <a:r>
              <a:rPr lang="nl-NL" sz="2000" dirty="0"/>
              <a:t> of </a:t>
            </a:r>
            <a:r>
              <a:rPr lang="nl-NL" sz="2000" dirty="0" err="1"/>
              <a:t>Polish</a:t>
            </a:r>
            <a:r>
              <a:rPr lang="nl-NL" sz="2000" dirty="0"/>
              <a:t>, </a:t>
            </a:r>
            <a:r>
              <a:rPr lang="nl-NL" sz="2000" dirty="0" err="1"/>
              <a:t>Bulgarian</a:t>
            </a:r>
            <a:r>
              <a:rPr lang="nl-NL" sz="2000" dirty="0"/>
              <a:t> </a:t>
            </a:r>
            <a:r>
              <a:rPr lang="nl-NL" sz="2000" dirty="0" err="1"/>
              <a:t>and</a:t>
            </a:r>
            <a:r>
              <a:rPr lang="nl-NL" sz="2000" dirty="0"/>
              <a:t> </a:t>
            </a:r>
            <a:r>
              <a:rPr lang="nl-NL" sz="2000" dirty="0" err="1"/>
              <a:t>Romanian</a:t>
            </a:r>
            <a:r>
              <a:rPr lang="nl-NL" sz="2000" dirty="0"/>
              <a:t> </a:t>
            </a:r>
            <a:r>
              <a:rPr lang="nl-NL" sz="2000" dirty="0" err="1" smtClean="0"/>
              <a:t>children</a:t>
            </a:r>
            <a:r>
              <a:rPr lang="nl-NL" sz="2000" dirty="0" smtClean="0"/>
              <a:t> living in </a:t>
            </a:r>
            <a:r>
              <a:rPr lang="nl-NL" sz="2000" dirty="0" err="1" smtClean="0"/>
              <a:t>the</a:t>
            </a:r>
            <a:r>
              <a:rPr lang="nl-NL" sz="2000" dirty="0" smtClean="0"/>
              <a:t> Netherlands.</a:t>
            </a:r>
            <a:endParaRPr lang="nl-NL" sz="2000" dirty="0"/>
          </a:p>
        </p:txBody>
      </p:sp>
      <p:sp>
        <p:nvSpPr>
          <p:cNvPr id="4" name="Tijdelijke aanduiding voor voettekst 3"/>
          <p:cNvSpPr>
            <a:spLocks noGrp="1"/>
          </p:cNvSpPr>
          <p:nvPr>
            <p:ph type="ftr" sz="quarter" idx="11"/>
          </p:nvPr>
        </p:nvSpPr>
        <p:spPr>
          <a:xfrm>
            <a:off x="6696074" y="6386513"/>
            <a:ext cx="1947863" cy="315912"/>
          </a:xfrm>
        </p:spPr>
        <p:txBody>
          <a:bodyPr/>
          <a:lstStyle/>
          <a:p>
            <a:pPr>
              <a:defRPr/>
            </a:pPr>
            <a:r>
              <a:rPr lang="en-US" dirty="0"/>
              <a:t>INPS 2017, Paris</a:t>
            </a:r>
            <a:endParaRPr lang="nl-NL" dirty="0"/>
          </a:p>
        </p:txBody>
      </p:sp>
      <p:pic>
        <p:nvPicPr>
          <p:cNvPr id="5122" name="Picture 2" descr="I:\pub\PUBLICATIES\2017\2017-06 Van oost naar west\boek\omslag\voorplatten\Vpl_2017_6_Van_oost_naar_wes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1476147"/>
            <a:ext cx="3400020" cy="4800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1639178"/>
      </p:ext>
    </p:extLst>
  </p:cSld>
  <p:clrMapOvr>
    <a:masterClrMapping/>
  </p:clrMapOvr>
  <p:transition advTm="200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42900" y="1139825"/>
            <a:ext cx="8229600" cy="571500"/>
          </a:xfrm>
        </p:spPr>
        <p:txBody>
          <a:bodyPr/>
          <a:lstStyle/>
          <a:p>
            <a:pPr lvl="4"/>
            <a:r>
              <a:rPr lang="en-US" sz="2000" dirty="0"/>
              <a:t>Why do we sometimes deviate at the </a:t>
            </a:r>
            <a:r>
              <a:rPr lang="en-US" sz="2000" dirty="0" smtClean="0"/>
              <a:t>SCP if no GS is possible?</a:t>
            </a:r>
            <a:r>
              <a:rPr lang="en-US" sz="2000" dirty="0"/>
              <a:t/>
            </a:r>
            <a:br>
              <a:rPr lang="en-US" sz="2000" dirty="0"/>
            </a:br>
            <a:endParaRPr lang="nl-NL" sz="2000" dirty="0"/>
          </a:p>
        </p:txBody>
      </p:sp>
      <p:sp>
        <p:nvSpPr>
          <p:cNvPr id="3" name="Tijdelijke aanduiding voor inhoud 2"/>
          <p:cNvSpPr>
            <a:spLocks noGrp="1"/>
          </p:cNvSpPr>
          <p:nvPr>
            <p:ph idx="1"/>
          </p:nvPr>
        </p:nvSpPr>
        <p:spPr>
          <a:xfrm>
            <a:off x="0" y="1514474"/>
            <a:ext cx="9144000" cy="4810126"/>
          </a:xfrm>
        </p:spPr>
        <p:txBody>
          <a:bodyPr/>
          <a:lstStyle/>
          <a:p>
            <a:pPr>
              <a:buFont typeface="Arial" panose="020B0604020202020204" pitchFamily="34" charset="0"/>
              <a:buChar char="•"/>
            </a:pPr>
            <a:r>
              <a:rPr lang="nl-NL" dirty="0" smtClean="0"/>
              <a:t>Total </a:t>
            </a:r>
            <a:r>
              <a:rPr lang="nl-NL" dirty="0"/>
              <a:t>survey </a:t>
            </a:r>
            <a:r>
              <a:rPr lang="nl-NL" dirty="0" err="1"/>
              <a:t>quality</a:t>
            </a:r>
            <a:r>
              <a:rPr lang="nl-NL" dirty="0"/>
              <a:t> (TSQ</a:t>
            </a:r>
            <a:r>
              <a:rPr lang="nl-NL" dirty="0" smtClean="0"/>
              <a:t>): </a:t>
            </a:r>
            <a:r>
              <a:rPr lang="nl-NL" dirty="0" err="1" smtClean="0"/>
              <a:t>Considers</a:t>
            </a:r>
            <a:r>
              <a:rPr lang="nl-NL" dirty="0" smtClean="0"/>
              <a:t> </a:t>
            </a:r>
            <a:r>
              <a:rPr lang="nl-NL" dirty="0" err="1" smtClean="0"/>
              <a:t>the</a:t>
            </a:r>
            <a:r>
              <a:rPr lang="nl-NL" dirty="0" smtClean="0"/>
              <a:t> ‘fitness </a:t>
            </a:r>
            <a:r>
              <a:rPr lang="nl-NL" dirty="0"/>
              <a:t>for </a:t>
            </a:r>
            <a:r>
              <a:rPr lang="nl-NL" dirty="0" err="1" smtClean="0"/>
              <a:t>use</a:t>
            </a:r>
            <a:r>
              <a:rPr lang="nl-NL" dirty="0" smtClean="0"/>
              <a:t>’ </a:t>
            </a:r>
            <a:r>
              <a:rPr lang="nl-NL" dirty="0"/>
              <a:t>or </a:t>
            </a:r>
            <a:r>
              <a:rPr lang="nl-NL" dirty="0" smtClean="0"/>
              <a:t>‘fitness for </a:t>
            </a:r>
            <a:r>
              <a:rPr lang="nl-NL" dirty="0" err="1" smtClean="0"/>
              <a:t>purpose</a:t>
            </a:r>
            <a:r>
              <a:rPr lang="nl-NL" dirty="0" smtClean="0"/>
              <a:t>’ of </a:t>
            </a:r>
            <a:r>
              <a:rPr lang="nl-NL" dirty="0" err="1" smtClean="0"/>
              <a:t>an</a:t>
            </a:r>
            <a:r>
              <a:rPr lang="nl-NL" dirty="0" smtClean="0"/>
              <a:t> </a:t>
            </a:r>
            <a:r>
              <a:rPr lang="nl-NL" dirty="0" err="1" smtClean="0"/>
              <a:t>estimate</a:t>
            </a:r>
            <a:r>
              <a:rPr lang="nl-NL" dirty="0" smtClean="0"/>
              <a:t>.</a:t>
            </a:r>
          </a:p>
          <a:p>
            <a:pPr>
              <a:buFont typeface="Arial" panose="020B0604020202020204" pitchFamily="34" charset="0"/>
              <a:buChar char="•"/>
            </a:pPr>
            <a:endParaRPr lang="nl-NL" dirty="0" smtClean="0"/>
          </a:p>
          <a:p>
            <a:pPr lvl="3">
              <a:buFont typeface="Arial" panose="020B0604020202020204" pitchFamily="34" charset="0"/>
              <a:buChar char="•"/>
            </a:pPr>
            <a:r>
              <a:rPr lang="nl-NL" dirty="0" err="1" smtClean="0"/>
              <a:t>Not</a:t>
            </a:r>
            <a:r>
              <a:rPr lang="nl-NL" dirty="0" smtClean="0"/>
              <a:t> </a:t>
            </a:r>
            <a:r>
              <a:rPr lang="nl-NL" dirty="0" err="1" smtClean="0"/>
              <a:t>only</a:t>
            </a:r>
            <a:r>
              <a:rPr lang="nl-NL" dirty="0" smtClean="0"/>
              <a:t> </a:t>
            </a:r>
            <a:r>
              <a:rPr lang="nl-NL" dirty="0" err="1" smtClean="0"/>
              <a:t>accuracy</a:t>
            </a:r>
            <a:r>
              <a:rPr lang="nl-NL" dirty="0" smtClean="0"/>
              <a:t>, but </a:t>
            </a:r>
            <a:r>
              <a:rPr lang="nl-NL" dirty="0" err="1" smtClean="0"/>
              <a:t>also</a:t>
            </a:r>
            <a:r>
              <a:rPr lang="nl-NL" dirty="0" smtClean="0"/>
              <a:t> </a:t>
            </a:r>
            <a:r>
              <a:rPr lang="nl-NL" dirty="0" err="1" smtClean="0"/>
              <a:t>other</a:t>
            </a:r>
            <a:r>
              <a:rPr lang="nl-NL" dirty="0" smtClean="0"/>
              <a:t> </a:t>
            </a:r>
            <a:r>
              <a:rPr lang="nl-NL" dirty="0" err="1" smtClean="0"/>
              <a:t>quality</a:t>
            </a:r>
            <a:r>
              <a:rPr lang="nl-NL" dirty="0" smtClean="0"/>
              <a:t> </a:t>
            </a:r>
            <a:r>
              <a:rPr lang="nl-NL" dirty="0" err="1" smtClean="0"/>
              <a:t>dimensions</a:t>
            </a:r>
            <a:r>
              <a:rPr lang="nl-NL" dirty="0" smtClean="0"/>
              <a:t>: </a:t>
            </a:r>
            <a:r>
              <a:rPr lang="nl-NL" dirty="0" err="1" smtClean="0"/>
              <a:t>timeliness</a:t>
            </a:r>
            <a:r>
              <a:rPr lang="nl-NL" dirty="0" smtClean="0"/>
              <a:t>, </a:t>
            </a:r>
            <a:r>
              <a:rPr lang="nl-NL" dirty="0" err="1" smtClean="0"/>
              <a:t>accesibility</a:t>
            </a:r>
            <a:r>
              <a:rPr lang="nl-NL" dirty="0" smtClean="0"/>
              <a:t>, </a:t>
            </a:r>
            <a:r>
              <a:rPr lang="nl-NL" dirty="0" err="1" smtClean="0"/>
              <a:t>usability</a:t>
            </a:r>
            <a:r>
              <a:rPr lang="nl-NL" dirty="0" smtClean="0"/>
              <a:t>, </a:t>
            </a:r>
            <a:r>
              <a:rPr lang="nl-NL" dirty="0" err="1" smtClean="0"/>
              <a:t>relevance</a:t>
            </a:r>
            <a:r>
              <a:rPr lang="nl-NL" dirty="0" smtClean="0"/>
              <a:t>, </a:t>
            </a:r>
            <a:r>
              <a:rPr lang="nl-NL" dirty="0" err="1" smtClean="0"/>
              <a:t>clarity</a:t>
            </a:r>
            <a:r>
              <a:rPr lang="nl-NL" dirty="0" smtClean="0"/>
              <a:t>, </a:t>
            </a:r>
            <a:r>
              <a:rPr lang="nl-NL" dirty="0" err="1" smtClean="0"/>
              <a:t>comparability</a:t>
            </a:r>
            <a:r>
              <a:rPr lang="nl-NL" dirty="0" smtClean="0"/>
              <a:t>, </a:t>
            </a:r>
            <a:r>
              <a:rPr lang="nl-NL" dirty="0" err="1" smtClean="0"/>
              <a:t>coherence</a:t>
            </a:r>
            <a:r>
              <a:rPr lang="nl-NL" dirty="0" smtClean="0"/>
              <a:t>, etc. (</a:t>
            </a:r>
            <a:r>
              <a:rPr lang="nl-NL" dirty="0" err="1" smtClean="0"/>
              <a:t>see</a:t>
            </a:r>
            <a:r>
              <a:rPr lang="nl-NL" dirty="0" smtClean="0"/>
              <a:t> for </a:t>
            </a:r>
            <a:r>
              <a:rPr lang="nl-NL" dirty="0" err="1" smtClean="0"/>
              <a:t>example</a:t>
            </a:r>
            <a:r>
              <a:rPr lang="nl-NL" dirty="0" smtClean="0"/>
              <a:t> </a:t>
            </a:r>
            <a:r>
              <a:rPr lang="nl-NL" dirty="0" err="1" smtClean="0"/>
              <a:t>Eurostat’s</a:t>
            </a:r>
            <a:r>
              <a:rPr lang="nl-NL" dirty="0" smtClean="0"/>
              <a:t> </a:t>
            </a:r>
            <a:r>
              <a:rPr lang="nl-NL" dirty="0" err="1" smtClean="0"/>
              <a:t>Quality</a:t>
            </a:r>
            <a:r>
              <a:rPr lang="nl-NL" dirty="0" smtClean="0"/>
              <a:t> Assurance Framework (2011) , </a:t>
            </a:r>
            <a:r>
              <a:rPr lang="nl-NL" dirty="0" err="1" smtClean="0"/>
              <a:t>Biemer</a:t>
            </a:r>
            <a:r>
              <a:rPr lang="nl-NL" dirty="0" smtClean="0"/>
              <a:t> (2010) or OECD (2011))</a:t>
            </a:r>
          </a:p>
          <a:p>
            <a:pPr lvl="3">
              <a:buFont typeface="Arial" panose="020B0604020202020204" pitchFamily="34" charset="0"/>
              <a:buChar char="•"/>
            </a:pPr>
            <a:endParaRPr lang="en-US" dirty="0" smtClean="0"/>
          </a:p>
          <a:p>
            <a:pPr lvl="3">
              <a:buFont typeface="Arial" panose="020B0604020202020204" pitchFamily="34" charset="0"/>
              <a:buChar char="•"/>
            </a:pPr>
            <a:r>
              <a:rPr lang="nl-NL" dirty="0"/>
              <a:t>Of course, </a:t>
            </a:r>
            <a:r>
              <a:rPr lang="nl-NL" dirty="0" err="1"/>
              <a:t>some</a:t>
            </a:r>
            <a:r>
              <a:rPr lang="nl-NL" dirty="0"/>
              <a:t> of </a:t>
            </a:r>
            <a:r>
              <a:rPr lang="nl-NL" dirty="0" err="1"/>
              <a:t>the</a:t>
            </a:r>
            <a:r>
              <a:rPr lang="nl-NL" dirty="0"/>
              <a:t> more </a:t>
            </a:r>
            <a:r>
              <a:rPr lang="nl-NL" dirty="0" err="1"/>
              <a:t>qualitative</a:t>
            </a:r>
            <a:r>
              <a:rPr lang="nl-NL" dirty="0"/>
              <a:t> </a:t>
            </a:r>
            <a:r>
              <a:rPr lang="nl-NL" dirty="0" err="1"/>
              <a:t>dimensions</a:t>
            </a:r>
            <a:r>
              <a:rPr lang="nl-NL" dirty="0"/>
              <a:t> are hard </a:t>
            </a:r>
            <a:r>
              <a:rPr lang="nl-NL" dirty="0" err="1"/>
              <a:t>to</a:t>
            </a:r>
            <a:r>
              <a:rPr lang="nl-NL" dirty="0"/>
              <a:t> </a:t>
            </a:r>
            <a:r>
              <a:rPr lang="nl-NL" dirty="0" err="1" smtClean="0"/>
              <a:t>quantify</a:t>
            </a:r>
            <a:r>
              <a:rPr lang="nl-NL" dirty="0" smtClean="0"/>
              <a:t>, but </a:t>
            </a:r>
            <a:r>
              <a:rPr lang="nl-NL" dirty="0" err="1" smtClean="0"/>
              <a:t>this</a:t>
            </a:r>
            <a:r>
              <a:rPr lang="nl-NL" dirty="0" smtClean="0"/>
              <a:t> is closer </a:t>
            </a:r>
            <a:r>
              <a:rPr lang="nl-NL" dirty="0" err="1"/>
              <a:t>to</a:t>
            </a:r>
            <a:r>
              <a:rPr lang="nl-NL" dirty="0"/>
              <a:t> </a:t>
            </a:r>
            <a:r>
              <a:rPr lang="nl-NL" dirty="0" err="1"/>
              <a:t>the</a:t>
            </a:r>
            <a:r>
              <a:rPr lang="nl-NL" dirty="0"/>
              <a:t> SCP </a:t>
            </a:r>
            <a:r>
              <a:rPr lang="nl-NL" dirty="0" smtClean="0"/>
              <a:t>context</a:t>
            </a:r>
          </a:p>
          <a:p>
            <a:pPr lvl="5">
              <a:buFont typeface="Arial" panose="020B0604020202020204" pitchFamily="34" charset="0"/>
              <a:buChar char="•"/>
            </a:pPr>
            <a:r>
              <a:rPr lang="nl-NL" sz="1800" dirty="0" smtClean="0"/>
              <a:t>T</a:t>
            </a:r>
            <a:r>
              <a:rPr lang="en-US" sz="1800" dirty="0" smtClean="0"/>
              <a:t>he SCP is mostly commissioned by government departments because the question is politically relevant</a:t>
            </a:r>
            <a:endParaRPr lang="nl-NL" sz="1800" dirty="0" smtClean="0"/>
          </a:p>
          <a:p>
            <a:pPr lvl="3">
              <a:buFont typeface="Arial" panose="020B0604020202020204" pitchFamily="34" charset="0"/>
              <a:buChar char="•"/>
            </a:pPr>
            <a:endParaRPr lang="nl-NL" dirty="0" smtClean="0"/>
          </a:p>
          <a:p>
            <a:pPr lvl="3">
              <a:buFont typeface="Arial" panose="020B0604020202020204" pitchFamily="34" charset="0"/>
              <a:buChar char="•"/>
            </a:pPr>
            <a:r>
              <a:rPr lang="nl-NL" dirty="0" smtClean="0"/>
              <a:t>In </a:t>
            </a:r>
            <a:r>
              <a:rPr lang="nl-NL" dirty="0" err="1" smtClean="0"/>
              <a:t>our</a:t>
            </a:r>
            <a:r>
              <a:rPr lang="nl-NL" dirty="0" smtClean="0"/>
              <a:t> </a:t>
            </a:r>
            <a:r>
              <a:rPr lang="nl-NL" dirty="0" err="1" smtClean="0"/>
              <a:t>examples</a:t>
            </a:r>
            <a:r>
              <a:rPr lang="nl-NL" dirty="0" smtClean="0"/>
              <a:t> </a:t>
            </a:r>
            <a:r>
              <a:rPr lang="nl-NL" dirty="0" err="1" smtClean="0"/>
              <a:t>the</a:t>
            </a:r>
            <a:r>
              <a:rPr lang="nl-NL" dirty="0" smtClean="0"/>
              <a:t> </a:t>
            </a:r>
            <a:r>
              <a:rPr lang="nl-NL" dirty="0" err="1" smtClean="0"/>
              <a:t>choice</a:t>
            </a:r>
            <a:r>
              <a:rPr lang="nl-NL" dirty="0" smtClean="0"/>
              <a:t> </a:t>
            </a:r>
            <a:r>
              <a:rPr lang="nl-NL" dirty="0" err="1" smtClean="0"/>
              <a:t>to</a:t>
            </a:r>
            <a:r>
              <a:rPr lang="nl-NL" dirty="0" smtClean="0"/>
              <a:t> </a:t>
            </a:r>
            <a:r>
              <a:rPr lang="nl-NL" dirty="0" err="1" smtClean="0"/>
              <a:t>deviate</a:t>
            </a:r>
            <a:r>
              <a:rPr lang="nl-NL" dirty="0" smtClean="0"/>
              <a:t> </a:t>
            </a:r>
            <a:r>
              <a:rPr lang="nl-NL" dirty="0" err="1" smtClean="0"/>
              <a:t>were</a:t>
            </a:r>
            <a:r>
              <a:rPr lang="nl-NL" dirty="0" smtClean="0"/>
              <a:t> </a:t>
            </a:r>
            <a:r>
              <a:rPr lang="nl-NL" dirty="0" err="1" smtClean="0"/>
              <a:t>the</a:t>
            </a:r>
            <a:r>
              <a:rPr lang="nl-NL" dirty="0" smtClean="0"/>
              <a:t> </a:t>
            </a:r>
            <a:r>
              <a:rPr lang="nl-NL" dirty="0" err="1" smtClean="0"/>
              <a:t>result</a:t>
            </a:r>
            <a:r>
              <a:rPr lang="nl-NL" dirty="0"/>
              <a:t> </a:t>
            </a:r>
            <a:r>
              <a:rPr lang="nl-NL" dirty="0" smtClean="0"/>
              <a:t>of </a:t>
            </a:r>
            <a:r>
              <a:rPr lang="nl-NL" dirty="0" err="1" smtClean="0"/>
              <a:t>relevance</a:t>
            </a:r>
            <a:r>
              <a:rPr lang="nl-NL" dirty="0" smtClean="0"/>
              <a:t> </a:t>
            </a:r>
            <a:r>
              <a:rPr lang="nl-NL" dirty="0" err="1" smtClean="0"/>
              <a:t>and</a:t>
            </a:r>
            <a:r>
              <a:rPr lang="nl-NL" dirty="0" smtClean="0"/>
              <a:t> </a:t>
            </a:r>
            <a:r>
              <a:rPr lang="nl-NL" dirty="0" err="1" smtClean="0"/>
              <a:t>completeness</a:t>
            </a:r>
            <a:r>
              <a:rPr lang="nl-NL" dirty="0" smtClean="0"/>
              <a:t>, </a:t>
            </a:r>
            <a:r>
              <a:rPr lang="nl-NL" dirty="0" err="1"/>
              <a:t>timeliness</a:t>
            </a:r>
            <a:r>
              <a:rPr lang="nl-NL" dirty="0"/>
              <a:t> </a:t>
            </a:r>
            <a:r>
              <a:rPr lang="nl-NL" dirty="0" err="1" smtClean="0"/>
              <a:t>and</a:t>
            </a:r>
            <a:r>
              <a:rPr lang="nl-NL" dirty="0" smtClean="0"/>
              <a:t> </a:t>
            </a:r>
            <a:r>
              <a:rPr lang="nl-NL" dirty="0" err="1" smtClean="0"/>
              <a:t>punctuality</a:t>
            </a:r>
            <a:r>
              <a:rPr lang="nl-NL" dirty="0" smtClean="0"/>
              <a:t>, </a:t>
            </a:r>
            <a:r>
              <a:rPr lang="nl-NL" dirty="0" err="1"/>
              <a:t>coherence</a:t>
            </a:r>
            <a:r>
              <a:rPr lang="nl-NL" dirty="0"/>
              <a:t>, </a:t>
            </a:r>
            <a:r>
              <a:rPr lang="nl-NL" dirty="0" err="1"/>
              <a:t>and</a:t>
            </a:r>
            <a:r>
              <a:rPr lang="nl-NL" dirty="0"/>
              <a:t> </a:t>
            </a:r>
            <a:r>
              <a:rPr lang="nl-NL" dirty="0" err="1" smtClean="0"/>
              <a:t>comparability</a:t>
            </a:r>
            <a:endParaRPr lang="nl-NL" dirty="0"/>
          </a:p>
          <a:p>
            <a:pPr lvl="4">
              <a:buFont typeface="Arial" panose="020B0604020202020204" pitchFamily="34" charset="0"/>
              <a:buChar char="•"/>
            </a:pPr>
            <a:endParaRPr lang="nl-NL" dirty="0" smtClean="0"/>
          </a:p>
          <a:p>
            <a:pPr>
              <a:buFont typeface="Arial" panose="020B0604020202020204" pitchFamily="34" charset="0"/>
              <a:buChar char="•"/>
            </a:pPr>
            <a:endParaRPr lang="nl-NL" dirty="0" smtClean="0"/>
          </a:p>
          <a:p>
            <a:pPr>
              <a:buFont typeface="Arial" panose="020B0604020202020204" pitchFamily="34" charset="0"/>
              <a:buChar char="•"/>
            </a:pPr>
            <a:endParaRPr lang="nl-NL" dirty="0"/>
          </a:p>
        </p:txBody>
      </p:sp>
      <p:sp>
        <p:nvSpPr>
          <p:cNvPr id="5" name="Tijdelijke aanduiding voor voettekst 3"/>
          <p:cNvSpPr>
            <a:spLocks noGrp="1"/>
          </p:cNvSpPr>
          <p:nvPr>
            <p:ph type="ftr" sz="quarter" idx="11"/>
          </p:nvPr>
        </p:nvSpPr>
        <p:spPr>
          <a:xfrm>
            <a:off x="4478338" y="6386513"/>
            <a:ext cx="4165600" cy="315912"/>
          </a:xfrm>
        </p:spPr>
        <p:txBody>
          <a:bodyPr/>
          <a:lstStyle/>
          <a:p>
            <a:pPr>
              <a:defRPr/>
            </a:pPr>
            <a:r>
              <a:rPr lang="en-US" dirty="0" smtClean="0"/>
              <a:t>			</a:t>
            </a:r>
            <a:r>
              <a:rPr lang="en-US" dirty="0"/>
              <a:t> INPS 2017, Paris</a:t>
            </a:r>
            <a:endParaRPr lang="nl-NL" dirty="0"/>
          </a:p>
        </p:txBody>
      </p:sp>
    </p:spTree>
    <p:extLst>
      <p:ext uri="{BB962C8B-B14F-4D97-AF65-F5344CB8AC3E}">
        <p14:creationId xmlns:p14="http://schemas.microsoft.com/office/powerpoint/2010/main" val="456993106"/>
      </p:ext>
    </p:extLst>
  </p:cSld>
  <p:clrMapOvr>
    <a:masterClrMapping/>
  </p:clrMapOvr>
  <p:transition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t>Reflections</a:t>
            </a:r>
            <a:r>
              <a:rPr lang="nl-NL" dirty="0" smtClean="0"/>
              <a:t> on </a:t>
            </a:r>
            <a:r>
              <a:rPr lang="nl-NL" dirty="0" err="1" smtClean="0"/>
              <a:t>presentations</a:t>
            </a:r>
            <a:r>
              <a:rPr lang="nl-NL" dirty="0" smtClean="0"/>
              <a:t> </a:t>
            </a:r>
            <a:r>
              <a:rPr lang="nl-NL" dirty="0" err="1" smtClean="0"/>
              <a:t>from</a:t>
            </a:r>
            <a:r>
              <a:rPr lang="nl-NL" dirty="0" smtClean="0"/>
              <a:t> SCP </a:t>
            </a:r>
            <a:r>
              <a:rPr lang="nl-NL" dirty="0" err="1" smtClean="0"/>
              <a:t>perspective</a:t>
            </a:r>
            <a:endParaRPr lang="nl-NL" dirty="0"/>
          </a:p>
        </p:txBody>
      </p:sp>
      <p:sp>
        <p:nvSpPr>
          <p:cNvPr id="3" name="Tijdelijke aanduiding voor inhoud 2"/>
          <p:cNvSpPr>
            <a:spLocks noGrp="1"/>
          </p:cNvSpPr>
          <p:nvPr>
            <p:ph sz="half" idx="1"/>
          </p:nvPr>
        </p:nvSpPr>
        <p:spPr/>
        <p:txBody>
          <a:bodyPr/>
          <a:lstStyle/>
          <a:p>
            <a:r>
              <a:rPr lang="nl-NL" dirty="0" err="1" smtClean="0"/>
              <a:t>What</a:t>
            </a:r>
            <a:r>
              <a:rPr lang="nl-NL" dirty="0" smtClean="0"/>
              <a:t> have we </a:t>
            </a:r>
            <a:r>
              <a:rPr lang="nl-NL" dirty="0" err="1" smtClean="0"/>
              <a:t>learned</a:t>
            </a:r>
            <a:endParaRPr lang="nl-NL" dirty="0"/>
          </a:p>
        </p:txBody>
      </p:sp>
      <p:sp>
        <p:nvSpPr>
          <p:cNvPr id="4" name="Tijdelijke aanduiding voor inhoud 3"/>
          <p:cNvSpPr>
            <a:spLocks noGrp="1"/>
          </p:cNvSpPr>
          <p:nvPr>
            <p:ph sz="half" idx="2"/>
          </p:nvPr>
        </p:nvSpPr>
        <p:spPr/>
        <p:txBody>
          <a:bodyPr/>
          <a:lstStyle/>
          <a:p>
            <a:r>
              <a:rPr lang="nl-NL" dirty="0" err="1" smtClean="0"/>
              <a:t>Our</a:t>
            </a:r>
            <a:r>
              <a:rPr lang="nl-NL" dirty="0" smtClean="0"/>
              <a:t> </a:t>
            </a:r>
            <a:r>
              <a:rPr lang="nl-NL" dirty="0" err="1" smtClean="0"/>
              <a:t>perspective</a:t>
            </a:r>
            <a:endParaRPr lang="nl-NL" dirty="0"/>
          </a:p>
        </p:txBody>
      </p:sp>
      <p:sp>
        <p:nvSpPr>
          <p:cNvPr id="5" name="Tijdelijke aanduiding voor voettekst 4"/>
          <p:cNvSpPr>
            <a:spLocks noGrp="1"/>
          </p:cNvSpPr>
          <p:nvPr>
            <p:ph type="ftr" sz="quarter" idx="11"/>
          </p:nvPr>
        </p:nvSpPr>
        <p:spPr>
          <a:xfrm>
            <a:off x="6496050" y="6386513"/>
            <a:ext cx="2147888" cy="315912"/>
          </a:xfrm>
        </p:spPr>
        <p:txBody>
          <a:bodyPr/>
          <a:lstStyle/>
          <a:p>
            <a:pPr>
              <a:defRPr/>
            </a:pPr>
            <a:r>
              <a:rPr lang="en-US" dirty="0" smtClean="0"/>
              <a:t>INPS 2017, Paris</a:t>
            </a:r>
            <a:endParaRPr lang="nl-NL" dirty="0"/>
          </a:p>
        </p:txBody>
      </p:sp>
    </p:spTree>
    <p:extLst>
      <p:ext uri="{BB962C8B-B14F-4D97-AF65-F5344CB8AC3E}">
        <p14:creationId xmlns:p14="http://schemas.microsoft.com/office/powerpoint/2010/main" val="148076738"/>
      </p:ext>
    </p:extLst>
  </p:cSld>
  <p:clrMapOvr>
    <a:masterClrMapping/>
  </p:clrMapOvr>
  <p:transition advTm="200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In search of best </a:t>
            </a:r>
            <a:r>
              <a:rPr lang="nl-NL" dirty="0" err="1" smtClean="0"/>
              <a:t>practices</a:t>
            </a:r>
            <a:r>
              <a:rPr lang="nl-NL" dirty="0" smtClean="0"/>
              <a:t>: </a:t>
            </a:r>
            <a:r>
              <a:rPr lang="nl-NL" dirty="0" err="1" smtClean="0"/>
              <a:t>guidelines</a:t>
            </a:r>
            <a:endParaRPr lang="nl-NL" dirty="0"/>
          </a:p>
        </p:txBody>
      </p:sp>
      <p:sp>
        <p:nvSpPr>
          <p:cNvPr id="3" name="Tijdelijke aanduiding voor inhoud 2"/>
          <p:cNvSpPr>
            <a:spLocks noGrp="1"/>
          </p:cNvSpPr>
          <p:nvPr>
            <p:ph sz="half" idx="1"/>
          </p:nvPr>
        </p:nvSpPr>
        <p:spPr>
          <a:xfrm>
            <a:off x="352800" y="1800000"/>
            <a:ext cx="8029200" cy="4273200"/>
          </a:xfrm>
        </p:spPr>
        <p:txBody>
          <a:bodyPr/>
          <a:lstStyle/>
          <a:p>
            <a:pPr marL="285750" indent="-285750">
              <a:buFont typeface="Arial" panose="020B0604020202020204" pitchFamily="34" charset="0"/>
              <a:buChar char="•"/>
            </a:pPr>
            <a:r>
              <a:rPr lang="nl-NL" dirty="0" smtClean="0"/>
              <a:t>Judge </a:t>
            </a:r>
            <a:r>
              <a:rPr lang="nl-NL" dirty="0" err="1" smtClean="0"/>
              <a:t>how</a:t>
            </a:r>
            <a:r>
              <a:rPr lang="nl-NL" dirty="0" smtClean="0"/>
              <a:t> </a:t>
            </a:r>
            <a:r>
              <a:rPr lang="nl-NL" dirty="0" err="1" smtClean="0"/>
              <a:t>to</a:t>
            </a:r>
            <a:r>
              <a:rPr lang="nl-NL" dirty="0" smtClean="0"/>
              <a:t> report on a case </a:t>
            </a:r>
            <a:r>
              <a:rPr lang="nl-NL" dirty="0" err="1" smtClean="0"/>
              <a:t>by</a:t>
            </a:r>
            <a:r>
              <a:rPr lang="nl-NL" dirty="0" smtClean="0"/>
              <a:t> case basis</a:t>
            </a:r>
          </a:p>
          <a:p>
            <a:pPr marL="285750" indent="-285750">
              <a:buFont typeface="Arial" panose="020B0604020202020204" pitchFamily="34" charset="0"/>
              <a:buChar char="•"/>
            </a:pPr>
            <a:endParaRPr lang="nl-NL" dirty="0" smtClean="0"/>
          </a:p>
          <a:p>
            <a:pPr marL="285750" indent="-285750">
              <a:buFont typeface="Arial" panose="020B0604020202020204" pitchFamily="34" charset="0"/>
              <a:buChar char="•"/>
            </a:pPr>
            <a:r>
              <a:rPr lang="nl-NL" dirty="0" smtClean="0"/>
              <a:t>General </a:t>
            </a:r>
            <a:r>
              <a:rPr lang="nl-NL" dirty="0" err="1" smtClean="0"/>
              <a:t>guidelines</a:t>
            </a:r>
            <a:r>
              <a:rPr lang="nl-NL" dirty="0" smtClean="0"/>
              <a:t> we </a:t>
            </a:r>
            <a:r>
              <a:rPr lang="nl-NL" dirty="0" err="1" smtClean="0"/>
              <a:t>currently</a:t>
            </a:r>
            <a:r>
              <a:rPr lang="nl-NL" dirty="0" smtClean="0"/>
              <a:t> </a:t>
            </a:r>
            <a:r>
              <a:rPr lang="nl-NL" dirty="0" err="1" smtClean="0"/>
              <a:t>provide</a:t>
            </a:r>
            <a:r>
              <a:rPr lang="nl-NL" dirty="0" smtClean="0"/>
              <a:t>: </a:t>
            </a:r>
          </a:p>
          <a:p>
            <a:pPr marL="285750" indent="-285750">
              <a:buFont typeface="Arial" panose="020B0604020202020204" pitchFamily="34" charset="0"/>
              <a:buChar char="•"/>
            </a:pPr>
            <a:endParaRPr lang="nl-NL" dirty="0"/>
          </a:p>
          <a:p>
            <a:pPr lvl="2">
              <a:buFont typeface="Arial" panose="020B0604020202020204" pitchFamily="34" charset="0"/>
              <a:buChar char="•"/>
            </a:pPr>
            <a:r>
              <a:rPr lang="nl-NL" b="1" dirty="0" err="1" smtClean="0"/>
              <a:t>Don’t</a:t>
            </a:r>
            <a:r>
              <a:rPr lang="nl-NL" dirty="0" smtClean="0"/>
              <a:t> report point </a:t>
            </a:r>
            <a:r>
              <a:rPr lang="nl-NL" dirty="0" err="1" smtClean="0"/>
              <a:t>estimates</a:t>
            </a:r>
            <a:r>
              <a:rPr lang="nl-NL" dirty="0" smtClean="0"/>
              <a:t>: </a:t>
            </a:r>
            <a:r>
              <a:rPr lang="nl-NL" dirty="0" err="1"/>
              <a:t>ico</a:t>
            </a:r>
            <a:r>
              <a:rPr lang="nl-NL" dirty="0"/>
              <a:t> </a:t>
            </a:r>
            <a:r>
              <a:rPr lang="nl-NL" dirty="0" err="1" smtClean="0"/>
              <a:t>lack</a:t>
            </a:r>
            <a:r>
              <a:rPr lang="nl-NL" dirty="0" smtClean="0"/>
              <a:t> of </a:t>
            </a:r>
            <a:r>
              <a:rPr lang="nl-NL" dirty="0"/>
              <a:t>sample frame</a:t>
            </a:r>
            <a:endParaRPr lang="nl-NL" dirty="0" smtClean="0"/>
          </a:p>
          <a:p>
            <a:pPr lvl="2">
              <a:buFont typeface="Arial" panose="020B0604020202020204" pitchFamily="34" charset="0"/>
              <a:buChar char="•"/>
            </a:pPr>
            <a:r>
              <a:rPr lang="nl-NL" b="1" dirty="0" smtClean="0"/>
              <a:t>Do</a:t>
            </a:r>
            <a:r>
              <a:rPr lang="nl-NL" dirty="0" smtClean="0"/>
              <a:t> </a:t>
            </a:r>
            <a:r>
              <a:rPr lang="nl-NL" dirty="0" err="1" smtClean="0"/>
              <a:t>practice</a:t>
            </a:r>
            <a:r>
              <a:rPr lang="nl-NL" dirty="0" smtClean="0"/>
              <a:t> </a:t>
            </a:r>
            <a:r>
              <a:rPr lang="nl-NL" dirty="0" err="1" smtClean="0"/>
              <a:t>transparency</a:t>
            </a:r>
            <a:r>
              <a:rPr lang="nl-NL" dirty="0" smtClean="0"/>
              <a:t> </a:t>
            </a:r>
            <a:r>
              <a:rPr lang="nl-NL" dirty="0" err="1" smtClean="0"/>
              <a:t>and</a:t>
            </a:r>
            <a:r>
              <a:rPr lang="nl-NL" dirty="0" smtClean="0"/>
              <a:t> report </a:t>
            </a:r>
            <a:r>
              <a:rPr lang="nl-NL" dirty="0" err="1" smtClean="0"/>
              <a:t>openly</a:t>
            </a:r>
            <a:r>
              <a:rPr lang="nl-NL" dirty="0" smtClean="0"/>
              <a:t> </a:t>
            </a:r>
            <a:r>
              <a:rPr lang="nl-NL" dirty="0" err="1" smtClean="0"/>
              <a:t>about</a:t>
            </a:r>
            <a:r>
              <a:rPr lang="nl-NL" dirty="0" smtClean="0"/>
              <a:t> </a:t>
            </a:r>
            <a:r>
              <a:rPr lang="nl-NL" dirty="0" err="1" smtClean="0"/>
              <a:t>the</a:t>
            </a:r>
            <a:r>
              <a:rPr lang="nl-NL" dirty="0" smtClean="0"/>
              <a:t> </a:t>
            </a:r>
            <a:r>
              <a:rPr lang="nl-NL" dirty="0" err="1" smtClean="0"/>
              <a:t>use</a:t>
            </a:r>
            <a:r>
              <a:rPr lang="nl-NL" dirty="0" smtClean="0"/>
              <a:t> of a non-</a:t>
            </a:r>
            <a:r>
              <a:rPr lang="nl-NL" dirty="0" err="1" smtClean="0"/>
              <a:t>probability</a:t>
            </a:r>
            <a:r>
              <a:rPr lang="nl-NL" dirty="0" smtClean="0"/>
              <a:t> sample </a:t>
            </a:r>
            <a:r>
              <a:rPr lang="nl-NL" dirty="0" err="1" smtClean="0"/>
              <a:t>and</a:t>
            </a:r>
            <a:r>
              <a:rPr lang="nl-NL" dirty="0" smtClean="0"/>
              <a:t> </a:t>
            </a:r>
            <a:r>
              <a:rPr lang="nl-NL" dirty="0" err="1" smtClean="0"/>
              <a:t>its</a:t>
            </a:r>
            <a:r>
              <a:rPr lang="nl-NL" dirty="0" smtClean="0"/>
              <a:t> (</a:t>
            </a:r>
            <a:r>
              <a:rPr lang="nl-NL" dirty="0" err="1" smtClean="0"/>
              <a:t>potentia</a:t>
            </a:r>
            <a:r>
              <a:rPr lang="nl-NL" dirty="0" err="1"/>
              <a:t>l</a:t>
            </a:r>
            <a:r>
              <a:rPr lang="nl-NL" dirty="0" smtClean="0"/>
              <a:t>) </a:t>
            </a:r>
            <a:r>
              <a:rPr lang="nl-NL" dirty="0" err="1" smtClean="0"/>
              <a:t>implications</a:t>
            </a:r>
            <a:endParaRPr lang="nl-NL" dirty="0" smtClean="0"/>
          </a:p>
          <a:p>
            <a:pPr lvl="2">
              <a:buFont typeface="Arial" panose="020B0604020202020204" pitchFamily="34" charset="0"/>
              <a:buChar char="•"/>
            </a:pPr>
            <a:r>
              <a:rPr lang="nl-NL" b="1" dirty="0" smtClean="0"/>
              <a:t>Do </a:t>
            </a:r>
            <a:r>
              <a:rPr lang="nl-NL" dirty="0" err="1" smtClean="0"/>
              <a:t>examine</a:t>
            </a:r>
            <a:r>
              <a:rPr lang="nl-NL" dirty="0" smtClean="0"/>
              <a:t> </a:t>
            </a:r>
            <a:r>
              <a:rPr lang="nl-NL" dirty="0" err="1" smtClean="0"/>
              <a:t>underlying</a:t>
            </a:r>
            <a:r>
              <a:rPr lang="nl-NL" dirty="0" smtClean="0"/>
              <a:t> </a:t>
            </a:r>
            <a:r>
              <a:rPr lang="nl-NL" dirty="0" err="1" smtClean="0"/>
              <a:t>dimensions</a:t>
            </a:r>
            <a:r>
              <a:rPr lang="nl-NL" dirty="0" smtClean="0"/>
              <a:t>, </a:t>
            </a:r>
            <a:r>
              <a:rPr lang="nl-NL" dirty="0" err="1" smtClean="0"/>
              <a:t>correlations</a:t>
            </a:r>
            <a:r>
              <a:rPr lang="nl-NL" dirty="0" smtClean="0"/>
              <a:t> </a:t>
            </a:r>
            <a:r>
              <a:rPr lang="nl-NL" dirty="0" err="1" smtClean="0"/>
              <a:t>and</a:t>
            </a:r>
            <a:r>
              <a:rPr lang="nl-NL" dirty="0" smtClean="0"/>
              <a:t> trends in </a:t>
            </a:r>
            <a:r>
              <a:rPr lang="nl-NL" dirty="0" err="1" smtClean="0"/>
              <a:t>the</a:t>
            </a:r>
            <a:r>
              <a:rPr lang="nl-NL" dirty="0" smtClean="0"/>
              <a:t> data</a:t>
            </a:r>
          </a:p>
          <a:p>
            <a:pPr lvl="2">
              <a:buFont typeface="Arial" panose="020B0604020202020204" pitchFamily="34" charset="0"/>
              <a:buChar char="•"/>
            </a:pPr>
            <a:r>
              <a:rPr lang="nl-NL" b="1" dirty="0" err="1" smtClean="0"/>
              <a:t>Examine</a:t>
            </a:r>
            <a:r>
              <a:rPr lang="nl-NL" b="1" dirty="0" smtClean="0"/>
              <a:t> </a:t>
            </a:r>
            <a:r>
              <a:rPr lang="nl-NL" dirty="0" err="1" smtClean="0"/>
              <a:t>the</a:t>
            </a:r>
            <a:r>
              <a:rPr lang="nl-NL" b="1" dirty="0" smtClean="0"/>
              <a:t> </a:t>
            </a:r>
            <a:r>
              <a:rPr lang="nl-NL" dirty="0" err="1" smtClean="0"/>
              <a:t>coherence</a:t>
            </a:r>
            <a:r>
              <a:rPr lang="nl-NL" dirty="0" smtClean="0"/>
              <a:t> of </a:t>
            </a:r>
            <a:r>
              <a:rPr lang="nl-NL" dirty="0" err="1" smtClean="0"/>
              <a:t>the</a:t>
            </a:r>
            <a:r>
              <a:rPr lang="nl-NL" dirty="0" smtClean="0"/>
              <a:t> </a:t>
            </a:r>
            <a:r>
              <a:rPr lang="nl-NL" dirty="0" err="1" smtClean="0"/>
              <a:t>results</a:t>
            </a:r>
            <a:r>
              <a:rPr lang="nl-NL" dirty="0" smtClean="0"/>
              <a:t> </a:t>
            </a:r>
            <a:r>
              <a:rPr lang="nl-NL" dirty="0" err="1" smtClean="0"/>
              <a:t>with</a:t>
            </a:r>
            <a:r>
              <a:rPr lang="nl-NL" dirty="0" smtClean="0"/>
              <a:t> </a:t>
            </a:r>
            <a:r>
              <a:rPr lang="nl-NL" dirty="0" err="1" smtClean="0"/>
              <a:t>qualitative</a:t>
            </a:r>
            <a:r>
              <a:rPr lang="nl-NL" dirty="0" smtClean="0"/>
              <a:t> research </a:t>
            </a:r>
            <a:r>
              <a:rPr lang="nl-NL" dirty="0" err="1" smtClean="0"/>
              <a:t>using</a:t>
            </a:r>
            <a:r>
              <a:rPr lang="nl-NL" dirty="0" smtClean="0"/>
              <a:t> </a:t>
            </a:r>
            <a:r>
              <a:rPr lang="nl-NL" dirty="0" err="1" smtClean="0"/>
              <a:t>triangulation</a:t>
            </a:r>
            <a:r>
              <a:rPr lang="nl-NL" dirty="0" smtClean="0"/>
              <a:t> (</a:t>
            </a:r>
            <a:r>
              <a:rPr lang="nl-NL" dirty="0" err="1" smtClean="0"/>
              <a:t>if</a:t>
            </a:r>
            <a:r>
              <a:rPr lang="nl-NL" dirty="0" smtClean="0"/>
              <a:t> </a:t>
            </a:r>
            <a:r>
              <a:rPr lang="nl-NL" dirty="0" err="1" smtClean="0"/>
              <a:t>possible</a:t>
            </a:r>
            <a:r>
              <a:rPr lang="nl-NL" dirty="0" smtClean="0"/>
              <a:t>)</a:t>
            </a:r>
            <a:endParaRPr lang="nl-NL" dirty="0"/>
          </a:p>
        </p:txBody>
      </p:sp>
      <p:sp>
        <p:nvSpPr>
          <p:cNvPr id="6" name="Tijdelijke aanduiding voor voettekst 3"/>
          <p:cNvSpPr>
            <a:spLocks noGrp="1"/>
          </p:cNvSpPr>
          <p:nvPr>
            <p:ph type="ftr" sz="quarter" idx="11"/>
          </p:nvPr>
        </p:nvSpPr>
        <p:spPr>
          <a:xfrm>
            <a:off x="6219825" y="6386513"/>
            <a:ext cx="2471738" cy="315912"/>
          </a:xfrm>
        </p:spPr>
        <p:txBody>
          <a:bodyPr/>
          <a:lstStyle/>
          <a:p>
            <a:pPr>
              <a:defRPr/>
            </a:pPr>
            <a:r>
              <a:rPr lang="en-US" dirty="0"/>
              <a:t>INPS 2017, Paris</a:t>
            </a:r>
            <a:endParaRPr lang="nl-NL" dirty="0"/>
          </a:p>
        </p:txBody>
      </p:sp>
    </p:spTree>
    <p:extLst>
      <p:ext uri="{BB962C8B-B14F-4D97-AF65-F5344CB8AC3E}">
        <p14:creationId xmlns:p14="http://schemas.microsoft.com/office/powerpoint/2010/main" val="2766860523"/>
      </p:ext>
    </p:extLst>
  </p:cSld>
  <p:clrMapOvr>
    <a:masterClrMapping/>
  </p:clrMapOvr>
  <p:transition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In search of best </a:t>
            </a:r>
            <a:r>
              <a:rPr lang="nl-NL" dirty="0" err="1" smtClean="0"/>
              <a:t>practices</a:t>
            </a:r>
            <a:r>
              <a:rPr lang="nl-NL" dirty="0" smtClean="0"/>
              <a:t>: </a:t>
            </a:r>
            <a:r>
              <a:rPr lang="nl-NL" dirty="0" err="1" smtClean="0"/>
              <a:t>additional</a:t>
            </a:r>
            <a:r>
              <a:rPr lang="nl-NL" dirty="0" smtClean="0"/>
              <a:t> </a:t>
            </a:r>
            <a:r>
              <a:rPr lang="nl-NL" dirty="0" err="1" smtClean="0"/>
              <a:t>guidelines</a:t>
            </a:r>
            <a:r>
              <a:rPr lang="nl-NL" dirty="0" smtClean="0"/>
              <a:t>?</a:t>
            </a:r>
            <a:endParaRPr lang="nl-NL" dirty="0"/>
          </a:p>
        </p:txBody>
      </p:sp>
      <p:sp>
        <p:nvSpPr>
          <p:cNvPr id="3" name="Tijdelijke aanduiding voor inhoud 2"/>
          <p:cNvSpPr>
            <a:spLocks noGrp="1"/>
          </p:cNvSpPr>
          <p:nvPr>
            <p:ph sz="half" idx="1"/>
          </p:nvPr>
        </p:nvSpPr>
        <p:spPr>
          <a:xfrm>
            <a:off x="352800" y="1800000"/>
            <a:ext cx="8295900" cy="4273200"/>
          </a:xfrm>
        </p:spPr>
        <p:txBody>
          <a:bodyPr/>
          <a:lstStyle/>
          <a:p>
            <a:pPr>
              <a:buFont typeface="Arial" panose="020B0604020202020204" pitchFamily="34" charset="0"/>
              <a:buChar char="•"/>
            </a:pPr>
            <a:r>
              <a:rPr lang="nl-NL" b="1" dirty="0" err="1" smtClean="0"/>
              <a:t>Don’t</a:t>
            </a:r>
            <a:r>
              <a:rPr lang="nl-NL" b="1" dirty="0" smtClean="0"/>
              <a:t> </a:t>
            </a:r>
            <a:r>
              <a:rPr lang="nl-NL" dirty="0" smtClean="0"/>
              <a:t>report point </a:t>
            </a:r>
            <a:r>
              <a:rPr lang="nl-NL" dirty="0" err="1" smtClean="0"/>
              <a:t>estimates</a:t>
            </a:r>
            <a:r>
              <a:rPr lang="nl-NL" dirty="0" smtClean="0"/>
              <a:t> </a:t>
            </a:r>
            <a:r>
              <a:rPr lang="nl-NL" dirty="0" err="1" smtClean="0"/>
              <a:t>i.c.o</a:t>
            </a:r>
            <a:r>
              <a:rPr lang="nl-NL" dirty="0" smtClean="0"/>
              <a:t>. (</a:t>
            </a:r>
            <a:r>
              <a:rPr lang="nl-NL" dirty="0" err="1" smtClean="0"/>
              <a:t>very</a:t>
            </a:r>
            <a:r>
              <a:rPr lang="nl-NL" dirty="0" smtClean="0"/>
              <a:t>) low response </a:t>
            </a:r>
            <a:r>
              <a:rPr lang="nl-NL" dirty="0" err="1" smtClean="0"/>
              <a:t>rate</a:t>
            </a:r>
            <a:r>
              <a:rPr lang="nl-NL" dirty="0" smtClean="0"/>
              <a:t>?</a:t>
            </a:r>
          </a:p>
          <a:p>
            <a:pPr>
              <a:buFont typeface="Arial" panose="020B0604020202020204" pitchFamily="34" charset="0"/>
              <a:buChar char="•"/>
            </a:pPr>
            <a:r>
              <a:rPr lang="nl-NL" b="1" dirty="0" smtClean="0"/>
              <a:t>BE </a:t>
            </a:r>
            <a:r>
              <a:rPr lang="nl-NL" dirty="0" err="1" smtClean="0"/>
              <a:t>very</a:t>
            </a:r>
            <a:r>
              <a:rPr lang="nl-NL" dirty="0" smtClean="0"/>
              <a:t> </a:t>
            </a:r>
            <a:r>
              <a:rPr lang="nl-NL" dirty="0" err="1" smtClean="0"/>
              <a:t>conservative</a:t>
            </a:r>
            <a:r>
              <a:rPr lang="nl-NL" dirty="0" smtClean="0"/>
              <a:t> </a:t>
            </a:r>
            <a:r>
              <a:rPr lang="nl-NL" dirty="0" err="1" smtClean="0"/>
              <a:t>with</a:t>
            </a:r>
            <a:r>
              <a:rPr lang="nl-NL" dirty="0" smtClean="0"/>
              <a:t> </a:t>
            </a:r>
            <a:r>
              <a:rPr lang="nl-NL" dirty="0" err="1" smtClean="0"/>
              <a:t>null</a:t>
            </a:r>
            <a:r>
              <a:rPr lang="nl-NL" dirty="0" smtClean="0"/>
              <a:t> hypothesis (</a:t>
            </a:r>
            <a:r>
              <a:rPr lang="nl-NL" dirty="0" err="1" smtClean="0"/>
              <a:t>use</a:t>
            </a:r>
            <a:r>
              <a:rPr lang="nl-NL" dirty="0" smtClean="0"/>
              <a:t> </a:t>
            </a:r>
            <a:r>
              <a:rPr lang="nl-NL" dirty="0" err="1" smtClean="0"/>
              <a:t>higher</a:t>
            </a:r>
            <a:r>
              <a:rPr lang="nl-NL" dirty="0" smtClean="0"/>
              <a:t> DEFF or </a:t>
            </a:r>
            <a:r>
              <a:rPr lang="nl-NL" dirty="0" err="1" smtClean="0"/>
              <a:t>lower</a:t>
            </a:r>
            <a:r>
              <a:rPr lang="nl-NL" dirty="0" smtClean="0"/>
              <a:t> alpha) </a:t>
            </a:r>
            <a:r>
              <a:rPr lang="nl-NL" dirty="0" err="1" smtClean="0"/>
              <a:t>and</a:t>
            </a:r>
            <a:r>
              <a:rPr lang="nl-NL" dirty="0" smtClean="0"/>
              <a:t> in </a:t>
            </a:r>
            <a:r>
              <a:rPr lang="nl-NL" dirty="0" err="1" smtClean="0"/>
              <a:t>visualising</a:t>
            </a:r>
            <a:r>
              <a:rPr lang="nl-NL" dirty="0" smtClean="0"/>
              <a:t> trends. </a:t>
            </a:r>
            <a:endParaRPr lang="nl-NL" dirty="0"/>
          </a:p>
        </p:txBody>
      </p:sp>
      <p:sp>
        <p:nvSpPr>
          <p:cNvPr id="5" name="Tijdelijke aanduiding voor voettekst 4"/>
          <p:cNvSpPr>
            <a:spLocks noGrp="1"/>
          </p:cNvSpPr>
          <p:nvPr>
            <p:ph type="ftr" sz="quarter" idx="11"/>
          </p:nvPr>
        </p:nvSpPr>
        <p:spPr/>
        <p:txBody>
          <a:bodyPr/>
          <a:lstStyle/>
          <a:p>
            <a:pPr>
              <a:defRPr/>
            </a:pPr>
            <a:r>
              <a:rPr lang="en-US" smtClean="0"/>
              <a:t>GESIS summer school 2015 - Planning and Monitoring Survey Fieldwork</a:t>
            </a:r>
            <a:endParaRPr lang="nl-NL"/>
          </a:p>
        </p:txBody>
      </p:sp>
      <p:pic>
        <p:nvPicPr>
          <p:cNvPr id="6" name="Picture 2" descr="Afbeeldingsresultaat voor continu onderzoek burgerperspectiev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499" y="2819400"/>
            <a:ext cx="7591426" cy="3314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8551150"/>
      </p:ext>
    </p:extLst>
  </p:cSld>
  <p:clrMapOvr>
    <a:masterClrMapping/>
  </p:clrMapOvr>
  <p:transition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1101725"/>
            <a:ext cx="9144000" cy="571500"/>
          </a:xfrm>
        </p:spPr>
        <p:txBody>
          <a:bodyPr/>
          <a:lstStyle/>
          <a:p>
            <a:r>
              <a:rPr lang="nl-NL" sz="2200" dirty="0"/>
              <a:t>In search of best </a:t>
            </a:r>
            <a:r>
              <a:rPr lang="nl-NL" sz="2200" dirty="0" err="1"/>
              <a:t>practices</a:t>
            </a:r>
            <a:r>
              <a:rPr lang="nl-NL" sz="2200" dirty="0"/>
              <a:t>: </a:t>
            </a:r>
            <a:r>
              <a:rPr lang="nl-NL" sz="2200" dirty="0" err="1" smtClean="0"/>
              <a:t>questions</a:t>
            </a:r>
            <a:endParaRPr lang="nl-NL" dirty="0"/>
          </a:p>
        </p:txBody>
      </p:sp>
      <p:sp>
        <p:nvSpPr>
          <p:cNvPr id="3" name="Tijdelijke aanduiding voor inhoud 2"/>
          <p:cNvSpPr>
            <a:spLocks noGrp="1"/>
          </p:cNvSpPr>
          <p:nvPr>
            <p:ph idx="1"/>
          </p:nvPr>
        </p:nvSpPr>
        <p:spPr>
          <a:xfrm>
            <a:off x="0" y="1533525"/>
            <a:ext cx="9143999" cy="4681538"/>
          </a:xfrm>
        </p:spPr>
        <p:txBody>
          <a:bodyPr/>
          <a:lstStyle/>
          <a:p>
            <a:pPr lvl="3">
              <a:buFont typeface="Arial" panose="020B0604020202020204" pitchFamily="34" charset="0"/>
              <a:buChar char="•"/>
            </a:pPr>
            <a:endParaRPr lang="nl-NL" dirty="0" smtClean="0"/>
          </a:p>
          <a:p>
            <a:pPr lvl="3">
              <a:buFont typeface="Arial" panose="020B0604020202020204" pitchFamily="34" charset="0"/>
              <a:buChar char="•"/>
            </a:pPr>
            <a:r>
              <a:rPr lang="nl-NL" dirty="0" smtClean="0"/>
              <a:t>How </a:t>
            </a:r>
            <a:r>
              <a:rPr lang="nl-NL" dirty="0" err="1" smtClean="0"/>
              <a:t>to</a:t>
            </a:r>
            <a:r>
              <a:rPr lang="nl-NL" dirty="0" smtClean="0"/>
              <a:t> deal </a:t>
            </a:r>
            <a:r>
              <a:rPr lang="nl-NL" dirty="0" err="1" smtClean="0"/>
              <a:t>with</a:t>
            </a:r>
            <a:r>
              <a:rPr lang="nl-NL" dirty="0" smtClean="0"/>
              <a:t> </a:t>
            </a:r>
            <a:r>
              <a:rPr lang="nl-NL" dirty="0" err="1" smtClean="0"/>
              <a:t>literature</a:t>
            </a:r>
            <a:r>
              <a:rPr lang="nl-NL" dirty="0" smtClean="0"/>
              <a:t>/information sources </a:t>
            </a:r>
            <a:r>
              <a:rPr lang="nl-NL" dirty="0" err="1" smtClean="0"/>
              <a:t>based</a:t>
            </a:r>
            <a:r>
              <a:rPr lang="nl-NL" dirty="0" smtClean="0"/>
              <a:t> on </a:t>
            </a:r>
            <a:r>
              <a:rPr lang="nl-NL" dirty="0" err="1" smtClean="0"/>
              <a:t>nonprobability</a:t>
            </a:r>
            <a:r>
              <a:rPr lang="nl-NL" dirty="0" smtClean="0"/>
              <a:t> samples </a:t>
            </a:r>
            <a:r>
              <a:rPr lang="nl-NL" dirty="0" err="1" smtClean="0"/>
              <a:t>when</a:t>
            </a:r>
            <a:r>
              <a:rPr lang="nl-NL" dirty="0" smtClean="0"/>
              <a:t> </a:t>
            </a:r>
            <a:r>
              <a:rPr lang="nl-NL" dirty="0" err="1" smtClean="0"/>
              <a:t>interpreting</a:t>
            </a:r>
            <a:r>
              <a:rPr lang="nl-NL" dirty="0" smtClean="0"/>
              <a:t> </a:t>
            </a:r>
            <a:r>
              <a:rPr lang="nl-NL" dirty="0" err="1" smtClean="0"/>
              <a:t>your</a:t>
            </a:r>
            <a:r>
              <a:rPr lang="nl-NL" dirty="0" smtClean="0"/>
              <a:t> </a:t>
            </a:r>
            <a:r>
              <a:rPr lang="nl-NL" dirty="0" err="1" smtClean="0"/>
              <a:t>own</a:t>
            </a:r>
            <a:r>
              <a:rPr lang="nl-NL" dirty="0" smtClean="0"/>
              <a:t> </a:t>
            </a:r>
            <a:r>
              <a:rPr lang="nl-NL" dirty="0" err="1" smtClean="0"/>
              <a:t>results</a:t>
            </a:r>
            <a:r>
              <a:rPr lang="nl-NL" dirty="0" smtClean="0"/>
              <a:t>? </a:t>
            </a:r>
          </a:p>
          <a:p>
            <a:pPr lvl="3">
              <a:buFont typeface="Arial" panose="020B0604020202020204" pitchFamily="34" charset="0"/>
              <a:buChar char="•"/>
            </a:pPr>
            <a:endParaRPr lang="nl-NL" dirty="0"/>
          </a:p>
          <a:p>
            <a:pPr lvl="3">
              <a:buFont typeface="Arial" panose="020B0604020202020204" pitchFamily="34" charset="0"/>
              <a:buChar char="•"/>
            </a:pPr>
            <a:r>
              <a:rPr lang="nl-NL" dirty="0" smtClean="0"/>
              <a:t>How </a:t>
            </a:r>
            <a:r>
              <a:rPr lang="nl-NL" dirty="0" err="1" smtClean="0"/>
              <a:t>to</a:t>
            </a:r>
            <a:r>
              <a:rPr lang="nl-NL" dirty="0" smtClean="0"/>
              <a:t> best report </a:t>
            </a:r>
            <a:r>
              <a:rPr lang="nl-NL" dirty="0" err="1" smtClean="0"/>
              <a:t>about</a:t>
            </a:r>
            <a:r>
              <a:rPr lang="nl-NL" dirty="0" smtClean="0"/>
              <a:t> </a:t>
            </a:r>
            <a:r>
              <a:rPr lang="nl-NL" dirty="0" err="1" smtClean="0"/>
              <a:t>the</a:t>
            </a:r>
            <a:r>
              <a:rPr lang="nl-NL" dirty="0" smtClean="0"/>
              <a:t> </a:t>
            </a:r>
            <a:r>
              <a:rPr lang="nl-NL" dirty="0" err="1" smtClean="0"/>
              <a:t>uncertainty</a:t>
            </a:r>
            <a:r>
              <a:rPr lang="nl-NL" dirty="0" smtClean="0"/>
              <a:t> </a:t>
            </a:r>
            <a:r>
              <a:rPr lang="nl-NL" dirty="0" err="1" smtClean="0"/>
              <a:t>when</a:t>
            </a:r>
            <a:r>
              <a:rPr lang="nl-NL" dirty="0" smtClean="0"/>
              <a:t> presenting </a:t>
            </a:r>
            <a:r>
              <a:rPr lang="nl-NL" dirty="0" err="1" smtClean="0"/>
              <a:t>results</a:t>
            </a:r>
            <a:r>
              <a:rPr lang="nl-NL" dirty="0" smtClean="0"/>
              <a:t> </a:t>
            </a:r>
            <a:r>
              <a:rPr lang="nl-NL" dirty="0" err="1" smtClean="0"/>
              <a:t>based</a:t>
            </a:r>
            <a:r>
              <a:rPr lang="nl-NL" dirty="0" smtClean="0"/>
              <a:t> on a sample </a:t>
            </a:r>
            <a:r>
              <a:rPr lang="nl-NL" dirty="0" err="1" smtClean="0"/>
              <a:t>with</a:t>
            </a:r>
            <a:r>
              <a:rPr lang="nl-NL" dirty="0" smtClean="0"/>
              <a:t> </a:t>
            </a:r>
            <a:r>
              <a:rPr lang="nl-NL" dirty="0" err="1" smtClean="0"/>
              <a:t>unknown</a:t>
            </a:r>
            <a:r>
              <a:rPr lang="nl-NL" dirty="0" smtClean="0"/>
              <a:t> </a:t>
            </a:r>
            <a:r>
              <a:rPr lang="nl-NL" dirty="0" err="1" smtClean="0"/>
              <a:t>inclusion</a:t>
            </a:r>
            <a:r>
              <a:rPr lang="nl-NL" dirty="0" smtClean="0"/>
              <a:t> </a:t>
            </a:r>
            <a:r>
              <a:rPr lang="nl-NL" dirty="0" err="1" smtClean="0"/>
              <a:t>probabilities</a:t>
            </a:r>
            <a:r>
              <a:rPr lang="nl-NL" dirty="0" smtClean="0"/>
              <a:t>? </a:t>
            </a:r>
          </a:p>
          <a:p>
            <a:pPr>
              <a:buFont typeface="Arial" panose="020B0604020202020204" pitchFamily="34" charset="0"/>
              <a:buChar char="•"/>
            </a:pPr>
            <a:endParaRPr lang="nl-NL" dirty="0"/>
          </a:p>
        </p:txBody>
      </p:sp>
      <p:sp>
        <p:nvSpPr>
          <p:cNvPr id="4" name="Tijdelijke aanduiding voor voettekst 3"/>
          <p:cNvSpPr>
            <a:spLocks noGrp="1"/>
          </p:cNvSpPr>
          <p:nvPr>
            <p:ph type="ftr" sz="quarter" idx="11"/>
          </p:nvPr>
        </p:nvSpPr>
        <p:spPr>
          <a:xfrm>
            <a:off x="6219825" y="6386513"/>
            <a:ext cx="2471738" cy="315912"/>
          </a:xfrm>
        </p:spPr>
        <p:txBody>
          <a:bodyPr/>
          <a:lstStyle/>
          <a:p>
            <a:pPr>
              <a:defRPr/>
            </a:pPr>
            <a:r>
              <a:rPr lang="en-US" dirty="0"/>
              <a:t>INPS 2017, Paris</a:t>
            </a:r>
            <a:endParaRPr lang="nl-NL" dirty="0"/>
          </a:p>
        </p:txBody>
      </p:sp>
    </p:spTree>
    <p:extLst>
      <p:ext uri="{BB962C8B-B14F-4D97-AF65-F5344CB8AC3E}">
        <p14:creationId xmlns:p14="http://schemas.microsoft.com/office/powerpoint/2010/main" val="2531832863"/>
      </p:ext>
    </p:extLst>
  </p:cSld>
  <p:clrMapOvr>
    <a:masterClrMapping/>
  </p:clrMapOvr>
  <p:transition advTm="200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81000" y="1092200"/>
            <a:ext cx="8229600" cy="460375"/>
          </a:xfrm>
        </p:spPr>
        <p:txBody>
          <a:bodyPr/>
          <a:lstStyle/>
          <a:p>
            <a:r>
              <a:rPr lang="nl-NL" dirty="0" err="1" smtClean="0"/>
              <a:t>References</a:t>
            </a:r>
            <a:endParaRPr lang="nl-NL" dirty="0"/>
          </a:p>
        </p:txBody>
      </p:sp>
      <p:sp>
        <p:nvSpPr>
          <p:cNvPr id="3" name="Tijdelijke aanduiding voor inhoud 2"/>
          <p:cNvSpPr>
            <a:spLocks noGrp="1"/>
          </p:cNvSpPr>
          <p:nvPr>
            <p:ph idx="1"/>
          </p:nvPr>
        </p:nvSpPr>
        <p:spPr>
          <a:xfrm>
            <a:off x="1" y="1543049"/>
            <a:ext cx="9144000" cy="4752975"/>
          </a:xfrm>
        </p:spPr>
        <p:txBody>
          <a:bodyPr/>
          <a:lstStyle/>
          <a:p>
            <a:pPr>
              <a:buFont typeface="Arial" panose="020B0604020202020204" pitchFamily="34" charset="0"/>
              <a:buChar char="•"/>
            </a:pPr>
            <a:r>
              <a:rPr lang="en-US" sz="1600" dirty="0" smtClean="0">
                <a:solidFill>
                  <a:schemeClr val="tx1"/>
                </a:solidFill>
              </a:rPr>
              <a:t>Biemer, P.P. (2010). Total Survey Error. Design, Implementation, and </a:t>
            </a:r>
            <a:r>
              <a:rPr lang="en-US" sz="1600" dirty="0">
                <a:solidFill>
                  <a:schemeClr val="tx1"/>
                </a:solidFill>
              </a:rPr>
              <a:t>Evaluation. Public Opinion Quarterly, 74, 5, </a:t>
            </a:r>
            <a:r>
              <a:rPr lang="en-US" sz="1600" dirty="0" smtClean="0">
                <a:solidFill>
                  <a:schemeClr val="tx1"/>
                </a:solidFill>
              </a:rPr>
              <a:t>817 </a:t>
            </a:r>
            <a:r>
              <a:rPr lang="en-US" sz="1600" dirty="0">
                <a:solidFill>
                  <a:schemeClr val="tx1"/>
                </a:solidFill>
              </a:rPr>
              <a:t>– </a:t>
            </a:r>
            <a:r>
              <a:rPr lang="en-US" sz="1600" dirty="0" smtClean="0">
                <a:solidFill>
                  <a:schemeClr val="tx1"/>
                </a:solidFill>
              </a:rPr>
              <a:t>848.</a:t>
            </a:r>
          </a:p>
          <a:p>
            <a:pPr>
              <a:buFont typeface="Arial" panose="020B0604020202020204" pitchFamily="34" charset="0"/>
              <a:buChar char="•"/>
            </a:pPr>
            <a:r>
              <a:rPr lang="en-US" sz="1600" dirty="0" smtClean="0">
                <a:solidFill>
                  <a:schemeClr val="tx1"/>
                </a:solidFill>
              </a:rPr>
              <a:t>Eurostat (2011). Quality Assurance Framework (QAF). Eurostat.</a:t>
            </a:r>
          </a:p>
          <a:p>
            <a:pPr>
              <a:buFont typeface="Arial" panose="020B0604020202020204" pitchFamily="34" charset="0"/>
              <a:buChar char="•"/>
            </a:pPr>
            <a:r>
              <a:rPr lang="en-US" sz="1600" dirty="0" smtClean="0">
                <a:solidFill>
                  <a:schemeClr val="tx1"/>
                </a:solidFill>
              </a:rPr>
              <a:t>OECD (2011). Quality dimensions, core values for OECD Statistics and procedures for planning and evaluating statistical activities. OECD.</a:t>
            </a:r>
          </a:p>
        </p:txBody>
      </p:sp>
      <p:sp>
        <p:nvSpPr>
          <p:cNvPr id="5" name="Tijdelijke aanduiding voor voettekst 3"/>
          <p:cNvSpPr>
            <a:spLocks noGrp="1"/>
          </p:cNvSpPr>
          <p:nvPr>
            <p:ph type="ftr" sz="quarter" idx="11"/>
          </p:nvPr>
        </p:nvSpPr>
        <p:spPr>
          <a:xfrm>
            <a:off x="6724650" y="6386513"/>
            <a:ext cx="1919288" cy="315912"/>
          </a:xfrm>
        </p:spPr>
        <p:txBody>
          <a:bodyPr/>
          <a:lstStyle/>
          <a:p>
            <a:pPr>
              <a:defRPr/>
            </a:pPr>
            <a:r>
              <a:rPr lang="en-US" dirty="0" smtClean="0"/>
              <a:t>INPS </a:t>
            </a:r>
            <a:r>
              <a:rPr lang="en-US" dirty="0"/>
              <a:t>2017, Paris</a:t>
            </a:r>
            <a:endParaRPr lang="nl-NL" dirty="0"/>
          </a:p>
        </p:txBody>
      </p:sp>
    </p:spTree>
    <p:extLst>
      <p:ext uri="{BB962C8B-B14F-4D97-AF65-F5344CB8AC3E}">
        <p14:creationId xmlns:p14="http://schemas.microsoft.com/office/powerpoint/2010/main" val="1645726769"/>
      </p:ext>
    </p:extLst>
  </p:cSld>
  <p:clrMapOvr>
    <a:masterClrMapping/>
  </p:clrMapOvr>
  <p:transition advTm="200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33375" y="1120775"/>
            <a:ext cx="8229600" cy="571500"/>
          </a:xfrm>
        </p:spPr>
        <p:txBody>
          <a:bodyPr/>
          <a:lstStyle/>
          <a:p>
            <a:r>
              <a:rPr lang="nl-NL" dirty="0" err="1" smtClean="0"/>
              <a:t>Overview</a:t>
            </a:r>
            <a:endParaRPr lang="nl-NL" dirty="0"/>
          </a:p>
        </p:txBody>
      </p:sp>
      <p:sp>
        <p:nvSpPr>
          <p:cNvPr id="3" name="Tijdelijke aanduiding voor inhoud 2"/>
          <p:cNvSpPr>
            <a:spLocks noGrp="1"/>
          </p:cNvSpPr>
          <p:nvPr>
            <p:ph idx="1"/>
          </p:nvPr>
        </p:nvSpPr>
        <p:spPr>
          <a:xfrm>
            <a:off x="361950" y="1581149"/>
            <a:ext cx="8229600" cy="4695825"/>
          </a:xfrm>
        </p:spPr>
        <p:txBody>
          <a:bodyPr/>
          <a:lstStyle/>
          <a:p>
            <a:pPr>
              <a:buFont typeface="Arial" panose="020B0604020202020204" pitchFamily="34" charset="0"/>
              <a:buChar char="•"/>
            </a:pPr>
            <a:r>
              <a:rPr lang="nl-NL" sz="1600" dirty="0" err="1" smtClean="0"/>
              <a:t>Why</a:t>
            </a:r>
            <a:r>
              <a:rPr lang="nl-NL" sz="1600" dirty="0" smtClean="0"/>
              <a:t> are we </a:t>
            </a:r>
            <a:r>
              <a:rPr lang="nl-NL" sz="1600" dirty="0" err="1" smtClean="0"/>
              <a:t>here</a:t>
            </a:r>
            <a:r>
              <a:rPr lang="nl-NL" sz="1600" dirty="0" smtClean="0"/>
              <a:t>?</a:t>
            </a:r>
          </a:p>
          <a:p>
            <a:pPr>
              <a:buFont typeface="Arial" panose="020B0604020202020204" pitchFamily="34" charset="0"/>
              <a:buChar char="•"/>
            </a:pPr>
            <a:endParaRPr lang="nl-NL" sz="1600" dirty="0" smtClean="0"/>
          </a:p>
          <a:p>
            <a:pPr>
              <a:buFont typeface="Arial" panose="020B0604020202020204" pitchFamily="34" charset="0"/>
              <a:buChar char="•"/>
            </a:pPr>
            <a:r>
              <a:rPr lang="nl-NL" sz="1600" dirty="0" smtClean="0"/>
              <a:t>The </a:t>
            </a:r>
            <a:r>
              <a:rPr lang="nl-NL" sz="1600" dirty="0" err="1" smtClean="0"/>
              <a:t>function</a:t>
            </a:r>
            <a:r>
              <a:rPr lang="nl-NL" sz="1600" dirty="0" smtClean="0"/>
              <a:t> </a:t>
            </a:r>
            <a:r>
              <a:rPr lang="nl-NL" sz="1600" dirty="0" err="1" smtClean="0"/>
              <a:t>and</a:t>
            </a:r>
            <a:r>
              <a:rPr lang="nl-NL" sz="1600" dirty="0" smtClean="0"/>
              <a:t> </a:t>
            </a:r>
            <a:r>
              <a:rPr lang="nl-NL" sz="1600" dirty="0" err="1" smtClean="0"/>
              <a:t>position</a:t>
            </a:r>
            <a:r>
              <a:rPr lang="nl-NL" sz="1600" dirty="0" smtClean="0"/>
              <a:t> of </a:t>
            </a:r>
            <a:r>
              <a:rPr lang="nl-NL" sz="1600" dirty="0" err="1" smtClean="0"/>
              <a:t>the</a:t>
            </a:r>
            <a:r>
              <a:rPr lang="nl-NL" sz="1600" dirty="0" smtClean="0"/>
              <a:t> Netherlands </a:t>
            </a:r>
            <a:r>
              <a:rPr lang="nl-NL" sz="1600" dirty="0" err="1" smtClean="0"/>
              <a:t>Institute</a:t>
            </a:r>
            <a:r>
              <a:rPr lang="nl-NL" sz="1600" dirty="0" smtClean="0"/>
              <a:t> </a:t>
            </a:r>
            <a:r>
              <a:rPr lang="nl-NL" sz="1600" dirty="0" err="1" smtClean="0"/>
              <a:t>for</a:t>
            </a:r>
            <a:r>
              <a:rPr lang="nl-NL" sz="1600" dirty="0" smtClean="0"/>
              <a:t> </a:t>
            </a:r>
            <a:r>
              <a:rPr lang="nl-NL" sz="1600" dirty="0" err="1" smtClean="0"/>
              <a:t>Social</a:t>
            </a:r>
            <a:r>
              <a:rPr lang="nl-NL" sz="1600" dirty="0" smtClean="0"/>
              <a:t> Research/SCP </a:t>
            </a:r>
            <a:r>
              <a:rPr lang="nl-NL" sz="1600" dirty="0" err="1" smtClean="0"/>
              <a:t>within</a:t>
            </a:r>
            <a:r>
              <a:rPr lang="nl-NL" sz="1600" dirty="0" smtClean="0"/>
              <a:t> </a:t>
            </a:r>
            <a:r>
              <a:rPr lang="nl-NL" sz="1600" dirty="0" err="1" smtClean="0"/>
              <a:t>the</a:t>
            </a:r>
            <a:r>
              <a:rPr lang="nl-NL" sz="1600" dirty="0" smtClean="0"/>
              <a:t> Netherlands</a:t>
            </a:r>
          </a:p>
          <a:p>
            <a:pPr marL="0" indent="0"/>
            <a:endParaRPr lang="nl-NL" sz="1600" dirty="0"/>
          </a:p>
          <a:p>
            <a:pPr>
              <a:buFont typeface="Arial" panose="020B0604020202020204" pitchFamily="34" charset="0"/>
              <a:buChar char="•"/>
            </a:pPr>
            <a:r>
              <a:rPr lang="nl-NL" sz="1600" dirty="0"/>
              <a:t>The golden standard </a:t>
            </a:r>
            <a:r>
              <a:rPr lang="nl-NL" sz="1600" dirty="0" err="1"/>
              <a:t>for</a:t>
            </a:r>
            <a:r>
              <a:rPr lang="nl-NL" sz="1600" dirty="0"/>
              <a:t> </a:t>
            </a:r>
            <a:r>
              <a:rPr lang="nl-NL" sz="1600" dirty="0" err="1"/>
              <a:t>the</a:t>
            </a:r>
            <a:r>
              <a:rPr lang="nl-NL" sz="1600" dirty="0"/>
              <a:t> SCP </a:t>
            </a:r>
            <a:r>
              <a:rPr lang="nl-NL" sz="1600" dirty="0" err="1"/>
              <a:t>with</a:t>
            </a:r>
            <a:r>
              <a:rPr lang="nl-NL" sz="1600" dirty="0"/>
              <a:t> respect </a:t>
            </a:r>
            <a:r>
              <a:rPr lang="nl-NL" sz="1600" dirty="0" err="1"/>
              <a:t>to</a:t>
            </a:r>
            <a:r>
              <a:rPr lang="nl-NL" sz="1600" dirty="0"/>
              <a:t> </a:t>
            </a:r>
            <a:r>
              <a:rPr lang="nl-NL" sz="1600" dirty="0" err="1" smtClean="0"/>
              <a:t>representation</a:t>
            </a:r>
            <a:endParaRPr lang="nl-NL" sz="1600" dirty="0" smtClean="0"/>
          </a:p>
          <a:p>
            <a:pPr>
              <a:buFont typeface="Arial" panose="020B0604020202020204" pitchFamily="34" charset="0"/>
              <a:buChar char="•"/>
            </a:pPr>
            <a:endParaRPr lang="nl-NL" sz="1600" dirty="0"/>
          </a:p>
          <a:p>
            <a:pPr>
              <a:buFont typeface="Arial" panose="020B0604020202020204" pitchFamily="34" charset="0"/>
              <a:buChar char="•"/>
            </a:pPr>
            <a:r>
              <a:rPr lang="nl-NL" sz="1600" dirty="0" err="1" smtClean="0"/>
              <a:t>Examples</a:t>
            </a:r>
            <a:r>
              <a:rPr lang="nl-NL" sz="1600" dirty="0" smtClean="0"/>
              <a:t> of </a:t>
            </a:r>
            <a:r>
              <a:rPr lang="nl-NL" sz="1600" dirty="0" err="1" smtClean="0"/>
              <a:t>deviations</a:t>
            </a:r>
            <a:r>
              <a:rPr lang="nl-NL" sz="1600" dirty="0" smtClean="0"/>
              <a:t> </a:t>
            </a:r>
            <a:r>
              <a:rPr lang="nl-NL" sz="1600" dirty="0" err="1" smtClean="0"/>
              <a:t>from</a:t>
            </a:r>
            <a:r>
              <a:rPr lang="nl-NL" sz="1600" dirty="0" smtClean="0"/>
              <a:t> </a:t>
            </a:r>
            <a:r>
              <a:rPr lang="nl-NL" sz="1600" dirty="0" err="1" smtClean="0"/>
              <a:t>the</a:t>
            </a:r>
            <a:r>
              <a:rPr lang="nl-NL" sz="1600" dirty="0" smtClean="0"/>
              <a:t> golden standard </a:t>
            </a:r>
          </a:p>
          <a:p>
            <a:pPr>
              <a:buFont typeface="Arial" panose="020B0604020202020204" pitchFamily="34" charset="0"/>
              <a:buChar char="•"/>
            </a:pPr>
            <a:endParaRPr lang="en-US" sz="1600" dirty="0"/>
          </a:p>
          <a:p>
            <a:pPr>
              <a:buFont typeface="Arial" panose="020B0604020202020204" pitchFamily="34" charset="0"/>
              <a:buChar char="•"/>
            </a:pPr>
            <a:r>
              <a:rPr lang="en-US" sz="1600" dirty="0" smtClean="0"/>
              <a:t>Why do we sometimes deviate at the SCP?</a:t>
            </a:r>
          </a:p>
          <a:p>
            <a:pPr>
              <a:buFont typeface="Arial" panose="020B0604020202020204" pitchFamily="34" charset="0"/>
              <a:buChar char="•"/>
            </a:pPr>
            <a:endParaRPr lang="en-US" sz="1600" dirty="0"/>
          </a:p>
          <a:p>
            <a:pPr>
              <a:buFont typeface="Arial" panose="020B0604020202020204" pitchFamily="34" charset="0"/>
              <a:buChar char="•"/>
            </a:pPr>
            <a:r>
              <a:rPr lang="nl-NL" sz="1600" dirty="0" err="1"/>
              <a:t>Reflections</a:t>
            </a:r>
            <a:r>
              <a:rPr lang="nl-NL" sz="1600" dirty="0"/>
              <a:t> on </a:t>
            </a:r>
            <a:r>
              <a:rPr lang="nl-NL" sz="1600" dirty="0" err="1"/>
              <a:t>previous</a:t>
            </a:r>
            <a:r>
              <a:rPr lang="nl-NL" sz="1600" dirty="0"/>
              <a:t> </a:t>
            </a:r>
            <a:r>
              <a:rPr lang="nl-NL" sz="1600" dirty="0" err="1"/>
              <a:t>presentations</a:t>
            </a:r>
            <a:r>
              <a:rPr lang="nl-NL" sz="1600" dirty="0"/>
              <a:t> </a:t>
            </a:r>
            <a:r>
              <a:rPr lang="nl-NL" sz="1600" dirty="0" err="1"/>
              <a:t>from</a:t>
            </a:r>
            <a:r>
              <a:rPr lang="nl-NL" sz="1600" dirty="0"/>
              <a:t> </a:t>
            </a:r>
            <a:r>
              <a:rPr lang="nl-NL" sz="1600" dirty="0" err="1"/>
              <a:t>the</a:t>
            </a:r>
            <a:r>
              <a:rPr lang="nl-NL" sz="1600" dirty="0"/>
              <a:t> SCP </a:t>
            </a:r>
            <a:r>
              <a:rPr lang="nl-NL" sz="1600" dirty="0" err="1"/>
              <a:t>perspective</a:t>
            </a:r>
            <a:endParaRPr lang="nl-NL" sz="1600" dirty="0"/>
          </a:p>
          <a:p>
            <a:pPr>
              <a:buFont typeface="Arial" panose="020B0604020202020204" pitchFamily="34" charset="0"/>
              <a:buChar char="•"/>
            </a:pPr>
            <a:endParaRPr lang="nl-NL" sz="1600" dirty="0"/>
          </a:p>
          <a:p>
            <a:pPr>
              <a:buFont typeface="Arial" panose="020B0604020202020204" pitchFamily="34" charset="0"/>
              <a:buChar char="•"/>
            </a:pPr>
            <a:r>
              <a:rPr lang="nl-NL" sz="1600" dirty="0" smtClean="0"/>
              <a:t>In search of best </a:t>
            </a:r>
            <a:r>
              <a:rPr lang="nl-NL" sz="1600" dirty="0" err="1" smtClean="0"/>
              <a:t>practices</a:t>
            </a:r>
            <a:r>
              <a:rPr lang="nl-NL" sz="1600" dirty="0" smtClean="0"/>
              <a:t>: </a:t>
            </a:r>
            <a:r>
              <a:rPr lang="nl-NL" sz="1600" dirty="0" err="1" smtClean="0"/>
              <a:t>questions</a:t>
            </a:r>
            <a:r>
              <a:rPr lang="nl-NL" sz="1600" dirty="0" smtClean="0"/>
              <a:t> </a:t>
            </a:r>
            <a:r>
              <a:rPr lang="nl-NL" sz="1600" dirty="0" err="1" smtClean="0"/>
              <a:t>and</a:t>
            </a:r>
            <a:r>
              <a:rPr lang="nl-NL" sz="1600" dirty="0" smtClean="0"/>
              <a:t> (</a:t>
            </a:r>
            <a:r>
              <a:rPr lang="nl-NL" sz="1600" dirty="0" err="1" smtClean="0"/>
              <a:t>proposed</a:t>
            </a:r>
            <a:r>
              <a:rPr lang="nl-NL" sz="1600" dirty="0" smtClean="0"/>
              <a:t>) </a:t>
            </a:r>
            <a:r>
              <a:rPr lang="nl-NL" sz="1600" dirty="0" err="1" smtClean="0"/>
              <a:t>guidelines</a:t>
            </a:r>
            <a:endParaRPr lang="nl-NL" sz="1600" dirty="0" smtClean="0"/>
          </a:p>
          <a:p>
            <a:pPr>
              <a:buFont typeface="Arial" panose="020B0604020202020204" pitchFamily="34" charset="0"/>
              <a:buChar char="•"/>
            </a:pPr>
            <a:endParaRPr lang="nl-NL" dirty="0"/>
          </a:p>
          <a:p>
            <a:pPr>
              <a:buFont typeface="Arial" panose="020B0604020202020204" pitchFamily="34" charset="0"/>
              <a:buChar char="•"/>
            </a:pPr>
            <a:endParaRPr lang="nl-NL" dirty="0" smtClean="0"/>
          </a:p>
          <a:p>
            <a:pPr>
              <a:buFont typeface="Arial" panose="020B0604020202020204" pitchFamily="34" charset="0"/>
              <a:buChar char="•"/>
            </a:pPr>
            <a:endParaRPr lang="nl-NL" dirty="0"/>
          </a:p>
          <a:p>
            <a:pPr>
              <a:buFont typeface="Arial" panose="020B0604020202020204" pitchFamily="34" charset="0"/>
              <a:buChar char="•"/>
            </a:pPr>
            <a:endParaRPr lang="nl-NL" dirty="0" smtClean="0"/>
          </a:p>
        </p:txBody>
      </p:sp>
      <p:sp>
        <p:nvSpPr>
          <p:cNvPr id="4" name="Tijdelijke aanduiding voor voettekst 3"/>
          <p:cNvSpPr>
            <a:spLocks noGrp="1"/>
          </p:cNvSpPr>
          <p:nvPr>
            <p:ph type="ftr" sz="quarter" idx="11"/>
          </p:nvPr>
        </p:nvSpPr>
        <p:spPr/>
        <p:txBody>
          <a:bodyPr/>
          <a:lstStyle/>
          <a:p>
            <a:pPr>
              <a:defRPr/>
            </a:pPr>
            <a:r>
              <a:rPr lang="en-US" dirty="0" smtClean="0"/>
              <a:t>			INPS 2017, Paris</a:t>
            </a:r>
            <a:endParaRPr lang="nl-NL" dirty="0"/>
          </a:p>
        </p:txBody>
      </p:sp>
    </p:spTree>
    <p:extLst>
      <p:ext uri="{BB962C8B-B14F-4D97-AF65-F5344CB8AC3E}">
        <p14:creationId xmlns:p14="http://schemas.microsoft.com/office/powerpoint/2010/main" val="1443422602"/>
      </p:ext>
    </p:extLst>
  </p:cSld>
  <p:clrMapOvr>
    <a:masterClrMapping/>
  </p:clrMapOvr>
  <p:transition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The Netherlands </a:t>
            </a:r>
            <a:r>
              <a:rPr lang="nl-NL" dirty="0" err="1" smtClean="0"/>
              <a:t>Institute</a:t>
            </a:r>
            <a:r>
              <a:rPr lang="nl-NL" dirty="0" smtClean="0"/>
              <a:t> </a:t>
            </a:r>
            <a:r>
              <a:rPr lang="nl-NL" dirty="0" err="1" smtClean="0"/>
              <a:t>for</a:t>
            </a:r>
            <a:r>
              <a:rPr lang="nl-NL" dirty="0" smtClean="0"/>
              <a:t> </a:t>
            </a:r>
            <a:r>
              <a:rPr lang="nl-NL" dirty="0" err="1" smtClean="0"/>
              <a:t>Social</a:t>
            </a:r>
            <a:r>
              <a:rPr lang="nl-NL" dirty="0" smtClean="0"/>
              <a:t> Research/SCP</a:t>
            </a:r>
            <a:endParaRPr lang="nl-NL" dirty="0"/>
          </a:p>
        </p:txBody>
      </p:sp>
      <p:sp>
        <p:nvSpPr>
          <p:cNvPr id="3" name="Tijdelijke aanduiding voor inhoud 2"/>
          <p:cNvSpPr>
            <a:spLocks noGrp="1"/>
          </p:cNvSpPr>
          <p:nvPr>
            <p:ph idx="1"/>
          </p:nvPr>
        </p:nvSpPr>
        <p:spPr>
          <a:xfrm>
            <a:off x="104776" y="1800225"/>
            <a:ext cx="8924924" cy="4476750"/>
          </a:xfrm>
        </p:spPr>
        <p:txBody>
          <a:bodyPr/>
          <a:lstStyle/>
          <a:p>
            <a:pPr>
              <a:buFont typeface="Arial" panose="020B0604020202020204" pitchFamily="34" charset="0"/>
              <a:buChar char="•"/>
            </a:pPr>
            <a:r>
              <a:rPr lang="nl-NL" dirty="0" smtClean="0"/>
              <a:t>Independent </a:t>
            </a:r>
            <a:r>
              <a:rPr lang="en-GB" dirty="0" smtClean="0"/>
              <a:t>government</a:t>
            </a:r>
            <a:r>
              <a:rPr lang="nl-NL" dirty="0" smtClean="0"/>
              <a:t> research </a:t>
            </a:r>
            <a:r>
              <a:rPr lang="en-GB" dirty="0" smtClean="0"/>
              <a:t>institute</a:t>
            </a:r>
          </a:p>
          <a:p>
            <a:pPr>
              <a:buFont typeface="Arial" panose="020B0604020202020204" pitchFamily="34" charset="0"/>
              <a:buChar char="•"/>
            </a:pPr>
            <a:r>
              <a:rPr lang="nl-NL" dirty="0" err="1" smtClean="0"/>
              <a:t>Conducts</a:t>
            </a:r>
            <a:r>
              <a:rPr lang="nl-NL" dirty="0" smtClean="0"/>
              <a:t> research on </a:t>
            </a:r>
            <a:r>
              <a:rPr lang="nl-NL" dirty="0" err="1" smtClean="0"/>
              <a:t>sociocultural</a:t>
            </a:r>
            <a:r>
              <a:rPr lang="nl-NL" dirty="0" smtClean="0"/>
              <a:t> </a:t>
            </a:r>
            <a:r>
              <a:rPr lang="nl-NL" dirty="0" err="1" smtClean="0"/>
              <a:t>aspects</a:t>
            </a:r>
            <a:r>
              <a:rPr lang="nl-NL" dirty="0" smtClean="0"/>
              <a:t> of Dutch society</a:t>
            </a:r>
          </a:p>
          <a:p>
            <a:pPr>
              <a:buFont typeface="Arial" panose="020B0604020202020204" pitchFamily="34" charset="0"/>
              <a:buChar char="•"/>
            </a:pPr>
            <a:r>
              <a:rPr lang="nl-NL" dirty="0" smtClean="0"/>
              <a:t>(</a:t>
            </a:r>
            <a:r>
              <a:rPr lang="nl-NL" dirty="0" err="1" smtClean="0"/>
              <a:t>Aims</a:t>
            </a:r>
            <a:r>
              <a:rPr lang="nl-NL" dirty="0" smtClean="0"/>
              <a:t>) </a:t>
            </a:r>
            <a:r>
              <a:rPr lang="nl-NL" dirty="0" err="1" smtClean="0"/>
              <a:t>to</a:t>
            </a:r>
            <a:r>
              <a:rPr lang="nl-NL" dirty="0" smtClean="0"/>
              <a:t> put relevant </a:t>
            </a:r>
            <a:r>
              <a:rPr lang="nl-NL" dirty="0" err="1" smtClean="0"/>
              <a:t>sociocultural</a:t>
            </a:r>
            <a:r>
              <a:rPr lang="nl-NL" dirty="0" smtClean="0"/>
              <a:t> </a:t>
            </a:r>
            <a:r>
              <a:rPr lang="nl-NL" dirty="0" err="1" smtClean="0"/>
              <a:t>developments</a:t>
            </a:r>
            <a:r>
              <a:rPr lang="nl-NL" dirty="0" smtClean="0"/>
              <a:t> on </a:t>
            </a:r>
            <a:r>
              <a:rPr lang="nl-NL" dirty="0" err="1" smtClean="0"/>
              <a:t>the</a:t>
            </a:r>
            <a:r>
              <a:rPr lang="nl-NL" dirty="0" smtClean="0"/>
              <a:t> </a:t>
            </a:r>
            <a:r>
              <a:rPr lang="nl-NL" dirty="0" err="1" smtClean="0"/>
              <a:t>governmental</a:t>
            </a:r>
            <a:r>
              <a:rPr lang="nl-NL" dirty="0" smtClean="0"/>
              <a:t> agenda </a:t>
            </a:r>
            <a:r>
              <a:rPr lang="nl-NL" dirty="0" err="1" smtClean="0"/>
              <a:t>and</a:t>
            </a:r>
            <a:r>
              <a:rPr lang="nl-NL" dirty="0" smtClean="0"/>
              <a:t> </a:t>
            </a:r>
            <a:r>
              <a:rPr lang="nl-NL" dirty="0" err="1" smtClean="0"/>
              <a:t>attempts</a:t>
            </a:r>
            <a:r>
              <a:rPr lang="nl-NL" dirty="0" smtClean="0"/>
              <a:t> </a:t>
            </a:r>
            <a:r>
              <a:rPr lang="nl-NL" dirty="0" err="1" smtClean="0"/>
              <a:t>to</a:t>
            </a:r>
            <a:r>
              <a:rPr lang="nl-NL" dirty="0" smtClean="0"/>
              <a:t> monitor </a:t>
            </a:r>
            <a:r>
              <a:rPr lang="nl-NL" dirty="0" err="1" smtClean="0"/>
              <a:t>and</a:t>
            </a:r>
            <a:r>
              <a:rPr lang="nl-NL" dirty="0" smtClean="0"/>
              <a:t> </a:t>
            </a:r>
            <a:r>
              <a:rPr lang="nl-NL" dirty="0" err="1" smtClean="0"/>
              <a:t>evaluate</a:t>
            </a:r>
            <a:r>
              <a:rPr lang="nl-NL" dirty="0" smtClean="0"/>
              <a:t> </a:t>
            </a:r>
            <a:r>
              <a:rPr lang="nl-NL" dirty="0" err="1" smtClean="0"/>
              <a:t>government</a:t>
            </a:r>
            <a:r>
              <a:rPr lang="nl-NL" dirty="0" smtClean="0"/>
              <a:t> </a:t>
            </a:r>
            <a:r>
              <a:rPr lang="nl-NL" dirty="0" err="1" smtClean="0"/>
              <a:t>policies</a:t>
            </a:r>
            <a:r>
              <a:rPr lang="nl-NL" dirty="0" smtClean="0"/>
              <a:t> (on </a:t>
            </a:r>
            <a:r>
              <a:rPr lang="nl-NL" dirty="0" err="1" smtClean="0"/>
              <a:t>request</a:t>
            </a:r>
            <a:r>
              <a:rPr lang="nl-NL" dirty="0" smtClean="0"/>
              <a:t> </a:t>
            </a:r>
            <a:r>
              <a:rPr lang="nl-NL" dirty="0" err="1" smtClean="0"/>
              <a:t>and</a:t>
            </a:r>
            <a:r>
              <a:rPr lang="nl-NL" dirty="0" smtClean="0"/>
              <a:t> on </a:t>
            </a:r>
            <a:r>
              <a:rPr lang="nl-NL" dirty="0" err="1" smtClean="0"/>
              <a:t>own</a:t>
            </a:r>
            <a:r>
              <a:rPr lang="nl-NL" dirty="0" smtClean="0"/>
              <a:t> </a:t>
            </a:r>
            <a:r>
              <a:rPr lang="nl-NL" dirty="0" err="1" smtClean="0"/>
              <a:t>initiative</a:t>
            </a:r>
            <a:r>
              <a:rPr lang="nl-NL" dirty="0" smtClean="0"/>
              <a:t>) </a:t>
            </a:r>
            <a:r>
              <a:rPr lang="nl-NL" dirty="0" err="1"/>
              <a:t>using</a:t>
            </a:r>
            <a:r>
              <a:rPr lang="nl-NL" dirty="0"/>
              <a:t> </a:t>
            </a:r>
            <a:r>
              <a:rPr lang="nl-NL" dirty="0" err="1"/>
              <a:t>scientifically</a:t>
            </a:r>
            <a:r>
              <a:rPr lang="nl-NL" dirty="0"/>
              <a:t> sound </a:t>
            </a:r>
            <a:r>
              <a:rPr lang="nl-NL" dirty="0" err="1"/>
              <a:t>methodology</a:t>
            </a:r>
            <a:r>
              <a:rPr lang="nl-NL" dirty="0"/>
              <a:t> </a:t>
            </a:r>
            <a:endParaRPr lang="nl-NL" dirty="0" smtClean="0"/>
          </a:p>
          <a:p>
            <a:pPr>
              <a:buFont typeface="Arial" panose="020B0604020202020204" pitchFamily="34" charset="0"/>
              <a:buChar char="•"/>
            </a:pPr>
            <a:endParaRPr lang="nl-NL" dirty="0" smtClean="0"/>
          </a:p>
          <a:p>
            <a:pPr>
              <a:buFont typeface="Arial" panose="020B0604020202020204" pitchFamily="34" charset="0"/>
              <a:buChar char="•"/>
            </a:pPr>
            <a:endParaRPr lang="nl-NL" dirty="0"/>
          </a:p>
          <a:p>
            <a:pPr>
              <a:buFont typeface="Arial" panose="020B0604020202020204" pitchFamily="34" charset="0"/>
              <a:buChar char="•"/>
            </a:pPr>
            <a:endParaRPr lang="nl-NL" dirty="0" smtClean="0"/>
          </a:p>
        </p:txBody>
      </p:sp>
      <p:sp>
        <p:nvSpPr>
          <p:cNvPr id="4" name="Tijdelijke aanduiding voor voettekst 3"/>
          <p:cNvSpPr>
            <a:spLocks noGrp="1"/>
          </p:cNvSpPr>
          <p:nvPr>
            <p:ph type="ftr" sz="quarter" idx="11"/>
          </p:nvPr>
        </p:nvSpPr>
        <p:spPr>
          <a:xfrm>
            <a:off x="6543674" y="6386513"/>
            <a:ext cx="2100263" cy="315912"/>
          </a:xfrm>
        </p:spPr>
        <p:txBody>
          <a:bodyPr/>
          <a:lstStyle/>
          <a:p>
            <a:pPr>
              <a:defRPr/>
            </a:pPr>
            <a:r>
              <a:rPr lang="en-US" dirty="0"/>
              <a:t>INPS 2017, Paris</a:t>
            </a:r>
            <a:endParaRPr lang="nl-NL" dirty="0"/>
          </a:p>
        </p:txBody>
      </p:sp>
      <p:sp>
        <p:nvSpPr>
          <p:cNvPr id="6" name="Rechthoek 5"/>
          <p:cNvSpPr/>
          <p:nvPr/>
        </p:nvSpPr>
        <p:spPr>
          <a:xfrm>
            <a:off x="3829051" y="3505197"/>
            <a:ext cx="1876424" cy="314325"/>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err="1" smtClean="0">
                <a:solidFill>
                  <a:schemeClr val="tx1"/>
                </a:solidFill>
              </a:rPr>
              <a:t>Government</a:t>
            </a:r>
            <a:endParaRPr lang="nl-NL" dirty="0">
              <a:solidFill>
                <a:schemeClr val="tx1"/>
              </a:solidFill>
            </a:endParaRPr>
          </a:p>
        </p:txBody>
      </p:sp>
      <p:sp>
        <p:nvSpPr>
          <p:cNvPr id="7" name="Rechthoek 6"/>
          <p:cNvSpPr/>
          <p:nvPr/>
        </p:nvSpPr>
        <p:spPr>
          <a:xfrm>
            <a:off x="1057275" y="5334000"/>
            <a:ext cx="1857375" cy="6858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solidFill>
                  <a:schemeClr val="tx1"/>
                </a:solidFill>
              </a:rPr>
              <a:t>Politics (stakeholders)</a:t>
            </a:r>
            <a:endParaRPr lang="nl-NL" dirty="0">
              <a:solidFill>
                <a:schemeClr val="tx1"/>
              </a:solidFill>
            </a:endParaRPr>
          </a:p>
        </p:txBody>
      </p:sp>
      <p:sp>
        <p:nvSpPr>
          <p:cNvPr id="8" name="Rechthoek 7"/>
          <p:cNvSpPr/>
          <p:nvPr/>
        </p:nvSpPr>
        <p:spPr>
          <a:xfrm>
            <a:off x="6805609" y="5467350"/>
            <a:ext cx="1228725" cy="4572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err="1" smtClean="0">
                <a:solidFill>
                  <a:schemeClr val="tx1"/>
                </a:solidFill>
              </a:rPr>
              <a:t>Science</a:t>
            </a:r>
            <a:endParaRPr lang="nl-NL" dirty="0">
              <a:solidFill>
                <a:schemeClr val="tx1"/>
              </a:solidFill>
            </a:endParaRPr>
          </a:p>
        </p:txBody>
      </p:sp>
      <p:cxnSp>
        <p:nvCxnSpPr>
          <p:cNvPr id="10" name="Rechte verbindingslijn met pijl 9"/>
          <p:cNvCxnSpPr/>
          <p:nvPr/>
        </p:nvCxnSpPr>
        <p:spPr>
          <a:xfrm flipH="1">
            <a:off x="2914650" y="4019550"/>
            <a:ext cx="914401" cy="1100137"/>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1" name="Rechte verbindingslijn met pijl 10"/>
          <p:cNvCxnSpPr/>
          <p:nvPr/>
        </p:nvCxnSpPr>
        <p:spPr>
          <a:xfrm flipH="1" flipV="1">
            <a:off x="5876925" y="4019550"/>
            <a:ext cx="828675" cy="1190625"/>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2" name="Rechte verbindingslijn met pijl 11"/>
          <p:cNvCxnSpPr/>
          <p:nvPr/>
        </p:nvCxnSpPr>
        <p:spPr>
          <a:xfrm flipH="1" flipV="1">
            <a:off x="3524250" y="5743575"/>
            <a:ext cx="2457451" cy="1"/>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3" name="Rechthoek 12"/>
          <p:cNvSpPr/>
          <p:nvPr/>
        </p:nvSpPr>
        <p:spPr>
          <a:xfrm>
            <a:off x="4152900" y="4662487"/>
            <a:ext cx="1228725" cy="4572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solidFill>
                  <a:schemeClr val="tx1"/>
                </a:solidFill>
              </a:rPr>
              <a:t>SCP</a:t>
            </a:r>
            <a:endParaRPr lang="nl-NL" dirty="0">
              <a:solidFill>
                <a:schemeClr val="tx1"/>
              </a:solidFill>
            </a:endParaRPr>
          </a:p>
        </p:txBody>
      </p:sp>
    </p:spTree>
    <p:extLst>
      <p:ext uri="{BB962C8B-B14F-4D97-AF65-F5344CB8AC3E}">
        <p14:creationId xmlns:p14="http://schemas.microsoft.com/office/powerpoint/2010/main" val="2943087503"/>
      </p:ext>
    </p:extLst>
  </p:cSld>
  <p:clrMapOvr>
    <a:masterClrMapping/>
  </p:clrMapOvr>
  <p:transition advTm="200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968375"/>
            <a:ext cx="9144000" cy="441325"/>
          </a:xfrm>
        </p:spPr>
        <p:txBody>
          <a:bodyPr/>
          <a:lstStyle/>
          <a:p>
            <a:r>
              <a:rPr lang="nl-NL" sz="2300" dirty="0" smtClean="0"/>
              <a:t>The golden standard </a:t>
            </a:r>
            <a:r>
              <a:rPr lang="nl-NL" sz="2300" dirty="0" err="1" smtClean="0"/>
              <a:t>for</a:t>
            </a:r>
            <a:r>
              <a:rPr lang="nl-NL" sz="2300" dirty="0" smtClean="0"/>
              <a:t> </a:t>
            </a:r>
            <a:r>
              <a:rPr lang="nl-NL" sz="2300" dirty="0" err="1" smtClean="0"/>
              <a:t>the</a:t>
            </a:r>
            <a:r>
              <a:rPr lang="nl-NL" sz="2300" dirty="0" smtClean="0"/>
              <a:t> SCP </a:t>
            </a:r>
            <a:r>
              <a:rPr lang="nl-NL" sz="2300" dirty="0" err="1" smtClean="0"/>
              <a:t>with</a:t>
            </a:r>
            <a:r>
              <a:rPr lang="nl-NL" sz="2300" dirty="0" smtClean="0"/>
              <a:t> respect </a:t>
            </a:r>
            <a:r>
              <a:rPr lang="nl-NL" sz="2300" dirty="0" err="1" smtClean="0"/>
              <a:t>to</a:t>
            </a:r>
            <a:r>
              <a:rPr lang="nl-NL" sz="2300" dirty="0" smtClean="0"/>
              <a:t> </a:t>
            </a:r>
            <a:r>
              <a:rPr lang="nl-NL" sz="2300" dirty="0" err="1" smtClean="0"/>
              <a:t>representation</a:t>
            </a:r>
            <a:endParaRPr lang="nl-NL" dirty="0"/>
          </a:p>
        </p:txBody>
      </p:sp>
      <p:sp>
        <p:nvSpPr>
          <p:cNvPr id="3" name="Tijdelijke aanduiding voor inhoud 2"/>
          <p:cNvSpPr>
            <a:spLocks noGrp="1"/>
          </p:cNvSpPr>
          <p:nvPr>
            <p:ph idx="1"/>
          </p:nvPr>
        </p:nvSpPr>
        <p:spPr>
          <a:xfrm>
            <a:off x="0" y="1400176"/>
            <a:ext cx="9144000" cy="4886324"/>
          </a:xfrm>
        </p:spPr>
        <p:txBody>
          <a:bodyPr/>
          <a:lstStyle/>
          <a:p>
            <a:pPr marL="0" indent="0" algn="ctr"/>
            <a:endParaRPr lang="nl-NL" dirty="0" smtClean="0"/>
          </a:p>
          <a:p>
            <a:pPr marL="0" indent="0" algn="ctr"/>
            <a:endParaRPr lang="nl-NL" dirty="0"/>
          </a:p>
          <a:p>
            <a:pPr marL="0" indent="0" algn="ctr"/>
            <a:endParaRPr lang="nl-NL" dirty="0" smtClean="0"/>
          </a:p>
          <a:p>
            <a:pPr marL="285750" indent="-285750">
              <a:buFont typeface="Arial" panose="020B0604020202020204" pitchFamily="34" charset="0"/>
              <a:buChar char="•"/>
            </a:pPr>
            <a:r>
              <a:rPr lang="nl-NL" sz="2000" dirty="0" smtClean="0"/>
              <a:t>Golden standard (GS): surveys </a:t>
            </a:r>
            <a:r>
              <a:rPr lang="nl-NL" sz="2000" dirty="0" err="1" smtClean="0"/>
              <a:t>using</a:t>
            </a:r>
            <a:r>
              <a:rPr lang="nl-NL" sz="2000" dirty="0" smtClean="0"/>
              <a:t> </a:t>
            </a:r>
            <a:r>
              <a:rPr lang="nl-NL" sz="2000" dirty="0" err="1" smtClean="0"/>
              <a:t>probability</a:t>
            </a:r>
            <a:r>
              <a:rPr lang="nl-NL" sz="2000" dirty="0" smtClean="0"/>
              <a:t> </a:t>
            </a:r>
            <a:r>
              <a:rPr lang="nl-NL" sz="2000" dirty="0" err="1" smtClean="0"/>
              <a:t>based</a:t>
            </a:r>
            <a:r>
              <a:rPr lang="nl-NL" sz="2000" dirty="0" smtClean="0"/>
              <a:t> samples</a:t>
            </a:r>
          </a:p>
          <a:p>
            <a:pPr marL="2457450" lvl="5" indent="-285750">
              <a:buFont typeface="Arial" panose="020B0604020202020204" pitchFamily="34" charset="0"/>
              <a:buChar char="•"/>
            </a:pPr>
            <a:endParaRPr lang="nl-NL" dirty="0" smtClean="0"/>
          </a:p>
          <a:p>
            <a:pPr marL="2457450" lvl="5" indent="-285750">
              <a:buFont typeface="Arial" panose="020B0604020202020204" pitchFamily="34" charset="0"/>
              <a:buChar char="•"/>
            </a:pPr>
            <a:r>
              <a:rPr lang="nl-NL" dirty="0" err="1" smtClean="0"/>
              <a:t>originating</a:t>
            </a:r>
            <a:r>
              <a:rPr lang="nl-NL" dirty="0" smtClean="0"/>
              <a:t> </a:t>
            </a:r>
            <a:r>
              <a:rPr lang="nl-NL" dirty="0" err="1" smtClean="0"/>
              <a:t>from</a:t>
            </a:r>
            <a:r>
              <a:rPr lang="nl-NL" dirty="0" smtClean="0"/>
              <a:t> a sample frame </a:t>
            </a:r>
            <a:r>
              <a:rPr lang="nl-NL" dirty="0" err="1" smtClean="0"/>
              <a:t>covering</a:t>
            </a:r>
            <a:r>
              <a:rPr lang="nl-NL" dirty="0" smtClean="0"/>
              <a:t> </a:t>
            </a:r>
            <a:r>
              <a:rPr lang="nl-NL" dirty="0" err="1" smtClean="0"/>
              <a:t>the</a:t>
            </a:r>
            <a:r>
              <a:rPr lang="nl-NL" dirty="0" smtClean="0"/>
              <a:t> </a:t>
            </a:r>
            <a:r>
              <a:rPr lang="nl-NL" dirty="0" err="1" smtClean="0"/>
              <a:t>entire</a:t>
            </a:r>
            <a:r>
              <a:rPr lang="nl-NL" dirty="0" smtClean="0"/>
              <a:t> target </a:t>
            </a:r>
            <a:r>
              <a:rPr lang="nl-NL" dirty="0" err="1" smtClean="0"/>
              <a:t>population</a:t>
            </a:r>
            <a:r>
              <a:rPr lang="nl-NL" dirty="0" smtClean="0"/>
              <a:t> </a:t>
            </a:r>
          </a:p>
          <a:p>
            <a:pPr marL="2457450" lvl="5" indent="-285750">
              <a:buFont typeface="Arial" panose="020B0604020202020204" pitchFamily="34" charset="0"/>
              <a:buChar char="•"/>
            </a:pPr>
            <a:endParaRPr lang="nl-NL" dirty="0" smtClean="0"/>
          </a:p>
          <a:p>
            <a:pPr marL="2457450" lvl="5" indent="-285750">
              <a:buFont typeface="Arial" panose="020B0604020202020204" pitchFamily="34" charset="0"/>
              <a:buChar char="•"/>
            </a:pPr>
            <a:r>
              <a:rPr lang="nl-NL" dirty="0" smtClean="0"/>
              <a:t>a</a:t>
            </a:r>
            <a:r>
              <a:rPr lang="en-US" dirty="0" err="1" smtClean="0"/>
              <a:t>nd</a:t>
            </a:r>
            <a:r>
              <a:rPr lang="en-US" dirty="0" smtClean="0"/>
              <a:t> obtaining high and balanced response rates</a:t>
            </a:r>
            <a:endParaRPr lang="nl-NL" dirty="0" smtClean="0"/>
          </a:p>
        </p:txBody>
      </p:sp>
      <p:sp>
        <p:nvSpPr>
          <p:cNvPr id="4" name="Tijdelijke aanduiding voor voettekst 3"/>
          <p:cNvSpPr>
            <a:spLocks noGrp="1"/>
          </p:cNvSpPr>
          <p:nvPr>
            <p:ph type="ftr" sz="quarter" idx="11"/>
          </p:nvPr>
        </p:nvSpPr>
        <p:spPr>
          <a:xfrm>
            <a:off x="6696074" y="6386513"/>
            <a:ext cx="1947863" cy="315912"/>
          </a:xfrm>
        </p:spPr>
        <p:txBody>
          <a:bodyPr/>
          <a:lstStyle/>
          <a:p>
            <a:pPr>
              <a:defRPr/>
            </a:pPr>
            <a:r>
              <a:rPr lang="en-US" dirty="0"/>
              <a:t>INPS 2017, Paris</a:t>
            </a:r>
            <a:endParaRPr lang="nl-NL" dirty="0"/>
          </a:p>
        </p:txBody>
      </p:sp>
    </p:spTree>
    <p:extLst>
      <p:ext uri="{BB962C8B-B14F-4D97-AF65-F5344CB8AC3E}">
        <p14:creationId xmlns:p14="http://schemas.microsoft.com/office/powerpoint/2010/main" val="665859783"/>
      </p:ext>
    </p:extLst>
  </p:cSld>
  <p:clrMapOvr>
    <a:masterClrMapping/>
  </p:clrMapOvr>
  <p:transition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171450" y="1295401"/>
            <a:ext cx="8705850" cy="4895850"/>
          </a:xfrm>
        </p:spPr>
        <p:txBody>
          <a:bodyPr/>
          <a:lstStyle/>
          <a:p>
            <a:endParaRPr lang="nl-NL" dirty="0" smtClean="0"/>
          </a:p>
          <a:p>
            <a:endParaRPr lang="nl-NL" dirty="0"/>
          </a:p>
          <a:p>
            <a:endParaRPr lang="nl-NL" dirty="0" smtClean="0"/>
          </a:p>
          <a:p>
            <a:endParaRPr lang="nl-NL" dirty="0"/>
          </a:p>
          <a:p>
            <a:r>
              <a:rPr lang="nl-NL" dirty="0" smtClean="0"/>
              <a:t>			</a:t>
            </a:r>
          </a:p>
          <a:p>
            <a:endParaRPr lang="nl-NL" sz="2800" dirty="0"/>
          </a:p>
          <a:p>
            <a:r>
              <a:rPr lang="nl-NL" sz="2800" dirty="0" smtClean="0"/>
              <a:t>			</a:t>
            </a:r>
            <a:r>
              <a:rPr lang="nl-NL" sz="2800" dirty="0" err="1" smtClean="0"/>
              <a:t>Examples</a:t>
            </a:r>
            <a:r>
              <a:rPr lang="nl-NL" sz="2800" dirty="0" smtClean="0"/>
              <a:t> </a:t>
            </a:r>
            <a:r>
              <a:rPr lang="nl-NL" sz="2800" dirty="0"/>
              <a:t>of </a:t>
            </a:r>
            <a:r>
              <a:rPr lang="nl-NL" sz="2800" dirty="0" err="1" smtClean="0"/>
              <a:t>deviations</a:t>
            </a:r>
            <a:endParaRPr lang="nl-NL" sz="2800" dirty="0"/>
          </a:p>
        </p:txBody>
      </p:sp>
      <p:sp>
        <p:nvSpPr>
          <p:cNvPr id="4" name="Tijdelijke aanduiding voor voettekst 3"/>
          <p:cNvSpPr>
            <a:spLocks noGrp="1"/>
          </p:cNvSpPr>
          <p:nvPr>
            <p:ph type="ftr" sz="quarter" idx="11"/>
          </p:nvPr>
        </p:nvSpPr>
        <p:spPr>
          <a:xfrm>
            <a:off x="6429374" y="6386513"/>
            <a:ext cx="2214563" cy="315912"/>
          </a:xfrm>
        </p:spPr>
        <p:txBody>
          <a:bodyPr/>
          <a:lstStyle/>
          <a:p>
            <a:pPr>
              <a:defRPr/>
            </a:pPr>
            <a:r>
              <a:rPr lang="en-US" dirty="0"/>
              <a:t>INPS 2017, Paris</a:t>
            </a:r>
            <a:endParaRPr lang="nl-NL" dirty="0"/>
          </a:p>
          <a:p>
            <a:pPr>
              <a:defRPr/>
            </a:pPr>
            <a:endParaRPr lang="nl-NL" dirty="0"/>
          </a:p>
        </p:txBody>
      </p:sp>
      <p:sp>
        <p:nvSpPr>
          <p:cNvPr id="5" name="Ovaal 4"/>
          <p:cNvSpPr/>
          <p:nvPr/>
        </p:nvSpPr>
        <p:spPr>
          <a:xfrm>
            <a:off x="4095749" y="1895475"/>
            <a:ext cx="1762125" cy="914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solidFill>
                  <a:schemeClr val="tx1"/>
                </a:solidFill>
              </a:rPr>
              <a:t>Gender &amp; </a:t>
            </a:r>
            <a:r>
              <a:rPr lang="nl-NL" dirty="0" err="1" smtClean="0">
                <a:solidFill>
                  <a:schemeClr val="tx1"/>
                </a:solidFill>
              </a:rPr>
              <a:t>Sexuality</a:t>
            </a:r>
            <a:endParaRPr lang="nl-NL" dirty="0">
              <a:solidFill>
                <a:schemeClr val="tx1"/>
              </a:solidFill>
            </a:endParaRPr>
          </a:p>
        </p:txBody>
      </p:sp>
      <p:sp>
        <p:nvSpPr>
          <p:cNvPr id="6" name="Ovaal 5"/>
          <p:cNvSpPr/>
          <p:nvPr/>
        </p:nvSpPr>
        <p:spPr>
          <a:xfrm>
            <a:off x="752475" y="1695450"/>
            <a:ext cx="1685925" cy="914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solidFill>
                  <a:schemeClr val="tx1"/>
                </a:solidFill>
              </a:rPr>
              <a:t>Health care</a:t>
            </a:r>
            <a:endParaRPr lang="nl-NL" dirty="0">
              <a:solidFill>
                <a:schemeClr val="tx1"/>
              </a:solidFill>
            </a:endParaRPr>
          </a:p>
        </p:txBody>
      </p:sp>
      <p:sp>
        <p:nvSpPr>
          <p:cNvPr id="7" name="Ovaal 6"/>
          <p:cNvSpPr/>
          <p:nvPr/>
        </p:nvSpPr>
        <p:spPr>
          <a:xfrm>
            <a:off x="314324" y="4095750"/>
            <a:ext cx="2238375" cy="914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solidFill>
                  <a:schemeClr val="tx1"/>
                </a:solidFill>
              </a:rPr>
              <a:t>Non-</a:t>
            </a:r>
            <a:r>
              <a:rPr lang="nl-NL" dirty="0" err="1" smtClean="0">
                <a:solidFill>
                  <a:schemeClr val="tx1"/>
                </a:solidFill>
              </a:rPr>
              <a:t>registered</a:t>
            </a:r>
            <a:r>
              <a:rPr lang="nl-NL" dirty="0" smtClean="0">
                <a:solidFill>
                  <a:schemeClr val="tx1"/>
                </a:solidFill>
              </a:rPr>
              <a:t> </a:t>
            </a:r>
            <a:r>
              <a:rPr lang="nl-NL" dirty="0" err="1" smtClean="0">
                <a:solidFill>
                  <a:schemeClr val="tx1"/>
                </a:solidFill>
              </a:rPr>
              <a:t>migrants</a:t>
            </a:r>
            <a:endParaRPr lang="nl-NL" dirty="0">
              <a:solidFill>
                <a:schemeClr val="tx1"/>
              </a:solidFill>
            </a:endParaRPr>
          </a:p>
        </p:txBody>
      </p:sp>
      <p:sp>
        <p:nvSpPr>
          <p:cNvPr id="8" name="Ovaal 7"/>
          <p:cNvSpPr/>
          <p:nvPr/>
        </p:nvSpPr>
        <p:spPr>
          <a:xfrm>
            <a:off x="3438524" y="4762500"/>
            <a:ext cx="2105025" cy="108585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solidFill>
                  <a:schemeClr val="tx1"/>
                </a:solidFill>
              </a:rPr>
              <a:t>Complex policy </a:t>
            </a:r>
            <a:r>
              <a:rPr lang="nl-NL" dirty="0" err="1" smtClean="0">
                <a:solidFill>
                  <a:schemeClr val="tx1"/>
                </a:solidFill>
              </a:rPr>
              <a:t>reforms</a:t>
            </a:r>
            <a:endParaRPr lang="nl-NL" dirty="0">
              <a:solidFill>
                <a:schemeClr val="tx1"/>
              </a:solidFill>
            </a:endParaRPr>
          </a:p>
        </p:txBody>
      </p:sp>
      <p:sp>
        <p:nvSpPr>
          <p:cNvPr id="9" name="Ovaal 8"/>
          <p:cNvSpPr/>
          <p:nvPr/>
        </p:nvSpPr>
        <p:spPr>
          <a:xfrm>
            <a:off x="6076950" y="3986211"/>
            <a:ext cx="2428875" cy="1038225"/>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solidFill>
                  <a:schemeClr val="tx1"/>
                </a:solidFill>
              </a:rPr>
              <a:t>Monitoring Vox </a:t>
            </a:r>
            <a:r>
              <a:rPr lang="nl-NL" dirty="0" err="1">
                <a:solidFill>
                  <a:schemeClr val="tx1"/>
                </a:solidFill>
              </a:rPr>
              <a:t>P</a:t>
            </a:r>
            <a:r>
              <a:rPr lang="nl-NL" dirty="0" err="1" smtClean="0">
                <a:solidFill>
                  <a:schemeClr val="tx1"/>
                </a:solidFill>
              </a:rPr>
              <a:t>opuli</a:t>
            </a:r>
            <a:endParaRPr lang="nl-NL" dirty="0">
              <a:solidFill>
                <a:schemeClr val="tx1"/>
              </a:solidFill>
            </a:endParaRPr>
          </a:p>
        </p:txBody>
      </p:sp>
      <p:sp>
        <p:nvSpPr>
          <p:cNvPr id="10" name="Ovaal 9"/>
          <p:cNvSpPr/>
          <p:nvPr/>
        </p:nvSpPr>
        <p:spPr>
          <a:xfrm>
            <a:off x="7191375" y="2152650"/>
            <a:ext cx="1314450" cy="914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solidFill>
                  <a:schemeClr val="tx1"/>
                </a:solidFill>
              </a:rPr>
              <a:t>Media </a:t>
            </a:r>
            <a:r>
              <a:rPr lang="nl-NL" dirty="0" err="1" smtClean="0">
                <a:solidFill>
                  <a:schemeClr val="tx1"/>
                </a:solidFill>
              </a:rPr>
              <a:t>usage</a:t>
            </a:r>
            <a:endParaRPr lang="nl-NL" dirty="0">
              <a:solidFill>
                <a:schemeClr val="tx1"/>
              </a:solidFill>
            </a:endParaRPr>
          </a:p>
        </p:txBody>
      </p:sp>
    </p:spTree>
    <p:extLst>
      <p:ext uri="{BB962C8B-B14F-4D97-AF65-F5344CB8AC3E}">
        <p14:creationId xmlns:p14="http://schemas.microsoft.com/office/powerpoint/2010/main" val="2276357389"/>
      </p:ext>
    </p:extLst>
  </p:cSld>
  <p:clrMapOvr>
    <a:masterClrMapping/>
  </p:clrMapOvr>
  <p:transition advTm="200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968375"/>
            <a:ext cx="9144000" cy="642937"/>
          </a:xfrm>
        </p:spPr>
        <p:txBody>
          <a:bodyPr/>
          <a:lstStyle/>
          <a:p>
            <a:r>
              <a:rPr lang="nl-NL" sz="2000" dirty="0" smtClean="0"/>
              <a:t>Surveys </a:t>
            </a:r>
            <a:r>
              <a:rPr lang="nl-NL" sz="2000" dirty="0" err="1"/>
              <a:t>among</a:t>
            </a:r>
            <a:r>
              <a:rPr lang="nl-NL" sz="2000" dirty="0"/>
              <a:t> </a:t>
            </a:r>
            <a:r>
              <a:rPr lang="nl-NL" sz="2000" dirty="0" err="1"/>
              <a:t>people</a:t>
            </a:r>
            <a:r>
              <a:rPr lang="nl-NL" sz="2000" dirty="0"/>
              <a:t> </a:t>
            </a:r>
            <a:r>
              <a:rPr lang="nl-NL" sz="2000" dirty="0" err="1"/>
              <a:t>requesting</a:t>
            </a:r>
            <a:r>
              <a:rPr lang="nl-NL" sz="2000" dirty="0"/>
              <a:t> </a:t>
            </a:r>
            <a:r>
              <a:rPr lang="nl-NL" sz="2000" dirty="0" smtClean="0"/>
              <a:t>long term health care assistance, </a:t>
            </a:r>
            <a:r>
              <a:rPr lang="nl-NL" sz="2000" dirty="0" err="1" smtClean="0"/>
              <a:t>their</a:t>
            </a:r>
            <a:r>
              <a:rPr lang="nl-NL" sz="2000" dirty="0" smtClean="0"/>
              <a:t> </a:t>
            </a:r>
            <a:r>
              <a:rPr lang="nl-NL" sz="2000" dirty="0" err="1" smtClean="0"/>
              <a:t>caregivers</a:t>
            </a:r>
            <a:r>
              <a:rPr lang="nl-NL" sz="2000" dirty="0" smtClean="0"/>
              <a:t> </a:t>
            </a:r>
            <a:r>
              <a:rPr lang="nl-NL" sz="2000" dirty="0" err="1" smtClean="0"/>
              <a:t>and</a:t>
            </a:r>
            <a:r>
              <a:rPr lang="nl-NL" sz="2000" dirty="0" smtClean="0"/>
              <a:t> </a:t>
            </a:r>
            <a:r>
              <a:rPr lang="nl-NL" sz="2000" dirty="0" err="1" smtClean="0"/>
              <a:t>people</a:t>
            </a:r>
            <a:r>
              <a:rPr lang="nl-NL" sz="2000" dirty="0" smtClean="0"/>
              <a:t> </a:t>
            </a:r>
            <a:r>
              <a:rPr lang="nl-NL" sz="2000" dirty="0" err="1" smtClean="0"/>
              <a:t>responsible</a:t>
            </a:r>
            <a:r>
              <a:rPr lang="nl-NL" sz="2000" dirty="0" smtClean="0"/>
              <a:t> </a:t>
            </a:r>
            <a:r>
              <a:rPr lang="nl-NL" sz="2000" dirty="0" err="1" smtClean="0"/>
              <a:t>for</a:t>
            </a:r>
            <a:r>
              <a:rPr lang="nl-NL" sz="2000" dirty="0" smtClean="0"/>
              <a:t> </a:t>
            </a:r>
            <a:r>
              <a:rPr lang="nl-NL" sz="2000" dirty="0" err="1" smtClean="0"/>
              <a:t>assessing</a:t>
            </a:r>
            <a:r>
              <a:rPr lang="nl-NL" sz="2000" dirty="0" smtClean="0"/>
              <a:t> </a:t>
            </a:r>
            <a:r>
              <a:rPr lang="nl-NL" sz="2000" dirty="0" err="1" smtClean="0"/>
              <a:t>the</a:t>
            </a:r>
            <a:r>
              <a:rPr lang="nl-NL" sz="2000" dirty="0" smtClean="0"/>
              <a:t> health care </a:t>
            </a:r>
            <a:r>
              <a:rPr lang="nl-NL" sz="2000" dirty="0" err="1" smtClean="0"/>
              <a:t>request</a:t>
            </a:r>
            <a:endParaRPr lang="nl-NL" sz="2000" dirty="0"/>
          </a:p>
        </p:txBody>
      </p:sp>
      <p:sp>
        <p:nvSpPr>
          <p:cNvPr id="4" name="Tijdelijke aanduiding voor voettekst 3"/>
          <p:cNvSpPr>
            <a:spLocks noGrp="1"/>
          </p:cNvSpPr>
          <p:nvPr>
            <p:ph type="ftr" sz="quarter" idx="11"/>
          </p:nvPr>
        </p:nvSpPr>
        <p:spPr>
          <a:xfrm>
            <a:off x="6696074" y="6386513"/>
            <a:ext cx="1947863" cy="315912"/>
          </a:xfrm>
        </p:spPr>
        <p:txBody>
          <a:bodyPr/>
          <a:lstStyle/>
          <a:p>
            <a:pPr>
              <a:defRPr/>
            </a:pPr>
            <a:r>
              <a:rPr lang="en-US" dirty="0"/>
              <a:t>INPS 2017, Paris</a:t>
            </a:r>
            <a:endParaRPr lang="nl-NL" dirty="0"/>
          </a:p>
        </p:txBody>
      </p:sp>
      <p:pic>
        <p:nvPicPr>
          <p:cNvPr id="3074" name="Picture 2" descr="Afbeeldingsresultaat voor mantelzor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2900" y="1611312"/>
            <a:ext cx="6096000" cy="4152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1449002"/>
      </p:ext>
    </p:extLst>
  </p:cSld>
  <p:clrMapOvr>
    <a:masterClrMapping/>
  </p:clrMapOvr>
  <p:transition advTm="200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968375"/>
            <a:ext cx="9144000" cy="441325"/>
          </a:xfrm>
        </p:spPr>
        <p:txBody>
          <a:bodyPr/>
          <a:lstStyle/>
          <a:p>
            <a:r>
              <a:rPr lang="en-US" sz="2000" dirty="0" smtClean="0"/>
              <a:t>Surveys among elderly living in institutions for the elderly </a:t>
            </a:r>
            <a:r>
              <a:rPr lang="nl-NL" dirty="0"/>
              <a:t/>
            </a:r>
            <a:br>
              <a:rPr lang="nl-NL" dirty="0"/>
            </a:br>
            <a:endParaRPr lang="nl-NL" dirty="0"/>
          </a:p>
        </p:txBody>
      </p:sp>
      <p:sp>
        <p:nvSpPr>
          <p:cNvPr id="4" name="Tijdelijke aanduiding voor voettekst 3"/>
          <p:cNvSpPr>
            <a:spLocks noGrp="1"/>
          </p:cNvSpPr>
          <p:nvPr>
            <p:ph type="ftr" sz="quarter" idx="11"/>
          </p:nvPr>
        </p:nvSpPr>
        <p:spPr>
          <a:xfrm>
            <a:off x="6696074" y="6386513"/>
            <a:ext cx="1947863" cy="315912"/>
          </a:xfrm>
        </p:spPr>
        <p:txBody>
          <a:bodyPr/>
          <a:lstStyle/>
          <a:p>
            <a:pPr>
              <a:defRPr/>
            </a:pPr>
            <a:r>
              <a:rPr lang="en-US" dirty="0"/>
              <a:t>INPS 2017, Paris</a:t>
            </a:r>
            <a:endParaRPr lang="nl-NL" dirty="0"/>
          </a:p>
        </p:txBody>
      </p:sp>
      <p:pic>
        <p:nvPicPr>
          <p:cNvPr id="1028" name="Picture 4" descr="Afbeeldingsresultaat voor bejaardentehui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1900" y="1838324"/>
            <a:ext cx="6121400" cy="40890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3904563"/>
      </p:ext>
    </p:extLst>
  </p:cSld>
  <p:clrMapOvr>
    <a:masterClrMapping/>
  </p:clrMapOvr>
  <p:transition advTm="200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968375"/>
            <a:ext cx="9144000" cy="441325"/>
          </a:xfrm>
        </p:spPr>
        <p:txBody>
          <a:bodyPr/>
          <a:lstStyle/>
          <a:p>
            <a:pPr lvl="4"/>
            <a:r>
              <a:rPr lang="nl-NL" sz="2000" dirty="0" smtClean="0"/>
              <a:t>Surveys </a:t>
            </a:r>
            <a:r>
              <a:rPr lang="nl-NL" sz="2000" dirty="0" err="1"/>
              <a:t>among</a:t>
            </a:r>
            <a:r>
              <a:rPr lang="nl-NL" sz="2000" dirty="0"/>
              <a:t> </a:t>
            </a:r>
            <a:r>
              <a:rPr lang="nl-NL" sz="2000" dirty="0" smtClean="0"/>
              <a:t>LGBT community </a:t>
            </a:r>
            <a:r>
              <a:rPr lang="nl-NL" sz="2000" dirty="0"/>
              <a:t>in </a:t>
            </a:r>
            <a:r>
              <a:rPr lang="nl-NL" sz="2000" dirty="0" err="1"/>
              <a:t>the</a:t>
            </a:r>
            <a:r>
              <a:rPr lang="nl-NL" sz="2000" dirty="0"/>
              <a:t> Netherlands</a:t>
            </a:r>
            <a:r>
              <a:rPr lang="nl-NL" dirty="0"/>
              <a:t/>
            </a:r>
            <a:br>
              <a:rPr lang="nl-NL" dirty="0"/>
            </a:br>
            <a:r>
              <a:rPr lang="nl-NL" sz="2300" dirty="0" smtClean="0"/>
              <a:t> </a:t>
            </a:r>
            <a:endParaRPr lang="nl-NL" dirty="0"/>
          </a:p>
        </p:txBody>
      </p:sp>
      <p:sp>
        <p:nvSpPr>
          <p:cNvPr id="4" name="Tijdelijke aanduiding voor voettekst 3"/>
          <p:cNvSpPr>
            <a:spLocks noGrp="1"/>
          </p:cNvSpPr>
          <p:nvPr>
            <p:ph type="ftr" sz="quarter" idx="11"/>
          </p:nvPr>
        </p:nvSpPr>
        <p:spPr>
          <a:xfrm>
            <a:off x="6696074" y="6386513"/>
            <a:ext cx="1947863" cy="315912"/>
          </a:xfrm>
        </p:spPr>
        <p:txBody>
          <a:bodyPr/>
          <a:lstStyle/>
          <a:p>
            <a:pPr>
              <a:defRPr/>
            </a:pPr>
            <a:r>
              <a:rPr lang="en-US" dirty="0"/>
              <a:t>INPS 2017, Paris</a:t>
            </a:r>
            <a:endParaRPr lang="nl-NL" dirty="0"/>
          </a:p>
        </p:txBody>
      </p:sp>
      <p:pic>
        <p:nvPicPr>
          <p:cNvPr id="3074" name="Picture 2" descr="I:\pub\PUBLICATIES\2012\2012-30 Worden wie je bent\Boek\omslag\Worden wie je bent voorpla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24149" y="1541588"/>
            <a:ext cx="3333099" cy="4706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0548905"/>
      </p:ext>
    </p:extLst>
  </p:cSld>
  <p:clrMapOvr>
    <a:masterClrMapping/>
  </p:clrMapOvr>
  <p:transition advTm="200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527" y="987425"/>
            <a:ext cx="9144000" cy="441325"/>
          </a:xfrm>
        </p:spPr>
        <p:txBody>
          <a:bodyPr/>
          <a:lstStyle/>
          <a:p>
            <a:pPr marL="342900" lvl="4" indent="-342900"/>
            <a:r>
              <a:rPr lang="nl-NL" sz="2000" dirty="0" err="1"/>
              <a:t>Continuously</a:t>
            </a:r>
            <a:r>
              <a:rPr lang="nl-NL" sz="2000" dirty="0"/>
              <a:t> monitoring </a:t>
            </a:r>
            <a:r>
              <a:rPr lang="nl-NL" sz="2000" dirty="0" err="1"/>
              <a:t>the</a:t>
            </a:r>
            <a:r>
              <a:rPr lang="nl-NL" sz="2000" dirty="0"/>
              <a:t> </a:t>
            </a:r>
            <a:r>
              <a:rPr lang="nl-NL" sz="2000" dirty="0" err="1"/>
              <a:t>perspectives</a:t>
            </a:r>
            <a:r>
              <a:rPr lang="nl-NL" sz="2000" dirty="0"/>
              <a:t> of Dutch </a:t>
            </a:r>
            <a:r>
              <a:rPr lang="nl-NL" sz="2000" dirty="0" err="1"/>
              <a:t>citizens</a:t>
            </a:r>
            <a:endParaRPr lang="nl-NL" sz="2000" dirty="0"/>
          </a:p>
        </p:txBody>
      </p:sp>
      <p:sp>
        <p:nvSpPr>
          <p:cNvPr id="4" name="Tijdelijke aanduiding voor voettekst 3"/>
          <p:cNvSpPr>
            <a:spLocks noGrp="1"/>
          </p:cNvSpPr>
          <p:nvPr>
            <p:ph type="ftr" sz="quarter" idx="11"/>
          </p:nvPr>
        </p:nvSpPr>
        <p:spPr>
          <a:xfrm>
            <a:off x="6696074" y="6386513"/>
            <a:ext cx="1947863" cy="315912"/>
          </a:xfrm>
        </p:spPr>
        <p:txBody>
          <a:bodyPr/>
          <a:lstStyle/>
          <a:p>
            <a:pPr>
              <a:defRPr/>
            </a:pPr>
            <a:r>
              <a:rPr lang="en-US" dirty="0"/>
              <a:t>INPS 2017, Paris</a:t>
            </a:r>
            <a:endParaRPr lang="nl-NL" dirty="0"/>
          </a:p>
        </p:txBody>
      </p:sp>
      <p:pic>
        <p:nvPicPr>
          <p:cNvPr id="1026" name="Picture 2" descr="Afbeeldingsresultaat voor continu onderzoek burgerperspectiev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4424" y="1530043"/>
            <a:ext cx="6896099" cy="45453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8669630"/>
      </p:ext>
    </p:extLst>
  </p:cSld>
  <p:clrMapOvr>
    <a:masterClrMapping/>
  </p:clrMapOvr>
  <p:transition advTm="2000"/>
  <p:timing>
    <p:tnLst>
      <p:par>
        <p:cTn id="1" dur="indefinite" restart="never" nodeType="tmRoot"/>
      </p:par>
    </p:tnLst>
  </p:timing>
</p:sld>
</file>

<file path=ppt/theme/theme1.xml><?xml version="1.0" encoding="utf-8"?>
<a:theme xmlns:a="http://schemas.openxmlformats.org/drawingml/2006/main" name="Presentatie Nederlands">
  <a:themeElements>
    <a:clrScheme name="Kantoor">
      <a:dk1>
        <a:sysClr val="windowText" lastClr="000000"/>
      </a:dk1>
      <a:lt1>
        <a:sysClr val="window" lastClr="FFFFFF"/>
      </a:lt1>
      <a:dk2>
        <a:srgbClr val="1F497D"/>
      </a:dk2>
      <a:lt2>
        <a:srgbClr val="EEECE1"/>
      </a:lt2>
      <a:accent1>
        <a:srgbClr val="F9B249"/>
      </a:accent1>
      <a:accent2>
        <a:srgbClr val="FF9560"/>
      </a:accent2>
      <a:accent3>
        <a:srgbClr val="CC003D"/>
      </a:accent3>
      <a:accent4>
        <a:srgbClr val="900079"/>
      </a:accent4>
      <a:accent5>
        <a:srgbClr val="47145C"/>
      </a:accent5>
      <a:accent6>
        <a:srgbClr val="0E4A10"/>
      </a:accent6>
      <a:hlink>
        <a:srgbClr val="0000FF"/>
      </a:hlink>
      <a:folHlink>
        <a:srgbClr val="800080"/>
      </a:folHlink>
    </a:clrScheme>
    <a:fontScheme name="Kantoor">
      <a:majorFont>
        <a:latin typeface="Verdan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Verdana"/>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esentatie Nederlands 1">
        <a:dk1>
          <a:srgbClr val="000000"/>
        </a:dk1>
        <a:lt1>
          <a:srgbClr val="FFFFFF"/>
        </a:lt1>
        <a:dk2>
          <a:srgbClr val="000000"/>
        </a:dk2>
        <a:lt2>
          <a:srgbClr val="808080"/>
        </a:lt2>
        <a:accent1>
          <a:srgbClr val="47145C"/>
        </a:accent1>
        <a:accent2>
          <a:srgbClr val="333399"/>
        </a:accent2>
        <a:accent3>
          <a:srgbClr val="FFFFFF"/>
        </a:accent3>
        <a:accent4>
          <a:srgbClr val="000000"/>
        </a:accent4>
        <a:accent5>
          <a:srgbClr val="B1AAB5"/>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tie Nederlands 2">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itelpagina met afbeelding">
  <a:themeElements>
    <a:clrScheme name="Kantoor">
      <a:dk1>
        <a:sysClr val="windowText" lastClr="000000"/>
      </a:dk1>
      <a:lt1>
        <a:sysClr val="window" lastClr="FFFFFF"/>
      </a:lt1>
      <a:dk2>
        <a:srgbClr val="1F497D"/>
      </a:dk2>
      <a:lt2>
        <a:srgbClr val="EEECE1"/>
      </a:lt2>
      <a:accent1>
        <a:srgbClr val="F9B249"/>
      </a:accent1>
      <a:accent2>
        <a:srgbClr val="FF9560"/>
      </a:accent2>
      <a:accent3>
        <a:srgbClr val="CC003D"/>
      </a:accent3>
      <a:accent4>
        <a:srgbClr val="900079"/>
      </a:accent4>
      <a:accent5>
        <a:srgbClr val="47145C"/>
      </a:accent5>
      <a:accent6>
        <a:srgbClr val="0E4A10"/>
      </a:accent6>
      <a:hlink>
        <a:srgbClr val="0000FF"/>
      </a:hlink>
      <a:folHlink>
        <a:srgbClr val="800080"/>
      </a:folHlink>
    </a:clrScheme>
    <a:fontScheme name="Kantoor">
      <a:majorFont>
        <a:latin typeface="Verdan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Verdana"/>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itelpagina zonder afbeelding">
  <a:themeElements>
    <a:clrScheme name="Kantoor">
      <a:dk1>
        <a:sysClr val="windowText" lastClr="000000"/>
      </a:dk1>
      <a:lt1>
        <a:sysClr val="window" lastClr="FFFFFF"/>
      </a:lt1>
      <a:dk2>
        <a:srgbClr val="1F497D"/>
      </a:dk2>
      <a:lt2>
        <a:srgbClr val="EEECE1"/>
      </a:lt2>
      <a:accent1>
        <a:srgbClr val="F9B249"/>
      </a:accent1>
      <a:accent2>
        <a:srgbClr val="FF9560"/>
      </a:accent2>
      <a:accent3>
        <a:srgbClr val="CC003D"/>
      </a:accent3>
      <a:accent4>
        <a:srgbClr val="900079"/>
      </a:accent4>
      <a:accent5>
        <a:srgbClr val="47145C"/>
      </a:accent5>
      <a:accent6>
        <a:srgbClr val="0E4A10"/>
      </a:accent6>
      <a:hlink>
        <a:srgbClr val="0000FF"/>
      </a:hlink>
      <a:folHlink>
        <a:srgbClr val="800080"/>
      </a:folHlink>
    </a:clrScheme>
    <a:fontScheme name="Kantoor">
      <a:majorFont>
        <a:latin typeface="Verdan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Verdana"/>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Inhoudsopgave">
  <a:themeElements>
    <a:clrScheme name="Kantoor">
      <a:dk1>
        <a:sysClr val="windowText" lastClr="000000"/>
      </a:dk1>
      <a:lt1>
        <a:sysClr val="window" lastClr="FFFFFF"/>
      </a:lt1>
      <a:dk2>
        <a:srgbClr val="1F497D"/>
      </a:dk2>
      <a:lt2>
        <a:srgbClr val="EEECE1"/>
      </a:lt2>
      <a:accent1>
        <a:srgbClr val="F9B249"/>
      </a:accent1>
      <a:accent2>
        <a:srgbClr val="FF9560"/>
      </a:accent2>
      <a:accent3>
        <a:srgbClr val="CC003D"/>
      </a:accent3>
      <a:accent4>
        <a:srgbClr val="900079"/>
      </a:accent4>
      <a:accent5>
        <a:srgbClr val="47145C"/>
      </a:accent5>
      <a:accent6>
        <a:srgbClr val="0E4A10"/>
      </a:accent6>
      <a:hlink>
        <a:srgbClr val="0000FF"/>
      </a:hlink>
      <a:folHlink>
        <a:srgbClr val="800080"/>
      </a:folHlink>
    </a:clrScheme>
    <a:fontScheme name="Kantoor">
      <a:majorFont>
        <a:latin typeface="Verdan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Verdana"/>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Standaardontwerp">
  <a:themeElements>
    <a:clrScheme name="Civiel">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Standaardontwerp">
      <a:majorFont>
        <a:latin typeface="Verdana"/>
        <a:ea typeface=""/>
        <a:cs typeface="Arial"/>
      </a:majorFont>
      <a:minorFont>
        <a:latin typeface="Verdana"/>
        <a:ea typeface=""/>
        <a:cs typeface="Arial"/>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ardontwer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ardontwer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ardontwer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ardontwer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ardontwer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ardontwerp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ardontwer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ardontwer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ardontwer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ardontwer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ardontwer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ineke sjabloon eng4">
  <a:themeElements>
    <a:clrScheme name="Kantoor">
      <a:dk1>
        <a:sysClr val="windowText" lastClr="000000"/>
      </a:dk1>
      <a:lt1>
        <a:sysClr val="window" lastClr="FFFFFF"/>
      </a:lt1>
      <a:dk2>
        <a:srgbClr val="1F497D"/>
      </a:dk2>
      <a:lt2>
        <a:srgbClr val="EEECE1"/>
      </a:lt2>
      <a:accent1>
        <a:srgbClr val="F9B249"/>
      </a:accent1>
      <a:accent2>
        <a:srgbClr val="FF9560"/>
      </a:accent2>
      <a:accent3>
        <a:srgbClr val="CC003D"/>
      </a:accent3>
      <a:accent4>
        <a:srgbClr val="900079"/>
      </a:accent4>
      <a:accent5>
        <a:srgbClr val="47145C"/>
      </a:accent5>
      <a:accent6>
        <a:srgbClr val="0E4A10"/>
      </a:accent6>
      <a:hlink>
        <a:srgbClr val="0000FF"/>
      </a:hlink>
      <a:folHlink>
        <a:srgbClr val="800080"/>
      </a:folHlink>
    </a:clrScheme>
    <a:fontScheme name="Kantoor">
      <a:majorFont>
        <a:latin typeface="Verdan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Verdana"/>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neke sjabloon eng 1">
        <a:dk1>
          <a:srgbClr val="000000"/>
        </a:dk1>
        <a:lt1>
          <a:srgbClr val="FFFFFF"/>
        </a:lt1>
        <a:dk2>
          <a:srgbClr val="000000"/>
        </a:dk2>
        <a:lt2>
          <a:srgbClr val="808080"/>
        </a:lt2>
        <a:accent1>
          <a:srgbClr val="47145C"/>
        </a:accent1>
        <a:accent2>
          <a:srgbClr val="333399"/>
        </a:accent2>
        <a:accent3>
          <a:srgbClr val="FFFFFF"/>
        </a:accent3>
        <a:accent4>
          <a:srgbClr val="000000"/>
        </a:accent4>
        <a:accent5>
          <a:srgbClr val="B1AAB5"/>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neke sjabloon eng 2">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Presentatie Nederlands</Template>
  <TotalTime>8439</TotalTime>
  <Words>2106</Words>
  <Application>Microsoft Office PowerPoint</Application>
  <PresentationFormat>Diavoorstelling (4:3)</PresentationFormat>
  <Paragraphs>165</Paragraphs>
  <Slides>18</Slides>
  <Notes>18</Notes>
  <HiddenSlides>0</HiddenSlides>
  <MMClips>0</MMClips>
  <ScaleCrop>false</ScaleCrop>
  <HeadingPairs>
    <vt:vector size="4" baseType="variant">
      <vt:variant>
        <vt:lpstr>Thema</vt:lpstr>
      </vt:variant>
      <vt:variant>
        <vt:i4>6</vt:i4>
      </vt:variant>
      <vt:variant>
        <vt:lpstr>Diatitels</vt:lpstr>
      </vt:variant>
      <vt:variant>
        <vt:i4>18</vt:i4>
      </vt:variant>
    </vt:vector>
  </HeadingPairs>
  <TitlesOfParts>
    <vt:vector size="24" baseType="lpstr">
      <vt:lpstr>Presentatie Nederlands</vt:lpstr>
      <vt:lpstr>Titelpagina met afbeelding</vt:lpstr>
      <vt:lpstr>Titelpagina zonder afbeelding</vt:lpstr>
      <vt:lpstr>Inhoudsopgave</vt:lpstr>
      <vt:lpstr>Standaardontwerp</vt:lpstr>
      <vt:lpstr>1_ineke sjabloon eng4</vt:lpstr>
      <vt:lpstr>PowerPoint-presentatie</vt:lpstr>
      <vt:lpstr>Overview</vt:lpstr>
      <vt:lpstr>The Netherlands Institute for Social Research/SCP</vt:lpstr>
      <vt:lpstr>The golden standard for the SCP with respect to representation</vt:lpstr>
      <vt:lpstr>PowerPoint-presentatie</vt:lpstr>
      <vt:lpstr>Surveys among people requesting long term health care assistance, their caregivers and people responsible for assessing the health care request</vt:lpstr>
      <vt:lpstr>Surveys among elderly living in institutions for the elderly  </vt:lpstr>
      <vt:lpstr>Surveys among LGBT community in the Netherlands  </vt:lpstr>
      <vt:lpstr>Continuously monitoring the perspectives of Dutch citizens</vt:lpstr>
      <vt:lpstr>Time Use Survey </vt:lpstr>
      <vt:lpstr>Survey on the perceptions of Dutch citizens regarding solidarity in pensions </vt:lpstr>
      <vt:lpstr>Survey among parents of Polish, Bulgarian and Romanian children living in the Netherlands.</vt:lpstr>
      <vt:lpstr>Why do we sometimes deviate at the SCP if no GS is possible? </vt:lpstr>
      <vt:lpstr>Reflections on presentations from SCP perspective</vt:lpstr>
      <vt:lpstr>In search of best practices: guidelines</vt:lpstr>
      <vt:lpstr>In search of best practices: additional guidelines?</vt:lpstr>
      <vt:lpstr>In search of best practices: questions</vt:lpstr>
      <vt:lpstr>References</vt:lpstr>
    </vt:vector>
  </TitlesOfParts>
  <Company>Sociaal en Cultureel Planbureau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A.Dees</dc:creator>
  <cp:lastModifiedBy>Joost Kappelhof</cp:lastModifiedBy>
  <cp:revision>596</cp:revision>
  <cp:lastPrinted>2017-03-14T15:31:12Z</cp:lastPrinted>
  <dcterms:created xsi:type="dcterms:W3CDTF">2010-05-25T12:31:43Z</dcterms:created>
  <dcterms:modified xsi:type="dcterms:W3CDTF">2017-03-21T16:22:07Z</dcterms:modified>
  <cp:category>DonkerGeel</cp:category>
</cp:coreProperties>
</file>