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314" r:id="rId2"/>
    <p:sldId id="326" r:id="rId3"/>
    <p:sldId id="339" r:id="rId4"/>
    <p:sldId id="333" r:id="rId5"/>
    <p:sldId id="332" r:id="rId6"/>
    <p:sldId id="329" r:id="rId7"/>
    <p:sldId id="334" r:id="rId8"/>
    <p:sldId id="335" r:id="rId9"/>
    <p:sldId id="327" r:id="rId10"/>
    <p:sldId id="337" r:id="rId11"/>
    <p:sldId id="321" r:id="rId12"/>
    <p:sldId id="338" r:id="rId13"/>
    <p:sldId id="328" r:id="rId14"/>
    <p:sldId id="280" r:id="rId15"/>
    <p:sldId id="325" r:id="rId1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1" autoAdjust="0"/>
    <p:restoredTop sz="94660"/>
  </p:normalViewPr>
  <p:slideViewPr>
    <p:cSldViewPr snapToGrid="0">
      <p:cViewPr varScale="1">
        <p:scale>
          <a:sx n="70" d="100"/>
          <a:sy n="70" d="100"/>
        </p:scale>
        <p:origin x="518" y="3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file:///C:\Users\33479\Desktop\CHINTS_data\Results\Final\Maria's%20CHINTS%20and%20HINTS\CHINTS_HINTS_Combined.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Graphs!$D$1</c:f>
              <c:strCache>
                <c:ptCount val="1"/>
                <c:pt idx="0">
                  <c:v>Cleveland</c:v>
                </c:pt>
              </c:strCache>
            </c:strRef>
          </c:tx>
          <c:spPr>
            <a:solidFill>
              <a:schemeClr val="accent1"/>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Graphs!$C$2:$C$6</c:f>
              <c:strCache>
                <c:ptCount val="5"/>
                <c:pt idx="0">
                  <c:v>Internet</c:v>
                </c:pt>
                <c:pt idx="1">
                  <c:v>Doctor or health care provider</c:v>
                </c:pt>
                <c:pt idx="2">
                  <c:v>Brochures, pamphlets, etc.</c:v>
                </c:pt>
                <c:pt idx="3">
                  <c:v>Books</c:v>
                </c:pt>
                <c:pt idx="4">
                  <c:v>Family</c:v>
                </c:pt>
              </c:strCache>
            </c:strRef>
          </c:cat>
          <c:val>
            <c:numRef>
              <c:f>Graphs!$D$2:$D$6</c:f>
              <c:numCache>
                <c:formatCode>0.0</c:formatCode>
                <c:ptCount val="5"/>
                <c:pt idx="0">
                  <c:v>80.36</c:v>
                </c:pt>
                <c:pt idx="1">
                  <c:v>8.02</c:v>
                </c:pt>
                <c:pt idx="2">
                  <c:v>1.7</c:v>
                </c:pt>
                <c:pt idx="3">
                  <c:v>1.41</c:v>
                </c:pt>
                <c:pt idx="4">
                  <c:v>2.5099999999999998</c:v>
                </c:pt>
              </c:numCache>
            </c:numRef>
          </c:val>
        </c:ser>
        <c:ser>
          <c:idx val="1"/>
          <c:order val="1"/>
          <c:tx>
            <c:strRef>
              <c:f>Graphs!$E$1</c:f>
              <c:strCache>
                <c:ptCount val="1"/>
                <c:pt idx="0">
                  <c:v>Seattle</c:v>
                </c:pt>
              </c:strCache>
            </c:strRef>
          </c:tx>
          <c:spPr>
            <a:solidFill>
              <a:schemeClr val="accent2"/>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Graphs!$C$2:$C$6</c:f>
              <c:strCache>
                <c:ptCount val="5"/>
                <c:pt idx="0">
                  <c:v>Internet</c:v>
                </c:pt>
                <c:pt idx="1">
                  <c:v>Doctor or health care provider</c:v>
                </c:pt>
                <c:pt idx="2">
                  <c:v>Brochures, pamphlets, etc.</c:v>
                </c:pt>
                <c:pt idx="3">
                  <c:v>Books</c:v>
                </c:pt>
                <c:pt idx="4">
                  <c:v>Family</c:v>
                </c:pt>
              </c:strCache>
            </c:strRef>
          </c:cat>
          <c:val>
            <c:numRef>
              <c:f>Graphs!$E$2:$E$6</c:f>
              <c:numCache>
                <c:formatCode>0.0</c:formatCode>
                <c:ptCount val="5"/>
                <c:pt idx="0">
                  <c:v>77.25</c:v>
                </c:pt>
                <c:pt idx="1">
                  <c:v>10.039999999999999</c:v>
                </c:pt>
                <c:pt idx="2">
                  <c:v>0.62</c:v>
                </c:pt>
                <c:pt idx="3">
                  <c:v>5.37</c:v>
                </c:pt>
                <c:pt idx="4">
                  <c:v>1.74</c:v>
                </c:pt>
              </c:numCache>
            </c:numRef>
          </c:val>
        </c:ser>
        <c:ser>
          <c:idx val="2"/>
          <c:order val="2"/>
          <c:tx>
            <c:strRef>
              <c:f>Graphs!$F$1</c:f>
              <c:strCache>
                <c:ptCount val="1"/>
                <c:pt idx="0">
                  <c:v>New York City</c:v>
                </c:pt>
              </c:strCache>
            </c:strRef>
          </c:tx>
          <c:spPr>
            <a:solidFill>
              <a:schemeClr val="accent3"/>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Graphs!$C$2:$C$6</c:f>
              <c:strCache>
                <c:ptCount val="5"/>
                <c:pt idx="0">
                  <c:v>Internet</c:v>
                </c:pt>
                <c:pt idx="1">
                  <c:v>Doctor or health care provider</c:v>
                </c:pt>
                <c:pt idx="2">
                  <c:v>Brochures, pamphlets, etc.</c:v>
                </c:pt>
                <c:pt idx="3">
                  <c:v>Books</c:v>
                </c:pt>
                <c:pt idx="4">
                  <c:v>Family</c:v>
                </c:pt>
              </c:strCache>
            </c:strRef>
          </c:cat>
          <c:val>
            <c:numRef>
              <c:f>Graphs!$F$2:$F$6</c:f>
              <c:numCache>
                <c:formatCode>0.0</c:formatCode>
                <c:ptCount val="5"/>
                <c:pt idx="0">
                  <c:v>75.8</c:v>
                </c:pt>
                <c:pt idx="1">
                  <c:v>7.71</c:v>
                </c:pt>
                <c:pt idx="2">
                  <c:v>2.62</c:v>
                </c:pt>
                <c:pt idx="3">
                  <c:v>4.08</c:v>
                </c:pt>
                <c:pt idx="4">
                  <c:v>1.79</c:v>
                </c:pt>
              </c:numCache>
            </c:numRef>
          </c:val>
        </c:ser>
        <c:ser>
          <c:idx val="3"/>
          <c:order val="3"/>
          <c:tx>
            <c:strRef>
              <c:f>Graphs!$G$1</c:f>
              <c:strCache>
                <c:ptCount val="1"/>
                <c:pt idx="0">
                  <c:v>HINTS</c:v>
                </c:pt>
              </c:strCache>
            </c:strRef>
          </c:tx>
          <c:spPr>
            <a:solidFill>
              <a:schemeClr val="accent4"/>
            </a:solid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Graphs!$C$2:$C$6</c:f>
              <c:strCache>
                <c:ptCount val="5"/>
                <c:pt idx="0">
                  <c:v>Internet</c:v>
                </c:pt>
                <c:pt idx="1">
                  <c:v>Doctor or health care provider</c:v>
                </c:pt>
                <c:pt idx="2">
                  <c:v>Brochures, pamphlets, etc.</c:v>
                </c:pt>
                <c:pt idx="3">
                  <c:v>Books</c:v>
                </c:pt>
                <c:pt idx="4">
                  <c:v>Family</c:v>
                </c:pt>
              </c:strCache>
            </c:strRef>
          </c:cat>
          <c:val>
            <c:numRef>
              <c:f>Graphs!$G$2:$G$6</c:f>
              <c:numCache>
                <c:formatCode>0.0</c:formatCode>
                <c:ptCount val="5"/>
                <c:pt idx="0">
                  <c:v>69.386899999999997</c:v>
                </c:pt>
                <c:pt idx="1">
                  <c:v>14.840199999999999</c:v>
                </c:pt>
                <c:pt idx="2">
                  <c:v>4.5628000000000002</c:v>
                </c:pt>
                <c:pt idx="3">
                  <c:v>3.4626000000000001</c:v>
                </c:pt>
                <c:pt idx="4">
                  <c:v>2.9159000000000002</c:v>
                </c:pt>
              </c:numCache>
            </c:numRef>
          </c:val>
        </c:ser>
        <c:dLbls>
          <c:showLegendKey val="0"/>
          <c:showVal val="0"/>
          <c:showCatName val="0"/>
          <c:showSerName val="0"/>
          <c:showPercent val="0"/>
          <c:showBubbleSize val="0"/>
        </c:dLbls>
        <c:gapWidth val="219"/>
        <c:overlap val="-27"/>
        <c:axId val="185366032"/>
        <c:axId val="185367992"/>
      </c:barChart>
      <c:catAx>
        <c:axId val="18536603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85367992"/>
        <c:crosses val="autoZero"/>
        <c:auto val="1"/>
        <c:lblAlgn val="ctr"/>
        <c:lblOffset val="100"/>
        <c:noMultiLvlLbl val="0"/>
      </c:catAx>
      <c:valAx>
        <c:axId val="185367992"/>
        <c:scaling>
          <c:orientation val="minMax"/>
          <c:max val="100"/>
        </c:scaling>
        <c:delete val="0"/>
        <c:axPos val="l"/>
        <c:numFmt formatCode="0" sourceLinked="0"/>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85366032"/>
        <c:crosses val="autoZero"/>
        <c:crossBetween val="between"/>
        <c:majorUnit val="20"/>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6DD3D7B-4F0B-48A7-A666-1CAD3B9F3790}" type="datetimeFigureOut">
              <a:rPr lang="en-US" smtClean="0"/>
              <a:t>3/17/2017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7EE230B-F9B0-4466-A7B8-A66164E18F2A}" type="slidenum">
              <a:rPr lang="en-US" smtClean="0"/>
              <a:t>‹#›</a:t>
            </a:fld>
            <a:endParaRPr lang="en-US"/>
          </a:p>
        </p:txBody>
      </p:sp>
    </p:spTree>
    <p:extLst>
      <p:ext uri="{BB962C8B-B14F-4D97-AF65-F5344CB8AC3E}">
        <p14:creationId xmlns:p14="http://schemas.microsoft.com/office/powerpoint/2010/main" val="322934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31774" rtl="0" eaLnBrk="1" fontAlgn="auto" latinLnBrk="0" hangingPunct="1">
              <a:lnSpc>
                <a:spcPct val="100000"/>
              </a:lnSpc>
              <a:spcBef>
                <a:spcPts val="0"/>
              </a:spcBef>
              <a:spcAft>
                <a:spcPts val="0"/>
              </a:spcAft>
              <a:buClrTx/>
              <a:buSzTx/>
              <a:buFontTx/>
              <a:buNone/>
              <a:tabLst/>
              <a:defRPr/>
            </a:pPr>
            <a:r>
              <a:rPr lang="en-US" dirty="0" smtClean="0"/>
              <a:t>Module: Looking for Health Information</a:t>
            </a:r>
          </a:p>
          <a:p>
            <a:pPr marL="0" marR="0" indent="0" algn="l" defTabSz="931774" rtl="0" eaLnBrk="1" fontAlgn="auto" latinLnBrk="0" hangingPunct="1">
              <a:lnSpc>
                <a:spcPct val="100000"/>
              </a:lnSpc>
              <a:spcBef>
                <a:spcPts val="0"/>
              </a:spcBef>
              <a:spcAft>
                <a:spcPts val="0"/>
              </a:spcAft>
              <a:buClrTx/>
              <a:buSzTx/>
              <a:buFontTx/>
              <a:buNone/>
              <a:tabLst/>
              <a:defRPr/>
            </a:pPr>
            <a:r>
              <a:rPr lang="en-US" dirty="0" smtClean="0"/>
              <a:t>Question: A2</a:t>
            </a:r>
            <a:r>
              <a:rPr lang="en-US" baseline="0" dirty="0" smtClean="0"/>
              <a:t> The most recent time you looked for information about health or medical topics, where did you go first?</a:t>
            </a:r>
          </a:p>
          <a:p>
            <a:pPr marL="0" marR="0" indent="0" algn="l" defTabSz="931774" rtl="0" eaLnBrk="1" fontAlgn="auto" latinLnBrk="0" hangingPunct="1">
              <a:lnSpc>
                <a:spcPct val="100000"/>
              </a:lnSpc>
              <a:spcBef>
                <a:spcPts val="0"/>
              </a:spcBef>
              <a:spcAft>
                <a:spcPts val="0"/>
              </a:spcAft>
              <a:buClrTx/>
              <a:buSzTx/>
              <a:buFontTx/>
              <a:buNone/>
              <a:tabLst/>
              <a:defRPr/>
            </a:pPr>
            <a:r>
              <a:rPr lang="en-US" baseline="0" dirty="0" smtClean="0"/>
              <a:t>Responses: 12 options. </a:t>
            </a:r>
            <a:r>
              <a:rPr lang="en-US" b="1" baseline="0" dirty="0" smtClean="0"/>
              <a:t>Graph restricted to the TOP FIVE most reported in HINTS</a:t>
            </a:r>
            <a:endParaRPr lang="en-US" b="1" dirty="0" smtClean="0"/>
          </a:p>
          <a:p>
            <a:pPr marL="232943" indent="-232943" defTabSz="931774">
              <a:buFontTx/>
              <a:buAutoNum type="arabicPeriod"/>
              <a:defRPr/>
            </a:pPr>
            <a:endParaRPr lang="en-US" dirty="0" smtClean="0"/>
          </a:p>
          <a:p>
            <a:pPr marL="232943" indent="-232943">
              <a:buAutoNum type="arabicPeriod"/>
            </a:pPr>
            <a:endParaRPr lang="en-US" dirty="0"/>
          </a:p>
        </p:txBody>
      </p:sp>
      <p:sp>
        <p:nvSpPr>
          <p:cNvPr id="4" name="Slide Number Placeholder 3"/>
          <p:cNvSpPr>
            <a:spLocks noGrp="1"/>
          </p:cNvSpPr>
          <p:nvPr>
            <p:ph type="sldNum" sz="quarter" idx="10"/>
          </p:nvPr>
        </p:nvSpPr>
        <p:spPr/>
        <p:txBody>
          <a:bodyPr/>
          <a:lstStyle/>
          <a:p>
            <a:fld id="{FBDEE617-3160-484C-B8D7-874B65ED780F}" type="slidenum">
              <a:rPr lang="en-US" smtClean="0"/>
              <a:pPr/>
              <a:t>4</a:t>
            </a:fld>
            <a:endParaRPr lang="en-US" dirty="0"/>
          </a:p>
        </p:txBody>
      </p:sp>
    </p:spTree>
    <p:extLst>
      <p:ext uri="{BB962C8B-B14F-4D97-AF65-F5344CB8AC3E}">
        <p14:creationId xmlns:p14="http://schemas.microsoft.com/office/powerpoint/2010/main" val="36011131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8" name="Picture 7" descr="Quad_Health3.jpg"/>
          <p:cNvPicPr>
            <a:picLocks noChangeAspect="1"/>
          </p:cNvPicPr>
          <p:nvPr/>
        </p:nvPicPr>
        <p:blipFill>
          <a:blip r:embed="rId2" cstate="print"/>
          <a:stretch>
            <a:fillRect/>
          </a:stretch>
        </p:blipFill>
        <p:spPr>
          <a:xfrm>
            <a:off x="1074381" y="1503108"/>
            <a:ext cx="3169920" cy="2377440"/>
          </a:xfrm>
          <a:prstGeom prst="rect">
            <a:avLst/>
          </a:prstGeom>
        </p:spPr>
      </p:pic>
      <p:sp>
        <p:nvSpPr>
          <p:cNvPr id="2" name="Title 1"/>
          <p:cNvSpPr>
            <a:spLocks noGrp="1"/>
          </p:cNvSpPr>
          <p:nvPr>
            <p:ph type="ctrTitle" hasCustomPrompt="1"/>
          </p:nvPr>
        </p:nvSpPr>
        <p:spPr>
          <a:xfrm>
            <a:off x="4598125" y="1887539"/>
            <a:ext cx="6679475" cy="550862"/>
          </a:xfrm>
        </p:spPr>
        <p:txBody>
          <a:bodyPr/>
          <a:lstStyle>
            <a:lvl1pPr>
              <a:defRPr/>
            </a:lvl1pPr>
          </a:lstStyle>
          <a:p>
            <a:r>
              <a:rPr lang="en-US" dirty="0" smtClean="0"/>
              <a:t>Insert Presentation Title Here</a:t>
            </a:r>
            <a:endParaRPr lang="en-US" dirty="0"/>
          </a:p>
        </p:txBody>
      </p:sp>
      <p:sp>
        <p:nvSpPr>
          <p:cNvPr id="3" name="Subtitle 2"/>
          <p:cNvSpPr>
            <a:spLocks noGrp="1"/>
          </p:cNvSpPr>
          <p:nvPr>
            <p:ph type="subTitle" idx="1" hasCustomPrompt="1"/>
          </p:nvPr>
        </p:nvSpPr>
        <p:spPr>
          <a:xfrm>
            <a:off x="4598125" y="2874934"/>
            <a:ext cx="6676568" cy="554067"/>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Insert Subtitle Here</a:t>
            </a:r>
            <a:endParaRPr lang="en-US" dirty="0"/>
          </a:p>
        </p:txBody>
      </p:sp>
      <p:sp>
        <p:nvSpPr>
          <p:cNvPr id="9" name="Text Placeholder 8"/>
          <p:cNvSpPr>
            <a:spLocks noGrp="1"/>
          </p:cNvSpPr>
          <p:nvPr>
            <p:ph type="body" sz="quarter" idx="10" hasCustomPrompt="1"/>
          </p:nvPr>
        </p:nvSpPr>
        <p:spPr>
          <a:xfrm>
            <a:off x="4598125" y="5033736"/>
            <a:ext cx="6525683" cy="426538"/>
          </a:xfrm>
        </p:spPr>
        <p:txBody>
          <a:bodyPr>
            <a:normAutofit/>
          </a:bodyPr>
          <a:lstStyle>
            <a:lvl1pPr>
              <a:buNone/>
              <a:defRPr sz="1800">
                <a:solidFill>
                  <a:schemeClr val="tx2"/>
                </a:solidFill>
              </a:defRPr>
            </a:lvl1pPr>
          </a:lstStyle>
          <a:p>
            <a:pPr lvl="0"/>
            <a:r>
              <a:rPr lang="en-US" dirty="0" smtClean="0"/>
              <a:t>Insert Date Here (optional)</a:t>
            </a:r>
            <a:endParaRPr lang="en-US" dirty="0"/>
          </a:p>
        </p:txBody>
      </p:sp>
      <p:sp>
        <p:nvSpPr>
          <p:cNvPr id="13" name="Text Placeholder 12"/>
          <p:cNvSpPr>
            <a:spLocks noGrp="1"/>
          </p:cNvSpPr>
          <p:nvPr>
            <p:ph type="body" sz="quarter" idx="11" hasCustomPrompt="1"/>
          </p:nvPr>
        </p:nvSpPr>
        <p:spPr>
          <a:xfrm>
            <a:off x="4598125" y="4345896"/>
            <a:ext cx="6618816" cy="452437"/>
          </a:xfrm>
        </p:spPr>
        <p:txBody>
          <a:bodyPr/>
          <a:lstStyle>
            <a:lvl1pPr>
              <a:buNone/>
              <a:defRPr baseline="0">
                <a:solidFill>
                  <a:schemeClr val="accent1"/>
                </a:solidFill>
              </a:defRPr>
            </a:lvl1pPr>
          </a:lstStyle>
          <a:p>
            <a:pPr lvl="0"/>
            <a:r>
              <a:rPr lang="en-US" dirty="0" smtClean="0"/>
              <a:t>Insert Client Name Here (or delete block)</a:t>
            </a:r>
            <a:endParaRPr lang="en-US" dirty="0"/>
          </a:p>
        </p:txBody>
      </p:sp>
    </p:spTree>
    <p:extLst>
      <p:ext uri="{BB962C8B-B14F-4D97-AF65-F5344CB8AC3E}">
        <p14:creationId xmlns:p14="http://schemas.microsoft.com/office/powerpoint/2010/main" val="1372220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Q&amp;A or Thank You">
    <p:bg>
      <p:bgPr>
        <a:solidFill>
          <a:srgbClr val="E4E4E0"/>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0851" y="2473659"/>
            <a:ext cx="11298767" cy="824706"/>
          </a:xfrm>
        </p:spPr>
        <p:txBody>
          <a:bodyPr anchor="t">
            <a:noAutofit/>
          </a:bodyPr>
          <a:lstStyle>
            <a:lvl1pPr marL="0" indent="0" algn="ctr">
              <a:defRPr sz="4000" b="1" cap="none" baseline="0">
                <a:solidFill>
                  <a:schemeClr val="tx1"/>
                </a:solidFill>
              </a:defRPr>
            </a:lvl1pPr>
          </a:lstStyle>
          <a:p>
            <a:r>
              <a:rPr lang="en-US" dirty="0" smtClean="0"/>
              <a:t>Insert Q&amp;A or Thank You Here</a:t>
            </a:r>
            <a:endParaRPr lang="en-US" dirty="0"/>
          </a:p>
        </p:txBody>
      </p:sp>
    </p:spTree>
    <p:extLst>
      <p:ext uri="{BB962C8B-B14F-4D97-AF65-F5344CB8AC3E}">
        <p14:creationId xmlns:p14="http://schemas.microsoft.com/office/powerpoint/2010/main" val="1477952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Final Slide">
    <p:bg>
      <p:bgPr>
        <a:solidFill>
          <a:schemeClr val="bg1"/>
        </a:solidFill>
        <a:effectLst/>
      </p:bgPr>
    </p:bg>
    <p:spTree>
      <p:nvGrpSpPr>
        <p:cNvPr id="1" name=""/>
        <p:cNvGrpSpPr/>
        <p:nvPr/>
      </p:nvGrpSpPr>
      <p:grpSpPr>
        <a:xfrm>
          <a:off x="0" y="0"/>
          <a:ext cx="0" cy="0"/>
          <a:chOff x="0" y="0"/>
          <a:chExt cx="0" cy="0"/>
        </a:xfrm>
      </p:grpSpPr>
      <p:pic>
        <p:nvPicPr>
          <p:cNvPr id="3" name="Picture 2" descr="ICF_block.tif"/>
          <p:cNvPicPr>
            <a:picLocks noChangeAspect="1"/>
          </p:cNvPicPr>
          <p:nvPr/>
        </p:nvPicPr>
        <p:blipFill>
          <a:blip r:embed="rId2" cstate="print"/>
          <a:stretch>
            <a:fillRect/>
          </a:stretch>
        </p:blipFill>
        <p:spPr>
          <a:xfrm>
            <a:off x="4980432" y="2195068"/>
            <a:ext cx="2231136" cy="1673352"/>
          </a:xfrm>
          <a:prstGeom prst="rect">
            <a:avLst/>
          </a:prstGeom>
        </p:spPr>
      </p:pic>
    </p:spTree>
    <p:extLst>
      <p:ext uri="{BB962C8B-B14F-4D97-AF65-F5344CB8AC3E}">
        <p14:creationId xmlns:p14="http://schemas.microsoft.com/office/powerpoint/2010/main" val="23291677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6C129997-5609-4AEE-82D6-2094FEDED621}" type="datetimeFigureOut">
              <a:rPr lang="en-US" smtClean="0"/>
              <a:t>3/17/2017</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A7812E97-B117-4415-9DA0-8BD9F3BF590A}" type="slidenum">
              <a:rPr lang="en-US" smtClean="0"/>
              <a:t>‹#›</a:t>
            </a:fld>
            <a:endParaRPr lang="en-US"/>
          </a:p>
        </p:txBody>
      </p:sp>
    </p:spTree>
    <p:extLst>
      <p:ext uri="{BB962C8B-B14F-4D97-AF65-F5344CB8AC3E}">
        <p14:creationId xmlns:p14="http://schemas.microsoft.com/office/powerpoint/2010/main" val="1963149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Section Header with picture">
    <p:bg>
      <p:bgPr>
        <a:solidFill>
          <a:srgbClr val="E4E4E0"/>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737100" y="1887539"/>
            <a:ext cx="7012517" cy="550862"/>
          </a:xfrm>
        </p:spPr>
        <p:txBody>
          <a:bodyPr anchor="t">
            <a:normAutofit/>
          </a:bodyPr>
          <a:lstStyle>
            <a:lvl1pPr marL="0" indent="0" algn="l">
              <a:defRPr sz="2800" b="1" cap="none" baseline="0">
                <a:solidFill>
                  <a:schemeClr val="tx1"/>
                </a:solidFill>
              </a:defRPr>
            </a:lvl1pPr>
          </a:lstStyle>
          <a:p>
            <a:r>
              <a:rPr lang="en-US" dirty="0" smtClean="0"/>
              <a:t>Insert Section Divider Here</a:t>
            </a:r>
            <a:endParaRPr lang="en-US" dirty="0"/>
          </a:p>
        </p:txBody>
      </p:sp>
      <p:sp>
        <p:nvSpPr>
          <p:cNvPr id="3" name="Text Placeholder 2"/>
          <p:cNvSpPr>
            <a:spLocks noGrp="1"/>
          </p:cNvSpPr>
          <p:nvPr>
            <p:ph type="body" idx="1" hasCustomPrompt="1"/>
          </p:nvPr>
        </p:nvSpPr>
        <p:spPr>
          <a:xfrm>
            <a:off x="4737100" y="2906714"/>
            <a:ext cx="6589184" cy="522287"/>
          </a:xfrm>
        </p:spPr>
        <p:txBody>
          <a:bodyPr anchor="t" anchorCtr="0"/>
          <a:lstStyle>
            <a:lvl1pPr marL="0" indent="0">
              <a:buNone/>
              <a:defRPr sz="2200" b="0" i="1">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Insert Subtitle or Callout Text Here</a:t>
            </a:r>
          </a:p>
        </p:txBody>
      </p:sp>
      <p:sp>
        <p:nvSpPr>
          <p:cNvPr id="8" name="Picture Placeholder 28"/>
          <p:cNvSpPr>
            <a:spLocks noGrp="1"/>
          </p:cNvSpPr>
          <p:nvPr>
            <p:ph type="pic" sz="quarter" idx="13"/>
          </p:nvPr>
        </p:nvSpPr>
        <p:spPr>
          <a:xfrm>
            <a:off x="1185333" y="1514920"/>
            <a:ext cx="2624667" cy="1968500"/>
          </a:xfrm>
          <a:solidFill>
            <a:schemeClr val="bg1"/>
          </a:solidFill>
          <a:ln w="50800">
            <a:noFill/>
          </a:ln>
          <a:effectLst>
            <a:outerShdw blurRad="50800" dist="38100" dir="2700000" algn="tl" rotWithShape="0">
              <a:prstClr val="black">
                <a:alpha val="40000"/>
              </a:prstClr>
            </a:outerShdw>
          </a:effectLst>
        </p:spPr>
        <p:txBody>
          <a:bodyPr/>
          <a:lstStyle>
            <a:lvl1pPr>
              <a:buNone/>
              <a:defRPr>
                <a:latin typeface="Calibri" pitchFamily="34" charset="0"/>
                <a:cs typeface="Calibri" pitchFamily="34" charset="0"/>
              </a:defRPr>
            </a:lvl1pPr>
          </a:lstStyle>
          <a:p>
            <a:r>
              <a:rPr lang="en-US" smtClean="0"/>
              <a:t>Click icon to add picture</a:t>
            </a:r>
            <a:endParaRPr lang="en-US" dirty="0"/>
          </a:p>
        </p:txBody>
      </p:sp>
      <p:sp>
        <p:nvSpPr>
          <p:cNvPr id="9" name="Text Placeholder 26"/>
          <p:cNvSpPr>
            <a:spLocks noGrp="1"/>
          </p:cNvSpPr>
          <p:nvPr>
            <p:ph type="body" sz="quarter" idx="11" hasCustomPrompt="1"/>
          </p:nvPr>
        </p:nvSpPr>
        <p:spPr>
          <a:xfrm>
            <a:off x="643467" y="3608966"/>
            <a:ext cx="3708400" cy="965200"/>
          </a:xfrm>
        </p:spPr>
        <p:txBody>
          <a:bodyPr anchor="t" anchorCtr="1"/>
          <a:lstStyle>
            <a:lvl1pPr marL="0" indent="0" algn="ctr">
              <a:buNone/>
              <a:defRPr lang="en-US" sz="1800" kern="0" baseline="0" dirty="0">
                <a:solidFill>
                  <a:srgbClr val="454539"/>
                </a:solidFill>
                <a:latin typeface="Calibri" pitchFamily="34" charset="0"/>
                <a:ea typeface="Calibri" pitchFamily="34" charset="0"/>
                <a:cs typeface="Calibri" pitchFamily="34" charset="0"/>
              </a:defRPr>
            </a:lvl1pPr>
          </a:lstStyle>
          <a:p>
            <a:pPr marL="0" lvl="0" indent="0" algn="ctr" rtl="0" eaLnBrk="1" fontAlgn="base" hangingPunct="1">
              <a:spcBef>
                <a:spcPct val="0"/>
              </a:spcBef>
              <a:spcAft>
                <a:spcPct val="0"/>
              </a:spcAft>
              <a:buClr>
                <a:srgbClr val="0067AB"/>
              </a:buClr>
              <a:buFont typeface="Wingdings" pitchFamily="2" charset="2"/>
              <a:buNone/>
            </a:pPr>
            <a:r>
              <a:rPr lang="en-US" dirty="0" smtClean="0"/>
              <a:t>Insert Name Here</a:t>
            </a:r>
            <a:endParaRPr lang="en-US" dirty="0"/>
          </a:p>
        </p:txBody>
      </p:sp>
      <p:sp>
        <p:nvSpPr>
          <p:cNvPr id="6" name="TextBox 5"/>
          <p:cNvSpPr txBox="1"/>
          <p:nvPr/>
        </p:nvSpPr>
        <p:spPr>
          <a:xfrm>
            <a:off x="11151971" y="6581002"/>
            <a:ext cx="597647" cy="276999"/>
          </a:xfrm>
          <a:prstGeom prst="rect">
            <a:avLst/>
          </a:prstGeom>
          <a:noFill/>
        </p:spPr>
        <p:txBody>
          <a:bodyPr wrap="square" rtlCol="0">
            <a:spAutoFit/>
          </a:bodyPr>
          <a:lstStyle/>
          <a:p>
            <a:pPr marL="0" algn="r" defTabSz="914400" rtl="0" eaLnBrk="1" latinLnBrk="0" hangingPunct="1"/>
            <a:fld id="{78E8E05D-6330-400F-ADBB-AC9D283E6126}" type="slidenum">
              <a:rPr lang="en-US" sz="1200" b="1" kern="1200" smtClean="0">
                <a:solidFill>
                  <a:schemeClr val="bg1"/>
                </a:solidFill>
                <a:latin typeface="+mn-lt"/>
                <a:ea typeface="+mn-ea"/>
                <a:cs typeface="+mn-cs"/>
              </a:rPr>
              <a:pPr marL="0" algn="r" defTabSz="914400" rtl="0" eaLnBrk="1" latinLnBrk="0" hangingPunct="1"/>
              <a:t>‹#›</a:t>
            </a:fld>
            <a:endParaRPr lang="en-US" sz="1200" b="1" kern="1200" dirty="0">
              <a:solidFill>
                <a:schemeClr val="bg1"/>
              </a:solidFill>
              <a:latin typeface="+mn-lt"/>
              <a:ea typeface="+mn-ea"/>
              <a:cs typeface="+mn-cs"/>
            </a:endParaRPr>
          </a:p>
        </p:txBody>
      </p:sp>
    </p:spTree>
    <p:extLst>
      <p:ext uri="{BB962C8B-B14F-4D97-AF65-F5344CB8AC3E}">
        <p14:creationId xmlns:p14="http://schemas.microsoft.com/office/powerpoint/2010/main" val="672533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Section Header without picture">
    <p:bg>
      <p:bgPr>
        <a:solidFill>
          <a:srgbClr val="E4E4E0"/>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95918" y="1887539"/>
            <a:ext cx="10553700" cy="550862"/>
          </a:xfrm>
        </p:spPr>
        <p:txBody>
          <a:bodyPr anchor="t">
            <a:normAutofit/>
          </a:bodyPr>
          <a:lstStyle>
            <a:lvl1pPr marL="0" indent="0" algn="l">
              <a:defRPr sz="2800" b="1" cap="none" baseline="0">
                <a:solidFill>
                  <a:schemeClr val="tx1"/>
                </a:solidFill>
              </a:defRPr>
            </a:lvl1pPr>
          </a:lstStyle>
          <a:p>
            <a:r>
              <a:rPr lang="en-US" dirty="0" smtClean="0"/>
              <a:t>Insert Section Divider Here</a:t>
            </a:r>
            <a:endParaRPr lang="en-US" dirty="0"/>
          </a:p>
        </p:txBody>
      </p:sp>
      <p:sp>
        <p:nvSpPr>
          <p:cNvPr id="3" name="Text Placeholder 2"/>
          <p:cNvSpPr>
            <a:spLocks noGrp="1"/>
          </p:cNvSpPr>
          <p:nvPr>
            <p:ph type="body" idx="1" hasCustomPrompt="1"/>
          </p:nvPr>
        </p:nvSpPr>
        <p:spPr>
          <a:xfrm>
            <a:off x="1195918" y="2906714"/>
            <a:ext cx="10130367" cy="522287"/>
          </a:xfrm>
        </p:spPr>
        <p:txBody>
          <a:bodyPr anchor="t" anchorCtr="0"/>
          <a:lstStyle>
            <a:lvl1pPr marL="0" indent="0">
              <a:buNone/>
              <a:defRPr sz="2200" b="0" i="1">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Insert Subtitle or Callout Text Here</a:t>
            </a:r>
          </a:p>
        </p:txBody>
      </p:sp>
      <p:sp>
        <p:nvSpPr>
          <p:cNvPr id="5" name="TextBox 4"/>
          <p:cNvSpPr txBox="1"/>
          <p:nvPr/>
        </p:nvSpPr>
        <p:spPr>
          <a:xfrm>
            <a:off x="11151971" y="6581002"/>
            <a:ext cx="597647" cy="276999"/>
          </a:xfrm>
          <a:prstGeom prst="rect">
            <a:avLst/>
          </a:prstGeom>
          <a:noFill/>
        </p:spPr>
        <p:txBody>
          <a:bodyPr wrap="square" rtlCol="0">
            <a:spAutoFit/>
          </a:bodyPr>
          <a:lstStyle/>
          <a:p>
            <a:pPr marL="0" algn="r" defTabSz="914400" rtl="0" eaLnBrk="1" latinLnBrk="0" hangingPunct="1"/>
            <a:fld id="{78E8E05D-6330-400F-ADBB-AC9D283E6126}" type="slidenum">
              <a:rPr lang="en-US" sz="1200" b="1" kern="1200" smtClean="0">
                <a:solidFill>
                  <a:schemeClr val="bg1"/>
                </a:solidFill>
                <a:latin typeface="+mn-lt"/>
                <a:ea typeface="+mn-ea"/>
                <a:cs typeface="+mn-cs"/>
              </a:rPr>
              <a:pPr marL="0" algn="r" defTabSz="914400" rtl="0" eaLnBrk="1" latinLnBrk="0" hangingPunct="1"/>
              <a:t>‹#›</a:t>
            </a:fld>
            <a:endParaRPr lang="en-US" sz="1200" b="1" kern="1200" dirty="0">
              <a:solidFill>
                <a:schemeClr val="bg1"/>
              </a:solidFill>
              <a:latin typeface="+mn-lt"/>
              <a:ea typeface="+mn-ea"/>
              <a:cs typeface="+mn-cs"/>
            </a:endParaRPr>
          </a:p>
        </p:txBody>
      </p:sp>
    </p:spTree>
    <p:extLst>
      <p:ext uri="{BB962C8B-B14F-4D97-AF65-F5344CB8AC3E}">
        <p14:creationId xmlns:p14="http://schemas.microsoft.com/office/powerpoint/2010/main" val="1461426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2685" y="458789"/>
            <a:ext cx="11448081" cy="504825"/>
          </a:xfrm>
        </p:spPr>
        <p:txBody>
          <a:bodyPr/>
          <a:lstStyle>
            <a:lvl1pPr>
              <a:defRPr/>
            </a:lvl1pPr>
          </a:lstStyle>
          <a:p>
            <a:r>
              <a:rPr lang="en-US" dirty="0" smtClean="0"/>
              <a:t>Insert Slide Title Here</a:t>
            </a:r>
            <a:endParaRPr lang="en-US" dirty="0"/>
          </a:p>
        </p:txBody>
      </p:sp>
      <p:sp>
        <p:nvSpPr>
          <p:cNvPr id="3" name="Content Placeholder 2"/>
          <p:cNvSpPr>
            <a:spLocks noGrp="1"/>
          </p:cNvSpPr>
          <p:nvPr>
            <p:ph idx="1" hasCustomPrompt="1"/>
          </p:nvPr>
        </p:nvSpPr>
        <p:spPr/>
        <p:txBody>
          <a:bodyPr/>
          <a:lstStyle/>
          <a:p>
            <a:pPr lvl="0"/>
            <a:r>
              <a:rPr lang="en-US" dirty="0" smtClean="0"/>
              <a:t>Insert Bullet Text Level 1 Here</a:t>
            </a:r>
          </a:p>
          <a:p>
            <a:pPr lvl="1"/>
            <a:r>
              <a:rPr lang="en-US" dirty="0" smtClean="0"/>
              <a:t>Insert Bullet Text Level 2 Here</a:t>
            </a:r>
          </a:p>
          <a:p>
            <a:pPr lvl="2"/>
            <a:r>
              <a:rPr lang="en-US" dirty="0" smtClean="0"/>
              <a:t>Insert Bullet Text Level 3 Here</a:t>
            </a:r>
          </a:p>
        </p:txBody>
      </p:sp>
      <p:sp>
        <p:nvSpPr>
          <p:cNvPr id="8" name="Text Placeholder 7"/>
          <p:cNvSpPr>
            <a:spLocks noGrp="1"/>
          </p:cNvSpPr>
          <p:nvPr>
            <p:ph type="body" sz="quarter" idx="13" hasCustomPrompt="1"/>
          </p:nvPr>
        </p:nvSpPr>
        <p:spPr>
          <a:xfrm>
            <a:off x="302684" y="252552"/>
            <a:ext cx="11446933" cy="293326"/>
          </a:xfrm>
        </p:spPr>
        <p:txBody>
          <a:bodyPr/>
          <a:lstStyle>
            <a:lvl1pPr>
              <a:buNone/>
              <a:defRPr sz="1400" cap="all" baseline="0">
                <a:solidFill>
                  <a:schemeClr val="tx2"/>
                </a:solidFill>
                <a:latin typeface="Calibri" pitchFamily="34" charset="0"/>
              </a:defRPr>
            </a:lvl1pPr>
          </a:lstStyle>
          <a:p>
            <a:pPr lvl="0"/>
            <a:r>
              <a:rPr lang="en-US" dirty="0" smtClean="0"/>
              <a:t>Insert Section Title or Subtitle here</a:t>
            </a:r>
            <a:endParaRPr lang="en-US" dirty="0"/>
          </a:p>
        </p:txBody>
      </p:sp>
      <p:cxnSp>
        <p:nvCxnSpPr>
          <p:cNvPr id="9" name="Straight Connector 8"/>
          <p:cNvCxnSpPr/>
          <p:nvPr/>
        </p:nvCxnSpPr>
        <p:spPr bwMode="auto">
          <a:xfrm>
            <a:off x="440267" y="957272"/>
            <a:ext cx="11311467" cy="0"/>
          </a:xfrm>
          <a:prstGeom prst="line">
            <a:avLst/>
          </a:prstGeom>
          <a:solidFill>
            <a:schemeClr val="accent1"/>
          </a:solidFill>
          <a:ln w="12700" cap="flat" cmpd="sng" algn="ctr">
            <a:solidFill>
              <a:schemeClr val="tx2"/>
            </a:solidFill>
            <a:prstDash val="solid"/>
            <a:round/>
            <a:headEnd type="none" w="med" len="med"/>
            <a:tailEnd type="none" w="med" len="med"/>
          </a:ln>
          <a:effectLst/>
        </p:spPr>
      </p:cxnSp>
      <p:sp>
        <p:nvSpPr>
          <p:cNvPr id="7" name="TextBox 6"/>
          <p:cNvSpPr txBox="1"/>
          <p:nvPr/>
        </p:nvSpPr>
        <p:spPr>
          <a:xfrm>
            <a:off x="11151971" y="6581002"/>
            <a:ext cx="597647" cy="276999"/>
          </a:xfrm>
          <a:prstGeom prst="rect">
            <a:avLst/>
          </a:prstGeom>
          <a:noFill/>
        </p:spPr>
        <p:txBody>
          <a:bodyPr wrap="square" rtlCol="0">
            <a:spAutoFit/>
          </a:bodyPr>
          <a:lstStyle/>
          <a:p>
            <a:pPr marL="0" algn="r" defTabSz="914400" rtl="0" eaLnBrk="1" latinLnBrk="0" hangingPunct="1"/>
            <a:fld id="{78E8E05D-6330-400F-ADBB-AC9D283E6126}" type="slidenum">
              <a:rPr lang="en-US" sz="1200" b="1" kern="1200" smtClean="0">
                <a:solidFill>
                  <a:schemeClr val="bg1"/>
                </a:solidFill>
                <a:latin typeface="+mn-lt"/>
                <a:ea typeface="+mn-ea"/>
                <a:cs typeface="+mn-cs"/>
              </a:rPr>
              <a:pPr marL="0" algn="r" defTabSz="914400" rtl="0" eaLnBrk="1" latinLnBrk="0" hangingPunct="1"/>
              <a:t>‹#›</a:t>
            </a:fld>
            <a:endParaRPr lang="en-US" sz="1200" b="1" kern="1200" dirty="0">
              <a:solidFill>
                <a:schemeClr val="bg1"/>
              </a:solidFill>
              <a:latin typeface="+mn-lt"/>
              <a:ea typeface="+mn-ea"/>
              <a:cs typeface="+mn-cs"/>
            </a:endParaRPr>
          </a:p>
        </p:txBody>
      </p:sp>
    </p:spTree>
    <p:extLst>
      <p:ext uri="{BB962C8B-B14F-4D97-AF65-F5344CB8AC3E}">
        <p14:creationId xmlns:p14="http://schemas.microsoft.com/office/powerpoint/2010/main" val="1648275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Insert Slide Title Here</a:t>
            </a:r>
            <a:endParaRPr lang="en-US" dirty="0"/>
          </a:p>
        </p:txBody>
      </p:sp>
      <p:sp>
        <p:nvSpPr>
          <p:cNvPr id="3" name="Content Placeholder 2"/>
          <p:cNvSpPr>
            <a:spLocks noGrp="1"/>
          </p:cNvSpPr>
          <p:nvPr>
            <p:ph sz="half" idx="1" hasCustomPrompt="1"/>
          </p:nvPr>
        </p:nvSpPr>
        <p:spPr>
          <a:xfrm>
            <a:off x="302684" y="1268413"/>
            <a:ext cx="5384800" cy="4598987"/>
          </a:xfrm>
        </p:spPr>
        <p:txBody>
          <a:bodyPr>
            <a:normAutofit/>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Insert Bullet Text Level 1 Here</a:t>
            </a:r>
          </a:p>
          <a:p>
            <a:pPr lvl="1"/>
            <a:r>
              <a:rPr lang="en-US" dirty="0" smtClean="0"/>
              <a:t>Insert Bullet Text Level 2 Here</a:t>
            </a:r>
          </a:p>
          <a:p>
            <a:pPr lvl="2"/>
            <a:r>
              <a:rPr lang="en-US" dirty="0" smtClean="0"/>
              <a:t>Insert Bullet Text Level 3 Here</a:t>
            </a:r>
          </a:p>
        </p:txBody>
      </p:sp>
      <p:sp>
        <p:nvSpPr>
          <p:cNvPr id="4" name="Content Placeholder 3"/>
          <p:cNvSpPr>
            <a:spLocks noGrp="1"/>
          </p:cNvSpPr>
          <p:nvPr>
            <p:ph sz="half" idx="2" hasCustomPrompt="1"/>
          </p:nvPr>
        </p:nvSpPr>
        <p:spPr>
          <a:xfrm>
            <a:off x="6096000" y="1268413"/>
            <a:ext cx="5384800" cy="4598987"/>
          </a:xfrm>
        </p:spPr>
        <p:txBody>
          <a:bodyPr>
            <a:normAutofit/>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smtClean="0"/>
              <a:t>Insert Bullet Text Level 1 Here</a:t>
            </a:r>
          </a:p>
          <a:p>
            <a:pPr lvl="1"/>
            <a:r>
              <a:rPr lang="en-US" dirty="0" smtClean="0"/>
              <a:t>Insert Bullet Text Level 2 Here</a:t>
            </a:r>
          </a:p>
          <a:p>
            <a:pPr lvl="2"/>
            <a:r>
              <a:rPr lang="en-US" dirty="0" smtClean="0"/>
              <a:t>Insert Bullet Text Level 3 Here</a:t>
            </a:r>
          </a:p>
        </p:txBody>
      </p:sp>
      <p:sp>
        <p:nvSpPr>
          <p:cNvPr id="8" name="Text Placeholder 7"/>
          <p:cNvSpPr>
            <a:spLocks noGrp="1"/>
          </p:cNvSpPr>
          <p:nvPr>
            <p:ph type="body" sz="quarter" idx="13" hasCustomPrompt="1"/>
          </p:nvPr>
        </p:nvSpPr>
        <p:spPr>
          <a:xfrm>
            <a:off x="302684" y="252552"/>
            <a:ext cx="11446933" cy="293326"/>
          </a:xfrm>
        </p:spPr>
        <p:txBody>
          <a:bodyPr/>
          <a:lstStyle>
            <a:lvl1pPr>
              <a:buNone/>
              <a:defRPr sz="1400" cap="all" baseline="0">
                <a:solidFill>
                  <a:schemeClr val="tx2"/>
                </a:solidFill>
                <a:latin typeface="Calibri" pitchFamily="34" charset="0"/>
              </a:defRPr>
            </a:lvl1pPr>
          </a:lstStyle>
          <a:p>
            <a:pPr lvl="0"/>
            <a:r>
              <a:rPr lang="en-US" dirty="0" smtClean="0"/>
              <a:t>Insert Section Title or Subtitle here</a:t>
            </a:r>
            <a:endParaRPr lang="en-US" dirty="0"/>
          </a:p>
        </p:txBody>
      </p:sp>
      <p:cxnSp>
        <p:nvCxnSpPr>
          <p:cNvPr id="10" name="Straight Connector 9"/>
          <p:cNvCxnSpPr/>
          <p:nvPr/>
        </p:nvCxnSpPr>
        <p:spPr bwMode="auto">
          <a:xfrm>
            <a:off x="440267" y="957272"/>
            <a:ext cx="11311467" cy="0"/>
          </a:xfrm>
          <a:prstGeom prst="line">
            <a:avLst/>
          </a:prstGeom>
          <a:solidFill>
            <a:schemeClr val="accent1"/>
          </a:solidFill>
          <a:ln w="12700" cap="flat" cmpd="sng" algn="ctr">
            <a:solidFill>
              <a:schemeClr val="tx2"/>
            </a:solidFill>
            <a:prstDash val="solid"/>
            <a:round/>
            <a:headEnd type="none" w="med" len="med"/>
            <a:tailEnd type="none" w="med" len="med"/>
          </a:ln>
          <a:effectLst/>
        </p:spPr>
      </p:cxnSp>
      <p:sp>
        <p:nvSpPr>
          <p:cNvPr id="11" name="Text Placeholder 8"/>
          <p:cNvSpPr>
            <a:spLocks noGrp="1"/>
          </p:cNvSpPr>
          <p:nvPr>
            <p:ph type="body" sz="quarter" idx="14" hasCustomPrompt="1"/>
          </p:nvPr>
        </p:nvSpPr>
        <p:spPr>
          <a:xfrm>
            <a:off x="304799" y="6189133"/>
            <a:ext cx="11497733" cy="278902"/>
          </a:xfrm>
          <a:noFill/>
          <a:ln w="9525">
            <a:noFill/>
            <a:miter lim="800000"/>
            <a:headEnd/>
            <a:tailEnd/>
          </a:ln>
        </p:spPr>
        <p:txBody>
          <a:bodyPr anchor="b"/>
          <a:lstStyle>
            <a:lvl1pPr marL="0" indent="0" algn="l">
              <a:buNone/>
              <a:tabLst/>
              <a:defRPr lang="en-US" sz="900" baseline="0" dirty="0">
                <a:solidFill>
                  <a:srgbClr val="000000"/>
                </a:solidFill>
                <a:latin typeface="Calibri" pitchFamily="34" charset="0"/>
                <a:ea typeface="+mn-ea"/>
                <a:cs typeface="Calibri" pitchFamily="34" charset="0"/>
              </a:defRPr>
            </a:lvl1pPr>
          </a:lstStyle>
          <a:p>
            <a:pPr lvl="0"/>
            <a:r>
              <a:rPr lang="en-US" dirty="0" smtClean="0"/>
              <a:t>Insert Source and/or Notes </a:t>
            </a:r>
            <a:r>
              <a:rPr lang="en-US" dirty="0" err="1" smtClean="0"/>
              <a:t>Here.</a:t>
            </a:r>
            <a:endParaRPr lang="en-US" dirty="0" smtClean="0"/>
          </a:p>
        </p:txBody>
      </p:sp>
      <p:sp>
        <p:nvSpPr>
          <p:cNvPr id="12" name="TextBox 11"/>
          <p:cNvSpPr txBox="1"/>
          <p:nvPr/>
        </p:nvSpPr>
        <p:spPr>
          <a:xfrm>
            <a:off x="11151971" y="6581002"/>
            <a:ext cx="597647" cy="276999"/>
          </a:xfrm>
          <a:prstGeom prst="rect">
            <a:avLst/>
          </a:prstGeom>
          <a:noFill/>
        </p:spPr>
        <p:txBody>
          <a:bodyPr wrap="square" rtlCol="0">
            <a:spAutoFit/>
          </a:bodyPr>
          <a:lstStyle/>
          <a:p>
            <a:pPr marL="0" algn="r" defTabSz="914400" rtl="0" eaLnBrk="1" latinLnBrk="0" hangingPunct="1"/>
            <a:fld id="{78E8E05D-6330-400F-ADBB-AC9D283E6126}" type="slidenum">
              <a:rPr lang="en-US" sz="1200" b="1" kern="1200" smtClean="0">
                <a:solidFill>
                  <a:schemeClr val="bg1"/>
                </a:solidFill>
                <a:latin typeface="+mn-lt"/>
                <a:ea typeface="+mn-ea"/>
                <a:cs typeface="+mn-cs"/>
              </a:rPr>
              <a:pPr marL="0" algn="r" defTabSz="914400" rtl="0" eaLnBrk="1" latinLnBrk="0" hangingPunct="1"/>
              <a:t>‹#›</a:t>
            </a:fld>
            <a:endParaRPr lang="en-US" sz="1200" b="1" kern="1200" dirty="0">
              <a:solidFill>
                <a:schemeClr val="bg1"/>
              </a:solidFill>
              <a:latin typeface="+mn-lt"/>
              <a:ea typeface="+mn-ea"/>
              <a:cs typeface="+mn-cs"/>
            </a:endParaRPr>
          </a:p>
        </p:txBody>
      </p:sp>
    </p:spTree>
    <p:extLst>
      <p:ext uri="{BB962C8B-B14F-4D97-AF65-F5344CB8AC3E}">
        <p14:creationId xmlns:p14="http://schemas.microsoft.com/office/powerpoint/2010/main" val="1614184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Insert Slide Title Here</a:t>
            </a:r>
            <a:endParaRPr lang="en-US" dirty="0"/>
          </a:p>
        </p:txBody>
      </p:sp>
      <p:sp>
        <p:nvSpPr>
          <p:cNvPr id="3" name="Text Placeholder 2"/>
          <p:cNvSpPr>
            <a:spLocks noGrp="1"/>
          </p:cNvSpPr>
          <p:nvPr>
            <p:ph type="body" idx="1"/>
          </p:nvPr>
        </p:nvSpPr>
        <p:spPr>
          <a:xfrm>
            <a:off x="450851" y="1268413"/>
            <a:ext cx="5386917" cy="639762"/>
          </a:xfrm>
        </p:spPr>
        <p:txBody>
          <a:bodyPr anchor="ctr" anchorCtr="1">
            <a:normAutofit/>
          </a:bodyPr>
          <a:lstStyle>
            <a:lvl1pPr marL="0" indent="0">
              <a:buNone/>
              <a:defRPr sz="22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hasCustomPrompt="1"/>
          </p:nvPr>
        </p:nvSpPr>
        <p:spPr>
          <a:xfrm>
            <a:off x="450851" y="1908175"/>
            <a:ext cx="5386917" cy="3951288"/>
          </a:xfrm>
        </p:spPr>
        <p:txBody>
          <a:bodyPr>
            <a:normAutofit/>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smtClean="0"/>
              <a:t>Insert Bullet Text Level 1 Here</a:t>
            </a:r>
          </a:p>
          <a:p>
            <a:pPr lvl="1"/>
            <a:r>
              <a:rPr lang="en-US" dirty="0" smtClean="0"/>
              <a:t>Insert Bullet Text Level 2 Here</a:t>
            </a:r>
          </a:p>
          <a:p>
            <a:pPr lvl="2"/>
            <a:r>
              <a:rPr lang="en-US" dirty="0" smtClean="0"/>
              <a:t>Insert Bullet Text Level 3 Here</a:t>
            </a:r>
          </a:p>
        </p:txBody>
      </p:sp>
      <p:sp>
        <p:nvSpPr>
          <p:cNvPr id="5" name="Text Placeholder 4"/>
          <p:cNvSpPr>
            <a:spLocks noGrp="1"/>
          </p:cNvSpPr>
          <p:nvPr>
            <p:ph type="body" sz="quarter" idx="3"/>
          </p:nvPr>
        </p:nvSpPr>
        <p:spPr>
          <a:xfrm>
            <a:off x="6096001" y="1268413"/>
            <a:ext cx="5389033" cy="639762"/>
          </a:xfrm>
        </p:spPr>
        <p:txBody>
          <a:bodyPr anchor="ctr" anchorCtr="1">
            <a:normAutofit/>
          </a:bodyPr>
          <a:lstStyle>
            <a:lvl1pPr marL="0" indent="0">
              <a:buNone/>
              <a:defRPr sz="22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hasCustomPrompt="1"/>
          </p:nvPr>
        </p:nvSpPr>
        <p:spPr>
          <a:xfrm>
            <a:off x="6096001" y="1908175"/>
            <a:ext cx="5389033" cy="3951288"/>
          </a:xfrm>
        </p:spPr>
        <p:txBody>
          <a:bodyPr>
            <a:normAutofit/>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smtClean="0"/>
              <a:t>Insert Bullet Text Level 1 Here</a:t>
            </a:r>
          </a:p>
          <a:p>
            <a:pPr lvl="1"/>
            <a:r>
              <a:rPr lang="en-US" dirty="0" smtClean="0"/>
              <a:t>Insert Bullet Text Level 2 Here</a:t>
            </a:r>
          </a:p>
          <a:p>
            <a:pPr lvl="2"/>
            <a:r>
              <a:rPr lang="en-US" dirty="0" smtClean="0"/>
              <a:t>Insert Bullet Text Level 3 Here</a:t>
            </a:r>
          </a:p>
        </p:txBody>
      </p:sp>
      <p:cxnSp>
        <p:nvCxnSpPr>
          <p:cNvPr id="10" name="Straight Connector 9"/>
          <p:cNvCxnSpPr/>
          <p:nvPr/>
        </p:nvCxnSpPr>
        <p:spPr bwMode="auto">
          <a:xfrm>
            <a:off x="440267" y="957272"/>
            <a:ext cx="11311467" cy="0"/>
          </a:xfrm>
          <a:prstGeom prst="line">
            <a:avLst/>
          </a:prstGeom>
          <a:solidFill>
            <a:schemeClr val="accent1"/>
          </a:solidFill>
          <a:ln w="12700" cap="flat" cmpd="sng" algn="ctr">
            <a:solidFill>
              <a:schemeClr val="tx2"/>
            </a:solidFill>
            <a:prstDash val="solid"/>
            <a:round/>
            <a:headEnd type="none" w="med" len="med"/>
            <a:tailEnd type="none" w="med" len="med"/>
          </a:ln>
          <a:effectLst/>
        </p:spPr>
      </p:cxnSp>
      <p:sp>
        <p:nvSpPr>
          <p:cNvPr id="11" name="Text Placeholder 7"/>
          <p:cNvSpPr>
            <a:spLocks noGrp="1"/>
          </p:cNvSpPr>
          <p:nvPr>
            <p:ph type="body" sz="quarter" idx="13" hasCustomPrompt="1"/>
          </p:nvPr>
        </p:nvSpPr>
        <p:spPr>
          <a:xfrm>
            <a:off x="302684" y="252552"/>
            <a:ext cx="11446933" cy="293326"/>
          </a:xfrm>
        </p:spPr>
        <p:txBody>
          <a:bodyPr/>
          <a:lstStyle>
            <a:lvl1pPr>
              <a:buNone/>
              <a:defRPr sz="1400" cap="all" baseline="0">
                <a:solidFill>
                  <a:schemeClr val="tx2"/>
                </a:solidFill>
                <a:latin typeface="Calibri" pitchFamily="34" charset="0"/>
              </a:defRPr>
            </a:lvl1pPr>
          </a:lstStyle>
          <a:p>
            <a:pPr lvl="0"/>
            <a:r>
              <a:rPr lang="en-US" dirty="0" smtClean="0"/>
              <a:t>Insert Section Title or Subtitle here</a:t>
            </a:r>
            <a:endParaRPr lang="en-US" dirty="0"/>
          </a:p>
        </p:txBody>
      </p:sp>
      <p:sp>
        <p:nvSpPr>
          <p:cNvPr id="13" name="Text Placeholder 8"/>
          <p:cNvSpPr>
            <a:spLocks noGrp="1"/>
          </p:cNvSpPr>
          <p:nvPr>
            <p:ph type="body" sz="quarter" idx="14" hasCustomPrompt="1"/>
          </p:nvPr>
        </p:nvSpPr>
        <p:spPr>
          <a:xfrm>
            <a:off x="304799" y="6189133"/>
            <a:ext cx="11497733" cy="278902"/>
          </a:xfrm>
          <a:noFill/>
          <a:ln w="9525">
            <a:noFill/>
            <a:miter lim="800000"/>
            <a:headEnd/>
            <a:tailEnd/>
          </a:ln>
        </p:spPr>
        <p:txBody>
          <a:bodyPr anchor="b"/>
          <a:lstStyle>
            <a:lvl1pPr marL="0" indent="0" algn="l">
              <a:buNone/>
              <a:tabLst/>
              <a:defRPr lang="en-US" sz="900" baseline="0" dirty="0">
                <a:solidFill>
                  <a:srgbClr val="000000"/>
                </a:solidFill>
                <a:latin typeface="Calibri" pitchFamily="34" charset="0"/>
                <a:ea typeface="+mn-ea"/>
                <a:cs typeface="Calibri" pitchFamily="34" charset="0"/>
              </a:defRPr>
            </a:lvl1pPr>
          </a:lstStyle>
          <a:p>
            <a:pPr lvl="0"/>
            <a:r>
              <a:rPr lang="en-US" dirty="0" smtClean="0"/>
              <a:t>Insert Source and/or Notes </a:t>
            </a:r>
            <a:r>
              <a:rPr lang="en-US" dirty="0" err="1" smtClean="0"/>
              <a:t>Here.</a:t>
            </a:r>
            <a:endParaRPr lang="en-US" dirty="0" smtClean="0"/>
          </a:p>
        </p:txBody>
      </p:sp>
      <p:sp>
        <p:nvSpPr>
          <p:cNvPr id="14" name="TextBox 13"/>
          <p:cNvSpPr txBox="1"/>
          <p:nvPr/>
        </p:nvSpPr>
        <p:spPr>
          <a:xfrm>
            <a:off x="11151971" y="6581002"/>
            <a:ext cx="597647" cy="276999"/>
          </a:xfrm>
          <a:prstGeom prst="rect">
            <a:avLst/>
          </a:prstGeom>
          <a:noFill/>
        </p:spPr>
        <p:txBody>
          <a:bodyPr wrap="square" rtlCol="0">
            <a:spAutoFit/>
          </a:bodyPr>
          <a:lstStyle/>
          <a:p>
            <a:pPr marL="0" algn="r" defTabSz="914400" rtl="0" eaLnBrk="1" latinLnBrk="0" hangingPunct="1"/>
            <a:fld id="{78E8E05D-6330-400F-ADBB-AC9D283E6126}" type="slidenum">
              <a:rPr lang="en-US" sz="1200" b="1" kern="1200" smtClean="0">
                <a:solidFill>
                  <a:schemeClr val="bg1"/>
                </a:solidFill>
                <a:latin typeface="+mn-lt"/>
                <a:ea typeface="+mn-ea"/>
                <a:cs typeface="+mn-cs"/>
              </a:rPr>
              <a:pPr marL="0" algn="r" defTabSz="914400" rtl="0" eaLnBrk="1" latinLnBrk="0" hangingPunct="1"/>
              <a:t>‹#›</a:t>
            </a:fld>
            <a:endParaRPr lang="en-US" sz="1200" b="1" kern="1200" dirty="0">
              <a:solidFill>
                <a:schemeClr val="bg1"/>
              </a:solidFill>
              <a:latin typeface="+mn-lt"/>
              <a:ea typeface="+mn-ea"/>
              <a:cs typeface="+mn-cs"/>
            </a:endParaRPr>
          </a:p>
        </p:txBody>
      </p:sp>
    </p:spTree>
    <p:extLst>
      <p:ext uri="{BB962C8B-B14F-4D97-AF65-F5344CB8AC3E}">
        <p14:creationId xmlns:p14="http://schemas.microsoft.com/office/powerpoint/2010/main" val="1280710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Insert Slide Title Here</a:t>
            </a:r>
            <a:endParaRPr lang="en-US" dirty="0"/>
          </a:p>
        </p:txBody>
      </p:sp>
      <p:cxnSp>
        <p:nvCxnSpPr>
          <p:cNvPr id="6" name="Straight Connector 5"/>
          <p:cNvCxnSpPr/>
          <p:nvPr/>
        </p:nvCxnSpPr>
        <p:spPr bwMode="auto">
          <a:xfrm>
            <a:off x="440267" y="957272"/>
            <a:ext cx="11311467" cy="0"/>
          </a:xfrm>
          <a:prstGeom prst="line">
            <a:avLst/>
          </a:prstGeom>
          <a:solidFill>
            <a:schemeClr val="accent1"/>
          </a:solidFill>
          <a:ln w="12700" cap="flat" cmpd="sng" algn="ctr">
            <a:solidFill>
              <a:schemeClr val="tx2"/>
            </a:solidFill>
            <a:prstDash val="solid"/>
            <a:round/>
            <a:headEnd type="none" w="med" len="med"/>
            <a:tailEnd type="none" w="med" len="med"/>
          </a:ln>
          <a:effectLst/>
        </p:spPr>
      </p:cxnSp>
      <p:sp>
        <p:nvSpPr>
          <p:cNvPr id="8" name="Text Placeholder 7"/>
          <p:cNvSpPr>
            <a:spLocks noGrp="1"/>
          </p:cNvSpPr>
          <p:nvPr>
            <p:ph type="body" sz="quarter" idx="13" hasCustomPrompt="1"/>
          </p:nvPr>
        </p:nvSpPr>
        <p:spPr>
          <a:xfrm>
            <a:off x="302684" y="252552"/>
            <a:ext cx="11446933" cy="293326"/>
          </a:xfrm>
        </p:spPr>
        <p:txBody>
          <a:bodyPr/>
          <a:lstStyle>
            <a:lvl1pPr>
              <a:buNone/>
              <a:defRPr sz="1400" cap="all" baseline="0">
                <a:solidFill>
                  <a:schemeClr val="tx2"/>
                </a:solidFill>
                <a:latin typeface="Calibri" pitchFamily="34" charset="0"/>
              </a:defRPr>
            </a:lvl1pPr>
          </a:lstStyle>
          <a:p>
            <a:pPr lvl="0"/>
            <a:r>
              <a:rPr lang="en-US" dirty="0" smtClean="0"/>
              <a:t>Insert Section Title or Subtitle here</a:t>
            </a:r>
            <a:endParaRPr lang="en-US" dirty="0"/>
          </a:p>
        </p:txBody>
      </p:sp>
      <p:sp>
        <p:nvSpPr>
          <p:cNvPr id="9" name="Text Placeholder 10"/>
          <p:cNvSpPr>
            <a:spLocks noGrp="1"/>
          </p:cNvSpPr>
          <p:nvPr>
            <p:ph type="body" sz="quarter" idx="14" hasCustomPrompt="1"/>
          </p:nvPr>
        </p:nvSpPr>
        <p:spPr>
          <a:xfrm>
            <a:off x="465666" y="1079864"/>
            <a:ext cx="11286068" cy="434612"/>
          </a:xfrm>
        </p:spPr>
        <p:txBody>
          <a:bodyPr anchor="t" anchorCtr="1"/>
          <a:lstStyle>
            <a:lvl1pPr marL="0" indent="0" algn="ctr">
              <a:spcBef>
                <a:spcPts val="0"/>
              </a:spcBef>
              <a:spcAft>
                <a:spcPts val="0"/>
              </a:spcAft>
              <a:buNone/>
              <a:defRPr sz="2400" b="1" i="0" kern="0" baseline="0">
                <a:solidFill>
                  <a:srgbClr val="302714"/>
                </a:solidFill>
                <a:latin typeface="Calibri" pitchFamily="34" charset="0"/>
                <a:cs typeface="Calibri" pitchFamily="34" charset="0"/>
              </a:defRPr>
            </a:lvl1pPr>
          </a:lstStyle>
          <a:p>
            <a:pPr lvl="0"/>
            <a:r>
              <a:rPr lang="en-US" dirty="0" smtClean="0"/>
              <a:t>Insert Chart or Table Title Here</a:t>
            </a:r>
          </a:p>
        </p:txBody>
      </p:sp>
      <p:sp>
        <p:nvSpPr>
          <p:cNvPr id="13" name="Content Placeholder 12"/>
          <p:cNvSpPr>
            <a:spLocks noGrp="1"/>
          </p:cNvSpPr>
          <p:nvPr>
            <p:ph sz="quarter" idx="15" hasCustomPrompt="1"/>
          </p:nvPr>
        </p:nvSpPr>
        <p:spPr>
          <a:xfrm>
            <a:off x="450851" y="1698172"/>
            <a:ext cx="11298767" cy="4372429"/>
          </a:xfrm>
        </p:spPr>
        <p:txBody>
          <a:bodyPr/>
          <a:lstStyle>
            <a:lvl1pPr>
              <a:buNone/>
              <a:defRPr baseline="0"/>
            </a:lvl1pPr>
          </a:lstStyle>
          <a:p>
            <a:pPr lvl="0"/>
            <a:r>
              <a:rPr lang="en-US" dirty="0" smtClean="0"/>
              <a:t>Click to Add Chart/Table/Graphic Here</a:t>
            </a:r>
            <a:endParaRPr lang="en-US" dirty="0"/>
          </a:p>
        </p:txBody>
      </p:sp>
      <p:sp>
        <p:nvSpPr>
          <p:cNvPr id="14" name="Text Placeholder 8"/>
          <p:cNvSpPr>
            <a:spLocks noGrp="1"/>
          </p:cNvSpPr>
          <p:nvPr>
            <p:ph type="body" sz="quarter" idx="16" hasCustomPrompt="1"/>
          </p:nvPr>
        </p:nvSpPr>
        <p:spPr>
          <a:xfrm>
            <a:off x="304799" y="6189133"/>
            <a:ext cx="11444819" cy="278902"/>
          </a:xfrm>
          <a:noFill/>
          <a:ln w="9525">
            <a:noFill/>
            <a:miter lim="800000"/>
            <a:headEnd/>
            <a:tailEnd/>
          </a:ln>
        </p:spPr>
        <p:txBody>
          <a:bodyPr anchor="b"/>
          <a:lstStyle>
            <a:lvl1pPr marL="0" indent="0" algn="l">
              <a:buNone/>
              <a:tabLst/>
              <a:defRPr lang="en-US" sz="900" baseline="0" dirty="0">
                <a:solidFill>
                  <a:srgbClr val="000000"/>
                </a:solidFill>
                <a:latin typeface="Calibri" pitchFamily="34" charset="0"/>
                <a:ea typeface="+mn-ea"/>
                <a:cs typeface="Calibri" pitchFamily="34" charset="0"/>
              </a:defRPr>
            </a:lvl1pPr>
          </a:lstStyle>
          <a:p>
            <a:pPr lvl="0"/>
            <a:r>
              <a:rPr lang="en-US" dirty="0" smtClean="0"/>
              <a:t>Insert Source and/or Notes </a:t>
            </a:r>
            <a:r>
              <a:rPr lang="en-US" dirty="0" err="1" smtClean="0"/>
              <a:t>Here.</a:t>
            </a:r>
            <a:endParaRPr lang="en-US" dirty="0" smtClean="0"/>
          </a:p>
        </p:txBody>
      </p:sp>
      <p:sp>
        <p:nvSpPr>
          <p:cNvPr id="10" name="TextBox 9"/>
          <p:cNvSpPr txBox="1"/>
          <p:nvPr/>
        </p:nvSpPr>
        <p:spPr>
          <a:xfrm>
            <a:off x="11151971" y="6581002"/>
            <a:ext cx="597647" cy="276999"/>
          </a:xfrm>
          <a:prstGeom prst="rect">
            <a:avLst/>
          </a:prstGeom>
          <a:noFill/>
        </p:spPr>
        <p:txBody>
          <a:bodyPr wrap="square" rtlCol="0">
            <a:spAutoFit/>
          </a:bodyPr>
          <a:lstStyle/>
          <a:p>
            <a:pPr marL="0" algn="r" defTabSz="914400" rtl="0" eaLnBrk="1" latinLnBrk="0" hangingPunct="1"/>
            <a:fld id="{78E8E05D-6330-400F-ADBB-AC9D283E6126}" type="slidenum">
              <a:rPr lang="en-US" sz="1200" b="1" kern="1200" smtClean="0">
                <a:solidFill>
                  <a:schemeClr val="bg1"/>
                </a:solidFill>
                <a:latin typeface="+mn-lt"/>
                <a:ea typeface="+mn-ea"/>
                <a:cs typeface="+mn-cs"/>
              </a:rPr>
              <a:pPr marL="0" algn="r" defTabSz="914400" rtl="0" eaLnBrk="1" latinLnBrk="0" hangingPunct="1"/>
              <a:t>‹#›</a:t>
            </a:fld>
            <a:endParaRPr lang="en-US" sz="1200" b="1" kern="1200" dirty="0">
              <a:solidFill>
                <a:schemeClr val="bg1"/>
              </a:solidFill>
              <a:latin typeface="+mn-lt"/>
              <a:ea typeface="+mn-ea"/>
              <a:cs typeface="+mn-cs"/>
            </a:endParaRPr>
          </a:p>
        </p:txBody>
      </p:sp>
    </p:spTree>
    <p:extLst>
      <p:ext uri="{BB962C8B-B14F-4D97-AF65-F5344CB8AC3E}">
        <p14:creationId xmlns:p14="http://schemas.microsoft.com/office/powerpoint/2010/main" val="4207425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smtClean="0"/>
              <a:t>Insert Slide Title Here</a:t>
            </a:r>
            <a:endParaRPr lang="en-US" dirty="0"/>
          </a:p>
        </p:txBody>
      </p:sp>
      <p:cxnSp>
        <p:nvCxnSpPr>
          <p:cNvPr id="6" name="Straight Connector 5"/>
          <p:cNvCxnSpPr/>
          <p:nvPr/>
        </p:nvCxnSpPr>
        <p:spPr bwMode="auto">
          <a:xfrm>
            <a:off x="440267" y="957272"/>
            <a:ext cx="11311467" cy="0"/>
          </a:xfrm>
          <a:prstGeom prst="line">
            <a:avLst/>
          </a:prstGeom>
          <a:solidFill>
            <a:schemeClr val="accent1"/>
          </a:solidFill>
          <a:ln w="12700" cap="flat" cmpd="sng" algn="ctr">
            <a:solidFill>
              <a:schemeClr val="tx2"/>
            </a:solidFill>
            <a:prstDash val="solid"/>
            <a:round/>
            <a:headEnd type="none" w="med" len="med"/>
            <a:tailEnd type="none" w="med" len="med"/>
          </a:ln>
          <a:effectLst/>
        </p:spPr>
      </p:cxnSp>
      <p:sp>
        <p:nvSpPr>
          <p:cNvPr id="8" name="Text Placeholder 7"/>
          <p:cNvSpPr>
            <a:spLocks noGrp="1"/>
          </p:cNvSpPr>
          <p:nvPr>
            <p:ph type="body" sz="quarter" idx="13" hasCustomPrompt="1"/>
          </p:nvPr>
        </p:nvSpPr>
        <p:spPr>
          <a:xfrm>
            <a:off x="302684" y="252552"/>
            <a:ext cx="11446933" cy="293326"/>
          </a:xfrm>
        </p:spPr>
        <p:txBody>
          <a:bodyPr/>
          <a:lstStyle>
            <a:lvl1pPr>
              <a:buNone/>
              <a:defRPr sz="1400" cap="all" baseline="0">
                <a:solidFill>
                  <a:schemeClr val="tx2"/>
                </a:solidFill>
                <a:latin typeface="Calibri" pitchFamily="34" charset="0"/>
              </a:defRPr>
            </a:lvl1pPr>
          </a:lstStyle>
          <a:p>
            <a:pPr lvl="0"/>
            <a:r>
              <a:rPr lang="en-US" dirty="0" smtClean="0"/>
              <a:t>Insert Section Title or Subtitle here</a:t>
            </a:r>
            <a:endParaRPr lang="en-US" dirty="0"/>
          </a:p>
        </p:txBody>
      </p:sp>
      <p:sp>
        <p:nvSpPr>
          <p:cNvPr id="9" name="TextBox 8"/>
          <p:cNvSpPr txBox="1"/>
          <p:nvPr/>
        </p:nvSpPr>
        <p:spPr>
          <a:xfrm>
            <a:off x="11151971" y="6581002"/>
            <a:ext cx="597647" cy="276999"/>
          </a:xfrm>
          <a:prstGeom prst="rect">
            <a:avLst/>
          </a:prstGeom>
          <a:noFill/>
        </p:spPr>
        <p:txBody>
          <a:bodyPr wrap="square" rtlCol="0">
            <a:spAutoFit/>
          </a:bodyPr>
          <a:lstStyle/>
          <a:p>
            <a:pPr marL="0" algn="r" defTabSz="914400" rtl="0" eaLnBrk="1" latinLnBrk="0" hangingPunct="1"/>
            <a:fld id="{78E8E05D-6330-400F-ADBB-AC9D283E6126}" type="slidenum">
              <a:rPr lang="en-US" sz="1200" b="1" kern="1200" smtClean="0">
                <a:solidFill>
                  <a:schemeClr val="bg1"/>
                </a:solidFill>
                <a:latin typeface="+mn-lt"/>
                <a:ea typeface="+mn-ea"/>
                <a:cs typeface="+mn-cs"/>
              </a:rPr>
              <a:pPr marL="0" algn="r" defTabSz="914400" rtl="0" eaLnBrk="1" latinLnBrk="0" hangingPunct="1"/>
              <a:t>‹#›</a:t>
            </a:fld>
            <a:endParaRPr lang="en-US" sz="1200" b="1" kern="1200" dirty="0">
              <a:solidFill>
                <a:schemeClr val="bg1"/>
              </a:solidFill>
              <a:latin typeface="+mn-lt"/>
              <a:ea typeface="+mn-ea"/>
              <a:cs typeface="+mn-cs"/>
            </a:endParaRPr>
          </a:p>
        </p:txBody>
      </p:sp>
    </p:spTree>
    <p:extLst>
      <p:ext uri="{BB962C8B-B14F-4D97-AF65-F5344CB8AC3E}">
        <p14:creationId xmlns:p14="http://schemas.microsoft.com/office/powerpoint/2010/main" val="21575773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TextBox 2"/>
          <p:cNvSpPr txBox="1"/>
          <p:nvPr/>
        </p:nvSpPr>
        <p:spPr>
          <a:xfrm>
            <a:off x="11151971" y="6581002"/>
            <a:ext cx="597647" cy="276999"/>
          </a:xfrm>
          <a:prstGeom prst="rect">
            <a:avLst/>
          </a:prstGeom>
          <a:noFill/>
        </p:spPr>
        <p:txBody>
          <a:bodyPr wrap="square" rtlCol="0">
            <a:spAutoFit/>
          </a:bodyPr>
          <a:lstStyle/>
          <a:p>
            <a:pPr marL="0" algn="r" defTabSz="914400" rtl="0" eaLnBrk="1" latinLnBrk="0" hangingPunct="1"/>
            <a:fld id="{78E8E05D-6330-400F-ADBB-AC9D283E6126}" type="slidenum">
              <a:rPr lang="en-US" sz="1200" b="1" kern="1200" smtClean="0">
                <a:solidFill>
                  <a:schemeClr val="bg1"/>
                </a:solidFill>
                <a:latin typeface="+mn-lt"/>
                <a:ea typeface="+mn-ea"/>
                <a:cs typeface="+mn-cs"/>
              </a:rPr>
              <a:pPr marL="0" algn="r" defTabSz="914400" rtl="0" eaLnBrk="1" latinLnBrk="0" hangingPunct="1"/>
              <a:t>‹#›</a:t>
            </a:fld>
            <a:endParaRPr lang="en-US" sz="1200" b="1" kern="1200" dirty="0">
              <a:solidFill>
                <a:schemeClr val="bg1"/>
              </a:solidFill>
              <a:latin typeface="+mn-lt"/>
              <a:ea typeface="+mn-ea"/>
              <a:cs typeface="+mn-cs"/>
            </a:endParaRPr>
          </a:p>
        </p:txBody>
      </p:sp>
    </p:spTree>
    <p:extLst>
      <p:ext uri="{BB962C8B-B14F-4D97-AF65-F5344CB8AC3E}">
        <p14:creationId xmlns:p14="http://schemas.microsoft.com/office/powerpoint/2010/main" val="1191252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2684" y="458789"/>
            <a:ext cx="11446933" cy="504825"/>
          </a:xfrm>
          <a:prstGeom prst="rect">
            <a:avLst/>
          </a:prstGeom>
        </p:spPr>
        <p:txBody>
          <a:bodyPr vert="horz" lIns="91440" tIns="45720" rIns="91440" bIns="45720" rtlCol="0" anchor="ctr">
            <a:normAutofit/>
          </a:bodyPr>
          <a:lstStyle/>
          <a:p>
            <a:r>
              <a:rPr lang="en-US" dirty="0" smtClean="0"/>
              <a:t>Insert Slide Title Here</a:t>
            </a:r>
            <a:endParaRPr lang="en-US" dirty="0"/>
          </a:p>
        </p:txBody>
      </p:sp>
      <p:sp>
        <p:nvSpPr>
          <p:cNvPr id="3" name="Text Placeholder 2"/>
          <p:cNvSpPr>
            <a:spLocks noGrp="1"/>
          </p:cNvSpPr>
          <p:nvPr>
            <p:ph type="body" idx="1"/>
          </p:nvPr>
        </p:nvSpPr>
        <p:spPr>
          <a:xfrm>
            <a:off x="302684" y="1268414"/>
            <a:ext cx="11446933" cy="4857750"/>
          </a:xfrm>
          <a:prstGeom prst="rect">
            <a:avLst/>
          </a:prstGeom>
        </p:spPr>
        <p:txBody>
          <a:bodyPr vert="horz" lIns="91440" tIns="45720" rIns="91440" bIns="45720" rtlCol="0">
            <a:normAutofit/>
          </a:bodyPr>
          <a:lstStyle/>
          <a:p>
            <a:pPr lvl="0"/>
            <a:r>
              <a:rPr lang="en-US" dirty="0" smtClean="0"/>
              <a:t>Insert Bullet Text Level 1 Here</a:t>
            </a:r>
          </a:p>
          <a:p>
            <a:pPr lvl="1"/>
            <a:r>
              <a:rPr lang="en-US" dirty="0" smtClean="0"/>
              <a:t>Insert Bullet Text Level 2 Here</a:t>
            </a:r>
          </a:p>
          <a:p>
            <a:pPr lvl="2"/>
            <a:r>
              <a:rPr lang="en-US" dirty="0" smtClean="0"/>
              <a:t>Insert Bullet Text Level 3 Here</a:t>
            </a:r>
          </a:p>
        </p:txBody>
      </p:sp>
      <p:pic>
        <p:nvPicPr>
          <p:cNvPr id="7" name="Picture 6" descr="icf tagline footer bar 2-28-12.png"/>
          <p:cNvPicPr>
            <a:picLocks noChangeAspect="1"/>
          </p:cNvPicPr>
          <p:nvPr/>
        </p:nvPicPr>
        <p:blipFill>
          <a:blip r:embed="rId14" cstate="print"/>
          <a:stretch>
            <a:fillRect/>
          </a:stretch>
        </p:blipFill>
        <p:spPr>
          <a:xfrm>
            <a:off x="0" y="6550749"/>
            <a:ext cx="12192000" cy="323088"/>
          </a:xfrm>
          <a:prstGeom prst="rect">
            <a:avLst/>
          </a:prstGeom>
        </p:spPr>
      </p:pic>
    </p:spTree>
    <p:extLst>
      <p:ext uri="{BB962C8B-B14F-4D97-AF65-F5344CB8AC3E}">
        <p14:creationId xmlns:p14="http://schemas.microsoft.com/office/powerpoint/2010/main" val="40276875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spcBef>
          <a:spcPct val="0"/>
        </a:spcBef>
        <a:buNone/>
        <a:defRPr sz="2800" b="1" kern="1200">
          <a:solidFill>
            <a:schemeClr val="accent1"/>
          </a:solidFill>
          <a:latin typeface="+mj-lt"/>
          <a:ea typeface="+mj-ea"/>
          <a:cs typeface="+mj-cs"/>
        </a:defRPr>
      </a:lvl1pPr>
    </p:titleStyle>
    <p:bodyStyle>
      <a:lvl1pPr marL="182880" indent="-182880" algn="l" defTabSz="914400" rtl="0" eaLnBrk="1" latinLnBrk="0" hangingPunct="1">
        <a:spcBef>
          <a:spcPts val="1800"/>
        </a:spcBef>
        <a:spcAft>
          <a:spcPts val="0"/>
        </a:spcAft>
        <a:buClr>
          <a:schemeClr val="accent1"/>
        </a:buClr>
        <a:buFont typeface="Wingdings" pitchFamily="2" charset="2"/>
        <a:buChar char="§"/>
        <a:defRPr sz="2000" b="1" kern="1200" baseline="0">
          <a:solidFill>
            <a:schemeClr val="tx1"/>
          </a:solidFill>
          <a:latin typeface="+mn-lt"/>
          <a:ea typeface="+mn-ea"/>
          <a:cs typeface="+mn-cs"/>
        </a:defRPr>
      </a:lvl1pPr>
      <a:lvl2pPr marL="457200" indent="-228600" algn="l" defTabSz="914400" rtl="0" eaLnBrk="1" latinLnBrk="0" hangingPunct="1">
        <a:spcBef>
          <a:spcPts val="600"/>
        </a:spcBef>
        <a:buClr>
          <a:schemeClr val="accent1"/>
        </a:buClr>
        <a:buFont typeface="Arial" pitchFamily="34" charset="0"/>
        <a:buChar char="–"/>
        <a:defRPr sz="1800" kern="1200" baseline="0">
          <a:solidFill>
            <a:schemeClr val="tx1"/>
          </a:solidFill>
          <a:latin typeface="+mn-lt"/>
          <a:ea typeface="+mn-ea"/>
          <a:cs typeface="+mn-cs"/>
        </a:defRPr>
      </a:lvl2pPr>
      <a:lvl3pPr marL="640080" indent="-182880" algn="l" defTabSz="914400" rtl="0" eaLnBrk="1" latinLnBrk="0" hangingPunct="1">
        <a:spcBef>
          <a:spcPts val="600"/>
        </a:spcBef>
        <a:buClr>
          <a:schemeClr val="accent1"/>
        </a:buClr>
        <a:buFont typeface="Arial" pitchFamily="34" charset="0"/>
        <a:buChar char="•"/>
        <a:defRPr sz="1600" kern="1200" baseline="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9226" y="1052555"/>
            <a:ext cx="11446933" cy="504825"/>
          </a:xfrm>
        </p:spPr>
        <p:txBody>
          <a:bodyPr>
            <a:normAutofit fontScale="90000"/>
          </a:bodyPr>
          <a:lstStyle/>
          <a:p>
            <a:r>
              <a:rPr lang="en-US" dirty="0"/>
              <a:t>An Empirical </a:t>
            </a:r>
            <a:r>
              <a:rPr lang="en-US" dirty="0" smtClean="0"/>
              <a:t>Process for Using Nonprobability </a:t>
            </a:r>
            <a:r>
              <a:rPr lang="en-US" dirty="0"/>
              <a:t>Surveys for Inference</a:t>
            </a:r>
          </a:p>
        </p:txBody>
      </p:sp>
      <p:sp>
        <p:nvSpPr>
          <p:cNvPr id="3" name="Content Placeholder 2"/>
          <p:cNvSpPr>
            <a:spLocks noGrp="1"/>
          </p:cNvSpPr>
          <p:nvPr>
            <p:ph idx="1"/>
          </p:nvPr>
        </p:nvSpPr>
        <p:spPr>
          <a:xfrm>
            <a:off x="302682" y="516805"/>
            <a:ext cx="11446933" cy="5780086"/>
          </a:xfrm>
        </p:spPr>
        <p:txBody>
          <a:bodyPr/>
          <a:lstStyle/>
          <a:p>
            <a:pPr marL="0" indent="0">
              <a:buNone/>
            </a:pPr>
            <a:endParaRPr lang="en-US" dirty="0" smtClean="0"/>
          </a:p>
          <a:p>
            <a:pPr marL="0" indent="0">
              <a:buNone/>
            </a:pPr>
            <a:r>
              <a:rPr lang="en-US" dirty="0"/>
              <a:t>	</a:t>
            </a:r>
            <a:r>
              <a:rPr lang="en-US" dirty="0" smtClean="0"/>
              <a:t>			</a:t>
            </a:r>
          </a:p>
          <a:p>
            <a:pPr marL="0" indent="0">
              <a:buNone/>
            </a:pPr>
            <a:endParaRPr lang="en-US" dirty="0"/>
          </a:p>
          <a:p>
            <a:pPr marL="0" indent="0">
              <a:buNone/>
            </a:pPr>
            <a:r>
              <a:rPr lang="en-US" dirty="0" smtClean="0"/>
              <a:t>				Robert Tortora</a:t>
            </a:r>
          </a:p>
          <a:p>
            <a:pPr marL="0" indent="0">
              <a:buNone/>
            </a:pPr>
            <a:r>
              <a:rPr lang="en-US" dirty="0"/>
              <a:t>	</a:t>
            </a:r>
            <a:r>
              <a:rPr lang="en-US" dirty="0" smtClean="0"/>
              <a:t>			Ronaldo Iachan</a:t>
            </a:r>
          </a:p>
          <a:p>
            <a:pPr marL="0" indent="0">
              <a:buNone/>
            </a:pPr>
            <a:r>
              <a:rPr lang="en-US" dirty="0" smtClean="0"/>
              <a:t>				             ICF</a:t>
            </a:r>
          </a:p>
          <a:p>
            <a:pPr marL="0" indent="0">
              <a:buNone/>
            </a:pPr>
            <a:r>
              <a:rPr lang="en-US" dirty="0"/>
              <a:t>	</a:t>
            </a:r>
            <a:r>
              <a:rPr lang="en-US" dirty="0" smtClean="0"/>
              <a:t>			Prepared for Paris Conference on </a:t>
            </a:r>
            <a:r>
              <a:rPr lang="en-US" b="0" dirty="0"/>
              <a:t>Inference </a:t>
            </a:r>
            <a:r>
              <a:rPr lang="en-US" b="0" dirty="0" smtClean="0"/>
              <a:t>from Non </a:t>
            </a:r>
            <a:r>
              <a:rPr lang="en-US" b="0" dirty="0"/>
              <a:t>Probability </a:t>
            </a:r>
            <a:r>
              <a:rPr lang="en-US" b="0" dirty="0" smtClean="0"/>
              <a:t>					Samples</a:t>
            </a:r>
            <a:endParaRPr lang="en-US" dirty="0" smtClean="0"/>
          </a:p>
          <a:p>
            <a:pPr marL="0" indent="0">
              <a:buNone/>
            </a:pPr>
            <a:r>
              <a:rPr lang="en-US" dirty="0" smtClean="0"/>
              <a:t>				17 March 2017</a:t>
            </a:r>
          </a:p>
          <a:p>
            <a:pPr marL="0" indent="0">
              <a:buNone/>
            </a:pPr>
            <a:r>
              <a:rPr lang="en-US" dirty="0"/>
              <a:t>	</a:t>
            </a:r>
            <a:r>
              <a:rPr lang="en-US" dirty="0" smtClean="0"/>
              <a:t>			Contact: Robert.Tortora@icf.com</a:t>
            </a:r>
          </a:p>
          <a:p>
            <a:pPr marL="0" indent="0">
              <a:buNone/>
            </a:pPr>
            <a:r>
              <a:rPr lang="en-US" dirty="0"/>
              <a:t>	</a:t>
            </a:r>
            <a:r>
              <a:rPr lang="en-US" dirty="0" smtClean="0"/>
              <a:t>		</a:t>
            </a:r>
            <a:endParaRPr lang="en-US" dirty="0"/>
          </a:p>
        </p:txBody>
      </p:sp>
    </p:spTree>
    <p:extLst>
      <p:ext uri="{BB962C8B-B14F-4D97-AF65-F5344CB8AC3E}">
        <p14:creationId xmlns:p14="http://schemas.microsoft.com/office/powerpoint/2010/main" val="7030989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339" y="96770"/>
            <a:ext cx="11446933" cy="504825"/>
          </a:xfrm>
        </p:spPr>
        <p:txBody>
          <a:bodyPr>
            <a:normAutofit fontScale="90000"/>
          </a:bodyPr>
          <a:lstStyle/>
          <a:p>
            <a:r>
              <a:rPr lang="en-US" dirty="0" smtClean="0"/>
              <a:t>Overall Comparisons to PS</a:t>
            </a:r>
            <a:endParaRPr lang="en-US" dirty="0"/>
          </a:p>
        </p:txBody>
      </p:sp>
      <p:sp>
        <p:nvSpPr>
          <p:cNvPr id="3" name="Content Placeholder 2"/>
          <p:cNvSpPr>
            <a:spLocks noGrp="1"/>
          </p:cNvSpPr>
          <p:nvPr>
            <p:ph idx="1"/>
          </p:nvPr>
        </p:nvSpPr>
        <p:spPr>
          <a:xfrm>
            <a:off x="0" y="-72737"/>
            <a:ext cx="11446933" cy="6551629"/>
          </a:xfrm>
        </p:spPr>
        <p:txBody>
          <a:bodyPr/>
          <a:lstStyle/>
          <a:p>
            <a:pPr marL="228600" lvl="1" indent="0">
              <a:buNone/>
            </a:pPr>
            <a:endParaRPr lang="en-US" dirty="0" smtClean="0"/>
          </a:p>
          <a:p>
            <a:pPr marL="0" indent="0">
              <a:buNone/>
            </a:pPr>
            <a:endParaRPr lang="en-US" dirty="0"/>
          </a:p>
        </p:txBody>
      </p:sp>
      <p:pic>
        <p:nvPicPr>
          <p:cNvPr id="5" name="Picture 4"/>
          <p:cNvPicPr>
            <a:picLocks noChangeAspect="1"/>
          </p:cNvPicPr>
          <p:nvPr/>
        </p:nvPicPr>
        <p:blipFill>
          <a:blip r:embed="rId2"/>
          <a:stretch>
            <a:fillRect/>
          </a:stretch>
        </p:blipFill>
        <p:spPr>
          <a:xfrm>
            <a:off x="1371600" y="771103"/>
            <a:ext cx="8262495" cy="4719802"/>
          </a:xfrm>
          <a:prstGeom prst="rect">
            <a:avLst/>
          </a:prstGeom>
        </p:spPr>
      </p:pic>
    </p:spTree>
    <p:extLst>
      <p:ext uri="{BB962C8B-B14F-4D97-AF65-F5344CB8AC3E}">
        <p14:creationId xmlns:p14="http://schemas.microsoft.com/office/powerpoint/2010/main" val="25171058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683" y="-678730"/>
            <a:ext cx="11446933" cy="504825"/>
          </a:xfrm>
        </p:spPr>
        <p:txBody>
          <a:bodyPr>
            <a:normAutofit fontScale="90000"/>
          </a:bodyPr>
          <a:lstStyle/>
          <a:p>
            <a:r>
              <a:rPr lang="en-US" dirty="0"/>
              <a:t>Example of a scoring </a:t>
            </a:r>
            <a:r>
              <a:rPr lang="en-US" dirty="0" smtClean="0"/>
              <a:t>method</a:t>
            </a:r>
            <a:endParaRPr lang="en-US" dirty="0"/>
          </a:p>
        </p:txBody>
      </p:sp>
      <p:sp>
        <p:nvSpPr>
          <p:cNvPr id="3" name="Content Placeholder 2"/>
          <p:cNvSpPr>
            <a:spLocks noGrp="1"/>
          </p:cNvSpPr>
          <p:nvPr>
            <p:ph idx="1"/>
          </p:nvPr>
        </p:nvSpPr>
        <p:spPr>
          <a:xfrm>
            <a:off x="302683" y="279793"/>
            <a:ext cx="11446933" cy="5380778"/>
          </a:xfrm>
        </p:spPr>
        <p:txBody>
          <a:bodyPr>
            <a:normAutofit/>
          </a:bodyPr>
          <a:lstStyle/>
          <a:p>
            <a:pPr marL="0" indent="0">
              <a:buNone/>
            </a:pPr>
            <a:r>
              <a:rPr lang="en-US" sz="2500" dirty="0" smtClean="0">
                <a:solidFill>
                  <a:schemeClr val="accent1"/>
                </a:solidFill>
              </a:rPr>
              <a:t>Sub-population estimates by gender:  Census NPS and Quota NPS both have total score of 4 out of 16.</a:t>
            </a:r>
          </a:p>
          <a:p>
            <a:pPr marL="457200" lvl="2" indent="0">
              <a:buNone/>
            </a:pPr>
            <a:endParaRPr lang="en-US" dirty="0" smtClean="0"/>
          </a:p>
          <a:p>
            <a:pPr marL="457200" lvl="2" indent="0">
              <a:buNone/>
            </a:pPr>
            <a:r>
              <a:rPr lang="en-US" sz="2000" b="1" dirty="0" smtClean="0"/>
              <a:t>Census NPS</a:t>
            </a:r>
          </a:p>
          <a:p>
            <a:pPr marL="457200" lvl="2" indent="0">
              <a:buNone/>
            </a:pPr>
            <a:r>
              <a:rPr lang="en-US" sz="1800" dirty="0" smtClean="0"/>
              <a:t>	Male Flu Shots</a:t>
            </a:r>
          </a:p>
          <a:p>
            <a:pPr marL="457200" lvl="2" indent="0">
              <a:buNone/>
            </a:pPr>
            <a:r>
              <a:rPr lang="en-US" sz="1800" dirty="0" smtClean="0"/>
              <a:t>	Female Flu shoots</a:t>
            </a:r>
          </a:p>
          <a:p>
            <a:pPr marL="457200" lvl="2" indent="0">
              <a:buNone/>
            </a:pPr>
            <a:r>
              <a:rPr lang="en-US" sz="1800" dirty="0" smtClean="0"/>
              <a:t>	Male ever cancer</a:t>
            </a:r>
          </a:p>
          <a:p>
            <a:pPr marL="457200" lvl="2" indent="0">
              <a:buNone/>
            </a:pPr>
            <a:r>
              <a:rPr lang="en-US" sz="1800" dirty="0" smtClean="0"/>
              <a:t>	Male smoker ever</a:t>
            </a:r>
          </a:p>
          <a:p>
            <a:pPr marL="457200" lvl="2" indent="0">
              <a:buNone/>
            </a:pPr>
            <a:endParaRPr lang="en-US" dirty="0"/>
          </a:p>
          <a:p>
            <a:pPr marL="457200" lvl="2" indent="0">
              <a:buNone/>
            </a:pPr>
            <a:r>
              <a:rPr lang="en-US" sz="2000" b="1" dirty="0" smtClean="0"/>
              <a:t>Quota NPS</a:t>
            </a:r>
            <a:endParaRPr lang="en-US" sz="2000" b="1" dirty="0"/>
          </a:p>
          <a:p>
            <a:pPr marL="457200" lvl="2" indent="0">
              <a:buNone/>
            </a:pPr>
            <a:r>
              <a:rPr lang="en-US" sz="1800" dirty="0" smtClean="0"/>
              <a:t>	Male Flu </a:t>
            </a:r>
            <a:r>
              <a:rPr lang="en-US" sz="1800" dirty="0"/>
              <a:t>Shots</a:t>
            </a:r>
          </a:p>
          <a:p>
            <a:pPr marL="457200" lvl="2" indent="0">
              <a:buNone/>
            </a:pPr>
            <a:r>
              <a:rPr lang="en-US" sz="1800" dirty="0" smtClean="0"/>
              <a:t>	Female </a:t>
            </a:r>
            <a:r>
              <a:rPr lang="en-US" sz="1800" dirty="0"/>
              <a:t>Flu shoots</a:t>
            </a:r>
          </a:p>
          <a:p>
            <a:pPr marL="457200" lvl="2" indent="0">
              <a:buNone/>
            </a:pPr>
            <a:r>
              <a:rPr lang="en-US" sz="1800" dirty="0" smtClean="0"/>
              <a:t>	Male </a:t>
            </a:r>
            <a:r>
              <a:rPr lang="en-US" sz="1800" dirty="0"/>
              <a:t>ever </a:t>
            </a:r>
            <a:r>
              <a:rPr lang="en-US" sz="1800" dirty="0" smtClean="0"/>
              <a:t>cancer</a:t>
            </a:r>
          </a:p>
          <a:p>
            <a:pPr marL="457200" lvl="2" indent="0">
              <a:buNone/>
            </a:pPr>
            <a:r>
              <a:rPr lang="en-US" sz="1800" dirty="0" smtClean="0"/>
              <a:t>	Female ever diabetes</a:t>
            </a:r>
            <a:endParaRPr lang="en-US" sz="1800" dirty="0"/>
          </a:p>
          <a:p>
            <a:pPr marL="457200" lvl="2" indent="0">
              <a:buNone/>
            </a:pPr>
            <a:endParaRPr lang="en-US" dirty="0"/>
          </a:p>
        </p:txBody>
      </p:sp>
    </p:spTree>
    <p:extLst>
      <p:ext uri="{BB962C8B-B14F-4D97-AF65-F5344CB8AC3E}">
        <p14:creationId xmlns:p14="http://schemas.microsoft.com/office/powerpoint/2010/main" val="23169407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683" y="-678730"/>
            <a:ext cx="11446933" cy="504825"/>
          </a:xfrm>
        </p:spPr>
        <p:txBody>
          <a:bodyPr>
            <a:normAutofit fontScale="90000"/>
          </a:bodyPr>
          <a:lstStyle/>
          <a:p>
            <a:r>
              <a:rPr lang="en-US" dirty="0"/>
              <a:t>Example of a scoring </a:t>
            </a:r>
            <a:r>
              <a:rPr lang="en-US" dirty="0" smtClean="0"/>
              <a:t>method</a:t>
            </a:r>
            <a:endParaRPr lang="en-US" dirty="0"/>
          </a:p>
        </p:txBody>
      </p:sp>
      <p:sp>
        <p:nvSpPr>
          <p:cNvPr id="3" name="Content Placeholder 2"/>
          <p:cNvSpPr>
            <a:spLocks noGrp="1"/>
          </p:cNvSpPr>
          <p:nvPr>
            <p:ph idx="1"/>
          </p:nvPr>
        </p:nvSpPr>
        <p:spPr>
          <a:xfrm>
            <a:off x="1021140" y="693449"/>
            <a:ext cx="11446933" cy="4857750"/>
          </a:xfrm>
        </p:spPr>
        <p:txBody>
          <a:bodyPr>
            <a:normAutofit/>
          </a:bodyPr>
          <a:lstStyle/>
          <a:p>
            <a:pPr marL="0" indent="0">
              <a:buNone/>
            </a:pPr>
            <a:r>
              <a:rPr lang="en-US" sz="2800" dirty="0" smtClean="0">
                <a:solidFill>
                  <a:schemeClr val="accent1">
                    <a:lumMod val="60000"/>
                    <a:lumOff val="40000"/>
                  </a:schemeClr>
                </a:solidFill>
              </a:rPr>
              <a:t>Ratio </a:t>
            </a:r>
            <a:r>
              <a:rPr lang="en-US" sz="2800" dirty="0">
                <a:solidFill>
                  <a:schemeClr val="accent1">
                    <a:lumMod val="60000"/>
                    <a:lumOff val="40000"/>
                  </a:schemeClr>
                </a:solidFill>
              </a:rPr>
              <a:t>of cv of post-stratification weights</a:t>
            </a:r>
            <a:endParaRPr lang="en-US" dirty="0" smtClean="0">
              <a:solidFill>
                <a:schemeClr val="accent1">
                  <a:lumMod val="60000"/>
                  <a:lumOff val="40000"/>
                </a:schemeClr>
              </a:solidFill>
            </a:endParaRPr>
          </a:p>
          <a:p>
            <a:pPr marL="457200" lvl="2" indent="0">
              <a:buNone/>
            </a:pPr>
            <a:endParaRPr lang="en-US" dirty="0" smtClean="0"/>
          </a:p>
          <a:p>
            <a:pPr marL="457200" lvl="2" indent="0">
              <a:buNone/>
            </a:pPr>
            <a:endParaRPr lang="en-US" dirty="0"/>
          </a:p>
          <a:p>
            <a:pPr marL="457200" lvl="2" indent="0">
              <a:buNone/>
            </a:pPr>
            <a:endParaRPr lang="en-US" dirty="0"/>
          </a:p>
        </p:txBody>
      </p:sp>
      <p:sp>
        <p:nvSpPr>
          <p:cNvPr id="5" name="Rectangle 4"/>
          <p:cNvSpPr/>
          <p:nvPr/>
        </p:nvSpPr>
        <p:spPr>
          <a:xfrm>
            <a:off x="3080657" y="1900535"/>
            <a:ext cx="6096000" cy="1938992"/>
          </a:xfrm>
          <a:prstGeom prst="rect">
            <a:avLst/>
          </a:prstGeom>
        </p:spPr>
        <p:txBody>
          <a:bodyPr>
            <a:spAutoFit/>
          </a:bodyPr>
          <a:lstStyle/>
          <a:p>
            <a:r>
              <a:rPr lang="en-US" sz="2400" dirty="0"/>
              <a:t>Census </a:t>
            </a:r>
            <a:r>
              <a:rPr lang="en-US" sz="2400" dirty="0" smtClean="0"/>
              <a:t>NPS/PS - 0.03, add 0 to index</a:t>
            </a:r>
          </a:p>
          <a:p>
            <a:endParaRPr lang="en-US" dirty="0"/>
          </a:p>
          <a:p>
            <a:endParaRPr lang="en-US" dirty="0" smtClean="0"/>
          </a:p>
          <a:p>
            <a:endParaRPr lang="en-US" dirty="0"/>
          </a:p>
          <a:p>
            <a:r>
              <a:rPr lang="en-US" dirty="0"/>
              <a:t>	</a:t>
            </a:r>
          </a:p>
          <a:p>
            <a:r>
              <a:rPr lang="en-US" sz="2400" dirty="0"/>
              <a:t>Quota </a:t>
            </a:r>
            <a:r>
              <a:rPr lang="en-US" sz="2400" dirty="0" smtClean="0"/>
              <a:t>NPS/PS - 2.54, add 1 to index</a:t>
            </a:r>
            <a:endParaRPr lang="en-US" sz="2400" dirty="0"/>
          </a:p>
        </p:txBody>
      </p:sp>
    </p:spTree>
    <p:extLst>
      <p:ext uri="{BB962C8B-B14F-4D97-AF65-F5344CB8AC3E}">
        <p14:creationId xmlns:p14="http://schemas.microsoft.com/office/powerpoint/2010/main" val="40319913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281" y="232930"/>
            <a:ext cx="11446933" cy="504825"/>
          </a:xfrm>
        </p:spPr>
        <p:txBody>
          <a:bodyPr>
            <a:normAutofit fontScale="90000"/>
          </a:bodyPr>
          <a:lstStyle/>
          <a:p>
            <a:r>
              <a:rPr lang="en-US" dirty="0"/>
              <a:t>An Empirical Method to Establish Usability of Nonprobability Surveys for Inference</a:t>
            </a:r>
          </a:p>
        </p:txBody>
      </p:sp>
      <p:sp>
        <p:nvSpPr>
          <p:cNvPr id="3" name="Content Placeholder 2"/>
          <p:cNvSpPr>
            <a:spLocks noGrp="1"/>
          </p:cNvSpPr>
          <p:nvPr>
            <p:ph idx="1"/>
          </p:nvPr>
        </p:nvSpPr>
        <p:spPr>
          <a:xfrm>
            <a:off x="404282" y="1517072"/>
            <a:ext cx="11446933" cy="6491111"/>
          </a:xfrm>
        </p:spPr>
        <p:txBody>
          <a:bodyPr/>
          <a:lstStyle/>
          <a:p>
            <a:pPr marL="0" indent="0">
              <a:buNone/>
            </a:pPr>
            <a:r>
              <a:rPr lang="en-US" sz="2400" b="0" dirty="0" smtClean="0"/>
              <a:t>Index score for Quota NPS and Census NPS is 6 (1 + 4 + 1) and (2 + 4 + 0), respectively</a:t>
            </a:r>
          </a:p>
          <a:p>
            <a:pPr marL="0" indent="0">
              <a:buNone/>
            </a:pPr>
            <a:r>
              <a:rPr lang="en-US" sz="2400" b="0" dirty="0" smtClean="0"/>
              <a:t>1. For later occasions compare panel demos from time 1 based on a priori decision rule</a:t>
            </a:r>
          </a:p>
          <a:p>
            <a:pPr marL="0" indent="0">
              <a:buNone/>
            </a:pPr>
            <a:r>
              <a:rPr lang="en-US" sz="2400" b="0" dirty="0" smtClean="0"/>
              <a:t>2. If not substantial change, again user determined, no need to have a comparison PS, conduct NPS using same quota sample design – data is acceptable for use</a:t>
            </a:r>
          </a:p>
          <a:p>
            <a:pPr marL="0" indent="0">
              <a:buNone/>
            </a:pPr>
            <a:r>
              <a:rPr lang="en-US" sz="2400" b="0" dirty="0" smtClean="0"/>
              <a:t>3. For even later use repeat 1 and 2.</a:t>
            </a:r>
          </a:p>
          <a:p>
            <a:pPr marL="0" indent="0">
              <a:buNone/>
            </a:pPr>
            <a:r>
              <a:rPr lang="en-US" sz="2400" b="0" dirty="0" smtClean="0"/>
              <a:t>4. When panel demos change too much repeat NPS and PS comparison.</a:t>
            </a:r>
            <a:endParaRPr lang="en-US" sz="2400" b="0" dirty="0"/>
          </a:p>
          <a:p>
            <a:pPr marL="0" indent="0">
              <a:buNone/>
            </a:pPr>
            <a:r>
              <a:rPr lang="en-US" dirty="0" smtClean="0"/>
              <a:t>	</a:t>
            </a:r>
            <a:endParaRPr lang="en-US" dirty="0"/>
          </a:p>
        </p:txBody>
      </p:sp>
    </p:spTree>
    <p:extLst>
      <p:ext uri="{BB962C8B-B14F-4D97-AF65-F5344CB8AC3E}">
        <p14:creationId xmlns:p14="http://schemas.microsoft.com/office/powerpoint/2010/main" val="42351162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679" y="3224"/>
            <a:ext cx="11446933" cy="504825"/>
          </a:xfrm>
        </p:spPr>
        <p:txBody>
          <a:bodyPr>
            <a:normAutofit fontScale="90000"/>
          </a:bodyPr>
          <a:lstStyle/>
          <a:p>
            <a:r>
              <a:rPr lang="en-US" dirty="0" smtClean="0"/>
              <a:t>Moving On</a:t>
            </a:r>
            <a:endParaRPr lang="en-US" dirty="0"/>
          </a:p>
        </p:txBody>
      </p:sp>
      <p:sp>
        <p:nvSpPr>
          <p:cNvPr id="3" name="Content Placeholder 2"/>
          <p:cNvSpPr>
            <a:spLocks noGrp="1"/>
          </p:cNvSpPr>
          <p:nvPr>
            <p:ph idx="1"/>
          </p:nvPr>
        </p:nvSpPr>
        <p:spPr>
          <a:xfrm>
            <a:off x="302679" y="656367"/>
            <a:ext cx="11446933" cy="6551629"/>
          </a:xfrm>
        </p:spPr>
        <p:txBody>
          <a:bodyPr/>
          <a:lstStyle/>
          <a:p>
            <a:pPr marL="0" indent="0">
              <a:buNone/>
            </a:pPr>
            <a:r>
              <a:rPr lang="en-US" sz="2400" b="0" dirty="0" smtClean="0"/>
              <a:t>Remove differences</a:t>
            </a:r>
          </a:p>
          <a:p>
            <a:pPr marL="0" indent="0">
              <a:buNone/>
            </a:pPr>
            <a:r>
              <a:rPr lang="en-US" sz="2400" b="0" dirty="0"/>
              <a:t>	</a:t>
            </a:r>
            <a:r>
              <a:rPr lang="en-US" sz="2400" b="0" dirty="0" smtClean="0"/>
              <a:t>use self-administered mode for PS and NPS</a:t>
            </a:r>
          </a:p>
          <a:p>
            <a:pPr marL="0" indent="0">
              <a:buNone/>
            </a:pPr>
            <a:r>
              <a:rPr lang="en-US" sz="2400" b="0" dirty="0"/>
              <a:t>	</a:t>
            </a:r>
            <a:r>
              <a:rPr lang="en-US" sz="2400" b="0" dirty="0" smtClean="0"/>
              <a:t>conduct same time</a:t>
            </a:r>
          </a:p>
          <a:p>
            <a:pPr marL="0" indent="0">
              <a:buNone/>
            </a:pPr>
            <a:r>
              <a:rPr lang="en-US" sz="2400" b="0" dirty="0"/>
              <a:t>	</a:t>
            </a:r>
            <a:r>
              <a:rPr lang="en-US" sz="2400" b="0" dirty="0" smtClean="0"/>
              <a:t>eliminate question wording differences</a:t>
            </a:r>
          </a:p>
          <a:p>
            <a:pPr marL="0" indent="0">
              <a:buNone/>
            </a:pPr>
            <a:r>
              <a:rPr lang="en-US" sz="2400" b="0" dirty="0"/>
              <a:t>C</a:t>
            </a:r>
            <a:r>
              <a:rPr lang="en-US" sz="2400" b="0" dirty="0" smtClean="0"/>
              <a:t>ombine comparisons</a:t>
            </a:r>
          </a:p>
          <a:p>
            <a:pPr marL="0" indent="0">
              <a:buNone/>
            </a:pPr>
            <a:r>
              <a:rPr lang="en-US" sz="2400" b="0" dirty="0" smtClean="0"/>
              <a:t>Large urban health department deciding on rule and cutoff</a:t>
            </a:r>
          </a:p>
          <a:p>
            <a:pPr marL="0" indent="0">
              <a:buNone/>
            </a:pPr>
            <a:r>
              <a:rPr lang="en-US" sz="2400" b="0" dirty="0"/>
              <a:t>	</a:t>
            </a:r>
            <a:r>
              <a:rPr lang="en-US" sz="2400" b="0" dirty="0" smtClean="0"/>
              <a:t>April/May 2017 fielding </a:t>
            </a:r>
          </a:p>
          <a:p>
            <a:pPr marL="0" indent="0">
              <a:buNone/>
            </a:pPr>
            <a:r>
              <a:rPr lang="en-US" sz="2400" b="0" dirty="0"/>
              <a:t>	</a:t>
            </a:r>
            <a:r>
              <a:rPr lang="en-US" sz="2400" b="0" dirty="0" smtClean="0"/>
              <a:t>	assuming successful comparison</a:t>
            </a:r>
          </a:p>
          <a:p>
            <a:pPr marL="0" indent="0">
              <a:buNone/>
            </a:pPr>
            <a:r>
              <a:rPr lang="en-US" sz="2400" b="0" dirty="0"/>
              <a:t>	</a:t>
            </a:r>
            <a:r>
              <a:rPr lang="en-US" sz="2400" b="0" dirty="0" smtClean="0"/>
              <a:t>Compare panel demos in April 2018 and conduct NPS alone</a:t>
            </a:r>
          </a:p>
          <a:p>
            <a:pPr marL="0" indent="0">
              <a:buNone/>
            </a:pPr>
            <a:r>
              <a:rPr lang="en-US" sz="2000" b="0" dirty="0"/>
              <a:t>	</a:t>
            </a:r>
            <a:endParaRPr lang="en-US" sz="2000" dirty="0" smtClean="0"/>
          </a:p>
          <a:p>
            <a:pPr marL="228600" lvl="1" indent="0">
              <a:buNone/>
            </a:pPr>
            <a:endParaRPr lang="en-US" sz="2000" b="1" dirty="0" smtClean="0"/>
          </a:p>
          <a:p>
            <a:pPr marL="228600" lvl="1" indent="0">
              <a:buNone/>
            </a:pPr>
            <a:endParaRPr lang="en-US" dirty="0" smtClean="0"/>
          </a:p>
          <a:p>
            <a:pPr marL="0" indent="0">
              <a:buNone/>
            </a:pPr>
            <a:endParaRPr lang="en-US" dirty="0"/>
          </a:p>
        </p:txBody>
      </p:sp>
    </p:spTree>
    <p:extLst>
      <p:ext uri="{BB962C8B-B14F-4D97-AF65-F5344CB8AC3E}">
        <p14:creationId xmlns:p14="http://schemas.microsoft.com/office/powerpoint/2010/main" val="1315331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2682" y="-895547"/>
            <a:ext cx="11446933" cy="504825"/>
          </a:xfrm>
        </p:spPr>
        <p:txBody>
          <a:bodyPr>
            <a:normAutofit fontScale="90000"/>
          </a:bodyPr>
          <a:lstStyle/>
          <a:p>
            <a:r>
              <a:rPr lang="en-US" dirty="0" smtClean="0"/>
              <a:t> </a:t>
            </a:r>
            <a:endParaRPr lang="en-US" dirty="0"/>
          </a:p>
        </p:txBody>
      </p:sp>
      <p:sp>
        <p:nvSpPr>
          <p:cNvPr id="2" name="Content Placeholder 1"/>
          <p:cNvSpPr>
            <a:spLocks noGrp="1"/>
          </p:cNvSpPr>
          <p:nvPr>
            <p:ph idx="1"/>
          </p:nvPr>
        </p:nvSpPr>
        <p:spPr>
          <a:xfrm>
            <a:off x="302682" y="-84840"/>
            <a:ext cx="11446933" cy="6542202"/>
          </a:xfrm>
        </p:spPr>
        <p:txBody>
          <a:bodyPr/>
          <a:lstStyle/>
          <a:p>
            <a:pPr lvl="1"/>
            <a:endParaRPr lang="en-US" sz="2000" dirty="0" smtClean="0"/>
          </a:p>
          <a:p>
            <a:pPr lvl="1"/>
            <a:endParaRPr lang="en-US" sz="2000" dirty="0"/>
          </a:p>
          <a:p>
            <a:pPr lvl="1"/>
            <a:endParaRPr lang="en-US" sz="2000" dirty="0" smtClean="0"/>
          </a:p>
          <a:p>
            <a:pPr lvl="1"/>
            <a:endParaRPr lang="en-US" sz="2000" dirty="0"/>
          </a:p>
          <a:p>
            <a:pPr lvl="1"/>
            <a:endParaRPr lang="en-US" sz="2000" dirty="0" smtClean="0"/>
          </a:p>
          <a:p>
            <a:pPr lvl="1"/>
            <a:endParaRPr lang="en-US" sz="2000" dirty="0"/>
          </a:p>
          <a:p>
            <a:pPr marL="3200400" lvl="7" indent="0">
              <a:buNone/>
            </a:pPr>
            <a:r>
              <a:rPr lang="en-US" sz="3600" dirty="0" smtClean="0"/>
              <a:t>	Thank You</a:t>
            </a:r>
          </a:p>
          <a:p>
            <a:pPr marL="3200400" lvl="7" indent="0">
              <a:buNone/>
            </a:pPr>
            <a:r>
              <a:rPr lang="en-US" smtClean="0"/>
              <a:t>	Robert.Tortora@icf.com</a:t>
            </a:r>
            <a:endParaRPr lang="en-US" dirty="0"/>
          </a:p>
        </p:txBody>
      </p:sp>
    </p:spTree>
    <p:extLst>
      <p:ext uri="{BB962C8B-B14F-4D97-AF65-F5344CB8AC3E}">
        <p14:creationId xmlns:p14="http://schemas.microsoft.com/office/powerpoint/2010/main" val="2549492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283" y="788596"/>
            <a:ext cx="11446933" cy="504825"/>
          </a:xfrm>
        </p:spPr>
        <p:txBody>
          <a:bodyPr>
            <a:normAutofit fontScale="90000"/>
          </a:bodyPr>
          <a:lstStyle/>
          <a:p>
            <a:r>
              <a:rPr lang="en-US" dirty="0"/>
              <a:t>An Empirical </a:t>
            </a:r>
            <a:r>
              <a:rPr lang="en-US" dirty="0" smtClean="0"/>
              <a:t>Process </a:t>
            </a:r>
            <a:r>
              <a:rPr lang="en-US" dirty="0"/>
              <a:t>to Establish Usability of Nonprobability Surveys for Inference</a:t>
            </a:r>
          </a:p>
        </p:txBody>
      </p:sp>
      <p:sp>
        <p:nvSpPr>
          <p:cNvPr id="3" name="Content Placeholder 2"/>
          <p:cNvSpPr>
            <a:spLocks noGrp="1"/>
          </p:cNvSpPr>
          <p:nvPr>
            <p:ph idx="1"/>
          </p:nvPr>
        </p:nvSpPr>
        <p:spPr>
          <a:xfrm>
            <a:off x="144015" y="1293421"/>
            <a:ext cx="11446933" cy="6491111"/>
          </a:xfrm>
        </p:spPr>
        <p:txBody>
          <a:bodyPr/>
          <a:lstStyle/>
          <a:p>
            <a:pPr marL="228600" lvl="1" indent="0">
              <a:buNone/>
            </a:pPr>
            <a:r>
              <a:rPr lang="en-US" sz="2400" dirty="0" smtClean="0"/>
              <a:t>Overview</a:t>
            </a:r>
            <a:endParaRPr lang="en-US" sz="2400" dirty="0"/>
          </a:p>
          <a:p>
            <a:pPr marL="228600" lvl="1" indent="0">
              <a:buNone/>
            </a:pPr>
            <a:r>
              <a:rPr lang="en-US" sz="2400" dirty="0"/>
              <a:t>	</a:t>
            </a:r>
            <a:r>
              <a:rPr lang="en-US" sz="2400" dirty="0" smtClean="0"/>
              <a:t>Motivation behind method moving to Non-Probability Survey (NPS) for inference</a:t>
            </a:r>
          </a:p>
          <a:p>
            <a:pPr marL="228600" lvl="1" indent="0">
              <a:buNone/>
            </a:pPr>
            <a:r>
              <a:rPr lang="en-US" sz="2400" dirty="0"/>
              <a:t>	</a:t>
            </a:r>
            <a:r>
              <a:rPr lang="en-US" sz="2400" dirty="0" smtClean="0"/>
              <a:t>Probability </a:t>
            </a:r>
            <a:r>
              <a:rPr lang="en-US" sz="2400" dirty="0"/>
              <a:t>Survey (PS)</a:t>
            </a:r>
          </a:p>
          <a:p>
            <a:pPr marL="228600" lvl="1" indent="0">
              <a:buNone/>
            </a:pPr>
            <a:r>
              <a:rPr lang="en-US" sz="2400" dirty="0"/>
              <a:t>	</a:t>
            </a:r>
            <a:r>
              <a:rPr lang="en-US" sz="2400" dirty="0" smtClean="0"/>
              <a:t>		Increasingly </a:t>
            </a:r>
            <a:r>
              <a:rPr lang="en-US" sz="2400" dirty="0"/>
              <a:t>more expensive</a:t>
            </a:r>
          </a:p>
          <a:p>
            <a:pPr marL="228600" lvl="1" indent="0">
              <a:buNone/>
            </a:pPr>
            <a:r>
              <a:rPr lang="en-US" sz="2400" dirty="0"/>
              <a:t>	</a:t>
            </a:r>
            <a:r>
              <a:rPr lang="en-US" sz="2400" dirty="0" smtClean="0"/>
              <a:t>		Increasing </a:t>
            </a:r>
            <a:r>
              <a:rPr lang="en-US" sz="2400" dirty="0"/>
              <a:t>nonresponse rates</a:t>
            </a:r>
          </a:p>
          <a:p>
            <a:pPr marL="228600" lvl="1" indent="0">
              <a:buNone/>
            </a:pPr>
            <a:r>
              <a:rPr lang="en-US" sz="2400" dirty="0"/>
              <a:t>	Current State</a:t>
            </a:r>
          </a:p>
          <a:p>
            <a:pPr marL="228600" lvl="1" indent="0">
              <a:buNone/>
            </a:pPr>
            <a:r>
              <a:rPr lang="en-US" sz="2400" dirty="0"/>
              <a:t>	</a:t>
            </a:r>
            <a:r>
              <a:rPr lang="en-US" sz="2400" dirty="0" smtClean="0"/>
              <a:t>	Comparisons </a:t>
            </a:r>
            <a:r>
              <a:rPr lang="en-US" sz="2400" dirty="0"/>
              <a:t>to </a:t>
            </a:r>
            <a:r>
              <a:rPr lang="en-US" sz="2400" dirty="0" smtClean="0"/>
              <a:t>PS</a:t>
            </a:r>
            <a:endParaRPr lang="en-US" sz="2400" dirty="0"/>
          </a:p>
          <a:p>
            <a:pPr marL="228600" lvl="1" indent="0">
              <a:buNone/>
            </a:pPr>
            <a:r>
              <a:rPr lang="en-US" sz="2400" dirty="0"/>
              <a:t>	How to push beyond comparisons with </a:t>
            </a:r>
            <a:r>
              <a:rPr lang="en-US" sz="2400" dirty="0" smtClean="0"/>
              <a:t>PS, deciding on a priori decision rule</a:t>
            </a:r>
          </a:p>
          <a:p>
            <a:pPr marL="228600" lvl="1" indent="0">
              <a:buNone/>
            </a:pPr>
            <a:r>
              <a:rPr lang="en-US" sz="2400" dirty="0"/>
              <a:t>	</a:t>
            </a:r>
            <a:r>
              <a:rPr lang="en-US" sz="2400" dirty="0" smtClean="0"/>
              <a:t>Comparison – illustrate how to do it</a:t>
            </a:r>
          </a:p>
          <a:p>
            <a:pPr marL="228600" lvl="1" indent="0">
              <a:buNone/>
            </a:pPr>
            <a:r>
              <a:rPr lang="en-US" sz="2400" dirty="0"/>
              <a:t>	</a:t>
            </a:r>
            <a:r>
              <a:rPr lang="en-US" sz="2400" dirty="0" smtClean="0"/>
              <a:t>At later time how can NPS stand alone, another a priori decision rule</a:t>
            </a:r>
          </a:p>
          <a:p>
            <a:pPr marL="228600" lvl="1" indent="0">
              <a:buNone/>
            </a:pPr>
            <a:r>
              <a:rPr lang="en-US" sz="2400" dirty="0"/>
              <a:t>	</a:t>
            </a:r>
            <a:r>
              <a:rPr lang="en-US" sz="2400" dirty="0" smtClean="0"/>
              <a:t>Further research</a:t>
            </a:r>
            <a:endParaRPr lang="en-US" sz="2400" dirty="0"/>
          </a:p>
          <a:p>
            <a:pPr marL="228600" lvl="1" indent="0">
              <a:buNone/>
            </a:pPr>
            <a:r>
              <a:rPr lang="en-US" sz="2400" dirty="0"/>
              <a:t>	</a:t>
            </a:r>
            <a:endParaRPr lang="en-US" sz="1600" dirty="0" smtClean="0"/>
          </a:p>
          <a:p>
            <a:pPr marL="228600" lvl="1" indent="0">
              <a:buNone/>
            </a:pPr>
            <a:endParaRPr lang="en-US" sz="1600" dirty="0"/>
          </a:p>
          <a:p>
            <a:pPr marL="228600" lvl="1" indent="0">
              <a:buNone/>
            </a:pPr>
            <a:endParaRPr lang="en-US" sz="1600" dirty="0"/>
          </a:p>
          <a:p>
            <a:pPr marL="0" indent="0">
              <a:buNone/>
            </a:pPr>
            <a:r>
              <a:rPr lang="en-US" dirty="0" smtClean="0"/>
              <a:t>	</a:t>
            </a:r>
            <a:endParaRPr lang="en-US" dirty="0"/>
          </a:p>
        </p:txBody>
      </p:sp>
    </p:spTree>
    <p:extLst>
      <p:ext uri="{BB962C8B-B14F-4D97-AF65-F5344CB8AC3E}">
        <p14:creationId xmlns:p14="http://schemas.microsoft.com/office/powerpoint/2010/main" val="565165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283" y="222539"/>
            <a:ext cx="11446933" cy="504825"/>
          </a:xfrm>
        </p:spPr>
        <p:txBody>
          <a:bodyPr>
            <a:normAutofit fontScale="90000"/>
          </a:bodyPr>
          <a:lstStyle/>
          <a:p>
            <a:r>
              <a:rPr lang="en-US" dirty="0"/>
              <a:t>An Empirical </a:t>
            </a:r>
            <a:r>
              <a:rPr lang="en-US" dirty="0" smtClean="0"/>
              <a:t>Process </a:t>
            </a:r>
            <a:r>
              <a:rPr lang="en-US" dirty="0"/>
              <a:t>to Establish Usability of Nonprobability Surveys for Inference</a:t>
            </a:r>
          </a:p>
        </p:txBody>
      </p:sp>
      <p:sp>
        <p:nvSpPr>
          <p:cNvPr id="3" name="Content Placeholder 2"/>
          <p:cNvSpPr>
            <a:spLocks noGrp="1"/>
          </p:cNvSpPr>
          <p:nvPr>
            <p:ph idx="1"/>
          </p:nvPr>
        </p:nvSpPr>
        <p:spPr>
          <a:xfrm>
            <a:off x="144015" y="1508899"/>
            <a:ext cx="11446933" cy="6491111"/>
          </a:xfrm>
        </p:spPr>
        <p:txBody>
          <a:bodyPr/>
          <a:lstStyle/>
          <a:p>
            <a:pPr marL="228600" lvl="1" indent="0">
              <a:buNone/>
            </a:pPr>
            <a:r>
              <a:rPr lang="en-US" sz="2400" dirty="0" smtClean="0"/>
              <a:t>NPS</a:t>
            </a:r>
            <a:endParaRPr lang="en-US" sz="2400" dirty="0"/>
          </a:p>
          <a:p>
            <a:pPr marL="228600" lvl="1" indent="0">
              <a:buNone/>
            </a:pPr>
            <a:r>
              <a:rPr lang="en-US" sz="2400" dirty="0"/>
              <a:t>	Qualitative </a:t>
            </a:r>
          </a:p>
          <a:p>
            <a:pPr marL="228600" lvl="1" indent="0">
              <a:buNone/>
            </a:pPr>
            <a:r>
              <a:rPr lang="en-US" sz="2400" dirty="0"/>
              <a:t>	</a:t>
            </a:r>
            <a:r>
              <a:rPr lang="en-US" sz="2400" dirty="0" smtClean="0"/>
              <a:t>Not Inferential </a:t>
            </a:r>
            <a:r>
              <a:rPr lang="en-US" sz="2400" dirty="0"/>
              <a:t>-  Accepted in market research, no </a:t>
            </a:r>
            <a:r>
              <a:rPr lang="en-US" sz="2400" dirty="0" smtClean="0"/>
              <a:t>accepted statistical theory </a:t>
            </a:r>
          </a:p>
          <a:p>
            <a:pPr marL="228600" lvl="1" indent="0">
              <a:buNone/>
            </a:pPr>
            <a:r>
              <a:rPr lang="en-US" sz="2400" dirty="0"/>
              <a:t>	</a:t>
            </a:r>
            <a:r>
              <a:rPr lang="en-US" sz="2400" dirty="0" smtClean="0"/>
              <a:t>Fast (500 interviews, nationwide, with parents in </a:t>
            </a:r>
            <a:r>
              <a:rPr lang="en-US" sz="2400" dirty="0" err="1" smtClean="0"/>
              <a:t>hh</a:t>
            </a:r>
            <a:r>
              <a:rPr lang="en-US" sz="2400" dirty="0" smtClean="0"/>
              <a:t> with 19 – 35 month old 	children in 24 hours, 200 interviews in NYC for correlational study in 12 hours)</a:t>
            </a:r>
          </a:p>
          <a:p>
            <a:pPr marL="228600" lvl="1" indent="0">
              <a:buNone/>
            </a:pPr>
            <a:r>
              <a:rPr lang="en-US" sz="2400" dirty="0"/>
              <a:t>	</a:t>
            </a:r>
            <a:r>
              <a:rPr lang="en-US" sz="2400" dirty="0" smtClean="0"/>
              <a:t>Low cost, relatively, even when paying an incentive</a:t>
            </a:r>
          </a:p>
          <a:p>
            <a:pPr marL="228600" lvl="1" indent="0">
              <a:buNone/>
            </a:pPr>
            <a:r>
              <a:rPr lang="en-US" sz="2400" dirty="0"/>
              <a:t>	</a:t>
            </a:r>
            <a:r>
              <a:rPr lang="en-US" sz="2400" dirty="0" smtClean="0"/>
              <a:t>Hard to reach to survey (19 – 35 month children)</a:t>
            </a:r>
            <a:endParaRPr lang="en-US" sz="2400" dirty="0"/>
          </a:p>
          <a:p>
            <a:pPr marL="228600" lvl="1" indent="0">
              <a:buNone/>
            </a:pPr>
            <a:endParaRPr lang="en-US" sz="1600" dirty="0" smtClean="0"/>
          </a:p>
          <a:p>
            <a:pPr marL="228600" lvl="1" indent="0">
              <a:buNone/>
            </a:pPr>
            <a:endParaRPr lang="en-US" sz="1600" dirty="0"/>
          </a:p>
          <a:p>
            <a:pPr marL="228600" lvl="1" indent="0">
              <a:buNone/>
            </a:pPr>
            <a:endParaRPr lang="en-US" sz="1600" dirty="0"/>
          </a:p>
          <a:p>
            <a:pPr marL="0" indent="0">
              <a:buNone/>
            </a:pPr>
            <a:r>
              <a:rPr lang="en-US" dirty="0" smtClean="0"/>
              <a:t>	</a:t>
            </a:r>
            <a:endParaRPr lang="en-US" dirty="0"/>
          </a:p>
        </p:txBody>
      </p:sp>
    </p:spTree>
    <p:extLst>
      <p:ext uri="{BB962C8B-B14F-4D97-AF65-F5344CB8AC3E}">
        <p14:creationId xmlns:p14="http://schemas.microsoft.com/office/powerpoint/2010/main" val="2465847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751014" y="218365"/>
            <a:ext cx="8586061" cy="745249"/>
          </a:xfrm>
        </p:spPr>
        <p:txBody>
          <a:bodyPr>
            <a:normAutofit fontScale="90000"/>
          </a:bodyPr>
          <a:lstStyle/>
          <a:p>
            <a:r>
              <a:rPr lang="en-US" dirty="0"/>
              <a:t>The CHINTS Pilot</a:t>
            </a:r>
            <a:r>
              <a:rPr lang="en-US" dirty="0" smtClean="0"/>
              <a:t>: </a:t>
            </a:r>
            <a:r>
              <a:rPr lang="en-US" i="1" dirty="0" smtClean="0"/>
              <a:t>A Comparison of national estimates with  site level data</a:t>
            </a:r>
            <a:endParaRPr lang="en-US" sz="2200" i="1" dirty="0">
              <a:solidFill>
                <a:schemeClr val="accent4"/>
              </a:solidFill>
            </a:endParaRPr>
          </a:p>
        </p:txBody>
      </p:sp>
      <p:sp>
        <p:nvSpPr>
          <p:cNvPr id="8" name="Content Placeholder 2"/>
          <p:cNvSpPr>
            <a:spLocks noGrp="1"/>
          </p:cNvSpPr>
          <p:nvPr>
            <p:ph idx="1"/>
          </p:nvPr>
        </p:nvSpPr>
        <p:spPr>
          <a:xfrm>
            <a:off x="1751013" y="1160838"/>
            <a:ext cx="8701834" cy="748645"/>
          </a:xfrm>
        </p:spPr>
        <p:txBody>
          <a:bodyPr/>
          <a:lstStyle/>
          <a:p>
            <a:pPr marL="0" indent="0">
              <a:buNone/>
            </a:pPr>
            <a:r>
              <a:rPr lang="en-US" b="0" dirty="0"/>
              <a:t>The most recent time you looked for information about health or medical topics, where did you go first</a:t>
            </a:r>
            <a:r>
              <a:rPr lang="en-US" b="0" dirty="0" smtClean="0"/>
              <a:t>?</a:t>
            </a:r>
            <a:endParaRPr lang="en-US" b="0" dirty="0"/>
          </a:p>
        </p:txBody>
      </p:sp>
      <p:graphicFrame>
        <p:nvGraphicFramePr>
          <p:cNvPr id="10" name="Chart 9"/>
          <p:cNvGraphicFramePr>
            <a:graphicFrameLocks/>
          </p:cNvGraphicFramePr>
          <p:nvPr>
            <p:extLst/>
          </p:nvPr>
        </p:nvGraphicFramePr>
        <p:xfrm>
          <a:off x="1751013" y="1963271"/>
          <a:ext cx="8686800" cy="45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31463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282" y="62716"/>
            <a:ext cx="11446933" cy="504825"/>
          </a:xfrm>
        </p:spPr>
        <p:txBody>
          <a:bodyPr>
            <a:noAutofit/>
          </a:bodyPr>
          <a:lstStyle/>
          <a:p>
            <a:r>
              <a:rPr lang="en-US" b="0" dirty="0"/>
              <a:t>Compare 2 NPS </a:t>
            </a:r>
            <a:r>
              <a:rPr lang="en-US" b="0" dirty="0" smtClean="0"/>
              <a:t>designs to PS (the Kott situation)</a:t>
            </a:r>
            <a:endParaRPr lang="en-US" b="0" dirty="0"/>
          </a:p>
        </p:txBody>
      </p:sp>
      <p:sp>
        <p:nvSpPr>
          <p:cNvPr id="3" name="Content Placeholder 2"/>
          <p:cNvSpPr>
            <a:spLocks noGrp="1"/>
          </p:cNvSpPr>
          <p:nvPr>
            <p:ph idx="1"/>
          </p:nvPr>
        </p:nvSpPr>
        <p:spPr>
          <a:xfrm>
            <a:off x="404282" y="567541"/>
            <a:ext cx="11446933" cy="6491111"/>
          </a:xfrm>
        </p:spPr>
        <p:txBody>
          <a:bodyPr/>
          <a:lstStyle/>
          <a:p>
            <a:pPr marL="228600" lvl="1" indent="0">
              <a:buNone/>
            </a:pPr>
            <a:r>
              <a:rPr lang="en-US" sz="2400" dirty="0" smtClean="0"/>
              <a:t>Telephone Probability Survey </a:t>
            </a:r>
          </a:p>
          <a:p>
            <a:pPr marL="228600" lvl="1" indent="0">
              <a:buNone/>
            </a:pPr>
            <a:r>
              <a:rPr lang="en-US" sz="2400" dirty="0"/>
              <a:t>	</a:t>
            </a:r>
            <a:r>
              <a:rPr lang="en-US" sz="2400" dirty="0" smtClean="0"/>
              <a:t>LA BRFSS</a:t>
            </a:r>
          </a:p>
          <a:p>
            <a:pPr marL="228600" lvl="1" indent="0">
              <a:buNone/>
            </a:pPr>
            <a:r>
              <a:rPr lang="en-US" sz="2400" dirty="0"/>
              <a:t>	</a:t>
            </a:r>
            <a:r>
              <a:rPr lang="en-US" sz="2400" b="1" dirty="0" smtClean="0"/>
              <a:t>n = 1,000</a:t>
            </a:r>
          </a:p>
          <a:p>
            <a:pPr marL="228600" lvl="1" indent="0">
              <a:buNone/>
            </a:pPr>
            <a:r>
              <a:rPr lang="en-US" sz="2400" dirty="0"/>
              <a:t>	</a:t>
            </a:r>
            <a:r>
              <a:rPr lang="en-US" sz="2400" dirty="0" smtClean="0"/>
              <a:t>Spanish Language interviewing</a:t>
            </a:r>
          </a:p>
          <a:p>
            <a:pPr marL="228600" lvl="1" indent="0">
              <a:buNone/>
            </a:pPr>
            <a:r>
              <a:rPr lang="en-US" sz="2400" dirty="0"/>
              <a:t>	</a:t>
            </a:r>
            <a:r>
              <a:rPr lang="en-US" sz="2400" dirty="0" smtClean="0"/>
              <a:t>2 years earlier then NPS surveys</a:t>
            </a:r>
          </a:p>
          <a:p>
            <a:pPr marL="228600" lvl="1" indent="0">
              <a:buNone/>
            </a:pPr>
            <a:endParaRPr lang="en-US" sz="2400" dirty="0" smtClean="0"/>
          </a:p>
          <a:p>
            <a:pPr marL="228600" lvl="1" indent="0">
              <a:buNone/>
            </a:pPr>
            <a:r>
              <a:rPr lang="en-US" sz="2400" dirty="0" smtClean="0"/>
              <a:t>Non-probability Web Panel Surveys – no Spanish language questionnaire, some wording differences</a:t>
            </a:r>
            <a:endParaRPr lang="en-US" sz="2400" dirty="0"/>
          </a:p>
          <a:p>
            <a:pPr marL="457200" indent="-457200">
              <a:buAutoNum type="arabicPeriod"/>
            </a:pPr>
            <a:r>
              <a:rPr lang="en-US" sz="2400" b="0" dirty="0" smtClean="0"/>
              <a:t>NPS </a:t>
            </a:r>
            <a:r>
              <a:rPr lang="en-US" sz="2400" b="0" dirty="0"/>
              <a:t>quota design based on panel firm </a:t>
            </a:r>
            <a:r>
              <a:rPr lang="en-US" sz="2400" b="0" dirty="0" smtClean="0"/>
              <a:t>survey method </a:t>
            </a:r>
            <a:r>
              <a:rPr lang="en-US" sz="2400" b="0" dirty="0"/>
              <a:t>– start with hardest to fill quota cells – </a:t>
            </a:r>
            <a:r>
              <a:rPr lang="en-US" sz="2400" b="0" dirty="0" smtClean="0"/>
              <a:t>called Quota, </a:t>
            </a:r>
            <a:r>
              <a:rPr lang="en-US" sz="2400" dirty="0" smtClean="0">
                <a:latin typeface="+mj-lt"/>
              </a:rPr>
              <a:t>n = 689 </a:t>
            </a:r>
            <a:r>
              <a:rPr lang="en-US" sz="1800" b="0" dirty="0" smtClean="0">
                <a:latin typeface="+mj-lt"/>
              </a:rPr>
              <a:t>(an aside – inverse sampling with its different estimators for proportions and sampling error)</a:t>
            </a:r>
            <a:endParaRPr lang="en-US" sz="1800" b="0" dirty="0">
              <a:latin typeface="+mj-lt"/>
            </a:endParaRPr>
          </a:p>
          <a:p>
            <a:pPr marL="0" indent="0">
              <a:buNone/>
            </a:pPr>
            <a:r>
              <a:rPr lang="en-US" sz="2400" b="0" dirty="0"/>
              <a:t>2. </a:t>
            </a:r>
            <a:r>
              <a:rPr lang="en-US" sz="2400" b="0" dirty="0" smtClean="0"/>
              <a:t>  NPS </a:t>
            </a:r>
            <a:r>
              <a:rPr lang="en-US" sz="2400" b="0" dirty="0"/>
              <a:t>based on </a:t>
            </a:r>
            <a:r>
              <a:rPr lang="en-US" sz="2400" b="0" dirty="0" smtClean="0"/>
              <a:t>random sample </a:t>
            </a:r>
            <a:r>
              <a:rPr lang="en-US" sz="2400" b="0" dirty="0"/>
              <a:t>selected before fielding, </a:t>
            </a:r>
            <a:r>
              <a:rPr lang="en-US" sz="2400" b="0" dirty="0" smtClean="0"/>
              <a:t>based on </a:t>
            </a:r>
            <a:r>
              <a:rPr lang="en-US" sz="2400" b="0" dirty="0"/>
              <a:t>census demos – called </a:t>
            </a:r>
            <a:r>
              <a:rPr lang="en-US" sz="2400" b="0" dirty="0" smtClean="0"/>
              <a:t>Census – select large enough initial sample to allow for reminders and obtained finalize sample size, </a:t>
            </a:r>
            <a:r>
              <a:rPr lang="en-US" sz="2400" dirty="0" smtClean="0"/>
              <a:t>n = 553</a:t>
            </a:r>
            <a:endParaRPr lang="en-US" sz="2400" dirty="0"/>
          </a:p>
          <a:p>
            <a:pPr marL="228600" lvl="1" indent="0">
              <a:buNone/>
            </a:pPr>
            <a:endParaRPr lang="en-US" sz="1600" dirty="0"/>
          </a:p>
          <a:p>
            <a:pPr marL="0" indent="0">
              <a:buNone/>
            </a:pPr>
            <a:r>
              <a:rPr lang="en-US" dirty="0" smtClean="0"/>
              <a:t>	</a:t>
            </a:r>
            <a:endParaRPr lang="en-US" dirty="0"/>
          </a:p>
        </p:txBody>
      </p:sp>
    </p:spTree>
    <p:extLst>
      <p:ext uri="{BB962C8B-B14F-4D97-AF65-F5344CB8AC3E}">
        <p14:creationId xmlns:p14="http://schemas.microsoft.com/office/powerpoint/2010/main" val="2840540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282" y="305171"/>
            <a:ext cx="11446933" cy="504825"/>
          </a:xfrm>
        </p:spPr>
        <p:txBody>
          <a:bodyPr>
            <a:normAutofit fontScale="90000"/>
          </a:bodyPr>
          <a:lstStyle/>
          <a:p>
            <a:r>
              <a:rPr lang="en-US" dirty="0"/>
              <a:t>An Empirical Method to Establish Usability of Nonprobability Surveys for Inference</a:t>
            </a:r>
          </a:p>
        </p:txBody>
      </p:sp>
      <p:sp>
        <p:nvSpPr>
          <p:cNvPr id="3" name="Content Placeholder 2"/>
          <p:cNvSpPr>
            <a:spLocks noGrp="1"/>
          </p:cNvSpPr>
          <p:nvPr>
            <p:ph idx="1"/>
          </p:nvPr>
        </p:nvSpPr>
        <p:spPr>
          <a:xfrm>
            <a:off x="404282" y="809996"/>
            <a:ext cx="11446933" cy="6491111"/>
          </a:xfrm>
        </p:spPr>
        <p:txBody>
          <a:bodyPr/>
          <a:lstStyle/>
          <a:p>
            <a:pPr marL="228600" lvl="1" indent="0">
              <a:buNone/>
            </a:pPr>
            <a:r>
              <a:rPr lang="en-US" sz="2000" dirty="0" smtClean="0"/>
              <a:t>This </a:t>
            </a:r>
            <a:r>
              <a:rPr lang="en-US" sz="2000" dirty="0"/>
              <a:t>is a proposed method to push beyond </a:t>
            </a:r>
            <a:r>
              <a:rPr lang="en-US" sz="2000" dirty="0" smtClean="0"/>
              <a:t>just comparing NPS to PS and to allow for use of NPS for inference, i.e., in manner of a PS</a:t>
            </a:r>
            <a:endParaRPr lang="en-US" sz="2000" dirty="0"/>
          </a:p>
          <a:p>
            <a:pPr marL="228600" lvl="1" indent="0">
              <a:buNone/>
            </a:pPr>
            <a:endParaRPr lang="en-US" sz="2000" dirty="0" smtClean="0"/>
          </a:p>
          <a:p>
            <a:pPr marL="228600" lvl="1" indent="0">
              <a:buNone/>
            </a:pPr>
            <a:r>
              <a:rPr lang="en-US" sz="2000" dirty="0" smtClean="0"/>
              <a:t>1) Motivated by risk </a:t>
            </a:r>
            <a:r>
              <a:rPr lang="en-US" sz="2000" dirty="0"/>
              <a:t>tolerance </a:t>
            </a:r>
            <a:r>
              <a:rPr lang="en-US" sz="2000" dirty="0" smtClean="0"/>
              <a:t>as </a:t>
            </a:r>
            <a:r>
              <a:rPr lang="en-US" sz="2000" dirty="0"/>
              <a:t>in design based surveys where we design a survey and select a sample with the </a:t>
            </a:r>
            <a:r>
              <a:rPr lang="en-US" sz="2000" dirty="0" smtClean="0"/>
              <a:t>risk </a:t>
            </a:r>
            <a:r>
              <a:rPr lang="el-GR" sz="2000" dirty="0" smtClean="0"/>
              <a:t>α</a:t>
            </a:r>
            <a:r>
              <a:rPr lang="en-US" sz="2000" dirty="0" smtClean="0"/>
              <a:t> </a:t>
            </a:r>
            <a:r>
              <a:rPr lang="en-US" sz="2000" dirty="0"/>
              <a:t>(generally = 0.05) of getting a bad sample, that is, in 1 out of 20 </a:t>
            </a:r>
            <a:r>
              <a:rPr lang="en-US" sz="2000" dirty="0" smtClean="0"/>
              <a:t>surveys, using predefined </a:t>
            </a:r>
            <a:r>
              <a:rPr lang="en-US" sz="2000" dirty="0"/>
              <a:t>(a priori) decision rule </a:t>
            </a:r>
            <a:r>
              <a:rPr lang="en-US" sz="2000" dirty="0" smtClean="0"/>
              <a:t>and 2) motivated by Statistics </a:t>
            </a:r>
            <a:r>
              <a:rPr lang="en-US" sz="2000" dirty="0"/>
              <a:t>Sweden Aspire system </a:t>
            </a:r>
            <a:r>
              <a:rPr lang="en-US" sz="2000" dirty="0" smtClean="0"/>
              <a:t>(</a:t>
            </a:r>
            <a:r>
              <a:rPr lang="en-US" sz="2000" dirty="0" err="1"/>
              <a:t>Bergdahl</a:t>
            </a:r>
            <a:r>
              <a:rPr lang="en-US" sz="2000" dirty="0"/>
              <a:t>, H., </a:t>
            </a:r>
            <a:r>
              <a:rPr lang="en-US" sz="2000" dirty="0" err="1"/>
              <a:t>Biemer</a:t>
            </a:r>
            <a:r>
              <a:rPr lang="en-US" sz="2000" dirty="0"/>
              <a:t>, P. and </a:t>
            </a:r>
            <a:r>
              <a:rPr lang="en-US" sz="2000" dirty="0" err="1"/>
              <a:t>Trewin</a:t>
            </a:r>
            <a:r>
              <a:rPr lang="en-US" sz="2000" dirty="0"/>
              <a:t>, D. (2014</a:t>
            </a:r>
            <a:r>
              <a:rPr lang="en-US" sz="2000" dirty="0" smtClean="0"/>
              <a:t>)).   </a:t>
            </a:r>
          </a:p>
          <a:p>
            <a:pPr marL="228600" lvl="1" indent="0">
              <a:buNone/>
            </a:pPr>
            <a:endParaRPr lang="en-US" sz="2000" dirty="0" smtClean="0"/>
          </a:p>
          <a:p>
            <a:pPr marL="228600" lvl="1" indent="0">
              <a:buNone/>
            </a:pPr>
            <a:r>
              <a:rPr lang="en-US" sz="2000" dirty="0" smtClean="0"/>
              <a:t>Assumes </a:t>
            </a:r>
            <a:r>
              <a:rPr lang="en-US" sz="2000" dirty="0"/>
              <a:t>NPS from a panel </a:t>
            </a:r>
            <a:r>
              <a:rPr lang="en-US" sz="2000" dirty="0" smtClean="0"/>
              <a:t>“quota sample” </a:t>
            </a:r>
            <a:r>
              <a:rPr lang="en-US" sz="2000" dirty="0"/>
              <a:t>(NOT a river sample, or other convenience sample</a:t>
            </a:r>
            <a:r>
              <a:rPr lang="en-US" sz="2000" dirty="0" smtClean="0"/>
              <a:t>), a sample design that is repeatable</a:t>
            </a:r>
            <a:endParaRPr lang="en-US" sz="2000" dirty="0"/>
          </a:p>
          <a:p>
            <a:pPr marL="228600" lvl="1" indent="0">
              <a:buNone/>
            </a:pPr>
            <a:r>
              <a:rPr lang="en-US" sz="2000" dirty="0" smtClean="0"/>
              <a:t>Dropping the PS</a:t>
            </a:r>
          </a:p>
          <a:p>
            <a:pPr marL="228600" lvl="1" indent="0">
              <a:buNone/>
            </a:pPr>
            <a:r>
              <a:rPr lang="en-US" sz="2000" dirty="0" smtClean="0"/>
              <a:t>Assuming successful comparison to PS on the first occasion the NPS stands alone at later times if 1) panel demos only change marginally (user decides acceptable level of change) and 2) the  same quota sample design is used</a:t>
            </a:r>
          </a:p>
          <a:p>
            <a:pPr marL="228600" lvl="1" indent="0">
              <a:buNone/>
            </a:pPr>
            <a:endParaRPr lang="en-US" sz="2000" dirty="0" smtClean="0"/>
          </a:p>
          <a:p>
            <a:pPr marL="228600" lvl="1" indent="0">
              <a:buNone/>
            </a:pPr>
            <a:r>
              <a:rPr lang="en-US" sz="2000" dirty="0" smtClean="0"/>
              <a:t>Continue on with NPS until panel demos change too much</a:t>
            </a:r>
          </a:p>
          <a:p>
            <a:pPr marL="0" indent="0">
              <a:buNone/>
            </a:pPr>
            <a:r>
              <a:rPr lang="en-US" dirty="0" smtClean="0"/>
              <a:t>	</a:t>
            </a:r>
            <a:endParaRPr lang="en-US" dirty="0"/>
          </a:p>
        </p:txBody>
      </p:sp>
    </p:spTree>
    <p:extLst>
      <p:ext uri="{BB962C8B-B14F-4D97-AF65-F5344CB8AC3E}">
        <p14:creationId xmlns:p14="http://schemas.microsoft.com/office/powerpoint/2010/main" val="2932248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680" y="-504826"/>
            <a:ext cx="11446933" cy="504825"/>
          </a:xfrm>
        </p:spPr>
        <p:txBody>
          <a:bodyPr>
            <a:normAutofit fontScale="90000"/>
          </a:bodyPr>
          <a:lstStyle/>
          <a:p>
            <a:r>
              <a:rPr lang="en-US" dirty="0"/>
              <a:t>Method</a:t>
            </a:r>
          </a:p>
        </p:txBody>
      </p:sp>
      <p:sp>
        <p:nvSpPr>
          <p:cNvPr id="3" name="Content Placeholder 2"/>
          <p:cNvSpPr>
            <a:spLocks noGrp="1"/>
          </p:cNvSpPr>
          <p:nvPr>
            <p:ph idx="1"/>
          </p:nvPr>
        </p:nvSpPr>
        <p:spPr>
          <a:xfrm>
            <a:off x="302680" y="-1"/>
            <a:ext cx="11446933" cy="6551629"/>
          </a:xfrm>
        </p:spPr>
        <p:txBody>
          <a:bodyPr/>
          <a:lstStyle/>
          <a:p>
            <a:pPr marL="0" indent="0">
              <a:buNone/>
            </a:pPr>
            <a:r>
              <a:rPr lang="en-US" dirty="0" smtClean="0"/>
              <a:t>The organization that is responsible for making these estimates, selects the level of risk they are willing to accept by deciding on what to compare</a:t>
            </a:r>
          </a:p>
          <a:p>
            <a:pPr marL="0" indent="0">
              <a:buNone/>
            </a:pPr>
            <a:endParaRPr lang="en-US" dirty="0" smtClean="0"/>
          </a:p>
          <a:p>
            <a:pPr marL="571500" lvl="1" indent="-342900">
              <a:buFont typeface="+mj-lt"/>
              <a:buAutoNum type="arabicPeriod"/>
            </a:pPr>
            <a:r>
              <a:rPr lang="en-US" sz="2000" dirty="0" smtClean="0"/>
              <a:t>Make overall population estimates, PE, or</a:t>
            </a:r>
          </a:p>
          <a:p>
            <a:pPr marL="571500" lvl="1" indent="-342900">
              <a:buFont typeface="+mj-lt"/>
              <a:buAutoNum type="arabicPeriod"/>
            </a:pPr>
            <a:r>
              <a:rPr lang="en-US" sz="2000" dirty="0" smtClean="0"/>
              <a:t>Make sub-population estimates, SPE, or</a:t>
            </a:r>
          </a:p>
          <a:p>
            <a:pPr marL="571500" lvl="1" indent="-342900">
              <a:buFont typeface="+mj-lt"/>
              <a:buAutoNum type="arabicPeriod"/>
            </a:pPr>
            <a:r>
              <a:rPr lang="en-US" sz="2000" dirty="0" smtClean="0"/>
              <a:t>Conduct multivariate analysis, MA</a:t>
            </a:r>
          </a:p>
          <a:p>
            <a:pPr marL="571500" lvl="1" indent="-342900">
              <a:buFont typeface="+mj-lt"/>
              <a:buAutoNum type="arabicPeriod"/>
            </a:pPr>
            <a:r>
              <a:rPr lang="en-US" sz="2000" dirty="0" smtClean="0"/>
              <a:t>Include post stratification adjustment, PSW</a:t>
            </a:r>
          </a:p>
          <a:p>
            <a:pPr marL="228600" lvl="1" indent="0">
              <a:buNone/>
            </a:pPr>
            <a:endParaRPr lang="en-US" sz="2000" b="1" dirty="0" smtClean="0"/>
          </a:p>
          <a:p>
            <a:pPr marL="228600" lvl="1" indent="0">
              <a:buNone/>
            </a:pPr>
            <a:r>
              <a:rPr lang="en-US" sz="2000" b="1" dirty="0" smtClean="0"/>
              <a:t>If the organization</a:t>
            </a:r>
          </a:p>
          <a:p>
            <a:pPr marL="628650" lvl="1" indent="-400050">
              <a:buFont typeface="+mj-lt"/>
              <a:buAutoNum type="romanUcPeriod"/>
            </a:pPr>
            <a:r>
              <a:rPr lang="en-US" sz="2000" dirty="0" smtClean="0"/>
              <a:t>only want overall estimates then a rule using comparisons at the overall level and defined a priori. </a:t>
            </a:r>
          </a:p>
          <a:p>
            <a:pPr marL="628650" lvl="1" indent="-400050">
              <a:buFont typeface="+mj-lt"/>
              <a:buAutoNum type="romanUcPeriod"/>
            </a:pPr>
            <a:r>
              <a:rPr lang="en-US" sz="2000" dirty="0" smtClean="0"/>
              <a:t>wants overall estimates and sub-population estimates then a rule covering overall comparisons and sub-population comparisons and defined a priori.</a:t>
            </a:r>
          </a:p>
          <a:p>
            <a:pPr marL="628650" lvl="1" indent="-400050">
              <a:buFont typeface="+mj-lt"/>
              <a:buAutoNum type="romanUcPeriod"/>
            </a:pPr>
            <a:r>
              <a:rPr lang="en-US" sz="2000" dirty="0" smtClean="0"/>
              <a:t>wants overall estimates, sub-population estimates and multivariate relationships then a rule covering overall estimate comparisons, sub-population comparisons and “correlational” comparisons and defined a priori. </a:t>
            </a:r>
          </a:p>
          <a:p>
            <a:pPr marL="628650" lvl="1" indent="-400050">
              <a:buFont typeface="+mj-lt"/>
              <a:buAutoNum type="romanUcPeriod"/>
            </a:pPr>
            <a:r>
              <a:rPr lang="en-US" sz="2000" dirty="0" smtClean="0"/>
              <a:t>Considers the overall impact of adjusting – how much</a:t>
            </a:r>
            <a:endParaRPr lang="en-US" dirty="0" smtClean="0"/>
          </a:p>
          <a:p>
            <a:pPr marL="0" indent="0">
              <a:buNone/>
            </a:pPr>
            <a:endParaRPr lang="en-US" dirty="0"/>
          </a:p>
        </p:txBody>
      </p:sp>
    </p:spTree>
    <p:extLst>
      <p:ext uri="{BB962C8B-B14F-4D97-AF65-F5344CB8AC3E}">
        <p14:creationId xmlns:p14="http://schemas.microsoft.com/office/powerpoint/2010/main" val="133881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681" y="86467"/>
            <a:ext cx="11446933" cy="504825"/>
          </a:xfrm>
        </p:spPr>
        <p:txBody>
          <a:bodyPr>
            <a:normAutofit fontScale="90000"/>
          </a:bodyPr>
          <a:lstStyle/>
          <a:p>
            <a:r>
              <a:rPr lang="en-US" dirty="0"/>
              <a:t>Method</a:t>
            </a:r>
          </a:p>
        </p:txBody>
      </p:sp>
      <p:sp>
        <p:nvSpPr>
          <p:cNvPr id="3" name="Content Placeholder 2"/>
          <p:cNvSpPr>
            <a:spLocks noGrp="1"/>
          </p:cNvSpPr>
          <p:nvPr>
            <p:ph idx="1"/>
          </p:nvPr>
        </p:nvSpPr>
        <p:spPr>
          <a:xfrm>
            <a:off x="0" y="591292"/>
            <a:ext cx="11446933" cy="6551629"/>
          </a:xfrm>
        </p:spPr>
        <p:txBody>
          <a:bodyPr/>
          <a:lstStyle/>
          <a:p>
            <a:pPr marL="228600" lvl="1" indent="0">
              <a:buNone/>
            </a:pPr>
            <a:endParaRPr lang="en-US" sz="2000" b="1" dirty="0"/>
          </a:p>
          <a:p>
            <a:pPr marL="228600" lvl="1" indent="0">
              <a:buNone/>
            </a:pPr>
            <a:r>
              <a:rPr lang="en-US" sz="2000" b="1" dirty="0" smtClean="0"/>
              <a:t>Rules are developed in the form of indices </a:t>
            </a:r>
            <a:r>
              <a:rPr lang="en-US" sz="2000" dirty="0" err="1"/>
              <a:t>I</a:t>
            </a:r>
            <a:r>
              <a:rPr lang="en-US" sz="2000" baseline="-25000" dirty="0" err="1"/>
              <a:t>k</a:t>
            </a:r>
            <a:r>
              <a:rPr lang="en-US" sz="2000" dirty="0"/>
              <a:t>, k = PE,SPE</a:t>
            </a:r>
            <a:r>
              <a:rPr lang="en-US" sz="2000" dirty="0" smtClean="0"/>
              <a:t>, MA and PSW</a:t>
            </a:r>
          </a:p>
          <a:p>
            <a:pPr marL="228600" lvl="1" indent="0">
              <a:buNone/>
            </a:pPr>
            <a:r>
              <a:rPr lang="en-US" sz="2000" dirty="0" err="1" smtClean="0"/>
              <a:t>I</a:t>
            </a:r>
            <a:r>
              <a:rPr lang="en-US" sz="2000" baseline="-25000" dirty="0" err="1" smtClean="0"/>
              <a:t>k</a:t>
            </a:r>
            <a:r>
              <a:rPr lang="en-US" sz="2000" dirty="0" smtClean="0"/>
              <a:t> is calculated based on comparisons where a “good” comparison results in a 0 added to the index and a “bad” comparison results in some positive number added to the index.  </a:t>
            </a:r>
          </a:p>
          <a:p>
            <a:pPr marL="228600" lvl="1" indent="0">
              <a:buNone/>
            </a:pPr>
            <a:r>
              <a:rPr lang="en-US" sz="2000" dirty="0"/>
              <a:t>	</a:t>
            </a:r>
            <a:endParaRPr lang="en-US" sz="2000" dirty="0" smtClean="0"/>
          </a:p>
          <a:p>
            <a:pPr marL="228600" lvl="1" indent="0">
              <a:buNone/>
            </a:pPr>
            <a:r>
              <a:rPr lang="en-US" sz="2000" dirty="0" smtClean="0"/>
              <a:t>Since the rule is defined a priori the organization knows in advance the maximum possible “bad” score, say I</a:t>
            </a:r>
            <a:r>
              <a:rPr lang="en-US" sz="2000" baseline="-25000" dirty="0" smtClean="0"/>
              <a:t>MAX</a:t>
            </a:r>
            <a:r>
              <a:rPr lang="en-US" sz="2000" dirty="0" smtClean="0"/>
              <a:t> and can assign the level of risk at some cutoff, say I</a:t>
            </a:r>
            <a:r>
              <a:rPr lang="en-US" sz="2000" baseline="-25000" dirty="0" smtClean="0"/>
              <a:t>C</a:t>
            </a:r>
            <a:r>
              <a:rPr lang="en-US" sz="2000" dirty="0" smtClean="0"/>
              <a:t> , where if </a:t>
            </a:r>
            <a:r>
              <a:rPr lang="en-US" sz="2000" dirty="0" err="1"/>
              <a:t>I</a:t>
            </a:r>
            <a:r>
              <a:rPr lang="en-US" sz="2000" baseline="-25000" dirty="0" err="1"/>
              <a:t>k</a:t>
            </a:r>
            <a:r>
              <a:rPr lang="en-US" sz="2000" dirty="0" smtClean="0"/>
              <a:t> &lt;= </a:t>
            </a:r>
            <a:r>
              <a:rPr lang="en-US" sz="2000" dirty="0"/>
              <a:t>I</a:t>
            </a:r>
            <a:r>
              <a:rPr lang="en-US" sz="2000" baseline="-25000" dirty="0"/>
              <a:t>C </a:t>
            </a:r>
            <a:r>
              <a:rPr lang="en-US" sz="2000" baseline="-25000" dirty="0" smtClean="0"/>
              <a:t> </a:t>
            </a:r>
            <a:r>
              <a:rPr lang="en-US" sz="2000" dirty="0" smtClean="0"/>
              <a:t>the NPS is acceptable for inference.   </a:t>
            </a:r>
          </a:p>
          <a:p>
            <a:pPr marL="228600" lvl="1" indent="0">
              <a:buNone/>
            </a:pPr>
            <a:r>
              <a:rPr lang="en-US" sz="2000" dirty="0"/>
              <a:t>	</a:t>
            </a:r>
            <a:endParaRPr lang="en-US" sz="2000" dirty="0" smtClean="0"/>
          </a:p>
          <a:p>
            <a:pPr marL="228600" lvl="1" indent="0">
              <a:buNone/>
            </a:pPr>
            <a:r>
              <a:rPr lang="en-US" sz="2000" dirty="0" smtClean="0"/>
              <a:t>The organization is free to decide on the risk that is acceptable, if I</a:t>
            </a:r>
            <a:r>
              <a:rPr lang="en-US" sz="2000" baseline="-25000" dirty="0" smtClean="0"/>
              <a:t>C</a:t>
            </a:r>
            <a:r>
              <a:rPr lang="en-US" sz="2000" dirty="0" smtClean="0"/>
              <a:t> near 0 then the organization is not willing to tolerate much risk and when  I</a:t>
            </a:r>
            <a:r>
              <a:rPr lang="en-US" sz="2000" baseline="-25000" dirty="0" smtClean="0"/>
              <a:t>C</a:t>
            </a:r>
            <a:r>
              <a:rPr lang="en-US" sz="2000" dirty="0" smtClean="0"/>
              <a:t> nears I</a:t>
            </a:r>
            <a:r>
              <a:rPr lang="en-US" sz="2000" baseline="-25000" dirty="0" smtClean="0"/>
              <a:t>MAX</a:t>
            </a:r>
            <a:r>
              <a:rPr lang="en-US" sz="2000" dirty="0" smtClean="0"/>
              <a:t> the organization is wiling to tolerate more risk.</a:t>
            </a:r>
          </a:p>
          <a:p>
            <a:pPr marL="228600" lvl="1" indent="0">
              <a:buNone/>
            </a:pPr>
            <a:endParaRPr lang="en-US" sz="2000" dirty="0"/>
          </a:p>
          <a:p>
            <a:pPr marL="228600" lvl="1" indent="0">
              <a:buNone/>
            </a:pPr>
            <a:r>
              <a:rPr lang="en-US" sz="2000" dirty="0" smtClean="0"/>
              <a:t>Determining level of risk may include factoring in mode differences, timing, etc.  This may increase the level of risk willing to tolerate</a:t>
            </a:r>
            <a:endParaRPr lang="en-US" sz="2000" dirty="0"/>
          </a:p>
          <a:p>
            <a:pPr marL="228600" lvl="1" indent="0">
              <a:buNone/>
            </a:pPr>
            <a:endParaRPr lang="en-US" sz="2000" dirty="0" smtClean="0"/>
          </a:p>
          <a:p>
            <a:pPr marL="228600" lvl="1" indent="0">
              <a:buNone/>
            </a:pPr>
            <a:endParaRPr lang="en-US" dirty="0" smtClean="0"/>
          </a:p>
          <a:p>
            <a:pPr marL="0" indent="0">
              <a:buNone/>
            </a:pPr>
            <a:endParaRPr lang="en-US" dirty="0"/>
          </a:p>
        </p:txBody>
      </p:sp>
    </p:spTree>
    <p:extLst>
      <p:ext uri="{BB962C8B-B14F-4D97-AF65-F5344CB8AC3E}">
        <p14:creationId xmlns:p14="http://schemas.microsoft.com/office/powerpoint/2010/main" val="2489046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281" y="0"/>
            <a:ext cx="11446933" cy="504825"/>
          </a:xfrm>
        </p:spPr>
        <p:txBody>
          <a:bodyPr>
            <a:normAutofit fontScale="90000"/>
          </a:bodyPr>
          <a:lstStyle/>
          <a:p>
            <a:r>
              <a:rPr lang="en-US" dirty="0" smtClean="0"/>
              <a:t>Decision Rules</a:t>
            </a:r>
            <a:endParaRPr lang="en-US" dirty="0"/>
          </a:p>
        </p:txBody>
      </p:sp>
      <p:sp>
        <p:nvSpPr>
          <p:cNvPr id="3" name="Content Placeholder 2"/>
          <p:cNvSpPr>
            <a:spLocks noGrp="1"/>
          </p:cNvSpPr>
          <p:nvPr>
            <p:ph idx="1"/>
          </p:nvPr>
        </p:nvSpPr>
        <p:spPr>
          <a:xfrm>
            <a:off x="404280" y="504825"/>
            <a:ext cx="11446933" cy="6491111"/>
          </a:xfrm>
        </p:spPr>
        <p:txBody>
          <a:bodyPr/>
          <a:lstStyle/>
          <a:p>
            <a:pPr marL="0" indent="0">
              <a:buNone/>
            </a:pPr>
            <a:r>
              <a:rPr lang="en-US" b="0" dirty="0" smtClean="0"/>
              <a:t>Points assign as individual comparisons within  the  predefined rule(s)</a:t>
            </a:r>
          </a:p>
          <a:p>
            <a:pPr marL="0" indent="0">
              <a:buNone/>
            </a:pPr>
            <a:r>
              <a:rPr lang="en-US" b="0" dirty="0" smtClean="0"/>
              <a:t>Create index(s) and every time a comparison fails add to the index.  If the index score is over a predefined acceptable level of risk the comparison of the NPS to the PS is </a:t>
            </a:r>
            <a:r>
              <a:rPr lang="en-US" b="0" u="sng" dirty="0" smtClean="0"/>
              <a:t>not</a:t>
            </a:r>
            <a:r>
              <a:rPr lang="en-US" b="0" dirty="0" smtClean="0"/>
              <a:t> successful</a:t>
            </a:r>
          </a:p>
          <a:p>
            <a:pPr marL="0" indent="0">
              <a:buNone/>
            </a:pPr>
            <a:r>
              <a:rPr lang="en-US" sz="2000" b="0" dirty="0" smtClean="0"/>
              <a:t>Assume data user chooses rules </a:t>
            </a:r>
            <a:r>
              <a:rPr lang="en-US" b="0" dirty="0" smtClean="0"/>
              <a:t>based on</a:t>
            </a:r>
            <a:r>
              <a:rPr lang="en-US" sz="2000" b="0" dirty="0" smtClean="0"/>
              <a:t>: </a:t>
            </a:r>
          </a:p>
          <a:p>
            <a:pPr marL="0" indent="0">
              <a:buNone/>
            </a:pPr>
            <a:r>
              <a:rPr lang="en-US" b="0" dirty="0"/>
              <a:t>	</a:t>
            </a:r>
            <a:r>
              <a:rPr lang="en-US" sz="2000" b="0" dirty="0" smtClean="0"/>
              <a:t>comparing ever asthma, ever diabetes, ever cancer, ever smoker, current smoker, excellent/very 	good health, flu shot last year and visited doctor in past year </a:t>
            </a:r>
          </a:p>
          <a:p>
            <a:pPr marL="0" indent="0">
              <a:buNone/>
            </a:pPr>
            <a:r>
              <a:rPr lang="en-US" b="0" dirty="0"/>
              <a:t>	</a:t>
            </a:r>
            <a:r>
              <a:rPr lang="en-US" b="0" dirty="0" smtClean="0"/>
              <a:t>1. overall, </a:t>
            </a:r>
            <a:r>
              <a:rPr lang="en-US" b="0" dirty="0"/>
              <a:t>95% confidence intervals </a:t>
            </a:r>
            <a:r>
              <a:rPr lang="en-US" b="0" dirty="0" smtClean="0"/>
              <a:t>(Stephan and McCarty (1958), </a:t>
            </a:r>
            <a:r>
              <a:rPr lang="en-US" b="0" dirty="0" err="1" smtClean="0"/>
              <a:t>Sudman</a:t>
            </a:r>
            <a:r>
              <a:rPr lang="en-US" b="0" dirty="0" smtClean="0"/>
              <a:t> (1966))</a:t>
            </a:r>
          </a:p>
          <a:p>
            <a:pPr marL="0" indent="0">
              <a:buNone/>
            </a:pPr>
            <a:r>
              <a:rPr lang="en-US" b="0" dirty="0"/>
              <a:t>	</a:t>
            </a:r>
            <a:r>
              <a:rPr lang="en-US" b="0" dirty="0" smtClean="0"/>
              <a:t>	</a:t>
            </a:r>
            <a:r>
              <a:rPr lang="en-US" sz="1800" b="0" dirty="0" smtClean="0"/>
              <a:t>adding 1 for each unsuccessful comparison</a:t>
            </a:r>
          </a:p>
          <a:p>
            <a:pPr marL="0" indent="0">
              <a:buNone/>
            </a:pPr>
            <a:r>
              <a:rPr lang="en-US" b="0" dirty="0"/>
              <a:t>	</a:t>
            </a:r>
            <a:r>
              <a:rPr lang="en-US" b="0" dirty="0" smtClean="0"/>
              <a:t>2. </a:t>
            </a:r>
            <a:r>
              <a:rPr lang="en-US" b="0" dirty="0"/>
              <a:t>by gender, 95% confidence intervals </a:t>
            </a:r>
            <a:endParaRPr lang="en-US" b="0" dirty="0" smtClean="0"/>
          </a:p>
          <a:p>
            <a:pPr marL="0" indent="0">
              <a:buNone/>
            </a:pPr>
            <a:r>
              <a:rPr lang="en-US" sz="2000" b="0" dirty="0"/>
              <a:t>	</a:t>
            </a:r>
            <a:r>
              <a:rPr lang="en-US" sz="2000" b="0" dirty="0" smtClean="0"/>
              <a:t>	</a:t>
            </a:r>
            <a:r>
              <a:rPr lang="en-US" sz="1800" b="0" dirty="0"/>
              <a:t>adding 1 for each unsuccessful comparison</a:t>
            </a:r>
          </a:p>
          <a:p>
            <a:pPr marL="0" indent="0">
              <a:buNone/>
            </a:pPr>
            <a:r>
              <a:rPr lang="en-US" b="0" dirty="0"/>
              <a:t>	</a:t>
            </a:r>
            <a:r>
              <a:rPr lang="en-US" b="0" dirty="0" smtClean="0"/>
              <a:t>3. ratio of cv of post-stratification weights, if ≤ 1.2, 0 added to index, if ≥ 1.21 added 1 to index</a:t>
            </a:r>
          </a:p>
          <a:p>
            <a:pPr marL="0" indent="0">
              <a:buNone/>
            </a:pPr>
            <a:r>
              <a:rPr lang="en-US" b="0" dirty="0" smtClean="0"/>
              <a:t>Max score for  index is 25 if add 1 for each failed comparisons, user</a:t>
            </a:r>
            <a:r>
              <a:rPr lang="en-US" sz="2000" b="0" dirty="0" smtClean="0"/>
              <a:t> decides  a priori cut off - if </a:t>
            </a:r>
            <a:r>
              <a:rPr lang="en-US" dirty="0"/>
              <a:t> I</a:t>
            </a:r>
            <a:r>
              <a:rPr lang="en-US" baseline="-25000" dirty="0"/>
              <a:t>C</a:t>
            </a:r>
            <a:r>
              <a:rPr lang="en-US" dirty="0"/>
              <a:t> </a:t>
            </a:r>
            <a:r>
              <a:rPr lang="en-US" sz="2000" b="0" dirty="0" smtClean="0"/>
              <a:t> &gt; k NPS not acceptable</a:t>
            </a:r>
          </a:p>
        </p:txBody>
      </p:sp>
    </p:spTree>
    <p:extLst>
      <p:ext uri="{BB962C8B-B14F-4D97-AF65-F5344CB8AC3E}">
        <p14:creationId xmlns:p14="http://schemas.microsoft.com/office/powerpoint/2010/main" val="3937434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ICFI_health1">
  <a:themeElements>
    <a:clrScheme name="ICF Palette">
      <a:dk1>
        <a:sysClr val="windowText" lastClr="000000"/>
      </a:dk1>
      <a:lt1>
        <a:sysClr val="window" lastClr="FFFFFF"/>
      </a:lt1>
      <a:dk2>
        <a:srgbClr val="757561"/>
      </a:dk2>
      <a:lt2>
        <a:srgbClr val="E4E4E0"/>
      </a:lt2>
      <a:accent1>
        <a:srgbClr val="0067AB"/>
      </a:accent1>
      <a:accent2>
        <a:srgbClr val="677719"/>
      </a:accent2>
      <a:accent3>
        <a:srgbClr val="C27B13"/>
      </a:accent3>
      <a:accent4>
        <a:srgbClr val="8A2003"/>
      </a:accent4>
      <a:accent5>
        <a:srgbClr val="CCE1EE"/>
      </a:accent5>
      <a:accent6>
        <a:srgbClr val="F3E5D0"/>
      </a:accent6>
      <a:hlink>
        <a:srgbClr val="0067AB"/>
      </a:hlink>
      <a:folHlink>
        <a:srgbClr val="0067A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CFI_health1" id="{C139BA7A-B739-4F2B-8BF5-EFB565757715}" vid="{36CE40DC-5458-4A87-BD83-0138C6FED8D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ICFI_health1</Template>
  <TotalTime>3191</TotalTime>
  <Words>736</Words>
  <Application>Microsoft Office PowerPoint</Application>
  <PresentationFormat>Widescreen</PresentationFormat>
  <Paragraphs>154</Paragraphs>
  <Slides>15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Wingdings</vt:lpstr>
      <vt:lpstr>ICFI_health1</vt:lpstr>
      <vt:lpstr>An Empirical Process for Using Nonprobability Surveys for Inference</vt:lpstr>
      <vt:lpstr>An Empirical Process to Establish Usability of Nonprobability Surveys for Inference</vt:lpstr>
      <vt:lpstr>An Empirical Process to Establish Usability of Nonprobability Surveys for Inference</vt:lpstr>
      <vt:lpstr>The CHINTS Pilot: A Comparison of national estimates with  site level data</vt:lpstr>
      <vt:lpstr>Compare 2 NPS designs to PS (the Kott situation)</vt:lpstr>
      <vt:lpstr>An Empirical Method to Establish Usability of Nonprobability Surveys for Inference</vt:lpstr>
      <vt:lpstr>Method</vt:lpstr>
      <vt:lpstr>Method</vt:lpstr>
      <vt:lpstr>Decision Rules</vt:lpstr>
      <vt:lpstr>Overall Comparisons to PS</vt:lpstr>
      <vt:lpstr>Example of a scoring method</vt:lpstr>
      <vt:lpstr>Example of a scoring method</vt:lpstr>
      <vt:lpstr>An Empirical Method to Establish Usability of Nonprobability Surveys for Inference</vt:lpstr>
      <vt:lpstr>Moving On</vt:lpstr>
      <vt:lpstr> </vt:lpstr>
    </vt:vector>
  </TitlesOfParts>
  <Company>Windows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Overall comparisons</dc:title>
  <dc:creator>Iachan, Ronaldo</dc:creator>
  <cp:lastModifiedBy>Tortora, Robert</cp:lastModifiedBy>
  <cp:revision>180</cp:revision>
  <cp:lastPrinted>2016-07-26T14:26:22Z</cp:lastPrinted>
  <dcterms:created xsi:type="dcterms:W3CDTF">2016-06-28T16:54:01Z</dcterms:created>
  <dcterms:modified xsi:type="dcterms:W3CDTF">2017-03-17T07:25:54Z</dcterms:modified>
</cp:coreProperties>
</file>