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312" r:id="rId2"/>
    <p:sldId id="419" r:id="rId3"/>
    <p:sldId id="418" r:id="rId4"/>
    <p:sldId id="423" r:id="rId5"/>
    <p:sldId id="424" r:id="rId6"/>
    <p:sldId id="425" r:id="rId7"/>
    <p:sldId id="426" r:id="rId8"/>
    <p:sldId id="427" r:id="rId9"/>
    <p:sldId id="428" r:id="rId10"/>
    <p:sldId id="429" r:id="rId11"/>
    <p:sldId id="430" r:id="rId12"/>
    <p:sldId id="462" r:id="rId13"/>
    <p:sldId id="463" r:id="rId14"/>
    <p:sldId id="471" r:id="rId15"/>
    <p:sldId id="464" r:id="rId16"/>
    <p:sldId id="466" r:id="rId17"/>
    <p:sldId id="467" r:id="rId18"/>
    <p:sldId id="468" r:id="rId19"/>
    <p:sldId id="469" r:id="rId20"/>
    <p:sldId id="470" r:id="rId21"/>
    <p:sldId id="472" r:id="rId22"/>
    <p:sldId id="473" r:id="rId23"/>
    <p:sldId id="474" r:id="rId24"/>
    <p:sldId id="436" r:id="rId25"/>
    <p:sldId id="476" r:id="rId26"/>
    <p:sldId id="490" r:id="rId27"/>
    <p:sldId id="441" r:id="rId28"/>
    <p:sldId id="442" r:id="rId29"/>
    <p:sldId id="443" r:id="rId30"/>
    <p:sldId id="444" r:id="rId31"/>
    <p:sldId id="479" r:id="rId32"/>
    <p:sldId id="480" r:id="rId33"/>
    <p:sldId id="481" r:id="rId34"/>
    <p:sldId id="482" r:id="rId35"/>
    <p:sldId id="486" r:id="rId36"/>
    <p:sldId id="487" r:id="rId37"/>
    <p:sldId id="488" r:id="rId38"/>
    <p:sldId id="489" r:id="rId39"/>
    <p:sldId id="477" r:id="rId40"/>
    <p:sldId id="484" r:id="rId41"/>
    <p:sldId id="485" r:id="rId42"/>
    <p:sldId id="478" r:id="rId43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0000"/>
    <a:srgbClr val="163B56"/>
    <a:srgbClr val="DDDDDD"/>
    <a:srgbClr val="FFCCCC"/>
    <a:srgbClr val="006600"/>
    <a:srgbClr val="CCECFF"/>
    <a:srgbClr val="8000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1" autoAdjust="0"/>
    <p:restoredTop sz="92374" autoAdjust="0"/>
  </p:normalViewPr>
  <p:slideViewPr>
    <p:cSldViewPr>
      <p:cViewPr>
        <p:scale>
          <a:sx n="80" d="100"/>
          <a:sy n="80" d="100"/>
        </p:scale>
        <p:origin x="-97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6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80" d="100"/>
          <a:sy n="80" d="100"/>
        </p:scale>
        <p:origin x="-2460" y="66"/>
      </p:cViewPr>
      <p:guideLst>
        <p:guide orient="horz" pos="3126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  <a:ea typeface="ＭＳ Ｐゴシック" pitchFamily="8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863" y="0"/>
            <a:ext cx="2944812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ea typeface="ＭＳ Ｐゴシック" pitchFamily="8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4813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  <a:ea typeface="ＭＳ Ｐゴシック" pitchFamily="8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ea typeface="ＭＳ Ｐゴシック" pitchFamily="84" charset="-128"/>
              </a:defRPr>
            </a:lvl1pPr>
          </a:lstStyle>
          <a:p>
            <a:pPr>
              <a:defRPr/>
            </a:pPr>
            <a:fld id="{D866AE0B-5802-43A2-8F20-F655A0A4DFD9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1067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  <a:ea typeface="ＭＳ Ｐゴシック" pitchFamily="8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863" y="0"/>
            <a:ext cx="2944812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ea typeface="ＭＳ Ｐゴシック" pitchFamily="8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4813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  <a:ea typeface="ＭＳ Ｐゴシック" pitchFamily="8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ea typeface="ＭＳ Ｐゴシック" pitchFamily="84" charset="-128"/>
              </a:defRPr>
            </a:lvl1pPr>
          </a:lstStyle>
          <a:p>
            <a:pPr>
              <a:defRPr/>
            </a:pPr>
            <a:fld id="{F29967CA-948F-4FEC-81A4-B5A7B05E350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1355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9967CA-948F-4FEC-81A4-B5A7B05E3507}" type="slidenum">
              <a:rPr lang="en-US" smtClean="0"/>
              <a:pPr>
                <a:defRPr/>
              </a:pPr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5807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9967CA-948F-4FEC-81A4-B5A7B05E3507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4742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9967CA-948F-4FEC-81A4-B5A7B05E3507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4742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9967CA-948F-4FEC-81A4-B5A7B05E3507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4742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9967CA-948F-4FEC-81A4-B5A7B05E3507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4742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9967CA-948F-4FEC-81A4-B5A7B05E3507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474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9967CA-948F-4FEC-81A4-B5A7B05E3507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4742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9967CA-948F-4FEC-81A4-B5A7B05E350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4742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Now, let’s have a look at the current situation in general. Then there</a:t>
            </a:r>
            <a:r>
              <a:rPr lang="en-GB" baseline="0" dirty="0" smtClean="0"/>
              <a:t> are a number of issues.</a:t>
            </a: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9967CA-948F-4FEC-81A4-B5A7B05E350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0705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9967CA-948F-4FEC-81A4-B5A7B05E3507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8974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9967CA-948F-4FEC-81A4-B5A7B05E3507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9698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9967CA-948F-4FEC-81A4-B5A7B05E3507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4742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9967CA-948F-4FEC-81A4-B5A7B05E3507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4742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9967CA-948F-4FEC-81A4-B5A7B05E3507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474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8" descr="achtergrond_titel_nieuw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-1588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0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endParaRPr lang="nl-NL" altLang="nl-NL" b="0" smtClean="0"/>
          </a:p>
        </p:txBody>
      </p:sp>
      <p:pic>
        <p:nvPicPr>
          <p:cNvPr id="6" name="Picture 57" descr="CBS_logo_Engels_diap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6207125"/>
            <a:ext cx="1581150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772400" cy="2057400"/>
          </a:xfrm>
        </p:spPr>
        <p:txBody>
          <a:bodyPr/>
          <a:lstStyle>
            <a:lvl1pPr>
              <a:defRPr sz="33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57536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The Nonresponse Problem</a:t>
            </a:r>
            <a:endParaRPr lang="en-GB">
              <a:solidFill>
                <a:schemeClr val="tx2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8F6D96-E4B5-4CAA-86DE-7993E3D0D68C}" type="slidenum">
              <a:rPr lang="en-GB"/>
              <a:pPr>
                <a:defRPr/>
              </a:pPr>
              <a:t>‹nr.›</a:t>
            </a:fld>
            <a:endParaRPr lang="en-GB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049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4638" y="228600"/>
            <a:ext cx="1979612" cy="572135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84213" y="228600"/>
            <a:ext cx="5788025" cy="572135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The Nonresponse Problem</a:t>
            </a:r>
            <a:endParaRPr lang="en-GB">
              <a:solidFill>
                <a:schemeClr val="tx2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55572C-3D3A-4E53-85BB-4FB8679AB87B}" type="slidenum">
              <a:rPr lang="en-GB"/>
              <a:pPr>
                <a:defRPr/>
              </a:pPr>
              <a:t>‹nr.›</a:t>
            </a:fld>
            <a:endParaRPr lang="en-GB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583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latin typeface="Cambria" pitchFamily="18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mbria" pitchFamily="18" charset="0"/>
              </a:defRPr>
            </a:lvl1pPr>
            <a:lvl2pPr marL="273050" indent="-273050">
              <a:buSzPct val="100000"/>
              <a:defRPr>
                <a:latin typeface="Cambria" pitchFamily="18" charset="0"/>
              </a:defRPr>
            </a:lvl2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z="1800">
                <a:latin typeface="Cambria" pitchFamily="18" charset="0"/>
              </a:defRPr>
            </a:lvl1pPr>
          </a:lstStyle>
          <a:p>
            <a:pPr>
              <a:defRPr/>
            </a:pPr>
            <a:r>
              <a:rPr lang="en-GB"/>
              <a:t>The Nonresponse Problem</a:t>
            </a:r>
            <a:endParaRPr lang="en-GB">
              <a:solidFill>
                <a:schemeClr val="tx2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800">
                <a:latin typeface="Cambria" pitchFamily="18" charset="0"/>
              </a:defRPr>
            </a:lvl1pPr>
          </a:lstStyle>
          <a:p>
            <a:pPr>
              <a:defRPr/>
            </a:pPr>
            <a:fld id="{AAD0DFD7-6933-445B-A919-0B956D8D87BB}" type="slidenum">
              <a:rPr lang="en-GB"/>
              <a:pPr>
                <a:defRPr/>
              </a:pPr>
              <a:t>‹nr.›</a:t>
            </a:fld>
            <a:endParaRPr lang="en-GB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862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The Nonresponse Problem</a:t>
            </a:r>
            <a:endParaRPr lang="en-GB">
              <a:solidFill>
                <a:schemeClr val="tx2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48C2F4-3337-4DAB-8658-1C2BC66BC298}" type="slidenum">
              <a:rPr lang="en-GB"/>
              <a:pPr>
                <a:defRPr/>
              </a:pPr>
              <a:t>‹nr.›</a:t>
            </a:fld>
            <a:endParaRPr lang="en-GB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931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84213" y="1125538"/>
            <a:ext cx="3883025" cy="4824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719638" y="1125538"/>
            <a:ext cx="3884612" cy="4824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The Nonresponse Problem</a:t>
            </a:r>
            <a:endParaRPr lang="en-GB">
              <a:solidFill>
                <a:schemeClr val="tx2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9FEE0B-D45A-4295-985F-5B3C7A9CCAAC}" type="slidenum">
              <a:rPr lang="en-GB"/>
              <a:pPr>
                <a:defRPr/>
              </a:pPr>
              <a:t>‹nr.›</a:t>
            </a:fld>
            <a:endParaRPr lang="en-GB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153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The Nonresponse Problem</a:t>
            </a:r>
            <a:endParaRPr lang="en-GB">
              <a:solidFill>
                <a:schemeClr val="tx2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164E3F-6A9A-4D86-B945-2C53C4DBFC22}" type="slidenum">
              <a:rPr lang="en-GB"/>
              <a:pPr>
                <a:defRPr/>
              </a:pPr>
              <a:t>‹nr.›</a:t>
            </a:fld>
            <a:endParaRPr lang="en-GB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047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The Nonresponse Problem</a:t>
            </a:r>
            <a:endParaRPr lang="en-GB">
              <a:solidFill>
                <a:schemeClr val="tx2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69235B-9B5A-4598-BDBF-32599A0FEA1A}" type="slidenum">
              <a:rPr lang="en-GB"/>
              <a:pPr>
                <a:defRPr/>
              </a:pPr>
              <a:t>‹nr.›</a:t>
            </a:fld>
            <a:endParaRPr lang="en-GB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052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The Nonresponse Problem</a:t>
            </a:r>
            <a:endParaRPr lang="en-GB">
              <a:solidFill>
                <a:schemeClr val="tx2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E51855-804A-45AD-9B32-1A6ECE1DAA9D}" type="slidenum">
              <a:rPr lang="en-GB"/>
              <a:pPr>
                <a:defRPr/>
              </a:pPr>
              <a:t>‹nr.›</a:t>
            </a:fld>
            <a:endParaRPr lang="en-GB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234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The Nonresponse Problem</a:t>
            </a:r>
            <a:endParaRPr lang="en-GB">
              <a:solidFill>
                <a:schemeClr val="tx2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4D61F5-AA2B-4CB8-B539-64331189C134}" type="slidenum">
              <a:rPr lang="en-GB"/>
              <a:pPr>
                <a:defRPr/>
              </a:pPr>
              <a:t>‹nr.›</a:t>
            </a:fld>
            <a:endParaRPr lang="en-GB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838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The Nonresponse Problem</a:t>
            </a:r>
            <a:endParaRPr lang="en-GB">
              <a:solidFill>
                <a:schemeClr val="tx2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228C81-6C08-477A-BD50-81440F8A6962}" type="slidenum">
              <a:rPr lang="en-GB"/>
              <a:pPr>
                <a:defRPr/>
              </a:pPr>
              <a:t>‹nr.›</a:t>
            </a:fld>
            <a:endParaRPr lang="en-GB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866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3"/>
          <p:cNvSpPr>
            <a:spLocks noChangeArrowheads="1"/>
          </p:cNvSpPr>
          <p:nvPr/>
        </p:nvSpPr>
        <p:spPr bwMode="auto">
          <a:xfrm>
            <a:off x="0" y="6099175"/>
            <a:ext cx="9144000" cy="75882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endParaRPr lang="nl-NL" altLang="nl-NL" b="0" smtClean="0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91845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l-NL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125538"/>
            <a:ext cx="7920037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l-NL" smtClean="0"/>
              <a:t>Click to edit Master text styles</a:t>
            </a:r>
          </a:p>
          <a:p>
            <a:pPr lvl="1"/>
            <a:r>
              <a:rPr lang="en-GB" altLang="nl-NL" smtClean="0"/>
              <a:t>Second level</a:t>
            </a:r>
          </a:p>
          <a:p>
            <a:pPr lvl="2"/>
            <a:r>
              <a:rPr lang="en-GB" altLang="nl-NL" smtClean="0"/>
              <a:t>Third level</a:t>
            </a:r>
          </a:p>
          <a:p>
            <a:pPr lvl="3"/>
            <a:r>
              <a:rPr lang="en-GB" altLang="nl-NL" smtClean="0"/>
              <a:t>Fourth level</a:t>
            </a:r>
          </a:p>
          <a:p>
            <a:pPr lvl="4"/>
            <a:r>
              <a:rPr lang="en-GB" altLang="nl-NL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5800" y="6248400"/>
            <a:ext cx="6551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2000" b="0">
                <a:solidFill>
                  <a:schemeClr val="bg1"/>
                </a:solidFill>
                <a:latin typeface="+mn-lt"/>
                <a:ea typeface="ＭＳ Ｐゴシック" pitchFamily="84" charset="-128"/>
              </a:defRPr>
            </a:lvl1pPr>
          </a:lstStyle>
          <a:p>
            <a:pPr>
              <a:defRPr/>
            </a:pPr>
            <a:r>
              <a:rPr lang="en-GB"/>
              <a:t>The Nonresponse Problem</a:t>
            </a:r>
            <a:endParaRPr lang="en-GB">
              <a:solidFill>
                <a:schemeClr val="tx2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15200" y="6248400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2000" b="0">
                <a:solidFill>
                  <a:schemeClr val="bg1"/>
                </a:solidFill>
                <a:latin typeface="+mn-lt"/>
                <a:ea typeface="ＭＳ Ｐゴシック" pitchFamily="84" charset="-128"/>
              </a:defRPr>
            </a:lvl1pPr>
          </a:lstStyle>
          <a:p>
            <a:pPr>
              <a:defRPr/>
            </a:pPr>
            <a:fld id="{8B76DF67-A9C2-48B0-AD06-94ABC51ACD28}" type="slidenum">
              <a:rPr lang="en-GB"/>
              <a:pPr>
                <a:defRPr/>
              </a:pPr>
              <a:t>‹nr.›</a:t>
            </a:fld>
            <a:endParaRPr lang="en-GB">
              <a:solidFill>
                <a:schemeClr val="accent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3" r:id="rId1"/>
    <p:sldLayoutId id="2147484104" r:id="rId2"/>
    <p:sldLayoutId id="2147484094" r:id="rId3"/>
    <p:sldLayoutId id="2147484095" r:id="rId4"/>
    <p:sldLayoutId id="2147484096" r:id="rId5"/>
    <p:sldLayoutId id="2147484097" r:id="rId6"/>
    <p:sldLayoutId id="2147484098" r:id="rId7"/>
    <p:sldLayoutId id="2147484099" r:id="rId8"/>
    <p:sldLayoutId id="2147484100" r:id="rId9"/>
    <p:sldLayoutId id="2147484101" r:id="rId10"/>
    <p:sldLayoutId id="2147484102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ＭＳ Ｐゴシック" pitchFamily="8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  <a:ea typeface="ＭＳ Ｐゴシック" pitchFamily="8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  <a:ea typeface="ＭＳ Ｐゴシック" pitchFamily="8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  <a:ea typeface="ＭＳ Ｐゴシック" pitchFamily="8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  <a:ea typeface="ＭＳ Ｐゴシック" pitchFamily="8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  <a:ea typeface="ＭＳ Ｐゴシック" pitchFamily="8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  <a:ea typeface="ＭＳ Ｐゴシック" pitchFamily="8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  <a:ea typeface="ＭＳ Ｐゴシック" pitchFamily="8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  <a:ea typeface="ＭＳ Ｐゴシック" pitchFamily="8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25000"/>
        <a:buFont typeface="Times" pitchFamily="18" charset="0"/>
        <a:defRPr sz="2200">
          <a:solidFill>
            <a:srgbClr val="800000"/>
          </a:solidFill>
          <a:latin typeface="+mn-lt"/>
          <a:ea typeface="ＭＳ Ｐゴシック" pitchFamily="84" charset="-128"/>
          <a:cs typeface="+mn-cs"/>
        </a:defRPr>
      </a:lvl1pPr>
      <a:lvl2pPr marL="444500" indent="-265113" algn="l" rtl="0" eaLnBrk="0" fontAlgn="base" hangingPunct="0">
        <a:spcBef>
          <a:spcPct val="20000"/>
        </a:spcBef>
        <a:spcAft>
          <a:spcPct val="0"/>
        </a:spcAft>
        <a:buClr>
          <a:srgbClr val="800000"/>
        </a:buClr>
        <a:buSzPct val="12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ＭＳ Ｐゴシック" pitchFamily="84" charset="-128"/>
        </a:defRPr>
      </a:lvl2pPr>
      <a:lvl3pPr marL="1487488" indent="-228600" algn="l" rtl="0" eaLnBrk="0" fontAlgn="base" hangingPunct="0">
        <a:spcBef>
          <a:spcPct val="20000"/>
        </a:spcBef>
        <a:spcAft>
          <a:spcPct val="0"/>
        </a:spcAft>
        <a:buFont typeface="Times" pitchFamily="18" charset="0"/>
        <a:buChar char="•"/>
        <a:defRPr sz="2300">
          <a:solidFill>
            <a:schemeClr val="tx1"/>
          </a:solidFill>
          <a:latin typeface="Arial" charset="0"/>
          <a:ea typeface="ＭＳ Ｐゴシック" pitchFamily="84" charset="-128"/>
        </a:defRPr>
      </a:lvl3pPr>
      <a:lvl4pPr marL="1895475" indent="-228600" algn="l" rtl="0" eaLnBrk="0" fontAlgn="base" hangingPunct="0">
        <a:spcBef>
          <a:spcPct val="20000"/>
        </a:spcBef>
        <a:spcAft>
          <a:spcPct val="0"/>
        </a:spcAft>
        <a:buFont typeface="Times" pitchFamily="18" charset="0"/>
        <a:buChar char="•"/>
        <a:defRPr sz="2300">
          <a:solidFill>
            <a:schemeClr val="tx1"/>
          </a:solidFill>
          <a:latin typeface="Arial" charset="0"/>
          <a:ea typeface="ＭＳ Ｐゴシック" pitchFamily="84" charset="-128"/>
        </a:defRPr>
      </a:lvl4pPr>
      <a:lvl5pPr marL="2303463" indent="-228600" algn="l" rtl="0" eaLnBrk="0" fontAlgn="base" hangingPunct="0">
        <a:spcBef>
          <a:spcPct val="20000"/>
        </a:spcBef>
        <a:spcAft>
          <a:spcPct val="0"/>
        </a:spcAft>
        <a:buFont typeface="Times" pitchFamily="18" charset="0"/>
        <a:buChar char="•"/>
        <a:defRPr sz="2300">
          <a:solidFill>
            <a:schemeClr val="tx1"/>
          </a:solidFill>
          <a:latin typeface="Arial" charset="0"/>
          <a:ea typeface="ＭＳ Ｐゴシック" pitchFamily="84" charset="-128"/>
        </a:defRPr>
      </a:lvl5pPr>
      <a:lvl6pPr marL="2760663" indent="-228600" algn="l" rtl="0" fontAlgn="base">
        <a:spcBef>
          <a:spcPct val="20000"/>
        </a:spcBef>
        <a:spcAft>
          <a:spcPct val="0"/>
        </a:spcAft>
        <a:buFont typeface="Times" pitchFamily="18" charset="0"/>
        <a:buChar char="•"/>
        <a:defRPr sz="2300">
          <a:solidFill>
            <a:schemeClr val="tx1"/>
          </a:solidFill>
          <a:latin typeface="Arial" charset="0"/>
          <a:ea typeface="+mn-ea"/>
        </a:defRPr>
      </a:lvl6pPr>
      <a:lvl7pPr marL="3217863" indent="-228600" algn="l" rtl="0" fontAlgn="base">
        <a:spcBef>
          <a:spcPct val="20000"/>
        </a:spcBef>
        <a:spcAft>
          <a:spcPct val="0"/>
        </a:spcAft>
        <a:buFont typeface="Times" pitchFamily="18" charset="0"/>
        <a:buChar char="•"/>
        <a:defRPr sz="2300">
          <a:solidFill>
            <a:schemeClr val="tx1"/>
          </a:solidFill>
          <a:latin typeface="Arial" charset="0"/>
          <a:ea typeface="+mn-ea"/>
        </a:defRPr>
      </a:lvl7pPr>
      <a:lvl8pPr marL="3675063" indent="-228600" algn="l" rtl="0" fontAlgn="base">
        <a:spcBef>
          <a:spcPct val="20000"/>
        </a:spcBef>
        <a:spcAft>
          <a:spcPct val="0"/>
        </a:spcAft>
        <a:buFont typeface="Times" pitchFamily="18" charset="0"/>
        <a:buChar char="•"/>
        <a:defRPr sz="2300">
          <a:solidFill>
            <a:schemeClr val="tx1"/>
          </a:solidFill>
          <a:latin typeface="Arial" charset="0"/>
          <a:ea typeface="+mn-ea"/>
        </a:defRPr>
      </a:lvl8pPr>
      <a:lvl9pPr marL="4132263" indent="-228600" algn="l" rtl="0" fontAlgn="base">
        <a:spcBef>
          <a:spcPct val="20000"/>
        </a:spcBef>
        <a:spcAft>
          <a:spcPct val="0"/>
        </a:spcAft>
        <a:buFont typeface="Times" pitchFamily="18" charset="0"/>
        <a:buChar char="•"/>
        <a:defRPr sz="2300">
          <a:solidFill>
            <a:schemeClr val="tx1"/>
          </a:solidFill>
          <a:latin typeface="Arial" charset="0"/>
          <a:ea typeface="+mn-ea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5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6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7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8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9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9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39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40.w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42.wm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jdelijke aanduiding voor inhoud 2"/>
          <p:cNvSpPr>
            <a:spLocks noGrp="1"/>
          </p:cNvSpPr>
          <p:nvPr>
            <p:ph idx="1"/>
          </p:nvPr>
        </p:nvSpPr>
        <p:spPr>
          <a:xfrm>
            <a:off x="683568" y="944724"/>
            <a:ext cx="7920037" cy="5004556"/>
          </a:xfrm>
        </p:spPr>
        <p:txBody>
          <a:bodyPr/>
          <a:lstStyle/>
          <a:p>
            <a:pPr marL="0" lvl="1" indent="0" algn="ctr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GB" altLang="nl-NL" sz="3600" dirty="0" smtClean="0"/>
              <a:t>The perils of non-probability sampling</a:t>
            </a:r>
            <a:endParaRPr lang="en-GB" altLang="nl-NL" sz="3600" noProof="0" dirty="0" smtClean="0"/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endParaRPr lang="en-GB" altLang="nl-NL" sz="2000" noProof="0" dirty="0" smtClean="0">
              <a:ea typeface="ＭＳ Ｐゴシック" pitchFamily="34" charset="-128"/>
            </a:endParaRP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endParaRPr lang="en-GB" altLang="nl-NL" dirty="0" smtClean="0">
              <a:ea typeface="ＭＳ Ｐゴシック" pitchFamily="34" charset="-128"/>
            </a:endParaRP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endParaRPr lang="en-GB" altLang="nl-NL" noProof="0" dirty="0" smtClean="0">
              <a:ea typeface="ＭＳ Ｐゴシック" pitchFamily="34" charset="-128"/>
            </a:endParaRP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endParaRPr lang="en-GB" altLang="nl-NL" noProof="0" dirty="0" smtClean="0">
              <a:ea typeface="ＭＳ Ｐゴシック" pitchFamily="34" charset="-128"/>
            </a:endParaRP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endParaRPr lang="en-GB" altLang="nl-NL" dirty="0" smtClean="0">
              <a:ea typeface="ＭＳ Ｐゴシック" pitchFamily="34" charset="-128"/>
            </a:endParaRP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endParaRPr lang="en-GB" altLang="nl-NL" noProof="0" dirty="0" smtClean="0">
              <a:ea typeface="ＭＳ Ｐゴシック" pitchFamily="34" charset="-128"/>
            </a:endParaRP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endParaRPr lang="en-GB" altLang="nl-NL" dirty="0" smtClean="0">
              <a:ea typeface="ＭＳ Ｐゴシック" pitchFamily="34" charset="-128"/>
            </a:endParaRP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endParaRPr lang="en-GB" altLang="nl-NL" noProof="0" dirty="0" smtClean="0">
              <a:ea typeface="ＭＳ Ｐゴシック" pitchFamily="34" charset="-128"/>
            </a:endParaRPr>
          </a:p>
          <a:p>
            <a:pPr algn="ctr">
              <a:spcBef>
                <a:spcPts val="0"/>
              </a:spcBef>
              <a:spcAft>
                <a:spcPts val="600"/>
              </a:spcAft>
              <a:defRPr/>
            </a:pPr>
            <a:r>
              <a:rPr lang="en-GB" altLang="nl-NL" noProof="0" dirty="0" smtClean="0">
                <a:ea typeface="ＭＳ Ｐゴシック" pitchFamily="34" charset="-128"/>
              </a:rPr>
              <a:t>Jelke Bethlehem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en-GB" altLang="nl-NL" sz="1800" noProof="0" dirty="0" smtClean="0">
              <a:ea typeface="ＭＳ Ｐゴシック" pitchFamily="34" charset="-128"/>
            </a:endParaRPr>
          </a:p>
          <a:p>
            <a:pPr algn="ctr">
              <a:spcBef>
                <a:spcPts val="0"/>
              </a:spcBef>
              <a:spcAft>
                <a:spcPts val="600"/>
              </a:spcAft>
              <a:defRPr/>
            </a:pPr>
            <a:r>
              <a:rPr lang="en-GB" altLang="nl-NL" sz="1800" i="1" dirty="0" smtClean="0">
                <a:solidFill>
                  <a:schemeClr val="tx1"/>
                </a:solidFill>
                <a:ea typeface="ＭＳ Ｐゴシック" pitchFamily="34" charset="-128"/>
              </a:rPr>
              <a:t>Leiden University, The Netherlands</a:t>
            </a:r>
            <a:endParaRPr lang="en-GB" altLang="nl-NL" sz="1800" i="1" noProof="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0" lvl="1" indent="0">
              <a:buFont typeface="Wingdings" pitchFamily="2" charset="2"/>
              <a:buNone/>
              <a:defRPr/>
            </a:pPr>
            <a:endParaRPr lang="en-GB" altLang="nl-NL" noProof="0" dirty="0" smtClean="0">
              <a:ea typeface="ＭＳ Ｐゴシック" pitchFamily="34" charset="-128"/>
            </a:endParaRPr>
          </a:p>
        </p:txBody>
      </p:sp>
      <p:sp>
        <p:nvSpPr>
          <p:cNvPr id="4101" name="Tijdelijke aanduiding voor dianumm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SzPct val="125000"/>
              <a:buFont typeface="Times" pitchFamily="18" charset="0"/>
              <a:defRPr sz="2200">
                <a:solidFill>
                  <a:srgbClr val="800000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800000"/>
              </a:buClr>
              <a:buSzPct val="12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GB" altLang="nl-NL" sz="1800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endParaRPr lang="en-GB" altLang="nl-NL" sz="1800" dirty="0" smtClean="0">
              <a:solidFill>
                <a:schemeClr val="accent1"/>
              </a:solidFill>
              <a:latin typeface="Cambria" pitchFamily="18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900" y="2348880"/>
            <a:ext cx="1836204" cy="1844258"/>
          </a:xfrm>
          <a:prstGeom prst="rect">
            <a:avLst/>
          </a:prstGeom>
        </p:spPr>
      </p:pic>
      <p:sp>
        <p:nvSpPr>
          <p:cNvPr id="6" name="Tijdelijke aanduiding voor voettekst 3"/>
          <p:cNvSpPr>
            <a:spLocks noGrp="1"/>
          </p:cNvSpPr>
          <p:nvPr>
            <p:ph type="ftr" sz="quarter" idx="10"/>
          </p:nvPr>
        </p:nvSpPr>
        <p:spPr>
          <a:xfrm>
            <a:off x="143508" y="6356176"/>
            <a:ext cx="8892987" cy="457200"/>
          </a:xfrm>
          <a:noFill/>
        </p:spPr>
        <p:txBody>
          <a:bodyPr/>
          <a:lstStyle>
            <a:lvl1pPr>
              <a:spcBef>
                <a:spcPct val="20000"/>
              </a:spcBef>
              <a:buSzPct val="125000"/>
              <a:buFont typeface="Times" pitchFamily="18" charset="0"/>
              <a:defRPr sz="2200">
                <a:solidFill>
                  <a:srgbClr val="800000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800000"/>
              </a:buClr>
              <a:buSzPct val="12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nl-NL" sz="1800" dirty="0" err="1">
                <a:solidFill>
                  <a:schemeClr val="bg1"/>
                </a:solidFill>
                <a:latin typeface="Cambria" panose="02040503050406030204" pitchFamily="18" charset="0"/>
              </a:rPr>
              <a:t>Inference</a:t>
            </a:r>
            <a:r>
              <a:rPr lang="nl-NL" sz="1800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nl-NL" sz="1800" dirty="0" err="1">
                <a:solidFill>
                  <a:schemeClr val="bg1"/>
                </a:solidFill>
                <a:latin typeface="Cambria" panose="02040503050406030204" pitchFamily="18" charset="0"/>
              </a:rPr>
              <a:t>from</a:t>
            </a:r>
            <a:r>
              <a:rPr lang="nl-NL" sz="1800" dirty="0">
                <a:solidFill>
                  <a:schemeClr val="bg1"/>
                </a:solidFill>
                <a:latin typeface="Cambria" panose="02040503050406030204" pitchFamily="18" charset="0"/>
              </a:rPr>
              <a:t> Non-</a:t>
            </a:r>
            <a:r>
              <a:rPr lang="nl-NL" sz="1800" dirty="0" err="1">
                <a:solidFill>
                  <a:schemeClr val="bg1"/>
                </a:solidFill>
                <a:latin typeface="Cambria" panose="02040503050406030204" pitchFamily="18" charset="0"/>
              </a:rPr>
              <a:t>Probability</a:t>
            </a:r>
            <a:r>
              <a:rPr lang="nl-NL" sz="1800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nl-NL" sz="1800" dirty="0" smtClean="0">
                <a:solidFill>
                  <a:schemeClr val="bg1"/>
                </a:solidFill>
                <a:latin typeface="Cambria" panose="02040503050406030204" pitchFamily="18" charset="0"/>
              </a:rPr>
              <a:t>Samples                                                          16-17 </a:t>
            </a:r>
            <a:r>
              <a:rPr lang="nl-NL" sz="1800" dirty="0" err="1" smtClean="0">
                <a:solidFill>
                  <a:schemeClr val="bg1"/>
                </a:solidFill>
                <a:latin typeface="Cambria" panose="02040503050406030204" pitchFamily="18" charset="0"/>
              </a:rPr>
              <a:t>March</a:t>
            </a:r>
            <a:r>
              <a:rPr lang="nl-NL" sz="1800" dirty="0" smtClean="0">
                <a:solidFill>
                  <a:schemeClr val="bg1"/>
                </a:solidFill>
                <a:latin typeface="Cambria" panose="02040503050406030204" pitchFamily="18" charset="0"/>
              </a:rPr>
              <a:t> 2017</a:t>
            </a:r>
            <a:endParaRPr lang="nl-NL" sz="1800" dirty="0">
              <a:solidFill>
                <a:schemeClr val="bg1"/>
              </a:solidFill>
              <a:effectLst/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nl-NL" dirty="0" smtClean="0">
                <a:latin typeface="Cambria" pitchFamily="18" charset="0"/>
                <a:ea typeface="ＭＳ Ｐゴシック" pitchFamily="34" charset="-128"/>
              </a:rPr>
              <a:t>Example: the presidential elections in the U.S. in 1948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7775575" cy="4787738"/>
          </a:xfrm>
        </p:spPr>
        <p:txBody>
          <a:bodyPr/>
          <a:lstStyle/>
          <a:p>
            <a:pPr marL="0" indent="0" eaLnBrk="1" hangingPunct="1"/>
            <a:r>
              <a:rPr lang="en-GB" altLang="nl-NL" dirty="0" smtClean="0">
                <a:latin typeface="Cambria" pitchFamily="18" charset="0"/>
                <a:ea typeface="ＭＳ Ｐゴシック" pitchFamily="34" charset="-128"/>
              </a:rPr>
              <a:t>The result</a:t>
            </a:r>
          </a:p>
          <a:p>
            <a:pPr marL="0" indent="0" eaLnBrk="1" hangingPunct="1">
              <a:spcBef>
                <a:spcPts val="1200"/>
              </a:spcBef>
            </a:pPr>
            <a:endParaRPr lang="en-GB" altLang="nl-NL" dirty="0" smtClean="0">
              <a:latin typeface="Cambria" pitchFamily="18" charset="0"/>
              <a:ea typeface="ＭＳ Ｐゴシック" pitchFamily="34" charset="-128"/>
            </a:endParaRPr>
          </a:p>
          <a:p>
            <a:pPr marL="0" indent="0" eaLnBrk="1" hangingPunct="1">
              <a:spcBef>
                <a:spcPts val="1200"/>
              </a:spcBef>
            </a:pPr>
            <a:endParaRPr lang="en-GB" altLang="nl-NL" dirty="0" smtClean="0">
              <a:latin typeface="Cambria" pitchFamily="18" charset="0"/>
              <a:ea typeface="ＭＳ Ｐゴシック" pitchFamily="34" charset="-128"/>
            </a:endParaRPr>
          </a:p>
          <a:p>
            <a:pPr marL="0" indent="0" eaLnBrk="1" hangingPunct="1">
              <a:spcBef>
                <a:spcPts val="1200"/>
              </a:spcBef>
            </a:pPr>
            <a:endParaRPr lang="en-GB" altLang="nl-NL" dirty="0" smtClean="0">
              <a:latin typeface="Cambria" pitchFamily="18" charset="0"/>
              <a:ea typeface="ＭＳ Ｐゴシック" pitchFamily="34" charset="-128"/>
            </a:endParaRPr>
          </a:p>
          <a:p>
            <a:pPr marL="0" indent="0" eaLnBrk="1" hangingPunct="1">
              <a:spcBef>
                <a:spcPts val="1800"/>
              </a:spcBef>
            </a:pPr>
            <a:r>
              <a:rPr lang="en-GB" altLang="nl-NL" dirty="0" smtClean="0">
                <a:latin typeface="Cambria" pitchFamily="18" charset="0"/>
                <a:ea typeface="ＭＳ Ｐゴシック" pitchFamily="34" charset="-128"/>
              </a:rPr>
              <a:t>Causes</a:t>
            </a:r>
          </a:p>
          <a:p>
            <a:pPr marL="265113" lvl="1" eaLnBrk="1" hangingPunct="1">
              <a:spcBef>
                <a:spcPts val="300"/>
              </a:spcBef>
            </a:pPr>
            <a:r>
              <a:rPr lang="en-GB" altLang="nl-NL" dirty="0" smtClean="0">
                <a:latin typeface="Cambria" pitchFamily="18" charset="0"/>
                <a:ea typeface="ＭＳ Ｐゴシック" pitchFamily="34" charset="-128"/>
              </a:rPr>
              <a:t>Quota sampling instead of probability sampling.</a:t>
            </a:r>
          </a:p>
          <a:p>
            <a:pPr marL="265113" lvl="1" eaLnBrk="1" hangingPunct="1">
              <a:spcBef>
                <a:spcPts val="300"/>
              </a:spcBef>
            </a:pPr>
            <a:r>
              <a:rPr lang="en-GB" altLang="nl-NL" dirty="0" smtClean="0">
                <a:latin typeface="Cambria" pitchFamily="18" charset="0"/>
                <a:ea typeface="ＭＳ Ｐゴシック" pitchFamily="34" charset="-128"/>
              </a:rPr>
              <a:t>Over-representation of Republicans in quota samples.</a:t>
            </a:r>
          </a:p>
          <a:p>
            <a:pPr marL="265113" lvl="1" eaLnBrk="1" hangingPunct="1">
              <a:spcBef>
                <a:spcPts val="300"/>
              </a:spcBef>
            </a:pPr>
            <a:r>
              <a:rPr lang="en-GB" altLang="nl-NL" dirty="0" smtClean="0">
                <a:latin typeface="Cambria" pitchFamily="18" charset="0"/>
                <a:ea typeface="ＭＳ Ｐゴシック" pitchFamily="34" charset="-128"/>
              </a:rPr>
              <a:t>Poll stopped too early (two weeks before the elections).</a:t>
            </a:r>
          </a:p>
          <a:p>
            <a:pPr marL="265113" lvl="1" eaLnBrk="1" hangingPunct="1">
              <a:spcBef>
                <a:spcPts val="300"/>
              </a:spcBef>
            </a:pPr>
            <a:endParaRPr lang="en-GB" altLang="nl-NL" dirty="0">
              <a:ea typeface="ＭＳ Ｐゴシック" pitchFamily="34" charset="-128"/>
            </a:endParaRPr>
          </a:p>
          <a:p>
            <a:pPr marL="0" lvl="1" indent="0" eaLnBrk="1" hangingPunct="1">
              <a:spcBef>
                <a:spcPts val="300"/>
              </a:spcBef>
              <a:buNone/>
            </a:pPr>
            <a:r>
              <a:rPr lang="en-GB" altLang="nl-NL" sz="2200" dirty="0" smtClean="0">
                <a:solidFill>
                  <a:srgbClr val="800000"/>
                </a:solidFill>
                <a:ea typeface="ＭＳ Ｐゴシック" pitchFamily="34" charset="-128"/>
                <a:cs typeface="+mn-cs"/>
              </a:rPr>
              <a:t>Consequence </a:t>
            </a:r>
            <a:endParaRPr lang="en-GB" altLang="nl-NL" sz="2200" dirty="0">
              <a:solidFill>
                <a:srgbClr val="800000"/>
              </a:solidFill>
              <a:ea typeface="ＭＳ Ｐゴシック" pitchFamily="34" charset="-128"/>
              <a:cs typeface="+mn-cs"/>
            </a:endParaRPr>
          </a:p>
          <a:p>
            <a:pPr marL="265113" lvl="1" eaLnBrk="1" hangingPunct="1">
              <a:spcBef>
                <a:spcPts val="300"/>
              </a:spcBef>
            </a:pPr>
            <a:r>
              <a:rPr lang="en-GB" altLang="nl-NL" dirty="0" smtClean="0">
                <a:ea typeface="ＭＳ Ｐゴシック" pitchFamily="34" charset="-128"/>
              </a:rPr>
              <a:t>Gallup replaced </a:t>
            </a:r>
            <a:r>
              <a:rPr lang="en-GB" altLang="nl-NL" dirty="0">
                <a:ea typeface="ＭＳ Ｐゴシック" pitchFamily="34" charset="-128"/>
              </a:rPr>
              <a:t>quota </a:t>
            </a:r>
            <a:r>
              <a:rPr lang="en-GB" altLang="nl-NL" dirty="0" smtClean="0">
                <a:ea typeface="ＭＳ Ｐゴシック" pitchFamily="34" charset="-128"/>
              </a:rPr>
              <a:t>sampling by random sampling.</a:t>
            </a:r>
          </a:p>
        </p:txBody>
      </p:sp>
      <p:graphicFrame>
        <p:nvGraphicFramePr>
          <p:cNvPr id="2" name="Tabe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256689"/>
              </p:ext>
            </p:extLst>
          </p:nvPr>
        </p:nvGraphicFramePr>
        <p:xfrm>
          <a:off x="827088" y="1844675"/>
          <a:ext cx="7273925" cy="111125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276916"/>
                <a:gridCol w="2620124"/>
                <a:gridCol w="2376885"/>
              </a:tblGrid>
              <a:tr h="4184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Candidate</a:t>
                      </a:r>
                      <a:endParaRPr lang="nl-NL" sz="18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72011" marR="72011" marT="72019" marB="720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Prediction by Gallup</a:t>
                      </a:r>
                      <a:endParaRPr lang="nl-NL" sz="18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72011" marR="72011" marT="72019" marB="720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Election </a:t>
                      </a:r>
                      <a:r>
                        <a:rPr lang="en-GB" sz="1800" b="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result</a:t>
                      </a:r>
                      <a:endParaRPr lang="nl-NL" sz="18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72011" marR="72011" marT="72019" marB="720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9282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Truman (</a:t>
                      </a:r>
                      <a:r>
                        <a:rPr lang="en-GB" sz="1800" b="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Dem)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Dewey (Rep)</a:t>
                      </a:r>
                      <a:endParaRPr lang="nl-NL" sz="18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72011" marR="72011" marT="72019" marB="720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44</a:t>
                      </a:r>
                      <a:r>
                        <a:rPr lang="en-GB" sz="1800" b="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%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50%</a:t>
                      </a:r>
                      <a:endParaRPr lang="nl-NL" sz="18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72011" marR="72011" marT="72019" marB="720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50</a:t>
                      </a:r>
                      <a:r>
                        <a:rPr lang="en-GB" sz="1800" b="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%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45%</a:t>
                      </a:r>
                      <a:endParaRPr lang="nl-NL" sz="18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72011" marR="72011" marT="72019" marB="720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14356" name="Rectangle 1"/>
          <p:cNvSpPr>
            <a:spLocks noChangeArrowheads="1"/>
          </p:cNvSpPr>
          <p:nvPr/>
        </p:nvSpPr>
        <p:spPr bwMode="auto">
          <a:xfrm>
            <a:off x="3205163" y="32353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SzPct val="125000"/>
              <a:buFont typeface="Times" pitchFamily="18" charset="0"/>
              <a:defRPr sz="2200">
                <a:solidFill>
                  <a:srgbClr val="800000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800000"/>
              </a:buClr>
              <a:buSzPct val="12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nl-NL" altLang="nl-NL" sz="2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8" name="Tijdelijke aanduiding voor voettekst 3"/>
          <p:cNvSpPr>
            <a:spLocks noGrp="1"/>
          </p:cNvSpPr>
          <p:nvPr>
            <p:ph type="ftr" sz="quarter" idx="10"/>
          </p:nvPr>
        </p:nvSpPr>
        <p:spPr>
          <a:xfrm>
            <a:off x="685800" y="6417096"/>
            <a:ext cx="6551613" cy="360276"/>
          </a:xfrm>
          <a:noFill/>
        </p:spPr>
        <p:txBody>
          <a:bodyPr/>
          <a:lstStyle>
            <a:lvl1pPr>
              <a:spcBef>
                <a:spcPct val="20000"/>
              </a:spcBef>
              <a:buSzPct val="125000"/>
              <a:buFont typeface="Times" pitchFamily="18" charset="0"/>
              <a:defRPr sz="2200">
                <a:solidFill>
                  <a:srgbClr val="800000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800000"/>
              </a:buClr>
              <a:buSzPct val="12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GB" altLang="nl-NL" sz="1800" dirty="0">
                <a:solidFill>
                  <a:schemeClr val="bg1"/>
                </a:solidFill>
                <a:latin typeface="Cambria" panose="02040503050406030204" pitchFamily="18" charset="0"/>
              </a:rPr>
              <a:t>The perils of non-probability sampling</a:t>
            </a:r>
          </a:p>
        </p:txBody>
      </p:sp>
      <p:sp>
        <p:nvSpPr>
          <p:cNvPr id="9" name="Tijdelijke aanduiding voor dianummer 4"/>
          <p:cNvSpPr>
            <a:spLocks noGrp="1"/>
          </p:cNvSpPr>
          <p:nvPr>
            <p:ph type="sldNum" sz="quarter" idx="11"/>
          </p:nvPr>
        </p:nvSpPr>
        <p:spPr>
          <a:xfrm>
            <a:off x="7315200" y="6417096"/>
            <a:ext cx="1524000" cy="360276"/>
          </a:xfrm>
          <a:noFill/>
        </p:spPr>
        <p:txBody>
          <a:bodyPr/>
          <a:lstStyle>
            <a:lvl1pPr>
              <a:spcBef>
                <a:spcPct val="20000"/>
              </a:spcBef>
              <a:buSzPct val="125000"/>
              <a:buFont typeface="Times" pitchFamily="18" charset="0"/>
              <a:defRPr sz="2200">
                <a:solidFill>
                  <a:srgbClr val="800000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800000"/>
              </a:buClr>
              <a:buSzPct val="12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GB" altLang="nl-NL" sz="1800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fld id="{85D51FA2-8107-435B-A65F-36B3022DC5BD}" type="slidenum">
              <a:rPr lang="en-GB" altLang="nl-NL" sz="1800" smtClean="0">
                <a:solidFill>
                  <a:schemeClr val="bg1"/>
                </a:solidFill>
                <a:latin typeface="Cambria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9</a:t>
            </a:fld>
            <a:endParaRPr lang="en-GB" altLang="nl-NL" sz="1800" dirty="0" smtClean="0">
              <a:solidFill>
                <a:schemeClr val="accent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36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nl-NL" dirty="0" smtClean="0">
                <a:latin typeface="Cambria" pitchFamily="18" charset="0"/>
                <a:ea typeface="ＭＳ Ｐゴシック" pitchFamily="34" charset="-128"/>
              </a:rPr>
              <a:t>Random sampling really works …</a:t>
            </a:r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7775575" cy="1871662"/>
          </a:xfrm>
        </p:spPr>
        <p:txBody>
          <a:bodyPr/>
          <a:lstStyle/>
          <a:p>
            <a:pPr marL="0" indent="0" eaLnBrk="1" hangingPunct="1"/>
            <a:r>
              <a:rPr lang="en-GB" altLang="nl-NL" dirty="0" smtClean="0">
                <a:latin typeface="Cambria" pitchFamily="18" charset="0"/>
                <a:ea typeface="ＭＳ Ｐゴシック" pitchFamily="34" charset="-128"/>
              </a:rPr>
              <a:t>Simulation: election survey in the town of </a:t>
            </a:r>
            <a:r>
              <a:rPr lang="en-GB" altLang="nl-NL" dirty="0" err="1" smtClean="0">
                <a:ea typeface="ＭＳ Ｐゴシック" pitchFamily="34" charset="-128"/>
              </a:rPr>
              <a:t>Rhine</a:t>
            </a:r>
            <a:r>
              <a:rPr lang="en-GB" altLang="nl-NL" dirty="0" err="1" smtClean="0">
                <a:latin typeface="Cambria" pitchFamily="18" charset="0"/>
                <a:ea typeface="ＭＳ Ｐゴシック" pitchFamily="34" charset="-128"/>
              </a:rPr>
              <a:t>wood</a:t>
            </a:r>
            <a:endParaRPr lang="en-GB" altLang="nl-NL" dirty="0" smtClean="0">
              <a:latin typeface="Cambria" pitchFamily="18" charset="0"/>
              <a:ea typeface="ＭＳ Ｐゴシック" pitchFamily="34" charset="-128"/>
            </a:endParaRPr>
          </a:p>
          <a:p>
            <a:pPr marL="265113" lvl="1" eaLnBrk="1" hangingPunct="1">
              <a:spcBef>
                <a:spcPts val="300"/>
              </a:spcBef>
            </a:pPr>
            <a:r>
              <a:rPr lang="en-GB" altLang="nl-NL" dirty="0" smtClean="0">
                <a:latin typeface="Cambria" pitchFamily="18" charset="0"/>
                <a:ea typeface="ＭＳ Ｐゴシック" pitchFamily="34" charset="-128"/>
              </a:rPr>
              <a:t>Population of 30,000 voters.</a:t>
            </a:r>
          </a:p>
          <a:p>
            <a:pPr marL="265113" lvl="1" eaLnBrk="1" hangingPunct="1">
              <a:spcBef>
                <a:spcPts val="300"/>
              </a:spcBef>
            </a:pPr>
            <a:r>
              <a:rPr lang="en-GB" altLang="nl-NL" dirty="0" smtClean="0">
                <a:latin typeface="Cambria" pitchFamily="18" charset="0"/>
                <a:ea typeface="ＭＳ Ｐゴシック" pitchFamily="34" charset="-128"/>
              </a:rPr>
              <a:t>Estimate percentage voting for the New Internet Party (NIP).</a:t>
            </a:r>
          </a:p>
          <a:p>
            <a:pPr marL="265113" lvl="1" eaLnBrk="1" hangingPunct="1">
              <a:spcBef>
                <a:spcPts val="300"/>
              </a:spcBef>
            </a:pPr>
            <a:r>
              <a:rPr lang="en-GB" altLang="nl-NL" dirty="0" smtClean="0">
                <a:latin typeface="Cambria" pitchFamily="18" charset="0"/>
                <a:ea typeface="ＭＳ Ｐゴシック" pitchFamily="34" charset="-128"/>
              </a:rPr>
              <a:t>True population percentage: 39.5%.</a:t>
            </a:r>
          </a:p>
          <a:p>
            <a:pPr marL="265113" lvl="1" eaLnBrk="1" hangingPunct="1">
              <a:spcBef>
                <a:spcPts val="300"/>
              </a:spcBef>
            </a:pPr>
            <a:r>
              <a:rPr lang="en-GB" altLang="nl-NL" dirty="0" smtClean="0">
                <a:latin typeface="Cambria" pitchFamily="18" charset="0"/>
                <a:ea typeface="ＭＳ Ｐゴシック" pitchFamily="34" charset="-128"/>
              </a:rPr>
              <a:t>Repeat sample selection a large number of times.</a:t>
            </a:r>
          </a:p>
          <a:p>
            <a:pPr marL="265113" lvl="1" eaLnBrk="1" hangingPunct="1"/>
            <a:endParaRPr lang="en-GB" altLang="nl-NL" dirty="0" smtClean="0">
              <a:ea typeface="ＭＳ Ｐゴシック" pitchFamily="34" charset="-128"/>
            </a:endParaRPr>
          </a:p>
          <a:p>
            <a:pPr marL="0" indent="0" eaLnBrk="1" hangingPunct="1"/>
            <a:endParaRPr lang="en-GB" altLang="nl-NL" dirty="0" smtClean="0">
              <a:ea typeface="ＭＳ Ｐゴシック" pitchFamily="34" charset="-128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791580" y="5553236"/>
            <a:ext cx="77724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  <a:buClr>
                <a:schemeClr val="tx1"/>
              </a:buClr>
              <a:defRPr/>
            </a:pPr>
            <a:r>
              <a:rPr lang="nl-NL" sz="1800" b="0" kern="0" dirty="0">
                <a:latin typeface="Cambria" pitchFamily="18" charset="0"/>
                <a:ea typeface="+mn-ea"/>
              </a:rPr>
              <a:t>       </a:t>
            </a:r>
            <a:r>
              <a:rPr lang="nl-NL" sz="1800" b="0" kern="0" dirty="0" smtClean="0">
                <a:latin typeface="Cambria" pitchFamily="18" charset="0"/>
                <a:ea typeface="+mn-ea"/>
              </a:rPr>
              <a:t> </a:t>
            </a:r>
            <a:r>
              <a:rPr lang="nl-NL" sz="1800" b="0" i="1" kern="0" dirty="0">
                <a:latin typeface="Cambria" pitchFamily="18" charset="0"/>
                <a:ea typeface="+mn-ea"/>
              </a:rPr>
              <a:t>Samples of </a:t>
            </a:r>
            <a:r>
              <a:rPr lang="nl-NL" sz="1800" b="0" i="1" kern="0" dirty="0" err="1">
                <a:latin typeface="Cambria" pitchFamily="18" charset="0"/>
                <a:ea typeface="+mn-ea"/>
              </a:rPr>
              <a:t>size</a:t>
            </a:r>
            <a:r>
              <a:rPr lang="nl-NL" sz="1800" b="0" i="1" kern="0" dirty="0">
                <a:latin typeface="Cambria" pitchFamily="18" charset="0"/>
                <a:ea typeface="+mn-ea"/>
              </a:rPr>
              <a:t> 500                                  </a:t>
            </a:r>
            <a:r>
              <a:rPr lang="nl-NL" sz="1800" b="0" i="1" kern="0" dirty="0" smtClean="0">
                <a:latin typeface="Cambria" pitchFamily="18" charset="0"/>
                <a:ea typeface="+mn-ea"/>
              </a:rPr>
              <a:t>   Samples </a:t>
            </a:r>
            <a:r>
              <a:rPr lang="nl-NL" sz="1800" b="0" i="1" kern="0" dirty="0">
                <a:latin typeface="Cambria" pitchFamily="18" charset="0"/>
                <a:ea typeface="+mn-ea"/>
              </a:rPr>
              <a:t>of </a:t>
            </a:r>
            <a:r>
              <a:rPr lang="nl-NL" sz="1800" b="0" i="1" kern="0" dirty="0" err="1">
                <a:latin typeface="Cambria" pitchFamily="18" charset="0"/>
                <a:ea typeface="+mn-ea"/>
              </a:rPr>
              <a:t>size</a:t>
            </a:r>
            <a:r>
              <a:rPr lang="nl-NL" sz="1800" b="0" i="1" kern="0" dirty="0">
                <a:latin typeface="Cambria" pitchFamily="18" charset="0"/>
                <a:ea typeface="+mn-ea"/>
              </a:rPr>
              <a:t> 2</a:t>
            </a:r>
            <a:r>
              <a:rPr lang="nl-NL" sz="1800" b="0" kern="0" dirty="0">
                <a:latin typeface="Cambria" pitchFamily="18" charset="0"/>
                <a:ea typeface="+mn-ea"/>
              </a:rPr>
              <a:t>,000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  <a:defRPr/>
            </a:pPr>
            <a:endParaRPr lang="nl-NL" sz="1800" b="0" kern="0" dirty="0">
              <a:latin typeface="Cambria" pitchFamily="18" charset="0"/>
              <a:ea typeface="+mn-ea"/>
            </a:endParaRPr>
          </a:p>
        </p:txBody>
      </p:sp>
      <p:sp>
        <p:nvSpPr>
          <p:cNvPr id="10" name="Tijdelijke aanduiding voor voettekst 3"/>
          <p:cNvSpPr>
            <a:spLocks noGrp="1"/>
          </p:cNvSpPr>
          <p:nvPr>
            <p:ph type="ftr" sz="quarter" idx="10"/>
          </p:nvPr>
        </p:nvSpPr>
        <p:spPr>
          <a:xfrm>
            <a:off x="685800" y="6417096"/>
            <a:ext cx="6551613" cy="360276"/>
          </a:xfrm>
          <a:noFill/>
        </p:spPr>
        <p:txBody>
          <a:bodyPr/>
          <a:lstStyle>
            <a:lvl1pPr>
              <a:spcBef>
                <a:spcPct val="20000"/>
              </a:spcBef>
              <a:buSzPct val="125000"/>
              <a:buFont typeface="Times" pitchFamily="18" charset="0"/>
              <a:defRPr sz="2200">
                <a:solidFill>
                  <a:srgbClr val="800000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800000"/>
              </a:buClr>
              <a:buSzPct val="12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GB" altLang="nl-NL" sz="1800" dirty="0">
                <a:solidFill>
                  <a:schemeClr val="bg1"/>
                </a:solidFill>
                <a:latin typeface="Cambria" panose="02040503050406030204" pitchFamily="18" charset="0"/>
              </a:rPr>
              <a:t>The perils of non-probability sampling</a:t>
            </a:r>
          </a:p>
        </p:txBody>
      </p:sp>
      <p:sp>
        <p:nvSpPr>
          <p:cNvPr id="11" name="Tijdelijke aanduiding voor dianummer 4"/>
          <p:cNvSpPr>
            <a:spLocks noGrp="1"/>
          </p:cNvSpPr>
          <p:nvPr>
            <p:ph type="sldNum" sz="quarter" idx="11"/>
          </p:nvPr>
        </p:nvSpPr>
        <p:spPr>
          <a:xfrm>
            <a:off x="7315200" y="6417096"/>
            <a:ext cx="1524000" cy="360276"/>
          </a:xfrm>
          <a:noFill/>
        </p:spPr>
        <p:txBody>
          <a:bodyPr/>
          <a:lstStyle>
            <a:lvl1pPr>
              <a:spcBef>
                <a:spcPct val="20000"/>
              </a:spcBef>
              <a:buSzPct val="125000"/>
              <a:buFont typeface="Times" pitchFamily="18" charset="0"/>
              <a:defRPr sz="2200">
                <a:solidFill>
                  <a:srgbClr val="800000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800000"/>
              </a:buClr>
              <a:buSzPct val="12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GB" altLang="nl-NL" sz="1800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fld id="{85D51FA2-8107-435B-A65F-36B3022DC5BD}" type="slidenum">
              <a:rPr lang="en-GB" altLang="nl-NL" sz="1800" smtClean="0">
                <a:solidFill>
                  <a:schemeClr val="bg1"/>
                </a:solidFill>
                <a:latin typeface="Cambria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10</a:t>
            </a:fld>
            <a:endParaRPr lang="en-GB" altLang="nl-NL" sz="1800" dirty="0" smtClean="0">
              <a:solidFill>
                <a:schemeClr val="accent1"/>
              </a:solidFill>
              <a:latin typeface="Cambria" pitchFamily="18" charset="0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985" y="3197953"/>
            <a:ext cx="3671467" cy="2262294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913" y="3197953"/>
            <a:ext cx="3671467" cy="2262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32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nl-NL" dirty="0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Problems</a:t>
            </a:r>
            <a:endParaRPr lang="en-GB" altLang="nl-NL" noProof="0" dirty="0" smtClean="0">
              <a:solidFill>
                <a:schemeClr val="tx2">
                  <a:lumMod val="75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5123" name="Tijdelijke aanduiding voor inhoud 2"/>
          <p:cNvSpPr>
            <a:spLocks noGrp="1"/>
          </p:cNvSpPr>
          <p:nvPr>
            <p:ph idx="1"/>
          </p:nvPr>
        </p:nvSpPr>
        <p:spPr>
          <a:xfrm>
            <a:off x="684213" y="1125538"/>
            <a:ext cx="7992243" cy="4824412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  <a:buFont typeface="Times" pitchFamily="18" charset="0"/>
              <a:buNone/>
              <a:defRPr/>
            </a:pPr>
            <a:r>
              <a:rPr lang="en-GB" dirty="0" smtClean="0">
                <a:ea typeface="ＭＳ Ｐゴシック" pitchFamily="34" charset="-128"/>
              </a:rPr>
              <a:t>Increased costs</a:t>
            </a:r>
            <a:endParaRPr lang="en-GB" noProof="0" dirty="0" smtClean="0">
              <a:ea typeface="ＭＳ Ｐゴシック" pitchFamily="34" charset="-128"/>
            </a:endParaRPr>
          </a:p>
          <a:p>
            <a:pPr marL="265113" lvl="1" eaLnBrk="1" hangingPunct="1">
              <a:lnSpc>
                <a:spcPts val="2600"/>
              </a:lnSpc>
              <a:spcBef>
                <a:spcPts val="300"/>
              </a:spcBef>
              <a:defRPr/>
            </a:pPr>
            <a:r>
              <a:rPr lang="en-GB" altLang="nl-NL" dirty="0">
                <a:ea typeface="ＭＳ Ｐゴシック" pitchFamily="34" charset="-128"/>
              </a:rPr>
              <a:t>Interviewer-assisted surveys (CAPI, CATI) is becoming too expensive.</a:t>
            </a:r>
          </a:p>
          <a:p>
            <a:pPr marL="265113" lvl="1" eaLnBrk="1" hangingPunct="1">
              <a:lnSpc>
                <a:spcPts val="2600"/>
              </a:lnSpc>
              <a:spcBef>
                <a:spcPts val="300"/>
              </a:spcBef>
              <a:defRPr/>
            </a:pPr>
            <a:r>
              <a:rPr lang="en-GB" altLang="nl-NL" dirty="0">
                <a:ea typeface="ＭＳ Ｐゴシック" pitchFamily="34" charset="-128"/>
              </a:rPr>
              <a:t>Can we change to online surveys without sacrificing quality?</a:t>
            </a:r>
            <a:endParaRPr lang="en-GB" dirty="0">
              <a:ea typeface="ＭＳ Ｐゴシック" pitchFamily="34" charset="-128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GB" altLang="nl-NL" noProof="0" dirty="0" smtClean="0">
                <a:ea typeface="ＭＳ Ｐゴシック" pitchFamily="34" charset="-128"/>
              </a:rPr>
              <a:t>Sampling issues</a:t>
            </a:r>
            <a:endParaRPr lang="en-GB" noProof="0" dirty="0" smtClean="0">
              <a:ea typeface="ＭＳ Ｐゴシック" pitchFamily="34" charset="-128"/>
            </a:endParaRPr>
          </a:p>
          <a:p>
            <a:pPr marL="265113" lvl="1" eaLnBrk="1" hangingPunct="1">
              <a:lnSpc>
                <a:spcPts val="2600"/>
              </a:lnSpc>
              <a:spcBef>
                <a:spcPts val="300"/>
              </a:spcBef>
              <a:defRPr/>
            </a:pPr>
            <a:r>
              <a:rPr lang="en-GB" dirty="0">
                <a:ea typeface="ＭＳ Ｐゴシック" pitchFamily="34" charset="-128"/>
              </a:rPr>
              <a:t>There are no proper sampling frames for online surveys.</a:t>
            </a:r>
          </a:p>
          <a:p>
            <a:pPr marL="265113" lvl="1" eaLnBrk="1" hangingPunct="1">
              <a:lnSpc>
                <a:spcPts val="2600"/>
              </a:lnSpc>
              <a:spcBef>
                <a:spcPts val="300"/>
              </a:spcBef>
              <a:defRPr/>
            </a:pPr>
            <a:r>
              <a:rPr lang="en-GB" dirty="0">
                <a:ea typeface="ＭＳ Ｐゴシック" pitchFamily="34" charset="-128"/>
              </a:rPr>
              <a:t>It becomes difficult to select a sample for a telephone survey.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GB" altLang="nl-NL" noProof="0" dirty="0" smtClean="0">
                <a:ea typeface="ＭＳ Ｐゴシック" pitchFamily="34" charset="-128"/>
              </a:rPr>
              <a:t>Increasing nonresponse problems </a:t>
            </a:r>
            <a:endParaRPr lang="en-GB" noProof="0" dirty="0" smtClean="0">
              <a:ea typeface="ＭＳ Ｐゴシック" pitchFamily="34" charset="-128"/>
            </a:endParaRPr>
          </a:p>
          <a:p>
            <a:pPr marL="266700" lvl="1" indent="-266700" eaLnBrk="1" hangingPunct="1">
              <a:lnSpc>
                <a:spcPts val="2600"/>
              </a:lnSpc>
              <a:spcBef>
                <a:spcPts val="300"/>
              </a:spcBef>
              <a:defRPr/>
            </a:pPr>
            <a:r>
              <a:rPr lang="en-GB" dirty="0">
                <a:ea typeface="ＭＳ Ｐゴシック" pitchFamily="34" charset="-128"/>
              </a:rPr>
              <a:t>Response rates &lt; 10% for telephone surveys (RDD).</a:t>
            </a:r>
          </a:p>
          <a:p>
            <a:pPr marL="266700" lvl="1" indent="-266700" eaLnBrk="1" hangingPunct="1">
              <a:lnSpc>
                <a:spcPts val="2600"/>
              </a:lnSpc>
              <a:spcBef>
                <a:spcPts val="300"/>
              </a:spcBef>
              <a:defRPr/>
            </a:pPr>
            <a:r>
              <a:rPr lang="en-GB" dirty="0">
                <a:ea typeface="ＭＳ Ｐゴシック" pitchFamily="34" charset="-128"/>
              </a:rPr>
              <a:t>Response rates &lt; 40% for online surveys.</a:t>
            </a:r>
          </a:p>
          <a:p>
            <a:pPr marL="266700" lvl="1" indent="-266700" eaLnBrk="1" hangingPunct="1">
              <a:lnSpc>
                <a:spcPts val="2600"/>
              </a:lnSpc>
              <a:spcBef>
                <a:spcPts val="300"/>
              </a:spcBef>
              <a:defRPr/>
            </a:pPr>
            <a:r>
              <a:rPr lang="en-GB" dirty="0">
                <a:ea typeface="ＭＳ Ｐゴシック" pitchFamily="34" charset="-128"/>
              </a:rPr>
              <a:t>Do the principles of probability sampling still apply?</a:t>
            </a:r>
          </a:p>
          <a:p>
            <a:pPr lvl="1">
              <a:lnSpc>
                <a:spcPts val="26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en-GB" noProof="0" dirty="0"/>
          </a:p>
        </p:txBody>
      </p:sp>
      <p:sp>
        <p:nvSpPr>
          <p:cNvPr id="10" name="Tijdelijke aanduiding voor voettekst 3"/>
          <p:cNvSpPr>
            <a:spLocks noGrp="1"/>
          </p:cNvSpPr>
          <p:nvPr>
            <p:ph type="ftr" sz="quarter" idx="10"/>
          </p:nvPr>
        </p:nvSpPr>
        <p:spPr>
          <a:xfrm>
            <a:off x="685800" y="6417096"/>
            <a:ext cx="6551613" cy="360276"/>
          </a:xfrm>
          <a:noFill/>
        </p:spPr>
        <p:txBody>
          <a:bodyPr/>
          <a:lstStyle>
            <a:lvl1pPr>
              <a:spcBef>
                <a:spcPct val="20000"/>
              </a:spcBef>
              <a:buSzPct val="125000"/>
              <a:buFont typeface="Times" pitchFamily="18" charset="0"/>
              <a:defRPr sz="2200">
                <a:solidFill>
                  <a:srgbClr val="800000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800000"/>
              </a:buClr>
              <a:buSzPct val="12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GB" altLang="nl-NL" sz="1800" dirty="0">
                <a:solidFill>
                  <a:schemeClr val="bg1"/>
                </a:solidFill>
                <a:latin typeface="Cambria" panose="02040503050406030204" pitchFamily="18" charset="0"/>
              </a:rPr>
              <a:t>The perils of non-probability sampling</a:t>
            </a:r>
          </a:p>
        </p:txBody>
      </p:sp>
      <p:sp>
        <p:nvSpPr>
          <p:cNvPr id="11" name="Tijdelijke aanduiding voor dianummer 4"/>
          <p:cNvSpPr>
            <a:spLocks noGrp="1"/>
          </p:cNvSpPr>
          <p:nvPr>
            <p:ph type="sldNum" sz="quarter" idx="11"/>
          </p:nvPr>
        </p:nvSpPr>
        <p:spPr>
          <a:xfrm>
            <a:off x="7315200" y="6417096"/>
            <a:ext cx="1524000" cy="360276"/>
          </a:xfrm>
          <a:noFill/>
        </p:spPr>
        <p:txBody>
          <a:bodyPr/>
          <a:lstStyle>
            <a:lvl1pPr>
              <a:spcBef>
                <a:spcPct val="20000"/>
              </a:spcBef>
              <a:buSzPct val="125000"/>
              <a:buFont typeface="Times" pitchFamily="18" charset="0"/>
              <a:defRPr sz="2200">
                <a:solidFill>
                  <a:srgbClr val="800000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800000"/>
              </a:buClr>
              <a:buSzPct val="12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GB" altLang="nl-NL" sz="1800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fld id="{85D51FA2-8107-435B-A65F-36B3022DC5BD}" type="slidenum">
              <a:rPr lang="en-GB" altLang="nl-NL" sz="1800" smtClean="0">
                <a:solidFill>
                  <a:schemeClr val="bg1"/>
                </a:solidFill>
                <a:latin typeface="Cambria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11</a:t>
            </a:fld>
            <a:endParaRPr lang="en-GB" altLang="nl-NL" sz="1800" dirty="0" smtClean="0">
              <a:solidFill>
                <a:schemeClr val="accent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94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nl-NL" b="0" noProof="0" dirty="0" smtClean="0">
                <a:latin typeface="Cambria" pitchFamily="18" charset="0"/>
                <a:ea typeface="ＭＳ Ｐゴシック" pitchFamily="34" charset="-128"/>
              </a:rPr>
              <a:t>The nonresponse problem</a:t>
            </a:r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7920037" cy="4967287"/>
          </a:xfrm>
        </p:spPr>
        <p:txBody>
          <a:bodyPr/>
          <a:lstStyle/>
          <a:p>
            <a:pPr marL="0" indent="0" eaLnBrk="1" hangingPunct="1"/>
            <a:r>
              <a:rPr lang="en-GB" altLang="nl-NL" noProof="0" dirty="0" smtClean="0">
                <a:latin typeface="Cambria" pitchFamily="18" charset="0"/>
                <a:ea typeface="ＭＳ Ｐゴシック" pitchFamily="34" charset="-128"/>
              </a:rPr>
              <a:t>Nonresponse in surveys</a:t>
            </a:r>
          </a:p>
          <a:p>
            <a:pPr marL="266700" lvl="1" indent="-266700" eaLnBrk="1" hangingPunct="1">
              <a:spcBef>
                <a:spcPts val="300"/>
              </a:spcBef>
            </a:pPr>
            <a:r>
              <a:rPr lang="en-GB" altLang="nl-NL" noProof="0" dirty="0" smtClean="0">
                <a:latin typeface="Cambria" pitchFamily="18" charset="0"/>
                <a:ea typeface="ＭＳ Ｐゴシック" pitchFamily="34" charset="-128"/>
              </a:rPr>
              <a:t>Persons who are selected in the sample (and who belong to the target population) do not provide the requested information.  </a:t>
            </a:r>
          </a:p>
          <a:p>
            <a:pPr marL="0" indent="0" eaLnBrk="1" hangingPunct="1">
              <a:spcBef>
                <a:spcPts val="1800"/>
              </a:spcBef>
            </a:pPr>
            <a:r>
              <a:rPr lang="en-GB" altLang="nl-NL" noProof="0" dirty="0" smtClean="0">
                <a:latin typeface="Cambria" pitchFamily="18" charset="0"/>
                <a:ea typeface="ＭＳ Ｐゴシック" pitchFamily="34" charset="-128"/>
              </a:rPr>
              <a:t>Main causes of nonresponse</a:t>
            </a:r>
          </a:p>
          <a:p>
            <a:pPr marL="266700" lvl="1" indent="-266700" eaLnBrk="1" hangingPunct="1">
              <a:spcBef>
                <a:spcPts val="300"/>
              </a:spcBef>
            </a:pPr>
            <a:r>
              <a:rPr lang="en-GB" altLang="nl-NL" noProof="0" dirty="0" smtClean="0">
                <a:latin typeface="Cambria" pitchFamily="18" charset="0"/>
                <a:ea typeface="ＭＳ Ｐゴシック" pitchFamily="34" charset="-128"/>
              </a:rPr>
              <a:t>Non-contact.</a:t>
            </a:r>
          </a:p>
          <a:p>
            <a:pPr marL="266700" lvl="1" indent="-266700" eaLnBrk="1" hangingPunct="1">
              <a:spcBef>
                <a:spcPts val="300"/>
              </a:spcBef>
            </a:pPr>
            <a:r>
              <a:rPr lang="en-GB" altLang="nl-NL" noProof="0" dirty="0" smtClean="0">
                <a:latin typeface="Cambria" pitchFamily="18" charset="0"/>
                <a:ea typeface="ＭＳ Ｐゴシック" pitchFamily="34" charset="-128"/>
              </a:rPr>
              <a:t>Refusal.</a:t>
            </a:r>
          </a:p>
          <a:p>
            <a:pPr marL="266700" lvl="1" indent="-266700" eaLnBrk="1" hangingPunct="1">
              <a:spcBef>
                <a:spcPts val="300"/>
              </a:spcBef>
            </a:pPr>
            <a:r>
              <a:rPr lang="en-GB" altLang="nl-NL" noProof="0" dirty="0" smtClean="0">
                <a:latin typeface="Cambria" pitchFamily="18" charset="0"/>
                <a:ea typeface="ＭＳ Ｐゴシック" pitchFamily="34" charset="-128"/>
              </a:rPr>
              <a:t>Not-able.</a:t>
            </a:r>
          </a:p>
          <a:p>
            <a:pPr marL="0" indent="0" eaLnBrk="1" hangingPunct="1">
              <a:spcBef>
                <a:spcPts val="1800"/>
              </a:spcBef>
            </a:pPr>
            <a:r>
              <a:rPr lang="en-GB" altLang="nl-NL" noProof="0" dirty="0" smtClean="0">
                <a:latin typeface="Cambria" pitchFamily="18" charset="0"/>
                <a:ea typeface="ＭＳ Ｐゴシック" pitchFamily="34" charset="-128"/>
              </a:rPr>
              <a:t>Consequences of nonresponse</a:t>
            </a:r>
          </a:p>
          <a:p>
            <a:pPr marL="266700" lvl="1" indent="-266700" eaLnBrk="1" hangingPunct="1">
              <a:spcBef>
                <a:spcPts val="300"/>
              </a:spcBef>
            </a:pPr>
            <a:r>
              <a:rPr lang="en-GB" altLang="nl-NL" noProof="0" dirty="0" smtClean="0">
                <a:latin typeface="Cambria" pitchFamily="18" charset="0"/>
                <a:ea typeface="ＭＳ Ｐゴシック" pitchFamily="34" charset="-128"/>
              </a:rPr>
              <a:t>Estimators are less precise due to fewer observations.</a:t>
            </a:r>
          </a:p>
          <a:p>
            <a:pPr marL="266700" lvl="1" indent="-266700" eaLnBrk="1" hangingPunct="1">
              <a:spcBef>
                <a:spcPts val="300"/>
              </a:spcBef>
            </a:pPr>
            <a:r>
              <a:rPr lang="en-GB" altLang="nl-NL" noProof="0" dirty="0" err="1" smtClean="0">
                <a:latin typeface="Cambria" pitchFamily="18" charset="0"/>
                <a:ea typeface="ＭＳ Ｐゴシック" pitchFamily="34" charset="-128"/>
              </a:rPr>
              <a:t>Representativity</a:t>
            </a:r>
            <a:r>
              <a:rPr lang="en-GB" altLang="nl-NL" noProof="0" dirty="0" smtClean="0">
                <a:latin typeface="Cambria" pitchFamily="18" charset="0"/>
                <a:ea typeface="ＭＳ Ｐゴシック" pitchFamily="34" charset="-128"/>
              </a:rPr>
              <a:t> is affected, because nonresponse is selective.</a:t>
            </a:r>
          </a:p>
          <a:p>
            <a:pPr marL="266700" lvl="1" indent="-266700" eaLnBrk="1" hangingPunct="1">
              <a:spcBef>
                <a:spcPts val="300"/>
              </a:spcBef>
            </a:pPr>
            <a:r>
              <a:rPr lang="en-GB" altLang="nl-NL" noProof="0" dirty="0" smtClean="0">
                <a:latin typeface="Cambria" pitchFamily="18" charset="0"/>
                <a:ea typeface="ＭＳ Ｐゴシック" pitchFamily="34" charset="-128"/>
              </a:rPr>
              <a:t>Therefore, estimators can be biased.</a:t>
            </a:r>
          </a:p>
        </p:txBody>
      </p:sp>
      <p:sp>
        <p:nvSpPr>
          <p:cNvPr id="6" name="Tijdelijke aanduiding voor voettekst 3"/>
          <p:cNvSpPr>
            <a:spLocks noGrp="1"/>
          </p:cNvSpPr>
          <p:nvPr>
            <p:ph type="ftr" sz="quarter" idx="10"/>
          </p:nvPr>
        </p:nvSpPr>
        <p:spPr>
          <a:xfrm>
            <a:off x="685800" y="6356176"/>
            <a:ext cx="6551613" cy="457200"/>
          </a:xfrm>
          <a:noFill/>
        </p:spPr>
        <p:txBody>
          <a:bodyPr/>
          <a:lstStyle>
            <a:lvl1pPr>
              <a:spcBef>
                <a:spcPct val="20000"/>
              </a:spcBef>
              <a:buSzPct val="125000"/>
              <a:buFont typeface="Times" pitchFamily="18" charset="0"/>
              <a:defRPr sz="2200">
                <a:solidFill>
                  <a:srgbClr val="800000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800000"/>
              </a:buClr>
              <a:buSzPct val="12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GB" altLang="nl-NL" sz="1800" dirty="0">
                <a:solidFill>
                  <a:schemeClr val="bg1"/>
                </a:solidFill>
                <a:latin typeface="Cambria" panose="02040503050406030204" pitchFamily="18" charset="0"/>
              </a:rPr>
              <a:t>The perils of non-probability sampling</a:t>
            </a:r>
          </a:p>
        </p:txBody>
      </p:sp>
      <p:sp>
        <p:nvSpPr>
          <p:cNvPr id="7" name="Tijdelijke aanduiding voor dianummer 4"/>
          <p:cNvSpPr>
            <a:spLocks noGrp="1"/>
          </p:cNvSpPr>
          <p:nvPr>
            <p:ph type="sldNum" sz="quarter" idx="11"/>
          </p:nvPr>
        </p:nvSpPr>
        <p:spPr>
          <a:xfrm>
            <a:off x="7315200" y="6356176"/>
            <a:ext cx="1524000" cy="457200"/>
          </a:xfrm>
          <a:noFill/>
        </p:spPr>
        <p:txBody>
          <a:bodyPr/>
          <a:lstStyle>
            <a:lvl1pPr>
              <a:spcBef>
                <a:spcPct val="20000"/>
              </a:spcBef>
              <a:buSzPct val="125000"/>
              <a:buFont typeface="Times" pitchFamily="18" charset="0"/>
              <a:defRPr sz="2200">
                <a:solidFill>
                  <a:srgbClr val="800000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800000"/>
              </a:buClr>
              <a:buSzPct val="12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GB" altLang="nl-NL" sz="1800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fld id="{85D51FA2-8107-435B-A65F-36B3022DC5BD}" type="slidenum">
              <a:rPr lang="en-GB" altLang="nl-NL" sz="1800" smtClean="0">
                <a:solidFill>
                  <a:schemeClr val="bg1"/>
                </a:solidFill>
                <a:latin typeface="Cambria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12</a:t>
            </a:fld>
            <a:endParaRPr lang="en-GB" altLang="nl-NL" sz="1800" dirty="0" smtClean="0">
              <a:solidFill>
                <a:schemeClr val="accent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47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nl-NL" dirty="0">
                <a:ea typeface="ＭＳ Ｐゴシック" pitchFamily="34" charset="-128"/>
              </a:rPr>
              <a:t>The nonresponse problem</a:t>
            </a:r>
            <a:endParaRPr lang="en-GB" altLang="nl-NL" dirty="0" smtClean="0">
              <a:latin typeface="Cambria" pitchFamily="18" charset="0"/>
              <a:ea typeface="ＭＳ Ｐゴシック" pitchFamily="34" charset="-128"/>
            </a:endParaRPr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7775575" cy="1871662"/>
          </a:xfrm>
        </p:spPr>
        <p:txBody>
          <a:bodyPr/>
          <a:lstStyle/>
          <a:p>
            <a:pPr marL="0" indent="0" eaLnBrk="1" hangingPunct="1"/>
            <a:r>
              <a:rPr lang="en-GB" altLang="nl-NL" dirty="0" smtClean="0">
                <a:latin typeface="Cambria" pitchFamily="18" charset="0"/>
                <a:ea typeface="ＭＳ Ｐゴシック" pitchFamily="34" charset="-128"/>
              </a:rPr>
              <a:t>Simulation: election survey in the town of </a:t>
            </a:r>
            <a:r>
              <a:rPr lang="en-GB" altLang="nl-NL" dirty="0" err="1" smtClean="0">
                <a:ea typeface="ＭＳ Ｐゴシック" pitchFamily="34" charset="-128"/>
              </a:rPr>
              <a:t>Rhine</a:t>
            </a:r>
            <a:r>
              <a:rPr lang="en-GB" altLang="nl-NL" dirty="0" err="1" smtClean="0">
                <a:latin typeface="Cambria" pitchFamily="18" charset="0"/>
                <a:ea typeface="ＭＳ Ｐゴシック" pitchFamily="34" charset="-128"/>
              </a:rPr>
              <a:t>wood</a:t>
            </a:r>
            <a:endParaRPr lang="en-GB" altLang="nl-NL" dirty="0" smtClean="0">
              <a:latin typeface="Cambria" pitchFamily="18" charset="0"/>
              <a:ea typeface="ＭＳ Ｐゴシック" pitchFamily="34" charset="-128"/>
            </a:endParaRPr>
          </a:p>
          <a:p>
            <a:pPr marL="265113" lvl="1" eaLnBrk="1" hangingPunct="1">
              <a:spcBef>
                <a:spcPts val="300"/>
              </a:spcBef>
            </a:pPr>
            <a:r>
              <a:rPr lang="en-GB" altLang="nl-NL" dirty="0" smtClean="0">
                <a:latin typeface="Cambria" pitchFamily="18" charset="0"/>
                <a:ea typeface="ＭＳ Ｐゴシック" pitchFamily="34" charset="-128"/>
              </a:rPr>
              <a:t>Estimate percentage voting for the New Internet Party (NIP).</a:t>
            </a:r>
          </a:p>
          <a:p>
            <a:pPr marL="265113" lvl="1" eaLnBrk="1" hangingPunct="1">
              <a:spcBef>
                <a:spcPts val="300"/>
              </a:spcBef>
            </a:pPr>
            <a:r>
              <a:rPr lang="en-GB" altLang="nl-NL" dirty="0" smtClean="0">
                <a:latin typeface="Cambria" pitchFamily="18" charset="0"/>
                <a:ea typeface="ＭＳ Ｐゴシック" pitchFamily="34" charset="-128"/>
              </a:rPr>
              <a:t>True population percentage: 39.5%.</a:t>
            </a:r>
          </a:p>
          <a:p>
            <a:pPr marL="265113" lvl="1" eaLnBrk="1" hangingPunct="1">
              <a:spcBef>
                <a:spcPts val="300"/>
              </a:spcBef>
            </a:pPr>
            <a:r>
              <a:rPr lang="en-GB" altLang="nl-NL" dirty="0" smtClean="0">
                <a:ea typeface="ＭＳ Ｐゴシック" pitchFamily="34" charset="-128"/>
              </a:rPr>
              <a:t>People with internet respond more than those without.</a:t>
            </a:r>
            <a:endParaRPr lang="en-GB" altLang="nl-NL" dirty="0" smtClean="0">
              <a:latin typeface="Cambria" pitchFamily="18" charset="0"/>
              <a:ea typeface="ＭＳ Ｐゴシック" pitchFamily="34" charset="-128"/>
            </a:endParaRPr>
          </a:p>
          <a:p>
            <a:pPr marL="265113" lvl="1" eaLnBrk="1" hangingPunct="1">
              <a:spcBef>
                <a:spcPts val="300"/>
              </a:spcBef>
            </a:pPr>
            <a:r>
              <a:rPr lang="en-GB" altLang="nl-NL" dirty="0" smtClean="0">
                <a:latin typeface="Cambria" pitchFamily="18" charset="0"/>
                <a:ea typeface="ＭＳ Ｐゴシック" pitchFamily="34" charset="-128"/>
              </a:rPr>
              <a:t>Repeat sample selection a large number of times.</a:t>
            </a:r>
          </a:p>
          <a:p>
            <a:pPr marL="265113" lvl="1" eaLnBrk="1" hangingPunct="1"/>
            <a:endParaRPr lang="en-GB" altLang="nl-NL" dirty="0" smtClean="0">
              <a:ea typeface="ＭＳ Ｐゴシック" pitchFamily="34" charset="-128"/>
            </a:endParaRPr>
          </a:p>
          <a:p>
            <a:pPr marL="0" indent="0" eaLnBrk="1" hangingPunct="1"/>
            <a:endParaRPr lang="en-GB" altLang="nl-NL" dirty="0" smtClean="0">
              <a:ea typeface="ＭＳ Ｐゴシック" pitchFamily="34" charset="-128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791580" y="5553236"/>
            <a:ext cx="7772400" cy="684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ts val="0"/>
              </a:spcBef>
              <a:buClr>
                <a:schemeClr val="tx1"/>
              </a:buClr>
              <a:defRPr/>
            </a:pPr>
            <a:r>
              <a:rPr lang="nl-NL" sz="1800" b="0" kern="0" dirty="0">
                <a:latin typeface="Cambria" pitchFamily="18" charset="0"/>
                <a:ea typeface="+mn-ea"/>
              </a:rPr>
              <a:t>      </a:t>
            </a:r>
            <a:r>
              <a:rPr lang="nl-NL" sz="1800" b="0" kern="0" dirty="0" smtClean="0">
                <a:latin typeface="Cambria" pitchFamily="18" charset="0"/>
                <a:ea typeface="+mn-ea"/>
              </a:rPr>
              <a:t>   </a:t>
            </a:r>
            <a:r>
              <a:rPr lang="nl-NL" sz="1800" b="0" i="1" kern="0" dirty="0">
                <a:latin typeface="Cambria" pitchFamily="18" charset="0"/>
                <a:ea typeface="+mn-ea"/>
              </a:rPr>
              <a:t>Samples of </a:t>
            </a:r>
            <a:r>
              <a:rPr lang="nl-NL" sz="1800" b="0" i="1" kern="0" dirty="0" err="1">
                <a:latin typeface="Cambria" pitchFamily="18" charset="0"/>
                <a:ea typeface="+mn-ea"/>
              </a:rPr>
              <a:t>size</a:t>
            </a:r>
            <a:r>
              <a:rPr lang="nl-NL" sz="1800" b="0" i="1" kern="0" dirty="0">
                <a:latin typeface="Cambria" pitchFamily="18" charset="0"/>
                <a:ea typeface="+mn-ea"/>
              </a:rPr>
              <a:t> </a:t>
            </a:r>
            <a:r>
              <a:rPr lang="nl-NL" sz="1800" b="0" i="1" kern="0" dirty="0" smtClean="0">
                <a:latin typeface="Cambria" pitchFamily="18" charset="0"/>
                <a:ea typeface="+mn-ea"/>
              </a:rPr>
              <a:t>2,000                                  </a:t>
            </a:r>
            <a:r>
              <a:rPr lang="nl-NL" sz="1800" b="0" i="1" kern="0" dirty="0">
                <a:latin typeface="Cambria" pitchFamily="18" charset="0"/>
                <a:ea typeface="+mn-ea"/>
              </a:rPr>
              <a:t>Samples of </a:t>
            </a:r>
            <a:r>
              <a:rPr lang="nl-NL" sz="1800" b="0" i="1" kern="0" dirty="0" err="1">
                <a:latin typeface="Cambria" pitchFamily="18" charset="0"/>
                <a:ea typeface="+mn-ea"/>
              </a:rPr>
              <a:t>size</a:t>
            </a:r>
            <a:r>
              <a:rPr lang="nl-NL" sz="1800" b="0" i="1" kern="0" dirty="0">
                <a:latin typeface="Cambria" pitchFamily="18" charset="0"/>
                <a:ea typeface="+mn-ea"/>
              </a:rPr>
              <a:t> </a:t>
            </a:r>
            <a:r>
              <a:rPr lang="nl-NL" sz="1800" b="0" i="1" kern="0" dirty="0" smtClean="0">
                <a:latin typeface="Cambria" pitchFamily="18" charset="0"/>
                <a:ea typeface="+mn-ea"/>
              </a:rPr>
              <a:t>2,000</a:t>
            </a:r>
          </a:p>
          <a:p>
            <a:pPr marL="742950" lvl="1" indent="-285750">
              <a:spcBef>
                <a:spcPts val="0"/>
              </a:spcBef>
              <a:buClr>
                <a:schemeClr val="tx1"/>
              </a:buClr>
              <a:defRPr/>
            </a:pPr>
            <a:r>
              <a:rPr lang="nl-NL" sz="1800" b="0" i="1" kern="0" dirty="0" smtClean="0">
                <a:latin typeface="Cambria" pitchFamily="18" charset="0"/>
                <a:ea typeface="+mn-ea"/>
              </a:rPr>
              <a:t>                Full response                                                61% response        </a:t>
            </a:r>
            <a:endParaRPr lang="nl-NL" sz="1800" b="0" i="1" kern="0" dirty="0">
              <a:latin typeface="Cambria" pitchFamily="18" charset="0"/>
              <a:ea typeface="+mn-ea"/>
            </a:endParaRP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  <a:defRPr/>
            </a:pPr>
            <a:endParaRPr lang="nl-NL" sz="1800" b="0" kern="0" dirty="0">
              <a:latin typeface="Cambria" pitchFamily="18" charset="0"/>
              <a:ea typeface="+mn-ea"/>
            </a:endParaRPr>
          </a:p>
        </p:txBody>
      </p:sp>
      <p:sp>
        <p:nvSpPr>
          <p:cNvPr id="10" name="Tijdelijke aanduiding voor voettekst 3"/>
          <p:cNvSpPr>
            <a:spLocks noGrp="1"/>
          </p:cNvSpPr>
          <p:nvPr>
            <p:ph type="ftr" sz="quarter" idx="10"/>
          </p:nvPr>
        </p:nvSpPr>
        <p:spPr>
          <a:xfrm>
            <a:off x="685800" y="6417096"/>
            <a:ext cx="6551613" cy="360276"/>
          </a:xfrm>
          <a:noFill/>
        </p:spPr>
        <p:txBody>
          <a:bodyPr/>
          <a:lstStyle>
            <a:lvl1pPr>
              <a:spcBef>
                <a:spcPct val="20000"/>
              </a:spcBef>
              <a:buSzPct val="125000"/>
              <a:buFont typeface="Times" pitchFamily="18" charset="0"/>
              <a:defRPr sz="2200">
                <a:solidFill>
                  <a:srgbClr val="800000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800000"/>
              </a:buClr>
              <a:buSzPct val="12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GB" altLang="nl-NL" sz="1800" dirty="0">
                <a:solidFill>
                  <a:schemeClr val="bg1"/>
                </a:solidFill>
                <a:latin typeface="Cambria" panose="02040503050406030204" pitchFamily="18" charset="0"/>
              </a:rPr>
              <a:t>The perils of non-probability sampling</a:t>
            </a:r>
          </a:p>
        </p:txBody>
      </p:sp>
      <p:sp>
        <p:nvSpPr>
          <p:cNvPr id="11" name="Tijdelijke aanduiding voor dianummer 4"/>
          <p:cNvSpPr>
            <a:spLocks noGrp="1"/>
          </p:cNvSpPr>
          <p:nvPr>
            <p:ph type="sldNum" sz="quarter" idx="11"/>
          </p:nvPr>
        </p:nvSpPr>
        <p:spPr>
          <a:xfrm>
            <a:off x="7315200" y="6417096"/>
            <a:ext cx="1524000" cy="360276"/>
          </a:xfrm>
          <a:noFill/>
        </p:spPr>
        <p:txBody>
          <a:bodyPr/>
          <a:lstStyle>
            <a:lvl1pPr>
              <a:spcBef>
                <a:spcPct val="20000"/>
              </a:spcBef>
              <a:buSzPct val="125000"/>
              <a:buFont typeface="Times" pitchFamily="18" charset="0"/>
              <a:defRPr sz="2200">
                <a:solidFill>
                  <a:srgbClr val="800000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800000"/>
              </a:buClr>
              <a:buSzPct val="12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GB" altLang="nl-NL" sz="1800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fld id="{85D51FA2-8107-435B-A65F-36B3022DC5BD}" type="slidenum">
              <a:rPr lang="en-GB" altLang="nl-NL" sz="1800" smtClean="0">
                <a:solidFill>
                  <a:schemeClr val="bg1"/>
                </a:solidFill>
                <a:latin typeface="Cambria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13</a:t>
            </a:fld>
            <a:endParaRPr lang="en-GB" altLang="nl-NL" sz="1800" dirty="0" smtClean="0">
              <a:solidFill>
                <a:schemeClr val="accent1"/>
              </a:solidFill>
              <a:latin typeface="Cambria" pitchFamily="18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83" y="3197953"/>
            <a:ext cx="3671468" cy="2262294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257" y="3197953"/>
            <a:ext cx="3671467" cy="2262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48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nl-NL" b="0" noProof="0" dirty="0" smtClean="0">
                <a:latin typeface="Cambria" pitchFamily="18" charset="0"/>
                <a:ea typeface="ＭＳ Ｐゴシック" pitchFamily="34" charset="-128"/>
              </a:rPr>
              <a:t>The nonresponse problem</a:t>
            </a:r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7920037" cy="4608512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en-GB" altLang="nl-NL" noProof="0" dirty="0" smtClean="0">
                <a:latin typeface="Cambria" pitchFamily="18" charset="0"/>
                <a:ea typeface="ＭＳ Ｐゴシック" pitchFamily="34" charset="-128"/>
              </a:rPr>
              <a:t>Modelling nonresponse</a:t>
            </a:r>
          </a:p>
          <a:p>
            <a:pPr marL="266700" lvl="1" indent="-266700" eaLnBrk="1" hangingPunct="1">
              <a:spcBef>
                <a:spcPts val="300"/>
              </a:spcBef>
              <a:defRPr/>
            </a:pPr>
            <a:r>
              <a:rPr lang="en-GB" altLang="nl-NL" noProof="0" dirty="0" smtClean="0">
                <a:latin typeface="Cambria" pitchFamily="18" charset="0"/>
                <a:ea typeface="ＭＳ Ｐゴシック" pitchFamily="34" charset="-128"/>
              </a:rPr>
              <a:t>Each person </a:t>
            </a:r>
            <a:r>
              <a:rPr lang="en-GB" altLang="nl-NL" i="1" noProof="0" dirty="0" smtClean="0">
                <a:latin typeface="Cambria" pitchFamily="18" charset="0"/>
                <a:ea typeface="ＭＳ Ｐゴシック" pitchFamily="34" charset="-128"/>
              </a:rPr>
              <a:t>k</a:t>
            </a:r>
            <a:r>
              <a:rPr lang="en-GB" altLang="nl-NL" noProof="0" dirty="0" smtClean="0">
                <a:latin typeface="Cambria" pitchFamily="18" charset="0"/>
                <a:ea typeface="ＭＳ Ｐゴシック" pitchFamily="34" charset="-128"/>
              </a:rPr>
              <a:t> has an unknown probability </a:t>
            </a:r>
            <a:r>
              <a:rPr lang="en-GB" altLang="nl-NL" i="1" noProof="0" dirty="0" err="1" smtClean="0">
                <a:latin typeface="Cambria" pitchFamily="18" charset="0"/>
                <a:ea typeface="ＭＳ Ｐゴシック" pitchFamily="34" charset="-128"/>
              </a:rPr>
              <a:t>ρ</a:t>
            </a:r>
            <a:r>
              <a:rPr lang="en-GB" altLang="nl-NL" i="1" baseline="-25000" noProof="0" dirty="0" err="1" smtClean="0">
                <a:latin typeface="Cambria" pitchFamily="18" charset="0"/>
                <a:ea typeface="ＭＳ Ｐゴシック" pitchFamily="34" charset="-128"/>
              </a:rPr>
              <a:t>k</a:t>
            </a:r>
            <a:r>
              <a:rPr lang="en-GB" altLang="nl-NL" noProof="0" dirty="0" smtClean="0">
                <a:latin typeface="Cambria" pitchFamily="18" charset="0"/>
                <a:ea typeface="ＭＳ Ｐゴシック" pitchFamily="34" charset="-128"/>
              </a:rPr>
              <a:t> to respond.  </a:t>
            </a:r>
          </a:p>
          <a:p>
            <a:pPr marL="266700" lvl="1" indent="-266700" eaLnBrk="1" hangingPunct="1">
              <a:spcBef>
                <a:spcPts val="300"/>
              </a:spcBef>
              <a:defRPr/>
            </a:pPr>
            <a:r>
              <a:rPr lang="en-GB" altLang="nl-NL" dirty="0">
                <a:ea typeface="ＭＳ Ｐゴシック" pitchFamily="34" charset="-128"/>
              </a:rPr>
              <a:t>Simple random sample.</a:t>
            </a:r>
          </a:p>
          <a:p>
            <a:pPr marL="266700" lvl="1" indent="-266700" eaLnBrk="1" hangingPunct="1">
              <a:spcBef>
                <a:spcPts val="300"/>
              </a:spcBef>
              <a:defRPr/>
            </a:pPr>
            <a:r>
              <a:rPr lang="en-GB" altLang="nl-NL" dirty="0" smtClean="0">
                <a:ea typeface="ＭＳ Ｐゴシック" pitchFamily="34" charset="-128"/>
              </a:rPr>
              <a:t>The response percentage is a biased estimator of the population percentage. </a:t>
            </a:r>
          </a:p>
          <a:p>
            <a:pPr marL="266700" lvl="1" indent="-266700" eaLnBrk="1" hangingPunct="1">
              <a:spcBef>
                <a:spcPts val="300"/>
              </a:spcBef>
              <a:defRPr/>
            </a:pPr>
            <a:r>
              <a:rPr lang="en-GB" altLang="nl-NL" dirty="0" smtClean="0">
                <a:ea typeface="ＭＳ Ｐゴシック" pitchFamily="34" charset="-128"/>
              </a:rPr>
              <a:t>The bias is of the estimator is equal to</a:t>
            </a:r>
          </a:p>
          <a:p>
            <a:pPr marL="266700" lvl="1" indent="-266700" eaLnBrk="1" hangingPunct="1">
              <a:spcBef>
                <a:spcPts val="300"/>
              </a:spcBef>
              <a:defRPr/>
            </a:pPr>
            <a:endParaRPr lang="en-GB" altLang="nl-NL" noProof="0" dirty="0">
              <a:latin typeface="Cambria" pitchFamily="18" charset="0"/>
              <a:ea typeface="ＭＳ Ｐゴシック" pitchFamily="34" charset="-128"/>
            </a:endParaRPr>
          </a:p>
          <a:p>
            <a:pPr marL="266700" lvl="1" indent="-266700" eaLnBrk="1" hangingPunct="1">
              <a:spcBef>
                <a:spcPts val="300"/>
              </a:spcBef>
              <a:defRPr/>
            </a:pPr>
            <a:endParaRPr lang="en-GB" altLang="nl-NL" dirty="0" smtClean="0">
              <a:ea typeface="ＭＳ Ｐゴシック" pitchFamily="34" charset="-128"/>
            </a:endParaRPr>
          </a:p>
          <a:p>
            <a:pPr marL="265113" indent="-265113" eaLnBrk="1" hangingPunct="1">
              <a:spcBef>
                <a:spcPts val="3000"/>
              </a:spcBef>
              <a:defRPr/>
            </a:pPr>
            <a:r>
              <a:rPr lang="en-GB" dirty="0" smtClean="0">
                <a:ea typeface="ＭＳ Ｐゴシック" pitchFamily="34" charset="-128"/>
              </a:rPr>
              <a:t>Bias </a:t>
            </a:r>
            <a:r>
              <a:rPr lang="en-GB" dirty="0">
                <a:ea typeface="ＭＳ Ｐゴシック" pitchFamily="34" charset="-128"/>
              </a:rPr>
              <a:t>depends on</a:t>
            </a:r>
          </a:p>
          <a:p>
            <a:pPr marL="265113" lvl="1" eaLnBrk="1" hangingPunct="1">
              <a:spcBef>
                <a:spcPts val="300"/>
              </a:spcBef>
              <a:defRPr/>
            </a:pPr>
            <a:r>
              <a:rPr lang="en-GB" dirty="0"/>
              <a:t>Correlation </a:t>
            </a:r>
            <a:r>
              <a:rPr lang="en-GB" i="1" dirty="0" err="1"/>
              <a:t>R</a:t>
            </a:r>
            <a:r>
              <a:rPr lang="en-GB" altLang="nl-NL" i="1" baseline="-25000" dirty="0" err="1">
                <a:ea typeface="ＭＳ Ｐゴシック" pitchFamily="34" charset="-128"/>
              </a:rPr>
              <a:t>ρY</a:t>
            </a:r>
            <a:r>
              <a:rPr lang="en-GB" dirty="0"/>
              <a:t> between target variable and response probabilities.</a:t>
            </a:r>
          </a:p>
          <a:p>
            <a:pPr marL="265113" lvl="1" eaLnBrk="1" hangingPunct="1">
              <a:spcBef>
                <a:spcPts val="300"/>
              </a:spcBef>
              <a:defRPr/>
            </a:pPr>
            <a:r>
              <a:rPr lang="en-GB" dirty="0"/>
              <a:t>The standard deviation </a:t>
            </a:r>
            <a:r>
              <a:rPr lang="en-GB" i="1" dirty="0" smtClean="0"/>
              <a:t>S</a:t>
            </a:r>
            <a:r>
              <a:rPr lang="en-GB" i="1" baseline="-25000" dirty="0" smtClean="0">
                <a:sym typeface="Symbol"/>
              </a:rPr>
              <a:t></a:t>
            </a:r>
            <a:r>
              <a:rPr lang="en-GB" dirty="0" smtClean="0"/>
              <a:t> </a:t>
            </a:r>
            <a:r>
              <a:rPr lang="en-GB" dirty="0"/>
              <a:t>of the response probabilities.</a:t>
            </a:r>
          </a:p>
          <a:p>
            <a:pPr marL="265113" lvl="1" eaLnBrk="1" hangingPunct="1">
              <a:spcBef>
                <a:spcPts val="300"/>
              </a:spcBef>
              <a:defRPr/>
            </a:pPr>
            <a:r>
              <a:rPr lang="en-GB" dirty="0"/>
              <a:t>Mean response </a:t>
            </a:r>
            <a:r>
              <a:rPr lang="en-GB" dirty="0" smtClean="0"/>
              <a:t>probability.</a:t>
            </a:r>
            <a:endParaRPr lang="en-GB" altLang="nl-NL" noProof="0" dirty="0" smtClean="0">
              <a:latin typeface="Cambria" pitchFamily="18" charset="0"/>
              <a:ea typeface="ＭＳ Ｐゴシック" pitchFamily="34" charset="-128"/>
            </a:endParaRPr>
          </a:p>
        </p:txBody>
      </p:sp>
      <p:sp>
        <p:nvSpPr>
          <p:cNvPr id="8" name="Tijdelijke aanduiding voor voettekst 3"/>
          <p:cNvSpPr>
            <a:spLocks noGrp="1"/>
          </p:cNvSpPr>
          <p:nvPr>
            <p:ph type="ftr" sz="quarter" idx="10"/>
          </p:nvPr>
        </p:nvSpPr>
        <p:spPr>
          <a:xfrm>
            <a:off x="685800" y="6356176"/>
            <a:ext cx="6551613" cy="457200"/>
          </a:xfrm>
          <a:noFill/>
        </p:spPr>
        <p:txBody>
          <a:bodyPr/>
          <a:lstStyle>
            <a:lvl1pPr>
              <a:spcBef>
                <a:spcPct val="20000"/>
              </a:spcBef>
              <a:buSzPct val="125000"/>
              <a:buFont typeface="Times" pitchFamily="18" charset="0"/>
              <a:defRPr sz="2200">
                <a:solidFill>
                  <a:srgbClr val="800000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800000"/>
              </a:buClr>
              <a:buSzPct val="12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GB" altLang="nl-NL" sz="1800" dirty="0">
                <a:solidFill>
                  <a:schemeClr val="bg1"/>
                </a:solidFill>
                <a:latin typeface="Cambria" panose="02040503050406030204" pitchFamily="18" charset="0"/>
              </a:rPr>
              <a:t>The perils of non-probability sampling</a:t>
            </a:r>
          </a:p>
        </p:txBody>
      </p:sp>
      <p:sp>
        <p:nvSpPr>
          <p:cNvPr id="9" name="Tijdelijke aanduiding voor dianummer 4"/>
          <p:cNvSpPr>
            <a:spLocks noGrp="1"/>
          </p:cNvSpPr>
          <p:nvPr>
            <p:ph type="sldNum" sz="quarter" idx="11"/>
          </p:nvPr>
        </p:nvSpPr>
        <p:spPr>
          <a:xfrm>
            <a:off x="7315200" y="6356176"/>
            <a:ext cx="1524000" cy="457200"/>
          </a:xfrm>
          <a:noFill/>
        </p:spPr>
        <p:txBody>
          <a:bodyPr/>
          <a:lstStyle>
            <a:lvl1pPr>
              <a:spcBef>
                <a:spcPct val="20000"/>
              </a:spcBef>
              <a:buSzPct val="125000"/>
              <a:buFont typeface="Times" pitchFamily="18" charset="0"/>
              <a:defRPr sz="2200">
                <a:solidFill>
                  <a:srgbClr val="800000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800000"/>
              </a:buClr>
              <a:buSzPct val="12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GB" altLang="nl-NL" sz="1800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fld id="{85D51FA2-8107-435B-A65F-36B3022DC5BD}" type="slidenum">
              <a:rPr lang="en-GB" altLang="nl-NL" sz="1800" smtClean="0">
                <a:solidFill>
                  <a:schemeClr val="bg1"/>
                </a:solidFill>
                <a:latin typeface="Cambria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14</a:t>
            </a:fld>
            <a:endParaRPr lang="en-GB" altLang="nl-NL" sz="1800" dirty="0" smtClean="0">
              <a:solidFill>
                <a:schemeClr val="accent1"/>
              </a:solidFill>
              <a:latin typeface="Cambria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939772"/>
              </p:ext>
            </p:extLst>
          </p:nvPr>
        </p:nvGraphicFramePr>
        <p:xfrm>
          <a:off x="1403350" y="3329868"/>
          <a:ext cx="31242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83" name="Equation" r:id="rId3" imgW="3124200" imgH="711200" progId="Equation.DSMT4">
                  <p:embed/>
                </p:oleObj>
              </mc:Choice>
              <mc:Fallback>
                <p:oleObj name="Equation" r:id="rId3" imgW="3124200" imgH="7112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3329868"/>
                        <a:ext cx="3124200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866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nl-NL" b="0" noProof="0" dirty="0" smtClean="0">
                <a:latin typeface="Cambria" pitchFamily="18" charset="0"/>
                <a:ea typeface="ＭＳ Ｐゴシック" pitchFamily="34" charset="-128"/>
              </a:rPr>
              <a:t>The nonresponse bias</a:t>
            </a:r>
          </a:p>
        </p:txBody>
      </p:sp>
      <p:graphicFrame>
        <p:nvGraphicFramePr>
          <p:cNvPr id="15365" name="Object 7"/>
          <p:cNvGraphicFramePr>
            <a:graphicFrameLocks noChangeAspect="1"/>
          </p:cNvGraphicFramePr>
          <p:nvPr/>
        </p:nvGraphicFramePr>
        <p:xfrm>
          <a:off x="1804988" y="3122613"/>
          <a:ext cx="4611687" cy="1430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23" name="Equation" r:id="rId3" imgW="1307532" imgH="406224" progId="Equation.DSMT4">
                  <p:embed/>
                </p:oleObj>
              </mc:Choice>
              <mc:Fallback>
                <p:oleObj name="Equation" r:id="rId3" imgW="1307532" imgH="40622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4988" y="3122613"/>
                        <a:ext cx="4611687" cy="1430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684213" y="1125538"/>
            <a:ext cx="7920037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25000"/>
              <a:buFont typeface="Times" pitchFamily="18" charset="0"/>
              <a:defRPr sz="2200">
                <a:solidFill>
                  <a:srgbClr val="800000"/>
                </a:solidFill>
                <a:latin typeface="+mn-lt"/>
                <a:ea typeface="ＭＳ Ｐゴシック" pitchFamily="84" charset="-128"/>
                <a:cs typeface="+mn-cs"/>
              </a:defRPr>
            </a:lvl1pPr>
            <a:lvl2pPr marL="444500" indent="-2651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Pct val="12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84" charset="-128"/>
              </a:defRPr>
            </a:lvl2pPr>
            <a:lvl3pPr marL="14874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84" charset="-128"/>
              </a:defRPr>
            </a:lvl3pPr>
            <a:lvl4pPr marL="18954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84" charset="-128"/>
              </a:defRPr>
            </a:lvl4pPr>
            <a:lvl5pPr marL="23034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84" charset="-128"/>
              </a:defRPr>
            </a:lvl5pPr>
            <a:lvl6pPr marL="2760663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pitchFamily="34" charset="0"/>
                <a:ea typeface="+mn-ea"/>
              </a:defRPr>
            </a:lvl6pPr>
            <a:lvl7pPr marL="3217863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pitchFamily="34" charset="0"/>
                <a:ea typeface="+mn-ea"/>
              </a:defRPr>
            </a:lvl7pPr>
            <a:lvl8pPr marL="3675063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pitchFamily="34" charset="0"/>
                <a:ea typeface="+mn-ea"/>
              </a:defRPr>
            </a:lvl8pPr>
            <a:lvl9pPr marL="4132263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pitchFamily="34" charset="0"/>
                <a:ea typeface="+mn-ea"/>
              </a:defRPr>
            </a:lvl9pPr>
          </a:lstStyle>
          <a:p>
            <a:pPr marL="0" indent="0" eaLnBrk="1" hangingPunct="1">
              <a:defRPr/>
            </a:pPr>
            <a:r>
              <a:rPr lang="en-GB" altLang="nl-NL" b="0" kern="0" dirty="0" smtClean="0">
                <a:latin typeface="Cambria" pitchFamily="18" charset="0"/>
                <a:ea typeface="ＭＳ Ｐゴシック" pitchFamily="34" charset="-128"/>
              </a:rPr>
              <a:t>The bias due to nonresponse:</a:t>
            </a:r>
          </a:p>
        </p:txBody>
      </p:sp>
      <p:sp>
        <p:nvSpPr>
          <p:cNvPr id="7" name="Tijdelijke aanduiding voor voettekst 3"/>
          <p:cNvSpPr>
            <a:spLocks noGrp="1"/>
          </p:cNvSpPr>
          <p:nvPr>
            <p:ph type="ftr" sz="quarter" idx="10"/>
          </p:nvPr>
        </p:nvSpPr>
        <p:spPr>
          <a:xfrm>
            <a:off x="685800" y="6356176"/>
            <a:ext cx="6551613" cy="457200"/>
          </a:xfrm>
          <a:noFill/>
        </p:spPr>
        <p:txBody>
          <a:bodyPr/>
          <a:lstStyle>
            <a:lvl1pPr>
              <a:spcBef>
                <a:spcPct val="20000"/>
              </a:spcBef>
              <a:buSzPct val="125000"/>
              <a:buFont typeface="Times" pitchFamily="18" charset="0"/>
              <a:defRPr sz="2200">
                <a:solidFill>
                  <a:srgbClr val="800000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800000"/>
              </a:buClr>
              <a:buSzPct val="12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GB" altLang="nl-NL" sz="1800" dirty="0">
                <a:solidFill>
                  <a:schemeClr val="bg1"/>
                </a:solidFill>
                <a:latin typeface="Cambria" panose="02040503050406030204" pitchFamily="18" charset="0"/>
              </a:rPr>
              <a:t>The perils of non-probability sampling</a:t>
            </a:r>
          </a:p>
        </p:txBody>
      </p:sp>
      <p:sp>
        <p:nvSpPr>
          <p:cNvPr id="8" name="Tijdelijke aanduiding voor dianummer 4"/>
          <p:cNvSpPr>
            <a:spLocks noGrp="1"/>
          </p:cNvSpPr>
          <p:nvPr>
            <p:ph type="sldNum" sz="quarter" idx="11"/>
          </p:nvPr>
        </p:nvSpPr>
        <p:spPr>
          <a:xfrm>
            <a:off x="7315200" y="6356176"/>
            <a:ext cx="1524000" cy="457200"/>
          </a:xfrm>
          <a:noFill/>
        </p:spPr>
        <p:txBody>
          <a:bodyPr/>
          <a:lstStyle>
            <a:lvl1pPr>
              <a:spcBef>
                <a:spcPct val="20000"/>
              </a:spcBef>
              <a:buSzPct val="125000"/>
              <a:buFont typeface="Times" pitchFamily="18" charset="0"/>
              <a:defRPr sz="2200">
                <a:solidFill>
                  <a:srgbClr val="800000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800000"/>
              </a:buClr>
              <a:buSzPct val="12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GB" altLang="nl-NL" sz="1800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fld id="{85D51FA2-8107-435B-A65F-36B3022DC5BD}" type="slidenum">
              <a:rPr lang="en-GB" altLang="nl-NL" sz="1800" smtClean="0">
                <a:solidFill>
                  <a:schemeClr val="bg1"/>
                </a:solidFill>
                <a:latin typeface="Cambria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15</a:t>
            </a:fld>
            <a:endParaRPr lang="en-GB" altLang="nl-NL" sz="1800" dirty="0" smtClean="0">
              <a:solidFill>
                <a:schemeClr val="accent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79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nl-NL" b="0" noProof="0" dirty="0" smtClean="0">
                <a:latin typeface="Cambria" pitchFamily="18" charset="0"/>
                <a:ea typeface="ＭＳ Ｐゴシック" pitchFamily="34" charset="-128"/>
              </a:rPr>
              <a:t>The nonresponse bias</a:t>
            </a:r>
          </a:p>
        </p:txBody>
      </p:sp>
      <p:graphicFrame>
        <p:nvGraphicFramePr>
          <p:cNvPr id="16389" name="Object 7"/>
          <p:cNvGraphicFramePr>
            <a:graphicFrameLocks noChangeAspect="1"/>
          </p:cNvGraphicFramePr>
          <p:nvPr/>
        </p:nvGraphicFramePr>
        <p:xfrm>
          <a:off x="1804988" y="3122613"/>
          <a:ext cx="4611687" cy="1430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7" name="Equation" r:id="rId3" imgW="1307532" imgH="406224" progId="Equation.DSMT4">
                  <p:embed/>
                </p:oleObj>
              </mc:Choice>
              <mc:Fallback>
                <p:oleObj name="Equation" r:id="rId3" imgW="1307532" imgH="40622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4988" y="3122613"/>
                        <a:ext cx="4611687" cy="1430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0" name="Tekstvak 8"/>
          <p:cNvSpPr txBox="1">
            <a:spLocks noChangeArrowheads="1"/>
          </p:cNvSpPr>
          <p:nvPr/>
        </p:nvSpPr>
        <p:spPr bwMode="auto">
          <a:xfrm>
            <a:off x="804863" y="1989138"/>
            <a:ext cx="244792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r>
              <a:rPr lang="nl-NL" altLang="nl-NL" sz="1800" b="0" i="1" dirty="0" err="1">
                <a:solidFill>
                  <a:srgbClr val="000000"/>
                </a:solidFill>
                <a:latin typeface="Cambria" pitchFamily="18" charset="0"/>
              </a:rPr>
              <a:t>Correlation</a:t>
            </a:r>
            <a:r>
              <a:rPr lang="nl-NL" altLang="nl-NL" sz="1800" b="0" i="1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nl-NL" altLang="nl-NL" sz="1800" b="0" i="1" dirty="0" err="1">
                <a:solidFill>
                  <a:srgbClr val="000000"/>
                </a:solidFill>
                <a:latin typeface="Cambria" pitchFamily="18" charset="0"/>
              </a:rPr>
              <a:t>between</a:t>
            </a:r>
            <a:r>
              <a:rPr lang="nl-NL" altLang="nl-NL" sz="1800" b="0" i="1" dirty="0">
                <a:solidFill>
                  <a:srgbClr val="000000"/>
                </a:solidFill>
                <a:latin typeface="Cambria" pitchFamily="18" charset="0"/>
              </a:rPr>
              <a:t> response </a:t>
            </a:r>
            <a:r>
              <a:rPr lang="nl-NL" altLang="nl-NL" sz="1800" b="0" i="1" dirty="0" err="1">
                <a:solidFill>
                  <a:srgbClr val="000000"/>
                </a:solidFill>
                <a:latin typeface="Cambria" pitchFamily="18" charset="0"/>
              </a:rPr>
              <a:t>probabilities</a:t>
            </a:r>
            <a:r>
              <a:rPr lang="nl-NL" altLang="nl-NL" sz="1800" b="0" i="1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nl-NL" altLang="nl-NL" sz="1800" b="0" i="1" dirty="0" err="1">
                <a:solidFill>
                  <a:srgbClr val="000000"/>
                </a:solidFill>
                <a:latin typeface="Cambria" pitchFamily="18" charset="0"/>
              </a:rPr>
              <a:t>and</a:t>
            </a:r>
            <a:r>
              <a:rPr lang="nl-NL" altLang="nl-NL" sz="1800" b="0" i="1" dirty="0">
                <a:solidFill>
                  <a:srgbClr val="000000"/>
                </a:solidFill>
                <a:latin typeface="Cambria" pitchFamily="18" charset="0"/>
              </a:rPr>
              <a:t> survey </a:t>
            </a:r>
            <a:r>
              <a:rPr lang="nl-NL" altLang="nl-NL" sz="1800" b="0" i="1" dirty="0" err="1">
                <a:solidFill>
                  <a:srgbClr val="000000"/>
                </a:solidFill>
                <a:latin typeface="Cambria" pitchFamily="18" charset="0"/>
              </a:rPr>
              <a:t>variable</a:t>
            </a:r>
            <a:endParaRPr lang="nl-NL" altLang="nl-NL" sz="1800" b="0" i="1" dirty="0">
              <a:solidFill>
                <a:srgbClr val="000000"/>
              </a:solidFill>
              <a:latin typeface="Cambria" pitchFamily="18" charset="0"/>
            </a:endParaRPr>
          </a:p>
        </p:txBody>
      </p:sp>
      <p:cxnSp>
        <p:nvCxnSpPr>
          <p:cNvPr id="13" name="Rechte verbindingslijn met pijl 12"/>
          <p:cNvCxnSpPr/>
          <p:nvPr/>
        </p:nvCxnSpPr>
        <p:spPr>
          <a:xfrm>
            <a:off x="3059113" y="2984500"/>
            <a:ext cx="576262" cy="373063"/>
          </a:xfrm>
          <a:prstGeom prst="straightConnector1">
            <a:avLst/>
          </a:prstGeom>
          <a:ln w="63500">
            <a:solidFill>
              <a:srgbClr val="B23D0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684213" y="1125538"/>
            <a:ext cx="7920037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25000"/>
              <a:buFont typeface="Times" pitchFamily="18" charset="0"/>
              <a:defRPr sz="2200">
                <a:solidFill>
                  <a:srgbClr val="800000"/>
                </a:solidFill>
                <a:latin typeface="+mn-lt"/>
                <a:ea typeface="ＭＳ Ｐゴシック" pitchFamily="84" charset="-128"/>
                <a:cs typeface="+mn-cs"/>
              </a:defRPr>
            </a:lvl1pPr>
            <a:lvl2pPr marL="444500" indent="-2651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Pct val="12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84" charset="-128"/>
              </a:defRPr>
            </a:lvl2pPr>
            <a:lvl3pPr marL="14874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84" charset="-128"/>
              </a:defRPr>
            </a:lvl3pPr>
            <a:lvl4pPr marL="18954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84" charset="-128"/>
              </a:defRPr>
            </a:lvl4pPr>
            <a:lvl5pPr marL="23034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84" charset="-128"/>
              </a:defRPr>
            </a:lvl5pPr>
            <a:lvl6pPr marL="2760663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pitchFamily="34" charset="0"/>
                <a:ea typeface="+mn-ea"/>
              </a:defRPr>
            </a:lvl6pPr>
            <a:lvl7pPr marL="3217863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pitchFamily="34" charset="0"/>
                <a:ea typeface="+mn-ea"/>
              </a:defRPr>
            </a:lvl7pPr>
            <a:lvl8pPr marL="3675063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pitchFamily="34" charset="0"/>
                <a:ea typeface="+mn-ea"/>
              </a:defRPr>
            </a:lvl8pPr>
            <a:lvl9pPr marL="4132263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pitchFamily="34" charset="0"/>
                <a:ea typeface="+mn-ea"/>
              </a:defRPr>
            </a:lvl9pPr>
          </a:lstStyle>
          <a:p>
            <a:pPr marL="0" indent="0" eaLnBrk="1" hangingPunct="1">
              <a:defRPr/>
            </a:pPr>
            <a:r>
              <a:rPr lang="en-GB" altLang="nl-NL" b="0" kern="0" dirty="0" smtClean="0">
                <a:latin typeface="Cambria" pitchFamily="18" charset="0"/>
                <a:ea typeface="ＭＳ Ｐゴシック" pitchFamily="34" charset="-128"/>
              </a:rPr>
              <a:t>The bias due to nonresponse:</a:t>
            </a:r>
          </a:p>
        </p:txBody>
      </p:sp>
      <p:sp>
        <p:nvSpPr>
          <p:cNvPr id="9" name="Tijdelijke aanduiding voor voettekst 3"/>
          <p:cNvSpPr>
            <a:spLocks noGrp="1"/>
          </p:cNvSpPr>
          <p:nvPr>
            <p:ph type="ftr" sz="quarter" idx="10"/>
          </p:nvPr>
        </p:nvSpPr>
        <p:spPr>
          <a:xfrm>
            <a:off x="685800" y="6356176"/>
            <a:ext cx="6551613" cy="457200"/>
          </a:xfrm>
          <a:noFill/>
        </p:spPr>
        <p:txBody>
          <a:bodyPr/>
          <a:lstStyle>
            <a:lvl1pPr>
              <a:spcBef>
                <a:spcPct val="20000"/>
              </a:spcBef>
              <a:buSzPct val="125000"/>
              <a:buFont typeface="Times" pitchFamily="18" charset="0"/>
              <a:defRPr sz="2200">
                <a:solidFill>
                  <a:srgbClr val="800000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800000"/>
              </a:buClr>
              <a:buSzPct val="12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GB" altLang="nl-NL" sz="1800" dirty="0">
                <a:solidFill>
                  <a:schemeClr val="bg1"/>
                </a:solidFill>
                <a:latin typeface="Cambria" panose="02040503050406030204" pitchFamily="18" charset="0"/>
              </a:rPr>
              <a:t>The perils of non-probability sampling</a:t>
            </a:r>
          </a:p>
        </p:txBody>
      </p:sp>
      <p:sp>
        <p:nvSpPr>
          <p:cNvPr id="10" name="Tijdelijke aanduiding voor dianummer 4"/>
          <p:cNvSpPr>
            <a:spLocks noGrp="1"/>
          </p:cNvSpPr>
          <p:nvPr>
            <p:ph type="sldNum" sz="quarter" idx="11"/>
          </p:nvPr>
        </p:nvSpPr>
        <p:spPr>
          <a:xfrm>
            <a:off x="7315200" y="6356176"/>
            <a:ext cx="1524000" cy="457200"/>
          </a:xfrm>
          <a:noFill/>
        </p:spPr>
        <p:txBody>
          <a:bodyPr/>
          <a:lstStyle>
            <a:lvl1pPr>
              <a:spcBef>
                <a:spcPct val="20000"/>
              </a:spcBef>
              <a:buSzPct val="125000"/>
              <a:buFont typeface="Times" pitchFamily="18" charset="0"/>
              <a:defRPr sz="2200">
                <a:solidFill>
                  <a:srgbClr val="800000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800000"/>
              </a:buClr>
              <a:buSzPct val="12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GB" altLang="nl-NL" sz="1800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fld id="{85D51FA2-8107-435B-A65F-36B3022DC5BD}" type="slidenum">
              <a:rPr lang="en-GB" altLang="nl-NL" sz="1800" smtClean="0">
                <a:solidFill>
                  <a:schemeClr val="bg1"/>
                </a:solidFill>
                <a:latin typeface="Cambria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16</a:t>
            </a:fld>
            <a:endParaRPr lang="en-GB" altLang="nl-NL" sz="1800" dirty="0" smtClean="0">
              <a:solidFill>
                <a:schemeClr val="accent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41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nl-NL" b="0" noProof="0" dirty="0" smtClean="0">
                <a:latin typeface="Cambria" pitchFamily="18" charset="0"/>
                <a:ea typeface="ＭＳ Ｐゴシック" pitchFamily="34" charset="-128"/>
              </a:rPr>
              <a:t>The nonresponse bias</a:t>
            </a:r>
          </a:p>
        </p:txBody>
      </p:sp>
      <p:graphicFrame>
        <p:nvGraphicFramePr>
          <p:cNvPr id="17413" name="Object 7"/>
          <p:cNvGraphicFramePr>
            <a:graphicFrameLocks noChangeAspect="1"/>
          </p:cNvGraphicFramePr>
          <p:nvPr/>
        </p:nvGraphicFramePr>
        <p:xfrm>
          <a:off x="1804988" y="3122613"/>
          <a:ext cx="4611687" cy="1430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71" name="Equation" r:id="rId3" imgW="1307532" imgH="406224" progId="Equation.DSMT4">
                  <p:embed/>
                </p:oleObj>
              </mc:Choice>
              <mc:Fallback>
                <p:oleObj name="Equation" r:id="rId3" imgW="1307532" imgH="40622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4988" y="3122613"/>
                        <a:ext cx="4611687" cy="1430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4" name="Tekstvak 8"/>
          <p:cNvSpPr txBox="1">
            <a:spLocks noChangeArrowheads="1"/>
          </p:cNvSpPr>
          <p:nvPr/>
        </p:nvSpPr>
        <p:spPr bwMode="auto">
          <a:xfrm>
            <a:off x="804863" y="1989138"/>
            <a:ext cx="244792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r>
              <a:rPr lang="nl-NL" altLang="nl-NL" sz="1800" b="0" i="1" dirty="0" err="1">
                <a:solidFill>
                  <a:srgbClr val="000000"/>
                </a:solidFill>
                <a:latin typeface="Cambria" pitchFamily="18" charset="0"/>
              </a:rPr>
              <a:t>Correlation</a:t>
            </a:r>
            <a:r>
              <a:rPr lang="nl-NL" altLang="nl-NL" sz="1800" b="0" i="1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nl-NL" altLang="nl-NL" sz="1800" b="0" i="1" dirty="0" err="1">
                <a:solidFill>
                  <a:srgbClr val="000000"/>
                </a:solidFill>
                <a:latin typeface="Cambria" pitchFamily="18" charset="0"/>
              </a:rPr>
              <a:t>between</a:t>
            </a:r>
            <a:r>
              <a:rPr lang="nl-NL" altLang="nl-NL" sz="1800" b="0" i="1" dirty="0">
                <a:solidFill>
                  <a:srgbClr val="000000"/>
                </a:solidFill>
                <a:latin typeface="Cambria" pitchFamily="18" charset="0"/>
              </a:rPr>
              <a:t> response </a:t>
            </a:r>
            <a:r>
              <a:rPr lang="nl-NL" altLang="nl-NL" sz="1800" b="0" i="1" dirty="0" err="1">
                <a:solidFill>
                  <a:srgbClr val="000000"/>
                </a:solidFill>
                <a:latin typeface="Cambria" pitchFamily="18" charset="0"/>
              </a:rPr>
              <a:t>probabilities</a:t>
            </a:r>
            <a:r>
              <a:rPr lang="nl-NL" altLang="nl-NL" sz="1800" b="0" i="1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nl-NL" altLang="nl-NL" sz="1800" b="0" i="1" dirty="0" err="1">
                <a:solidFill>
                  <a:srgbClr val="000000"/>
                </a:solidFill>
                <a:latin typeface="Cambria" pitchFamily="18" charset="0"/>
              </a:rPr>
              <a:t>and</a:t>
            </a:r>
            <a:r>
              <a:rPr lang="nl-NL" altLang="nl-NL" sz="1800" b="0" i="1" dirty="0">
                <a:solidFill>
                  <a:srgbClr val="000000"/>
                </a:solidFill>
                <a:latin typeface="Cambria" pitchFamily="18" charset="0"/>
              </a:rPr>
              <a:t> survey </a:t>
            </a:r>
            <a:r>
              <a:rPr lang="nl-NL" altLang="nl-NL" sz="1800" b="0" i="1" dirty="0" err="1">
                <a:solidFill>
                  <a:srgbClr val="000000"/>
                </a:solidFill>
                <a:latin typeface="Cambria" pitchFamily="18" charset="0"/>
              </a:rPr>
              <a:t>variable</a:t>
            </a:r>
            <a:endParaRPr lang="nl-NL" altLang="nl-NL" sz="1800" b="0" i="1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7415" name="Tekstvak 9"/>
          <p:cNvSpPr txBox="1">
            <a:spLocks noChangeArrowheads="1"/>
          </p:cNvSpPr>
          <p:nvPr/>
        </p:nvSpPr>
        <p:spPr bwMode="auto">
          <a:xfrm>
            <a:off x="6588125" y="1989138"/>
            <a:ext cx="201612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algn="l"/>
            <a:r>
              <a:rPr lang="nl-NL" altLang="nl-NL" sz="1800" b="0" i="1">
                <a:solidFill>
                  <a:srgbClr val="000000"/>
                </a:solidFill>
                <a:latin typeface="Cambria" pitchFamily="18" charset="0"/>
              </a:rPr>
              <a:t>Variation of response probabilities</a:t>
            </a:r>
          </a:p>
        </p:txBody>
      </p:sp>
      <p:cxnSp>
        <p:nvCxnSpPr>
          <p:cNvPr id="12" name="Rechte verbindingslijn met pijl 11"/>
          <p:cNvCxnSpPr/>
          <p:nvPr/>
        </p:nvCxnSpPr>
        <p:spPr>
          <a:xfrm flipH="1">
            <a:off x="6083300" y="2984500"/>
            <a:ext cx="504825" cy="373063"/>
          </a:xfrm>
          <a:prstGeom prst="straightConnector1">
            <a:avLst/>
          </a:prstGeom>
          <a:ln w="63500">
            <a:solidFill>
              <a:srgbClr val="B23D0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met pijl 12"/>
          <p:cNvCxnSpPr/>
          <p:nvPr/>
        </p:nvCxnSpPr>
        <p:spPr>
          <a:xfrm>
            <a:off x="3059113" y="2984500"/>
            <a:ext cx="576262" cy="373063"/>
          </a:xfrm>
          <a:prstGeom prst="straightConnector1">
            <a:avLst/>
          </a:prstGeom>
          <a:ln w="63500">
            <a:solidFill>
              <a:srgbClr val="B23D0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684213" y="1125538"/>
            <a:ext cx="7920037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25000"/>
              <a:buFont typeface="Times" pitchFamily="18" charset="0"/>
              <a:defRPr sz="2200">
                <a:solidFill>
                  <a:srgbClr val="800000"/>
                </a:solidFill>
                <a:latin typeface="+mn-lt"/>
                <a:ea typeface="ＭＳ Ｐゴシック" pitchFamily="84" charset="-128"/>
                <a:cs typeface="+mn-cs"/>
              </a:defRPr>
            </a:lvl1pPr>
            <a:lvl2pPr marL="444500" indent="-2651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Pct val="12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84" charset="-128"/>
              </a:defRPr>
            </a:lvl2pPr>
            <a:lvl3pPr marL="14874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84" charset="-128"/>
              </a:defRPr>
            </a:lvl3pPr>
            <a:lvl4pPr marL="18954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84" charset="-128"/>
              </a:defRPr>
            </a:lvl4pPr>
            <a:lvl5pPr marL="23034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84" charset="-128"/>
              </a:defRPr>
            </a:lvl5pPr>
            <a:lvl6pPr marL="2760663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pitchFamily="34" charset="0"/>
                <a:ea typeface="+mn-ea"/>
              </a:defRPr>
            </a:lvl6pPr>
            <a:lvl7pPr marL="3217863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pitchFamily="34" charset="0"/>
                <a:ea typeface="+mn-ea"/>
              </a:defRPr>
            </a:lvl7pPr>
            <a:lvl8pPr marL="3675063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pitchFamily="34" charset="0"/>
                <a:ea typeface="+mn-ea"/>
              </a:defRPr>
            </a:lvl8pPr>
            <a:lvl9pPr marL="4132263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pitchFamily="34" charset="0"/>
                <a:ea typeface="+mn-ea"/>
              </a:defRPr>
            </a:lvl9pPr>
          </a:lstStyle>
          <a:p>
            <a:pPr marL="0" indent="0" eaLnBrk="1" hangingPunct="1">
              <a:defRPr/>
            </a:pPr>
            <a:r>
              <a:rPr lang="en-GB" altLang="nl-NL" b="0" kern="0" dirty="0" smtClean="0">
                <a:latin typeface="Cambria" pitchFamily="18" charset="0"/>
                <a:ea typeface="ＭＳ Ｐゴシック" pitchFamily="34" charset="-128"/>
              </a:rPr>
              <a:t>The bias due to nonresponse:</a:t>
            </a:r>
          </a:p>
        </p:txBody>
      </p:sp>
      <p:sp>
        <p:nvSpPr>
          <p:cNvPr id="11" name="Tijdelijke aanduiding voor voettekst 3"/>
          <p:cNvSpPr>
            <a:spLocks noGrp="1"/>
          </p:cNvSpPr>
          <p:nvPr>
            <p:ph type="ftr" sz="quarter" idx="10"/>
          </p:nvPr>
        </p:nvSpPr>
        <p:spPr>
          <a:xfrm>
            <a:off x="685800" y="6356176"/>
            <a:ext cx="6551613" cy="457200"/>
          </a:xfrm>
          <a:noFill/>
        </p:spPr>
        <p:txBody>
          <a:bodyPr/>
          <a:lstStyle>
            <a:lvl1pPr>
              <a:spcBef>
                <a:spcPct val="20000"/>
              </a:spcBef>
              <a:buSzPct val="125000"/>
              <a:buFont typeface="Times" pitchFamily="18" charset="0"/>
              <a:defRPr sz="2200">
                <a:solidFill>
                  <a:srgbClr val="800000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800000"/>
              </a:buClr>
              <a:buSzPct val="12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GB" altLang="nl-NL" sz="1800" dirty="0">
                <a:solidFill>
                  <a:schemeClr val="bg1"/>
                </a:solidFill>
                <a:latin typeface="Cambria" panose="02040503050406030204" pitchFamily="18" charset="0"/>
              </a:rPr>
              <a:t>The perils of non-probability sampling</a:t>
            </a:r>
          </a:p>
        </p:txBody>
      </p:sp>
      <p:sp>
        <p:nvSpPr>
          <p:cNvPr id="14" name="Tijdelijke aanduiding voor dianummer 4"/>
          <p:cNvSpPr>
            <a:spLocks noGrp="1"/>
          </p:cNvSpPr>
          <p:nvPr>
            <p:ph type="sldNum" sz="quarter" idx="11"/>
          </p:nvPr>
        </p:nvSpPr>
        <p:spPr>
          <a:xfrm>
            <a:off x="7315200" y="6356176"/>
            <a:ext cx="1524000" cy="457200"/>
          </a:xfrm>
          <a:noFill/>
        </p:spPr>
        <p:txBody>
          <a:bodyPr/>
          <a:lstStyle>
            <a:lvl1pPr>
              <a:spcBef>
                <a:spcPct val="20000"/>
              </a:spcBef>
              <a:buSzPct val="125000"/>
              <a:buFont typeface="Times" pitchFamily="18" charset="0"/>
              <a:defRPr sz="2200">
                <a:solidFill>
                  <a:srgbClr val="800000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800000"/>
              </a:buClr>
              <a:buSzPct val="12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GB" altLang="nl-NL" sz="1800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fld id="{85D51FA2-8107-435B-A65F-36B3022DC5BD}" type="slidenum">
              <a:rPr lang="en-GB" altLang="nl-NL" sz="1800" smtClean="0">
                <a:solidFill>
                  <a:schemeClr val="bg1"/>
                </a:solidFill>
                <a:latin typeface="Cambria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17</a:t>
            </a:fld>
            <a:endParaRPr lang="en-GB" altLang="nl-NL" sz="1800" dirty="0" smtClean="0">
              <a:solidFill>
                <a:schemeClr val="accent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18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nl-NL" b="0" noProof="0" dirty="0" smtClean="0">
                <a:latin typeface="Cambria" pitchFamily="18" charset="0"/>
                <a:ea typeface="ＭＳ Ｐゴシック" pitchFamily="34" charset="-128"/>
              </a:rPr>
              <a:t>The nonresponse bias</a:t>
            </a:r>
          </a:p>
        </p:txBody>
      </p:sp>
      <p:graphicFrame>
        <p:nvGraphicFramePr>
          <p:cNvPr id="18437" name="Object 7"/>
          <p:cNvGraphicFramePr>
            <a:graphicFrameLocks noChangeAspect="1"/>
          </p:cNvGraphicFramePr>
          <p:nvPr/>
        </p:nvGraphicFramePr>
        <p:xfrm>
          <a:off x="1804988" y="3122613"/>
          <a:ext cx="4611687" cy="1430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5" name="Equation" r:id="rId3" imgW="1307532" imgH="406224" progId="Equation.DSMT4">
                  <p:embed/>
                </p:oleObj>
              </mc:Choice>
              <mc:Fallback>
                <p:oleObj name="Equation" r:id="rId3" imgW="1307532" imgH="40622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4988" y="3122613"/>
                        <a:ext cx="4611687" cy="1430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8" name="Tekstvak 8"/>
          <p:cNvSpPr txBox="1">
            <a:spLocks noChangeArrowheads="1"/>
          </p:cNvSpPr>
          <p:nvPr/>
        </p:nvSpPr>
        <p:spPr bwMode="auto">
          <a:xfrm>
            <a:off x="804863" y="1989138"/>
            <a:ext cx="244792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r>
              <a:rPr lang="nl-NL" altLang="nl-NL" sz="1800" b="0" i="1" dirty="0" err="1">
                <a:solidFill>
                  <a:srgbClr val="000000"/>
                </a:solidFill>
                <a:latin typeface="Cambria" pitchFamily="18" charset="0"/>
              </a:rPr>
              <a:t>Correlation</a:t>
            </a:r>
            <a:r>
              <a:rPr lang="nl-NL" altLang="nl-NL" sz="1800" b="0" i="1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nl-NL" altLang="nl-NL" sz="1800" b="0" i="1" dirty="0" err="1">
                <a:solidFill>
                  <a:srgbClr val="000000"/>
                </a:solidFill>
                <a:latin typeface="Cambria" pitchFamily="18" charset="0"/>
              </a:rPr>
              <a:t>between</a:t>
            </a:r>
            <a:r>
              <a:rPr lang="nl-NL" altLang="nl-NL" sz="1800" b="0" i="1" dirty="0">
                <a:solidFill>
                  <a:srgbClr val="000000"/>
                </a:solidFill>
                <a:latin typeface="Cambria" pitchFamily="18" charset="0"/>
              </a:rPr>
              <a:t> response </a:t>
            </a:r>
            <a:r>
              <a:rPr lang="nl-NL" altLang="nl-NL" sz="1800" b="0" i="1" dirty="0" err="1">
                <a:solidFill>
                  <a:srgbClr val="000000"/>
                </a:solidFill>
                <a:latin typeface="Cambria" pitchFamily="18" charset="0"/>
              </a:rPr>
              <a:t>probabilities</a:t>
            </a:r>
            <a:r>
              <a:rPr lang="nl-NL" altLang="nl-NL" sz="1800" b="0" i="1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nl-NL" altLang="nl-NL" sz="1800" b="0" i="1" dirty="0" err="1">
                <a:solidFill>
                  <a:srgbClr val="000000"/>
                </a:solidFill>
                <a:latin typeface="Cambria" pitchFamily="18" charset="0"/>
              </a:rPr>
              <a:t>and</a:t>
            </a:r>
            <a:r>
              <a:rPr lang="nl-NL" altLang="nl-NL" sz="1800" b="0" i="1" dirty="0">
                <a:solidFill>
                  <a:srgbClr val="000000"/>
                </a:solidFill>
                <a:latin typeface="Cambria" pitchFamily="18" charset="0"/>
              </a:rPr>
              <a:t> survey </a:t>
            </a:r>
            <a:r>
              <a:rPr lang="nl-NL" altLang="nl-NL" sz="1800" b="0" i="1" dirty="0" err="1">
                <a:solidFill>
                  <a:srgbClr val="000000"/>
                </a:solidFill>
                <a:latin typeface="Cambria" pitchFamily="18" charset="0"/>
              </a:rPr>
              <a:t>variable</a:t>
            </a:r>
            <a:endParaRPr lang="nl-NL" altLang="nl-NL" sz="1800" b="0" i="1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8439" name="Tekstvak 9"/>
          <p:cNvSpPr txBox="1">
            <a:spLocks noChangeArrowheads="1"/>
          </p:cNvSpPr>
          <p:nvPr/>
        </p:nvSpPr>
        <p:spPr bwMode="auto">
          <a:xfrm>
            <a:off x="6588125" y="1989138"/>
            <a:ext cx="201612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algn="l"/>
            <a:r>
              <a:rPr lang="nl-NL" altLang="nl-NL" sz="1800" b="0" i="1">
                <a:solidFill>
                  <a:srgbClr val="000000"/>
                </a:solidFill>
                <a:latin typeface="Cambria" pitchFamily="18" charset="0"/>
              </a:rPr>
              <a:t>Variation of response probabilities</a:t>
            </a:r>
          </a:p>
        </p:txBody>
      </p:sp>
      <p:sp>
        <p:nvSpPr>
          <p:cNvPr id="18440" name="Tekstvak 10"/>
          <p:cNvSpPr txBox="1">
            <a:spLocks noChangeArrowheads="1"/>
          </p:cNvSpPr>
          <p:nvPr/>
        </p:nvSpPr>
        <p:spPr bwMode="auto">
          <a:xfrm>
            <a:off x="5940425" y="4427538"/>
            <a:ext cx="2016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algn="l"/>
            <a:r>
              <a:rPr lang="nl-NL" altLang="nl-NL" sz="1800" b="0" i="1">
                <a:solidFill>
                  <a:srgbClr val="000000"/>
                </a:solidFill>
                <a:latin typeface="Cambria" pitchFamily="18" charset="0"/>
              </a:rPr>
              <a:t>Response rate</a:t>
            </a:r>
          </a:p>
        </p:txBody>
      </p:sp>
      <p:cxnSp>
        <p:nvCxnSpPr>
          <p:cNvPr id="12" name="Rechte verbindingslijn met pijl 11"/>
          <p:cNvCxnSpPr/>
          <p:nvPr/>
        </p:nvCxnSpPr>
        <p:spPr>
          <a:xfrm flipH="1">
            <a:off x="6083300" y="2984500"/>
            <a:ext cx="504825" cy="373063"/>
          </a:xfrm>
          <a:prstGeom prst="straightConnector1">
            <a:avLst/>
          </a:prstGeom>
          <a:ln w="63500">
            <a:solidFill>
              <a:srgbClr val="B23D0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met pijl 12"/>
          <p:cNvCxnSpPr/>
          <p:nvPr/>
        </p:nvCxnSpPr>
        <p:spPr>
          <a:xfrm>
            <a:off x="3059113" y="2984500"/>
            <a:ext cx="576262" cy="373063"/>
          </a:xfrm>
          <a:prstGeom prst="straightConnector1">
            <a:avLst/>
          </a:prstGeom>
          <a:ln w="63500">
            <a:solidFill>
              <a:srgbClr val="B23D0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met pijl 13"/>
          <p:cNvCxnSpPr/>
          <p:nvPr/>
        </p:nvCxnSpPr>
        <p:spPr>
          <a:xfrm flipH="1" flipV="1">
            <a:off x="5219700" y="4292600"/>
            <a:ext cx="647700" cy="320675"/>
          </a:xfrm>
          <a:prstGeom prst="straightConnector1">
            <a:avLst/>
          </a:prstGeom>
          <a:ln w="63500">
            <a:solidFill>
              <a:srgbClr val="B23D0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684213" y="1125538"/>
            <a:ext cx="7920037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25000"/>
              <a:buFont typeface="Times" pitchFamily="18" charset="0"/>
              <a:defRPr sz="2200">
                <a:solidFill>
                  <a:srgbClr val="800000"/>
                </a:solidFill>
                <a:latin typeface="+mn-lt"/>
                <a:ea typeface="ＭＳ Ｐゴシック" pitchFamily="84" charset="-128"/>
                <a:cs typeface="+mn-cs"/>
              </a:defRPr>
            </a:lvl1pPr>
            <a:lvl2pPr marL="444500" indent="-2651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Pct val="12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84" charset="-128"/>
              </a:defRPr>
            </a:lvl2pPr>
            <a:lvl3pPr marL="14874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84" charset="-128"/>
              </a:defRPr>
            </a:lvl3pPr>
            <a:lvl4pPr marL="18954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84" charset="-128"/>
              </a:defRPr>
            </a:lvl4pPr>
            <a:lvl5pPr marL="23034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84" charset="-128"/>
              </a:defRPr>
            </a:lvl5pPr>
            <a:lvl6pPr marL="2760663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pitchFamily="34" charset="0"/>
                <a:ea typeface="+mn-ea"/>
              </a:defRPr>
            </a:lvl6pPr>
            <a:lvl7pPr marL="3217863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pitchFamily="34" charset="0"/>
                <a:ea typeface="+mn-ea"/>
              </a:defRPr>
            </a:lvl7pPr>
            <a:lvl8pPr marL="3675063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pitchFamily="34" charset="0"/>
                <a:ea typeface="+mn-ea"/>
              </a:defRPr>
            </a:lvl8pPr>
            <a:lvl9pPr marL="4132263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pitchFamily="34" charset="0"/>
                <a:ea typeface="+mn-ea"/>
              </a:defRPr>
            </a:lvl9pPr>
          </a:lstStyle>
          <a:p>
            <a:pPr marL="0" indent="0" eaLnBrk="1" hangingPunct="1">
              <a:defRPr/>
            </a:pPr>
            <a:r>
              <a:rPr lang="en-GB" altLang="nl-NL" b="0" kern="0" dirty="0" smtClean="0">
                <a:latin typeface="Cambria" pitchFamily="18" charset="0"/>
                <a:ea typeface="ＭＳ Ｐゴシック" pitchFamily="34" charset="-128"/>
              </a:rPr>
              <a:t>The bias due to nonresponse:</a:t>
            </a:r>
          </a:p>
        </p:txBody>
      </p:sp>
      <p:sp>
        <p:nvSpPr>
          <p:cNvPr id="15" name="Tijdelijke aanduiding voor voettekst 3"/>
          <p:cNvSpPr>
            <a:spLocks noGrp="1"/>
          </p:cNvSpPr>
          <p:nvPr>
            <p:ph type="ftr" sz="quarter" idx="10"/>
          </p:nvPr>
        </p:nvSpPr>
        <p:spPr>
          <a:xfrm>
            <a:off x="685800" y="6356176"/>
            <a:ext cx="6551613" cy="457200"/>
          </a:xfrm>
          <a:noFill/>
        </p:spPr>
        <p:txBody>
          <a:bodyPr/>
          <a:lstStyle>
            <a:lvl1pPr>
              <a:spcBef>
                <a:spcPct val="20000"/>
              </a:spcBef>
              <a:buSzPct val="125000"/>
              <a:buFont typeface="Times" pitchFamily="18" charset="0"/>
              <a:defRPr sz="2200">
                <a:solidFill>
                  <a:srgbClr val="800000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800000"/>
              </a:buClr>
              <a:buSzPct val="12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GB" altLang="nl-NL" sz="1800" dirty="0">
                <a:solidFill>
                  <a:schemeClr val="bg1"/>
                </a:solidFill>
                <a:latin typeface="Cambria" panose="02040503050406030204" pitchFamily="18" charset="0"/>
              </a:rPr>
              <a:t>The perils of non-probability sampling</a:t>
            </a:r>
          </a:p>
        </p:txBody>
      </p:sp>
      <p:sp>
        <p:nvSpPr>
          <p:cNvPr id="16" name="Tijdelijke aanduiding voor dianummer 4"/>
          <p:cNvSpPr>
            <a:spLocks noGrp="1"/>
          </p:cNvSpPr>
          <p:nvPr>
            <p:ph type="sldNum" sz="quarter" idx="11"/>
          </p:nvPr>
        </p:nvSpPr>
        <p:spPr>
          <a:xfrm>
            <a:off x="7315200" y="6356176"/>
            <a:ext cx="1524000" cy="457200"/>
          </a:xfrm>
          <a:noFill/>
        </p:spPr>
        <p:txBody>
          <a:bodyPr/>
          <a:lstStyle>
            <a:lvl1pPr>
              <a:spcBef>
                <a:spcPct val="20000"/>
              </a:spcBef>
              <a:buSzPct val="125000"/>
              <a:buFont typeface="Times" pitchFamily="18" charset="0"/>
              <a:defRPr sz="2200">
                <a:solidFill>
                  <a:srgbClr val="800000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800000"/>
              </a:buClr>
              <a:buSzPct val="12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GB" altLang="nl-NL" sz="1800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fld id="{85D51FA2-8107-435B-A65F-36B3022DC5BD}" type="slidenum">
              <a:rPr lang="en-GB" altLang="nl-NL" sz="1800" smtClean="0">
                <a:solidFill>
                  <a:schemeClr val="bg1"/>
                </a:solidFill>
                <a:latin typeface="Cambria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18</a:t>
            </a:fld>
            <a:endParaRPr lang="en-GB" altLang="nl-NL" sz="1800" dirty="0" smtClean="0">
              <a:solidFill>
                <a:schemeClr val="accent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7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nl-NL" dirty="0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The perils of non-probability sampling</a:t>
            </a:r>
            <a:endParaRPr lang="en-GB" altLang="nl-NL" dirty="0">
              <a:solidFill>
                <a:schemeClr val="tx2">
                  <a:lumMod val="75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512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ts val="300"/>
              </a:spcBef>
              <a:defRPr/>
            </a:pPr>
            <a:r>
              <a:rPr lang="en-GB" dirty="0" smtClean="0"/>
              <a:t>Overview</a:t>
            </a:r>
          </a:p>
          <a:p>
            <a:pPr lvl="1" eaLnBrk="1" hangingPunct="1">
              <a:spcBef>
                <a:spcPts val="300"/>
              </a:spcBef>
              <a:defRPr/>
            </a:pPr>
            <a:r>
              <a:rPr lang="en-GB" dirty="0" smtClean="0"/>
              <a:t>The rise of survey sampling.</a:t>
            </a:r>
          </a:p>
          <a:p>
            <a:pPr lvl="1" eaLnBrk="1" hangingPunct="1">
              <a:spcBef>
                <a:spcPts val="300"/>
              </a:spcBef>
              <a:defRPr/>
            </a:pPr>
            <a:r>
              <a:rPr lang="en-GB" dirty="0" smtClean="0"/>
              <a:t>The fundamental principles of probability sampling.</a:t>
            </a:r>
          </a:p>
          <a:p>
            <a:pPr lvl="1" eaLnBrk="1" hangingPunct="1">
              <a:spcBef>
                <a:spcPts val="300"/>
              </a:spcBef>
              <a:defRPr/>
            </a:pPr>
            <a:r>
              <a:rPr lang="en-GB" dirty="0" smtClean="0"/>
              <a:t>Case 1: Nonresponse in surveys based on random sampling.</a:t>
            </a:r>
          </a:p>
          <a:p>
            <a:pPr lvl="1" eaLnBrk="1" hangingPunct="1">
              <a:spcBef>
                <a:spcPts val="300"/>
              </a:spcBef>
              <a:defRPr/>
            </a:pPr>
            <a:r>
              <a:rPr lang="en-GB" dirty="0" smtClean="0"/>
              <a:t>Case 2: </a:t>
            </a:r>
            <a:r>
              <a:rPr lang="en-GB" dirty="0"/>
              <a:t>S</a:t>
            </a:r>
            <a:r>
              <a:rPr lang="en-GB" dirty="0" smtClean="0"/>
              <a:t>elf-selection in online surveys.</a:t>
            </a:r>
          </a:p>
          <a:p>
            <a:pPr lvl="1" eaLnBrk="1" hangingPunct="1">
              <a:spcBef>
                <a:spcPts val="300"/>
              </a:spcBef>
              <a:defRPr/>
            </a:pPr>
            <a:r>
              <a:rPr lang="en-GB" dirty="0" smtClean="0"/>
              <a:t>Some examples</a:t>
            </a:r>
            <a:r>
              <a:rPr lang="en-GB" dirty="0"/>
              <a:t> </a:t>
            </a:r>
            <a:r>
              <a:rPr lang="en-GB" dirty="0" smtClean="0"/>
              <a:t>of self-selection.</a:t>
            </a:r>
          </a:p>
          <a:p>
            <a:pPr lvl="1" eaLnBrk="1" hangingPunct="1">
              <a:spcBef>
                <a:spcPts val="300"/>
              </a:spcBef>
              <a:defRPr/>
            </a:pPr>
            <a:r>
              <a:rPr lang="en-GB" dirty="0"/>
              <a:t>A</a:t>
            </a:r>
            <a:r>
              <a:rPr lang="en-GB" dirty="0" smtClean="0"/>
              <a:t> random sample + nonresponse, or a self-selection sample.</a:t>
            </a:r>
          </a:p>
          <a:p>
            <a:pPr lvl="1" eaLnBrk="1" hangingPunct="1">
              <a:spcBef>
                <a:spcPts val="300"/>
              </a:spcBef>
              <a:defRPr/>
            </a:pPr>
            <a:r>
              <a:rPr lang="en-GB" dirty="0" smtClean="0"/>
              <a:t>Conclusion.</a:t>
            </a:r>
          </a:p>
          <a:p>
            <a:pPr lvl="1" eaLnBrk="1" hangingPunct="1">
              <a:spcBef>
                <a:spcPts val="300"/>
              </a:spcBef>
              <a:defRPr/>
            </a:pPr>
            <a:endParaRPr lang="en-GB" dirty="0" smtClean="0"/>
          </a:p>
          <a:p>
            <a:pPr marL="0" lvl="1" indent="0" eaLnBrk="1" hangingPunct="1">
              <a:spcBef>
                <a:spcPts val="300"/>
              </a:spcBef>
              <a:buNone/>
              <a:defRPr/>
            </a:pPr>
            <a:endParaRPr lang="en-GB" sz="2200" dirty="0" smtClean="0"/>
          </a:p>
          <a:p>
            <a:pPr marL="0" lvl="1" indent="0">
              <a:buNone/>
              <a:defRPr/>
            </a:pPr>
            <a:endParaRPr lang="en-GB" altLang="nl-NL" dirty="0" smtClean="0">
              <a:ea typeface="ＭＳ Ｐゴシック" pitchFamily="34" charset="-128"/>
            </a:endParaRPr>
          </a:p>
          <a:p>
            <a:pPr marL="0" lvl="1" indent="0">
              <a:buFont typeface="Wingdings" pitchFamily="2" charset="2"/>
              <a:buNone/>
              <a:defRPr/>
            </a:pPr>
            <a:endParaRPr lang="en-GB" altLang="nl-NL" noProof="0" dirty="0" smtClean="0">
              <a:ea typeface="ＭＳ Ｐゴシック" pitchFamily="34" charset="-128"/>
            </a:endParaRPr>
          </a:p>
        </p:txBody>
      </p:sp>
      <p:sp>
        <p:nvSpPr>
          <p:cNvPr id="4100" name="Tijdelijke aanduiding voor voettekst 3"/>
          <p:cNvSpPr>
            <a:spLocks noGrp="1"/>
          </p:cNvSpPr>
          <p:nvPr>
            <p:ph type="ftr" sz="quarter" idx="10"/>
          </p:nvPr>
        </p:nvSpPr>
        <p:spPr>
          <a:xfrm>
            <a:off x="685800" y="6417096"/>
            <a:ext cx="6551613" cy="360276"/>
          </a:xfrm>
          <a:noFill/>
        </p:spPr>
        <p:txBody>
          <a:bodyPr/>
          <a:lstStyle>
            <a:lvl1pPr>
              <a:spcBef>
                <a:spcPct val="20000"/>
              </a:spcBef>
              <a:buSzPct val="125000"/>
              <a:buFont typeface="Times" pitchFamily="18" charset="0"/>
              <a:defRPr sz="2200">
                <a:solidFill>
                  <a:srgbClr val="800000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800000"/>
              </a:buClr>
              <a:buSzPct val="12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GB" altLang="nl-NL" sz="1800" dirty="0">
                <a:solidFill>
                  <a:schemeClr val="bg1"/>
                </a:solidFill>
                <a:latin typeface="Cambria" panose="02040503050406030204" pitchFamily="18" charset="0"/>
              </a:rPr>
              <a:t>The perils of non-probability sampling</a:t>
            </a:r>
          </a:p>
        </p:txBody>
      </p:sp>
      <p:sp>
        <p:nvSpPr>
          <p:cNvPr id="7" name="Tijdelijke aanduiding voor dianummer 4"/>
          <p:cNvSpPr>
            <a:spLocks noGrp="1"/>
          </p:cNvSpPr>
          <p:nvPr>
            <p:ph type="sldNum" sz="quarter" idx="11"/>
          </p:nvPr>
        </p:nvSpPr>
        <p:spPr>
          <a:xfrm>
            <a:off x="7315200" y="6417096"/>
            <a:ext cx="1524000" cy="360276"/>
          </a:xfrm>
          <a:noFill/>
        </p:spPr>
        <p:txBody>
          <a:bodyPr/>
          <a:lstStyle>
            <a:lvl1pPr>
              <a:spcBef>
                <a:spcPct val="20000"/>
              </a:spcBef>
              <a:buSzPct val="125000"/>
              <a:buFont typeface="Times" pitchFamily="18" charset="0"/>
              <a:defRPr sz="2200">
                <a:solidFill>
                  <a:srgbClr val="800000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800000"/>
              </a:buClr>
              <a:buSzPct val="12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GB" altLang="nl-NL" sz="1800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fld id="{85D51FA2-8107-435B-A65F-36B3022DC5BD}" type="slidenum">
              <a:rPr lang="en-GB" altLang="nl-NL" sz="1800" smtClean="0">
                <a:solidFill>
                  <a:schemeClr val="bg1"/>
                </a:solidFill>
                <a:latin typeface="Cambria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1</a:t>
            </a:fld>
            <a:endParaRPr lang="en-GB" altLang="nl-NL" sz="1800" dirty="0" smtClean="0">
              <a:solidFill>
                <a:schemeClr val="accent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91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nl-NL" b="0" noProof="0" dirty="0" smtClean="0">
                <a:latin typeface="Cambria" pitchFamily="18" charset="0"/>
                <a:ea typeface="ＭＳ Ｐゴシック" pitchFamily="34" charset="-128"/>
              </a:rPr>
              <a:t>The nonresponse bias</a:t>
            </a:r>
          </a:p>
        </p:txBody>
      </p:sp>
      <p:graphicFrame>
        <p:nvGraphicFramePr>
          <p:cNvPr id="19461" name="Object 7"/>
          <p:cNvGraphicFramePr>
            <a:graphicFrameLocks noChangeAspect="1"/>
          </p:cNvGraphicFramePr>
          <p:nvPr/>
        </p:nvGraphicFramePr>
        <p:xfrm>
          <a:off x="1804988" y="3122613"/>
          <a:ext cx="4611687" cy="1430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19" name="Equation" r:id="rId3" imgW="1307532" imgH="406224" progId="Equation.DSMT4">
                  <p:embed/>
                </p:oleObj>
              </mc:Choice>
              <mc:Fallback>
                <p:oleObj name="Equation" r:id="rId3" imgW="1307532" imgH="40622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4988" y="3122613"/>
                        <a:ext cx="4611687" cy="1430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2" name="Tekstvak 8"/>
          <p:cNvSpPr txBox="1">
            <a:spLocks noChangeArrowheads="1"/>
          </p:cNvSpPr>
          <p:nvPr/>
        </p:nvSpPr>
        <p:spPr bwMode="auto">
          <a:xfrm>
            <a:off x="804863" y="1989138"/>
            <a:ext cx="244792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r>
              <a:rPr lang="nl-NL" altLang="nl-NL" sz="1800" b="0" i="1" dirty="0" err="1">
                <a:solidFill>
                  <a:srgbClr val="000000"/>
                </a:solidFill>
                <a:latin typeface="Cambria" pitchFamily="18" charset="0"/>
              </a:rPr>
              <a:t>Correlation</a:t>
            </a:r>
            <a:r>
              <a:rPr lang="nl-NL" altLang="nl-NL" sz="1800" b="0" i="1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nl-NL" altLang="nl-NL" sz="1800" b="0" i="1" dirty="0" err="1">
                <a:solidFill>
                  <a:srgbClr val="000000"/>
                </a:solidFill>
                <a:latin typeface="Cambria" pitchFamily="18" charset="0"/>
              </a:rPr>
              <a:t>between</a:t>
            </a:r>
            <a:r>
              <a:rPr lang="nl-NL" altLang="nl-NL" sz="1800" b="0" i="1" dirty="0">
                <a:solidFill>
                  <a:srgbClr val="000000"/>
                </a:solidFill>
                <a:latin typeface="Cambria" pitchFamily="18" charset="0"/>
              </a:rPr>
              <a:t> response </a:t>
            </a:r>
            <a:r>
              <a:rPr lang="nl-NL" altLang="nl-NL" sz="1800" b="0" i="1" dirty="0" err="1">
                <a:solidFill>
                  <a:srgbClr val="000000"/>
                </a:solidFill>
                <a:latin typeface="Cambria" pitchFamily="18" charset="0"/>
              </a:rPr>
              <a:t>probabilities</a:t>
            </a:r>
            <a:r>
              <a:rPr lang="nl-NL" altLang="nl-NL" sz="1800" b="0" i="1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nl-NL" altLang="nl-NL" sz="1800" b="0" i="1" dirty="0" err="1">
                <a:solidFill>
                  <a:srgbClr val="000000"/>
                </a:solidFill>
                <a:latin typeface="Cambria" pitchFamily="18" charset="0"/>
              </a:rPr>
              <a:t>and</a:t>
            </a:r>
            <a:r>
              <a:rPr lang="nl-NL" altLang="nl-NL" sz="1800" b="0" i="1" dirty="0">
                <a:solidFill>
                  <a:srgbClr val="000000"/>
                </a:solidFill>
                <a:latin typeface="Cambria" pitchFamily="18" charset="0"/>
              </a:rPr>
              <a:t> survey </a:t>
            </a:r>
            <a:r>
              <a:rPr lang="nl-NL" altLang="nl-NL" sz="1800" b="0" i="1" dirty="0" err="1">
                <a:solidFill>
                  <a:srgbClr val="000000"/>
                </a:solidFill>
                <a:latin typeface="Cambria" pitchFamily="18" charset="0"/>
              </a:rPr>
              <a:t>variable</a:t>
            </a:r>
            <a:endParaRPr lang="nl-NL" altLang="nl-NL" sz="1800" b="0" i="1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9463" name="Tekstvak 9"/>
          <p:cNvSpPr txBox="1">
            <a:spLocks noChangeArrowheads="1"/>
          </p:cNvSpPr>
          <p:nvPr/>
        </p:nvSpPr>
        <p:spPr bwMode="auto">
          <a:xfrm>
            <a:off x="6588125" y="1989138"/>
            <a:ext cx="201612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algn="l"/>
            <a:r>
              <a:rPr lang="nl-NL" altLang="nl-NL" sz="1800" b="0" i="1">
                <a:solidFill>
                  <a:srgbClr val="000000"/>
                </a:solidFill>
                <a:latin typeface="Cambria" pitchFamily="18" charset="0"/>
              </a:rPr>
              <a:t>Variation of response probabilities</a:t>
            </a:r>
          </a:p>
        </p:txBody>
      </p:sp>
      <p:sp>
        <p:nvSpPr>
          <p:cNvPr id="19464" name="Tekstvak 10"/>
          <p:cNvSpPr txBox="1">
            <a:spLocks noChangeArrowheads="1"/>
          </p:cNvSpPr>
          <p:nvPr/>
        </p:nvSpPr>
        <p:spPr bwMode="auto">
          <a:xfrm>
            <a:off x="5940425" y="4427538"/>
            <a:ext cx="2016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algn="l"/>
            <a:r>
              <a:rPr lang="nl-NL" altLang="nl-NL" sz="1800" b="0" i="1">
                <a:solidFill>
                  <a:srgbClr val="000000"/>
                </a:solidFill>
                <a:latin typeface="Cambria" pitchFamily="18" charset="0"/>
              </a:rPr>
              <a:t>Response rate</a:t>
            </a:r>
          </a:p>
        </p:txBody>
      </p:sp>
      <p:cxnSp>
        <p:nvCxnSpPr>
          <p:cNvPr id="12" name="Rechte verbindingslijn met pijl 11"/>
          <p:cNvCxnSpPr/>
          <p:nvPr/>
        </p:nvCxnSpPr>
        <p:spPr>
          <a:xfrm flipH="1">
            <a:off x="6083300" y="2984500"/>
            <a:ext cx="504825" cy="373063"/>
          </a:xfrm>
          <a:prstGeom prst="straightConnector1">
            <a:avLst/>
          </a:prstGeom>
          <a:ln w="63500">
            <a:solidFill>
              <a:srgbClr val="B23D0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met pijl 12"/>
          <p:cNvCxnSpPr/>
          <p:nvPr/>
        </p:nvCxnSpPr>
        <p:spPr>
          <a:xfrm>
            <a:off x="3059113" y="2984500"/>
            <a:ext cx="576262" cy="373063"/>
          </a:xfrm>
          <a:prstGeom prst="straightConnector1">
            <a:avLst/>
          </a:prstGeom>
          <a:ln w="63500">
            <a:solidFill>
              <a:srgbClr val="B23D0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met pijl 13"/>
          <p:cNvCxnSpPr/>
          <p:nvPr/>
        </p:nvCxnSpPr>
        <p:spPr>
          <a:xfrm flipH="1" flipV="1">
            <a:off x="5219700" y="4292600"/>
            <a:ext cx="647700" cy="320675"/>
          </a:xfrm>
          <a:prstGeom prst="straightConnector1">
            <a:avLst/>
          </a:prstGeom>
          <a:ln w="63500">
            <a:solidFill>
              <a:srgbClr val="B23D0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684213" y="1125538"/>
            <a:ext cx="792003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25000"/>
              <a:buFont typeface="Times" pitchFamily="18" charset="0"/>
              <a:defRPr sz="2200">
                <a:solidFill>
                  <a:srgbClr val="800000"/>
                </a:solidFill>
                <a:latin typeface="+mn-lt"/>
                <a:ea typeface="ＭＳ Ｐゴシック" pitchFamily="84" charset="-128"/>
                <a:cs typeface="+mn-cs"/>
              </a:defRPr>
            </a:lvl1pPr>
            <a:lvl2pPr marL="444500" indent="-2651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Pct val="12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84" charset="-128"/>
              </a:defRPr>
            </a:lvl2pPr>
            <a:lvl3pPr marL="14874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84" charset="-128"/>
              </a:defRPr>
            </a:lvl3pPr>
            <a:lvl4pPr marL="18954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84" charset="-128"/>
              </a:defRPr>
            </a:lvl4pPr>
            <a:lvl5pPr marL="23034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84" charset="-128"/>
              </a:defRPr>
            </a:lvl5pPr>
            <a:lvl6pPr marL="2760663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pitchFamily="34" charset="0"/>
                <a:ea typeface="+mn-ea"/>
              </a:defRPr>
            </a:lvl6pPr>
            <a:lvl7pPr marL="3217863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pitchFamily="34" charset="0"/>
                <a:ea typeface="+mn-ea"/>
              </a:defRPr>
            </a:lvl7pPr>
            <a:lvl8pPr marL="3675063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pitchFamily="34" charset="0"/>
                <a:ea typeface="+mn-ea"/>
              </a:defRPr>
            </a:lvl8pPr>
            <a:lvl9pPr marL="4132263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pitchFamily="34" charset="0"/>
                <a:ea typeface="+mn-ea"/>
              </a:defRPr>
            </a:lvl9pPr>
          </a:lstStyle>
          <a:p>
            <a:pPr marL="0" indent="0" eaLnBrk="1" hangingPunct="1">
              <a:defRPr/>
            </a:pPr>
            <a:r>
              <a:rPr lang="en-GB" altLang="nl-NL" b="0" kern="0" dirty="0" smtClean="0">
                <a:latin typeface="Cambria" pitchFamily="18" charset="0"/>
                <a:ea typeface="ＭＳ Ｐゴシック" pitchFamily="34" charset="-128"/>
              </a:rPr>
              <a:t>The bias due to nonresponse:</a:t>
            </a:r>
          </a:p>
          <a:p>
            <a:pPr marL="266700" lvl="1" indent="-266700" eaLnBrk="1" hangingPunct="1">
              <a:spcBef>
                <a:spcPts val="300"/>
              </a:spcBef>
              <a:defRPr/>
            </a:pPr>
            <a:endParaRPr lang="en-GB" b="0" dirty="0" smtClean="0">
              <a:latin typeface="Cambria" pitchFamily="18" charset="0"/>
              <a:ea typeface="ＭＳ Ｐゴシック" pitchFamily="34" charset="-128"/>
            </a:endParaRPr>
          </a:p>
          <a:p>
            <a:pPr marL="0" lvl="1" indent="0" eaLnBrk="1" hangingPunct="1">
              <a:spcBef>
                <a:spcPts val="300"/>
              </a:spcBef>
              <a:buNone/>
              <a:defRPr/>
            </a:pPr>
            <a:endParaRPr lang="en-GB" b="0" dirty="0" smtClean="0">
              <a:latin typeface="Cambria" pitchFamily="18" charset="0"/>
              <a:ea typeface="ＭＳ Ｐゴシック" pitchFamily="34" charset="-128"/>
            </a:endParaRPr>
          </a:p>
          <a:p>
            <a:pPr marL="0" lvl="1" indent="0" eaLnBrk="1" hangingPunct="1">
              <a:spcBef>
                <a:spcPts val="300"/>
              </a:spcBef>
              <a:buNone/>
              <a:defRPr/>
            </a:pPr>
            <a:endParaRPr lang="en-GB" b="0" dirty="0">
              <a:latin typeface="Cambria" pitchFamily="18" charset="0"/>
              <a:ea typeface="ＭＳ Ｐゴシック" pitchFamily="34" charset="-128"/>
            </a:endParaRPr>
          </a:p>
          <a:p>
            <a:pPr marL="0" lvl="1" indent="0" eaLnBrk="1" hangingPunct="1">
              <a:spcBef>
                <a:spcPts val="300"/>
              </a:spcBef>
              <a:buNone/>
              <a:defRPr/>
            </a:pPr>
            <a:endParaRPr lang="en-GB" b="0" dirty="0" smtClean="0">
              <a:latin typeface="Cambria" pitchFamily="18" charset="0"/>
              <a:ea typeface="ＭＳ Ｐゴシック" pitchFamily="34" charset="-128"/>
            </a:endParaRPr>
          </a:p>
          <a:p>
            <a:pPr marL="0" lvl="1" indent="0" eaLnBrk="1" hangingPunct="1">
              <a:spcBef>
                <a:spcPts val="300"/>
              </a:spcBef>
              <a:buNone/>
              <a:defRPr/>
            </a:pPr>
            <a:endParaRPr lang="en-GB" b="0" dirty="0">
              <a:latin typeface="Cambria" pitchFamily="18" charset="0"/>
              <a:ea typeface="ＭＳ Ｐゴシック" pitchFamily="34" charset="-128"/>
            </a:endParaRPr>
          </a:p>
          <a:p>
            <a:pPr marL="0" lvl="1" indent="0" eaLnBrk="1" hangingPunct="1">
              <a:spcBef>
                <a:spcPts val="300"/>
              </a:spcBef>
              <a:buNone/>
              <a:defRPr/>
            </a:pPr>
            <a:endParaRPr lang="en-GB" b="0" dirty="0" smtClean="0">
              <a:latin typeface="Cambria" pitchFamily="18" charset="0"/>
              <a:ea typeface="ＭＳ Ｐゴシック" pitchFamily="34" charset="-128"/>
            </a:endParaRPr>
          </a:p>
          <a:p>
            <a:pPr marL="0" lvl="1" indent="0" eaLnBrk="1" hangingPunct="1">
              <a:spcBef>
                <a:spcPts val="300"/>
              </a:spcBef>
              <a:buNone/>
              <a:defRPr/>
            </a:pPr>
            <a:endParaRPr lang="en-GB" b="0" dirty="0">
              <a:latin typeface="Cambria" pitchFamily="18" charset="0"/>
              <a:ea typeface="ＭＳ Ｐゴシック" pitchFamily="34" charset="-128"/>
            </a:endParaRPr>
          </a:p>
          <a:p>
            <a:pPr marL="0" lvl="1" indent="0" eaLnBrk="1" hangingPunct="1">
              <a:spcBef>
                <a:spcPts val="300"/>
              </a:spcBef>
              <a:buNone/>
              <a:defRPr/>
            </a:pPr>
            <a:endParaRPr lang="en-GB" b="0" dirty="0" smtClean="0">
              <a:latin typeface="Cambria" pitchFamily="18" charset="0"/>
              <a:ea typeface="ＭＳ Ｐゴシック" pitchFamily="34" charset="-128"/>
            </a:endParaRPr>
          </a:p>
          <a:p>
            <a:pPr marL="0" lvl="1" indent="0" eaLnBrk="1" hangingPunct="1">
              <a:spcBef>
                <a:spcPts val="300"/>
              </a:spcBef>
              <a:buNone/>
              <a:defRPr/>
            </a:pPr>
            <a:endParaRPr lang="en-GB" b="0" dirty="0">
              <a:latin typeface="Cambria" pitchFamily="18" charset="0"/>
              <a:ea typeface="ＭＳ Ｐゴシック" pitchFamily="34" charset="-128"/>
            </a:endParaRPr>
          </a:p>
          <a:p>
            <a:pPr marL="0" lvl="1" indent="0" eaLnBrk="1" hangingPunct="1">
              <a:spcBef>
                <a:spcPts val="300"/>
              </a:spcBef>
              <a:buNone/>
              <a:defRPr/>
            </a:pPr>
            <a:endParaRPr lang="en-GB" b="0" dirty="0" smtClean="0">
              <a:latin typeface="Cambria" pitchFamily="18" charset="0"/>
              <a:ea typeface="ＭＳ Ｐゴシック" pitchFamily="34" charset="-128"/>
            </a:endParaRPr>
          </a:p>
          <a:p>
            <a:pPr marL="0" lvl="1" indent="0" eaLnBrk="1" hangingPunct="1">
              <a:spcBef>
                <a:spcPts val="300"/>
              </a:spcBef>
              <a:buNone/>
              <a:defRPr/>
            </a:pPr>
            <a:endParaRPr lang="en-GB" b="0" dirty="0">
              <a:latin typeface="Cambria" pitchFamily="18" charset="0"/>
              <a:ea typeface="ＭＳ Ｐゴシック" pitchFamily="34" charset="-128"/>
            </a:endParaRPr>
          </a:p>
          <a:p>
            <a:pPr marL="0" lvl="1" indent="0" eaLnBrk="1" hangingPunct="1">
              <a:spcBef>
                <a:spcPts val="300"/>
              </a:spcBef>
              <a:buNone/>
              <a:defRPr/>
            </a:pPr>
            <a:r>
              <a:rPr lang="en-GB" b="0" dirty="0" smtClean="0">
                <a:latin typeface="Cambria" pitchFamily="18" charset="0"/>
                <a:ea typeface="ＭＳ Ｐゴシック" pitchFamily="34" charset="-128"/>
              </a:rPr>
              <a:t>Note:  Increasing the sample size does not help to reduce the bias.</a:t>
            </a:r>
            <a:endParaRPr lang="en-GB" altLang="nl-NL" b="0" kern="0" dirty="0" smtClean="0">
              <a:latin typeface="Cambria" pitchFamily="18" charset="0"/>
              <a:ea typeface="ＭＳ Ｐゴシック" pitchFamily="34" charset="-128"/>
            </a:endParaRPr>
          </a:p>
        </p:txBody>
      </p:sp>
      <p:sp>
        <p:nvSpPr>
          <p:cNvPr id="15" name="Tijdelijke aanduiding voor voettekst 3"/>
          <p:cNvSpPr>
            <a:spLocks noGrp="1"/>
          </p:cNvSpPr>
          <p:nvPr>
            <p:ph type="ftr" sz="quarter" idx="10"/>
          </p:nvPr>
        </p:nvSpPr>
        <p:spPr>
          <a:xfrm>
            <a:off x="685800" y="6356176"/>
            <a:ext cx="6551613" cy="457200"/>
          </a:xfrm>
          <a:noFill/>
        </p:spPr>
        <p:txBody>
          <a:bodyPr/>
          <a:lstStyle>
            <a:lvl1pPr>
              <a:spcBef>
                <a:spcPct val="20000"/>
              </a:spcBef>
              <a:buSzPct val="125000"/>
              <a:buFont typeface="Times" pitchFamily="18" charset="0"/>
              <a:defRPr sz="2200">
                <a:solidFill>
                  <a:srgbClr val="800000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800000"/>
              </a:buClr>
              <a:buSzPct val="12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GB" altLang="nl-NL" sz="1800" dirty="0">
                <a:solidFill>
                  <a:schemeClr val="bg1"/>
                </a:solidFill>
                <a:latin typeface="Cambria" panose="02040503050406030204" pitchFamily="18" charset="0"/>
              </a:rPr>
              <a:t>The perils of non-probability sampling</a:t>
            </a:r>
          </a:p>
        </p:txBody>
      </p:sp>
      <p:sp>
        <p:nvSpPr>
          <p:cNvPr id="16" name="Tijdelijke aanduiding voor dianummer 4"/>
          <p:cNvSpPr>
            <a:spLocks noGrp="1"/>
          </p:cNvSpPr>
          <p:nvPr>
            <p:ph type="sldNum" sz="quarter" idx="11"/>
          </p:nvPr>
        </p:nvSpPr>
        <p:spPr>
          <a:xfrm>
            <a:off x="7315200" y="6356176"/>
            <a:ext cx="1524000" cy="457200"/>
          </a:xfrm>
          <a:noFill/>
        </p:spPr>
        <p:txBody>
          <a:bodyPr/>
          <a:lstStyle>
            <a:lvl1pPr>
              <a:spcBef>
                <a:spcPct val="20000"/>
              </a:spcBef>
              <a:buSzPct val="125000"/>
              <a:buFont typeface="Times" pitchFamily="18" charset="0"/>
              <a:defRPr sz="2200">
                <a:solidFill>
                  <a:srgbClr val="800000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800000"/>
              </a:buClr>
              <a:buSzPct val="12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GB" altLang="nl-NL" sz="1800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fld id="{85D51FA2-8107-435B-A65F-36B3022DC5BD}" type="slidenum">
              <a:rPr lang="en-GB" altLang="nl-NL" sz="1800" smtClean="0">
                <a:solidFill>
                  <a:schemeClr val="bg1"/>
                </a:solidFill>
                <a:latin typeface="Cambria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19</a:t>
            </a:fld>
            <a:endParaRPr lang="en-GB" altLang="nl-NL" sz="1800" dirty="0" smtClean="0">
              <a:solidFill>
                <a:schemeClr val="accent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10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nl-NL" dirty="0" smtClean="0">
                <a:ea typeface="ＭＳ Ｐゴシック" pitchFamily="34" charset="-128"/>
              </a:rPr>
              <a:t>Solving the nonresponse problem</a:t>
            </a:r>
            <a:endParaRPr lang="en-GB" altLang="nl-NL" dirty="0" smtClean="0">
              <a:latin typeface="Cambria" pitchFamily="18" charset="0"/>
              <a:ea typeface="ＭＳ Ｐゴシック" pitchFamily="34" charset="-128"/>
            </a:endParaRP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7775575" cy="4824412"/>
          </a:xfrm>
        </p:spPr>
        <p:txBody>
          <a:bodyPr/>
          <a:lstStyle/>
          <a:p>
            <a:pPr lvl="1" eaLnBrk="1" hangingPunct="1">
              <a:spcBef>
                <a:spcPts val="300"/>
              </a:spcBef>
            </a:pPr>
            <a:endParaRPr lang="en-GB" dirty="0">
              <a:ea typeface="ＭＳ Ｐゴシック" pitchFamily="34" charset="-128"/>
            </a:endParaRPr>
          </a:p>
          <a:p>
            <a:pPr marL="0" lvl="1" indent="0">
              <a:spcBef>
                <a:spcPts val="0"/>
              </a:spcBef>
              <a:spcAft>
                <a:spcPts val="300"/>
              </a:spcAft>
              <a:buNone/>
              <a:defRPr/>
            </a:pPr>
            <a:endParaRPr lang="en-GB" dirty="0" smtClean="0">
              <a:latin typeface="Cambria" pitchFamily="18" charset="0"/>
              <a:ea typeface="ＭＳ Ｐゴシック" pitchFamily="34" charset="-128"/>
            </a:endParaRPr>
          </a:p>
          <a:p>
            <a:pPr marL="0" lvl="1" indent="0" eaLnBrk="1" hangingPunct="1">
              <a:spcBef>
                <a:spcPts val="300"/>
              </a:spcBef>
              <a:buFont typeface="Wingdings" pitchFamily="2" charset="2"/>
              <a:buNone/>
              <a:defRPr/>
            </a:pPr>
            <a:endParaRPr lang="en-GB" dirty="0" smtClean="0">
              <a:latin typeface="Cambria" pitchFamily="18" charset="0"/>
              <a:ea typeface="ＭＳ Ｐゴシック" pitchFamily="34" charset="-128"/>
            </a:endParaRPr>
          </a:p>
        </p:txBody>
      </p:sp>
      <p:sp>
        <p:nvSpPr>
          <p:cNvPr id="6" name="Tijdelijke aanduiding voor voettekst 3"/>
          <p:cNvSpPr>
            <a:spLocks noGrp="1"/>
          </p:cNvSpPr>
          <p:nvPr>
            <p:ph type="ftr" sz="quarter" idx="10"/>
          </p:nvPr>
        </p:nvSpPr>
        <p:spPr>
          <a:xfrm>
            <a:off x="685800" y="6417096"/>
            <a:ext cx="6551613" cy="360276"/>
          </a:xfrm>
          <a:noFill/>
        </p:spPr>
        <p:txBody>
          <a:bodyPr/>
          <a:lstStyle>
            <a:lvl1pPr>
              <a:spcBef>
                <a:spcPct val="20000"/>
              </a:spcBef>
              <a:buSzPct val="125000"/>
              <a:buFont typeface="Times" pitchFamily="18" charset="0"/>
              <a:defRPr sz="2200">
                <a:solidFill>
                  <a:srgbClr val="800000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800000"/>
              </a:buClr>
              <a:buSzPct val="12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GB" altLang="nl-NL" sz="1800" dirty="0">
                <a:solidFill>
                  <a:schemeClr val="bg1"/>
                </a:solidFill>
                <a:latin typeface="Cambria" panose="02040503050406030204" pitchFamily="18" charset="0"/>
              </a:rPr>
              <a:t>The perils of non-probability sampling</a:t>
            </a:r>
          </a:p>
        </p:txBody>
      </p:sp>
      <p:sp>
        <p:nvSpPr>
          <p:cNvPr id="7" name="Tijdelijke aanduiding voor dianummer 4"/>
          <p:cNvSpPr>
            <a:spLocks noGrp="1"/>
          </p:cNvSpPr>
          <p:nvPr>
            <p:ph type="sldNum" sz="quarter" idx="11"/>
          </p:nvPr>
        </p:nvSpPr>
        <p:spPr>
          <a:xfrm>
            <a:off x="7315200" y="6417096"/>
            <a:ext cx="1524000" cy="360276"/>
          </a:xfrm>
          <a:noFill/>
        </p:spPr>
        <p:txBody>
          <a:bodyPr/>
          <a:lstStyle>
            <a:lvl1pPr>
              <a:spcBef>
                <a:spcPct val="20000"/>
              </a:spcBef>
              <a:buSzPct val="125000"/>
              <a:buFont typeface="Times" pitchFamily="18" charset="0"/>
              <a:defRPr sz="2200">
                <a:solidFill>
                  <a:srgbClr val="800000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800000"/>
              </a:buClr>
              <a:buSzPct val="12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GB" altLang="nl-NL" sz="1800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fld id="{85D51FA2-8107-435B-A65F-36B3022DC5BD}" type="slidenum">
              <a:rPr lang="en-GB" altLang="nl-NL" sz="1800" smtClean="0">
                <a:solidFill>
                  <a:schemeClr val="bg1"/>
                </a:solidFill>
                <a:latin typeface="Cambria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20</a:t>
            </a:fld>
            <a:endParaRPr lang="en-GB" altLang="nl-NL" sz="1800" dirty="0" smtClean="0">
              <a:solidFill>
                <a:schemeClr val="accent1"/>
              </a:solidFill>
              <a:latin typeface="Cambria" pitchFamily="18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684213" y="1125538"/>
            <a:ext cx="7920037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25000"/>
              <a:buFont typeface="Times" pitchFamily="18" charset="0"/>
              <a:defRPr sz="2200">
                <a:solidFill>
                  <a:srgbClr val="800000"/>
                </a:solidFill>
                <a:latin typeface="Cambria" pitchFamily="18" charset="0"/>
                <a:ea typeface="ＭＳ Ｐゴシック" pitchFamily="84" charset="-128"/>
                <a:cs typeface="+mn-cs"/>
              </a:defRPr>
            </a:lvl1pPr>
            <a:lvl2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mbria" pitchFamily="18" charset="0"/>
                <a:ea typeface="ＭＳ Ｐゴシック" pitchFamily="84" charset="-128"/>
              </a:defRPr>
            </a:lvl2pPr>
            <a:lvl3pPr marL="14874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8954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3034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760663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+mn-ea"/>
              </a:defRPr>
            </a:lvl6pPr>
            <a:lvl7pPr marL="3217863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+mn-ea"/>
              </a:defRPr>
            </a:lvl7pPr>
            <a:lvl8pPr marL="3675063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+mn-ea"/>
              </a:defRPr>
            </a:lvl8pPr>
            <a:lvl9pPr marL="4132263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+mn-ea"/>
              </a:defRPr>
            </a:lvl9pPr>
          </a:lstStyle>
          <a:p>
            <a:pPr marL="0" indent="0" eaLnBrk="1" hangingPunct="1"/>
            <a:r>
              <a:rPr lang="en-GB" altLang="nl-NL" b="0" dirty="0">
                <a:ea typeface="ＭＳ Ｐゴシック" pitchFamily="34" charset="-128"/>
              </a:rPr>
              <a:t>Solution 1: reduction of the </a:t>
            </a:r>
            <a:r>
              <a:rPr lang="en-GB" altLang="nl-NL" b="0" dirty="0" smtClean="0">
                <a:ea typeface="ＭＳ Ｐゴシック" pitchFamily="34" charset="-128"/>
              </a:rPr>
              <a:t>nonresponse </a:t>
            </a:r>
            <a:endParaRPr lang="en-GB" altLang="nl-NL" b="0" dirty="0">
              <a:ea typeface="ＭＳ Ｐゴシック" pitchFamily="34" charset="-128"/>
            </a:endParaRPr>
          </a:p>
          <a:p>
            <a:pPr marL="265113" lvl="1" eaLnBrk="1" hangingPunct="1">
              <a:spcBef>
                <a:spcPts val="300"/>
              </a:spcBef>
            </a:pPr>
            <a:r>
              <a:rPr lang="en-GB" altLang="nl-NL" b="0" dirty="0">
                <a:ea typeface="ＭＳ Ｐゴシック" pitchFamily="34" charset="-128"/>
              </a:rPr>
              <a:t>Reduce </a:t>
            </a:r>
            <a:r>
              <a:rPr lang="en-GB" altLang="nl-NL" b="0" dirty="0" smtClean="0">
                <a:ea typeface="ＭＳ Ｐゴシック" pitchFamily="34" charset="-128"/>
              </a:rPr>
              <a:t>nonresponse </a:t>
            </a:r>
            <a:r>
              <a:rPr lang="en-GB" altLang="nl-NL" b="0" dirty="0">
                <a:ea typeface="ＭＳ Ｐゴシック" pitchFamily="34" charset="-128"/>
              </a:rPr>
              <a:t>in the field as much as possible.</a:t>
            </a:r>
          </a:p>
          <a:p>
            <a:pPr marL="265113" lvl="1" eaLnBrk="1" hangingPunct="1">
              <a:spcBef>
                <a:spcPts val="300"/>
              </a:spcBef>
            </a:pPr>
            <a:r>
              <a:rPr lang="en-GB" altLang="nl-NL" b="0" dirty="0">
                <a:ea typeface="ＭＳ Ｐゴシック" pitchFamily="34" charset="-128"/>
              </a:rPr>
              <a:t>For example: more training for interviewers, more reminders, </a:t>
            </a:r>
            <a:r>
              <a:rPr lang="en-GB" altLang="nl-NL" b="0" dirty="0" smtClean="0">
                <a:ea typeface="ＭＳ Ｐゴシック" pitchFamily="34" charset="-128"/>
              </a:rPr>
              <a:t>               use </a:t>
            </a:r>
            <a:r>
              <a:rPr lang="en-GB" altLang="nl-NL" b="0" dirty="0">
                <a:ea typeface="ＭＳ Ｐゴシック" pitchFamily="34" charset="-128"/>
              </a:rPr>
              <a:t>of incentives.</a:t>
            </a:r>
          </a:p>
          <a:p>
            <a:pPr marL="265113" lvl="1" eaLnBrk="1" hangingPunct="1">
              <a:spcBef>
                <a:spcPts val="300"/>
              </a:spcBef>
            </a:pPr>
            <a:r>
              <a:rPr lang="en-GB" altLang="nl-NL" b="0" dirty="0">
                <a:ea typeface="ＭＳ Ｐゴシック" pitchFamily="34" charset="-128"/>
              </a:rPr>
              <a:t>This is expensive and time-consuming.</a:t>
            </a:r>
          </a:p>
          <a:p>
            <a:pPr marL="265113" lvl="1" eaLnBrk="1" hangingPunct="1">
              <a:spcBef>
                <a:spcPts val="300"/>
              </a:spcBef>
            </a:pPr>
            <a:r>
              <a:rPr lang="en-GB" altLang="nl-NL" b="0" dirty="0">
                <a:ea typeface="ＭＳ Ｐゴシック" pitchFamily="34" charset="-128"/>
              </a:rPr>
              <a:t>There will always remain </a:t>
            </a:r>
            <a:r>
              <a:rPr lang="en-GB" altLang="nl-NL" b="0" dirty="0" smtClean="0">
                <a:ea typeface="ＭＳ Ｐゴシック" pitchFamily="34" charset="-128"/>
              </a:rPr>
              <a:t>nonresponse</a:t>
            </a:r>
            <a:r>
              <a:rPr lang="en-GB" altLang="nl-NL" b="0" dirty="0">
                <a:ea typeface="ＭＳ Ｐゴシック" pitchFamily="34" charset="-128"/>
              </a:rPr>
              <a:t>.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en-GB" altLang="nl-NL" b="0" dirty="0">
                <a:ea typeface="ＭＳ Ｐゴシック" pitchFamily="34" charset="-128"/>
              </a:rPr>
              <a:t>Solution 2: correction for the effects of non-response </a:t>
            </a:r>
          </a:p>
          <a:p>
            <a:pPr marL="265113" lvl="1" eaLnBrk="1" hangingPunct="1">
              <a:spcBef>
                <a:spcPts val="300"/>
              </a:spcBef>
            </a:pPr>
            <a:r>
              <a:rPr lang="en-GB" altLang="nl-NL" b="0" dirty="0">
                <a:ea typeface="ＭＳ Ｐゴシック" pitchFamily="34" charset="-128"/>
              </a:rPr>
              <a:t>Is the usual approach.</a:t>
            </a:r>
          </a:p>
          <a:p>
            <a:pPr marL="265113" lvl="1" eaLnBrk="1" hangingPunct="1">
              <a:spcBef>
                <a:spcPts val="300"/>
              </a:spcBef>
            </a:pPr>
            <a:r>
              <a:rPr lang="en-GB" altLang="nl-NL" b="0" dirty="0">
                <a:ea typeface="ＭＳ Ｐゴシック" pitchFamily="34" charset="-128"/>
              </a:rPr>
              <a:t>Attempt to reduce the bias of estimators.</a:t>
            </a:r>
          </a:p>
          <a:p>
            <a:pPr marL="265113" lvl="1" eaLnBrk="1" hangingPunct="1">
              <a:spcBef>
                <a:spcPts val="300"/>
              </a:spcBef>
            </a:pPr>
            <a:r>
              <a:rPr lang="en-GB" altLang="nl-NL" b="0" dirty="0">
                <a:ea typeface="ＭＳ Ｐゴシック" pitchFamily="34" charset="-128"/>
              </a:rPr>
              <a:t>Apply correction technique: adjustment weighting</a:t>
            </a:r>
            <a:r>
              <a:rPr lang="en-GB" altLang="nl-NL" b="0" dirty="0" smtClean="0">
                <a:ea typeface="ＭＳ Ｐゴシック" pitchFamily="34" charset="-128"/>
              </a:rPr>
              <a:t>.</a:t>
            </a:r>
            <a:r>
              <a:rPr lang="en-GB" altLang="nl-NL" b="0" dirty="0" smtClean="0"/>
              <a:t/>
            </a:r>
            <a:br>
              <a:rPr lang="en-GB" altLang="nl-NL" b="0" dirty="0" smtClean="0"/>
            </a:br>
            <a:r>
              <a:rPr lang="en-GB" altLang="nl-NL" b="0" dirty="0" smtClean="0"/>
              <a:t/>
            </a:r>
            <a:br>
              <a:rPr lang="en-GB" altLang="nl-NL" b="0" dirty="0" smtClean="0"/>
            </a:br>
            <a:endParaRPr lang="en-GB" altLang="nl-NL" b="0" dirty="0"/>
          </a:p>
        </p:txBody>
      </p:sp>
    </p:spTree>
    <p:extLst>
      <p:ext uri="{BB962C8B-B14F-4D97-AF65-F5344CB8AC3E}">
        <p14:creationId xmlns:p14="http://schemas.microsoft.com/office/powerpoint/2010/main" val="234062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nl-NL" dirty="0" smtClean="0">
                <a:ea typeface="ＭＳ Ｐゴシック" pitchFamily="34" charset="-128"/>
              </a:rPr>
              <a:t>Solving the nonresponse problem</a:t>
            </a:r>
            <a:endParaRPr lang="en-GB" altLang="nl-NL" dirty="0" smtClean="0">
              <a:latin typeface="Cambria" pitchFamily="18" charset="0"/>
              <a:ea typeface="ＭＳ Ｐゴシック" pitchFamily="34" charset="-128"/>
            </a:endParaRP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7775575" cy="4824412"/>
          </a:xfrm>
        </p:spPr>
        <p:txBody>
          <a:bodyPr/>
          <a:lstStyle/>
          <a:p>
            <a:pPr lvl="1" eaLnBrk="1" hangingPunct="1">
              <a:spcBef>
                <a:spcPts val="300"/>
              </a:spcBef>
            </a:pPr>
            <a:endParaRPr lang="en-GB" dirty="0">
              <a:ea typeface="ＭＳ Ｐゴシック" pitchFamily="34" charset="-128"/>
            </a:endParaRPr>
          </a:p>
          <a:p>
            <a:pPr marL="0" lvl="1" indent="0">
              <a:spcBef>
                <a:spcPts val="0"/>
              </a:spcBef>
              <a:spcAft>
                <a:spcPts val="300"/>
              </a:spcAft>
              <a:buNone/>
              <a:defRPr/>
            </a:pPr>
            <a:endParaRPr lang="en-GB" dirty="0" smtClean="0">
              <a:latin typeface="Cambria" pitchFamily="18" charset="0"/>
              <a:ea typeface="ＭＳ Ｐゴシック" pitchFamily="34" charset="-128"/>
            </a:endParaRPr>
          </a:p>
          <a:p>
            <a:pPr marL="0" lvl="1" indent="0" eaLnBrk="1" hangingPunct="1">
              <a:spcBef>
                <a:spcPts val="300"/>
              </a:spcBef>
              <a:buFont typeface="Wingdings" pitchFamily="2" charset="2"/>
              <a:buNone/>
              <a:defRPr/>
            </a:pPr>
            <a:endParaRPr lang="en-GB" dirty="0" smtClean="0">
              <a:latin typeface="Cambria" pitchFamily="18" charset="0"/>
              <a:ea typeface="ＭＳ Ｐゴシック" pitchFamily="34" charset="-128"/>
            </a:endParaRPr>
          </a:p>
        </p:txBody>
      </p:sp>
      <p:sp>
        <p:nvSpPr>
          <p:cNvPr id="6" name="Tijdelijke aanduiding voor voettekst 3"/>
          <p:cNvSpPr>
            <a:spLocks noGrp="1"/>
          </p:cNvSpPr>
          <p:nvPr>
            <p:ph type="ftr" sz="quarter" idx="10"/>
          </p:nvPr>
        </p:nvSpPr>
        <p:spPr>
          <a:xfrm>
            <a:off x="685800" y="6417096"/>
            <a:ext cx="6551613" cy="360276"/>
          </a:xfrm>
          <a:noFill/>
        </p:spPr>
        <p:txBody>
          <a:bodyPr/>
          <a:lstStyle>
            <a:lvl1pPr>
              <a:spcBef>
                <a:spcPct val="20000"/>
              </a:spcBef>
              <a:buSzPct val="125000"/>
              <a:buFont typeface="Times" pitchFamily="18" charset="0"/>
              <a:defRPr sz="2200">
                <a:solidFill>
                  <a:srgbClr val="800000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800000"/>
              </a:buClr>
              <a:buSzPct val="12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GB" altLang="nl-NL" sz="1800" dirty="0">
                <a:solidFill>
                  <a:schemeClr val="bg1"/>
                </a:solidFill>
                <a:latin typeface="Cambria" panose="02040503050406030204" pitchFamily="18" charset="0"/>
              </a:rPr>
              <a:t>The perils of non-probability sampling</a:t>
            </a:r>
          </a:p>
        </p:txBody>
      </p:sp>
      <p:sp>
        <p:nvSpPr>
          <p:cNvPr id="7" name="Tijdelijke aanduiding voor dianummer 4"/>
          <p:cNvSpPr>
            <a:spLocks noGrp="1"/>
          </p:cNvSpPr>
          <p:nvPr>
            <p:ph type="sldNum" sz="quarter" idx="11"/>
          </p:nvPr>
        </p:nvSpPr>
        <p:spPr>
          <a:xfrm>
            <a:off x="7315200" y="6417096"/>
            <a:ext cx="1524000" cy="360276"/>
          </a:xfrm>
          <a:noFill/>
        </p:spPr>
        <p:txBody>
          <a:bodyPr/>
          <a:lstStyle>
            <a:lvl1pPr>
              <a:spcBef>
                <a:spcPct val="20000"/>
              </a:spcBef>
              <a:buSzPct val="125000"/>
              <a:buFont typeface="Times" pitchFamily="18" charset="0"/>
              <a:defRPr sz="2200">
                <a:solidFill>
                  <a:srgbClr val="800000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800000"/>
              </a:buClr>
              <a:buSzPct val="12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GB" altLang="nl-NL" sz="1800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fld id="{85D51FA2-8107-435B-A65F-36B3022DC5BD}" type="slidenum">
              <a:rPr lang="en-GB" altLang="nl-NL" sz="1800" smtClean="0">
                <a:solidFill>
                  <a:schemeClr val="bg1"/>
                </a:solidFill>
                <a:latin typeface="Cambria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21</a:t>
            </a:fld>
            <a:endParaRPr lang="en-GB" altLang="nl-NL" sz="1800" dirty="0" smtClean="0">
              <a:solidFill>
                <a:schemeClr val="accent1"/>
              </a:solidFill>
              <a:latin typeface="Cambria" pitchFamily="18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684213" y="1125538"/>
            <a:ext cx="7920037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25000"/>
              <a:buFont typeface="Times" pitchFamily="18" charset="0"/>
              <a:defRPr sz="2200">
                <a:solidFill>
                  <a:srgbClr val="800000"/>
                </a:solidFill>
                <a:latin typeface="Cambria" pitchFamily="18" charset="0"/>
                <a:ea typeface="ＭＳ Ｐゴシック" pitchFamily="84" charset="-128"/>
                <a:cs typeface="+mn-cs"/>
              </a:defRPr>
            </a:lvl1pPr>
            <a:lvl2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mbria" pitchFamily="18" charset="0"/>
                <a:ea typeface="ＭＳ Ｐゴシック" pitchFamily="84" charset="-128"/>
              </a:defRPr>
            </a:lvl2pPr>
            <a:lvl3pPr marL="14874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8954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3034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760663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+mn-ea"/>
              </a:defRPr>
            </a:lvl6pPr>
            <a:lvl7pPr marL="3217863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+mn-ea"/>
              </a:defRPr>
            </a:lvl7pPr>
            <a:lvl8pPr marL="3675063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+mn-ea"/>
              </a:defRPr>
            </a:lvl8pPr>
            <a:lvl9pPr marL="4132263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+mn-ea"/>
              </a:defRPr>
            </a:lvl9pPr>
          </a:lstStyle>
          <a:p>
            <a:pPr>
              <a:spcBef>
                <a:spcPts val="300"/>
              </a:spcBef>
            </a:pPr>
            <a:r>
              <a:rPr lang="en-GB" altLang="nl-NL" b="0" dirty="0">
                <a:ea typeface="ＭＳ Ｐゴシック" pitchFamily="34" charset="-128"/>
              </a:rPr>
              <a:t>What is </a:t>
            </a:r>
            <a:r>
              <a:rPr lang="en-GB" altLang="nl-NL" b="0" dirty="0" smtClean="0">
                <a:ea typeface="ＭＳ Ｐゴシック" pitchFamily="34" charset="-128"/>
              </a:rPr>
              <a:t>adjustment weighting</a:t>
            </a:r>
            <a:r>
              <a:rPr lang="en-GB" altLang="nl-NL" b="0" dirty="0">
                <a:ea typeface="ＭＳ Ｐゴシック" pitchFamily="34" charset="-128"/>
              </a:rPr>
              <a:t>?</a:t>
            </a:r>
            <a:endParaRPr lang="nl-NL" altLang="nl-NL" b="0" dirty="0">
              <a:ea typeface="ＭＳ Ｐゴシック" pitchFamily="34" charset="-128"/>
            </a:endParaRPr>
          </a:p>
          <a:p>
            <a:pPr marL="265113" lvl="1" eaLnBrk="1" hangingPunct="1">
              <a:spcBef>
                <a:spcPts val="300"/>
              </a:spcBef>
            </a:pPr>
            <a:r>
              <a:rPr lang="en-GB" altLang="nl-NL" b="0" dirty="0">
                <a:ea typeface="ＭＳ Ｐゴシック" pitchFamily="34" charset="-128"/>
              </a:rPr>
              <a:t>Assignment of weights to responding persons.</a:t>
            </a:r>
            <a:endParaRPr lang="nl-NL" altLang="nl-NL" b="0" dirty="0">
              <a:ea typeface="ＭＳ Ｐゴシック" pitchFamily="34" charset="-128"/>
            </a:endParaRPr>
          </a:p>
          <a:p>
            <a:pPr marL="265113" lvl="1" eaLnBrk="1" hangingPunct="1">
              <a:spcBef>
                <a:spcPts val="300"/>
              </a:spcBef>
            </a:pPr>
            <a:r>
              <a:rPr lang="en-GB" altLang="nl-NL" b="0" dirty="0">
                <a:ea typeface="ＭＳ Ｐゴシック" pitchFamily="34" charset="-128"/>
              </a:rPr>
              <a:t>Use of weighted values to compute estimates.</a:t>
            </a:r>
          </a:p>
          <a:p>
            <a:pPr marL="265113" lvl="1" eaLnBrk="1" hangingPunct="1">
              <a:spcBef>
                <a:spcPts val="300"/>
              </a:spcBef>
            </a:pPr>
            <a:r>
              <a:rPr lang="en-GB" altLang="nl-NL" b="0" dirty="0">
                <a:ea typeface="ＭＳ Ｐゴシック" pitchFamily="34" charset="-128"/>
              </a:rPr>
              <a:t>People in over-represented groups get weight smaller than 1.</a:t>
            </a:r>
          </a:p>
          <a:p>
            <a:pPr marL="265113" lvl="1" eaLnBrk="1" hangingPunct="1">
              <a:spcBef>
                <a:spcPts val="300"/>
              </a:spcBef>
            </a:pPr>
            <a:r>
              <a:rPr lang="en-GB" altLang="nl-NL" b="0" dirty="0">
                <a:ea typeface="ＭＳ Ｐゴシック" pitchFamily="34" charset="-128"/>
              </a:rPr>
              <a:t>People in under-represented groups get weight larger than 1.</a:t>
            </a:r>
          </a:p>
          <a:p>
            <a:pPr>
              <a:spcBef>
                <a:spcPts val="1200"/>
              </a:spcBef>
            </a:pPr>
            <a:r>
              <a:rPr lang="en-GB" altLang="nl-NL" b="0" dirty="0">
                <a:ea typeface="ＭＳ Ｐゴシック" pitchFamily="34" charset="-128"/>
              </a:rPr>
              <a:t>I</a:t>
            </a:r>
            <a:r>
              <a:rPr lang="en-GB" altLang="nl-NL" b="0" dirty="0" smtClean="0">
                <a:ea typeface="ＭＳ Ｐゴシック" pitchFamily="34" charset="-128"/>
              </a:rPr>
              <a:t>ngredients</a:t>
            </a:r>
            <a:r>
              <a:rPr lang="en-GB" altLang="nl-NL" b="0" dirty="0">
                <a:ea typeface="ＭＳ Ｐゴシック" pitchFamily="34" charset="-128"/>
              </a:rPr>
              <a:t>: auxiliary variables</a:t>
            </a:r>
            <a:endParaRPr lang="nl-NL" altLang="nl-NL" b="0" dirty="0">
              <a:ea typeface="ＭＳ Ｐゴシック" pitchFamily="34" charset="-128"/>
            </a:endParaRPr>
          </a:p>
          <a:p>
            <a:pPr marL="265113" lvl="1" eaLnBrk="1" hangingPunct="1">
              <a:spcBef>
                <a:spcPts val="300"/>
              </a:spcBef>
            </a:pPr>
            <a:r>
              <a:rPr lang="en-GB" altLang="nl-NL" b="0" dirty="0">
                <a:ea typeface="ＭＳ Ｐゴシック" pitchFamily="34" charset="-128"/>
              </a:rPr>
              <a:t>Individual values must be measured in the survey.</a:t>
            </a:r>
            <a:endParaRPr lang="nl-NL" altLang="nl-NL" b="0" dirty="0">
              <a:ea typeface="ＭＳ Ｐゴシック" pitchFamily="34" charset="-128"/>
            </a:endParaRPr>
          </a:p>
          <a:p>
            <a:pPr marL="265113" lvl="1" eaLnBrk="1" hangingPunct="1">
              <a:spcBef>
                <a:spcPts val="300"/>
              </a:spcBef>
            </a:pPr>
            <a:r>
              <a:rPr lang="en-GB" altLang="nl-NL" b="0" dirty="0">
                <a:ea typeface="ＭＳ Ｐゴシック" pitchFamily="34" charset="-128"/>
              </a:rPr>
              <a:t>Distribution in population must be available</a:t>
            </a:r>
            <a:r>
              <a:rPr lang="en-GB" altLang="nl-NL" b="0" dirty="0" smtClean="0">
                <a:ea typeface="ＭＳ Ｐゴシック" pitchFamily="34" charset="-128"/>
              </a:rPr>
              <a:t>.</a:t>
            </a:r>
          </a:p>
          <a:p>
            <a:pPr marL="334963" eaLnBrk="1" hangingPunct="1">
              <a:spcBef>
                <a:spcPts val="1800"/>
              </a:spcBef>
            </a:pPr>
            <a:r>
              <a:rPr lang="en-GB" altLang="nl-NL" b="0" dirty="0" smtClean="0">
                <a:ea typeface="ＭＳ Ｐゴシック" pitchFamily="34" charset="-128"/>
              </a:rPr>
              <a:t>Weighting is only effective, if</a:t>
            </a:r>
            <a:r>
              <a:rPr lang="en-US" altLang="nl-NL" b="0" dirty="0" smtClean="0">
                <a:ea typeface="ＭＳ Ｐゴシック" pitchFamily="34" charset="-128"/>
              </a:rPr>
              <a:t> </a:t>
            </a:r>
            <a:endParaRPr lang="nl-NL" altLang="nl-NL" b="0" dirty="0">
              <a:ea typeface="ＭＳ Ｐゴシック" pitchFamily="34" charset="-128"/>
            </a:endParaRPr>
          </a:p>
          <a:p>
            <a:pPr marL="265113" lvl="1" eaLnBrk="1" hangingPunct="1">
              <a:spcBef>
                <a:spcPts val="300"/>
              </a:spcBef>
            </a:pPr>
            <a:r>
              <a:rPr lang="en-GB" altLang="nl-NL" b="0" dirty="0" smtClean="0">
                <a:ea typeface="ＭＳ Ｐゴシック" pitchFamily="34" charset="-128"/>
              </a:rPr>
              <a:t>There is strong </a:t>
            </a:r>
            <a:r>
              <a:rPr lang="en-GB" altLang="nl-NL" b="0" dirty="0">
                <a:ea typeface="ＭＳ Ｐゴシック" pitchFamily="34" charset="-128"/>
              </a:rPr>
              <a:t>correlation with target variables of the survey.</a:t>
            </a:r>
          </a:p>
          <a:p>
            <a:pPr marL="265113" lvl="1" eaLnBrk="1" hangingPunct="1">
              <a:spcBef>
                <a:spcPts val="300"/>
              </a:spcBef>
            </a:pPr>
            <a:r>
              <a:rPr lang="en-GB" altLang="nl-NL" b="0" dirty="0" smtClean="0">
                <a:ea typeface="ＭＳ Ｐゴシック" pitchFamily="34" charset="-128"/>
              </a:rPr>
              <a:t>There is strong </a:t>
            </a:r>
            <a:r>
              <a:rPr lang="en-GB" altLang="nl-NL" b="0" dirty="0">
                <a:ea typeface="ＭＳ Ｐゴシック" pitchFamily="34" charset="-128"/>
              </a:rPr>
              <a:t>correlation with response behaviour in the </a:t>
            </a:r>
            <a:r>
              <a:rPr lang="en-GB" altLang="nl-NL" b="0" dirty="0" smtClean="0">
                <a:ea typeface="ＭＳ Ｐゴシック" pitchFamily="34" charset="-128"/>
              </a:rPr>
              <a:t>survey.</a:t>
            </a:r>
            <a:r>
              <a:rPr lang="en-GB" altLang="nl-NL" b="0" dirty="0" smtClean="0"/>
              <a:t/>
            </a:r>
            <a:br>
              <a:rPr lang="en-GB" altLang="nl-NL" b="0" dirty="0" smtClean="0"/>
            </a:br>
            <a:r>
              <a:rPr lang="en-GB" altLang="nl-NL" b="0" dirty="0" smtClean="0"/>
              <a:t/>
            </a:r>
            <a:br>
              <a:rPr lang="en-GB" altLang="nl-NL" b="0" dirty="0" smtClean="0"/>
            </a:br>
            <a:endParaRPr lang="en-GB" altLang="nl-NL" b="0" dirty="0"/>
          </a:p>
        </p:txBody>
      </p:sp>
    </p:spTree>
    <p:extLst>
      <p:ext uri="{BB962C8B-B14F-4D97-AF65-F5344CB8AC3E}">
        <p14:creationId xmlns:p14="http://schemas.microsoft.com/office/powerpoint/2010/main" val="15876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nl-NL" dirty="0" smtClean="0">
                <a:ea typeface="ＭＳ Ｐゴシック" pitchFamily="34" charset="-128"/>
              </a:rPr>
              <a:t>Solving the nonresponse problem</a:t>
            </a:r>
            <a:endParaRPr lang="en-GB" altLang="nl-NL" dirty="0" smtClean="0">
              <a:latin typeface="Cambria" pitchFamily="18" charset="0"/>
              <a:ea typeface="ＭＳ Ｐゴシック" pitchFamily="34" charset="-128"/>
            </a:endParaRP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7775575" cy="4824412"/>
          </a:xfrm>
        </p:spPr>
        <p:txBody>
          <a:bodyPr/>
          <a:lstStyle/>
          <a:p>
            <a:pPr lvl="1" eaLnBrk="1" hangingPunct="1">
              <a:spcBef>
                <a:spcPts val="300"/>
              </a:spcBef>
            </a:pPr>
            <a:endParaRPr lang="en-GB" dirty="0">
              <a:ea typeface="ＭＳ Ｐゴシック" pitchFamily="34" charset="-128"/>
            </a:endParaRPr>
          </a:p>
          <a:p>
            <a:pPr marL="0" lvl="1" indent="0">
              <a:spcBef>
                <a:spcPts val="0"/>
              </a:spcBef>
              <a:spcAft>
                <a:spcPts val="300"/>
              </a:spcAft>
              <a:buNone/>
              <a:defRPr/>
            </a:pPr>
            <a:endParaRPr lang="en-GB" dirty="0" smtClean="0">
              <a:latin typeface="Cambria" pitchFamily="18" charset="0"/>
              <a:ea typeface="ＭＳ Ｐゴシック" pitchFamily="34" charset="-128"/>
            </a:endParaRPr>
          </a:p>
          <a:p>
            <a:pPr marL="0" lvl="1" indent="0" eaLnBrk="1" hangingPunct="1">
              <a:spcBef>
                <a:spcPts val="300"/>
              </a:spcBef>
              <a:buFont typeface="Wingdings" pitchFamily="2" charset="2"/>
              <a:buNone/>
              <a:defRPr/>
            </a:pPr>
            <a:endParaRPr lang="en-GB" dirty="0" smtClean="0">
              <a:latin typeface="Cambria" pitchFamily="18" charset="0"/>
              <a:ea typeface="ＭＳ Ｐゴシック" pitchFamily="34" charset="-128"/>
            </a:endParaRPr>
          </a:p>
        </p:txBody>
      </p:sp>
      <p:sp>
        <p:nvSpPr>
          <p:cNvPr id="6" name="Tijdelijke aanduiding voor voettekst 3"/>
          <p:cNvSpPr>
            <a:spLocks noGrp="1"/>
          </p:cNvSpPr>
          <p:nvPr>
            <p:ph type="ftr" sz="quarter" idx="10"/>
          </p:nvPr>
        </p:nvSpPr>
        <p:spPr>
          <a:xfrm>
            <a:off x="685800" y="6417096"/>
            <a:ext cx="6551613" cy="360276"/>
          </a:xfrm>
          <a:noFill/>
        </p:spPr>
        <p:txBody>
          <a:bodyPr/>
          <a:lstStyle>
            <a:lvl1pPr>
              <a:spcBef>
                <a:spcPct val="20000"/>
              </a:spcBef>
              <a:buSzPct val="125000"/>
              <a:buFont typeface="Times" pitchFamily="18" charset="0"/>
              <a:defRPr sz="2200">
                <a:solidFill>
                  <a:srgbClr val="800000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800000"/>
              </a:buClr>
              <a:buSzPct val="12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GB" altLang="nl-NL" sz="1800" dirty="0">
                <a:solidFill>
                  <a:schemeClr val="bg1"/>
                </a:solidFill>
                <a:latin typeface="Cambria" panose="02040503050406030204" pitchFamily="18" charset="0"/>
              </a:rPr>
              <a:t>The perils of non-probability sampling</a:t>
            </a:r>
          </a:p>
        </p:txBody>
      </p:sp>
      <p:sp>
        <p:nvSpPr>
          <p:cNvPr id="7" name="Tijdelijke aanduiding voor dianummer 4"/>
          <p:cNvSpPr>
            <a:spLocks noGrp="1"/>
          </p:cNvSpPr>
          <p:nvPr>
            <p:ph type="sldNum" sz="quarter" idx="11"/>
          </p:nvPr>
        </p:nvSpPr>
        <p:spPr>
          <a:xfrm>
            <a:off x="7315200" y="6417096"/>
            <a:ext cx="1524000" cy="360276"/>
          </a:xfrm>
          <a:noFill/>
        </p:spPr>
        <p:txBody>
          <a:bodyPr/>
          <a:lstStyle>
            <a:lvl1pPr>
              <a:spcBef>
                <a:spcPct val="20000"/>
              </a:spcBef>
              <a:buSzPct val="125000"/>
              <a:buFont typeface="Times" pitchFamily="18" charset="0"/>
              <a:defRPr sz="2200">
                <a:solidFill>
                  <a:srgbClr val="800000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800000"/>
              </a:buClr>
              <a:buSzPct val="12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GB" altLang="nl-NL" sz="1800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fld id="{85D51FA2-8107-435B-A65F-36B3022DC5BD}" type="slidenum">
              <a:rPr lang="en-GB" altLang="nl-NL" sz="1800" smtClean="0">
                <a:solidFill>
                  <a:schemeClr val="bg1"/>
                </a:solidFill>
                <a:latin typeface="Cambria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22</a:t>
            </a:fld>
            <a:endParaRPr lang="en-GB" altLang="nl-NL" sz="1800" dirty="0" smtClean="0">
              <a:solidFill>
                <a:schemeClr val="accent1"/>
              </a:solidFill>
              <a:latin typeface="Cambria" pitchFamily="18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684213" y="1125538"/>
            <a:ext cx="7920037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25000"/>
              <a:buFont typeface="Times" pitchFamily="18" charset="0"/>
              <a:defRPr sz="2200">
                <a:solidFill>
                  <a:srgbClr val="800000"/>
                </a:solidFill>
                <a:latin typeface="Cambria" pitchFamily="18" charset="0"/>
                <a:ea typeface="ＭＳ Ｐゴシック" pitchFamily="84" charset="-128"/>
                <a:cs typeface="+mn-cs"/>
              </a:defRPr>
            </a:lvl1pPr>
            <a:lvl2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mbria" pitchFamily="18" charset="0"/>
                <a:ea typeface="ＭＳ Ｐゴシック" pitchFamily="84" charset="-128"/>
              </a:defRPr>
            </a:lvl2pPr>
            <a:lvl3pPr marL="14874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8954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3034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760663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+mn-ea"/>
              </a:defRPr>
            </a:lvl6pPr>
            <a:lvl7pPr marL="3217863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+mn-ea"/>
              </a:defRPr>
            </a:lvl7pPr>
            <a:lvl8pPr marL="3675063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+mn-ea"/>
              </a:defRPr>
            </a:lvl8pPr>
            <a:lvl9pPr marL="4132263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+mn-ea"/>
              </a:defRPr>
            </a:lvl9pPr>
          </a:lstStyle>
          <a:p>
            <a:pPr>
              <a:spcBef>
                <a:spcPts val="300"/>
              </a:spcBef>
            </a:pPr>
            <a:r>
              <a:rPr lang="en-GB" altLang="nl-NL" b="0" dirty="0" smtClean="0">
                <a:ea typeface="ＭＳ Ｐゴシック" pitchFamily="34" charset="-128"/>
              </a:rPr>
              <a:t>Weighting techniques (1)</a:t>
            </a:r>
            <a:endParaRPr lang="nl-NL" altLang="nl-NL" b="0" dirty="0">
              <a:ea typeface="ＭＳ Ｐゴシック" pitchFamily="34" charset="-128"/>
            </a:endParaRPr>
          </a:p>
          <a:p>
            <a:pPr marL="265113" lvl="1" eaLnBrk="1" hangingPunct="1">
              <a:spcBef>
                <a:spcPts val="300"/>
              </a:spcBef>
            </a:pPr>
            <a:r>
              <a:rPr lang="en-GB" altLang="nl-NL" b="0" dirty="0" smtClean="0">
                <a:ea typeface="ＭＳ Ｐゴシック" pitchFamily="34" charset="-128"/>
              </a:rPr>
              <a:t>Make the response representative with respect to auxiliary variables.</a:t>
            </a:r>
          </a:p>
          <a:p>
            <a:pPr marL="265113" lvl="1" eaLnBrk="1" hangingPunct="1">
              <a:spcBef>
                <a:spcPts val="300"/>
              </a:spcBef>
            </a:pPr>
            <a:r>
              <a:rPr lang="en-GB" altLang="nl-NL" b="0" dirty="0" smtClean="0">
                <a:ea typeface="ＭＳ Ｐゴシック" pitchFamily="34" charset="-128"/>
              </a:rPr>
              <a:t>Post-stratification (simple weighting).</a:t>
            </a:r>
            <a:endParaRPr lang="nl-NL" altLang="nl-NL" b="0" dirty="0">
              <a:ea typeface="ＭＳ Ｐゴシック" pitchFamily="34" charset="-128"/>
            </a:endParaRPr>
          </a:p>
          <a:p>
            <a:pPr marL="265113" lvl="1" eaLnBrk="1" hangingPunct="1">
              <a:spcBef>
                <a:spcPts val="300"/>
              </a:spcBef>
            </a:pPr>
            <a:r>
              <a:rPr lang="en-GB" altLang="nl-NL" b="0" dirty="0" smtClean="0">
                <a:ea typeface="ＭＳ Ｐゴシック" pitchFamily="34" charset="-128"/>
              </a:rPr>
              <a:t>Generalized regression estimation (linear weighting).</a:t>
            </a:r>
            <a:endParaRPr lang="en-GB" altLang="nl-NL" b="0" dirty="0">
              <a:ea typeface="ＭＳ Ｐゴシック" pitchFamily="34" charset="-128"/>
            </a:endParaRPr>
          </a:p>
          <a:p>
            <a:pPr marL="265113" lvl="1" eaLnBrk="1" hangingPunct="1">
              <a:spcBef>
                <a:spcPts val="300"/>
              </a:spcBef>
            </a:pPr>
            <a:r>
              <a:rPr lang="en-GB" altLang="nl-NL" b="0" dirty="0" smtClean="0">
                <a:ea typeface="ＭＳ Ｐゴシック" pitchFamily="34" charset="-128"/>
              </a:rPr>
              <a:t>Raking ratio estimation (multiplicative weighting).</a:t>
            </a:r>
            <a:endParaRPr lang="en-GB" altLang="nl-NL" b="0" dirty="0">
              <a:ea typeface="ＭＳ Ｐゴシック" pitchFamily="34" charset="-128"/>
            </a:endParaRPr>
          </a:p>
          <a:p>
            <a:pPr>
              <a:spcBef>
                <a:spcPts val="1200"/>
              </a:spcBef>
            </a:pPr>
            <a:r>
              <a:rPr lang="en-GB" altLang="nl-NL" b="0" dirty="0" smtClean="0">
                <a:ea typeface="ＭＳ Ｐゴシック" pitchFamily="34" charset="-128"/>
              </a:rPr>
              <a:t>Weighting techniques (2)</a:t>
            </a:r>
            <a:endParaRPr lang="nl-NL" altLang="nl-NL" b="0" dirty="0">
              <a:ea typeface="ＭＳ Ｐゴシック" pitchFamily="34" charset="-128"/>
            </a:endParaRPr>
          </a:p>
          <a:p>
            <a:pPr marL="265113" lvl="1" eaLnBrk="1" hangingPunct="1">
              <a:spcBef>
                <a:spcPts val="300"/>
              </a:spcBef>
            </a:pPr>
            <a:r>
              <a:rPr lang="en-US" altLang="nl-NL" b="0" dirty="0" smtClean="0">
                <a:ea typeface="ＭＳ Ｐゴシック" pitchFamily="34" charset="-128"/>
              </a:rPr>
              <a:t>Based on estimated response probabilities (response propensities).</a:t>
            </a:r>
            <a:endParaRPr lang="nl-NL" altLang="nl-NL" b="0" dirty="0">
              <a:ea typeface="ＭＳ Ｐゴシック" pitchFamily="34" charset="-128"/>
            </a:endParaRPr>
          </a:p>
          <a:p>
            <a:pPr marL="265113" lvl="1" eaLnBrk="1" hangingPunct="1">
              <a:spcBef>
                <a:spcPts val="300"/>
              </a:spcBef>
            </a:pPr>
            <a:r>
              <a:rPr lang="en-GB" altLang="nl-NL" b="0" dirty="0" smtClean="0">
                <a:ea typeface="ＭＳ Ｐゴシック" pitchFamily="34" charset="-128"/>
              </a:rPr>
              <a:t>Adapt Horvitz-Thompson estimator by including estimated response probabilities.</a:t>
            </a:r>
          </a:p>
          <a:p>
            <a:pPr marL="265113" lvl="1" eaLnBrk="1" hangingPunct="1">
              <a:spcBef>
                <a:spcPts val="300"/>
              </a:spcBef>
            </a:pPr>
            <a:r>
              <a:rPr lang="en-GB" altLang="nl-NL" b="0" dirty="0" smtClean="0">
                <a:ea typeface="ＭＳ Ｐゴシック" pitchFamily="34" charset="-128"/>
              </a:rPr>
              <a:t>Post-stratification based on estimated response probabilities.</a:t>
            </a:r>
          </a:p>
          <a:p>
            <a:pPr marL="334963" eaLnBrk="1" hangingPunct="1">
              <a:spcBef>
                <a:spcPts val="1800"/>
              </a:spcBef>
            </a:pPr>
            <a:r>
              <a:rPr lang="en-GB" altLang="nl-NL" b="0" dirty="0" smtClean="0">
                <a:ea typeface="ＭＳ Ｐゴシック" pitchFamily="34" charset="-128"/>
              </a:rPr>
              <a:t>Problem</a:t>
            </a:r>
            <a:endParaRPr lang="nl-NL" altLang="nl-NL" b="0" dirty="0">
              <a:ea typeface="ＭＳ Ｐゴシック" pitchFamily="34" charset="-128"/>
            </a:endParaRPr>
          </a:p>
          <a:p>
            <a:pPr marL="265113" lvl="1" eaLnBrk="1" hangingPunct="1">
              <a:spcBef>
                <a:spcPts val="300"/>
              </a:spcBef>
            </a:pPr>
            <a:r>
              <a:rPr lang="en-GB" altLang="nl-NL" b="0" dirty="0" smtClean="0">
                <a:ea typeface="ＭＳ Ｐゴシック" pitchFamily="34" charset="-128"/>
              </a:rPr>
              <a:t>Insufficient effective auxiliary variables.</a:t>
            </a:r>
            <a:r>
              <a:rPr lang="en-GB" altLang="nl-NL" b="0" dirty="0" smtClean="0"/>
              <a:t/>
            </a:r>
            <a:br>
              <a:rPr lang="en-GB" altLang="nl-NL" b="0" dirty="0" smtClean="0"/>
            </a:br>
            <a:r>
              <a:rPr lang="en-GB" altLang="nl-NL" b="0" dirty="0" smtClean="0"/>
              <a:t/>
            </a:r>
            <a:br>
              <a:rPr lang="en-GB" altLang="nl-NL" b="0" dirty="0" smtClean="0"/>
            </a:br>
            <a:endParaRPr lang="en-GB" altLang="nl-NL" b="0" dirty="0"/>
          </a:p>
        </p:txBody>
      </p:sp>
    </p:spTree>
    <p:extLst>
      <p:ext uri="{BB962C8B-B14F-4D97-AF65-F5344CB8AC3E}">
        <p14:creationId xmlns:p14="http://schemas.microsoft.com/office/powerpoint/2010/main" val="418940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nl-NL" dirty="0" smtClean="0">
                <a:latin typeface="Cambria" pitchFamily="18" charset="0"/>
                <a:ea typeface="ＭＳ Ｐゴシック" pitchFamily="34" charset="-128"/>
              </a:rPr>
              <a:t>Online surveys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7775575" cy="4824412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dirty="0" smtClean="0">
                <a:ea typeface="ＭＳ Ｐゴシック" pitchFamily="34" charset="-128"/>
              </a:rPr>
              <a:t>Online</a:t>
            </a:r>
            <a:r>
              <a:rPr lang="en-GB" dirty="0" smtClean="0">
                <a:latin typeface="Cambria" pitchFamily="18" charset="0"/>
                <a:ea typeface="ＭＳ Ｐゴシック" pitchFamily="34" charset="-128"/>
              </a:rPr>
              <a:t> survey</a:t>
            </a:r>
            <a:endParaRPr lang="en-GB" dirty="0">
              <a:latin typeface="Cambria" pitchFamily="18" charset="0"/>
              <a:ea typeface="ＭＳ Ｐゴシック" pitchFamily="34" charset="-128"/>
            </a:endParaRPr>
          </a:p>
          <a:p>
            <a:pPr marL="265113" lvl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dirty="0" smtClean="0">
                <a:latin typeface="Cambria" pitchFamily="18" charset="0"/>
                <a:ea typeface="ＭＳ Ｐゴシック" pitchFamily="34" charset="-128"/>
              </a:rPr>
              <a:t>Rapidly became very popular.</a:t>
            </a:r>
          </a:p>
          <a:p>
            <a:pPr marL="265113" lvl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dirty="0" smtClean="0">
                <a:latin typeface="Cambria" pitchFamily="18" charset="0"/>
                <a:ea typeface="ＭＳ Ｐゴシック" pitchFamily="34" charset="-128"/>
              </a:rPr>
              <a:t>Simple access to large group of potential respondents.</a:t>
            </a:r>
          </a:p>
          <a:p>
            <a:pPr marL="265113" lvl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dirty="0" smtClean="0">
                <a:latin typeface="Cambria" pitchFamily="18" charset="0"/>
                <a:ea typeface="ＭＳ Ｐゴシック" pitchFamily="34" charset="-128"/>
              </a:rPr>
              <a:t>Fast data collection. </a:t>
            </a:r>
            <a:r>
              <a:rPr lang="en-GB" dirty="0" smtClean="0">
                <a:ea typeface="ＭＳ Ｐゴシック" pitchFamily="34" charset="-128"/>
              </a:rPr>
              <a:t>One</a:t>
            </a:r>
            <a:r>
              <a:rPr lang="en-GB" dirty="0" smtClean="0">
                <a:latin typeface="Cambria" pitchFamily="18" charset="0"/>
                <a:ea typeface="ＭＳ Ｐゴシック" pitchFamily="34" charset="-128"/>
              </a:rPr>
              <a:t> can do a survey in a day.</a:t>
            </a:r>
          </a:p>
          <a:p>
            <a:pPr marL="265113" lvl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dirty="0" smtClean="0">
                <a:latin typeface="Cambria" pitchFamily="18" charset="0"/>
                <a:ea typeface="ＭＳ Ｐゴシック" pitchFamily="34" charset="-128"/>
              </a:rPr>
              <a:t>Cheap: no interviewers, no printing costs, no mailing costs.</a:t>
            </a:r>
          </a:p>
          <a:p>
            <a:pPr marL="265113" lvl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dirty="0" smtClean="0">
                <a:ea typeface="ＭＳ Ｐゴシック" pitchFamily="34" charset="-128"/>
              </a:rPr>
              <a:t>Attractive: use of  video, audio, pictures, and animation.</a:t>
            </a:r>
          </a:p>
          <a:p>
            <a:pPr marL="265113" lvl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dirty="0" smtClean="0">
                <a:latin typeface="Cambria" pitchFamily="18" charset="0"/>
                <a:ea typeface="ＭＳ Ｐゴシック" pitchFamily="34" charset="-128"/>
              </a:rPr>
              <a:t>Everyone can do it!</a:t>
            </a:r>
            <a:endParaRPr lang="en-GB" dirty="0">
              <a:latin typeface="Cambria" pitchFamily="18" charset="0"/>
              <a:ea typeface="ＭＳ Ｐゴシック" pitchFamily="34" charset="-128"/>
            </a:endParaRPr>
          </a:p>
          <a:p>
            <a:pPr marL="163513">
              <a:spcBef>
                <a:spcPts val="1200"/>
              </a:spcBef>
              <a:spcAft>
                <a:spcPts val="300"/>
              </a:spcAft>
              <a:defRPr/>
            </a:pPr>
            <a:endParaRPr lang="en-GB" dirty="0" smtClean="0">
              <a:ea typeface="ＭＳ Ｐゴシック" pitchFamily="34" charset="-128"/>
            </a:endParaRPr>
          </a:p>
          <a:p>
            <a:pPr marL="163513">
              <a:spcBef>
                <a:spcPts val="1200"/>
              </a:spcBef>
              <a:spcAft>
                <a:spcPts val="300"/>
              </a:spcAft>
              <a:defRPr/>
            </a:pPr>
            <a:endParaRPr lang="en-GB" dirty="0">
              <a:ea typeface="ＭＳ Ｐゴシック" pitchFamily="34" charset="-128"/>
            </a:endParaRPr>
          </a:p>
          <a:p>
            <a:pPr marL="163513">
              <a:spcBef>
                <a:spcPts val="1200"/>
              </a:spcBef>
              <a:spcAft>
                <a:spcPts val="300"/>
              </a:spcAft>
              <a:defRPr/>
            </a:pPr>
            <a:endParaRPr lang="en-GB" dirty="0" smtClean="0">
              <a:ea typeface="ＭＳ Ｐゴシック" pitchFamily="34" charset="-128"/>
            </a:endParaRPr>
          </a:p>
          <a:p>
            <a:pPr marL="163513">
              <a:spcBef>
                <a:spcPts val="1200"/>
              </a:spcBef>
              <a:spcAft>
                <a:spcPts val="300"/>
              </a:spcAft>
              <a:defRPr/>
            </a:pPr>
            <a:r>
              <a:rPr lang="en-GB" dirty="0" smtClean="0">
                <a:ea typeface="ＭＳ Ｐゴシック" pitchFamily="34" charset="-128"/>
              </a:rPr>
              <a:t>Problem</a:t>
            </a:r>
            <a:endParaRPr lang="en-GB" dirty="0">
              <a:latin typeface="Cambria" pitchFamily="18" charset="0"/>
              <a:ea typeface="ＭＳ Ｐゴシック" pitchFamily="34" charset="-128"/>
            </a:endParaRPr>
          </a:p>
          <a:p>
            <a:pPr marL="265113" lvl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dirty="0" smtClean="0">
                <a:ea typeface="ＭＳ Ｐゴシック" pitchFamily="34" charset="-128"/>
              </a:rPr>
              <a:t>How to select a sample for an online survey.</a:t>
            </a:r>
            <a:endParaRPr lang="en-GB" dirty="0" smtClean="0">
              <a:latin typeface="Cambria" pitchFamily="18" charset="0"/>
              <a:ea typeface="ＭＳ Ｐゴシック" pitchFamily="34" charset="-128"/>
            </a:endParaRPr>
          </a:p>
          <a:p>
            <a:pPr marL="0" lvl="1" indent="0" eaLnBrk="1" hangingPunct="1">
              <a:spcBef>
                <a:spcPts val="300"/>
              </a:spcBef>
              <a:buFont typeface="Wingdings" pitchFamily="2" charset="2"/>
              <a:buNone/>
              <a:defRPr/>
            </a:pPr>
            <a:endParaRPr lang="en-GB" dirty="0" smtClean="0">
              <a:latin typeface="Cambria" pitchFamily="18" charset="0"/>
              <a:ea typeface="ＭＳ Ｐゴシック" pitchFamily="34" charset="-128"/>
            </a:endParaRPr>
          </a:p>
        </p:txBody>
      </p:sp>
      <p:sp>
        <p:nvSpPr>
          <p:cNvPr id="6" name="Tijdelijke aanduiding voor voettekst 3"/>
          <p:cNvSpPr>
            <a:spLocks noGrp="1"/>
          </p:cNvSpPr>
          <p:nvPr>
            <p:ph type="ftr" sz="quarter" idx="10"/>
          </p:nvPr>
        </p:nvSpPr>
        <p:spPr>
          <a:xfrm>
            <a:off x="685800" y="6417096"/>
            <a:ext cx="6551613" cy="360276"/>
          </a:xfrm>
          <a:noFill/>
        </p:spPr>
        <p:txBody>
          <a:bodyPr/>
          <a:lstStyle>
            <a:lvl1pPr>
              <a:spcBef>
                <a:spcPct val="20000"/>
              </a:spcBef>
              <a:buSzPct val="125000"/>
              <a:buFont typeface="Times" pitchFamily="18" charset="0"/>
              <a:defRPr sz="2200">
                <a:solidFill>
                  <a:srgbClr val="800000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800000"/>
              </a:buClr>
              <a:buSzPct val="12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GB" altLang="nl-NL" sz="1800" dirty="0">
                <a:solidFill>
                  <a:schemeClr val="bg1"/>
                </a:solidFill>
                <a:latin typeface="Cambria" panose="02040503050406030204" pitchFamily="18" charset="0"/>
              </a:rPr>
              <a:t>The perils of non-probability sampling</a:t>
            </a:r>
          </a:p>
        </p:txBody>
      </p:sp>
      <p:sp>
        <p:nvSpPr>
          <p:cNvPr id="7" name="Tijdelijke aanduiding voor dianummer 4"/>
          <p:cNvSpPr>
            <a:spLocks noGrp="1"/>
          </p:cNvSpPr>
          <p:nvPr>
            <p:ph type="sldNum" sz="quarter" idx="11"/>
          </p:nvPr>
        </p:nvSpPr>
        <p:spPr>
          <a:xfrm>
            <a:off x="7315200" y="6417096"/>
            <a:ext cx="1524000" cy="360276"/>
          </a:xfrm>
          <a:noFill/>
        </p:spPr>
        <p:txBody>
          <a:bodyPr/>
          <a:lstStyle>
            <a:lvl1pPr>
              <a:spcBef>
                <a:spcPct val="20000"/>
              </a:spcBef>
              <a:buSzPct val="125000"/>
              <a:buFont typeface="Times" pitchFamily="18" charset="0"/>
              <a:defRPr sz="2200">
                <a:solidFill>
                  <a:srgbClr val="800000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800000"/>
              </a:buClr>
              <a:buSzPct val="12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GB" altLang="nl-NL" sz="1800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fld id="{85D51FA2-8107-435B-A65F-36B3022DC5BD}" type="slidenum">
              <a:rPr lang="en-GB" altLang="nl-NL" sz="1800" smtClean="0">
                <a:solidFill>
                  <a:schemeClr val="bg1"/>
                </a:solidFill>
                <a:latin typeface="Cambria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23</a:t>
            </a:fld>
            <a:endParaRPr lang="en-GB" altLang="nl-NL" sz="1800" dirty="0" smtClean="0">
              <a:solidFill>
                <a:schemeClr val="accent1"/>
              </a:solidFill>
              <a:latin typeface="Cambria" pitchFamily="18" charset="0"/>
            </a:endParaRPr>
          </a:p>
        </p:txBody>
      </p:sp>
      <p:pic>
        <p:nvPicPr>
          <p:cNvPr id="8" name="Afbeelding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1" y="3779840"/>
            <a:ext cx="2556284" cy="459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Afbeelding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4362255"/>
            <a:ext cx="2304257" cy="67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769442"/>
            <a:ext cx="2049581" cy="50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485053"/>
            <a:ext cx="2160240" cy="442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http://www.qualtrics.com/wp-content/uploads/2013/05/q_logo_horizontal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485053"/>
            <a:ext cx="1579102" cy="70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630730"/>
            <a:ext cx="1619820" cy="662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052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nl-NL" dirty="0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Online surveys</a:t>
            </a:r>
            <a:endParaRPr lang="en-GB" altLang="nl-NL" noProof="0" dirty="0" smtClean="0">
              <a:solidFill>
                <a:schemeClr val="tx2">
                  <a:lumMod val="75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5123" name="Tijdelijke aanduiding voor inhoud 2"/>
          <p:cNvSpPr>
            <a:spLocks noGrp="1"/>
          </p:cNvSpPr>
          <p:nvPr>
            <p:ph idx="1"/>
          </p:nvPr>
        </p:nvSpPr>
        <p:spPr>
          <a:xfrm>
            <a:off x="684213" y="1125538"/>
            <a:ext cx="7920037" cy="5183782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altLang="nl-NL" dirty="0" smtClean="0"/>
              <a:t>Selection of a random sample for an online survey</a:t>
            </a:r>
            <a:endParaRPr lang="en-GB" altLang="nl-NL" dirty="0"/>
          </a:p>
          <a:p>
            <a:pPr marL="266700" lvl="1" indent="-266700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altLang="nl-NL" dirty="0" smtClean="0"/>
              <a:t>A sampling frame is required for a probability sample. </a:t>
            </a:r>
            <a:endParaRPr lang="en-GB" altLang="nl-NL" dirty="0"/>
          </a:p>
          <a:p>
            <a:pPr marL="266700" lvl="1" indent="-266700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altLang="nl-NL" dirty="0" smtClean="0"/>
              <a:t>There is often no sampling frame containing e-mail addresses.  </a:t>
            </a:r>
          </a:p>
          <a:p>
            <a:pPr marL="266700" lvl="1" indent="-266700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altLang="nl-NL" dirty="0" smtClean="0"/>
              <a:t>So it is not possible to send an e-mail with a link to the questionnaire website. </a:t>
            </a:r>
          </a:p>
          <a:p>
            <a:pPr marL="0" indent="0" eaLnBrk="1" hangingPunct="1">
              <a:spcBef>
                <a:spcPts val="1200"/>
              </a:spcBef>
              <a:spcAft>
                <a:spcPts val="300"/>
              </a:spcAft>
              <a:defRPr/>
            </a:pPr>
            <a:r>
              <a:rPr lang="en-GB" altLang="nl-NL" dirty="0" smtClean="0"/>
              <a:t>Alternative 1: survey with different recruitment mode</a:t>
            </a:r>
          </a:p>
          <a:p>
            <a:pPr marL="265113" lvl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altLang="nl-NL" dirty="0" smtClean="0"/>
              <a:t>Draw a random sample from a population register, or an address list,  and send a letter (with a link) to each selected address.</a:t>
            </a:r>
            <a:endParaRPr lang="en-GB" altLang="nl-NL" dirty="0"/>
          </a:p>
          <a:p>
            <a:pPr marL="265113" lvl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altLang="nl-NL" dirty="0"/>
              <a:t>Draw a random sample </a:t>
            </a:r>
            <a:r>
              <a:rPr lang="en-GB" altLang="nl-NL" dirty="0" smtClean="0"/>
              <a:t>of telephone numbers, call the selected people, and give them a link.</a:t>
            </a:r>
          </a:p>
          <a:p>
            <a:pPr marL="265113" lvl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altLang="nl-NL" dirty="0" smtClean="0"/>
              <a:t>Disadvantages: more cumbersome, not so fast, more expensive.</a:t>
            </a:r>
            <a:endParaRPr lang="en-GB" altLang="nl-NL" dirty="0"/>
          </a:p>
          <a:p>
            <a:pPr marL="0" lvl="1" indent="0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GB" altLang="nl-NL" noProof="0" dirty="0" smtClean="0">
              <a:ea typeface="ＭＳ Ｐゴシック" pitchFamily="34" charset="-128"/>
            </a:endParaRPr>
          </a:p>
          <a:p>
            <a:pPr marL="0" lvl="1" indent="0">
              <a:buFont typeface="Wingdings" pitchFamily="2" charset="2"/>
              <a:buNone/>
              <a:defRPr/>
            </a:pPr>
            <a:endParaRPr lang="en-GB" altLang="nl-NL" noProof="0" dirty="0" smtClean="0">
              <a:ea typeface="ＭＳ Ｐゴシック" pitchFamily="34" charset="-128"/>
            </a:endParaRPr>
          </a:p>
        </p:txBody>
      </p:sp>
      <p:sp>
        <p:nvSpPr>
          <p:cNvPr id="6" name="Tijdelijke aanduiding voor voettekst 3"/>
          <p:cNvSpPr>
            <a:spLocks noGrp="1"/>
          </p:cNvSpPr>
          <p:nvPr>
            <p:ph type="ftr" sz="quarter" idx="10"/>
          </p:nvPr>
        </p:nvSpPr>
        <p:spPr>
          <a:xfrm>
            <a:off x="685800" y="6356176"/>
            <a:ext cx="6551613" cy="457200"/>
          </a:xfrm>
          <a:noFill/>
        </p:spPr>
        <p:txBody>
          <a:bodyPr/>
          <a:lstStyle>
            <a:lvl1pPr>
              <a:spcBef>
                <a:spcPct val="20000"/>
              </a:spcBef>
              <a:buSzPct val="125000"/>
              <a:buFont typeface="Times" pitchFamily="18" charset="0"/>
              <a:defRPr sz="2200">
                <a:solidFill>
                  <a:srgbClr val="800000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800000"/>
              </a:buClr>
              <a:buSzPct val="12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GB" altLang="nl-NL" sz="1800" dirty="0">
                <a:solidFill>
                  <a:schemeClr val="bg1"/>
                </a:solidFill>
                <a:latin typeface="Cambria" panose="02040503050406030204" pitchFamily="18" charset="0"/>
              </a:rPr>
              <a:t>The perils of non-probability sampling</a:t>
            </a:r>
          </a:p>
        </p:txBody>
      </p:sp>
      <p:sp>
        <p:nvSpPr>
          <p:cNvPr id="7" name="Tijdelijke aanduiding voor dianummer 4"/>
          <p:cNvSpPr>
            <a:spLocks noGrp="1"/>
          </p:cNvSpPr>
          <p:nvPr>
            <p:ph type="sldNum" sz="quarter" idx="11"/>
          </p:nvPr>
        </p:nvSpPr>
        <p:spPr>
          <a:xfrm>
            <a:off x="7315200" y="6356176"/>
            <a:ext cx="1524000" cy="457200"/>
          </a:xfrm>
          <a:noFill/>
        </p:spPr>
        <p:txBody>
          <a:bodyPr/>
          <a:lstStyle>
            <a:lvl1pPr>
              <a:spcBef>
                <a:spcPct val="20000"/>
              </a:spcBef>
              <a:buSzPct val="125000"/>
              <a:buFont typeface="Times" pitchFamily="18" charset="0"/>
              <a:defRPr sz="2200">
                <a:solidFill>
                  <a:srgbClr val="800000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800000"/>
              </a:buClr>
              <a:buSzPct val="12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GB" altLang="nl-NL" sz="1800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fld id="{85D51FA2-8107-435B-A65F-36B3022DC5BD}" type="slidenum">
              <a:rPr lang="en-GB" altLang="nl-NL" sz="1800" smtClean="0">
                <a:solidFill>
                  <a:schemeClr val="bg1"/>
                </a:solidFill>
                <a:latin typeface="Cambria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24</a:t>
            </a:fld>
            <a:endParaRPr lang="en-GB" altLang="nl-NL" sz="1800" dirty="0" smtClean="0">
              <a:solidFill>
                <a:schemeClr val="accent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91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nl-NL" dirty="0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Online surveys</a:t>
            </a:r>
            <a:endParaRPr lang="en-GB" altLang="nl-NL" noProof="0" dirty="0" smtClean="0">
              <a:solidFill>
                <a:schemeClr val="tx2">
                  <a:lumMod val="75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5123" name="Tijdelijke aanduiding voor inhoud 2"/>
          <p:cNvSpPr>
            <a:spLocks noGrp="1"/>
          </p:cNvSpPr>
          <p:nvPr>
            <p:ph idx="1"/>
          </p:nvPr>
        </p:nvSpPr>
        <p:spPr>
          <a:xfrm>
            <a:off x="684213" y="1125538"/>
            <a:ext cx="7920037" cy="5183782"/>
          </a:xfrm>
        </p:spPr>
        <p:txBody>
          <a:bodyPr/>
          <a:lstStyle/>
          <a:p>
            <a:pPr marL="0" indent="0" eaLnBrk="1" hangingPunct="1">
              <a:spcBef>
                <a:spcPts val="1200"/>
              </a:spcBef>
              <a:spcAft>
                <a:spcPts val="300"/>
              </a:spcAft>
              <a:defRPr/>
            </a:pPr>
            <a:r>
              <a:rPr lang="en-GB" altLang="nl-NL" dirty="0" smtClean="0"/>
              <a:t>Alternative 2: set up an online panel</a:t>
            </a:r>
          </a:p>
          <a:p>
            <a:pPr marL="265113" lvl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altLang="nl-NL" dirty="0" smtClean="0"/>
              <a:t>Recruit members with a random sample.</a:t>
            </a:r>
            <a:endParaRPr lang="en-GB" altLang="nl-NL" dirty="0"/>
          </a:p>
          <a:p>
            <a:pPr marL="265113" lvl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altLang="nl-NL" dirty="0" smtClean="0"/>
              <a:t>Recruitment mode: mail or CATI.</a:t>
            </a:r>
          </a:p>
          <a:p>
            <a:pPr marL="265113" lvl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altLang="nl-NL" dirty="0" smtClean="0"/>
              <a:t>Only setup is time-consuming and expensive.</a:t>
            </a:r>
          </a:p>
          <a:p>
            <a:pPr marL="265113" lvl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altLang="nl-NL" dirty="0" smtClean="0"/>
              <a:t>Surveys based on random sample from the panel</a:t>
            </a:r>
            <a:endParaRPr lang="en-GB" altLang="nl-NL" dirty="0"/>
          </a:p>
          <a:p>
            <a:pPr marL="0" indent="0" eaLnBrk="1" hangingPunct="1">
              <a:spcBef>
                <a:spcPts val="1200"/>
              </a:spcBef>
              <a:spcAft>
                <a:spcPts val="300"/>
              </a:spcAft>
              <a:defRPr/>
            </a:pPr>
            <a:endParaRPr lang="en-GB" altLang="nl-NL" dirty="0" smtClean="0"/>
          </a:p>
          <a:p>
            <a:pPr marL="0" indent="0" eaLnBrk="1" hangingPunct="1">
              <a:spcBef>
                <a:spcPts val="1200"/>
              </a:spcBef>
              <a:spcAft>
                <a:spcPts val="300"/>
              </a:spcAft>
              <a:defRPr/>
            </a:pPr>
            <a:endParaRPr lang="en-GB" altLang="nl-NL" dirty="0"/>
          </a:p>
          <a:p>
            <a:pPr marL="0" indent="0" eaLnBrk="1" hangingPunct="1">
              <a:spcBef>
                <a:spcPts val="1200"/>
              </a:spcBef>
              <a:spcAft>
                <a:spcPts val="300"/>
              </a:spcAft>
              <a:defRPr/>
            </a:pPr>
            <a:endParaRPr lang="en-GB" altLang="nl-NL" dirty="0" smtClean="0"/>
          </a:p>
          <a:p>
            <a:pPr marL="0" indent="0" eaLnBrk="1" hangingPunct="1">
              <a:spcBef>
                <a:spcPts val="3000"/>
              </a:spcBef>
              <a:spcAft>
                <a:spcPts val="300"/>
              </a:spcAft>
              <a:defRPr/>
            </a:pPr>
            <a:r>
              <a:rPr lang="en-GB" altLang="nl-NL" dirty="0" smtClean="0"/>
              <a:t>Bad alternative</a:t>
            </a:r>
            <a:endParaRPr lang="en-GB" altLang="nl-NL" dirty="0"/>
          </a:p>
          <a:p>
            <a:pPr marL="265113" lvl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altLang="nl-NL" dirty="0" smtClean="0"/>
              <a:t>Rely on </a:t>
            </a:r>
            <a:r>
              <a:rPr lang="en-GB" altLang="nl-NL" i="1" dirty="0" smtClean="0"/>
              <a:t>self-selection</a:t>
            </a:r>
            <a:r>
              <a:rPr lang="en-GB" altLang="nl-NL" dirty="0" smtClean="0"/>
              <a:t> (opt-in) of respondents.</a:t>
            </a:r>
          </a:p>
          <a:p>
            <a:pPr marL="265113" lvl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altLang="nl-NL" dirty="0" smtClean="0"/>
              <a:t>Self-selection sampling = non-probability sampling.</a:t>
            </a:r>
            <a:endParaRPr lang="en-GB" altLang="nl-NL" dirty="0"/>
          </a:p>
          <a:p>
            <a:pPr marL="0" lvl="1" indent="0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GB" altLang="nl-NL" noProof="0" dirty="0" smtClean="0">
              <a:ea typeface="ＭＳ Ｐゴシック" pitchFamily="34" charset="-128"/>
            </a:endParaRPr>
          </a:p>
          <a:p>
            <a:pPr marL="0" lvl="1" indent="0">
              <a:buFont typeface="Wingdings" pitchFamily="2" charset="2"/>
              <a:buNone/>
              <a:defRPr/>
            </a:pPr>
            <a:endParaRPr lang="en-GB" altLang="nl-NL" noProof="0" dirty="0" smtClean="0">
              <a:ea typeface="ＭＳ Ｐゴシック" pitchFamily="34" charset="-128"/>
            </a:endParaRPr>
          </a:p>
        </p:txBody>
      </p:sp>
      <p:sp>
        <p:nvSpPr>
          <p:cNvPr id="6" name="Tijdelijke aanduiding voor voettekst 3"/>
          <p:cNvSpPr>
            <a:spLocks noGrp="1"/>
          </p:cNvSpPr>
          <p:nvPr>
            <p:ph type="ftr" sz="quarter" idx="10"/>
          </p:nvPr>
        </p:nvSpPr>
        <p:spPr>
          <a:xfrm>
            <a:off x="685800" y="6356176"/>
            <a:ext cx="6551613" cy="457200"/>
          </a:xfrm>
          <a:noFill/>
        </p:spPr>
        <p:txBody>
          <a:bodyPr/>
          <a:lstStyle>
            <a:lvl1pPr>
              <a:spcBef>
                <a:spcPct val="20000"/>
              </a:spcBef>
              <a:buSzPct val="125000"/>
              <a:buFont typeface="Times" pitchFamily="18" charset="0"/>
              <a:defRPr sz="2200">
                <a:solidFill>
                  <a:srgbClr val="800000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800000"/>
              </a:buClr>
              <a:buSzPct val="12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GB" altLang="nl-NL" sz="1800" dirty="0">
                <a:solidFill>
                  <a:schemeClr val="bg1"/>
                </a:solidFill>
                <a:latin typeface="Cambria" panose="02040503050406030204" pitchFamily="18" charset="0"/>
              </a:rPr>
              <a:t>The perils of non-probability sampling</a:t>
            </a:r>
          </a:p>
        </p:txBody>
      </p:sp>
      <p:sp>
        <p:nvSpPr>
          <p:cNvPr id="7" name="Tijdelijke aanduiding voor dianummer 4"/>
          <p:cNvSpPr>
            <a:spLocks noGrp="1"/>
          </p:cNvSpPr>
          <p:nvPr>
            <p:ph type="sldNum" sz="quarter" idx="11"/>
          </p:nvPr>
        </p:nvSpPr>
        <p:spPr>
          <a:xfrm>
            <a:off x="7315200" y="6356176"/>
            <a:ext cx="1524000" cy="457200"/>
          </a:xfrm>
          <a:noFill/>
        </p:spPr>
        <p:txBody>
          <a:bodyPr/>
          <a:lstStyle>
            <a:lvl1pPr>
              <a:spcBef>
                <a:spcPct val="20000"/>
              </a:spcBef>
              <a:buSzPct val="125000"/>
              <a:buFont typeface="Times" pitchFamily="18" charset="0"/>
              <a:defRPr sz="2200">
                <a:solidFill>
                  <a:srgbClr val="800000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800000"/>
              </a:buClr>
              <a:buSzPct val="12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GB" altLang="nl-NL" sz="1800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fld id="{85D51FA2-8107-435B-A65F-36B3022DC5BD}" type="slidenum">
              <a:rPr lang="en-GB" altLang="nl-NL" sz="1800" smtClean="0">
                <a:solidFill>
                  <a:schemeClr val="bg1"/>
                </a:solidFill>
                <a:latin typeface="Cambria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25</a:t>
            </a:fld>
            <a:endParaRPr lang="en-GB" altLang="nl-NL" sz="1800" dirty="0" smtClean="0">
              <a:solidFill>
                <a:schemeClr val="accent1"/>
              </a:solidFill>
              <a:latin typeface="Cambria" pitchFamily="18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957" y="3135918"/>
            <a:ext cx="1224136" cy="1038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933" y="4178163"/>
            <a:ext cx="1921195" cy="431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772" y="3135918"/>
            <a:ext cx="3160713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8" name="Picture 2" descr="D:\Boeken\Polling-the-public-opinion\Pictures\panel-gesi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521" y="3255826"/>
            <a:ext cx="1994875" cy="96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509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nl-NL" dirty="0" smtClean="0">
                <a:ea typeface="ＭＳ Ｐゴシック" pitchFamily="34" charset="-128"/>
              </a:rPr>
              <a:t>Online surveys, self-selection problems</a:t>
            </a:r>
            <a:endParaRPr lang="en-GB" altLang="nl-NL" dirty="0" smtClean="0">
              <a:latin typeface="Cambria" pitchFamily="18" charset="0"/>
              <a:ea typeface="ＭＳ Ｐゴシック" pitchFamily="34" charset="-128"/>
            </a:endParaRP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7775575" cy="4824412"/>
          </a:xfrm>
        </p:spPr>
        <p:txBody>
          <a:bodyPr/>
          <a:lstStyle/>
          <a:p>
            <a:pPr lvl="1" eaLnBrk="1" hangingPunct="1">
              <a:spcBef>
                <a:spcPts val="300"/>
              </a:spcBef>
            </a:pPr>
            <a:endParaRPr lang="en-GB" dirty="0">
              <a:ea typeface="ＭＳ Ｐゴシック" pitchFamily="34" charset="-128"/>
            </a:endParaRPr>
          </a:p>
          <a:p>
            <a:pPr marL="0" lvl="1" indent="0">
              <a:spcBef>
                <a:spcPts val="0"/>
              </a:spcBef>
              <a:spcAft>
                <a:spcPts val="300"/>
              </a:spcAft>
              <a:buNone/>
              <a:defRPr/>
            </a:pPr>
            <a:endParaRPr lang="en-GB" dirty="0" smtClean="0">
              <a:latin typeface="Cambria" pitchFamily="18" charset="0"/>
              <a:ea typeface="ＭＳ Ｐゴシック" pitchFamily="34" charset="-128"/>
            </a:endParaRPr>
          </a:p>
          <a:p>
            <a:pPr marL="0" lvl="1" indent="0" eaLnBrk="1" hangingPunct="1">
              <a:spcBef>
                <a:spcPts val="300"/>
              </a:spcBef>
              <a:buFont typeface="Wingdings" pitchFamily="2" charset="2"/>
              <a:buNone/>
              <a:defRPr/>
            </a:pPr>
            <a:endParaRPr lang="en-GB" dirty="0" smtClean="0">
              <a:latin typeface="Cambria" pitchFamily="18" charset="0"/>
              <a:ea typeface="ＭＳ Ｐゴシック" pitchFamily="34" charset="-128"/>
            </a:endParaRPr>
          </a:p>
        </p:txBody>
      </p:sp>
      <p:sp>
        <p:nvSpPr>
          <p:cNvPr id="6" name="Tijdelijke aanduiding voor voettekst 3"/>
          <p:cNvSpPr>
            <a:spLocks noGrp="1"/>
          </p:cNvSpPr>
          <p:nvPr>
            <p:ph type="ftr" sz="quarter" idx="10"/>
          </p:nvPr>
        </p:nvSpPr>
        <p:spPr>
          <a:xfrm>
            <a:off x="685800" y="6417096"/>
            <a:ext cx="6551613" cy="360276"/>
          </a:xfrm>
          <a:noFill/>
        </p:spPr>
        <p:txBody>
          <a:bodyPr/>
          <a:lstStyle>
            <a:lvl1pPr>
              <a:spcBef>
                <a:spcPct val="20000"/>
              </a:spcBef>
              <a:buSzPct val="125000"/>
              <a:buFont typeface="Times" pitchFamily="18" charset="0"/>
              <a:defRPr sz="2200">
                <a:solidFill>
                  <a:srgbClr val="800000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800000"/>
              </a:buClr>
              <a:buSzPct val="12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GB" altLang="nl-NL" sz="1800" dirty="0">
                <a:solidFill>
                  <a:schemeClr val="bg1"/>
                </a:solidFill>
                <a:latin typeface="Cambria" panose="02040503050406030204" pitchFamily="18" charset="0"/>
              </a:rPr>
              <a:t>The perils of non-probability sampling</a:t>
            </a:r>
          </a:p>
        </p:txBody>
      </p:sp>
      <p:sp>
        <p:nvSpPr>
          <p:cNvPr id="7" name="Tijdelijke aanduiding voor dianummer 4"/>
          <p:cNvSpPr>
            <a:spLocks noGrp="1"/>
          </p:cNvSpPr>
          <p:nvPr>
            <p:ph type="sldNum" sz="quarter" idx="11"/>
          </p:nvPr>
        </p:nvSpPr>
        <p:spPr>
          <a:xfrm>
            <a:off x="7315200" y="6417096"/>
            <a:ext cx="1524000" cy="360276"/>
          </a:xfrm>
          <a:noFill/>
        </p:spPr>
        <p:txBody>
          <a:bodyPr/>
          <a:lstStyle>
            <a:lvl1pPr>
              <a:spcBef>
                <a:spcPct val="20000"/>
              </a:spcBef>
              <a:buSzPct val="125000"/>
              <a:buFont typeface="Times" pitchFamily="18" charset="0"/>
              <a:defRPr sz="2200">
                <a:solidFill>
                  <a:srgbClr val="800000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800000"/>
              </a:buClr>
              <a:buSzPct val="12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GB" altLang="nl-NL" sz="1800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fld id="{85D51FA2-8107-435B-A65F-36B3022DC5BD}" type="slidenum">
              <a:rPr lang="en-GB" altLang="nl-NL" sz="1800" smtClean="0">
                <a:solidFill>
                  <a:schemeClr val="bg1"/>
                </a:solidFill>
                <a:latin typeface="Cambria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26</a:t>
            </a:fld>
            <a:endParaRPr lang="en-GB" altLang="nl-NL" sz="1800" dirty="0" smtClean="0">
              <a:solidFill>
                <a:schemeClr val="accent1"/>
              </a:solidFill>
              <a:latin typeface="Cambria" pitchFamily="18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684213" y="1125538"/>
            <a:ext cx="7920037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25000"/>
              <a:buFont typeface="Times" pitchFamily="18" charset="0"/>
              <a:defRPr sz="2200">
                <a:solidFill>
                  <a:srgbClr val="800000"/>
                </a:solidFill>
                <a:latin typeface="Cambria" pitchFamily="18" charset="0"/>
                <a:ea typeface="ＭＳ Ｐゴシック" pitchFamily="84" charset="-128"/>
                <a:cs typeface="+mn-cs"/>
              </a:defRPr>
            </a:lvl1pPr>
            <a:lvl2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mbria" pitchFamily="18" charset="0"/>
                <a:ea typeface="ＭＳ Ｐゴシック" pitchFamily="84" charset="-128"/>
              </a:defRPr>
            </a:lvl2pPr>
            <a:lvl3pPr marL="14874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8954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3034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760663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+mn-ea"/>
              </a:defRPr>
            </a:lvl6pPr>
            <a:lvl7pPr marL="3217863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+mn-ea"/>
              </a:defRPr>
            </a:lvl7pPr>
            <a:lvl8pPr marL="3675063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+mn-ea"/>
              </a:defRPr>
            </a:lvl8pPr>
            <a:lvl9pPr marL="4132263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+mn-ea"/>
              </a:defRPr>
            </a:lvl9pPr>
          </a:lstStyle>
          <a:p>
            <a:pPr marL="0" indent="0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altLang="nl-NL" b="0" dirty="0" smtClean="0"/>
              <a:t>Self-selection</a:t>
            </a:r>
            <a:endParaRPr lang="en-GB" altLang="nl-NL" b="0" dirty="0"/>
          </a:p>
          <a:p>
            <a:pPr marL="266700" lvl="1" indent="-266700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altLang="nl-NL" b="0" dirty="0"/>
              <a:t>No probability sampling is applied. </a:t>
            </a:r>
          </a:p>
          <a:p>
            <a:pPr marL="266700" lvl="1" indent="-266700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altLang="nl-NL" b="0" dirty="0"/>
              <a:t>Participants are people that happen to see the invitation, have </a:t>
            </a:r>
            <a:r>
              <a:rPr lang="en-GB" altLang="nl-NL" b="0" dirty="0" smtClean="0"/>
              <a:t>internet, </a:t>
            </a:r>
            <a:r>
              <a:rPr lang="en-GB" altLang="nl-NL" b="0" dirty="0"/>
              <a:t>and </a:t>
            </a:r>
            <a:r>
              <a:rPr lang="en-GB" altLang="nl-NL" b="0" dirty="0" smtClean="0"/>
              <a:t>spontaneously decide </a:t>
            </a:r>
            <a:r>
              <a:rPr lang="en-GB" altLang="nl-NL" b="0" dirty="0"/>
              <a:t>to participate.   </a:t>
            </a:r>
          </a:p>
          <a:p>
            <a:pPr marL="266700" lvl="1" indent="-266700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altLang="nl-NL" b="0" dirty="0"/>
              <a:t>It is a cheap and fast way to collect a lot of data.</a:t>
            </a:r>
          </a:p>
          <a:p>
            <a:pPr marL="266700" lvl="1" indent="-266700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altLang="nl-NL" b="0" dirty="0"/>
              <a:t>However, the sample is not representative.</a:t>
            </a:r>
          </a:p>
          <a:p>
            <a:pPr marL="0" indent="0" eaLnBrk="1" hangingPunct="1">
              <a:spcBef>
                <a:spcPts val="1200"/>
              </a:spcBef>
              <a:spcAft>
                <a:spcPts val="300"/>
              </a:spcAft>
              <a:defRPr/>
            </a:pPr>
            <a:r>
              <a:rPr lang="en-GB" altLang="nl-NL" b="0" dirty="0"/>
              <a:t>Problems</a:t>
            </a:r>
          </a:p>
          <a:p>
            <a:pPr marL="265113" lvl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altLang="nl-NL" b="0" dirty="0"/>
              <a:t>Also people outside the target population of the survey can respond.</a:t>
            </a:r>
          </a:p>
          <a:p>
            <a:pPr marL="265113" lvl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altLang="nl-NL" b="0" dirty="0"/>
              <a:t>Often people can respond more than once (on the </a:t>
            </a:r>
            <a:r>
              <a:rPr lang="en-GB" altLang="nl-NL" b="0" dirty="0" smtClean="0"/>
              <a:t>same, </a:t>
            </a:r>
            <a:r>
              <a:rPr lang="en-GB" altLang="nl-NL" b="0" dirty="0"/>
              <a:t>or on a different computer).</a:t>
            </a:r>
          </a:p>
          <a:p>
            <a:pPr marL="265113" lvl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altLang="nl-NL" b="0" dirty="0"/>
              <a:t>Groups of people may attempt to manipulate the outcomes of the web survey.</a:t>
            </a:r>
          </a:p>
          <a:p>
            <a:pPr marL="0" lvl="1" indent="0" eaLnBrk="1" hangingPunct="1">
              <a:spcBef>
                <a:spcPts val="300"/>
              </a:spcBef>
              <a:buNone/>
              <a:defRPr/>
            </a:pPr>
            <a:endParaRPr lang="en-GB" altLang="nl-NL" b="0" dirty="0"/>
          </a:p>
        </p:txBody>
      </p:sp>
    </p:spTree>
    <p:extLst>
      <p:ext uri="{BB962C8B-B14F-4D97-AF65-F5344CB8AC3E}">
        <p14:creationId xmlns:p14="http://schemas.microsoft.com/office/powerpoint/2010/main" val="10726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nl-NL" dirty="0" smtClean="0">
                <a:ea typeface="ＭＳ Ｐゴシック" pitchFamily="34" charset="-128"/>
              </a:rPr>
              <a:t>Online surveys, self-selection problems</a:t>
            </a:r>
            <a:endParaRPr lang="en-GB" altLang="nl-NL" dirty="0" smtClean="0">
              <a:latin typeface="Cambria" pitchFamily="18" charset="0"/>
              <a:ea typeface="ＭＳ Ｐゴシック" pitchFamily="34" charset="-128"/>
            </a:endParaRP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7775575" cy="4824412"/>
          </a:xfrm>
        </p:spPr>
        <p:txBody>
          <a:bodyPr/>
          <a:lstStyle/>
          <a:p>
            <a:pPr lvl="1" eaLnBrk="1" hangingPunct="1">
              <a:spcBef>
                <a:spcPts val="300"/>
              </a:spcBef>
            </a:pPr>
            <a:endParaRPr lang="en-GB" dirty="0">
              <a:ea typeface="ＭＳ Ｐゴシック" pitchFamily="34" charset="-128"/>
            </a:endParaRPr>
          </a:p>
          <a:p>
            <a:pPr marL="0" lvl="1" indent="0">
              <a:spcBef>
                <a:spcPts val="0"/>
              </a:spcBef>
              <a:spcAft>
                <a:spcPts val="300"/>
              </a:spcAft>
              <a:buNone/>
              <a:defRPr/>
            </a:pPr>
            <a:endParaRPr lang="en-GB" dirty="0" smtClean="0">
              <a:latin typeface="Cambria" pitchFamily="18" charset="0"/>
              <a:ea typeface="ＭＳ Ｐゴシック" pitchFamily="34" charset="-128"/>
            </a:endParaRPr>
          </a:p>
          <a:p>
            <a:pPr marL="0" lvl="1" indent="0" eaLnBrk="1" hangingPunct="1">
              <a:spcBef>
                <a:spcPts val="300"/>
              </a:spcBef>
              <a:buFont typeface="Wingdings" pitchFamily="2" charset="2"/>
              <a:buNone/>
              <a:defRPr/>
            </a:pPr>
            <a:endParaRPr lang="en-GB" dirty="0" smtClean="0">
              <a:latin typeface="Cambria" pitchFamily="18" charset="0"/>
              <a:ea typeface="ＭＳ Ｐゴシック" pitchFamily="34" charset="-128"/>
            </a:endParaRPr>
          </a:p>
        </p:txBody>
      </p:sp>
      <p:sp>
        <p:nvSpPr>
          <p:cNvPr id="6" name="Tijdelijke aanduiding voor voettekst 3"/>
          <p:cNvSpPr>
            <a:spLocks noGrp="1"/>
          </p:cNvSpPr>
          <p:nvPr>
            <p:ph type="ftr" sz="quarter" idx="10"/>
          </p:nvPr>
        </p:nvSpPr>
        <p:spPr>
          <a:xfrm>
            <a:off x="685800" y="6417096"/>
            <a:ext cx="6551613" cy="360276"/>
          </a:xfrm>
          <a:noFill/>
        </p:spPr>
        <p:txBody>
          <a:bodyPr/>
          <a:lstStyle>
            <a:lvl1pPr>
              <a:spcBef>
                <a:spcPct val="20000"/>
              </a:spcBef>
              <a:buSzPct val="125000"/>
              <a:buFont typeface="Times" pitchFamily="18" charset="0"/>
              <a:defRPr sz="2200">
                <a:solidFill>
                  <a:srgbClr val="800000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800000"/>
              </a:buClr>
              <a:buSzPct val="12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GB" altLang="nl-NL" sz="1800" dirty="0">
                <a:solidFill>
                  <a:schemeClr val="bg1"/>
                </a:solidFill>
                <a:latin typeface="Cambria" panose="02040503050406030204" pitchFamily="18" charset="0"/>
              </a:rPr>
              <a:t>The perils of non-probability sampling</a:t>
            </a:r>
          </a:p>
        </p:txBody>
      </p:sp>
      <p:sp>
        <p:nvSpPr>
          <p:cNvPr id="7" name="Tijdelijke aanduiding voor dianummer 4"/>
          <p:cNvSpPr>
            <a:spLocks noGrp="1"/>
          </p:cNvSpPr>
          <p:nvPr>
            <p:ph type="sldNum" sz="quarter" idx="11"/>
          </p:nvPr>
        </p:nvSpPr>
        <p:spPr>
          <a:xfrm>
            <a:off x="7315200" y="6417096"/>
            <a:ext cx="1524000" cy="360276"/>
          </a:xfrm>
          <a:noFill/>
        </p:spPr>
        <p:txBody>
          <a:bodyPr/>
          <a:lstStyle>
            <a:lvl1pPr>
              <a:spcBef>
                <a:spcPct val="20000"/>
              </a:spcBef>
              <a:buSzPct val="125000"/>
              <a:buFont typeface="Times" pitchFamily="18" charset="0"/>
              <a:defRPr sz="2200">
                <a:solidFill>
                  <a:srgbClr val="800000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800000"/>
              </a:buClr>
              <a:buSzPct val="12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GB" altLang="nl-NL" sz="1800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fld id="{85D51FA2-8107-435B-A65F-36B3022DC5BD}" type="slidenum">
              <a:rPr lang="en-GB" altLang="nl-NL" sz="1800" smtClean="0">
                <a:solidFill>
                  <a:schemeClr val="bg1"/>
                </a:solidFill>
                <a:latin typeface="Cambria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27</a:t>
            </a:fld>
            <a:endParaRPr lang="en-GB" altLang="nl-NL" sz="1800" dirty="0" smtClean="0">
              <a:solidFill>
                <a:schemeClr val="accent1"/>
              </a:solidFill>
              <a:latin typeface="Cambria" pitchFamily="18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684213" y="1125538"/>
            <a:ext cx="7920037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25000"/>
              <a:buFont typeface="Times" pitchFamily="18" charset="0"/>
              <a:defRPr sz="2200">
                <a:solidFill>
                  <a:srgbClr val="800000"/>
                </a:solidFill>
                <a:latin typeface="Cambria" pitchFamily="18" charset="0"/>
                <a:ea typeface="ＭＳ Ｐゴシック" pitchFamily="84" charset="-128"/>
                <a:cs typeface="+mn-cs"/>
              </a:defRPr>
            </a:lvl1pPr>
            <a:lvl2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mbria" pitchFamily="18" charset="0"/>
                <a:ea typeface="ＭＳ Ｐゴシック" pitchFamily="84" charset="-128"/>
              </a:defRPr>
            </a:lvl2pPr>
            <a:lvl3pPr marL="14874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8954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3034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760663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+mn-ea"/>
              </a:defRPr>
            </a:lvl6pPr>
            <a:lvl7pPr marL="3217863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+mn-ea"/>
              </a:defRPr>
            </a:lvl7pPr>
            <a:lvl8pPr marL="3675063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+mn-ea"/>
              </a:defRPr>
            </a:lvl8pPr>
            <a:lvl9pPr marL="4132263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+mn-ea"/>
              </a:defRPr>
            </a:lvl9pPr>
          </a:lstStyle>
          <a:p>
            <a:pPr marL="0" indent="0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altLang="nl-NL" b="0" dirty="0"/>
              <a:t>Example </a:t>
            </a:r>
            <a:r>
              <a:rPr lang="en-GB" altLang="nl-NL" b="0" dirty="0" smtClean="0"/>
              <a:t>1 of self-selection</a:t>
            </a:r>
            <a:endParaRPr lang="en-GB" altLang="nl-NL" b="0" dirty="0"/>
          </a:p>
          <a:p>
            <a:pPr marL="266700" lvl="1" indent="-266700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altLang="nl-NL" b="0" dirty="0"/>
              <a:t>2005 Book of the Year Award. </a:t>
            </a:r>
          </a:p>
          <a:p>
            <a:pPr marL="266700" lvl="1" indent="-266700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altLang="nl-NL" b="0" dirty="0"/>
              <a:t>High profile literary prize in the Netherlands.</a:t>
            </a:r>
          </a:p>
          <a:p>
            <a:pPr marL="266700" lvl="1" indent="-266700" eaLnBrk="1" hangingPunct="1">
              <a:spcBef>
                <a:spcPts val="300"/>
              </a:spcBef>
              <a:defRPr/>
            </a:pPr>
            <a:r>
              <a:rPr lang="en-GB" altLang="nl-NL" b="0" dirty="0"/>
              <a:t>A </a:t>
            </a:r>
            <a:r>
              <a:rPr lang="en-GB" altLang="nl-NL" b="0" dirty="0" smtClean="0"/>
              <a:t>self-selection survey was </a:t>
            </a:r>
            <a:r>
              <a:rPr lang="en-GB" altLang="nl-NL" b="0" dirty="0"/>
              <a:t>carried out to select the best book.</a:t>
            </a:r>
          </a:p>
          <a:p>
            <a:pPr marL="266700" lvl="1" indent="-266700" eaLnBrk="1" hangingPunct="1">
              <a:spcBef>
                <a:spcPts val="300"/>
              </a:spcBef>
              <a:defRPr/>
            </a:pPr>
            <a:r>
              <a:rPr lang="en-GB" altLang="nl-NL" b="0" dirty="0"/>
              <a:t>One could vote for one of nominated </a:t>
            </a:r>
            <a:r>
              <a:rPr lang="en-GB" altLang="nl-NL" b="0" dirty="0" smtClean="0"/>
              <a:t>books, </a:t>
            </a:r>
            <a:r>
              <a:rPr lang="en-GB" altLang="nl-NL" b="0" dirty="0"/>
              <a:t>or suggest another book.</a:t>
            </a:r>
          </a:p>
          <a:p>
            <a:pPr marL="266700" lvl="1" indent="-266700" eaLnBrk="1" hangingPunct="1">
              <a:spcBef>
                <a:spcPts val="300"/>
              </a:spcBef>
              <a:defRPr/>
            </a:pPr>
            <a:r>
              <a:rPr lang="en-GB" altLang="nl-NL" b="0" dirty="0"/>
              <a:t>Number of participants: </a:t>
            </a:r>
            <a:r>
              <a:rPr lang="en-GB" altLang="nl-NL" b="0" dirty="0" smtClean="0"/>
              <a:t>92,000</a:t>
            </a:r>
            <a:r>
              <a:rPr lang="en-GB" altLang="nl-NL" b="0" dirty="0"/>
              <a:t>.</a:t>
            </a:r>
          </a:p>
          <a:p>
            <a:pPr marL="266700" lvl="1" indent="-266700" eaLnBrk="1" hangingPunct="1">
              <a:spcBef>
                <a:spcPts val="300"/>
              </a:spcBef>
              <a:defRPr/>
            </a:pPr>
            <a:r>
              <a:rPr lang="en-GB" altLang="nl-NL" b="0" dirty="0"/>
              <a:t>72% voted for a non-nominated book: </a:t>
            </a:r>
            <a:r>
              <a:rPr lang="en-GB" altLang="nl-NL" b="0" dirty="0" smtClean="0"/>
              <a:t>                                                              the </a:t>
            </a:r>
            <a:r>
              <a:rPr lang="en-GB" altLang="nl-NL" b="0" dirty="0"/>
              <a:t>new </a:t>
            </a:r>
            <a:r>
              <a:rPr lang="en-GB" altLang="nl-NL" b="0" dirty="0" smtClean="0"/>
              <a:t>Bible </a:t>
            </a:r>
            <a:r>
              <a:rPr lang="en-GB" altLang="nl-NL" b="0" dirty="0"/>
              <a:t>translation.</a:t>
            </a:r>
          </a:p>
          <a:p>
            <a:pPr marL="266700" lvl="1" indent="-266700" eaLnBrk="1" hangingPunct="1">
              <a:spcBef>
                <a:spcPts val="300"/>
              </a:spcBef>
              <a:defRPr/>
            </a:pPr>
            <a:r>
              <a:rPr lang="en-GB" altLang="nl-NL" b="0" dirty="0"/>
              <a:t>Result of a campaign by Bible societies,                                                           a Christian TV-channel, and a Christian                                                      </a:t>
            </a:r>
            <a:r>
              <a:rPr lang="en-GB" altLang="nl-NL" b="0" dirty="0" smtClean="0"/>
              <a:t>newspaper</a:t>
            </a:r>
            <a:r>
              <a:rPr lang="en-GB" altLang="nl-NL" b="0" dirty="0"/>
              <a:t>.</a:t>
            </a:r>
          </a:p>
          <a:p>
            <a:pPr marL="0" lvl="1" indent="0" eaLnBrk="1" hangingPunct="1">
              <a:spcBef>
                <a:spcPts val="300"/>
              </a:spcBef>
              <a:buNone/>
              <a:defRPr/>
            </a:pPr>
            <a:endParaRPr lang="en-GB" altLang="nl-NL" b="0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474814"/>
            <a:ext cx="1439862" cy="233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848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nl-NL" dirty="0" smtClean="0">
                <a:ea typeface="ＭＳ Ｐゴシック" pitchFamily="34" charset="-128"/>
              </a:rPr>
              <a:t>Online surveys, self-selection problems</a:t>
            </a:r>
            <a:endParaRPr lang="en-GB" altLang="nl-NL" dirty="0" smtClean="0">
              <a:latin typeface="Cambria" pitchFamily="18" charset="0"/>
              <a:ea typeface="ＭＳ Ｐゴシック" pitchFamily="34" charset="-128"/>
            </a:endParaRP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7775575" cy="4824412"/>
          </a:xfrm>
        </p:spPr>
        <p:txBody>
          <a:bodyPr/>
          <a:lstStyle/>
          <a:p>
            <a:pPr lvl="1" eaLnBrk="1" hangingPunct="1">
              <a:spcBef>
                <a:spcPts val="300"/>
              </a:spcBef>
            </a:pPr>
            <a:endParaRPr lang="en-GB" dirty="0">
              <a:ea typeface="ＭＳ Ｐゴシック" pitchFamily="34" charset="-128"/>
            </a:endParaRPr>
          </a:p>
          <a:p>
            <a:pPr marL="0" lvl="1" indent="0">
              <a:spcBef>
                <a:spcPts val="0"/>
              </a:spcBef>
              <a:spcAft>
                <a:spcPts val="300"/>
              </a:spcAft>
              <a:buNone/>
              <a:defRPr/>
            </a:pPr>
            <a:endParaRPr lang="en-GB" dirty="0" smtClean="0">
              <a:latin typeface="Cambria" pitchFamily="18" charset="0"/>
              <a:ea typeface="ＭＳ Ｐゴシック" pitchFamily="34" charset="-128"/>
            </a:endParaRPr>
          </a:p>
          <a:p>
            <a:pPr marL="0" lvl="1" indent="0" eaLnBrk="1" hangingPunct="1">
              <a:spcBef>
                <a:spcPts val="300"/>
              </a:spcBef>
              <a:buFont typeface="Wingdings" pitchFamily="2" charset="2"/>
              <a:buNone/>
              <a:defRPr/>
            </a:pPr>
            <a:endParaRPr lang="en-GB" dirty="0" smtClean="0">
              <a:latin typeface="Cambria" pitchFamily="18" charset="0"/>
              <a:ea typeface="ＭＳ Ｐゴシック" pitchFamily="34" charset="-128"/>
            </a:endParaRPr>
          </a:p>
        </p:txBody>
      </p:sp>
      <p:sp>
        <p:nvSpPr>
          <p:cNvPr id="6" name="Tijdelijke aanduiding voor voettekst 3"/>
          <p:cNvSpPr>
            <a:spLocks noGrp="1"/>
          </p:cNvSpPr>
          <p:nvPr>
            <p:ph type="ftr" sz="quarter" idx="10"/>
          </p:nvPr>
        </p:nvSpPr>
        <p:spPr>
          <a:xfrm>
            <a:off x="685800" y="6417096"/>
            <a:ext cx="6551613" cy="360276"/>
          </a:xfrm>
          <a:noFill/>
        </p:spPr>
        <p:txBody>
          <a:bodyPr/>
          <a:lstStyle>
            <a:lvl1pPr>
              <a:spcBef>
                <a:spcPct val="20000"/>
              </a:spcBef>
              <a:buSzPct val="125000"/>
              <a:buFont typeface="Times" pitchFamily="18" charset="0"/>
              <a:defRPr sz="2200">
                <a:solidFill>
                  <a:srgbClr val="800000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800000"/>
              </a:buClr>
              <a:buSzPct val="12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GB" altLang="nl-NL" sz="1800" dirty="0">
                <a:solidFill>
                  <a:schemeClr val="bg1"/>
                </a:solidFill>
                <a:latin typeface="Cambria" panose="02040503050406030204" pitchFamily="18" charset="0"/>
              </a:rPr>
              <a:t>The perils of non-probability sampling</a:t>
            </a:r>
          </a:p>
        </p:txBody>
      </p:sp>
      <p:sp>
        <p:nvSpPr>
          <p:cNvPr id="7" name="Tijdelijke aanduiding voor dianummer 4"/>
          <p:cNvSpPr>
            <a:spLocks noGrp="1"/>
          </p:cNvSpPr>
          <p:nvPr>
            <p:ph type="sldNum" sz="quarter" idx="11"/>
          </p:nvPr>
        </p:nvSpPr>
        <p:spPr>
          <a:xfrm>
            <a:off x="7315200" y="6417096"/>
            <a:ext cx="1524000" cy="360276"/>
          </a:xfrm>
          <a:noFill/>
        </p:spPr>
        <p:txBody>
          <a:bodyPr/>
          <a:lstStyle>
            <a:lvl1pPr>
              <a:spcBef>
                <a:spcPct val="20000"/>
              </a:spcBef>
              <a:buSzPct val="125000"/>
              <a:buFont typeface="Times" pitchFamily="18" charset="0"/>
              <a:defRPr sz="2200">
                <a:solidFill>
                  <a:srgbClr val="800000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800000"/>
              </a:buClr>
              <a:buSzPct val="12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GB" altLang="nl-NL" sz="1800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fld id="{85D51FA2-8107-435B-A65F-36B3022DC5BD}" type="slidenum">
              <a:rPr lang="en-GB" altLang="nl-NL" sz="1800" smtClean="0">
                <a:solidFill>
                  <a:schemeClr val="bg1"/>
                </a:solidFill>
                <a:latin typeface="Cambria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28</a:t>
            </a:fld>
            <a:endParaRPr lang="en-GB" altLang="nl-NL" sz="1800" dirty="0" smtClean="0">
              <a:solidFill>
                <a:schemeClr val="accent1"/>
              </a:solidFill>
              <a:latin typeface="Cambria" pitchFamily="18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684213" y="1125538"/>
            <a:ext cx="7920037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25000"/>
              <a:buFont typeface="Times" pitchFamily="18" charset="0"/>
              <a:defRPr sz="2200">
                <a:solidFill>
                  <a:srgbClr val="800000"/>
                </a:solidFill>
                <a:latin typeface="Cambria" pitchFamily="18" charset="0"/>
                <a:ea typeface="ＭＳ Ｐゴシック" pitchFamily="84" charset="-128"/>
                <a:cs typeface="+mn-cs"/>
              </a:defRPr>
            </a:lvl1pPr>
            <a:lvl2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mbria" pitchFamily="18" charset="0"/>
                <a:ea typeface="ＭＳ Ｐゴシック" pitchFamily="84" charset="-128"/>
              </a:defRPr>
            </a:lvl2pPr>
            <a:lvl3pPr marL="14874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8954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3034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760663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+mn-ea"/>
              </a:defRPr>
            </a:lvl6pPr>
            <a:lvl7pPr marL="3217863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+mn-ea"/>
              </a:defRPr>
            </a:lvl7pPr>
            <a:lvl8pPr marL="3675063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+mn-ea"/>
              </a:defRPr>
            </a:lvl8pPr>
            <a:lvl9pPr marL="4132263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+mn-ea"/>
              </a:defRPr>
            </a:lvl9pPr>
          </a:lstStyle>
          <a:p>
            <a:pPr marL="0" indent="0" eaLnBrk="1" hangingPunct="1">
              <a:spcBef>
                <a:spcPct val="0"/>
              </a:spcBef>
              <a:spcAft>
                <a:spcPts val="300"/>
              </a:spcAft>
            </a:pPr>
            <a:r>
              <a:rPr lang="en-GB" altLang="nl-NL" b="0" dirty="0" smtClean="0"/>
              <a:t>Example 2 of self-selection</a:t>
            </a:r>
            <a:endParaRPr lang="en-GB" altLang="nl-NL" b="0" dirty="0"/>
          </a:p>
          <a:p>
            <a:pPr marL="266700" lvl="1" indent="-266700" eaLnBrk="1" hangingPunct="1">
              <a:spcBef>
                <a:spcPct val="0"/>
              </a:spcBef>
              <a:spcAft>
                <a:spcPts val="300"/>
              </a:spcAft>
            </a:pPr>
            <a:r>
              <a:rPr lang="en-GB" altLang="nl-NL" b="0" dirty="0"/>
              <a:t>Local elections in Amsterdam in </a:t>
            </a:r>
            <a:r>
              <a:rPr lang="en-GB" altLang="nl-NL" b="0" dirty="0" smtClean="0"/>
              <a:t>2014</a:t>
            </a:r>
            <a:r>
              <a:rPr lang="en-GB" altLang="nl-NL" b="0" dirty="0"/>
              <a:t>.</a:t>
            </a:r>
            <a:endParaRPr lang="en-GB" altLang="nl-NL" b="0" dirty="0" smtClean="0"/>
          </a:p>
          <a:p>
            <a:pPr marL="266700" lvl="1" indent="-266700" eaLnBrk="1" hangingPunct="1">
              <a:spcBef>
                <a:spcPct val="0"/>
              </a:spcBef>
              <a:spcAft>
                <a:spcPts val="300"/>
              </a:spcAft>
            </a:pPr>
            <a:r>
              <a:rPr lang="en-GB" altLang="nl-NL" b="0" dirty="0" smtClean="0"/>
              <a:t>Debate </a:t>
            </a:r>
            <a:r>
              <a:rPr lang="en-GB" altLang="nl-NL" b="0" dirty="0"/>
              <a:t>between </a:t>
            </a:r>
            <a:r>
              <a:rPr lang="en-GB" altLang="nl-NL" b="0" dirty="0" smtClean="0"/>
              <a:t>local party </a:t>
            </a:r>
            <a:r>
              <a:rPr lang="en-GB" altLang="nl-NL" b="0" dirty="0"/>
              <a:t>leaders. </a:t>
            </a:r>
          </a:p>
          <a:p>
            <a:pPr marL="266700" lvl="1" indent="-266700" eaLnBrk="1" hangingPunct="1">
              <a:spcBef>
                <a:spcPct val="0"/>
              </a:spcBef>
              <a:spcAft>
                <a:spcPts val="300"/>
              </a:spcAft>
            </a:pPr>
            <a:r>
              <a:rPr lang="en-GB" altLang="nl-NL" b="0" dirty="0"/>
              <a:t>Online poll: who was the best?</a:t>
            </a:r>
          </a:p>
          <a:p>
            <a:pPr marL="266700" lvl="1" indent="-266700" eaLnBrk="1" hangingPunct="1">
              <a:spcBef>
                <a:spcPct val="0"/>
              </a:spcBef>
              <a:spcAft>
                <a:spcPts val="300"/>
              </a:spcAft>
            </a:pPr>
            <a:r>
              <a:rPr lang="en-GB" altLang="nl-NL" b="0" dirty="0"/>
              <a:t>Two campaign teams discovered                                                                   one could vote more than once.</a:t>
            </a:r>
          </a:p>
          <a:p>
            <a:pPr marL="266700" lvl="1" indent="-266700" eaLnBrk="1" hangingPunct="1">
              <a:spcBef>
                <a:spcPct val="0"/>
              </a:spcBef>
              <a:spcAft>
                <a:spcPts val="300"/>
              </a:spcAft>
            </a:pPr>
            <a:r>
              <a:rPr lang="en-GB" altLang="nl-NL" b="0" dirty="0"/>
              <a:t>They voted all night. Results:</a:t>
            </a:r>
          </a:p>
          <a:p>
            <a:pPr marL="266700" lvl="1" indent="-266700" eaLnBrk="1" hangingPunct="1">
              <a:spcBef>
                <a:spcPct val="0"/>
              </a:spcBef>
              <a:spcAft>
                <a:spcPts val="300"/>
              </a:spcAft>
            </a:pPr>
            <a:endParaRPr lang="en-GB" altLang="nl-NL" b="0" dirty="0"/>
          </a:p>
          <a:p>
            <a:pPr marL="266700" lvl="1" indent="-266700" eaLnBrk="1" hangingPunct="1">
              <a:spcBef>
                <a:spcPct val="0"/>
              </a:spcBef>
              <a:spcAft>
                <a:spcPts val="300"/>
              </a:spcAft>
            </a:pPr>
            <a:endParaRPr lang="en-GB" altLang="nl-NL" b="0" dirty="0"/>
          </a:p>
          <a:p>
            <a:pPr marL="266700" lvl="1" indent="-266700" eaLnBrk="1" hangingPunct="1">
              <a:spcBef>
                <a:spcPct val="0"/>
              </a:spcBef>
              <a:spcAft>
                <a:spcPts val="300"/>
              </a:spcAft>
            </a:pPr>
            <a:endParaRPr lang="en-GB" altLang="nl-NL" b="0" dirty="0"/>
          </a:p>
          <a:p>
            <a:pPr marL="266700" lvl="1" indent="-266700" eaLnBrk="1" hangingPunct="1">
              <a:spcBef>
                <a:spcPct val="0"/>
              </a:spcBef>
              <a:spcAft>
                <a:spcPts val="300"/>
              </a:spcAft>
            </a:pPr>
            <a:endParaRPr lang="en-GB" altLang="nl-NL" b="0" dirty="0"/>
          </a:p>
          <a:p>
            <a:pPr marL="266700" lvl="1" indent="-266700" eaLnBrk="1" hangingPunct="1">
              <a:spcBef>
                <a:spcPct val="0"/>
              </a:spcBef>
              <a:spcAft>
                <a:spcPts val="300"/>
              </a:spcAft>
            </a:pPr>
            <a:endParaRPr lang="en-GB" altLang="nl-NL" b="0" dirty="0"/>
          </a:p>
          <a:p>
            <a:pPr marL="266700" lvl="1" indent="-266700" eaLnBrk="1" hangingPunct="1">
              <a:spcBef>
                <a:spcPct val="0"/>
              </a:spcBef>
              <a:spcAft>
                <a:spcPts val="300"/>
              </a:spcAft>
            </a:pPr>
            <a:endParaRPr lang="en-GB" altLang="nl-NL" b="0" dirty="0"/>
          </a:p>
          <a:p>
            <a:pPr marL="266700" lvl="1" indent="-266700" eaLnBrk="1" hangingPunct="1">
              <a:spcBef>
                <a:spcPct val="0"/>
              </a:spcBef>
              <a:spcAft>
                <a:spcPts val="300"/>
              </a:spcAft>
            </a:pPr>
            <a:r>
              <a:rPr lang="en-GB" altLang="nl-NL" b="0" dirty="0" smtClean="0"/>
              <a:t>The </a:t>
            </a:r>
            <a:r>
              <a:rPr lang="en-GB" altLang="nl-NL" b="0" dirty="0"/>
              <a:t>poll was cancelled.</a:t>
            </a:r>
            <a:endParaRPr lang="en-US" altLang="nl-NL" b="0" dirty="0"/>
          </a:p>
          <a:p>
            <a:pPr marL="0" lvl="1" indent="0" eaLnBrk="1" hangingPunct="1">
              <a:spcBef>
                <a:spcPts val="300"/>
              </a:spcBef>
              <a:buNone/>
              <a:defRPr/>
            </a:pPr>
            <a:endParaRPr lang="en-GB" altLang="nl-NL" b="0" dirty="0"/>
          </a:p>
        </p:txBody>
      </p:sp>
      <p:graphicFrame>
        <p:nvGraphicFramePr>
          <p:cNvPr id="9" name="Group 87"/>
          <p:cNvGraphicFramePr>
            <a:graphicFrameLocks noGrp="1"/>
          </p:cNvGraphicFramePr>
          <p:nvPr/>
        </p:nvGraphicFramePr>
        <p:xfrm>
          <a:off x="1690688" y="3644900"/>
          <a:ext cx="1684337" cy="1833563"/>
        </p:xfrm>
        <a:graphic>
          <a:graphicData uri="http://schemas.openxmlformats.org/drawingml/2006/table">
            <a:tbl>
              <a:tblPr/>
              <a:tblGrid>
                <a:gridCol w="702047"/>
                <a:gridCol w="982290"/>
              </a:tblGrid>
              <a:tr h="36789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 typeface="Times" pitchFamily="18" charset="0"/>
                        <a:buNone/>
                        <a:tabLst/>
                      </a:pPr>
                      <a:r>
                        <a:rPr kumimoji="0" lang="nl-N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ＭＳ Ｐゴシック" pitchFamily="34" charset="-128"/>
                        </a:rPr>
                        <a:t>Party</a:t>
                      </a:r>
                    </a:p>
                  </a:txBody>
                  <a:tcPr marL="36028" marR="36028" marT="46772" marB="467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 typeface="Times" pitchFamily="18" charset="0"/>
                        <a:buNone/>
                        <a:tabLst/>
                      </a:pPr>
                      <a:r>
                        <a:rPr kumimoji="0" lang="nl-N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nl-NL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ＭＳ Ｐゴシック" pitchFamily="34" charset="-128"/>
                        </a:rPr>
                        <a:t>Votes</a:t>
                      </a:r>
                      <a:endParaRPr kumimoji="0" lang="nl-N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ＭＳ Ｐゴシック" pitchFamily="34" charset="-128"/>
                      </a:endParaRPr>
                    </a:p>
                  </a:txBody>
                  <a:tcPr marL="36028" marR="36028" marT="46772" marB="467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46566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Times New Roman" pitchFamily="18" charset="0"/>
                          <a:cs typeface="Tahoma" pitchFamily="34" charset="0"/>
                        </a:rPr>
                        <a:t>D66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Times New Roman" pitchFamily="18" charset="0"/>
                          <a:cs typeface="Tahoma" pitchFamily="34" charset="0"/>
                        </a:rPr>
                        <a:t>SP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Times New Roman" pitchFamily="18" charset="0"/>
                          <a:cs typeface="Tahoma" pitchFamily="34" charset="0"/>
                        </a:rPr>
                        <a:t>PvdA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Times New Roman" pitchFamily="18" charset="0"/>
                          <a:cs typeface="Tahoma" pitchFamily="34" charset="0"/>
                        </a:rPr>
                        <a:t>GL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Times New Roman" pitchFamily="18" charset="0"/>
                          <a:cs typeface="Tahoma" pitchFamily="34" charset="0"/>
                        </a:rPr>
                        <a:t>VVD</a:t>
                      </a:r>
                    </a:p>
                  </a:txBody>
                  <a:tcPr marL="36028" marR="36028" marT="46772" marB="467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Pct val="125000"/>
                        <a:buFont typeface="Times" pitchFamily="18" charset="0"/>
                        <a:buNone/>
                        <a:tabLst/>
                      </a:pPr>
                      <a:r>
                        <a:rPr kumimoji="0" lang="nl-NL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Times New Roman" pitchFamily="18" charset="0"/>
                          <a:cs typeface="Tahoma" pitchFamily="34" charset="0"/>
                        </a:rPr>
                        <a:t>3,890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Pct val="125000"/>
                        <a:buFont typeface="Times" pitchFamily="18" charset="0"/>
                        <a:buNone/>
                        <a:tabLst/>
                      </a:pPr>
                      <a:r>
                        <a:rPr kumimoji="0" lang="nl-NL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Times New Roman" pitchFamily="18" charset="0"/>
                          <a:cs typeface="Tahoma" pitchFamily="34" charset="0"/>
                        </a:rPr>
                        <a:t>3,816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Pct val="125000"/>
                        <a:buFont typeface="Times" pitchFamily="18" charset="0"/>
                        <a:buNone/>
                        <a:tabLst/>
                      </a:pPr>
                      <a:r>
                        <a:rPr kumimoji="0" lang="nl-NL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Times New Roman" pitchFamily="18" charset="0"/>
                          <a:cs typeface="Tahoma" pitchFamily="34" charset="0"/>
                        </a:rPr>
                        <a:t>1,121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Pct val="125000"/>
                        <a:buFont typeface="Times" pitchFamily="18" charset="0"/>
                        <a:buNone/>
                        <a:tabLst/>
                      </a:pPr>
                      <a:r>
                        <a:rPr kumimoji="0" lang="nl-NL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Times New Roman" pitchFamily="18" charset="0"/>
                          <a:cs typeface="Tahoma" pitchFamily="34" charset="0"/>
                        </a:rPr>
                        <a:t>   852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Pct val="125000"/>
                        <a:buFont typeface="Times" pitchFamily="18" charset="0"/>
                        <a:buNone/>
                        <a:tabLst/>
                      </a:pPr>
                      <a:r>
                        <a:rPr kumimoji="0" lang="nl-NL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Times New Roman" pitchFamily="18" charset="0"/>
                          <a:cs typeface="Tahoma" pitchFamily="34" charset="0"/>
                        </a:rPr>
                        <a:t>   214</a:t>
                      </a:r>
                    </a:p>
                  </a:txBody>
                  <a:tcPr marL="36028" marR="36028" marT="46772" marB="467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pic>
        <p:nvPicPr>
          <p:cNvPr id="10" name="Picture 2" descr="http://www.survey-onderzoek.nl/pics/peiling-gemanipuleer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066" y="2240868"/>
            <a:ext cx="3573398" cy="385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954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nl-NL" dirty="0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Surveys, polls, …</a:t>
            </a:r>
            <a:endParaRPr lang="en-GB" altLang="nl-NL" dirty="0">
              <a:solidFill>
                <a:schemeClr val="tx2">
                  <a:lumMod val="75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512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ts val="300"/>
              </a:spcBef>
              <a:defRPr/>
            </a:pPr>
            <a:r>
              <a:rPr lang="en-GB" dirty="0" smtClean="0"/>
              <a:t>Different terms for the same type of research</a:t>
            </a:r>
          </a:p>
          <a:p>
            <a:pPr lvl="1" eaLnBrk="1" hangingPunct="1">
              <a:spcBef>
                <a:spcPts val="300"/>
              </a:spcBef>
              <a:defRPr/>
            </a:pPr>
            <a:r>
              <a:rPr lang="en-GB" dirty="0" smtClean="0"/>
              <a:t>Investigation of a group of people (the </a:t>
            </a:r>
            <a:r>
              <a:rPr lang="en-GB" i="1" dirty="0" smtClean="0"/>
              <a:t>population</a:t>
            </a:r>
            <a:r>
              <a:rPr lang="en-GB" dirty="0" smtClean="0"/>
              <a:t>).</a:t>
            </a:r>
          </a:p>
          <a:p>
            <a:pPr lvl="1" eaLnBrk="1" hangingPunct="1">
              <a:spcBef>
                <a:spcPts val="300"/>
              </a:spcBef>
              <a:defRPr/>
            </a:pPr>
            <a:r>
              <a:rPr lang="en-GB" dirty="0" smtClean="0"/>
              <a:t>Measurement by means of </a:t>
            </a:r>
            <a:r>
              <a:rPr lang="en-GB" i="1" dirty="0" smtClean="0"/>
              <a:t>asking questions</a:t>
            </a:r>
            <a:r>
              <a:rPr lang="en-GB" dirty="0" smtClean="0"/>
              <a:t>.</a:t>
            </a:r>
          </a:p>
          <a:p>
            <a:pPr lvl="1" eaLnBrk="1" hangingPunct="1">
              <a:spcBef>
                <a:spcPts val="300"/>
              </a:spcBef>
              <a:defRPr/>
            </a:pPr>
            <a:r>
              <a:rPr lang="en-GB" dirty="0" smtClean="0"/>
              <a:t>Observation of only a small selection from the population                      (the </a:t>
            </a:r>
            <a:r>
              <a:rPr lang="en-GB" i="1" dirty="0" smtClean="0"/>
              <a:t>sample</a:t>
            </a:r>
            <a:r>
              <a:rPr lang="en-GB" dirty="0" smtClean="0"/>
              <a:t>).</a:t>
            </a:r>
          </a:p>
          <a:p>
            <a:pPr lvl="1" eaLnBrk="1" hangingPunct="1">
              <a:spcBef>
                <a:spcPts val="300"/>
              </a:spcBef>
              <a:defRPr/>
            </a:pPr>
            <a:r>
              <a:rPr lang="en-GB" i="1" dirty="0" smtClean="0"/>
              <a:t>Generalisation</a:t>
            </a:r>
            <a:r>
              <a:rPr lang="en-GB" dirty="0" smtClean="0"/>
              <a:t> of the outcomes from the sample to the population.  </a:t>
            </a:r>
          </a:p>
          <a:p>
            <a:pPr marL="0" lvl="1" indent="0" eaLnBrk="1" hangingPunct="1">
              <a:spcBef>
                <a:spcPts val="300"/>
              </a:spcBef>
              <a:buNone/>
              <a:defRPr/>
            </a:pPr>
            <a:endParaRPr lang="en-GB" sz="2200" dirty="0" smtClean="0"/>
          </a:p>
          <a:p>
            <a:pPr eaLnBrk="1" hangingPunct="1">
              <a:spcBef>
                <a:spcPts val="300"/>
              </a:spcBef>
              <a:defRPr/>
            </a:pPr>
            <a:r>
              <a:rPr lang="en-GB" dirty="0" smtClean="0"/>
              <a:t>Does this work?</a:t>
            </a:r>
          </a:p>
          <a:p>
            <a:pPr lvl="1" eaLnBrk="1" hangingPunct="1">
              <a:spcBef>
                <a:spcPts val="300"/>
              </a:spcBef>
              <a:defRPr/>
            </a:pPr>
            <a:r>
              <a:rPr lang="en-GB" dirty="0" smtClean="0"/>
              <a:t>Yes, if it is a good survey.</a:t>
            </a:r>
          </a:p>
          <a:p>
            <a:pPr lvl="1" eaLnBrk="1" hangingPunct="1">
              <a:spcBef>
                <a:spcPts val="300"/>
              </a:spcBef>
              <a:defRPr/>
            </a:pPr>
            <a:r>
              <a:rPr lang="en-GB" dirty="0" smtClean="0"/>
              <a:t>No, if it is a bad survey.</a:t>
            </a:r>
          </a:p>
          <a:p>
            <a:pPr lvl="1" eaLnBrk="1" hangingPunct="1">
              <a:spcBef>
                <a:spcPts val="300"/>
              </a:spcBef>
              <a:defRPr/>
            </a:pPr>
            <a:r>
              <a:rPr lang="en-GB" dirty="0" smtClean="0"/>
              <a:t>What is a good survey?</a:t>
            </a:r>
          </a:p>
          <a:p>
            <a:pPr marL="0" lvl="1" indent="0">
              <a:buFont typeface="Wingdings" pitchFamily="2" charset="2"/>
              <a:buNone/>
              <a:defRPr/>
            </a:pPr>
            <a:endParaRPr lang="en-GB" altLang="nl-NL" noProof="0" dirty="0" smtClean="0">
              <a:ea typeface="ＭＳ Ｐゴシック" pitchFamily="34" charset="-128"/>
            </a:endParaRPr>
          </a:p>
        </p:txBody>
      </p:sp>
      <p:sp>
        <p:nvSpPr>
          <p:cNvPr id="4100" name="Tijdelijke aanduiding voor voettekst 3"/>
          <p:cNvSpPr>
            <a:spLocks noGrp="1"/>
          </p:cNvSpPr>
          <p:nvPr>
            <p:ph type="ftr" sz="quarter" idx="10"/>
          </p:nvPr>
        </p:nvSpPr>
        <p:spPr>
          <a:xfrm>
            <a:off x="685800" y="6417096"/>
            <a:ext cx="6551613" cy="360276"/>
          </a:xfrm>
          <a:noFill/>
        </p:spPr>
        <p:txBody>
          <a:bodyPr/>
          <a:lstStyle>
            <a:lvl1pPr>
              <a:spcBef>
                <a:spcPct val="20000"/>
              </a:spcBef>
              <a:buSzPct val="125000"/>
              <a:buFont typeface="Times" pitchFamily="18" charset="0"/>
              <a:defRPr sz="2200">
                <a:solidFill>
                  <a:srgbClr val="800000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800000"/>
              </a:buClr>
              <a:buSzPct val="12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GB" altLang="nl-NL" sz="1800" dirty="0">
                <a:solidFill>
                  <a:schemeClr val="bg1"/>
                </a:solidFill>
                <a:latin typeface="Cambria" panose="02040503050406030204" pitchFamily="18" charset="0"/>
              </a:rPr>
              <a:t>The perils of non-probability sampling</a:t>
            </a:r>
          </a:p>
        </p:txBody>
      </p:sp>
      <p:sp>
        <p:nvSpPr>
          <p:cNvPr id="7" name="Tijdelijke aanduiding voor dianummer 4"/>
          <p:cNvSpPr>
            <a:spLocks noGrp="1"/>
          </p:cNvSpPr>
          <p:nvPr>
            <p:ph type="sldNum" sz="quarter" idx="11"/>
          </p:nvPr>
        </p:nvSpPr>
        <p:spPr>
          <a:xfrm>
            <a:off x="7315200" y="6417096"/>
            <a:ext cx="1524000" cy="360276"/>
          </a:xfrm>
          <a:noFill/>
        </p:spPr>
        <p:txBody>
          <a:bodyPr/>
          <a:lstStyle>
            <a:lvl1pPr>
              <a:spcBef>
                <a:spcPct val="20000"/>
              </a:spcBef>
              <a:buSzPct val="125000"/>
              <a:buFont typeface="Times" pitchFamily="18" charset="0"/>
              <a:defRPr sz="2200">
                <a:solidFill>
                  <a:srgbClr val="800000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800000"/>
              </a:buClr>
              <a:buSzPct val="12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GB" altLang="nl-NL" sz="1800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fld id="{85D51FA2-8107-435B-A65F-36B3022DC5BD}" type="slidenum">
              <a:rPr lang="en-GB" altLang="nl-NL" sz="1800" smtClean="0">
                <a:solidFill>
                  <a:schemeClr val="bg1"/>
                </a:solidFill>
                <a:latin typeface="Cambria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2</a:t>
            </a:fld>
            <a:endParaRPr lang="en-GB" altLang="nl-NL" sz="1800" dirty="0" smtClean="0">
              <a:solidFill>
                <a:schemeClr val="accent1"/>
              </a:solidFill>
              <a:latin typeface="Cambria" pitchFamily="18" charset="0"/>
            </a:endParaRPr>
          </a:p>
        </p:txBody>
      </p:sp>
      <p:sp>
        <p:nvSpPr>
          <p:cNvPr id="3" name="Rechthoek 2"/>
          <p:cNvSpPr/>
          <p:nvPr/>
        </p:nvSpPr>
        <p:spPr bwMode="auto">
          <a:xfrm>
            <a:off x="7272300" y="3819237"/>
            <a:ext cx="1368152" cy="212423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  <p:sp>
        <p:nvSpPr>
          <p:cNvPr id="4" name="Rechthoek 3"/>
          <p:cNvSpPr/>
          <p:nvPr/>
        </p:nvSpPr>
        <p:spPr bwMode="auto">
          <a:xfrm>
            <a:off x="7524328" y="5259397"/>
            <a:ext cx="900100" cy="39604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  <p:sp>
        <p:nvSpPr>
          <p:cNvPr id="9" name="Rechthoek 8"/>
          <p:cNvSpPr/>
          <p:nvPr/>
        </p:nvSpPr>
        <p:spPr bwMode="auto">
          <a:xfrm>
            <a:off x="4932040" y="5259397"/>
            <a:ext cx="1296143" cy="3960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4932040" y="5259397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0" dirty="0" smtClean="0"/>
              <a:t>Sample</a:t>
            </a:r>
            <a:endParaRPr lang="en-GB" sz="1600" b="0" dirty="0"/>
          </a:p>
        </p:txBody>
      </p:sp>
      <p:sp>
        <p:nvSpPr>
          <p:cNvPr id="11" name="Rechthoek 10"/>
          <p:cNvSpPr/>
          <p:nvPr/>
        </p:nvSpPr>
        <p:spPr bwMode="auto">
          <a:xfrm>
            <a:off x="4932040" y="4467309"/>
            <a:ext cx="1296144" cy="41404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4932040" y="4467309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0" dirty="0" smtClean="0"/>
              <a:t>Conclusions</a:t>
            </a:r>
            <a:endParaRPr lang="en-GB" sz="1600" b="0" dirty="0"/>
          </a:p>
        </p:txBody>
      </p:sp>
      <p:sp>
        <p:nvSpPr>
          <p:cNvPr id="13" name="Tekstvak 12"/>
          <p:cNvSpPr txBox="1"/>
          <p:nvPr/>
        </p:nvSpPr>
        <p:spPr>
          <a:xfrm>
            <a:off x="7344308" y="3927249"/>
            <a:ext cx="11881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0" dirty="0" smtClean="0"/>
              <a:t>Population</a:t>
            </a:r>
            <a:endParaRPr lang="en-GB" sz="1600" b="0" dirty="0"/>
          </a:p>
        </p:txBody>
      </p:sp>
      <p:cxnSp>
        <p:nvCxnSpPr>
          <p:cNvPr id="8" name="Rechte verbindingslijn met pijl 7"/>
          <p:cNvCxnSpPr>
            <a:stCxn id="4" idx="1"/>
          </p:cNvCxnSpPr>
          <p:nvPr/>
        </p:nvCxnSpPr>
        <p:spPr bwMode="auto">
          <a:xfrm flipH="1">
            <a:off x="6228184" y="5457419"/>
            <a:ext cx="1296144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Rechte verbindingslijn met pijl 13"/>
          <p:cNvCxnSpPr/>
          <p:nvPr/>
        </p:nvCxnSpPr>
        <p:spPr bwMode="auto">
          <a:xfrm flipV="1">
            <a:off x="5580112" y="4881355"/>
            <a:ext cx="0" cy="37804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Rechte verbindingslijn 15"/>
          <p:cNvCxnSpPr/>
          <p:nvPr/>
        </p:nvCxnSpPr>
        <p:spPr bwMode="auto">
          <a:xfrm flipV="1">
            <a:off x="5580112" y="4096526"/>
            <a:ext cx="0" cy="37078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Rechte verbindingslijn met pijl 17"/>
          <p:cNvCxnSpPr/>
          <p:nvPr/>
        </p:nvCxnSpPr>
        <p:spPr bwMode="auto">
          <a:xfrm>
            <a:off x="5580112" y="4096526"/>
            <a:ext cx="1692188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Tekstvak 18"/>
          <p:cNvSpPr txBox="1"/>
          <p:nvPr/>
        </p:nvSpPr>
        <p:spPr>
          <a:xfrm>
            <a:off x="5796136" y="3789040"/>
            <a:ext cx="136815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600" b="0" i="1" dirty="0" smtClean="0"/>
              <a:t>Generalisation</a:t>
            </a:r>
            <a:endParaRPr lang="en-GB" sz="1600" b="0" i="1" dirty="0"/>
          </a:p>
        </p:txBody>
      </p:sp>
      <p:sp>
        <p:nvSpPr>
          <p:cNvPr id="23" name="Tekstvak 22"/>
          <p:cNvSpPr txBox="1"/>
          <p:nvPr/>
        </p:nvSpPr>
        <p:spPr>
          <a:xfrm>
            <a:off x="6372200" y="5193196"/>
            <a:ext cx="89171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600" b="0" i="1" dirty="0" smtClean="0"/>
              <a:t>Selection</a:t>
            </a:r>
            <a:endParaRPr lang="en-GB" sz="1600" b="0" i="1" dirty="0"/>
          </a:p>
        </p:txBody>
      </p:sp>
    </p:spTree>
    <p:extLst>
      <p:ext uri="{BB962C8B-B14F-4D97-AF65-F5344CB8AC3E}">
        <p14:creationId xmlns:p14="http://schemas.microsoft.com/office/powerpoint/2010/main" val="332434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nl-NL" dirty="0" smtClean="0">
                <a:ea typeface="ＭＳ Ｐゴシック" pitchFamily="34" charset="-128"/>
              </a:rPr>
              <a:t>Online surveys, self-selection problems</a:t>
            </a:r>
            <a:endParaRPr lang="en-GB" altLang="nl-NL" dirty="0" smtClean="0">
              <a:latin typeface="Cambria" pitchFamily="18" charset="0"/>
              <a:ea typeface="ＭＳ Ｐゴシック" pitchFamily="34" charset="-128"/>
            </a:endParaRP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7775575" cy="4824412"/>
          </a:xfrm>
        </p:spPr>
        <p:txBody>
          <a:bodyPr/>
          <a:lstStyle/>
          <a:p>
            <a:pPr lvl="1" eaLnBrk="1" hangingPunct="1">
              <a:spcBef>
                <a:spcPts val="300"/>
              </a:spcBef>
            </a:pPr>
            <a:endParaRPr lang="en-GB" dirty="0">
              <a:ea typeface="ＭＳ Ｐゴシック" pitchFamily="34" charset="-128"/>
            </a:endParaRPr>
          </a:p>
          <a:p>
            <a:pPr marL="0" lvl="1" indent="0">
              <a:spcBef>
                <a:spcPts val="0"/>
              </a:spcBef>
              <a:spcAft>
                <a:spcPts val="300"/>
              </a:spcAft>
              <a:buNone/>
              <a:defRPr/>
            </a:pPr>
            <a:endParaRPr lang="en-GB" dirty="0" smtClean="0">
              <a:latin typeface="Cambria" pitchFamily="18" charset="0"/>
              <a:ea typeface="ＭＳ Ｐゴシック" pitchFamily="34" charset="-128"/>
            </a:endParaRPr>
          </a:p>
          <a:p>
            <a:pPr marL="0" lvl="1" indent="0" eaLnBrk="1" hangingPunct="1">
              <a:spcBef>
                <a:spcPts val="300"/>
              </a:spcBef>
              <a:buFont typeface="Wingdings" pitchFamily="2" charset="2"/>
              <a:buNone/>
              <a:defRPr/>
            </a:pPr>
            <a:endParaRPr lang="en-GB" dirty="0" smtClean="0">
              <a:latin typeface="Cambria" pitchFamily="18" charset="0"/>
              <a:ea typeface="ＭＳ Ｐゴシック" pitchFamily="34" charset="-128"/>
            </a:endParaRPr>
          </a:p>
        </p:txBody>
      </p:sp>
      <p:sp>
        <p:nvSpPr>
          <p:cNvPr id="6" name="Tijdelijke aanduiding voor voettekst 3"/>
          <p:cNvSpPr>
            <a:spLocks noGrp="1"/>
          </p:cNvSpPr>
          <p:nvPr>
            <p:ph type="ftr" sz="quarter" idx="10"/>
          </p:nvPr>
        </p:nvSpPr>
        <p:spPr>
          <a:xfrm>
            <a:off x="685800" y="6417096"/>
            <a:ext cx="6551613" cy="360276"/>
          </a:xfrm>
          <a:noFill/>
        </p:spPr>
        <p:txBody>
          <a:bodyPr/>
          <a:lstStyle>
            <a:lvl1pPr>
              <a:spcBef>
                <a:spcPct val="20000"/>
              </a:spcBef>
              <a:buSzPct val="125000"/>
              <a:buFont typeface="Times" pitchFamily="18" charset="0"/>
              <a:defRPr sz="2200">
                <a:solidFill>
                  <a:srgbClr val="800000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800000"/>
              </a:buClr>
              <a:buSzPct val="12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GB" altLang="nl-NL" sz="1800" dirty="0">
                <a:solidFill>
                  <a:schemeClr val="bg1"/>
                </a:solidFill>
                <a:latin typeface="Cambria" panose="02040503050406030204" pitchFamily="18" charset="0"/>
              </a:rPr>
              <a:t>The perils of non-probability sampling</a:t>
            </a:r>
          </a:p>
        </p:txBody>
      </p:sp>
      <p:sp>
        <p:nvSpPr>
          <p:cNvPr id="7" name="Tijdelijke aanduiding voor dianummer 4"/>
          <p:cNvSpPr>
            <a:spLocks noGrp="1"/>
          </p:cNvSpPr>
          <p:nvPr>
            <p:ph type="sldNum" sz="quarter" idx="11"/>
          </p:nvPr>
        </p:nvSpPr>
        <p:spPr>
          <a:xfrm>
            <a:off x="7315200" y="6417096"/>
            <a:ext cx="1524000" cy="360276"/>
          </a:xfrm>
          <a:noFill/>
        </p:spPr>
        <p:txBody>
          <a:bodyPr/>
          <a:lstStyle>
            <a:lvl1pPr>
              <a:spcBef>
                <a:spcPct val="20000"/>
              </a:spcBef>
              <a:buSzPct val="125000"/>
              <a:buFont typeface="Times" pitchFamily="18" charset="0"/>
              <a:defRPr sz="2200">
                <a:solidFill>
                  <a:srgbClr val="800000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800000"/>
              </a:buClr>
              <a:buSzPct val="12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GB" altLang="nl-NL" sz="1800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fld id="{85D51FA2-8107-435B-A65F-36B3022DC5BD}" type="slidenum">
              <a:rPr lang="en-GB" altLang="nl-NL" sz="1800" smtClean="0">
                <a:solidFill>
                  <a:schemeClr val="bg1"/>
                </a:solidFill>
                <a:latin typeface="Cambria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29</a:t>
            </a:fld>
            <a:endParaRPr lang="en-GB" altLang="nl-NL" sz="1800" dirty="0" smtClean="0">
              <a:solidFill>
                <a:schemeClr val="accent1"/>
              </a:solidFill>
              <a:latin typeface="Cambria" pitchFamily="18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684213" y="1125538"/>
            <a:ext cx="7920037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25000"/>
              <a:buFont typeface="Times" pitchFamily="18" charset="0"/>
              <a:defRPr sz="2200">
                <a:solidFill>
                  <a:srgbClr val="800000"/>
                </a:solidFill>
                <a:latin typeface="Cambria" pitchFamily="18" charset="0"/>
                <a:ea typeface="ＭＳ Ｐゴシック" pitchFamily="84" charset="-128"/>
                <a:cs typeface="+mn-cs"/>
              </a:defRPr>
            </a:lvl1pPr>
            <a:lvl2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mbria" pitchFamily="18" charset="0"/>
                <a:ea typeface="ＭＳ Ｐゴシック" pitchFamily="84" charset="-128"/>
              </a:defRPr>
            </a:lvl2pPr>
            <a:lvl3pPr marL="14874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8954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3034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760663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+mn-ea"/>
              </a:defRPr>
            </a:lvl6pPr>
            <a:lvl7pPr marL="3217863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+mn-ea"/>
              </a:defRPr>
            </a:lvl7pPr>
            <a:lvl8pPr marL="3675063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+mn-ea"/>
              </a:defRPr>
            </a:lvl8pPr>
            <a:lvl9pPr marL="4132263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+mn-ea"/>
              </a:defRPr>
            </a:lvl9pPr>
          </a:lstStyle>
          <a:p>
            <a:pPr marL="0" indent="0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altLang="nl-NL" b="0" dirty="0"/>
              <a:t>Example </a:t>
            </a:r>
            <a:r>
              <a:rPr lang="en-GB" altLang="nl-NL" b="0" dirty="0" smtClean="0"/>
              <a:t>3 of self-selection</a:t>
            </a:r>
            <a:endParaRPr lang="en-GB" altLang="nl-NL" b="0" dirty="0"/>
          </a:p>
          <a:p>
            <a:pPr marL="266700" lvl="1" indent="-266700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altLang="nl-NL" b="0" dirty="0" smtClean="0"/>
              <a:t>Two major Dutch election polls.</a:t>
            </a:r>
          </a:p>
          <a:p>
            <a:pPr marL="266700" lvl="1" indent="-266700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altLang="nl-NL" b="0" dirty="0" smtClean="0"/>
              <a:t>Both based on self-selection </a:t>
            </a:r>
            <a:r>
              <a:rPr lang="en-GB" altLang="nl-NL" b="0" dirty="0"/>
              <a:t>online </a:t>
            </a:r>
            <a:r>
              <a:rPr lang="en-GB" altLang="nl-NL" b="0" dirty="0" smtClean="0"/>
              <a:t>panels. </a:t>
            </a:r>
            <a:endParaRPr lang="en-GB" altLang="nl-NL" b="0" dirty="0"/>
          </a:p>
          <a:p>
            <a:pPr marL="266700" lvl="1" indent="-266700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altLang="nl-NL" b="0" dirty="0" smtClean="0"/>
              <a:t>Estimates for largest party                                                                                  (right-wing, populist PVV).                              </a:t>
            </a:r>
            <a:endParaRPr lang="en-GB" altLang="nl-NL" b="0" dirty="0"/>
          </a:p>
          <a:p>
            <a:pPr marL="266700" lvl="1" indent="-266700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altLang="nl-NL" b="0" dirty="0" smtClean="0"/>
              <a:t>Systematic difference of                                                                                                   8-10 seats (on a total of                                                                                                   150 seats).</a:t>
            </a:r>
            <a:endParaRPr lang="en-GB" altLang="nl-NL" b="0" dirty="0"/>
          </a:p>
          <a:p>
            <a:pPr marL="0" lvl="1" indent="0" eaLnBrk="1" hangingPunct="1">
              <a:spcBef>
                <a:spcPts val="0"/>
              </a:spcBef>
              <a:spcAft>
                <a:spcPts val="300"/>
              </a:spcAft>
              <a:buNone/>
              <a:defRPr/>
            </a:pPr>
            <a:endParaRPr lang="en-GB" altLang="nl-NL" b="0" dirty="0"/>
          </a:p>
          <a:p>
            <a:pPr marL="0" lvl="1" indent="0" eaLnBrk="1" hangingPunct="1">
              <a:spcBef>
                <a:spcPts val="300"/>
              </a:spcBef>
              <a:buNone/>
              <a:defRPr/>
            </a:pPr>
            <a:endParaRPr lang="en-GB" altLang="nl-NL" b="0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240868"/>
            <a:ext cx="4950565" cy="3931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07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nl-NL" dirty="0">
                <a:ea typeface="ＭＳ Ｐゴシック" pitchFamily="34" charset="-128"/>
              </a:rPr>
              <a:t>Online surveys, self-selection problems</a:t>
            </a:r>
            <a:endParaRPr lang="nl-NL" altLang="nl-NL" noProof="0" dirty="0">
              <a:solidFill>
                <a:schemeClr val="tx2">
                  <a:lumMod val="75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512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nl-NL" dirty="0" smtClean="0"/>
              <a:t>Example 4: The UK Polling Disaster</a:t>
            </a:r>
            <a:r>
              <a:rPr lang="en-GB" altLang="nl-NL" noProof="0" dirty="0" smtClean="0"/>
              <a:t> </a:t>
            </a:r>
            <a:endParaRPr lang="en-GB" altLang="nl-NL" noProof="0" dirty="0" smtClean="0">
              <a:ea typeface="ＭＳ Ｐゴシック" pitchFamily="34" charset="-128"/>
            </a:endParaRPr>
          </a:p>
          <a:p>
            <a:pPr lvl="1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altLang="nl-NL" noProof="0" dirty="0" smtClean="0"/>
              <a:t>General election of 7 May 2015 in the United Kingdom.</a:t>
            </a:r>
          </a:p>
          <a:p>
            <a:pPr lvl="1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altLang="nl-NL" noProof="0" dirty="0" smtClean="0"/>
              <a:t>There were many polls (telephone and online).</a:t>
            </a:r>
          </a:p>
          <a:p>
            <a:pPr lvl="1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altLang="nl-NL" dirty="0" smtClean="0"/>
              <a:t>All predicted a neck-to-neck race </a:t>
            </a:r>
            <a:r>
              <a:rPr lang="en-GB" dirty="0" smtClean="0"/>
              <a:t>between the Conservative Party and the Labour Party, likely leading to a ‘hung parliament’.</a:t>
            </a:r>
          </a:p>
          <a:p>
            <a:pPr lvl="1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altLang="nl-NL" noProof="0" dirty="0" smtClean="0"/>
              <a:t>They were</a:t>
            </a:r>
            <a:r>
              <a:rPr lang="en-GB" altLang="nl-NL" dirty="0" smtClean="0"/>
              <a:t> all wrong: the Conservatives got a comfortable majority of 6.5 percentage points.</a:t>
            </a:r>
            <a:endParaRPr lang="en-GB" altLang="nl-NL" noProof="0" dirty="0" smtClean="0"/>
          </a:p>
          <a:p>
            <a:pPr marL="265113" lvl="1" eaLnBrk="1" hangingPunct="1">
              <a:spcBef>
                <a:spcPts val="300"/>
              </a:spcBef>
              <a:defRPr/>
            </a:pPr>
            <a:endParaRPr lang="en-GB" altLang="nl-NL" noProof="0" dirty="0" smtClean="0">
              <a:ea typeface="ＭＳ Ｐゴシック" pitchFamily="34" charset="-128"/>
            </a:endParaRPr>
          </a:p>
        </p:txBody>
      </p:sp>
      <p:sp>
        <p:nvSpPr>
          <p:cNvPr id="9" name="Tijdelijke aanduiding voor voettekst 3"/>
          <p:cNvSpPr>
            <a:spLocks noGrp="1"/>
          </p:cNvSpPr>
          <p:nvPr>
            <p:ph type="ftr" sz="quarter" idx="10"/>
          </p:nvPr>
        </p:nvSpPr>
        <p:spPr>
          <a:xfrm>
            <a:off x="685800" y="6356176"/>
            <a:ext cx="6551613" cy="457200"/>
          </a:xfrm>
          <a:noFill/>
        </p:spPr>
        <p:txBody>
          <a:bodyPr/>
          <a:lstStyle>
            <a:lvl1pPr>
              <a:spcBef>
                <a:spcPct val="20000"/>
              </a:spcBef>
              <a:buSzPct val="125000"/>
              <a:buFont typeface="Times" pitchFamily="18" charset="0"/>
              <a:defRPr sz="2200">
                <a:solidFill>
                  <a:srgbClr val="800000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800000"/>
              </a:buClr>
              <a:buSzPct val="12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GB" altLang="nl-NL" sz="1800" dirty="0">
                <a:solidFill>
                  <a:schemeClr val="bg1"/>
                </a:solidFill>
                <a:latin typeface="Cambria" panose="02040503050406030204" pitchFamily="18" charset="0"/>
              </a:rPr>
              <a:t>The perils of non-probability sampling</a:t>
            </a:r>
          </a:p>
        </p:txBody>
      </p:sp>
      <p:sp>
        <p:nvSpPr>
          <p:cNvPr id="10" name="Tijdelijke aanduiding voor dianummer 4"/>
          <p:cNvSpPr>
            <a:spLocks noGrp="1"/>
          </p:cNvSpPr>
          <p:nvPr>
            <p:ph type="sldNum" sz="quarter" idx="11"/>
          </p:nvPr>
        </p:nvSpPr>
        <p:spPr>
          <a:xfrm>
            <a:off x="7315200" y="6356176"/>
            <a:ext cx="1524000" cy="457200"/>
          </a:xfrm>
          <a:noFill/>
        </p:spPr>
        <p:txBody>
          <a:bodyPr/>
          <a:lstStyle>
            <a:lvl1pPr>
              <a:spcBef>
                <a:spcPct val="20000"/>
              </a:spcBef>
              <a:buSzPct val="125000"/>
              <a:buFont typeface="Times" pitchFamily="18" charset="0"/>
              <a:defRPr sz="2200">
                <a:solidFill>
                  <a:srgbClr val="800000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800000"/>
              </a:buClr>
              <a:buSzPct val="12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GB" altLang="nl-NL" sz="1800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fld id="{85D51FA2-8107-435B-A65F-36B3022DC5BD}" type="slidenum">
              <a:rPr lang="en-GB" altLang="nl-NL" sz="1800" smtClean="0">
                <a:solidFill>
                  <a:schemeClr val="bg1"/>
                </a:solidFill>
                <a:latin typeface="Cambria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30</a:t>
            </a:fld>
            <a:endParaRPr lang="en-GB" altLang="nl-NL" sz="1800" dirty="0" smtClean="0">
              <a:solidFill>
                <a:schemeClr val="accent1"/>
              </a:solidFill>
              <a:latin typeface="Cambria" pitchFamily="18" charset="0"/>
            </a:endParaRPr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153" y="3645024"/>
            <a:ext cx="4726099" cy="2631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7025068" y="5517232"/>
            <a:ext cx="11833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0" i="1" dirty="0" smtClean="0">
                <a:latin typeface="Cambria" panose="02040503050406030204" pitchFamily="18" charset="0"/>
              </a:rPr>
              <a:t>Sky News</a:t>
            </a:r>
          </a:p>
          <a:p>
            <a:r>
              <a:rPr lang="en-GB" sz="1600" b="0" i="1" dirty="0" smtClean="0">
                <a:latin typeface="Cambria" panose="02040503050406030204" pitchFamily="18" charset="0"/>
              </a:rPr>
              <a:t>4 May 2015</a:t>
            </a:r>
            <a:endParaRPr lang="en-GB" sz="1600" b="0" i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07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nl-NL" dirty="0">
                <a:ea typeface="ＭＳ Ｐゴシック" pitchFamily="34" charset="-128"/>
              </a:rPr>
              <a:t>Online surveys, self-selection problems</a:t>
            </a:r>
            <a:endParaRPr lang="nl-NL" altLang="nl-NL" noProof="0" dirty="0">
              <a:solidFill>
                <a:schemeClr val="tx2">
                  <a:lumMod val="75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5123" name="Tijdelijke aanduiding voor inhoud 2"/>
          <p:cNvSpPr>
            <a:spLocks noGrp="1"/>
          </p:cNvSpPr>
          <p:nvPr>
            <p:ph idx="1"/>
          </p:nvPr>
        </p:nvSpPr>
        <p:spPr>
          <a:xfrm>
            <a:off x="684213" y="1125538"/>
            <a:ext cx="7920037" cy="5075770"/>
          </a:xfrm>
        </p:spPr>
        <p:txBody>
          <a:bodyPr/>
          <a:lstStyle/>
          <a:p>
            <a:r>
              <a:rPr lang="en-GB" altLang="nl-NL" dirty="0"/>
              <a:t>Example 4: The UK Polling Disaster</a:t>
            </a:r>
            <a:endParaRPr lang="en-GB" altLang="nl-NL" dirty="0">
              <a:ea typeface="ＭＳ Ｐゴシック" pitchFamily="34" charset="-128"/>
            </a:endParaRPr>
          </a:p>
          <a:p>
            <a:pPr lvl="1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nl-NL" altLang="nl-NL" dirty="0"/>
              <a:t>D</a:t>
            </a:r>
            <a:r>
              <a:rPr lang="nl-NL" altLang="nl-NL" noProof="0" dirty="0" err="1" smtClean="0"/>
              <a:t>ifference</a:t>
            </a:r>
            <a:r>
              <a:rPr lang="nl-NL" altLang="nl-NL" noProof="0" dirty="0" smtClean="0"/>
              <a:t> </a:t>
            </a:r>
            <a:r>
              <a:rPr lang="nl-NL" altLang="nl-NL" noProof="0" dirty="0" err="1" smtClean="0"/>
              <a:t>between</a:t>
            </a:r>
            <a:r>
              <a:rPr lang="nl-NL" altLang="nl-NL" noProof="0" dirty="0" smtClean="0"/>
              <a:t> </a:t>
            </a:r>
            <a:r>
              <a:rPr lang="nl-NL" altLang="nl-NL" noProof="0" dirty="0" err="1" smtClean="0"/>
              <a:t>Conservatives</a:t>
            </a:r>
            <a:r>
              <a:rPr lang="nl-NL" altLang="nl-NL" noProof="0" dirty="0" smtClean="0"/>
              <a:t> </a:t>
            </a:r>
            <a:r>
              <a:rPr lang="nl-NL" altLang="nl-NL" noProof="0" dirty="0" err="1" smtClean="0"/>
              <a:t>and</a:t>
            </a:r>
            <a:r>
              <a:rPr lang="nl-NL" altLang="nl-NL" noProof="0" dirty="0" smtClean="0"/>
              <a:t> Labour.</a:t>
            </a:r>
          </a:p>
          <a:p>
            <a:pPr lvl="1" eaLnBrk="1" hangingPunct="1">
              <a:spcBef>
                <a:spcPts val="0"/>
              </a:spcBef>
              <a:spcAft>
                <a:spcPts val="300"/>
              </a:spcAft>
              <a:defRPr/>
            </a:pPr>
            <a:endParaRPr lang="nl-NL" altLang="nl-NL" dirty="0"/>
          </a:p>
          <a:p>
            <a:pPr lvl="1" eaLnBrk="1" hangingPunct="1">
              <a:spcBef>
                <a:spcPts val="0"/>
              </a:spcBef>
              <a:spcAft>
                <a:spcPts val="300"/>
              </a:spcAft>
              <a:defRPr/>
            </a:pPr>
            <a:endParaRPr lang="nl-NL" altLang="nl-NL" noProof="0" dirty="0" smtClean="0"/>
          </a:p>
          <a:p>
            <a:pPr lvl="1" eaLnBrk="1" hangingPunct="1">
              <a:spcBef>
                <a:spcPts val="0"/>
              </a:spcBef>
              <a:spcAft>
                <a:spcPts val="300"/>
              </a:spcAft>
              <a:defRPr/>
            </a:pPr>
            <a:endParaRPr lang="nl-NL" altLang="nl-NL" dirty="0"/>
          </a:p>
          <a:p>
            <a:pPr lvl="1" eaLnBrk="1" hangingPunct="1">
              <a:spcBef>
                <a:spcPts val="0"/>
              </a:spcBef>
              <a:spcAft>
                <a:spcPts val="300"/>
              </a:spcAft>
              <a:defRPr/>
            </a:pPr>
            <a:endParaRPr lang="nl-NL" altLang="nl-NL" noProof="0" dirty="0" smtClean="0"/>
          </a:p>
          <a:p>
            <a:pPr lvl="1" eaLnBrk="1" hangingPunct="1">
              <a:spcBef>
                <a:spcPts val="0"/>
              </a:spcBef>
              <a:spcAft>
                <a:spcPts val="300"/>
              </a:spcAft>
              <a:defRPr/>
            </a:pPr>
            <a:endParaRPr lang="nl-NL" altLang="nl-NL" dirty="0"/>
          </a:p>
          <a:p>
            <a:pPr lvl="1" eaLnBrk="1" hangingPunct="1">
              <a:spcBef>
                <a:spcPts val="0"/>
              </a:spcBef>
              <a:spcAft>
                <a:spcPts val="300"/>
              </a:spcAft>
              <a:defRPr/>
            </a:pPr>
            <a:endParaRPr lang="nl-NL" altLang="nl-NL" noProof="0" dirty="0" smtClean="0"/>
          </a:p>
          <a:p>
            <a:pPr lvl="1" eaLnBrk="1" hangingPunct="1">
              <a:spcBef>
                <a:spcPts val="0"/>
              </a:spcBef>
              <a:spcAft>
                <a:spcPts val="300"/>
              </a:spcAft>
              <a:defRPr/>
            </a:pPr>
            <a:endParaRPr lang="nl-NL" altLang="nl-NL" dirty="0"/>
          </a:p>
          <a:p>
            <a:pPr lvl="1" eaLnBrk="1" hangingPunct="1">
              <a:spcBef>
                <a:spcPts val="0"/>
              </a:spcBef>
              <a:spcAft>
                <a:spcPts val="300"/>
              </a:spcAft>
              <a:defRPr/>
            </a:pPr>
            <a:endParaRPr lang="nl-NL" altLang="nl-NL" noProof="0" dirty="0" smtClean="0"/>
          </a:p>
          <a:p>
            <a:pPr lvl="1" eaLnBrk="1" hangingPunct="1">
              <a:spcBef>
                <a:spcPts val="0"/>
              </a:spcBef>
              <a:spcAft>
                <a:spcPts val="300"/>
              </a:spcAft>
              <a:defRPr/>
            </a:pPr>
            <a:endParaRPr lang="nl-NL" altLang="nl-NL" dirty="0"/>
          </a:p>
          <a:p>
            <a:pPr lvl="1" eaLnBrk="1" hangingPunct="1">
              <a:spcBef>
                <a:spcPts val="0"/>
              </a:spcBef>
              <a:spcAft>
                <a:spcPts val="300"/>
              </a:spcAft>
              <a:defRPr/>
            </a:pPr>
            <a:endParaRPr lang="nl-NL" altLang="nl-NL" noProof="0" dirty="0" smtClean="0"/>
          </a:p>
          <a:p>
            <a:pPr lvl="1" eaLnBrk="1" hangingPunct="1">
              <a:spcBef>
                <a:spcPts val="0"/>
              </a:spcBef>
              <a:spcAft>
                <a:spcPts val="300"/>
              </a:spcAft>
              <a:defRPr/>
            </a:pPr>
            <a:endParaRPr lang="nl-NL" altLang="nl-NL" dirty="0"/>
          </a:p>
          <a:p>
            <a:pPr lvl="1" eaLnBrk="1" hangingPunct="1">
              <a:spcBef>
                <a:spcPts val="0"/>
              </a:spcBef>
              <a:spcAft>
                <a:spcPts val="300"/>
              </a:spcAft>
              <a:defRPr/>
            </a:pPr>
            <a:endParaRPr lang="nl-NL" altLang="nl-NL" noProof="0" dirty="0" smtClean="0"/>
          </a:p>
          <a:p>
            <a:pPr lvl="1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nl-NL" altLang="nl-NL" dirty="0" err="1" smtClean="0"/>
              <a:t>Difference</a:t>
            </a:r>
            <a:r>
              <a:rPr lang="nl-NL" altLang="nl-NL" dirty="0" smtClean="0"/>
              <a:t> in </a:t>
            </a:r>
            <a:r>
              <a:rPr lang="nl-NL" altLang="nl-NL" dirty="0" err="1" smtClean="0"/>
              <a:t>election</a:t>
            </a:r>
            <a:r>
              <a:rPr lang="nl-NL" altLang="nl-NL" dirty="0" smtClean="0"/>
              <a:t>: 6.5%</a:t>
            </a:r>
            <a:endParaRPr lang="nl-NL" altLang="nl-NL" noProof="0" dirty="0" smtClean="0"/>
          </a:p>
          <a:p>
            <a:pPr lvl="1" eaLnBrk="1" hangingPunct="1">
              <a:spcBef>
                <a:spcPts val="0"/>
              </a:spcBef>
              <a:spcAft>
                <a:spcPts val="300"/>
              </a:spcAft>
              <a:defRPr/>
            </a:pPr>
            <a:endParaRPr lang="nl-NL" altLang="nl-NL" noProof="0" dirty="0" smtClean="0"/>
          </a:p>
        </p:txBody>
      </p:sp>
      <p:graphicFrame>
        <p:nvGraphicFramePr>
          <p:cNvPr id="2" name="Tabe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6513870"/>
              </p:ext>
            </p:extLst>
          </p:nvPr>
        </p:nvGraphicFramePr>
        <p:xfrm>
          <a:off x="1079612" y="1988840"/>
          <a:ext cx="6264696" cy="37058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08212"/>
                <a:gridCol w="1764196"/>
                <a:gridCol w="1260140"/>
                <a:gridCol w="1332148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b="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Poll</a:t>
                      </a:r>
                      <a:endParaRPr lang="nl-NL" sz="18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b="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Mode</a:t>
                      </a:r>
                      <a:endParaRPr lang="nl-NL" sz="18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b="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Sample</a:t>
                      </a:r>
                      <a:endParaRPr lang="nl-NL" sz="18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b="0" dirty="0" err="1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Difference</a:t>
                      </a:r>
                      <a:endParaRPr lang="nl-NL" sz="18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nl-NL" sz="1800" b="0" dirty="0" err="1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Populus</a:t>
                      </a:r>
                      <a:endParaRPr lang="nl-NL" sz="18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nl-NL" sz="1800" b="0" dirty="0" err="1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YouGov</a:t>
                      </a:r>
                      <a:endParaRPr lang="nl-NL" sz="18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nl-NL" sz="1800" b="0" dirty="0" err="1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Survation</a:t>
                      </a:r>
                      <a:endParaRPr lang="nl-NL" sz="18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nl-NL" sz="1800" b="0" dirty="0" err="1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PanelBase</a:t>
                      </a:r>
                      <a:endParaRPr lang="nl-NL" sz="18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nl-NL" sz="1800" b="0" dirty="0" err="1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Opinium</a:t>
                      </a:r>
                      <a:endParaRPr lang="nl-NL" sz="18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nl-NL" sz="1800" b="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TNS</a:t>
                      </a:r>
                      <a:endParaRPr lang="nl-NL" sz="18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nl-NL" sz="1800" b="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BMG</a:t>
                      </a:r>
                      <a:endParaRPr lang="nl-NL" sz="18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nl-NL" sz="1800" b="0" dirty="0" err="1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Ipsos</a:t>
                      </a:r>
                      <a:r>
                        <a:rPr lang="nl-NL" sz="1800" b="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 MORI</a:t>
                      </a: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nl-NL" sz="1800" b="0" dirty="0" err="1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ComRes</a:t>
                      </a:r>
                      <a:endParaRPr lang="nl-NL" sz="1800" b="0" dirty="0" smtClean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nl-NL" sz="1800" b="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ICM</a:t>
                      </a: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nl-NL" sz="1800" b="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Lord </a:t>
                      </a:r>
                      <a:r>
                        <a:rPr lang="nl-NL" sz="1800" b="0" dirty="0" err="1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Askcroft</a:t>
                      </a:r>
                      <a:endParaRPr lang="nl-NL" sz="18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nl-NL" sz="1800" b="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web</a:t>
                      </a:r>
                      <a:r>
                        <a:rPr lang="nl-NL" sz="1800" b="0" baseline="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 panel</a:t>
                      </a:r>
                      <a:endParaRPr lang="nl-NL" sz="18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nl-NL" sz="1800" b="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web</a:t>
                      </a:r>
                      <a:r>
                        <a:rPr lang="nl-NL" sz="1800" b="0" baseline="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 panel</a:t>
                      </a:r>
                      <a:endParaRPr lang="nl-NL" sz="18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nl-NL" sz="1800" b="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web</a:t>
                      </a:r>
                      <a:r>
                        <a:rPr lang="nl-NL" sz="1800" b="0" baseline="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 panel</a:t>
                      </a:r>
                      <a:endParaRPr lang="nl-NL" sz="18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nl-NL" sz="1800" b="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web</a:t>
                      </a:r>
                      <a:r>
                        <a:rPr lang="nl-NL" sz="1800" b="0" baseline="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 panel</a:t>
                      </a:r>
                      <a:endParaRPr lang="nl-NL" sz="18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nl-NL" sz="1800" b="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web</a:t>
                      </a:r>
                      <a:r>
                        <a:rPr lang="nl-NL" sz="1800" b="0" baseline="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 panel</a:t>
                      </a:r>
                      <a:endParaRPr lang="nl-NL" sz="18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nl-NL" sz="1800" b="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web</a:t>
                      </a:r>
                      <a:r>
                        <a:rPr lang="nl-NL" sz="1800" b="0" baseline="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 panel</a:t>
                      </a:r>
                      <a:endParaRPr lang="nl-NL" sz="18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nl-NL" sz="1800" b="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web</a:t>
                      </a:r>
                      <a:r>
                        <a:rPr lang="nl-NL" sz="1800" b="0" baseline="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 panel</a:t>
                      </a:r>
                      <a:endParaRPr lang="nl-NL" sz="18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nl-NL" sz="1800" b="0" dirty="0" err="1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telephone</a:t>
                      </a:r>
                      <a:endParaRPr lang="nl-NL" sz="1800" b="0" dirty="0" smtClean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nl-NL" sz="1800" b="0" dirty="0" err="1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telephone</a:t>
                      </a:r>
                      <a:endParaRPr lang="nl-NL" sz="1800" b="0" dirty="0" smtClean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nl-NL" sz="1800" b="0" dirty="0" err="1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telephone</a:t>
                      </a:r>
                      <a:endParaRPr lang="nl-NL" sz="1800" b="0" dirty="0" smtClean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nl-NL" sz="1800" b="0" dirty="0" err="1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telephone</a:t>
                      </a:r>
                      <a:endParaRPr lang="nl-NL" sz="18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nl-NL" sz="1800" b="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   3,917</a:t>
                      </a: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nl-NL" sz="1800" b="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10,307</a:t>
                      </a: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nl-NL" sz="1800" b="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  4,088</a:t>
                      </a: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nl-NL" sz="1800" b="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nl-NL" sz="1800" b="0" baseline="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nl-NL" sz="1800" b="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3,019</a:t>
                      </a: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nl-NL" sz="1800" b="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   2,916</a:t>
                      </a: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nl-NL" sz="1800" b="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  1,185</a:t>
                      </a: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nl-NL" sz="1800" b="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  1,009</a:t>
                      </a: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nl-NL" sz="1800" b="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  1,186</a:t>
                      </a: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nl-NL" sz="1800" b="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  1,007</a:t>
                      </a: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nl-NL" sz="1800" b="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  2,023</a:t>
                      </a: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nl-NL" sz="1800" b="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  3,028</a:t>
                      </a:r>
                      <a:endParaRPr lang="nl-NL" sz="18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nl-NL" sz="18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  </a:t>
                      </a:r>
                      <a:r>
                        <a:rPr lang="nl-NL" sz="1800" b="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0%</a:t>
                      </a:r>
                      <a:endParaRPr lang="nl-NL" sz="18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nl-NL" sz="18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  </a:t>
                      </a:r>
                      <a:r>
                        <a:rPr lang="nl-NL" sz="1800" b="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0%</a:t>
                      </a:r>
                      <a:endParaRPr lang="nl-NL" sz="18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nl-NL" sz="18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  </a:t>
                      </a:r>
                      <a:r>
                        <a:rPr lang="nl-NL" sz="1800" b="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0%</a:t>
                      </a:r>
                      <a:endParaRPr lang="nl-NL" sz="18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nl-NL" sz="1800" b="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-2%</a:t>
                      </a:r>
                      <a:endParaRPr lang="nl-NL" sz="18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nl-NL" sz="18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  </a:t>
                      </a:r>
                      <a:r>
                        <a:rPr lang="nl-NL" sz="1800" b="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1%</a:t>
                      </a:r>
                      <a:endParaRPr lang="nl-NL" sz="18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nl-NL" sz="18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  </a:t>
                      </a:r>
                      <a:r>
                        <a:rPr lang="nl-NL" sz="1800" b="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1%</a:t>
                      </a:r>
                      <a:endParaRPr lang="nl-NL" sz="18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nl-NL" sz="18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  </a:t>
                      </a:r>
                      <a:r>
                        <a:rPr lang="nl-NL" sz="1800" b="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0%</a:t>
                      </a: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nl-NL" sz="1800" b="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  1%</a:t>
                      </a: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nl-NL" sz="1800" b="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  1%</a:t>
                      </a: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nl-NL" sz="1800" b="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-1%</a:t>
                      </a: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nl-NL" sz="1800" b="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  0%</a:t>
                      </a:r>
                      <a:endParaRPr lang="nl-NL" sz="18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7" name="Tijdelijke aanduiding voor voettekst 3"/>
          <p:cNvSpPr>
            <a:spLocks noGrp="1"/>
          </p:cNvSpPr>
          <p:nvPr>
            <p:ph type="ftr" sz="quarter" idx="10"/>
          </p:nvPr>
        </p:nvSpPr>
        <p:spPr>
          <a:xfrm>
            <a:off x="685800" y="6356176"/>
            <a:ext cx="6551613" cy="457200"/>
          </a:xfrm>
          <a:noFill/>
        </p:spPr>
        <p:txBody>
          <a:bodyPr/>
          <a:lstStyle>
            <a:lvl1pPr>
              <a:spcBef>
                <a:spcPct val="20000"/>
              </a:spcBef>
              <a:buSzPct val="125000"/>
              <a:buFont typeface="Times" pitchFamily="18" charset="0"/>
              <a:defRPr sz="2200">
                <a:solidFill>
                  <a:srgbClr val="800000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800000"/>
              </a:buClr>
              <a:buSzPct val="12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GB" altLang="nl-NL" sz="1800" dirty="0">
                <a:solidFill>
                  <a:schemeClr val="bg1"/>
                </a:solidFill>
                <a:latin typeface="Cambria" panose="02040503050406030204" pitchFamily="18" charset="0"/>
              </a:rPr>
              <a:t>The perils of non-probability sampling</a:t>
            </a:r>
          </a:p>
        </p:txBody>
      </p:sp>
      <p:sp>
        <p:nvSpPr>
          <p:cNvPr id="10" name="Tijdelijke aanduiding voor dianummer 4"/>
          <p:cNvSpPr>
            <a:spLocks noGrp="1"/>
          </p:cNvSpPr>
          <p:nvPr>
            <p:ph type="sldNum" sz="quarter" idx="11"/>
          </p:nvPr>
        </p:nvSpPr>
        <p:spPr>
          <a:xfrm>
            <a:off x="7315200" y="6356176"/>
            <a:ext cx="1524000" cy="457200"/>
          </a:xfrm>
          <a:noFill/>
        </p:spPr>
        <p:txBody>
          <a:bodyPr/>
          <a:lstStyle>
            <a:lvl1pPr>
              <a:spcBef>
                <a:spcPct val="20000"/>
              </a:spcBef>
              <a:buSzPct val="125000"/>
              <a:buFont typeface="Times" pitchFamily="18" charset="0"/>
              <a:defRPr sz="2200">
                <a:solidFill>
                  <a:srgbClr val="800000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800000"/>
              </a:buClr>
              <a:buSzPct val="12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GB" altLang="nl-NL" sz="1800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fld id="{85D51FA2-8107-435B-A65F-36B3022DC5BD}" type="slidenum">
              <a:rPr lang="en-GB" altLang="nl-NL" sz="1800" smtClean="0">
                <a:solidFill>
                  <a:schemeClr val="bg1"/>
                </a:solidFill>
                <a:latin typeface="Cambria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31</a:t>
            </a:fld>
            <a:endParaRPr lang="en-GB" altLang="nl-NL" sz="1800" dirty="0" smtClean="0">
              <a:solidFill>
                <a:schemeClr val="accent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44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nl-NL" dirty="0">
                <a:ea typeface="ＭＳ Ｐゴシック" pitchFamily="34" charset="-128"/>
              </a:rPr>
              <a:t>Online surveys, self-selection problems</a:t>
            </a:r>
            <a:endParaRPr lang="en-GB" altLang="nl-NL" noProof="0" dirty="0">
              <a:solidFill>
                <a:schemeClr val="tx2">
                  <a:lumMod val="75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5123" name="Tijdelijke aanduiding voor inhoud 2"/>
          <p:cNvSpPr>
            <a:spLocks noGrp="1"/>
          </p:cNvSpPr>
          <p:nvPr>
            <p:ph idx="1"/>
          </p:nvPr>
        </p:nvSpPr>
        <p:spPr>
          <a:xfrm>
            <a:off x="684213" y="1125538"/>
            <a:ext cx="7920037" cy="5075770"/>
          </a:xfrm>
        </p:spPr>
        <p:txBody>
          <a:bodyPr/>
          <a:lstStyle/>
          <a:p>
            <a:r>
              <a:rPr lang="en-GB" altLang="nl-NL" dirty="0"/>
              <a:t>Example 4: The UK Polling Disaster</a:t>
            </a:r>
            <a:endParaRPr lang="en-GB" altLang="nl-NL" dirty="0">
              <a:ea typeface="ＭＳ Ｐゴシック" pitchFamily="34" charset="-128"/>
            </a:endParaRPr>
          </a:p>
          <a:p>
            <a:pPr lvl="1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altLang="nl-NL" noProof="0" dirty="0" smtClean="0"/>
              <a:t>Variable: the difference between Conservatives and Labour.</a:t>
            </a:r>
          </a:p>
          <a:p>
            <a:pPr lvl="1" eaLnBrk="1" hangingPunct="1">
              <a:spcBef>
                <a:spcPts val="0"/>
              </a:spcBef>
              <a:spcAft>
                <a:spcPts val="300"/>
              </a:spcAft>
              <a:defRPr/>
            </a:pPr>
            <a:endParaRPr lang="en-GB" altLang="nl-NL" dirty="0" smtClean="0"/>
          </a:p>
          <a:p>
            <a:pPr lvl="1" eaLnBrk="1" hangingPunct="1">
              <a:spcBef>
                <a:spcPts val="0"/>
              </a:spcBef>
              <a:spcAft>
                <a:spcPts val="300"/>
              </a:spcAft>
              <a:defRPr/>
            </a:pPr>
            <a:endParaRPr lang="en-GB" altLang="nl-NL" noProof="0" dirty="0" smtClean="0"/>
          </a:p>
          <a:p>
            <a:pPr lvl="1" eaLnBrk="1" hangingPunct="1">
              <a:spcBef>
                <a:spcPts val="0"/>
              </a:spcBef>
              <a:spcAft>
                <a:spcPts val="300"/>
              </a:spcAft>
              <a:defRPr/>
            </a:pPr>
            <a:endParaRPr lang="en-GB" altLang="nl-NL" dirty="0" smtClean="0"/>
          </a:p>
          <a:p>
            <a:pPr lvl="1" eaLnBrk="1" hangingPunct="1">
              <a:spcBef>
                <a:spcPts val="0"/>
              </a:spcBef>
              <a:spcAft>
                <a:spcPts val="300"/>
              </a:spcAft>
              <a:defRPr/>
            </a:pPr>
            <a:endParaRPr lang="en-GB" altLang="nl-NL" noProof="0" dirty="0" smtClean="0"/>
          </a:p>
          <a:p>
            <a:pPr lvl="1" eaLnBrk="1" hangingPunct="1">
              <a:spcBef>
                <a:spcPts val="0"/>
              </a:spcBef>
              <a:spcAft>
                <a:spcPts val="300"/>
              </a:spcAft>
              <a:defRPr/>
            </a:pPr>
            <a:endParaRPr lang="en-GB" altLang="nl-NL" dirty="0" smtClean="0"/>
          </a:p>
          <a:p>
            <a:pPr lvl="1" eaLnBrk="1" hangingPunct="1">
              <a:spcBef>
                <a:spcPts val="0"/>
              </a:spcBef>
              <a:spcAft>
                <a:spcPts val="300"/>
              </a:spcAft>
              <a:defRPr/>
            </a:pPr>
            <a:endParaRPr lang="en-GB" altLang="nl-NL" noProof="0" dirty="0" smtClean="0"/>
          </a:p>
          <a:p>
            <a:pPr lvl="1" eaLnBrk="1" hangingPunct="1">
              <a:spcBef>
                <a:spcPts val="0"/>
              </a:spcBef>
              <a:spcAft>
                <a:spcPts val="300"/>
              </a:spcAft>
              <a:defRPr/>
            </a:pPr>
            <a:endParaRPr lang="en-GB" altLang="nl-NL" dirty="0" smtClean="0"/>
          </a:p>
          <a:p>
            <a:pPr lvl="1" eaLnBrk="1" hangingPunct="1">
              <a:spcBef>
                <a:spcPts val="0"/>
              </a:spcBef>
              <a:spcAft>
                <a:spcPts val="300"/>
              </a:spcAft>
              <a:defRPr/>
            </a:pPr>
            <a:endParaRPr lang="en-GB" altLang="nl-NL" noProof="0" dirty="0" smtClean="0"/>
          </a:p>
          <a:p>
            <a:pPr lvl="1" eaLnBrk="1" hangingPunct="1">
              <a:spcBef>
                <a:spcPts val="0"/>
              </a:spcBef>
              <a:spcAft>
                <a:spcPts val="300"/>
              </a:spcAft>
              <a:defRPr/>
            </a:pPr>
            <a:endParaRPr lang="en-GB" altLang="nl-NL" dirty="0" smtClean="0"/>
          </a:p>
          <a:p>
            <a:pPr lvl="1" eaLnBrk="1" hangingPunct="1">
              <a:spcBef>
                <a:spcPts val="0"/>
              </a:spcBef>
              <a:spcAft>
                <a:spcPts val="300"/>
              </a:spcAft>
              <a:defRPr/>
            </a:pPr>
            <a:endParaRPr lang="en-GB" altLang="nl-NL" noProof="0" dirty="0" smtClean="0"/>
          </a:p>
          <a:p>
            <a:pPr marL="0" lvl="1" indent="0" eaLnBrk="1" hangingPunct="1">
              <a:spcBef>
                <a:spcPts val="0"/>
              </a:spcBef>
              <a:spcAft>
                <a:spcPts val="300"/>
              </a:spcAft>
              <a:buNone/>
              <a:defRPr/>
            </a:pPr>
            <a:endParaRPr lang="en-GB" altLang="nl-NL" noProof="0" dirty="0" smtClean="0"/>
          </a:p>
          <a:p>
            <a:pPr lvl="1" eaLnBrk="1" hangingPunct="1">
              <a:spcBef>
                <a:spcPts val="1200"/>
              </a:spcBef>
              <a:spcAft>
                <a:spcPts val="300"/>
              </a:spcAft>
              <a:defRPr/>
            </a:pPr>
            <a:r>
              <a:rPr lang="en-GB" altLang="nl-NL" noProof="0" dirty="0" smtClean="0"/>
              <a:t>There are significant differences between polls and election result.</a:t>
            </a:r>
          </a:p>
          <a:p>
            <a:pPr marL="0" lvl="1" indent="0" eaLnBrk="1" hangingPunct="1">
              <a:spcBef>
                <a:spcPts val="0"/>
              </a:spcBef>
              <a:spcAft>
                <a:spcPts val="300"/>
              </a:spcAft>
              <a:buNone/>
              <a:defRPr/>
            </a:pPr>
            <a:endParaRPr lang="en-GB" altLang="nl-NL" noProof="0" dirty="0" smtClean="0"/>
          </a:p>
          <a:p>
            <a:pPr lvl="1" eaLnBrk="1" hangingPunct="1">
              <a:spcBef>
                <a:spcPts val="0"/>
              </a:spcBef>
              <a:spcAft>
                <a:spcPts val="300"/>
              </a:spcAft>
              <a:defRPr/>
            </a:pPr>
            <a:endParaRPr lang="en-GB" altLang="nl-NL" noProof="0" dirty="0" smtClean="0"/>
          </a:p>
        </p:txBody>
      </p:sp>
      <p:sp>
        <p:nvSpPr>
          <p:cNvPr id="7" name="Tijdelijke aanduiding voor voettekst 3"/>
          <p:cNvSpPr>
            <a:spLocks noGrp="1"/>
          </p:cNvSpPr>
          <p:nvPr>
            <p:ph type="ftr" sz="quarter" idx="10"/>
          </p:nvPr>
        </p:nvSpPr>
        <p:spPr>
          <a:xfrm>
            <a:off x="685800" y="6356176"/>
            <a:ext cx="6551613" cy="457200"/>
          </a:xfrm>
          <a:noFill/>
        </p:spPr>
        <p:txBody>
          <a:bodyPr/>
          <a:lstStyle>
            <a:lvl1pPr>
              <a:spcBef>
                <a:spcPct val="20000"/>
              </a:spcBef>
              <a:buSzPct val="125000"/>
              <a:buFont typeface="Times" pitchFamily="18" charset="0"/>
              <a:defRPr sz="2200">
                <a:solidFill>
                  <a:srgbClr val="800000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800000"/>
              </a:buClr>
              <a:buSzPct val="12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GB" altLang="nl-NL" sz="1800" dirty="0">
                <a:solidFill>
                  <a:schemeClr val="bg1"/>
                </a:solidFill>
                <a:latin typeface="Cambria" panose="02040503050406030204" pitchFamily="18" charset="0"/>
              </a:rPr>
              <a:t>The perils of non-probability sampling</a:t>
            </a:r>
          </a:p>
        </p:txBody>
      </p:sp>
      <p:sp>
        <p:nvSpPr>
          <p:cNvPr id="10" name="Tijdelijke aanduiding voor dianummer 4"/>
          <p:cNvSpPr>
            <a:spLocks noGrp="1"/>
          </p:cNvSpPr>
          <p:nvPr>
            <p:ph type="sldNum" sz="quarter" idx="11"/>
          </p:nvPr>
        </p:nvSpPr>
        <p:spPr>
          <a:xfrm>
            <a:off x="7315200" y="6356176"/>
            <a:ext cx="1524000" cy="457200"/>
          </a:xfrm>
          <a:noFill/>
        </p:spPr>
        <p:txBody>
          <a:bodyPr/>
          <a:lstStyle>
            <a:lvl1pPr>
              <a:spcBef>
                <a:spcPct val="20000"/>
              </a:spcBef>
              <a:buSzPct val="125000"/>
              <a:buFont typeface="Times" pitchFamily="18" charset="0"/>
              <a:defRPr sz="2200">
                <a:solidFill>
                  <a:srgbClr val="800000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800000"/>
              </a:buClr>
              <a:buSzPct val="12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GB" altLang="nl-NL" sz="1800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fld id="{85D51FA2-8107-435B-A65F-36B3022DC5BD}" type="slidenum">
              <a:rPr lang="en-GB" altLang="nl-NL" sz="1800" smtClean="0">
                <a:solidFill>
                  <a:schemeClr val="bg1"/>
                </a:solidFill>
                <a:latin typeface="Cambria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32</a:t>
            </a:fld>
            <a:endParaRPr lang="en-GB" altLang="nl-NL" sz="1800" dirty="0" smtClean="0">
              <a:solidFill>
                <a:schemeClr val="accent1"/>
              </a:solidFill>
              <a:latin typeface="Cambria" pitchFamily="18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636" y="2024845"/>
            <a:ext cx="5792767" cy="360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4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nl-NL" dirty="0">
                <a:ea typeface="ＭＳ Ｐゴシック" pitchFamily="34" charset="-128"/>
              </a:rPr>
              <a:t>Online surveys, self-selection problems</a:t>
            </a:r>
            <a:endParaRPr lang="en-GB" altLang="nl-NL" noProof="0" dirty="0">
              <a:solidFill>
                <a:schemeClr val="tx2">
                  <a:lumMod val="75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5123" name="Tijdelijke aanduiding voor inhoud 2"/>
          <p:cNvSpPr>
            <a:spLocks noGrp="1"/>
          </p:cNvSpPr>
          <p:nvPr>
            <p:ph idx="1"/>
          </p:nvPr>
        </p:nvSpPr>
        <p:spPr>
          <a:xfrm>
            <a:off x="684213" y="1125538"/>
            <a:ext cx="7920037" cy="5075770"/>
          </a:xfrm>
        </p:spPr>
        <p:txBody>
          <a:bodyPr/>
          <a:lstStyle/>
          <a:p>
            <a:r>
              <a:rPr lang="en-GB" altLang="nl-NL" dirty="0"/>
              <a:t>Example 4: The UK Polling Disaster</a:t>
            </a:r>
            <a:endParaRPr lang="en-GB" altLang="nl-NL" dirty="0" smtClean="0">
              <a:ea typeface="ＭＳ Ｐゴシック" pitchFamily="34" charset="-128"/>
            </a:endParaRPr>
          </a:p>
          <a:p>
            <a:pPr lvl="1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altLang="nl-NL" noProof="0" dirty="0" smtClean="0"/>
              <a:t>There was no ‘Shy Tory Factor’.</a:t>
            </a:r>
          </a:p>
          <a:p>
            <a:pPr lvl="1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altLang="nl-NL" noProof="0" dirty="0" smtClean="0"/>
              <a:t>There was no ‘Late Swing’.</a:t>
            </a:r>
          </a:p>
          <a:p>
            <a:pPr lvl="1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altLang="nl-NL" dirty="0" smtClean="0"/>
              <a:t>‘Herding’ could not be excluded completely.</a:t>
            </a:r>
          </a:p>
          <a:p>
            <a:pPr lvl="1" eaLnBrk="1" hangingPunct="1">
              <a:spcBef>
                <a:spcPts val="0"/>
              </a:spcBef>
              <a:spcAft>
                <a:spcPts val="300"/>
              </a:spcAft>
              <a:defRPr/>
            </a:pPr>
            <a:endParaRPr lang="en-GB" altLang="nl-NL" noProof="0" dirty="0"/>
          </a:p>
          <a:p>
            <a:pPr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altLang="nl-NL" noProof="0" dirty="0" smtClean="0"/>
              <a:t>Conclusions</a:t>
            </a:r>
          </a:p>
          <a:p>
            <a:pPr lvl="1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altLang="nl-NL" dirty="0" smtClean="0"/>
              <a:t>The web surveys were not representative because they were based on self-selection web panels.</a:t>
            </a:r>
            <a:endParaRPr lang="en-GB" altLang="nl-NL" dirty="0"/>
          </a:p>
          <a:p>
            <a:pPr lvl="1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altLang="nl-NL" dirty="0"/>
              <a:t>The </a:t>
            </a:r>
            <a:r>
              <a:rPr lang="en-GB" altLang="nl-NL" dirty="0" smtClean="0"/>
              <a:t>telephone surveys </a:t>
            </a:r>
            <a:r>
              <a:rPr lang="en-GB" altLang="nl-NL" dirty="0"/>
              <a:t>were not representative because </a:t>
            </a:r>
            <a:r>
              <a:rPr lang="en-GB" altLang="nl-NL" dirty="0" smtClean="0"/>
              <a:t>they suffered from very low response rates (20%).</a:t>
            </a:r>
            <a:endParaRPr lang="en-GB" altLang="nl-NL" dirty="0"/>
          </a:p>
          <a:p>
            <a:pPr lvl="1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altLang="nl-NL" dirty="0" smtClean="0"/>
              <a:t>The weighting adjustment techniques used, were not effective. They were not able to reduce the bias.</a:t>
            </a:r>
            <a:endParaRPr lang="en-GB" altLang="nl-NL" dirty="0"/>
          </a:p>
          <a:p>
            <a:pPr eaLnBrk="1" hangingPunct="1">
              <a:spcBef>
                <a:spcPts val="0"/>
              </a:spcBef>
              <a:spcAft>
                <a:spcPts val="300"/>
              </a:spcAft>
              <a:defRPr/>
            </a:pPr>
            <a:endParaRPr lang="en-GB" altLang="nl-NL" noProof="0" dirty="0" smtClean="0"/>
          </a:p>
          <a:p>
            <a:pPr eaLnBrk="1" hangingPunct="1">
              <a:spcBef>
                <a:spcPts val="0"/>
              </a:spcBef>
              <a:spcAft>
                <a:spcPts val="300"/>
              </a:spcAft>
              <a:defRPr/>
            </a:pPr>
            <a:endParaRPr lang="en-GB" altLang="nl-NL" dirty="0"/>
          </a:p>
          <a:p>
            <a:pPr eaLnBrk="1" hangingPunct="1">
              <a:spcBef>
                <a:spcPts val="0"/>
              </a:spcBef>
              <a:spcAft>
                <a:spcPts val="300"/>
              </a:spcAft>
              <a:defRPr/>
            </a:pPr>
            <a:endParaRPr lang="en-GB" altLang="nl-NL" noProof="0" dirty="0" smtClean="0"/>
          </a:p>
          <a:p>
            <a:pPr marL="0" lvl="1" indent="0" eaLnBrk="1" hangingPunct="1">
              <a:spcBef>
                <a:spcPts val="0"/>
              </a:spcBef>
              <a:spcAft>
                <a:spcPts val="300"/>
              </a:spcAft>
              <a:buNone/>
              <a:defRPr/>
            </a:pPr>
            <a:endParaRPr lang="en-GB" altLang="nl-NL" noProof="0" dirty="0" smtClean="0"/>
          </a:p>
          <a:p>
            <a:pPr lvl="1" eaLnBrk="1" hangingPunct="1">
              <a:spcBef>
                <a:spcPts val="0"/>
              </a:spcBef>
              <a:spcAft>
                <a:spcPts val="300"/>
              </a:spcAft>
              <a:defRPr/>
            </a:pPr>
            <a:endParaRPr lang="en-GB" altLang="nl-NL" noProof="0" dirty="0" smtClean="0"/>
          </a:p>
        </p:txBody>
      </p:sp>
      <p:sp>
        <p:nvSpPr>
          <p:cNvPr id="7" name="Tijdelijke aanduiding voor voettekst 3"/>
          <p:cNvSpPr>
            <a:spLocks noGrp="1"/>
          </p:cNvSpPr>
          <p:nvPr>
            <p:ph type="ftr" sz="quarter" idx="10"/>
          </p:nvPr>
        </p:nvSpPr>
        <p:spPr>
          <a:xfrm>
            <a:off x="685800" y="6356176"/>
            <a:ext cx="6551613" cy="457200"/>
          </a:xfrm>
          <a:noFill/>
        </p:spPr>
        <p:txBody>
          <a:bodyPr/>
          <a:lstStyle>
            <a:lvl1pPr>
              <a:spcBef>
                <a:spcPct val="20000"/>
              </a:spcBef>
              <a:buSzPct val="125000"/>
              <a:buFont typeface="Times" pitchFamily="18" charset="0"/>
              <a:defRPr sz="2200">
                <a:solidFill>
                  <a:srgbClr val="800000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800000"/>
              </a:buClr>
              <a:buSzPct val="12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GB" altLang="nl-NL" sz="1800" dirty="0">
                <a:solidFill>
                  <a:schemeClr val="bg1"/>
                </a:solidFill>
                <a:latin typeface="Cambria" panose="02040503050406030204" pitchFamily="18" charset="0"/>
              </a:rPr>
              <a:t>The perils of non-probability sampling</a:t>
            </a:r>
          </a:p>
        </p:txBody>
      </p:sp>
      <p:sp>
        <p:nvSpPr>
          <p:cNvPr id="10" name="Tijdelijke aanduiding voor dianummer 4"/>
          <p:cNvSpPr>
            <a:spLocks noGrp="1"/>
          </p:cNvSpPr>
          <p:nvPr>
            <p:ph type="sldNum" sz="quarter" idx="11"/>
          </p:nvPr>
        </p:nvSpPr>
        <p:spPr>
          <a:xfrm>
            <a:off x="7315200" y="6356176"/>
            <a:ext cx="1524000" cy="457200"/>
          </a:xfrm>
          <a:noFill/>
        </p:spPr>
        <p:txBody>
          <a:bodyPr/>
          <a:lstStyle>
            <a:lvl1pPr>
              <a:spcBef>
                <a:spcPct val="20000"/>
              </a:spcBef>
              <a:buSzPct val="125000"/>
              <a:buFont typeface="Times" pitchFamily="18" charset="0"/>
              <a:defRPr sz="2200">
                <a:solidFill>
                  <a:srgbClr val="800000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800000"/>
              </a:buClr>
              <a:buSzPct val="12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GB" altLang="nl-NL" sz="1800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fld id="{85D51FA2-8107-435B-A65F-36B3022DC5BD}" type="slidenum">
              <a:rPr lang="en-GB" altLang="nl-NL" sz="1800" smtClean="0">
                <a:solidFill>
                  <a:schemeClr val="bg1"/>
                </a:solidFill>
                <a:latin typeface="Cambria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33</a:t>
            </a:fld>
            <a:endParaRPr lang="en-GB" altLang="nl-NL" sz="1800" dirty="0" smtClean="0">
              <a:solidFill>
                <a:schemeClr val="accent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49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nl-NL" dirty="0">
                <a:ea typeface="ＭＳ Ｐゴシック" pitchFamily="34" charset="-128"/>
              </a:rPr>
              <a:t>Online surveys, self-selection problems</a:t>
            </a:r>
            <a:endParaRPr lang="nl-NL" altLang="nl-NL" noProof="0" dirty="0">
              <a:solidFill>
                <a:schemeClr val="tx2">
                  <a:lumMod val="75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512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nl-NL" noProof="0" dirty="0" smtClean="0"/>
              <a:t>Example 5: Shopping Sundays in a municipality</a:t>
            </a:r>
            <a:endParaRPr lang="en-GB" altLang="nl-NL" noProof="0" dirty="0" smtClean="0">
              <a:ea typeface="ＭＳ Ｐゴシック" pitchFamily="34" charset="-128"/>
            </a:endParaRPr>
          </a:p>
          <a:p>
            <a:pPr lvl="1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altLang="nl-NL" noProof="0" dirty="0" smtClean="0"/>
              <a:t>Urban town Alphen (70,000 people)</a:t>
            </a:r>
          </a:p>
          <a:p>
            <a:pPr lvl="1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altLang="nl-NL" noProof="0" dirty="0" smtClean="0"/>
              <a:t>Seven rural villages: </a:t>
            </a:r>
            <a:r>
              <a:rPr lang="en-GB" altLang="nl-NL" noProof="0" dirty="0" err="1" smtClean="0"/>
              <a:t>Aarlanderveen</a:t>
            </a:r>
            <a:r>
              <a:rPr lang="en-GB" altLang="nl-NL" noProof="0" dirty="0" smtClean="0"/>
              <a:t>, </a:t>
            </a:r>
            <a:r>
              <a:rPr lang="en-GB" altLang="nl-NL" noProof="0" dirty="0" err="1" smtClean="0"/>
              <a:t>Benthuizen</a:t>
            </a:r>
            <a:r>
              <a:rPr lang="en-GB" altLang="nl-NL" noProof="0" dirty="0" smtClean="0"/>
              <a:t>, </a:t>
            </a:r>
            <a:r>
              <a:rPr lang="en-GB" altLang="nl-NL" noProof="0" dirty="0" err="1" smtClean="0"/>
              <a:t>Boskoop</a:t>
            </a:r>
            <a:r>
              <a:rPr lang="en-GB" altLang="nl-NL" noProof="0" dirty="0" smtClean="0"/>
              <a:t>. </a:t>
            </a:r>
            <a:r>
              <a:rPr lang="en-GB" altLang="nl-NL" noProof="0" dirty="0" err="1" smtClean="0"/>
              <a:t>Hazerswoude-Dorp</a:t>
            </a:r>
            <a:r>
              <a:rPr lang="en-GB" altLang="nl-NL" noProof="0" dirty="0" smtClean="0"/>
              <a:t>, </a:t>
            </a:r>
            <a:r>
              <a:rPr lang="en-GB" altLang="nl-NL" noProof="0" dirty="0" err="1" smtClean="0"/>
              <a:t>Hazerswoude-Rijndijk</a:t>
            </a:r>
            <a:r>
              <a:rPr lang="en-GB" altLang="nl-NL" noProof="0" dirty="0" smtClean="0"/>
              <a:t>, </a:t>
            </a:r>
            <a:r>
              <a:rPr lang="en-GB" altLang="nl-NL" noProof="0" dirty="0" err="1" smtClean="0"/>
              <a:t>Koudekerk</a:t>
            </a:r>
            <a:r>
              <a:rPr lang="en-GB" altLang="nl-NL" noProof="0" dirty="0" smtClean="0"/>
              <a:t>, </a:t>
            </a:r>
            <a:r>
              <a:rPr lang="en-GB" altLang="nl-NL" dirty="0" err="1" smtClean="0"/>
              <a:t>Zwammerdam</a:t>
            </a:r>
            <a:r>
              <a:rPr lang="en-GB" altLang="nl-NL" noProof="0" dirty="0" smtClean="0"/>
              <a:t> (</a:t>
            </a:r>
            <a:r>
              <a:rPr lang="en-GB" altLang="nl-NL" dirty="0" smtClean="0"/>
              <a:t>together</a:t>
            </a:r>
            <a:r>
              <a:rPr lang="en-GB" altLang="nl-NL" noProof="0" dirty="0" smtClean="0"/>
              <a:t> 30,000 people).</a:t>
            </a:r>
          </a:p>
          <a:p>
            <a:pPr marL="265113" lvl="1" eaLnBrk="1" hangingPunct="1">
              <a:spcBef>
                <a:spcPts val="300"/>
              </a:spcBef>
              <a:defRPr/>
            </a:pPr>
            <a:endParaRPr lang="nl-NL" altLang="nl-NL" noProof="0" dirty="0" smtClean="0">
              <a:ea typeface="ＭＳ Ｐゴシック" pitchFamily="34" charset="-128"/>
            </a:endParaRPr>
          </a:p>
        </p:txBody>
      </p:sp>
      <p:sp>
        <p:nvSpPr>
          <p:cNvPr id="9" name="Tijdelijke aanduiding voor voettekst 3"/>
          <p:cNvSpPr>
            <a:spLocks noGrp="1"/>
          </p:cNvSpPr>
          <p:nvPr>
            <p:ph type="ftr" sz="quarter" idx="10"/>
          </p:nvPr>
        </p:nvSpPr>
        <p:spPr>
          <a:xfrm>
            <a:off x="685800" y="6356176"/>
            <a:ext cx="6551613" cy="457200"/>
          </a:xfrm>
          <a:noFill/>
        </p:spPr>
        <p:txBody>
          <a:bodyPr/>
          <a:lstStyle>
            <a:lvl1pPr>
              <a:spcBef>
                <a:spcPct val="20000"/>
              </a:spcBef>
              <a:buSzPct val="125000"/>
              <a:buFont typeface="Times" pitchFamily="18" charset="0"/>
              <a:defRPr sz="2200">
                <a:solidFill>
                  <a:srgbClr val="800000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800000"/>
              </a:buClr>
              <a:buSzPct val="12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GB" altLang="nl-NL" sz="1800" dirty="0">
                <a:solidFill>
                  <a:schemeClr val="bg1"/>
                </a:solidFill>
                <a:latin typeface="Cambria" panose="02040503050406030204" pitchFamily="18" charset="0"/>
              </a:rPr>
              <a:t>The perils of non-probability sampling</a:t>
            </a:r>
          </a:p>
        </p:txBody>
      </p:sp>
      <p:sp>
        <p:nvSpPr>
          <p:cNvPr id="10" name="Tijdelijke aanduiding voor dianummer 4"/>
          <p:cNvSpPr>
            <a:spLocks noGrp="1"/>
          </p:cNvSpPr>
          <p:nvPr>
            <p:ph type="sldNum" sz="quarter" idx="11"/>
          </p:nvPr>
        </p:nvSpPr>
        <p:spPr>
          <a:xfrm>
            <a:off x="7315200" y="6356176"/>
            <a:ext cx="1524000" cy="457200"/>
          </a:xfrm>
          <a:noFill/>
        </p:spPr>
        <p:txBody>
          <a:bodyPr/>
          <a:lstStyle>
            <a:lvl1pPr>
              <a:spcBef>
                <a:spcPct val="20000"/>
              </a:spcBef>
              <a:buSzPct val="125000"/>
              <a:buFont typeface="Times" pitchFamily="18" charset="0"/>
              <a:defRPr sz="2200">
                <a:solidFill>
                  <a:srgbClr val="800000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800000"/>
              </a:buClr>
              <a:buSzPct val="12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GB" altLang="nl-NL" sz="1800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fld id="{85D51FA2-8107-435B-A65F-36B3022DC5BD}" type="slidenum">
              <a:rPr lang="en-GB" altLang="nl-NL" sz="1800" smtClean="0">
                <a:solidFill>
                  <a:schemeClr val="bg1"/>
                </a:solidFill>
                <a:latin typeface="Cambria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34</a:t>
            </a:fld>
            <a:endParaRPr lang="en-GB" altLang="nl-NL" sz="1800" dirty="0" smtClean="0">
              <a:solidFill>
                <a:schemeClr val="accent1"/>
              </a:solidFill>
              <a:latin typeface="Cambria" pitchFamily="18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172906"/>
            <a:ext cx="3600400" cy="2412268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7" y="3172906"/>
            <a:ext cx="3600400" cy="2412268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2058089" y="5621178"/>
            <a:ext cx="53858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0" i="1" dirty="0" smtClean="0">
                <a:latin typeface="Cambria" panose="02040503050406030204" pitchFamily="18" charset="0"/>
              </a:rPr>
              <a:t>Alphen                                                       </a:t>
            </a:r>
            <a:r>
              <a:rPr lang="en-GB" sz="2000" b="0" i="1" dirty="0" err="1" smtClean="0">
                <a:latin typeface="Cambria" panose="02040503050406030204" pitchFamily="18" charset="0"/>
              </a:rPr>
              <a:t>Benthuizen</a:t>
            </a:r>
            <a:endParaRPr lang="en-GB" sz="2000" b="0" i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86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nl-NL" dirty="0">
                <a:ea typeface="ＭＳ Ｐゴシック" pitchFamily="34" charset="-128"/>
              </a:rPr>
              <a:t>Online surveys, self-selection problems</a:t>
            </a:r>
            <a:endParaRPr lang="nl-NL" altLang="nl-NL" noProof="0" dirty="0">
              <a:solidFill>
                <a:schemeClr val="tx2">
                  <a:lumMod val="75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512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nl-NL" dirty="0"/>
              <a:t>Example 5: Shopping Sundays in a </a:t>
            </a:r>
            <a:r>
              <a:rPr lang="en-GB" altLang="nl-NL" dirty="0" smtClean="0"/>
              <a:t>municipality</a:t>
            </a:r>
            <a:endParaRPr lang="en-GB" altLang="nl-NL" noProof="0" dirty="0" smtClean="0">
              <a:ea typeface="ＭＳ Ｐゴシック" pitchFamily="34" charset="-128"/>
            </a:endParaRPr>
          </a:p>
          <a:p>
            <a:pPr lvl="1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altLang="nl-NL" noProof="0" dirty="0" smtClean="0"/>
              <a:t>Should the shops be open on Sunday?</a:t>
            </a:r>
          </a:p>
          <a:p>
            <a:pPr lvl="1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altLang="nl-NL" noProof="0" dirty="0" smtClean="0"/>
              <a:t>Liberal parties in favour, Christian parties </a:t>
            </a:r>
            <a:r>
              <a:rPr lang="en-GB" altLang="nl-NL" dirty="0" smtClean="0"/>
              <a:t>opposed.</a:t>
            </a:r>
            <a:r>
              <a:rPr lang="en-GB" altLang="nl-NL" noProof="0" dirty="0" smtClean="0"/>
              <a:t> </a:t>
            </a:r>
          </a:p>
          <a:p>
            <a:r>
              <a:rPr lang="en-GB" altLang="nl-NL" noProof="0" dirty="0" smtClean="0"/>
              <a:t>Three surveys at the same time</a:t>
            </a:r>
            <a:endParaRPr lang="en-GB" altLang="nl-NL" noProof="0" dirty="0" smtClean="0">
              <a:ea typeface="ＭＳ Ｐゴシック" pitchFamily="34" charset="-128"/>
            </a:endParaRPr>
          </a:p>
          <a:p>
            <a:pPr lvl="1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altLang="nl-NL" i="1" noProof="0" dirty="0" smtClean="0"/>
              <a:t>Face-to-face interviews</a:t>
            </a:r>
            <a:r>
              <a:rPr lang="en-GB" altLang="nl-NL" noProof="0" dirty="0" smtClean="0"/>
              <a:t> by members of political parties in shopping centres on one Saturday afternoon. 754 interviews.</a:t>
            </a:r>
          </a:p>
          <a:p>
            <a:pPr lvl="1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altLang="nl-NL" i="1" dirty="0" smtClean="0"/>
              <a:t>Citizen panel</a:t>
            </a:r>
            <a:r>
              <a:rPr lang="en-GB" altLang="nl-NL" dirty="0" smtClean="0"/>
              <a:t>, based on random sample from population register</a:t>
            </a:r>
            <a:r>
              <a:rPr lang="en-GB" altLang="nl-NL" noProof="0" dirty="0" smtClean="0"/>
              <a:t>.  857 interviews. Response: 54%.</a:t>
            </a:r>
          </a:p>
          <a:p>
            <a:pPr lvl="1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altLang="nl-NL" i="1" dirty="0" smtClean="0"/>
              <a:t>Self-selection web survey</a:t>
            </a:r>
            <a:r>
              <a:rPr lang="en-GB" altLang="nl-NL" dirty="0" smtClean="0"/>
              <a:t>, to give everyone the possibility to express an opinion.</a:t>
            </a:r>
            <a:r>
              <a:rPr lang="en-GB" altLang="nl-NL" noProof="0" dirty="0" smtClean="0"/>
              <a:t> 1550 interviews.</a:t>
            </a:r>
            <a:endParaRPr lang="en-GB" altLang="nl-NL" dirty="0"/>
          </a:p>
          <a:p>
            <a:pPr>
              <a:defRPr/>
            </a:pPr>
            <a:r>
              <a:rPr lang="en-GB" altLang="nl-NL" dirty="0"/>
              <a:t>Note</a:t>
            </a:r>
          </a:p>
          <a:p>
            <a:pPr lvl="1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altLang="nl-NL" noProof="0" dirty="0" smtClean="0"/>
              <a:t>Appeal by churches to their members to vote. </a:t>
            </a:r>
          </a:p>
          <a:p>
            <a:pPr marL="0" lvl="1" indent="0" eaLnBrk="1" hangingPunct="1">
              <a:spcBef>
                <a:spcPts val="0"/>
              </a:spcBef>
              <a:spcAft>
                <a:spcPts val="300"/>
              </a:spcAft>
              <a:buNone/>
              <a:defRPr/>
            </a:pPr>
            <a:endParaRPr lang="en-GB" altLang="nl-NL" noProof="0" dirty="0" smtClean="0">
              <a:ea typeface="ＭＳ Ｐゴシック" pitchFamily="34" charset="-128"/>
            </a:endParaRPr>
          </a:p>
          <a:p>
            <a:pPr marL="265113" lvl="1" eaLnBrk="1" hangingPunct="1">
              <a:spcBef>
                <a:spcPts val="300"/>
              </a:spcBef>
              <a:defRPr/>
            </a:pPr>
            <a:endParaRPr lang="en-GB" altLang="nl-NL" noProof="0" dirty="0" smtClean="0">
              <a:ea typeface="ＭＳ Ｐゴシック" pitchFamily="34" charset="-128"/>
            </a:endParaRPr>
          </a:p>
        </p:txBody>
      </p:sp>
      <p:sp>
        <p:nvSpPr>
          <p:cNvPr id="6" name="Tijdelijke aanduiding voor voettekst 3"/>
          <p:cNvSpPr>
            <a:spLocks noGrp="1"/>
          </p:cNvSpPr>
          <p:nvPr>
            <p:ph type="ftr" sz="quarter" idx="10"/>
          </p:nvPr>
        </p:nvSpPr>
        <p:spPr>
          <a:xfrm>
            <a:off x="685800" y="6356176"/>
            <a:ext cx="6551613" cy="457200"/>
          </a:xfrm>
          <a:noFill/>
        </p:spPr>
        <p:txBody>
          <a:bodyPr/>
          <a:lstStyle>
            <a:lvl1pPr>
              <a:spcBef>
                <a:spcPct val="20000"/>
              </a:spcBef>
              <a:buSzPct val="125000"/>
              <a:buFont typeface="Times" pitchFamily="18" charset="0"/>
              <a:defRPr sz="2200">
                <a:solidFill>
                  <a:srgbClr val="800000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800000"/>
              </a:buClr>
              <a:buSzPct val="12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GB" altLang="nl-NL" sz="1800" dirty="0">
                <a:solidFill>
                  <a:schemeClr val="bg1"/>
                </a:solidFill>
                <a:latin typeface="Cambria" panose="02040503050406030204" pitchFamily="18" charset="0"/>
              </a:rPr>
              <a:t>The perils of non-probability sampling</a:t>
            </a:r>
          </a:p>
        </p:txBody>
      </p:sp>
      <p:sp>
        <p:nvSpPr>
          <p:cNvPr id="9" name="Tijdelijke aanduiding voor dianummer 4"/>
          <p:cNvSpPr>
            <a:spLocks noGrp="1"/>
          </p:cNvSpPr>
          <p:nvPr>
            <p:ph type="sldNum" sz="quarter" idx="11"/>
          </p:nvPr>
        </p:nvSpPr>
        <p:spPr>
          <a:xfrm>
            <a:off x="7315200" y="6356176"/>
            <a:ext cx="1524000" cy="457200"/>
          </a:xfrm>
          <a:noFill/>
        </p:spPr>
        <p:txBody>
          <a:bodyPr/>
          <a:lstStyle>
            <a:lvl1pPr>
              <a:spcBef>
                <a:spcPct val="20000"/>
              </a:spcBef>
              <a:buSzPct val="125000"/>
              <a:buFont typeface="Times" pitchFamily="18" charset="0"/>
              <a:defRPr sz="2200">
                <a:solidFill>
                  <a:srgbClr val="800000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800000"/>
              </a:buClr>
              <a:buSzPct val="12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GB" altLang="nl-NL" sz="1800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fld id="{85D51FA2-8107-435B-A65F-36B3022DC5BD}" type="slidenum">
              <a:rPr lang="en-GB" altLang="nl-NL" sz="1800" smtClean="0">
                <a:solidFill>
                  <a:schemeClr val="bg1"/>
                </a:solidFill>
                <a:latin typeface="Cambria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35</a:t>
            </a:fld>
            <a:endParaRPr lang="en-GB" altLang="nl-NL" sz="1800" dirty="0" smtClean="0">
              <a:solidFill>
                <a:schemeClr val="accent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41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nl-NL" dirty="0">
                <a:ea typeface="ＭＳ Ｐゴシック" pitchFamily="34" charset="-128"/>
              </a:rPr>
              <a:t>Online surveys, self-selection problems</a:t>
            </a:r>
            <a:endParaRPr lang="nl-NL" altLang="nl-NL" noProof="0" dirty="0">
              <a:solidFill>
                <a:schemeClr val="tx2">
                  <a:lumMod val="75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5123" name="Tijdelijke aanduiding voor inhoud 2"/>
          <p:cNvSpPr>
            <a:spLocks noGrp="1"/>
          </p:cNvSpPr>
          <p:nvPr>
            <p:ph idx="1"/>
          </p:nvPr>
        </p:nvSpPr>
        <p:spPr>
          <a:xfrm>
            <a:off x="684213" y="1125538"/>
            <a:ext cx="7920037" cy="5075770"/>
          </a:xfrm>
        </p:spPr>
        <p:txBody>
          <a:bodyPr/>
          <a:lstStyle/>
          <a:p>
            <a:r>
              <a:rPr lang="en-GB" altLang="nl-NL" dirty="0"/>
              <a:t>Example 5: Shopping Sundays in a municipality</a:t>
            </a:r>
            <a:endParaRPr lang="en-GB" altLang="nl-NL" dirty="0" smtClean="0">
              <a:ea typeface="ＭＳ Ｐゴシック" pitchFamily="34" charset="-128"/>
            </a:endParaRPr>
          </a:p>
          <a:p>
            <a:pPr lvl="1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nl-NL" altLang="nl-NL" noProof="0" dirty="0" smtClean="0"/>
              <a:t>Distribution of </a:t>
            </a:r>
            <a:r>
              <a:rPr lang="nl-NL" altLang="nl-NL" noProof="0" dirty="0" err="1" smtClean="0"/>
              <a:t>the</a:t>
            </a:r>
            <a:r>
              <a:rPr lang="nl-NL" altLang="nl-NL" noProof="0" dirty="0" smtClean="0"/>
              <a:t> response over </a:t>
            </a:r>
            <a:r>
              <a:rPr lang="nl-NL" altLang="nl-NL" noProof="0" dirty="0" err="1" smtClean="0"/>
              <a:t>town</a:t>
            </a:r>
            <a:r>
              <a:rPr lang="nl-NL" altLang="nl-NL" noProof="0" dirty="0" smtClean="0"/>
              <a:t> </a:t>
            </a:r>
            <a:r>
              <a:rPr lang="nl-NL" altLang="nl-NL" noProof="0" dirty="0" err="1" smtClean="0"/>
              <a:t>and</a:t>
            </a:r>
            <a:r>
              <a:rPr lang="nl-NL" altLang="nl-NL" noProof="0" dirty="0" smtClean="0"/>
              <a:t> </a:t>
            </a:r>
            <a:r>
              <a:rPr lang="nl-NL" altLang="nl-NL" noProof="0" dirty="0" err="1" smtClean="0"/>
              <a:t>villages</a:t>
            </a:r>
            <a:r>
              <a:rPr lang="nl-NL" altLang="nl-NL" noProof="0" dirty="0" smtClean="0"/>
              <a:t>.</a:t>
            </a:r>
          </a:p>
          <a:p>
            <a:pPr lvl="1" eaLnBrk="1" hangingPunct="1">
              <a:spcBef>
                <a:spcPts val="0"/>
              </a:spcBef>
              <a:spcAft>
                <a:spcPts val="300"/>
              </a:spcAft>
              <a:defRPr/>
            </a:pPr>
            <a:endParaRPr lang="nl-NL" altLang="nl-NL" noProof="0" dirty="0" smtClean="0"/>
          </a:p>
          <a:p>
            <a:pPr lvl="1" eaLnBrk="1" hangingPunct="1">
              <a:spcBef>
                <a:spcPts val="0"/>
              </a:spcBef>
              <a:spcAft>
                <a:spcPts val="300"/>
              </a:spcAft>
              <a:defRPr/>
            </a:pPr>
            <a:endParaRPr lang="nl-NL" altLang="nl-NL" noProof="0" dirty="0" smtClean="0"/>
          </a:p>
          <a:p>
            <a:pPr lvl="1" eaLnBrk="1" hangingPunct="1">
              <a:spcBef>
                <a:spcPts val="0"/>
              </a:spcBef>
              <a:spcAft>
                <a:spcPts val="300"/>
              </a:spcAft>
              <a:defRPr/>
            </a:pPr>
            <a:endParaRPr lang="nl-NL" altLang="nl-NL" noProof="0" dirty="0" smtClean="0"/>
          </a:p>
          <a:p>
            <a:pPr lvl="1" eaLnBrk="1" hangingPunct="1">
              <a:spcBef>
                <a:spcPts val="0"/>
              </a:spcBef>
              <a:spcAft>
                <a:spcPts val="300"/>
              </a:spcAft>
              <a:defRPr/>
            </a:pPr>
            <a:endParaRPr lang="nl-NL" altLang="nl-NL" noProof="0" dirty="0" smtClean="0"/>
          </a:p>
          <a:p>
            <a:pPr lvl="1" eaLnBrk="1" hangingPunct="1">
              <a:spcBef>
                <a:spcPts val="0"/>
              </a:spcBef>
              <a:spcAft>
                <a:spcPts val="300"/>
              </a:spcAft>
              <a:defRPr/>
            </a:pPr>
            <a:endParaRPr lang="nl-NL" altLang="nl-NL" noProof="0" dirty="0" smtClean="0"/>
          </a:p>
          <a:p>
            <a:pPr lvl="1" eaLnBrk="1" hangingPunct="1">
              <a:spcBef>
                <a:spcPts val="0"/>
              </a:spcBef>
              <a:spcAft>
                <a:spcPts val="300"/>
              </a:spcAft>
              <a:defRPr/>
            </a:pPr>
            <a:endParaRPr lang="nl-NL" altLang="nl-NL" noProof="0" dirty="0" smtClean="0"/>
          </a:p>
          <a:p>
            <a:pPr lvl="1" eaLnBrk="1" hangingPunct="1">
              <a:spcBef>
                <a:spcPts val="0"/>
              </a:spcBef>
              <a:spcAft>
                <a:spcPts val="300"/>
              </a:spcAft>
              <a:defRPr/>
            </a:pPr>
            <a:endParaRPr lang="nl-NL" altLang="nl-NL" noProof="0" dirty="0" smtClean="0"/>
          </a:p>
          <a:p>
            <a:pPr lvl="1" eaLnBrk="1" hangingPunct="1">
              <a:spcBef>
                <a:spcPts val="0"/>
              </a:spcBef>
              <a:spcAft>
                <a:spcPts val="300"/>
              </a:spcAft>
              <a:defRPr/>
            </a:pPr>
            <a:endParaRPr lang="nl-NL" altLang="nl-NL" noProof="0" dirty="0" smtClean="0"/>
          </a:p>
          <a:p>
            <a:pPr lvl="1" eaLnBrk="1" hangingPunct="1">
              <a:spcBef>
                <a:spcPts val="0"/>
              </a:spcBef>
              <a:spcAft>
                <a:spcPts val="300"/>
              </a:spcAft>
              <a:defRPr/>
            </a:pPr>
            <a:endParaRPr lang="nl-NL" altLang="nl-NL" noProof="0" dirty="0" smtClean="0"/>
          </a:p>
          <a:p>
            <a:pPr lvl="1" eaLnBrk="1" hangingPunct="1">
              <a:spcBef>
                <a:spcPts val="0"/>
              </a:spcBef>
              <a:spcAft>
                <a:spcPts val="300"/>
              </a:spcAft>
              <a:defRPr/>
            </a:pPr>
            <a:endParaRPr lang="nl-NL" altLang="nl-NL" noProof="0" dirty="0" smtClean="0"/>
          </a:p>
          <a:p>
            <a:pPr lvl="1" eaLnBrk="1" hangingPunct="1">
              <a:spcBef>
                <a:spcPts val="0"/>
              </a:spcBef>
              <a:spcAft>
                <a:spcPts val="300"/>
              </a:spcAft>
              <a:defRPr/>
            </a:pPr>
            <a:endParaRPr lang="nl-NL" altLang="nl-NL" noProof="0" dirty="0" smtClean="0"/>
          </a:p>
          <a:p>
            <a:pPr lvl="1" eaLnBrk="1" hangingPunct="1">
              <a:spcBef>
                <a:spcPts val="1200"/>
              </a:spcBef>
              <a:spcAft>
                <a:spcPts val="300"/>
              </a:spcAft>
              <a:defRPr/>
            </a:pPr>
            <a:r>
              <a:rPr lang="nl-NL" altLang="nl-NL" dirty="0" smtClean="0"/>
              <a:t>Small</a:t>
            </a:r>
            <a:r>
              <a:rPr lang="nl-NL" altLang="nl-NL" noProof="0" dirty="0" smtClean="0"/>
              <a:t> </a:t>
            </a:r>
            <a:r>
              <a:rPr lang="nl-NL" altLang="nl-NL" dirty="0" smtClean="0"/>
              <a:t>C</a:t>
            </a:r>
            <a:r>
              <a:rPr lang="nl-NL" altLang="nl-NL" noProof="0" dirty="0" err="1" smtClean="0"/>
              <a:t>hristian</a:t>
            </a:r>
            <a:r>
              <a:rPr lang="nl-NL" altLang="nl-NL" noProof="0" dirty="0" smtClean="0"/>
              <a:t> </a:t>
            </a:r>
            <a:r>
              <a:rPr lang="nl-NL" altLang="nl-NL" noProof="0" dirty="0" err="1" smtClean="0"/>
              <a:t>villages</a:t>
            </a:r>
            <a:r>
              <a:rPr lang="nl-NL" altLang="nl-NL" noProof="0" dirty="0" smtClean="0"/>
              <a:t> are over-</a:t>
            </a:r>
            <a:r>
              <a:rPr lang="nl-NL" altLang="nl-NL" noProof="0" dirty="0" err="1" smtClean="0"/>
              <a:t>represented</a:t>
            </a:r>
            <a:endParaRPr lang="nl-NL" altLang="nl-NL" noProof="0" dirty="0" smtClean="0">
              <a:ea typeface="ＭＳ Ｐゴシック" pitchFamily="34" charset="-128"/>
            </a:endParaRPr>
          </a:p>
          <a:p>
            <a:pPr marL="265113" lvl="1" eaLnBrk="1" hangingPunct="1">
              <a:spcBef>
                <a:spcPts val="300"/>
              </a:spcBef>
              <a:defRPr/>
            </a:pPr>
            <a:endParaRPr lang="nl-NL" altLang="nl-NL" noProof="0" dirty="0" smtClean="0">
              <a:ea typeface="ＭＳ Ｐゴシック" pitchFamily="34" charset="-128"/>
            </a:endParaRPr>
          </a:p>
        </p:txBody>
      </p:sp>
      <p:sp>
        <p:nvSpPr>
          <p:cNvPr id="7" name="Tijdelijke aanduiding voor voettekst 3"/>
          <p:cNvSpPr>
            <a:spLocks noGrp="1"/>
          </p:cNvSpPr>
          <p:nvPr>
            <p:ph type="ftr" sz="quarter" idx="10"/>
          </p:nvPr>
        </p:nvSpPr>
        <p:spPr>
          <a:xfrm>
            <a:off x="685800" y="6356176"/>
            <a:ext cx="6551613" cy="457200"/>
          </a:xfrm>
          <a:noFill/>
        </p:spPr>
        <p:txBody>
          <a:bodyPr/>
          <a:lstStyle>
            <a:lvl1pPr>
              <a:spcBef>
                <a:spcPct val="20000"/>
              </a:spcBef>
              <a:buSzPct val="125000"/>
              <a:buFont typeface="Times" pitchFamily="18" charset="0"/>
              <a:defRPr sz="2200">
                <a:solidFill>
                  <a:srgbClr val="800000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800000"/>
              </a:buClr>
              <a:buSzPct val="12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GB" altLang="nl-NL" sz="1800" dirty="0">
                <a:solidFill>
                  <a:schemeClr val="bg1"/>
                </a:solidFill>
                <a:latin typeface="Cambria" panose="02040503050406030204" pitchFamily="18" charset="0"/>
              </a:rPr>
              <a:t>The perils of non-probability sampling</a:t>
            </a:r>
          </a:p>
        </p:txBody>
      </p:sp>
      <p:sp>
        <p:nvSpPr>
          <p:cNvPr id="10" name="Tijdelijke aanduiding voor dianummer 4"/>
          <p:cNvSpPr>
            <a:spLocks noGrp="1"/>
          </p:cNvSpPr>
          <p:nvPr>
            <p:ph type="sldNum" sz="quarter" idx="11"/>
          </p:nvPr>
        </p:nvSpPr>
        <p:spPr>
          <a:xfrm>
            <a:off x="7315200" y="6356176"/>
            <a:ext cx="1524000" cy="457200"/>
          </a:xfrm>
          <a:noFill/>
        </p:spPr>
        <p:txBody>
          <a:bodyPr/>
          <a:lstStyle>
            <a:lvl1pPr>
              <a:spcBef>
                <a:spcPct val="20000"/>
              </a:spcBef>
              <a:buSzPct val="125000"/>
              <a:buFont typeface="Times" pitchFamily="18" charset="0"/>
              <a:defRPr sz="2200">
                <a:solidFill>
                  <a:srgbClr val="800000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800000"/>
              </a:buClr>
              <a:buSzPct val="12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GB" altLang="nl-NL" sz="1800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fld id="{85D51FA2-8107-435B-A65F-36B3022DC5BD}" type="slidenum">
              <a:rPr lang="en-GB" altLang="nl-NL" sz="1800" smtClean="0">
                <a:solidFill>
                  <a:schemeClr val="bg1"/>
                </a:solidFill>
                <a:latin typeface="Cambria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36</a:t>
            </a:fld>
            <a:endParaRPr lang="en-GB" altLang="nl-NL" sz="1800" dirty="0" smtClean="0">
              <a:solidFill>
                <a:schemeClr val="accent1"/>
              </a:solidFill>
              <a:latin typeface="Cambria" pitchFamily="18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684" y="1988840"/>
            <a:ext cx="5631026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47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nl-NL" dirty="0">
                <a:ea typeface="ＭＳ Ｐゴシック" pitchFamily="34" charset="-128"/>
              </a:rPr>
              <a:t>Online surveys, self-selection problems</a:t>
            </a:r>
            <a:endParaRPr lang="nl-NL" altLang="nl-NL" noProof="0" dirty="0">
              <a:solidFill>
                <a:schemeClr val="tx2">
                  <a:lumMod val="75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5123" name="Tijdelijke aanduiding voor inhoud 2"/>
          <p:cNvSpPr>
            <a:spLocks noGrp="1"/>
          </p:cNvSpPr>
          <p:nvPr>
            <p:ph idx="1"/>
          </p:nvPr>
        </p:nvSpPr>
        <p:spPr>
          <a:xfrm>
            <a:off x="684213" y="1125538"/>
            <a:ext cx="7920037" cy="5039766"/>
          </a:xfrm>
        </p:spPr>
        <p:txBody>
          <a:bodyPr/>
          <a:lstStyle/>
          <a:p>
            <a:r>
              <a:rPr lang="en-GB" altLang="nl-NL" dirty="0"/>
              <a:t>Example 5: Shopping Sundays in a municipality</a:t>
            </a:r>
            <a:endParaRPr lang="en-GB" altLang="nl-NL" dirty="0">
              <a:ea typeface="ＭＳ Ｐゴシック" pitchFamily="34" charset="-128"/>
            </a:endParaRPr>
          </a:p>
          <a:p>
            <a:pPr lvl="1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nl-NL" altLang="nl-NL" noProof="0" dirty="0" err="1" smtClean="0"/>
              <a:t>Results</a:t>
            </a:r>
            <a:r>
              <a:rPr lang="nl-NL" altLang="nl-NL" noProof="0" dirty="0" smtClean="0"/>
              <a:t> of </a:t>
            </a:r>
            <a:r>
              <a:rPr lang="nl-NL" altLang="nl-NL" noProof="0" dirty="0" err="1" smtClean="0"/>
              <a:t>the</a:t>
            </a:r>
            <a:r>
              <a:rPr lang="nl-NL" altLang="nl-NL" noProof="0" dirty="0" smtClean="0"/>
              <a:t> </a:t>
            </a:r>
            <a:r>
              <a:rPr lang="nl-NL" altLang="nl-NL" noProof="0" dirty="0" err="1" smtClean="0"/>
              <a:t>surveys</a:t>
            </a:r>
            <a:endParaRPr lang="nl-NL" altLang="nl-NL" noProof="0" dirty="0" smtClean="0"/>
          </a:p>
          <a:p>
            <a:pPr lvl="1" eaLnBrk="1" hangingPunct="1">
              <a:spcBef>
                <a:spcPts val="0"/>
              </a:spcBef>
              <a:spcAft>
                <a:spcPts val="300"/>
              </a:spcAft>
              <a:defRPr/>
            </a:pPr>
            <a:endParaRPr lang="nl-NL" altLang="nl-NL" noProof="0" dirty="0" smtClean="0"/>
          </a:p>
          <a:p>
            <a:pPr lvl="1" eaLnBrk="1" hangingPunct="1">
              <a:spcBef>
                <a:spcPts val="0"/>
              </a:spcBef>
              <a:spcAft>
                <a:spcPts val="300"/>
              </a:spcAft>
              <a:defRPr/>
            </a:pPr>
            <a:endParaRPr lang="nl-NL" altLang="nl-NL" noProof="0" dirty="0" smtClean="0"/>
          </a:p>
          <a:p>
            <a:pPr lvl="1" eaLnBrk="1" hangingPunct="1">
              <a:spcBef>
                <a:spcPts val="0"/>
              </a:spcBef>
              <a:spcAft>
                <a:spcPts val="300"/>
              </a:spcAft>
              <a:defRPr/>
            </a:pPr>
            <a:endParaRPr lang="nl-NL" altLang="nl-NL" noProof="0" dirty="0" smtClean="0"/>
          </a:p>
          <a:p>
            <a:pPr lvl="1" eaLnBrk="1" hangingPunct="1">
              <a:spcBef>
                <a:spcPts val="0"/>
              </a:spcBef>
              <a:spcAft>
                <a:spcPts val="300"/>
              </a:spcAft>
              <a:defRPr/>
            </a:pPr>
            <a:endParaRPr lang="nl-NL" altLang="nl-NL" noProof="0" dirty="0" smtClean="0"/>
          </a:p>
          <a:p>
            <a:pPr lvl="1" eaLnBrk="1" hangingPunct="1">
              <a:spcBef>
                <a:spcPts val="0"/>
              </a:spcBef>
              <a:spcAft>
                <a:spcPts val="300"/>
              </a:spcAft>
              <a:defRPr/>
            </a:pPr>
            <a:endParaRPr lang="nl-NL" altLang="nl-NL" noProof="0" dirty="0" smtClean="0"/>
          </a:p>
          <a:p>
            <a:pPr lvl="1" eaLnBrk="1" hangingPunct="1">
              <a:spcBef>
                <a:spcPts val="0"/>
              </a:spcBef>
              <a:spcAft>
                <a:spcPts val="300"/>
              </a:spcAft>
              <a:defRPr/>
            </a:pPr>
            <a:endParaRPr lang="nl-NL" altLang="nl-NL" noProof="0" dirty="0" smtClean="0"/>
          </a:p>
          <a:p>
            <a:pPr lvl="1" eaLnBrk="1" hangingPunct="1">
              <a:spcBef>
                <a:spcPts val="0"/>
              </a:spcBef>
              <a:spcAft>
                <a:spcPts val="300"/>
              </a:spcAft>
              <a:defRPr/>
            </a:pPr>
            <a:endParaRPr lang="nl-NL" altLang="nl-NL" noProof="0" dirty="0" smtClean="0"/>
          </a:p>
          <a:p>
            <a:pPr lvl="1" eaLnBrk="1" hangingPunct="1">
              <a:spcBef>
                <a:spcPts val="0"/>
              </a:spcBef>
              <a:spcAft>
                <a:spcPts val="300"/>
              </a:spcAft>
              <a:defRPr/>
            </a:pPr>
            <a:endParaRPr lang="nl-NL" altLang="nl-NL" noProof="0" dirty="0" smtClean="0"/>
          </a:p>
          <a:p>
            <a:pPr lvl="1" eaLnBrk="1" hangingPunct="1">
              <a:spcBef>
                <a:spcPts val="0"/>
              </a:spcBef>
              <a:spcAft>
                <a:spcPts val="300"/>
              </a:spcAft>
              <a:defRPr/>
            </a:pPr>
            <a:endParaRPr lang="nl-NL" altLang="nl-NL" noProof="0" dirty="0" smtClean="0"/>
          </a:p>
          <a:p>
            <a:pPr lvl="1" eaLnBrk="1" hangingPunct="1">
              <a:spcBef>
                <a:spcPts val="0"/>
              </a:spcBef>
              <a:spcAft>
                <a:spcPts val="300"/>
              </a:spcAft>
              <a:defRPr/>
            </a:pPr>
            <a:endParaRPr lang="nl-NL" altLang="nl-NL" noProof="0" dirty="0" smtClean="0"/>
          </a:p>
          <a:p>
            <a:pPr lvl="1" eaLnBrk="1" hangingPunct="1">
              <a:spcBef>
                <a:spcPts val="0"/>
              </a:spcBef>
              <a:spcAft>
                <a:spcPts val="300"/>
              </a:spcAft>
              <a:defRPr/>
            </a:pPr>
            <a:endParaRPr lang="nl-NL" altLang="nl-NL" noProof="0" dirty="0" smtClean="0"/>
          </a:p>
          <a:p>
            <a:pPr lvl="1" eaLnBrk="1" hangingPunct="1">
              <a:spcBef>
                <a:spcPts val="1200"/>
              </a:spcBef>
              <a:spcAft>
                <a:spcPts val="300"/>
              </a:spcAft>
              <a:defRPr/>
            </a:pPr>
            <a:r>
              <a:rPr lang="nl-NL" altLang="nl-NL" noProof="0" dirty="0" smtClean="0"/>
              <a:t>Large </a:t>
            </a:r>
            <a:r>
              <a:rPr lang="nl-NL" altLang="nl-NL" noProof="0" dirty="0" err="1" smtClean="0"/>
              <a:t>differences</a:t>
            </a:r>
            <a:r>
              <a:rPr lang="nl-NL" altLang="nl-NL" noProof="0" dirty="0" smtClean="0"/>
              <a:t> </a:t>
            </a:r>
            <a:r>
              <a:rPr lang="nl-NL" altLang="nl-NL" noProof="0" dirty="0" err="1" smtClean="0"/>
              <a:t>between</a:t>
            </a:r>
            <a:r>
              <a:rPr lang="nl-NL" altLang="nl-NL" noProof="0" dirty="0" smtClean="0"/>
              <a:t> </a:t>
            </a:r>
            <a:r>
              <a:rPr lang="nl-NL" altLang="nl-NL" noProof="0" dirty="0" err="1" smtClean="0"/>
              <a:t>surveys</a:t>
            </a:r>
            <a:r>
              <a:rPr lang="nl-NL" altLang="nl-NL" noProof="0" dirty="0" smtClean="0"/>
              <a:t>!. </a:t>
            </a:r>
            <a:r>
              <a:rPr lang="nl-NL" altLang="nl-NL" noProof="0" dirty="0" err="1" smtClean="0"/>
              <a:t>Which</a:t>
            </a:r>
            <a:r>
              <a:rPr lang="nl-NL" altLang="nl-NL" noProof="0" dirty="0" smtClean="0"/>
              <a:t> </a:t>
            </a:r>
            <a:r>
              <a:rPr lang="nl-NL" altLang="nl-NL" noProof="0" dirty="0" err="1" smtClean="0"/>
              <a:t>one</a:t>
            </a:r>
            <a:r>
              <a:rPr lang="nl-NL" altLang="nl-NL" noProof="0" dirty="0" smtClean="0"/>
              <a:t> is correct?</a:t>
            </a:r>
          </a:p>
          <a:p>
            <a:pPr marL="0" lvl="1" indent="0" eaLnBrk="1" hangingPunct="1">
              <a:spcBef>
                <a:spcPts val="0"/>
              </a:spcBef>
              <a:spcAft>
                <a:spcPts val="300"/>
              </a:spcAft>
              <a:buNone/>
              <a:defRPr/>
            </a:pPr>
            <a:endParaRPr lang="nl-NL" altLang="nl-NL" noProof="0" dirty="0" smtClean="0">
              <a:ea typeface="ＭＳ Ｐゴシック" pitchFamily="34" charset="-128"/>
            </a:endParaRPr>
          </a:p>
          <a:p>
            <a:pPr marL="265113" lvl="1" eaLnBrk="1" hangingPunct="1">
              <a:spcBef>
                <a:spcPts val="300"/>
              </a:spcBef>
              <a:defRPr/>
            </a:pPr>
            <a:endParaRPr lang="nl-NL" altLang="nl-NL" noProof="0" dirty="0" smtClean="0">
              <a:ea typeface="ＭＳ Ｐゴシック" pitchFamily="34" charset="-128"/>
            </a:endParaRPr>
          </a:p>
        </p:txBody>
      </p:sp>
      <p:sp>
        <p:nvSpPr>
          <p:cNvPr id="7" name="Tijdelijke aanduiding voor voettekst 3"/>
          <p:cNvSpPr>
            <a:spLocks noGrp="1"/>
          </p:cNvSpPr>
          <p:nvPr>
            <p:ph type="ftr" sz="quarter" idx="10"/>
          </p:nvPr>
        </p:nvSpPr>
        <p:spPr>
          <a:xfrm>
            <a:off x="685800" y="6356176"/>
            <a:ext cx="6551613" cy="457200"/>
          </a:xfrm>
          <a:noFill/>
        </p:spPr>
        <p:txBody>
          <a:bodyPr/>
          <a:lstStyle>
            <a:lvl1pPr>
              <a:spcBef>
                <a:spcPct val="20000"/>
              </a:spcBef>
              <a:buSzPct val="125000"/>
              <a:buFont typeface="Times" pitchFamily="18" charset="0"/>
              <a:defRPr sz="2200">
                <a:solidFill>
                  <a:srgbClr val="800000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800000"/>
              </a:buClr>
              <a:buSzPct val="12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GB" altLang="nl-NL" sz="1800" dirty="0">
                <a:solidFill>
                  <a:schemeClr val="bg1"/>
                </a:solidFill>
                <a:latin typeface="Cambria" panose="02040503050406030204" pitchFamily="18" charset="0"/>
              </a:rPr>
              <a:t>The perils of non-probability sampling</a:t>
            </a:r>
          </a:p>
        </p:txBody>
      </p:sp>
      <p:sp>
        <p:nvSpPr>
          <p:cNvPr id="10" name="Tijdelijke aanduiding voor dianummer 4"/>
          <p:cNvSpPr>
            <a:spLocks noGrp="1"/>
          </p:cNvSpPr>
          <p:nvPr>
            <p:ph type="sldNum" sz="quarter" idx="11"/>
          </p:nvPr>
        </p:nvSpPr>
        <p:spPr>
          <a:xfrm>
            <a:off x="7315200" y="6356176"/>
            <a:ext cx="1524000" cy="457200"/>
          </a:xfrm>
          <a:noFill/>
        </p:spPr>
        <p:txBody>
          <a:bodyPr/>
          <a:lstStyle>
            <a:lvl1pPr>
              <a:spcBef>
                <a:spcPct val="20000"/>
              </a:spcBef>
              <a:buSzPct val="125000"/>
              <a:buFont typeface="Times" pitchFamily="18" charset="0"/>
              <a:defRPr sz="2200">
                <a:solidFill>
                  <a:srgbClr val="800000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800000"/>
              </a:buClr>
              <a:buSzPct val="12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GB" altLang="nl-NL" sz="1800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fld id="{85D51FA2-8107-435B-A65F-36B3022DC5BD}" type="slidenum">
              <a:rPr lang="en-GB" altLang="nl-NL" sz="1800" smtClean="0">
                <a:solidFill>
                  <a:schemeClr val="bg1"/>
                </a:solidFill>
                <a:latin typeface="Cambria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37</a:t>
            </a:fld>
            <a:endParaRPr lang="en-GB" altLang="nl-NL" sz="1800" dirty="0" smtClean="0">
              <a:solidFill>
                <a:schemeClr val="accent1"/>
              </a:solidFill>
              <a:latin typeface="Cambria" pitchFamily="18" charset="0"/>
            </a:endParaRP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21285"/>
            <a:ext cx="5980137" cy="388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953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nl-NL" dirty="0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Self-selection</a:t>
            </a:r>
            <a:r>
              <a:rPr lang="en-GB" altLang="nl-NL" noProof="0" dirty="0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 problems</a:t>
            </a:r>
          </a:p>
        </p:txBody>
      </p:sp>
      <p:sp>
        <p:nvSpPr>
          <p:cNvPr id="5123" name="Tijdelijke aanduiding voor inhoud 2"/>
          <p:cNvSpPr>
            <a:spLocks noGrp="1"/>
          </p:cNvSpPr>
          <p:nvPr>
            <p:ph idx="1"/>
          </p:nvPr>
        </p:nvSpPr>
        <p:spPr>
          <a:xfrm>
            <a:off x="684411" y="1124744"/>
            <a:ext cx="7920037" cy="4824412"/>
          </a:xfrm>
        </p:spPr>
        <p:txBody>
          <a:bodyPr/>
          <a:lstStyle/>
          <a:p>
            <a:pPr marL="0" indent="0" eaLnBrk="1" hangingPunct="1"/>
            <a:r>
              <a:rPr lang="en-GB" altLang="nl-NL" dirty="0" smtClean="0"/>
              <a:t>Self-selection bias</a:t>
            </a:r>
            <a:endParaRPr lang="en-GB" altLang="nl-NL" dirty="0"/>
          </a:p>
          <a:p>
            <a:pPr lvl="1" eaLnBrk="1" hangingPunct="1"/>
            <a:r>
              <a:rPr lang="en-GB" altLang="nl-NL" dirty="0" smtClean="0"/>
              <a:t>Respondents </a:t>
            </a:r>
            <a:r>
              <a:rPr lang="en-GB" altLang="nl-NL" dirty="0"/>
              <a:t>are people that </a:t>
            </a:r>
            <a:r>
              <a:rPr lang="en-GB" altLang="nl-NL" dirty="0" smtClean="0"/>
              <a:t>have internet, happen </a:t>
            </a:r>
            <a:r>
              <a:rPr lang="en-GB" altLang="nl-NL" dirty="0"/>
              <a:t>to see the invitation, </a:t>
            </a:r>
            <a:r>
              <a:rPr lang="en-GB" altLang="nl-NL" dirty="0" smtClean="0"/>
              <a:t>and spontaneously decide </a:t>
            </a:r>
            <a:r>
              <a:rPr lang="en-GB" altLang="nl-NL" dirty="0"/>
              <a:t>to participate.   </a:t>
            </a:r>
          </a:p>
          <a:p>
            <a:pPr lvl="1" eaLnBrk="1" hangingPunct="1"/>
            <a:r>
              <a:rPr lang="en-GB" altLang="nl-NL" dirty="0" smtClean="0"/>
              <a:t>Each </a:t>
            </a:r>
            <a:r>
              <a:rPr lang="en-GB" altLang="nl-NL" dirty="0"/>
              <a:t>person </a:t>
            </a:r>
            <a:r>
              <a:rPr lang="en-GB" altLang="nl-NL" i="1" dirty="0"/>
              <a:t>k</a:t>
            </a:r>
            <a:r>
              <a:rPr lang="en-GB" altLang="nl-NL" dirty="0"/>
              <a:t> has unknown probability </a:t>
            </a:r>
            <a:r>
              <a:rPr lang="el-GR" altLang="nl-NL" i="1" dirty="0">
                <a:cs typeface="Tahoma" pitchFamily="34" charset="0"/>
              </a:rPr>
              <a:t>π</a:t>
            </a:r>
            <a:r>
              <a:rPr lang="nl-NL" altLang="nl-NL" i="1" baseline="-25000" dirty="0">
                <a:cs typeface="Tahoma" pitchFamily="34" charset="0"/>
              </a:rPr>
              <a:t>k</a:t>
            </a:r>
            <a:r>
              <a:rPr lang="nl-NL" altLang="nl-NL" dirty="0">
                <a:cs typeface="Tahoma" pitchFamily="34" charset="0"/>
              </a:rPr>
              <a:t> </a:t>
            </a:r>
            <a:r>
              <a:rPr lang="nl-NL" altLang="nl-NL" dirty="0" err="1">
                <a:cs typeface="Tahoma" pitchFamily="34" charset="0"/>
              </a:rPr>
              <a:t>to</a:t>
            </a:r>
            <a:r>
              <a:rPr lang="nl-NL" altLang="nl-NL" dirty="0">
                <a:cs typeface="Tahoma" pitchFamily="34" charset="0"/>
              </a:rPr>
              <a:t> </a:t>
            </a:r>
            <a:r>
              <a:rPr lang="nl-NL" altLang="nl-NL" dirty="0" err="1" smtClean="0">
                <a:cs typeface="Tahoma" pitchFamily="34" charset="0"/>
              </a:rPr>
              <a:t>participate</a:t>
            </a:r>
            <a:r>
              <a:rPr lang="nl-NL" altLang="nl-NL" dirty="0" smtClean="0">
                <a:cs typeface="Tahoma" pitchFamily="34" charset="0"/>
              </a:rPr>
              <a:t>.</a:t>
            </a:r>
          </a:p>
          <a:p>
            <a:pPr lvl="1" eaLnBrk="1" hangingPunct="1"/>
            <a:r>
              <a:rPr lang="nl-NL" altLang="nl-NL" dirty="0" smtClean="0">
                <a:cs typeface="Tahoma" pitchFamily="34" charset="0"/>
              </a:rPr>
              <a:t>The bias of </a:t>
            </a:r>
            <a:r>
              <a:rPr lang="nl-NL" altLang="nl-NL" dirty="0" err="1" smtClean="0">
                <a:cs typeface="Tahoma" pitchFamily="34" charset="0"/>
              </a:rPr>
              <a:t>the</a:t>
            </a:r>
            <a:r>
              <a:rPr lang="nl-NL" altLang="nl-NL" dirty="0" smtClean="0">
                <a:cs typeface="Tahoma" pitchFamily="34" charset="0"/>
              </a:rPr>
              <a:t> </a:t>
            </a:r>
            <a:r>
              <a:rPr lang="nl-NL" altLang="nl-NL" dirty="0" err="1" smtClean="0">
                <a:cs typeface="Tahoma" pitchFamily="34" charset="0"/>
              </a:rPr>
              <a:t>estimator</a:t>
            </a:r>
            <a:r>
              <a:rPr lang="nl-NL" altLang="nl-NL" dirty="0" smtClean="0">
                <a:cs typeface="Tahoma" pitchFamily="34" charset="0"/>
              </a:rPr>
              <a:t> is </a:t>
            </a:r>
            <a:r>
              <a:rPr lang="nl-NL" altLang="nl-NL" dirty="0" err="1" smtClean="0">
                <a:cs typeface="Tahoma" pitchFamily="34" charset="0"/>
              </a:rPr>
              <a:t>equal</a:t>
            </a:r>
            <a:r>
              <a:rPr lang="nl-NL" altLang="nl-NL" dirty="0" smtClean="0">
                <a:cs typeface="Tahoma" pitchFamily="34" charset="0"/>
              </a:rPr>
              <a:t> </a:t>
            </a:r>
            <a:r>
              <a:rPr lang="nl-NL" altLang="nl-NL" dirty="0" err="1" smtClean="0">
                <a:cs typeface="Tahoma" pitchFamily="34" charset="0"/>
              </a:rPr>
              <a:t>to</a:t>
            </a:r>
            <a:endParaRPr lang="nl-NL" altLang="nl-NL" dirty="0">
              <a:cs typeface="Tahoma" pitchFamily="34" charset="0"/>
            </a:endParaRPr>
          </a:p>
          <a:p>
            <a:pPr lvl="1" eaLnBrk="1" hangingPunct="1"/>
            <a:endParaRPr lang="nl-NL" altLang="nl-NL" dirty="0" smtClean="0">
              <a:cs typeface="Tahoma" pitchFamily="34" charset="0"/>
            </a:endParaRPr>
          </a:p>
          <a:p>
            <a:pPr marL="265113" indent="-265113" eaLnBrk="1" hangingPunct="1">
              <a:spcBef>
                <a:spcPts val="3000"/>
              </a:spcBef>
              <a:defRPr/>
            </a:pPr>
            <a:r>
              <a:rPr lang="en-GB" dirty="0" smtClean="0">
                <a:ea typeface="ＭＳ Ｐゴシック" pitchFamily="34" charset="-128"/>
              </a:rPr>
              <a:t>Bias </a:t>
            </a:r>
            <a:r>
              <a:rPr lang="en-GB" dirty="0">
                <a:ea typeface="ＭＳ Ｐゴシック" pitchFamily="34" charset="-128"/>
              </a:rPr>
              <a:t>depends on</a:t>
            </a:r>
          </a:p>
          <a:p>
            <a:pPr marL="265113" lvl="1" eaLnBrk="1" hangingPunct="1">
              <a:spcBef>
                <a:spcPts val="300"/>
              </a:spcBef>
              <a:defRPr/>
            </a:pPr>
            <a:r>
              <a:rPr lang="en-GB" dirty="0"/>
              <a:t>Correlation </a:t>
            </a:r>
            <a:r>
              <a:rPr lang="en-GB" i="1" dirty="0" smtClean="0"/>
              <a:t>R</a:t>
            </a:r>
            <a:r>
              <a:rPr lang="en-GB" altLang="nl-NL" i="1" baseline="-25000" dirty="0" smtClean="0">
                <a:latin typeface="Cambria"/>
                <a:ea typeface="ＭＳ Ｐゴシック" pitchFamily="34" charset="-128"/>
              </a:rPr>
              <a:t>π</a:t>
            </a:r>
            <a:r>
              <a:rPr lang="en-GB" altLang="nl-NL" i="1" baseline="-25000" dirty="0" smtClean="0">
                <a:ea typeface="ＭＳ Ｐゴシック" pitchFamily="34" charset="-128"/>
              </a:rPr>
              <a:t>Y</a:t>
            </a:r>
            <a:r>
              <a:rPr lang="en-GB" dirty="0" smtClean="0"/>
              <a:t> </a:t>
            </a:r>
            <a:r>
              <a:rPr lang="en-GB" dirty="0"/>
              <a:t>between target variable and </a:t>
            </a:r>
            <a:r>
              <a:rPr lang="en-GB" dirty="0" smtClean="0"/>
              <a:t>participation probabilities</a:t>
            </a:r>
            <a:r>
              <a:rPr lang="en-GB" dirty="0"/>
              <a:t>.</a:t>
            </a:r>
          </a:p>
          <a:p>
            <a:pPr marL="265113" lvl="1" eaLnBrk="1" hangingPunct="1">
              <a:spcBef>
                <a:spcPts val="300"/>
              </a:spcBef>
              <a:defRPr/>
            </a:pPr>
            <a:r>
              <a:rPr lang="en-GB" dirty="0"/>
              <a:t>The standard deviation </a:t>
            </a:r>
            <a:r>
              <a:rPr lang="en-GB" i="1" dirty="0" smtClean="0"/>
              <a:t>S</a:t>
            </a:r>
            <a:r>
              <a:rPr lang="en-GB" altLang="nl-NL" i="1" baseline="-25000" dirty="0" smtClean="0">
                <a:latin typeface="Cambria"/>
                <a:ea typeface="ＭＳ Ｐゴシック" pitchFamily="34" charset="-128"/>
              </a:rPr>
              <a:t>π</a:t>
            </a:r>
            <a:r>
              <a:rPr lang="en-GB" dirty="0" smtClean="0"/>
              <a:t> </a:t>
            </a:r>
            <a:r>
              <a:rPr lang="en-GB" dirty="0"/>
              <a:t>of the </a:t>
            </a:r>
            <a:r>
              <a:rPr lang="en-GB" dirty="0" smtClean="0"/>
              <a:t>participation </a:t>
            </a:r>
            <a:r>
              <a:rPr lang="en-GB" dirty="0"/>
              <a:t>probabilities.</a:t>
            </a:r>
          </a:p>
          <a:p>
            <a:pPr marL="265113" lvl="1" eaLnBrk="1" hangingPunct="1">
              <a:spcBef>
                <a:spcPts val="300"/>
              </a:spcBef>
              <a:defRPr/>
            </a:pPr>
            <a:r>
              <a:rPr lang="en-GB" dirty="0"/>
              <a:t>Mean </a:t>
            </a:r>
            <a:r>
              <a:rPr lang="en-GB" dirty="0" smtClean="0"/>
              <a:t>participation </a:t>
            </a:r>
            <a:r>
              <a:rPr lang="en-GB" dirty="0"/>
              <a:t>probability</a:t>
            </a:r>
            <a:r>
              <a:rPr lang="en-GB" dirty="0" smtClean="0"/>
              <a:t>.</a:t>
            </a:r>
          </a:p>
          <a:p>
            <a:pPr marL="0" lvl="1" indent="0" eaLnBrk="1" hangingPunct="1">
              <a:spcBef>
                <a:spcPts val="300"/>
              </a:spcBef>
              <a:buNone/>
              <a:defRPr/>
            </a:pPr>
            <a:endParaRPr lang="en-GB" altLang="nl-NL" dirty="0">
              <a:ea typeface="ＭＳ Ｐゴシック" pitchFamily="34" charset="-128"/>
            </a:endParaRPr>
          </a:p>
          <a:p>
            <a:pPr lvl="1" eaLnBrk="1" hangingPunct="1"/>
            <a:endParaRPr lang="nl-NL" altLang="nl-NL" dirty="0" smtClean="0">
              <a:cs typeface="Tahoma" pitchFamily="34" charset="0"/>
            </a:endParaRPr>
          </a:p>
          <a:p>
            <a:pPr lvl="1" eaLnBrk="1" hangingPunct="1"/>
            <a:endParaRPr lang="en-GB" altLang="nl-NL" dirty="0">
              <a:cs typeface="Tahoma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7709472"/>
              </p:ext>
            </p:extLst>
          </p:nvPr>
        </p:nvGraphicFramePr>
        <p:xfrm>
          <a:off x="3238165" y="3068960"/>
          <a:ext cx="18288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40" name="Equation" r:id="rId3" imgW="1828800" imgH="622300" progId="Equation.DSMT4">
                  <p:embed/>
                </p:oleObj>
              </mc:Choice>
              <mc:Fallback>
                <p:oleObj name="Equation" r:id="rId3" imgW="1828800" imgH="622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165" y="3068960"/>
                        <a:ext cx="1828800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jdelijke aanduiding voor voettekst 3"/>
          <p:cNvSpPr>
            <a:spLocks noGrp="1"/>
          </p:cNvSpPr>
          <p:nvPr>
            <p:ph type="ftr" sz="quarter" idx="10"/>
          </p:nvPr>
        </p:nvSpPr>
        <p:spPr>
          <a:xfrm>
            <a:off x="685800" y="6356176"/>
            <a:ext cx="6551613" cy="457200"/>
          </a:xfrm>
          <a:noFill/>
        </p:spPr>
        <p:txBody>
          <a:bodyPr/>
          <a:lstStyle>
            <a:lvl1pPr>
              <a:spcBef>
                <a:spcPct val="20000"/>
              </a:spcBef>
              <a:buSzPct val="125000"/>
              <a:buFont typeface="Times" pitchFamily="18" charset="0"/>
              <a:defRPr sz="2200">
                <a:solidFill>
                  <a:srgbClr val="800000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800000"/>
              </a:buClr>
              <a:buSzPct val="12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GB" altLang="nl-NL" sz="1800" dirty="0">
                <a:solidFill>
                  <a:schemeClr val="bg1"/>
                </a:solidFill>
                <a:latin typeface="Cambria" panose="02040503050406030204" pitchFamily="18" charset="0"/>
              </a:rPr>
              <a:t>The perils of non-probability sampling</a:t>
            </a:r>
          </a:p>
        </p:txBody>
      </p:sp>
      <p:sp>
        <p:nvSpPr>
          <p:cNvPr id="10" name="Tijdelijke aanduiding voor dianummer 4"/>
          <p:cNvSpPr>
            <a:spLocks noGrp="1"/>
          </p:cNvSpPr>
          <p:nvPr>
            <p:ph type="sldNum" sz="quarter" idx="11"/>
          </p:nvPr>
        </p:nvSpPr>
        <p:spPr>
          <a:xfrm>
            <a:off x="7315200" y="6356176"/>
            <a:ext cx="1524000" cy="457200"/>
          </a:xfrm>
          <a:noFill/>
        </p:spPr>
        <p:txBody>
          <a:bodyPr/>
          <a:lstStyle>
            <a:lvl1pPr>
              <a:spcBef>
                <a:spcPct val="20000"/>
              </a:spcBef>
              <a:buSzPct val="125000"/>
              <a:buFont typeface="Times" pitchFamily="18" charset="0"/>
              <a:defRPr sz="2200">
                <a:solidFill>
                  <a:srgbClr val="800000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800000"/>
              </a:buClr>
              <a:buSzPct val="12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GB" altLang="nl-NL" sz="1800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fld id="{85D51FA2-8107-435B-A65F-36B3022DC5BD}" type="slidenum">
              <a:rPr lang="en-GB" altLang="nl-NL" sz="1800" smtClean="0">
                <a:solidFill>
                  <a:schemeClr val="bg1"/>
                </a:solidFill>
                <a:latin typeface="Cambria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38</a:t>
            </a:fld>
            <a:endParaRPr lang="en-GB" altLang="nl-NL" sz="1800" dirty="0" smtClean="0">
              <a:solidFill>
                <a:schemeClr val="accent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77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nl-NL" dirty="0" smtClean="0">
                <a:latin typeface="Cambria" pitchFamily="18" charset="0"/>
                <a:ea typeface="ＭＳ Ｐゴシック" pitchFamily="34" charset="-128"/>
              </a:rPr>
              <a:t>The rise of sample surveys</a:t>
            </a:r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7632700" cy="4535487"/>
          </a:xfrm>
        </p:spPr>
        <p:txBody>
          <a:bodyPr/>
          <a:lstStyle/>
          <a:p>
            <a:pPr marL="0" indent="0" eaLnBrk="1" hangingPunct="1"/>
            <a:r>
              <a:rPr lang="en-GB" altLang="nl-NL" dirty="0" smtClean="0">
                <a:ea typeface="ＭＳ Ｐゴシック" pitchFamily="34" charset="-128"/>
              </a:rPr>
              <a:t>Until 1895: complete enumeration (censuses)</a:t>
            </a:r>
            <a:endParaRPr lang="en-GB" altLang="nl-NL" dirty="0" smtClean="0">
              <a:latin typeface="Cambria" pitchFamily="18" charset="0"/>
              <a:ea typeface="ＭＳ Ｐゴシック" pitchFamily="34" charset="-128"/>
            </a:endParaRPr>
          </a:p>
          <a:p>
            <a:pPr marL="265113" lvl="1" eaLnBrk="1" hangingPunct="1">
              <a:spcBef>
                <a:spcPts val="300"/>
              </a:spcBef>
            </a:pPr>
            <a:r>
              <a:rPr lang="en-GB" altLang="nl-NL" dirty="0">
                <a:ea typeface="ＭＳ Ｐゴシック" pitchFamily="34" charset="-128"/>
              </a:rPr>
              <a:t>New France (Canada): 1666, Jean Talon (intendant), 3215 people.</a:t>
            </a:r>
          </a:p>
          <a:p>
            <a:pPr marL="265113" lvl="1" eaLnBrk="1" hangingPunct="1">
              <a:spcBef>
                <a:spcPts val="300"/>
              </a:spcBef>
            </a:pPr>
            <a:r>
              <a:rPr lang="en-GB" altLang="nl-NL" dirty="0">
                <a:ea typeface="ＭＳ Ｐゴシック" pitchFamily="34" charset="-128"/>
              </a:rPr>
              <a:t>Sweden: 1748, Denmark: 1769.</a:t>
            </a:r>
          </a:p>
          <a:p>
            <a:pPr marL="265113" lvl="1" eaLnBrk="1" hangingPunct="1">
              <a:spcBef>
                <a:spcPts val="300"/>
              </a:spcBef>
            </a:pPr>
            <a:r>
              <a:rPr lang="en-GB" altLang="nl-NL" dirty="0">
                <a:ea typeface="ＭＳ Ｐゴシック" pitchFamily="34" charset="-128"/>
              </a:rPr>
              <a:t>Netherlands: 1795, new system of electoral constituencies.</a:t>
            </a:r>
          </a:p>
          <a:p>
            <a:pPr marL="265113" lvl="1" eaLnBrk="1" hangingPunct="1">
              <a:spcBef>
                <a:spcPts val="300"/>
              </a:spcBef>
            </a:pPr>
            <a:r>
              <a:rPr lang="en-GB" altLang="nl-NL" dirty="0">
                <a:ea typeface="ＭＳ Ｐゴシック" pitchFamily="34" charset="-128"/>
              </a:rPr>
              <a:t>Standardized questionnaires.</a:t>
            </a:r>
          </a:p>
          <a:p>
            <a:pPr marL="265113" lvl="1" eaLnBrk="1" hangingPunct="1">
              <a:spcBef>
                <a:spcPts val="300"/>
              </a:spcBef>
            </a:pPr>
            <a:r>
              <a:rPr lang="en-GB" altLang="nl-NL" dirty="0">
                <a:ea typeface="ＭＳ Ｐゴシック" pitchFamily="34" charset="-128"/>
              </a:rPr>
              <a:t>Legal obligation to </a:t>
            </a:r>
            <a:r>
              <a:rPr lang="en-GB" altLang="nl-NL" dirty="0" smtClean="0">
                <a:ea typeface="ＭＳ Ｐゴシック" pitchFamily="34" charset="-128"/>
              </a:rPr>
              <a:t>participate.</a:t>
            </a:r>
            <a:endParaRPr lang="en-GB" altLang="nl-NL" dirty="0">
              <a:ea typeface="ＭＳ Ｐゴシック" pitchFamily="34" charset="-128"/>
            </a:endParaRPr>
          </a:p>
          <a:p>
            <a:pPr marL="0" indent="0" eaLnBrk="1" hangingPunct="1">
              <a:spcBef>
                <a:spcPts val="1800"/>
              </a:spcBef>
            </a:pPr>
            <a:r>
              <a:rPr lang="en-GB" altLang="nl-NL" dirty="0">
                <a:ea typeface="ＭＳ Ｐゴシック" pitchFamily="34" charset="-128"/>
              </a:rPr>
              <a:t>No sampling</a:t>
            </a:r>
          </a:p>
          <a:p>
            <a:pPr marL="265113" lvl="1" eaLnBrk="1" hangingPunct="1">
              <a:spcBef>
                <a:spcPts val="300"/>
              </a:spcBef>
            </a:pPr>
            <a:r>
              <a:rPr lang="en-GB" altLang="nl-NL" dirty="0">
                <a:ea typeface="ＭＳ Ｐゴシック" pitchFamily="34" charset="-128"/>
              </a:rPr>
              <a:t>It was considered not proper to </a:t>
            </a:r>
            <a:r>
              <a:rPr lang="en-GB" altLang="nl-NL" dirty="0" smtClean="0">
                <a:ea typeface="ＭＳ Ｐゴシック" pitchFamily="34" charset="-128"/>
              </a:rPr>
              <a:t>                                                                            replace </a:t>
            </a:r>
            <a:r>
              <a:rPr lang="en-GB" altLang="nl-NL" dirty="0">
                <a:ea typeface="ＭＳ Ｐゴシック" pitchFamily="34" charset="-128"/>
              </a:rPr>
              <a:t>people by computations. </a:t>
            </a:r>
            <a:r>
              <a:rPr lang="en-GB" altLang="nl-NL" dirty="0" smtClean="0">
                <a:ea typeface="ＭＳ Ｐゴシック" pitchFamily="34" charset="-128"/>
              </a:rPr>
              <a:t>                                                           Sampling </a:t>
            </a:r>
            <a:r>
              <a:rPr lang="en-GB" altLang="nl-NL" dirty="0">
                <a:ea typeface="ＭＳ Ｐゴシック" pitchFamily="34" charset="-128"/>
              </a:rPr>
              <a:t>is </a:t>
            </a:r>
            <a:r>
              <a:rPr lang="en-GB" altLang="nl-NL" dirty="0" smtClean="0">
                <a:ea typeface="ＭＳ Ｐゴシック" pitchFamily="34" charset="-128"/>
              </a:rPr>
              <a:t>discrimination</a:t>
            </a:r>
            <a:r>
              <a:rPr lang="en-GB" altLang="nl-NL" dirty="0">
                <a:ea typeface="ＭＳ Ｐゴシック" pitchFamily="34" charset="-128"/>
              </a:rPr>
              <a:t>.</a:t>
            </a:r>
          </a:p>
          <a:p>
            <a:pPr marL="265113" lvl="1" eaLnBrk="1" hangingPunct="1">
              <a:spcBef>
                <a:spcPts val="300"/>
              </a:spcBef>
            </a:pPr>
            <a:r>
              <a:rPr lang="en-GB" altLang="nl-NL" dirty="0">
                <a:ea typeface="ＭＳ Ｐゴシック" pitchFamily="34" charset="-128"/>
              </a:rPr>
              <a:t>No reliable conclusions possible </a:t>
            </a:r>
            <a:r>
              <a:rPr lang="en-GB" altLang="nl-NL" dirty="0" smtClean="0">
                <a:ea typeface="ＭＳ Ｐゴシック" pitchFamily="34" charset="-128"/>
              </a:rPr>
              <a:t>                                                                          based </a:t>
            </a:r>
            <a:r>
              <a:rPr lang="en-GB" altLang="nl-NL" dirty="0">
                <a:ea typeface="ＭＳ Ｐゴシック" pitchFamily="34" charset="-128"/>
              </a:rPr>
              <a:t>on sample data. </a:t>
            </a:r>
            <a:r>
              <a:rPr lang="en-GB" altLang="nl-NL" dirty="0" smtClean="0">
                <a:ea typeface="ＭＳ Ｐゴシック" pitchFamily="34" charset="-128"/>
              </a:rPr>
              <a:t>Data are                                                                                required on </a:t>
            </a:r>
            <a:r>
              <a:rPr lang="en-GB" altLang="nl-NL" dirty="0">
                <a:ea typeface="ＭＳ Ｐゴシック" pitchFamily="34" charset="-128"/>
              </a:rPr>
              <a:t>all people.</a:t>
            </a:r>
          </a:p>
          <a:p>
            <a:pPr marL="265113" lvl="1" eaLnBrk="1" hangingPunct="1">
              <a:spcBef>
                <a:spcPts val="300"/>
              </a:spcBef>
            </a:pPr>
            <a:endParaRPr lang="en-GB" altLang="nl-NL" dirty="0" smtClean="0">
              <a:latin typeface="Cambria" pitchFamily="18" charset="0"/>
              <a:ea typeface="ＭＳ Ｐゴシック" pitchFamily="34" charset="-128"/>
            </a:endParaRPr>
          </a:p>
          <a:p>
            <a:pPr marL="0" indent="0" eaLnBrk="1" hangingPunct="1"/>
            <a:r>
              <a:rPr lang="en-GB" altLang="nl-NL" dirty="0" smtClean="0">
                <a:ea typeface="ＭＳ Ｐゴシック" pitchFamily="34" charset="-128"/>
              </a:rPr>
              <a:t> </a:t>
            </a:r>
          </a:p>
          <a:p>
            <a:pPr marL="0" indent="0" eaLnBrk="1" hangingPunct="1"/>
            <a:endParaRPr lang="en-GB" altLang="nl-NL" dirty="0" smtClean="0">
              <a:ea typeface="ＭＳ Ｐゴシック" pitchFamily="34" charset="-128"/>
            </a:endParaRPr>
          </a:p>
        </p:txBody>
      </p:sp>
      <p:sp>
        <p:nvSpPr>
          <p:cNvPr id="7" name="Tijdelijke aanduiding voor voettekst 3"/>
          <p:cNvSpPr>
            <a:spLocks noGrp="1"/>
          </p:cNvSpPr>
          <p:nvPr>
            <p:ph type="ftr" sz="quarter" idx="10"/>
          </p:nvPr>
        </p:nvSpPr>
        <p:spPr>
          <a:xfrm>
            <a:off x="685800" y="6417096"/>
            <a:ext cx="6551613" cy="360276"/>
          </a:xfrm>
          <a:noFill/>
        </p:spPr>
        <p:txBody>
          <a:bodyPr/>
          <a:lstStyle>
            <a:lvl1pPr>
              <a:spcBef>
                <a:spcPct val="20000"/>
              </a:spcBef>
              <a:buSzPct val="125000"/>
              <a:buFont typeface="Times" pitchFamily="18" charset="0"/>
              <a:defRPr sz="2200">
                <a:solidFill>
                  <a:srgbClr val="800000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800000"/>
              </a:buClr>
              <a:buSzPct val="12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GB" altLang="nl-NL" sz="1800" dirty="0">
                <a:solidFill>
                  <a:schemeClr val="bg1"/>
                </a:solidFill>
                <a:latin typeface="Cambria" panose="02040503050406030204" pitchFamily="18" charset="0"/>
              </a:rPr>
              <a:t>The perils of non-probability sampling</a:t>
            </a:r>
          </a:p>
        </p:txBody>
      </p:sp>
      <p:sp>
        <p:nvSpPr>
          <p:cNvPr id="8" name="Tijdelijke aanduiding voor dianummer 4"/>
          <p:cNvSpPr>
            <a:spLocks noGrp="1"/>
          </p:cNvSpPr>
          <p:nvPr>
            <p:ph type="sldNum" sz="quarter" idx="11"/>
          </p:nvPr>
        </p:nvSpPr>
        <p:spPr>
          <a:xfrm>
            <a:off x="7315200" y="6417096"/>
            <a:ext cx="1524000" cy="360276"/>
          </a:xfrm>
          <a:noFill/>
        </p:spPr>
        <p:txBody>
          <a:bodyPr/>
          <a:lstStyle>
            <a:lvl1pPr>
              <a:spcBef>
                <a:spcPct val="20000"/>
              </a:spcBef>
              <a:buSzPct val="125000"/>
              <a:buFont typeface="Times" pitchFamily="18" charset="0"/>
              <a:defRPr sz="2200">
                <a:solidFill>
                  <a:srgbClr val="800000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800000"/>
              </a:buClr>
              <a:buSzPct val="12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GB" altLang="nl-NL" sz="1800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fld id="{85D51FA2-8107-435B-A65F-36B3022DC5BD}" type="slidenum">
              <a:rPr lang="en-GB" altLang="nl-NL" sz="1800" smtClean="0">
                <a:solidFill>
                  <a:schemeClr val="bg1"/>
                </a:solidFill>
                <a:latin typeface="Cambria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3</a:t>
            </a:fld>
            <a:endParaRPr lang="en-GB" altLang="nl-NL" sz="1800" dirty="0" smtClean="0">
              <a:solidFill>
                <a:schemeClr val="accent1"/>
              </a:solidFill>
              <a:latin typeface="Cambria" pitchFamily="18" charset="0"/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539964"/>
            <a:ext cx="3614738" cy="237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007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nl-NL" dirty="0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Self-selection</a:t>
            </a:r>
            <a:r>
              <a:rPr lang="en-GB" altLang="nl-NL" noProof="0" dirty="0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 problems</a:t>
            </a:r>
          </a:p>
        </p:txBody>
      </p:sp>
      <p:sp>
        <p:nvSpPr>
          <p:cNvPr id="5123" name="Tijdelijke aanduiding voor inhoud 2"/>
          <p:cNvSpPr>
            <a:spLocks noGrp="1"/>
          </p:cNvSpPr>
          <p:nvPr>
            <p:ph idx="1"/>
          </p:nvPr>
        </p:nvSpPr>
        <p:spPr>
          <a:xfrm>
            <a:off x="684411" y="1124744"/>
            <a:ext cx="7920037" cy="4824412"/>
          </a:xfrm>
        </p:spPr>
        <p:txBody>
          <a:bodyPr/>
          <a:lstStyle/>
          <a:p>
            <a:pPr marL="0" indent="0" eaLnBrk="1" hangingPunct="1"/>
            <a:r>
              <a:rPr lang="en-GB" altLang="nl-NL" dirty="0" smtClean="0"/>
              <a:t>Question</a:t>
            </a:r>
            <a:endParaRPr lang="en-GB" altLang="nl-NL" dirty="0"/>
          </a:p>
          <a:p>
            <a:pPr lvl="1" eaLnBrk="1" hangingPunct="1"/>
            <a:r>
              <a:rPr lang="en-US" altLang="nl-NL" dirty="0" smtClean="0"/>
              <a:t>Isn’t a random sample with a low response rate just as bad as a self-selection sample?</a:t>
            </a:r>
          </a:p>
          <a:p>
            <a:pPr lvl="1" eaLnBrk="1" hangingPunct="1"/>
            <a:r>
              <a:rPr lang="en-US" altLang="nl-NL" dirty="0" smtClean="0">
                <a:cs typeface="Tahoma" pitchFamily="34" charset="0"/>
              </a:rPr>
              <a:t>The expressions for the bias look similar.</a:t>
            </a:r>
          </a:p>
          <a:p>
            <a:pPr lvl="1" eaLnBrk="1" hangingPunct="1"/>
            <a:r>
              <a:rPr lang="en-US" altLang="nl-NL" dirty="0" smtClean="0">
                <a:cs typeface="Tahoma" pitchFamily="34" charset="0"/>
              </a:rPr>
              <a:t>However, the response probabilities are much larger than the participation probabilities.</a:t>
            </a:r>
            <a:endParaRPr lang="nl-NL" altLang="nl-NL" dirty="0">
              <a:cs typeface="Tahoma" pitchFamily="34" charset="0"/>
            </a:endParaRPr>
          </a:p>
          <a:p>
            <a:pPr marL="265113" indent="-265113" eaLnBrk="1" hangingPunct="1">
              <a:spcBef>
                <a:spcPts val="3000"/>
              </a:spcBef>
              <a:defRPr/>
            </a:pPr>
            <a:r>
              <a:rPr lang="en-GB" dirty="0" smtClean="0">
                <a:ea typeface="ＭＳ Ｐゴシック" pitchFamily="34" charset="-128"/>
              </a:rPr>
              <a:t>Worst case: maximum absolute bias</a:t>
            </a:r>
            <a:endParaRPr lang="en-GB" dirty="0">
              <a:ea typeface="ＭＳ Ｐゴシック" pitchFamily="34" charset="-128"/>
            </a:endParaRPr>
          </a:p>
          <a:p>
            <a:pPr marL="265113" lvl="1" eaLnBrk="1" hangingPunct="1">
              <a:spcBef>
                <a:spcPts val="300"/>
              </a:spcBef>
              <a:defRPr/>
            </a:pPr>
            <a:endParaRPr lang="en-GB" dirty="0" smtClean="0"/>
          </a:p>
          <a:p>
            <a:pPr marL="265113" lvl="1" eaLnBrk="1" hangingPunct="1">
              <a:spcBef>
                <a:spcPts val="300"/>
              </a:spcBef>
              <a:defRPr/>
            </a:pPr>
            <a:r>
              <a:rPr lang="en-GB" dirty="0" smtClean="0"/>
              <a:t>Random sample + nonresponse:</a:t>
            </a:r>
          </a:p>
          <a:p>
            <a:pPr marL="265113" lvl="1" eaLnBrk="1" hangingPunct="1">
              <a:spcBef>
                <a:spcPts val="300"/>
              </a:spcBef>
              <a:defRPr/>
            </a:pPr>
            <a:endParaRPr lang="en-GB" dirty="0"/>
          </a:p>
          <a:p>
            <a:pPr marL="0" lvl="1" indent="0" eaLnBrk="1" hangingPunct="1">
              <a:spcBef>
                <a:spcPts val="300"/>
              </a:spcBef>
              <a:buNone/>
              <a:defRPr/>
            </a:pPr>
            <a:endParaRPr lang="en-GB" dirty="0"/>
          </a:p>
          <a:p>
            <a:pPr marL="265113" lvl="1" eaLnBrk="1" hangingPunct="1">
              <a:spcBef>
                <a:spcPts val="300"/>
              </a:spcBef>
              <a:defRPr/>
            </a:pPr>
            <a:r>
              <a:rPr lang="en-GB" dirty="0" smtClean="0"/>
              <a:t>Self-selection sample:</a:t>
            </a:r>
          </a:p>
          <a:p>
            <a:pPr marL="0" lvl="1" indent="0" eaLnBrk="1" hangingPunct="1">
              <a:spcBef>
                <a:spcPts val="300"/>
              </a:spcBef>
              <a:buNone/>
              <a:defRPr/>
            </a:pPr>
            <a:endParaRPr lang="en-GB" altLang="nl-NL" dirty="0">
              <a:ea typeface="ＭＳ Ｐゴシック" pitchFamily="34" charset="-128"/>
            </a:endParaRPr>
          </a:p>
          <a:p>
            <a:pPr lvl="1" eaLnBrk="1" hangingPunct="1"/>
            <a:endParaRPr lang="nl-NL" altLang="nl-NL" dirty="0" smtClean="0">
              <a:cs typeface="Tahoma" pitchFamily="34" charset="0"/>
            </a:endParaRPr>
          </a:p>
          <a:p>
            <a:pPr lvl="1" eaLnBrk="1" hangingPunct="1"/>
            <a:endParaRPr lang="en-GB" altLang="nl-NL" dirty="0">
              <a:cs typeface="Tahoma" pitchFamily="34" charset="0"/>
            </a:endParaRPr>
          </a:p>
        </p:txBody>
      </p:sp>
      <p:sp>
        <p:nvSpPr>
          <p:cNvPr id="9" name="Tijdelijke aanduiding voor voettekst 3"/>
          <p:cNvSpPr>
            <a:spLocks noGrp="1"/>
          </p:cNvSpPr>
          <p:nvPr>
            <p:ph type="ftr" sz="quarter" idx="10"/>
          </p:nvPr>
        </p:nvSpPr>
        <p:spPr>
          <a:xfrm>
            <a:off x="685800" y="6356176"/>
            <a:ext cx="6551613" cy="457200"/>
          </a:xfrm>
          <a:noFill/>
        </p:spPr>
        <p:txBody>
          <a:bodyPr/>
          <a:lstStyle>
            <a:lvl1pPr>
              <a:spcBef>
                <a:spcPct val="20000"/>
              </a:spcBef>
              <a:buSzPct val="125000"/>
              <a:buFont typeface="Times" pitchFamily="18" charset="0"/>
              <a:defRPr sz="2200">
                <a:solidFill>
                  <a:srgbClr val="800000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800000"/>
              </a:buClr>
              <a:buSzPct val="12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GB" altLang="nl-NL" sz="1800" dirty="0">
                <a:solidFill>
                  <a:schemeClr val="bg1"/>
                </a:solidFill>
                <a:latin typeface="Cambria" panose="02040503050406030204" pitchFamily="18" charset="0"/>
              </a:rPr>
              <a:t>The perils of non-probability sampling</a:t>
            </a:r>
          </a:p>
        </p:txBody>
      </p:sp>
      <p:sp>
        <p:nvSpPr>
          <p:cNvPr id="10" name="Tijdelijke aanduiding voor dianummer 4"/>
          <p:cNvSpPr>
            <a:spLocks noGrp="1"/>
          </p:cNvSpPr>
          <p:nvPr>
            <p:ph type="sldNum" sz="quarter" idx="11"/>
          </p:nvPr>
        </p:nvSpPr>
        <p:spPr>
          <a:xfrm>
            <a:off x="7315200" y="6356176"/>
            <a:ext cx="1524000" cy="457200"/>
          </a:xfrm>
          <a:noFill/>
        </p:spPr>
        <p:txBody>
          <a:bodyPr/>
          <a:lstStyle>
            <a:lvl1pPr>
              <a:spcBef>
                <a:spcPct val="20000"/>
              </a:spcBef>
              <a:buSzPct val="125000"/>
              <a:buFont typeface="Times" pitchFamily="18" charset="0"/>
              <a:defRPr sz="2200">
                <a:solidFill>
                  <a:srgbClr val="800000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800000"/>
              </a:buClr>
              <a:buSzPct val="12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GB" altLang="nl-NL" sz="1800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fld id="{85D51FA2-8107-435B-A65F-36B3022DC5BD}" type="slidenum">
              <a:rPr lang="en-GB" altLang="nl-NL" sz="1800" smtClean="0">
                <a:solidFill>
                  <a:schemeClr val="bg1"/>
                </a:solidFill>
                <a:latin typeface="Cambria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39</a:t>
            </a:fld>
            <a:endParaRPr lang="en-GB" altLang="nl-NL" sz="1800" dirty="0" smtClean="0">
              <a:solidFill>
                <a:schemeClr val="accent1"/>
              </a:solidFill>
              <a:latin typeface="Cambria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319652"/>
              </p:ext>
            </p:extLst>
          </p:nvPr>
        </p:nvGraphicFramePr>
        <p:xfrm>
          <a:off x="4788024" y="4113076"/>
          <a:ext cx="17272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10" name="Equation" r:id="rId3" imgW="1727200" imgH="749300" progId="Equation.DSMT4">
                  <p:embed/>
                </p:oleObj>
              </mc:Choice>
              <mc:Fallback>
                <p:oleObj name="Equation" r:id="rId3" imgW="1727200" imgH="7493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8024" y="4113076"/>
                        <a:ext cx="1727200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226660"/>
              </p:ext>
            </p:extLst>
          </p:nvPr>
        </p:nvGraphicFramePr>
        <p:xfrm>
          <a:off x="4825020" y="5157192"/>
          <a:ext cx="17272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11" name="Equation" r:id="rId5" imgW="1727200" imgH="698500" progId="Equation.DSMT4">
                  <p:embed/>
                </p:oleObj>
              </mc:Choice>
              <mc:Fallback>
                <p:oleObj name="Equation" r:id="rId5" imgW="1727200" imgH="6985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5020" y="5157192"/>
                        <a:ext cx="17272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2087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nl-NL" dirty="0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Self-selection</a:t>
            </a:r>
            <a:r>
              <a:rPr lang="en-GB" altLang="nl-NL" noProof="0" dirty="0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 problems</a:t>
            </a:r>
          </a:p>
        </p:txBody>
      </p:sp>
      <p:sp>
        <p:nvSpPr>
          <p:cNvPr id="5123" name="Tijdelijke aanduiding voor inhoud 2"/>
          <p:cNvSpPr>
            <a:spLocks noGrp="1"/>
          </p:cNvSpPr>
          <p:nvPr>
            <p:ph idx="1"/>
          </p:nvPr>
        </p:nvSpPr>
        <p:spPr>
          <a:xfrm>
            <a:off x="684411" y="1124744"/>
            <a:ext cx="7920037" cy="4824412"/>
          </a:xfrm>
        </p:spPr>
        <p:txBody>
          <a:bodyPr/>
          <a:lstStyle/>
          <a:p>
            <a:pPr marL="0" indent="0" eaLnBrk="1" hangingPunct="1"/>
            <a:r>
              <a:rPr lang="en-GB" altLang="nl-NL" dirty="0" smtClean="0"/>
              <a:t>Examples</a:t>
            </a:r>
            <a:endParaRPr lang="en-GB" altLang="nl-NL" dirty="0"/>
          </a:p>
          <a:p>
            <a:pPr lvl="1" eaLnBrk="1" hangingPunct="1"/>
            <a:r>
              <a:rPr lang="en-US" altLang="nl-NL" dirty="0" smtClean="0"/>
              <a:t>CAPI survey, random sample, response rate = 60%:</a:t>
            </a:r>
          </a:p>
          <a:p>
            <a:pPr lvl="1" eaLnBrk="1" hangingPunct="1"/>
            <a:endParaRPr lang="en-US" altLang="nl-NL" dirty="0"/>
          </a:p>
          <a:p>
            <a:pPr lvl="1" eaLnBrk="1" hangingPunct="1"/>
            <a:endParaRPr lang="en-US" altLang="nl-NL" dirty="0" smtClean="0"/>
          </a:p>
          <a:p>
            <a:pPr lvl="1" eaLnBrk="1" hangingPunct="1"/>
            <a:endParaRPr lang="en-US" altLang="nl-NL" dirty="0" smtClean="0">
              <a:cs typeface="Tahoma" pitchFamily="34" charset="0"/>
            </a:endParaRPr>
          </a:p>
          <a:p>
            <a:pPr lvl="1" eaLnBrk="1" hangingPunct="1"/>
            <a:r>
              <a:rPr lang="en-US" altLang="nl-NL" dirty="0" smtClean="0">
                <a:cs typeface="Tahoma" pitchFamily="34" charset="0"/>
              </a:rPr>
              <a:t>Telephone survey, random sample (RDD), response rate = 10%:</a:t>
            </a:r>
          </a:p>
          <a:p>
            <a:pPr lvl="1" eaLnBrk="1" hangingPunct="1"/>
            <a:endParaRPr lang="en-US" altLang="nl-NL" dirty="0" smtClean="0">
              <a:cs typeface="Tahoma" pitchFamily="34" charset="0"/>
            </a:endParaRPr>
          </a:p>
          <a:p>
            <a:pPr lvl="1" eaLnBrk="1" hangingPunct="1"/>
            <a:endParaRPr lang="en-US" altLang="nl-NL" dirty="0">
              <a:cs typeface="Tahoma" pitchFamily="34" charset="0"/>
            </a:endParaRPr>
          </a:p>
          <a:p>
            <a:pPr lvl="1" eaLnBrk="1" hangingPunct="1"/>
            <a:endParaRPr lang="en-US" altLang="nl-NL" dirty="0" smtClean="0">
              <a:cs typeface="Tahoma" pitchFamily="34" charset="0"/>
            </a:endParaRPr>
          </a:p>
          <a:p>
            <a:pPr lvl="1" eaLnBrk="1" hangingPunct="1"/>
            <a:r>
              <a:rPr lang="en-US" altLang="nl-NL" dirty="0" smtClean="0">
                <a:cs typeface="Tahoma" pitchFamily="34" charset="0"/>
              </a:rPr>
              <a:t>Self-selection survey. Population = 12 million, response = 120,000, participation rate = 1%.</a:t>
            </a:r>
            <a:endParaRPr lang="nl-NL" altLang="nl-NL" dirty="0">
              <a:cs typeface="Tahoma" pitchFamily="34" charset="0"/>
            </a:endParaRPr>
          </a:p>
          <a:p>
            <a:pPr marL="265113" lvl="1" eaLnBrk="1" hangingPunct="1">
              <a:spcBef>
                <a:spcPts val="300"/>
              </a:spcBef>
              <a:defRPr/>
            </a:pPr>
            <a:endParaRPr lang="en-GB" dirty="0" smtClean="0"/>
          </a:p>
          <a:p>
            <a:pPr marL="265113" lvl="1" eaLnBrk="1" hangingPunct="1">
              <a:spcBef>
                <a:spcPts val="300"/>
              </a:spcBef>
              <a:defRPr/>
            </a:pPr>
            <a:endParaRPr lang="en-GB" dirty="0"/>
          </a:p>
          <a:p>
            <a:pPr marL="0" lvl="1" indent="0" eaLnBrk="1" hangingPunct="1">
              <a:spcBef>
                <a:spcPts val="300"/>
              </a:spcBef>
              <a:buNone/>
              <a:defRPr/>
            </a:pPr>
            <a:endParaRPr lang="en-GB" dirty="0"/>
          </a:p>
          <a:p>
            <a:pPr marL="0" lvl="1" indent="0" eaLnBrk="1" hangingPunct="1">
              <a:spcBef>
                <a:spcPts val="300"/>
              </a:spcBef>
              <a:buNone/>
              <a:defRPr/>
            </a:pPr>
            <a:endParaRPr lang="en-GB" altLang="nl-NL" dirty="0">
              <a:ea typeface="ＭＳ Ｐゴシック" pitchFamily="34" charset="-128"/>
            </a:endParaRPr>
          </a:p>
          <a:p>
            <a:pPr lvl="1" eaLnBrk="1" hangingPunct="1"/>
            <a:endParaRPr lang="nl-NL" altLang="nl-NL" dirty="0" smtClean="0">
              <a:cs typeface="Tahoma" pitchFamily="34" charset="0"/>
            </a:endParaRPr>
          </a:p>
          <a:p>
            <a:pPr lvl="1" eaLnBrk="1" hangingPunct="1"/>
            <a:endParaRPr lang="en-GB" altLang="nl-NL" dirty="0">
              <a:cs typeface="Tahoma" pitchFamily="34" charset="0"/>
            </a:endParaRPr>
          </a:p>
        </p:txBody>
      </p:sp>
      <p:sp>
        <p:nvSpPr>
          <p:cNvPr id="9" name="Tijdelijke aanduiding voor voettekst 3"/>
          <p:cNvSpPr>
            <a:spLocks noGrp="1"/>
          </p:cNvSpPr>
          <p:nvPr>
            <p:ph type="ftr" sz="quarter" idx="10"/>
          </p:nvPr>
        </p:nvSpPr>
        <p:spPr>
          <a:xfrm>
            <a:off x="685800" y="6356176"/>
            <a:ext cx="6551613" cy="457200"/>
          </a:xfrm>
          <a:noFill/>
        </p:spPr>
        <p:txBody>
          <a:bodyPr/>
          <a:lstStyle>
            <a:lvl1pPr>
              <a:spcBef>
                <a:spcPct val="20000"/>
              </a:spcBef>
              <a:buSzPct val="125000"/>
              <a:buFont typeface="Times" pitchFamily="18" charset="0"/>
              <a:defRPr sz="2200">
                <a:solidFill>
                  <a:srgbClr val="800000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800000"/>
              </a:buClr>
              <a:buSzPct val="12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GB" altLang="nl-NL" sz="1800" dirty="0">
                <a:solidFill>
                  <a:schemeClr val="bg1"/>
                </a:solidFill>
                <a:latin typeface="Cambria" panose="02040503050406030204" pitchFamily="18" charset="0"/>
              </a:rPr>
              <a:t>The perils of non-probability sampling</a:t>
            </a:r>
          </a:p>
        </p:txBody>
      </p:sp>
      <p:sp>
        <p:nvSpPr>
          <p:cNvPr id="10" name="Tijdelijke aanduiding voor dianummer 4"/>
          <p:cNvSpPr>
            <a:spLocks noGrp="1"/>
          </p:cNvSpPr>
          <p:nvPr>
            <p:ph type="sldNum" sz="quarter" idx="11"/>
          </p:nvPr>
        </p:nvSpPr>
        <p:spPr>
          <a:xfrm>
            <a:off x="7315200" y="6356176"/>
            <a:ext cx="1524000" cy="457200"/>
          </a:xfrm>
          <a:noFill/>
        </p:spPr>
        <p:txBody>
          <a:bodyPr/>
          <a:lstStyle>
            <a:lvl1pPr>
              <a:spcBef>
                <a:spcPct val="20000"/>
              </a:spcBef>
              <a:buSzPct val="125000"/>
              <a:buFont typeface="Times" pitchFamily="18" charset="0"/>
              <a:defRPr sz="2200">
                <a:solidFill>
                  <a:srgbClr val="800000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800000"/>
              </a:buClr>
              <a:buSzPct val="12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GB" altLang="nl-NL" sz="1800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fld id="{85D51FA2-8107-435B-A65F-36B3022DC5BD}" type="slidenum">
              <a:rPr lang="en-GB" altLang="nl-NL" sz="1800" smtClean="0">
                <a:solidFill>
                  <a:schemeClr val="bg1"/>
                </a:solidFill>
                <a:latin typeface="Cambria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40</a:t>
            </a:fld>
            <a:endParaRPr lang="en-GB" altLang="nl-NL" sz="1800" dirty="0" smtClean="0">
              <a:solidFill>
                <a:schemeClr val="accent1"/>
              </a:solidFill>
              <a:latin typeface="Cambria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6443066"/>
              </p:ext>
            </p:extLst>
          </p:nvPr>
        </p:nvGraphicFramePr>
        <p:xfrm>
          <a:off x="1547813" y="1958975"/>
          <a:ext cx="41148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55" name="Equation" r:id="rId3" imgW="4114800" imgH="749160" progId="Equation.DSMT4">
                  <p:embed/>
                </p:oleObj>
              </mc:Choice>
              <mc:Fallback>
                <p:oleObj name="Equation" r:id="rId3" imgW="4114800" imgH="749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1958975"/>
                        <a:ext cx="4114800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344607"/>
              </p:ext>
            </p:extLst>
          </p:nvPr>
        </p:nvGraphicFramePr>
        <p:xfrm>
          <a:off x="1619672" y="5251450"/>
          <a:ext cx="43688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56" name="Equation" r:id="rId5" imgW="4368600" imgH="698400" progId="Equation.DSMT4">
                  <p:embed/>
                </p:oleObj>
              </mc:Choice>
              <mc:Fallback>
                <p:oleObj name="Equation" r:id="rId5" imgW="4368600" imgH="698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5251450"/>
                        <a:ext cx="43688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1193451"/>
              </p:ext>
            </p:extLst>
          </p:nvPr>
        </p:nvGraphicFramePr>
        <p:xfrm>
          <a:off x="1547664" y="3471863"/>
          <a:ext cx="41021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57" name="Equation" r:id="rId7" imgW="4101840" imgH="749160" progId="Equation.DSMT4">
                  <p:embed/>
                </p:oleObj>
              </mc:Choice>
              <mc:Fallback>
                <p:oleObj name="Equation" r:id="rId7" imgW="4101840" imgH="7491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3471863"/>
                        <a:ext cx="4102100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0761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nl-NL" noProof="0" dirty="0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Conclusions</a:t>
            </a:r>
          </a:p>
        </p:txBody>
      </p:sp>
      <p:sp>
        <p:nvSpPr>
          <p:cNvPr id="5123" name="Tijdelijke aanduiding voor inhoud 2"/>
          <p:cNvSpPr>
            <a:spLocks noGrp="1"/>
          </p:cNvSpPr>
          <p:nvPr>
            <p:ph idx="1"/>
          </p:nvPr>
        </p:nvSpPr>
        <p:spPr>
          <a:xfrm>
            <a:off x="684213" y="1125538"/>
            <a:ext cx="7920037" cy="5147778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en-GB" dirty="0" smtClean="0"/>
              <a:t>Random sampling or self-selection?</a:t>
            </a:r>
            <a:endParaRPr lang="en-GB" dirty="0"/>
          </a:p>
          <a:p>
            <a:pPr lvl="1" eaLnBrk="1" hangingPunct="1">
              <a:spcBef>
                <a:spcPts val="300"/>
              </a:spcBef>
              <a:defRPr/>
            </a:pPr>
            <a:r>
              <a:rPr lang="en-GB" dirty="0"/>
              <a:t>T</a:t>
            </a:r>
            <a:r>
              <a:rPr lang="en-GB" dirty="0" smtClean="0"/>
              <a:t>he worst case bias of a large self-selection sample is much larger than a random sample with a very low response rate.</a:t>
            </a:r>
          </a:p>
          <a:p>
            <a:pPr lvl="1" eaLnBrk="1" hangingPunct="1">
              <a:spcBef>
                <a:spcPts val="300"/>
              </a:spcBef>
              <a:defRPr/>
            </a:pPr>
            <a:r>
              <a:rPr lang="en-GB" dirty="0" smtClean="0"/>
              <a:t>Use random sampling. Do not throw out the baby with the bath water. </a:t>
            </a:r>
          </a:p>
          <a:p>
            <a:pPr lvl="1" eaLnBrk="1" hangingPunct="1">
              <a:spcBef>
                <a:spcPts val="300"/>
              </a:spcBef>
              <a:defRPr/>
            </a:pPr>
            <a:endParaRPr lang="en-GB" dirty="0"/>
          </a:p>
          <a:p>
            <a:pPr lvl="1" eaLnBrk="1" hangingPunct="1">
              <a:spcBef>
                <a:spcPts val="300"/>
              </a:spcBef>
              <a:defRPr/>
            </a:pPr>
            <a:endParaRPr lang="en-GB" dirty="0" smtClean="0"/>
          </a:p>
          <a:p>
            <a:pPr lvl="1" eaLnBrk="1" hangingPunct="1">
              <a:spcBef>
                <a:spcPts val="300"/>
              </a:spcBef>
              <a:defRPr/>
            </a:pPr>
            <a:endParaRPr lang="en-GB" dirty="0"/>
          </a:p>
          <a:p>
            <a:pPr lvl="1" eaLnBrk="1" hangingPunct="1">
              <a:spcBef>
                <a:spcPts val="300"/>
              </a:spcBef>
              <a:defRPr/>
            </a:pPr>
            <a:endParaRPr lang="en-GB" dirty="0" smtClean="0"/>
          </a:p>
          <a:p>
            <a:pPr lvl="1" eaLnBrk="1" hangingPunct="1">
              <a:spcBef>
                <a:spcPts val="300"/>
              </a:spcBef>
              <a:defRPr/>
            </a:pPr>
            <a:endParaRPr lang="en-GB" dirty="0"/>
          </a:p>
          <a:p>
            <a:pPr lvl="1" eaLnBrk="1" hangingPunct="1">
              <a:spcBef>
                <a:spcPts val="300"/>
              </a:spcBef>
              <a:defRPr/>
            </a:pPr>
            <a:endParaRPr lang="en-GB" dirty="0" smtClean="0"/>
          </a:p>
          <a:p>
            <a:pPr marL="0" lvl="1" indent="0" eaLnBrk="1" hangingPunct="1">
              <a:spcBef>
                <a:spcPts val="1800"/>
              </a:spcBef>
              <a:buNone/>
              <a:defRPr/>
            </a:pPr>
            <a:r>
              <a:rPr lang="en-GB" sz="2200" dirty="0" smtClean="0">
                <a:solidFill>
                  <a:srgbClr val="800000"/>
                </a:solidFill>
                <a:cs typeface="+mn-cs"/>
              </a:rPr>
              <a:t>But</a:t>
            </a:r>
            <a:endParaRPr lang="en-GB" sz="2200" dirty="0">
              <a:solidFill>
                <a:srgbClr val="800000"/>
              </a:solidFill>
              <a:cs typeface="+mn-cs"/>
            </a:endParaRPr>
          </a:p>
          <a:p>
            <a:pPr lvl="1" eaLnBrk="1" hangingPunct="1">
              <a:spcBef>
                <a:spcPts val="300"/>
              </a:spcBef>
              <a:defRPr/>
            </a:pPr>
            <a:r>
              <a:rPr lang="en-GB" dirty="0" smtClean="0"/>
              <a:t>Improve the quality of web panels .</a:t>
            </a:r>
          </a:p>
          <a:p>
            <a:pPr lvl="1" eaLnBrk="1" hangingPunct="1">
              <a:spcBef>
                <a:spcPts val="300"/>
              </a:spcBef>
              <a:defRPr/>
            </a:pPr>
            <a:r>
              <a:rPr lang="en-GB" dirty="0" smtClean="0"/>
              <a:t>Work on better weighting adjustment techniques.</a:t>
            </a:r>
          </a:p>
          <a:p>
            <a:pPr lvl="1" eaLnBrk="1" hangingPunct="1">
              <a:spcBef>
                <a:spcPts val="300"/>
              </a:spcBef>
              <a:defRPr/>
            </a:pPr>
            <a:endParaRPr lang="en-GB" dirty="0"/>
          </a:p>
          <a:p>
            <a:pPr lvl="1" eaLnBrk="1" hangingPunct="1">
              <a:spcBef>
                <a:spcPts val="300"/>
              </a:spcBef>
              <a:defRPr/>
            </a:pPr>
            <a:endParaRPr lang="en-GB" dirty="0"/>
          </a:p>
        </p:txBody>
      </p:sp>
      <p:sp>
        <p:nvSpPr>
          <p:cNvPr id="7" name="Tijdelijke aanduiding voor voettekst 3"/>
          <p:cNvSpPr>
            <a:spLocks noGrp="1"/>
          </p:cNvSpPr>
          <p:nvPr>
            <p:ph type="ftr" sz="quarter" idx="10"/>
          </p:nvPr>
        </p:nvSpPr>
        <p:spPr>
          <a:xfrm>
            <a:off x="685800" y="6356176"/>
            <a:ext cx="6551613" cy="457200"/>
          </a:xfrm>
          <a:noFill/>
        </p:spPr>
        <p:txBody>
          <a:bodyPr/>
          <a:lstStyle>
            <a:lvl1pPr>
              <a:spcBef>
                <a:spcPct val="20000"/>
              </a:spcBef>
              <a:buSzPct val="125000"/>
              <a:buFont typeface="Times" pitchFamily="18" charset="0"/>
              <a:defRPr sz="2200">
                <a:solidFill>
                  <a:srgbClr val="800000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800000"/>
              </a:buClr>
              <a:buSzPct val="12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GB" altLang="nl-NL" sz="1800" dirty="0">
                <a:solidFill>
                  <a:schemeClr val="bg1"/>
                </a:solidFill>
                <a:latin typeface="Cambria" panose="02040503050406030204" pitchFamily="18" charset="0"/>
              </a:rPr>
              <a:t>The perils of non-probability sampling</a:t>
            </a:r>
          </a:p>
        </p:txBody>
      </p:sp>
      <p:sp>
        <p:nvSpPr>
          <p:cNvPr id="9" name="Tijdelijke aanduiding voor dianummer 4"/>
          <p:cNvSpPr>
            <a:spLocks noGrp="1"/>
          </p:cNvSpPr>
          <p:nvPr>
            <p:ph type="sldNum" sz="quarter" idx="11"/>
          </p:nvPr>
        </p:nvSpPr>
        <p:spPr>
          <a:xfrm>
            <a:off x="7315200" y="6356176"/>
            <a:ext cx="1524000" cy="457200"/>
          </a:xfrm>
          <a:noFill/>
        </p:spPr>
        <p:txBody>
          <a:bodyPr/>
          <a:lstStyle>
            <a:lvl1pPr>
              <a:spcBef>
                <a:spcPct val="20000"/>
              </a:spcBef>
              <a:buSzPct val="125000"/>
              <a:buFont typeface="Times" pitchFamily="18" charset="0"/>
              <a:defRPr sz="2200">
                <a:solidFill>
                  <a:srgbClr val="800000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800000"/>
              </a:buClr>
              <a:buSzPct val="12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GB" altLang="nl-NL" sz="1800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fld id="{85D51FA2-8107-435B-A65F-36B3022DC5BD}" type="slidenum">
              <a:rPr lang="en-GB" altLang="nl-NL" sz="1800" smtClean="0">
                <a:solidFill>
                  <a:schemeClr val="bg1"/>
                </a:solidFill>
                <a:latin typeface="Cambria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41</a:t>
            </a:fld>
            <a:endParaRPr lang="en-GB" altLang="nl-NL" sz="1800" dirty="0" smtClean="0">
              <a:solidFill>
                <a:schemeClr val="accent1"/>
              </a:solidFill>
              <a:latin typeface="Cambria" pitchFamily="18" charset="0"/>
            </a:endParaRP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744924"/>
            <a:ext cx="2914564" cy="2477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45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nl-NL" dirty="0" smtClean="0">
                <a:latin typeface="Cambria" pitchFamily="18" charset="0"/>
                <a:ea typeface="ＭＳ Ｐゴシック" pitchFamily="34" charset="-128"/>
              </a:rPr>
              <a:t>The rise of sample surveys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6119812" cy="4535487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en-GB" dirty="0" smtClean="0">
                <a:latin typeface="Cambria" pitchFamily="18" charset="0"/>
                <a:ea typeface="MS PGothic" pitchFamily="34" charset="-128"/>
              </a:rPr>
              <a:t>Developments</a:t>
            </a:r>
          </a:p>
          <a:p>
            <a:pPr marL="265113" lvl="1" eaLnBrk="1" hangingPunct="1">
              <a:defRPr/>
            </a:pPr>
            <a:r>
              <a:rPr lang="en-GB" dirty="0" smtClean="0">
                <a:latin typeface="Cambria" pitchFamily="18" charset="0"/>
                <a:ea typeface="MS PGothic" pitchFamily="34" charset="-128"/>
              </a:rPr>
              <a:t>1895: </a:t>
            </a:r>
            <a:r>
              <a:rPr lang="en-GB" i="1" dirty="0" smtClean="0">
                <a:latin typeface="Cambria" pitchFamily="18" charset="0"/>
                <a:ea typeface="MS PGothic" pitchFamily="34" charset="-128"/>
              </a:rPr>
              <a:t>Anders </a:t>
            </a:r>
            <a:r>
              <a:rPr lang="en-GB" i="1" dirty="0" err="1" smtClean="0">
                <a:latin typeface="Cambria" pitchFamily="18" charset="0"/>
                <a:ea typeface="MS PGothic" pitchFamily="34" charset="-128"/>
              </a:rPr>
              <a:t>Kiaer</a:t>
            </a:r>
            <a:r>
              <a:rPr lang="en-GB" i="1" dirty="0" smtClean="0">
                <a:latin typeface="Cambria" pitchFamily="18" charset="0"/>
                <a:ea typeface="MS PGothic" pitchFamily="34" charset="-128"/>
              </a:rPr>
              <a:t> </a:t>
            </a:r>
            <a:r>
              <a:rPr lang="en-GB" dirty="0" smtClean="0">
                <a:latin typeface="Cambria" pitchFamily="18" charset="0"/>
                <a:ea typeface="MS PGothic" pitchFamily="34" charset="-128"/>
              </a:rPr>
              <a:t>proposes his ‘Representative Method’. A kind of </a:t>
            </a:r>
            <a:r>
              <a:rPr lang="en-GB" i="1" dirty="0" smtClean="0">
                <a:latin typeface="Cambria" pitchFamily="18" charset="0"/>
                <a:ea typeface="MS PGothic" pitchFamily="34" charset="-128"/>
              </a:rPr>
              <a:t>quota sampling</a:t>
            </a:r>
            <a:r>
              <a:rPr lang="en-GB" dirty="0" smtClean="0">
                <a:latin typeface="Cambria" pitchFamily="18" charset="0"/>
                <a:ea typeface="MS PGothic" pitchFamily="34" charset="-128"/>
              </a:rPr>
              <a:t>. Create a miniature of the population. Accuracy of estimates cannot be computed.</a:t>
            </a:r>
          </a:p>
          <a:p>
            <a:pPr marL="0" lvl="1" indent="0" eaLnBrk="1" hangingPunct="1">
              <a:buFont typeface="Wingdings" pitchFamily="2" charset="2"/>
              <a:buNone/>
              <a:defRPr/>
            </a:pPr>
            <a:endParaRPr lang="en-GB" dirty="0" smtClean="0">
              <a:latin typeface="Cambria" pitchFamily="18" charset="0"/>
              <a:ea typeface="MS PGothic" pitchFamily="34" charset="-128"/>
            </a:endParaRPr>
          </a:p>
          <a:p>
            <a:pPr marL="265113" lvl="1" eaLnBrk="1" hangingPunct="1">
              <a:spcBef>
                <a:spcPts val="0"/>
              </a:spcBef>
              <a:defRPr/>
            </a:pPr>
            <a:r>
              <a:rPr lang="en-GB" dirty="0" smtClean="0">
                <a:latin typeface="Cambria" pitchFamily="18" charset="0"/>
                <a:ea typeface="MS PGothic" pitchFamily="34" charset="-128"/>
              </a:rPr>
              <a:t>1906: </a:t>
            </a:r>
            <a:r>
              <a:rPr lang="en-GB" i="1" dirty="0" smtClean="0">
                <a:latin typeface="Cambria" pitchFamily="18" charset="0"/>
                <a:ea typeface="MS PGothic" pitchFamily="34" charset="-128"/>
              </a:rPr>
              <a:t>Arthur </a:t>
            </a:r>
            <a:r>
              <a:rPr lang="en-GB" i="1" dirty="0" err="1" smtClean="0">
                <a:latin typeface="Cambria" pitchFamily="18" charset="0"/>
                <a:ea typeface="MS PGothic" pitchFamily="34" charset="-128"/>
              </a:rPr>
              <a:t>Bowley</a:t>
            </a:r>
            <a:r>
              <a:rPr lang="en-GB" i="1" dirty="0" smtClean="0">
                <a:latin typeface="Cambria" pitchFamily="18" charset="0"/>
                <a:ea typeface="MS PGothic" pitchFamily="34" charset="-128"/>
              </a:rPr>
              <a:t> </a:t>
            </a:r>
            <a:r>
              <a:rPr lang="en-GB" dirty="0" smtClean="0">
                <a:latin typeface="Cambria" pitchFamily="18" charset="0"/>
                <a:ea typeface="MS PGothic" pitchFamily="34" charset="-128"/>
              </a:rPr>
              <a:t>shows the importance of </a:t>
            </a:r>
            <a:r>
              <a:rPr lang="en-GB" i="1" dirty="0" smtClean="0">
                <a:latin typeface="Cambria" pitchFamily="18" charset="0"/>
                <a:ea typeface="MS PGothic" pitchFamily="34" charset="-128"/>
              </a:rPr>
              <a:t>random sampling</a:t>
            </a:r>
            <a:r>
              <a:rPr lang="en-GB" dirty="0" smtClean="0">
                <a:latin typeface="Cambria" pitchFamily="18" charset="0"/>
                <a:ea typeface="MS PGothic" pitchFamily="34" charset="-128"/>
              </a:rPr>
              <a:t>. Probability Theory can be applied. Estimates have a normal distribution. Variances can be computed.</a:t>
            </a:r>
          </a:p>
          <a:p>
            <a:pPr marL="265113" lvl="1" eaLnBrk="1" hangingPunct="1">
              <a:spcBef>
                <a:spcPts val="0"/>
              </a:spcBef>
              <a:defRPr/>
            </a:pPr>
            <a:endParaRPr lang="en-GB" dirty="0" smtClean="0">
              <a:latin typeface="Cambria" pitchFamily="18" charset="0"/>
              <a:ea typeface="MS PGothic" pitchFamily="34" charset="-128"/>
            </a:endParaRPr>
          </a:p>
          <a:p>
            <a:pPr marL="265113" lvl="1" eaLnBrk="1" hangingPunct="1">
              <a:spcBef>
                <a:spcPts val="0"/>
              </a:spcBef>
              <a:defRPr/>
            </a:pPr>
            <a:r>
              <a:rPr lang="en-GB" dirty="0" smtClean="0">
                <a:latin typeface="Cambria" pitchFamily="18" charset="0"/>
                <a:ea typeface="MS PGothic" pitchFamily="34" charset="-128"/>
              </a:rPr>
              <a:t>1934: </a:t>
            </a:r>
            <a:r>
              <a:rPr lang="en-GB" i="1" dirty="0" smtClean="0">
                <a:latin typeface="Cambria" pitchFamily="18" charset="0"/>
                <a:ea typeface="MS PGothic" pitchFamily="34" charset="-128"/>
              </a:rPr>
              <a:t>Jerzy </a:t>
            </a:r>
            <a:r>
              <a:rPr lang="en-GB" i="1" dirty="0" err="1" smtClean="0">
                <a:latin typeface="Cambria" pitchFamily="18" charset="0"/>
                <a:ea typeface="MS PGothic" pitchFamily="34" charset="-128"/>
              </a:rPr>
              <a:t>Neyman</a:t>
            </a:r>
            <a:r>
              <a:rPr lang="en-GB" i="1" dirty="0" smtClean="0">
                <a:latin typeface="Cambria" pitchFamily="18" charset="0"/>
                <a:ea typeface="MS PGothic" pitchFamily="34" charset="-128"/>
              </a:rPr>
              <a:t> </a:t>
            </a:r>
            <a:r>
              <a:rPr lang="en-GB" dirty="0" smtClean="0">
                <a:latin typeface="Cambria" pitchFamily="18" charset="0"/>
                <a:ea typeface="MS PGothic" pitchFamily="34" charset="-128"/>
              </a:rPr>
              <a:t>introduces the </a:t>
            </a:r>
            <a:r>
              <a:rPr lang="en-GB" i="1" dirty="0" smtClean="0">
                <a:latin typeface="Cambria" pitchFamily="18" charset="0"/>
                <a:ea typeface="MS PGothic" pitchFamily="34" charset="-128"/>
              </a:rPr>
              <a:t>confidence interval</a:t>
            </a:r>
            <a:r>
              <a:rPr lang="en-GB" dirty="0" smtClean="0">
                <a:latin typeface="Cambria" pitchFamily="18" charset="0"/>
                <a:ea typeface="MS PGothic" pitchFamily="34" charset="-128"/>
              </a:rPr>
              <a:t>. He also shows that quota sampling does not work.</a:t>
            </a:r>
          </a:p>
          <a:p>
            <a:pPr marL="0" indent="0" eaLnBrk="1" hangingPunct="1">
              <a:defRPr/>
            </a:pPr>
            <a:r>
              <a:rPr lang="en-GB" dirty="0" smtClean="0">
                <a:ea typeface="MS PGothic" pitchFamily="34" charset="-128"/>
              </a:rPr>
              <a:t> </a:t>
            </a:r>
          </a:p>
          <a:p>
            <a:pPr marL="0" indent="0" eaLnBrk="1" hangingPunct="1">
              <a:defRPr/>
            </a:pPr>
            <a:endParaRPr lang="en-GB" dirty="0" smtClean="0">
              <a:ea typeface="MS PGothic" pitchFamily="34" charset="-128"/>
            </a:endParaRPr>
          </a:p>
        </p:txBody>
      </p:sp>
      <p:pic>
        <p:nvPicPr>
          <p:cNvPr id="9222" name="Picture 4" descr="kia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0368" y="1449524"/>
            <a:ext cx="8731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22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971189"/>
              </p:ext>
            </p:extLst>
          </p:nvPr>
        </p:nvGraphicFramePr>
        <p:xfrm>
          <a:off x="6860368" y="3095339"/>
          <a:ext cx="915988" cy="1223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2" name="Figuur" r:id="rId4" imgW="1066800" imgH="1429512" progId="Word.Picture.8">
                  <p:embed/>
                </p:oleObj>
              </mc:Choice>
              <mc:Fallback>
                <p:oleObj name="Figuur" r:id="rId4" imgW="1066800" imgH="1429512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60368" y="3095339"/>
                        <a:ext cx="915988" cy="1223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24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0368" y="4716239"/>
            <a:ext cx="898525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jdelijke aanduiding voor voettekst 3"/>
          <p:cNvSpPr>
            <a:spLocks noGrp="1"/>
          </p:cNvSpPr>
          <p:nvPr>
            <p:ph type="ftr" sz="quarter" idx="10"/>
          </p:nvPr>
        </p:nvSpPr>
        <p:spPr>
          <a:xfrm>
            <a:off x="685800" y="6417096"/>
            <a:ext cx="6551613" cy="360276"/>
          </a:xfrm>
          <a:noFill/>
        </p:spPr>
        <p:txBody>
          <a:bodyPr/>
          <a:lstStyle>
            <a:lvl1pPr>
              <a:spcBef>
                <a:spcPct val="20000"/>
              </a:spcBef>
              <a:buSzPct val="125000"/>
              <a:buFont typeface="Times" pitchFamily="18" charset="0"/>
              <a:defRPr sz="2200">
                <a:solidFill>
                  <a:srgbClr val="800000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800000"/>
              </a:buClr>
              <a:buSzPct val="12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GB" altLang="nl-NL" sz="1800" dirty="0">
                <a:solidFill>
                  <a:schemeClr val="bg1"/>
                </a:solidFill>
                <a:latin typeface="Cambria" panose="02040503050406030204" pitchFamily="18" charset="0"/>
              </a:rPr>
              <a:t>The perils of non-probability sampling</a:t>
            </a:r>
          </a:p>
        </p:txBody>
      </p:sp>
      <p:sp>
        <p:nvSpPr>
          <p:cNvPr id="10" name="Tijdelijke aanduiding voor dianummer 4"/>
          <p:cNvSpPr>
            <a:spLocks noGrp="1"/>
          </p:cNvSpPr>
          <p:nvPr>
            <p:ph type="sldNum" sz="quarter" idx="11"/>
          </p:nvPr>
        </p:nvSpPr>
        <p:spPr>
          <a:xfrm>
            <a:off x="7315200" y="6417096"/>
            <a:ext cx="1524000" cy="360276"/>
          </a:xfrm>
          <a:noFill/>
        </p:spPr>
        <p:txBody>
          <a:bodyPr/>
          <a:lstStyle>
            <a:lvl1pPr>
              <a:spcBef>
                <a:spcPct val="20000"/>
              </a:spcBef>
              <a:buSzPct val="125000"/>
              <a:buFont typeface="Times" pitchFamily="18" charset="0"/>
              <a:defRPr sz="2200">
                <a:solidFill>
                  <a:srgbClr val="800000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800000"/>
              </a:buClr>
              <a:buSzPct val="12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GB" altLang="nl-NL" sz="1800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fld id="{85D51FA2-8107-435B-A65F-36B3022DC5BD}" type="slidenum">
              <a:rPr lang="en-GB" altLang="nl-NL" sz="1800" smtClean="0">
                <a:solidFill>
                  <a:schemeClr val="bg1"/>
                </a:solidFill>
                <a:latin typeface="Cambria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4</a:t>
            </a:fld>
            <a:endParaRPr lang="en-GB" altLang="nl-NL" sz="1800" dirty="0" smtClean="0">
              <a:solidFill>
                <a:schemeClr val="accent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90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nl-NL" dirty="0" smtClean="0">
                <a:latin typeface="Cambria" pitchFamily="18" charset="0"/>
                <a:ea typeface="ＭＳ Ｐゴシック" pitchFamily="34" charset="-128"/>
              </a:rPr>
              <a:t>The rise of sample surveys</a:t>
            </a:r>
          </a:p>
        </p:txBody>
      </p:sp>
      <p:sp>
        <p:nvSpPr>
          <p:cNvPr id="102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7775575" cy="4535487"/>
          </a:xfrm>
        </p:spPr>
        <p:txBody>
          <a:bodyPr/>
          <a:lstStyle/>
          <a:p>
            <a:pPr marL="0" indent="0" eaLnBrk="1" hangingPunct="1"/>
            <a:r>
              <a:rPr lang="en-GB" altLang="nl-NL" dirty="0" smtClean="0">
                <a:latin typeface="Cambria" pitchFamily="18" charset="0"/>
                <a:ea typeface="ＭＳ Ｐゴシック" pitchFamily="34" charset="-128"/>
              </a:rPr>
              <a:t>The fundamental principles of survey sampling</a:t>
            </a:r>
          </a:p>
          <a:p>
            <a:pPr marL="265113" lvl="1" eaLnBrk="1" hangingPunct="1">
              <a:spcBef>
                <a:spcPts val="300"/>
              </a:spcBef>
            </a:pPr>
            <a:r>
              <a:rPr lang="en-GB" altLang="nl-NL" dirty="0" smtClean="0">
                <a:latin typeface="Cambria" pitchFamily="18" charset="0"/>
                <a:ea typeface="ＭＳ Ｐゴシック" pitchFamily="34" charset="-128"/>
              </a:rPr>
              <a:t>Samples must be selected by means of </a:t>
            </a:r>
            <a:r>
              <a:rPr lang="en-GB" altLang="nl-NL" i="1" dirty="0" smtClean="0">
                <a:latin typeface="Cambria" pitchFamily="18" charset="0"/>
                <a:ea typeface="ＭＳ Ｐゴシック" pitchFamily="34" charset="-128"/>
              </a:rPr>
              <a:t>probability sampling</a:t>
            </a:r>
            <a:r>
              <a:rPr lang="en-GB" altLang="nl-NL" dirty="0" smtClean="0">
                <a:latin typeface="Cambria" pitchFamily="18" charset="0"/>
                <a:ea typeface="ＭＳ Ｐゴシック" pitchFamily="34" charset="-128"/>
              </a:rPr>
              <a:t>.</a:t>
            </a:r>
          </a:p>
          <a:p>
            <a:pPr marL="265113" lvl="1" eaLnBrk="1" hangingPunct="1">
              <a:spcBef>
                <a:spcPts val="300"/>
              </a:spcBef>
            </a:pPr>
            <a:r>
              <a:rPr lang="en-GB" altLang="nl-NL" dirty="0" smtClean="0">
                <a:latin typeface="Cambria" pitchFamily="18" charset="0"/>
                <a:ea typeface="ＭＳ Ｐゴシック" pitchFamily="34" charset="-128"/>
              </a:rPr>
              <a:t>Every person must have a </a:t>
            </a:r>
            <a:r>
              <a:rPr lang="en-GB" altLang="nl-NL" i="1" dirty="0" smtClean="0">
                <a:latin typeface="Cambria" pitchFamily="18" charset="0"/>
                <a:ea typeface="ＭＳ Ｐゴシック" pitchFamily="34" charset="-128"/>
              </a:rPr>
              <a:t>positive</a:t>
            </a:r>
            <a:r>
              <a:rPr lang="en-GB" altLang="nl-NL" dirty="0" smtClean="0">
                <a:latin typeface="Cambria" pitchFamily="18" charset="0"/>
                <a:ea typeface="ＭＳ Ｐゴシック" pitchFamily="34" charset="-128"/>
              </a:rPr>
              <a:t> probability of selection.</a:t>
            </a:r>
          </a:p>
          <a:p>
            <a:pPr marL="265113" lvl="1" eaLnBrk="1" hangingPunct="1">
              <a:spcBef>
                <a:spcPts val="300"/>
              </a:spcBef>
            </a:pPr>
            <a:r>
              <a:rPr lang="en-GB" altLang="nl-NL" dirty="0" smtClean="0">
                <a:latin typeface="Cambria" pitchFamily="18" charset="0"/>
                <a:ea typeface="ＭＳ Ｐゴシック" pitchFamily="34" charset="-128"/>
              </a:rPr>
              <a:t>All selection probabilities must be </a:t>
            </a:r>
            <a:r>
              <a:rPr lang="en-GB" altLang="nl-NL" i="1" dirty="0" smtClean="0">
                <a:latin typeface="Cambria" pitchFamily="18" charset="0"/>
                <a:ea typeface="ＭＳ Ｐゴシック" pitchFamily="34" charset="-128"/>
              </a:rPr>
              <a:t>known</a:t>
            </a:r>
            <a:r>
              <a:rPr lang="en-GB" altLang="nl-NL" dirty="0" smtClean="0">
                <a:latin typeface="Cambria" pitchFamily="18" charset="0"/>
                <a:ea typeface="ＭＳ Ｐゴシック" pitchFamily="34" charset="-128"/>
              </a:rPr>
              <a:t>. </a:t>
            </a:r>
          </a:p>
          <a:p>
            <a:pPr marL="0" indent="0" eaLnBrk="1" hangingPunct="1">
              <a:spcBef>
                <a:spcPts val="1200"/>
              </a:spcBef>
            </a:pPr>
            <a:r>
              <a:rPr lang="en-GB" altLang="nl-NL" dirty="0" smtClean="0">
                <a:latin typeface="Cambria" pitchFamily="18" charset="0"/>
                <a:ea typeface="ＭＳ Ｐゴシック" pitchFamily="34" charset="-128"/>
              </a:rPr>
              <a:t>Consequences</a:t>
            </a:r>
          </a:p>
          <a:p>
            <a:pPr marL="265113" lvl="1" eaLnBrk="1" hangingPunct="1">
              <a:spcBef>
                <a:spcPts val="300"/>
              </a:spcBef>
            </a:pPr>
            <a:r>
              <a:rPr lang="en-GB" altLang="nl-NL" dirty="0" smtClean="0">
                <a:latin typeface="Cambria" pitchFamily="18" charset="0"/>
                <a:ea typeface="ＭＳ Ｐゴシック" pitchFamily="34" charset="-128"/>
              </a:rPr>
              <a:t>It is always possible to construct an </a:t>
            </a:r>
            <a:r>
              <a:rPr lang="en-GB" altLang="nl-NL" i="1" dirty="0" smtClean="0">
                <a:latin typeface="Cambria" pitchFamily="18" charset="0"/>
                <a:ea typeface="ＭＳ Ｐゴシック" pitchFamily="34" charset="-128"/>
              </a:rPr>
              <a:t>unbiased</a:t>
            </a:r>
            <a:r>
              <a:rPr lang="en-GB" altLang="nl-NL" dirty="0" smtClean="0">
                <a:latin typeface="Cambria" pitchFamily="18" charset="0"/>
                <a:ea typeface="ＭＳ Ｐゴシック" pitchFamily="34" charset="-128"/>
              </a:rPr>
              <a:t> (valid) estimator.</a:t>
            </a:r>
          </a:p>
          <a:p>
            <a:pPr marL="265113" lvl="1" eaLnBrk="1" hangingPunct="1">
              <a:spcBef>
                <a:spcPts val="300"/>
              </a:spcBef>
            </a:pPr>
            <a:r>
              <a:rPr lang="en-GB" altLang="nl-NL" dirty="0" smtClean="0">
                <a:latin typeface="Cambria" pitchFamily="18" charset="0"/>
                <a:ea typeface="ＭＳ Ｐゴシック" pitchFamily="34" charset="-128"/>
              </a:rPr>
              <a:t>Estimators often have a (approximately) </a:t>
            </a:r>
            <a:r>
              <a:rPr lang="en-GB" altLang="nl-NL" i="1" dirty="0" smtClean="0">
                <a:latin typeface="Cambria" pitchFamily="18" charset="0"/>
                <a:ea typeface="ＭＳ Ｐゴシック" pitchFamily="34" charset="-128"/>
              </a:rPr>
              <a:t>normal</a:t>
            </a:r>
            <a:r>
              <a:rPr lang="en-GB" altLang="nl-NL" dirty="0" smtClean="0">
                <a:latin typeface="Cambria" pitchFamily="18" charset="0"/>
                <a:ea typeface="ＭＳ Ｐゴシック" pitchFamily="34" charset="-128"/>
              </a:rPr>
              <a:t> distribution.</a:t>
            </a:r>
          </a:p>
          <a:p>
            <a:pPr marL="265113" lvl="1" eaLnBrk="1" hangingPunct="1">
              <a:spcBef>
                <a:spcPts val="300"/>
              </a:spcBef>
            </a:pPr>
            <a:r>
              <a:rPr lang="en-GB" altLang="nl-NL" i="1" dirty="0" smtClean="0">
                <a:latin typeface="Cambria" pitchFamily="18" charset="0"/>
                <a:ea typeface="ＭＳ Ｐゴシック" pitchFamily="34" charset="-128"/>
              </a:rPr>
              <a:t>Accuracy</a:t>
            </a:r>
            <a:r>
              <a:rPr lang="en-GB" altLang="nl-NL" dirty="0" smtClean="0">
                <a:latin typeface="Cambria" pitchFamily="18" charset="0"/>
                <a:ea typeface="ＭＳ Ｐゴシック" pitchFamily="34" charset="-128"/>
              </a:rPr>
              <a:t> of estimators can be computed (confidence intervals).</a:t>
            </a:r>
          </a:p>
          <a:p>
            <a:pPr marL="0" indent="0" eaLnBrk="1" hangingPunct="1">
              <a:spcBef>
                <a:spcPts val="1200"/>
              </a:spcBef>
            </a:pPr>
            <a:r>
              <a:rPr lang="en-GB" altLang="nl-NL" dirty="0" smtClean="0">
                <a:latin typeface="Cambria" pitchFamily="18" charset="0"/>
                <a:ea typeface="ＭＳ Ｐゴシック" pitchFamily="34" charset="-128"/>
              </a:rPr>
              <a:t>Warning</a:t>
            </a:r>
          </a:p>
          <a:p>
            <a:pPr marL="265113" lvl="1" eaLnBrk="1" hangingPunct="1">
              <a:spcBef>
                <a:spcPts val="300"/>
              </a:spcBef>
            </a:pPr>
            <a:r>
              <a:rPr lang="en-GB" altLang="nl-NL" dirty="0" smtClean="0">
                <a:latin typeface="Cambria" pitchFamily="18" charset="0"/>
                <a:ea typeface="ＭＳ Ｐゴシック" pitchFamily="34" charset="-128"/>
              </a:rPr>
              <a:t>For other forms of sampling (e.g. quota sampling, or                                          self-selection ), it is not clear how reliable and                                                accurate the outcomes are.</a:t>
            </a:r>
          </a:p>
          <a:p>
            <a:pPr marL="265113" lvl="1" eaLnBrk="1" hangingPunct="1"/>
            <a:endParaRPr lang="en-GB" altLang="nl-NL" dirty="0" smtClean="0">
              <a:ea typeface="ＭＳ Ｐゴシック" pitchFamily="34" charset="-128"/>
            </a:endParaRPr>
          </a:p>
          <a:p>
            <a:pPr marL="0" indent="0" eaLnBrk="1" hangingPunct="1"/>
            <a:endParaRPr lang="en-GB" altLang="nl-NL" dirty="0" smtClean="0">
              <a:ea typeface="ＭＳ Ｐゴシック" pitchFamily="34" charset="-128"/>
            </a:endParaRPr>
          </a:p>
        </p:txBody>
      </p:sp>
      <p:pic>
        <p:nvPicPr>
          <p:cNvPr id="10246" name="Picture 2" descr="D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320567"/>
            <a:ext cx="1698625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jdelijke aanduiding voor voettekst 3"/>
          <p:cNvSpPr>
            <a:spLocks noGrp="1"/>
          </p:cNvSpPr>
          <p:nvPr>
            <p:ph type="ftr" sz="quarter" idx="10"/>
          </p:nvPr>
        </p:nvSpPr>
        <p:spPr>
          <a:xfrm>
            <a:off x="685800" y="6417096"/>
            <a:ext cx="6551613" cy="360276"/>
          </a:xfrm>
          <a:noFill/>
        </p:spPr>
        <p:txBody>
          <a:bodyPr/>
          <a:lstStyle>
            <a:lvl1pPr>
              <a:spcBef>
                <a:spcPct val="20000"/>
              </a:spcBef>
              <a:buSzPct val="125000"/>
              <a:buFont typeface="Times" pitchFamily="18" charset="0"/>
              <a:defRPr sz="2200">
                <a:solidFill>
                  <a:srgbClr val="800000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800000"/>
              </a:buClr>
              <a:buSzPct val="12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GB" altLang="nl-NL" sz="1800" dirty="0">
                <a:solidFill>
                  <a:schemeClr val="bg1"/>
                </a:solidFill>
                <a:latin typeface="Cambria" panose="02040503050406030204" pitchFamily="18" charset="0"/>
              </a:rPr>
              <a:t>The perils of non-probability sampling</a:t>
            </a:r>
          </a:p>
        </p:txBody>
      </p:sp>
      <p:sp>
        <p:nvSpPr>
          <p:cNvPr id="8" name="Tijdelijke aanduiding voor dianummer 4"/>
          <p:cNvSpPr>
            <a:spLocks noGrp="1"/>
          </p:cNvSpPr>
          <p:nvPr>
            <p:ph type="sldNum" sz="quarter" idx="11"/>
          </p:nvPr>
        </p:nvSpPr>
        <p:spPr>
          <a:xfrm>
            <a:off x="7315200" y="6417096"/>
            <a:ext cx="1524000" cy="360276"/>
          </a:xfrm>
          <a:noFill/>
        </p:spPr>
        <p:txBody>
          <a:bodyPr/>
          <a:lstStyle>
            <a:lvl1pPr>
              <a:spcBef>
                <a:spcPct val="20000"/>
              </a:spcBef>
              <a:buSzPct val="125000"/>
              <a:buFont typeface="Times" pitchFamily="18" charset="0"/>
              <a:defRPr sz="2200">
                <a:solidFill>
                  <a:srgbClr val="800000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800000"/>
              </a:buClr>
              <a:buSzPct val="12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GB" altLang="nl-NL" sz="1800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fld id="{85D51FA2-8107-435B-A65F-36B3022DC5BD}" type="slidenum">
              <a:rPr lang="en-GB" altLang="nl-NL" sz="1800" smtClean="0">
                <a:solidFill>
                  <a:schemeClr val="bg1"/>
                </a:solidFill>
                <a:latin typeface="Cambria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5</a:t>
            </a:fld>
            <a:endParaRPr lang="en-GB" altLang="nl-NL" sz="1800" dirty="0" smtClean="0">
              <a:solidFill>
                <a:schemeClr val="accent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36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nl-NL" dirty="0" smtClean="0">
                <a:latin typeface="Cambria" pitchFamily="18" charset="0"/>
                <a:ea typeface="ＭＳ Ｐゴシック" pitchFamily="34" charset="-128"/>
              </a:rPr>
              <a:t>Bad example: the presidential elections in the U.S. in 1936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7775575" cy="4535487"/>
          </a:xfrm>
        </p:spPr>
        <p:txBody>
          <a:bodyPr/>
          <a:lstStyle/>
          <a:p>
            <a:pPr marL="0" indent="0" eaLnBrk="1" hangingPunct="1"/>
            <a:r>
              <a:rPr lang="en-GB" altLang="nl-NL" dirty="0" smtClean="0">
                <a:latin typeface="Cambria" pitchFamily="18" charset="0"/>
                <a:ea typeface="ＭＳ Ｐゴシック" pitchFamily="34" charset="-128"/>
              </a:rPr>
              <a:t>The Literary Digest poll</a:t>
            </a:r>
          </a:p>
          <a:p>
            <a:pPr marL="265113" lvl="1" eaLnBrk="1" hangingPunct="1">
              <a:spcBef>
                <a:spcPts val="300"/>
              </a:spcBef>
            </a:pPr>
            <a:r>
              <a:rPr lang="en-GB" altLang="nl-NL" dirty="0" smtClean="0">
                <a:latin typeface="Cambria" pitchFamily="18" charset="0"/>
                <a:ea typeface="ＭＳ Ｐゴシック" pitchFamily="34" charset="-128"/>
              </a:rPr>
              <a:t>Sample: Lists of car owners and telephone directories.</a:t>
            </a:r>
          </a:p>
          <a:p>
            <a:pPr marL="265113" lvl="1" eaLnBrk="1" hangingPunct="1">
              <a:spcBef>
                <a:spcPts val="300"/>
              </a:spcBef>
            </a:pPr>
            <a:r>
              <a:rPr lang="en-GB" altLang="nl-NL" dirty="0" smtClean="0">
                <a:latin typeface="Cambria" pitchFamily="18" charset="0"/>
                <a:ea typeface="ＭＳ Ｐゴシック" pitchFamily="34" charset="-128"/>
              </a:rPr>
              <a:t>Sample size: 2,400,000.</a:t>
            </a:r>
          </a:p>
          <a:p>
            <a:pPr marL="265113" lvl="1" eaLnBrk="1" hangingPunct="1">
              <a:spcBef>
                <a:spcPts val="300"/>
              </a:spcBef>
            </a:pPr>
            <a:r>
              <a:rPr lang="en-GB" altLang="nl-NL" dirty="0" smtClean="0">
                <a:latin typeface="Cambria" pitchFamily="18" charset="0"/>
                <a:ea typeface="ＭＳ Ｐゴシック" pitchFamily="34" charset="-128"/>
              </a:rPr>
              <a:t>Prediction: </a:t>
            </a:r>
            <a:r>
              <a:rPr lang="en-GB" altLang="nl-NL" i="1" dirty="0" smtClean="0">
                <a:latin typeface="Cambria" pitchFamily="18" charset="0"/>
                <a:ea typeface="ＭＳ Ｐゴシック" pitchFamily="34" charset="-128"/>
              </a:rPr>
              <a:t>Alf Landon </a:t>
            </a:r>
            <a:r>
              <a:rPr lang="en-GB" altLang="nl-NL" dirty="0" smtClean="0">
                <a:latin typeface="Cambria" pitchFamily="18" charset="0"/>
                <a:ea typeface="ＭＳ Ｐゴシック" pitchFamily="34" charset="-128"/>
              </a:rPr>
              <a:t>(Republican) will win. </a:t>
            </a:r>
          </a:p>
          <a:p>
            <a:pPr marL="0" indent="0" eaLnBrk="1" hangingPunct="1">
              <a:spcBef>
                <a:spcPts val="1200"/>
              </a:spcBef>
            </a:pPr>
            <a:r>
              <a:rPr lang="en-GB" altLang="nl-NL" dirty="0" smtClean="0">
                <a:latin typeface="Cambria" pitchFamily="18" charset="0"/>
                <a:ea typeface="ＭＳ Ｐゴシック" pitchFamily="34" charset="-128"/>
              </a:rPr>
              <a:t>The George Gallup poll</a:t>
            </a:r>
          </a:p>
          <a:p>
            <a:pPr marL="265113" lvl="1" eaLnBrk="1" hangingPunct="1">
              <a:spcBef>
                <a:spcPts val="300"/>
              </a:spcBef>
            </a:pPr>
            <a:r>
              <a:rPr lang="en-GB" altLang="nl-NL" dirty="0" smtClean="0">
                <a:latin typeface="Cambria" pitchFamily="18" charset="0"/>
                <a:ea typeface="ＭＳ Ｐゴシック" pitchFamily="34" charset="-128"/>
              </a:rPr>
              <a:t>Quota sample (gender, age,                                                                         socioeconomic class, region).                                                       on quota.</a:t>
            </a:r>
          </a:p>
          <a:p>
            <a:pPr marL="265113" lvl="1" eaLnBrk="1" hangingPunct="1">
              <a:spcBef>
                <a:spcPts val="300"/>
              </a:spcBef>
            </a:pPr>
            <a:r>
              <a:rPr lang="en-GB" altLang="nl-NL" dirty="0" smtClean="0">
                <a:latin typeface="Cambria" pitchFamily="18" charset="0"/>
                <a:ea typeface="ＭＳ Ｐゴシック" pitchFamily="34" charset="-128"/>
              </a:rPr>
              <a:t>Sample size: 50,000.</a:t>
            </a:r>
          </a:p>
          <a:p>
            <a:pPr marL="265113" lvl="1" eaLnBrk="1" hangingPunct="1">
              <a:spcBef>
                <a:spcPts val="300"/>
              </a:spcBef>
            </a:pPr>
            <a:r>
              <a:rPr lang="en-GB" altLang="nl-NL" dirty="0" smtClean="0">
                <a:latin typeface="Cambria" pitchFamily="18" charset="0"/>
                <a:ea typeface="ＭＳ Ｐゴシック" pitchFamily="34" charset="-128"/>
              </a:rPr>
              <a:t>Hundreds of interviewers                                                                              spread over the country.</a:t>
            </a:r>
          </a:p>
          <a:p>
            <a:pPr marL="265113" lvl="1" eaLnBrk="1" hangingPunct="1">
              <a:spcBef>
                <a:spcPts val="300"/>
              </a:spcBef>
            </a:pPr>
            <a:r>
              <a:rPr lang="en-GB" altLang="nl-NL" dirty="0" smtClean="0">
                <a:latin typeface="Cambria" pitchFamily="18" charset="0"/>
                <a:ea typeface="ＭＳ Ｐゴシック" pitchFamily="34" charset="-128"/>
              </a:rPr>
              <a:t>Prediction: </a:t>
            </a:r>
            <a:r>
              <a:rPr lang="en-GB" altLang="nl-NL" i="1" dirty="0" smtClean="0">
                <a:latin typeface="Cambria" pitchFamily="18" charset="0"/>
                <a:ea typeface="ＭＳ Ｐゴシック" pitchFamily="34" charset="-128"/>
              </a:rPr>
              <a:t>Franklin Roosevelt                                                                </a:t>
            </a:r>
            <a:r>
              <a:rPr lang="en-GB" altLang="nl-NL" dirty="0" smtClean="0">
                <a:latin typeface="Cambria" pitchFamily="18" charset="0"/>
                <a:ea typeface="ＭＳ Ｐゴシック" pitchFamily="34" charset="-128"/>
              </a:rPr>
              <a:t>(Democrat) will win.</a:t>
            </a:r>
          </a:p>
          <a:p>
            <a:pPr marL="265113" lvl="1" eaLnBrk="1" hangingPunct="1"/>
            <a:endParaRPr lang="en-GB" altLang="nl-NL" dirty="0" smtClean="0">
              <a:ea typeface="ＭＳ Ｐゴシック" pitchFamily="34" charset="-128"/>
            </a:endParaRPr>
          </a:p>
          <a:p>
            <a:pPr marL="0" indent="0" eaLnBrk="1" hangingPunct="1"/>
            <a:endParaRPr lang="en-GB" altLang="nl-NL" dirty="0" smtClean="0">
              <a:ea typeface="ＭＳ Ｐゴシック" pitchFamily="34" charset="-128"/>
            </a:endParaRPr>
          </a:p>
        </p:txBody>
      </p:sp>
      <p:pic>
        <p:nvPicPr>
          <p:cNvPr id="112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778125"/>
            <a:ext cx="3911600" cy="295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jdelijke aanduiding voor voettekst 3"/>
          <p:cNvSpPr>
            <a:spLocks noGrp="1"/>
          </p:cNvSpPr>
          <p:nvPr>
            <p:ph type="ftr" sz="quarter" idx="10"/>
          </p:nvPr>
        </p:nvSpPr>
        <p:spPr>
          <a:xfrm>
            <a:off x="685800" y="6417096"/>
            <a:ext cx="6551613" cy="360276"/>
          </a:xfrm>
          <a:noFill/>
        </p:spPr>
        <p:txBody>
          <a:bodyPr/>
          <a:lstStyle>
            <a:lvl1pPr>
              <a:spcBef>
                <a:spcPct val="20000"/>
              </a:spcBef>
              <a:buSzPct val="125000"/>
              <a:buFont typeface="Times" pitchFamily="18" charset="0"/>
              <a:defRPr sz="2200">
                <a:solidFill>
                  <a:srgbClr val="800000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800000"/>
              </a:buClr>
              <a:buSzPct val="12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GB" altLang="nl-NL" sz="1800" dirty="0">
                <a:solidFill>
                  <a:schemeClr val="bg1"/>
                </a:solidFill>
                <a:latin typeface="Cambria" panose="02040503050406030204" pitchFamily="18" charset="0"/>
              </a:rPr>
              <a:t>The perils of non-probability sampling</a:t>
            </a:r>
          </a:p>
        </p:txBody>
      </p:sp>
      <p:sp>
        <p:nvSpPr>
          <p:cNvPr id="8" name="Tijdelijke aanduiding voor dianummer 4"/>
          <p:cNvSpPr>
            <a:spLocks noGrp="1"/>
          </p:cNvSpPr>
          <p:nvPr>
            <p:ph type="sldNum" sz="quarter" idx="11"/>
          </p:nvPr>
        </p:nvSpPr>
        <p:spPr>
          <a:xfrm>
            <a:off x="7315200" y="6417096"/>
            <a:ext cx="1524000" cy="360276"/>
          </a:xfrm>
          <a:noFill/>
        </p:spPr>
        <p:txBody>
          <a:bodyPr/>
          <a:lstStyle>
            <a:lvl1pPr>
              <a:spcBef>
                <a:spcPct val="20000"/>
              </a:spcBef>
              <a:buSzPct val="125000"/>
              <a:buFont typeface="Times" pitchFamily="18" charset="0"/>
              <a:defRPr sz="2200">
                <a:solidFill>
                  <a:srgbClr val="800000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800000"/>
              </a:buClr>
              <a:buSzPct val="12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GB" altLang="nl-NL" sz="1800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fld id="{85D51FA2-8107-435B-A65F-36B3022DC5BD}" type="slidenum">
              <a:rPr lang="en-GB" altLang="nl-NL" sz="1800" smtClean="0">
                <a:solidFill>
                  <a:schemeClr val="bg1"/>
                </a:solidFill>
                <a:latin typeface="Cambria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6</a:t>
            </a:fld>
            <a:endParaRPr lang="en-GB" altLang="nl-NL" sz="1800" dirty="0" smtClean="0">
              <a:solidFill>
                <a:schemeClr val="accent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67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nl-NL" dirty="0" smtClean="0">
                <a:latin typeface="Cambria" pitchFamily="18" charset="0"/>
                <a:ea typeface="ＭＳ Ｐゴシック" pitchFamily="34" charset="-128"/>
              </a:rPr>
              <a:t>Bad example: the presidential elections in the U.S. in 1936</a:t>
            </a:r>
          </a:p>
        </p:txBody>
      </p:sp>
      <p:sp>
        <p:nvSpPr>
          <p:cNvPr id="133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7775575" cy="4824412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en-GB" altLang="nl-NL" dirty="0" smtClean="0">
                <a:latin typeface="Cambria" pitchFamily="18" charset="0"/>
                <a:ea typeface="ＭＳ Ｐゴシック" pitchFamily="34" charset="-128"/>
              </a:rPr>
              <a:t>Result</a:t>
            </a:r>
          </a:p>
          <a:p>
            <a:pPr marL="265113" lvl="1" eaLnBrk="1" hangingPunct="1">
              <a:spcBef>
                <a:spcPts val="300"/>
              </a:spcBef>
              <a:defRPr/>
            </a:pPr>
            <a:r>
              <a:rPr lang="en-GB" altLang="nl-NL" dirty="0" smtClean="0">
                <a:latin typeface="Cambria" pitchFamily="18" charset="0"/>
                <a:ea typeface="ＭＳ Ｐゴシック" pitchFamily="34" charset="-128"/>
              </a:rPr>
              <a:t>Prediction of Literary Digest was wrong.</a:t>
            </a:r>
          </a:p>
          <a:p>
            <a:pPr marL="265113" lvl="1" eaLnBrk="1" hangingPunct="1">
              <a:spcBef>
                <a:spcPts val="300"/>
              </a:spcBef>
              <a:defRPr/>
            </a:pPr>
            <a:r>
              <a:rPr lang="en-GB" altLang="nl-NL" dirty="0" smtClean="0">
                <a:latin typeface="Cambria" pitchFamily="18" charset="0"/>
                <a:ea typeface="ＭＳ Ｐゴシック" pitchFamily="34" charset="-128"/>
              </a:rPr>
              <a:t>Prediction of Gallup was right.</a:t>
            </a:r>
          </a:p>
          <a:p>
            <a:pPr marL="0" lvl="1" indent="0" eaLnBrk="1" hangingPunct="1">
              <a:spcBef>
                <a:spcPts val="300"/>
              </a:spcBef>
              <a:buFont typeface="Wingdings" pitchFamily="2" charset="2"/>
              <a:buNone/>
              <a:defRPr/>
            </a:pPr>
            <a:endParaRPr lang="en-GB" altLang="nl-NL" dirty="0" smtClean="0">
              <a:latin typeface="Cambria" pitchFamily="18" charset="0"/>
              <a:ea typeface="ＭＳ Ｐゴシック" pitchFamily="34" charset="-128"/>
            </a:endParaRPr>
          </a:p>
          <a:p>
            <a:pPr marL="0" lvl="1" indent="0" eaLnBrk="1" hangingPunct="1">
              <a:spcBef>
                <a:spcPts val="300"/>
              </a:spcBef>
              <a:buFont typeface="Wingdings" pitchFamily="2" charset="2"/>
              <a:buNone/>
              <a:defRPr/>
            </a:pPr>
            <a:endParaRPr lang="en-GB" altLang="nl-NL" dirty="0">
              <a:latin typeface="Cambria" pitchFamily="18" charset="0"/>
              <a:ea typeface="ＭＳ Ｐゴシック" pitchFamily="34" charset="-128"/>
            </a:endParaRPr>
          </a:p>
          <a:p>
            <a:pPr marL="0" lvl="1" indent="0" eaLnBrk="1" hangingPunct="1">
              <a:spcBef>
                <a:spcPts val="300"/>
              </a:spcBef>
              <a:buFont typeface="Wingdings" pitchFamily="2" charset="2"/>
              <a:buNone/>
              <a:defRPr/>
            </a:pPr>
            <a:endParaRPr lang="en-GB" altLang="nl-NL" dirty="0" smtClean="0">
              <a:latin typeface="Cambria" pitchFamily="18" charset="0"/>
              <a:ea typeface="ＭＳ Ｐゴシック" pitchFamily="34" charset="-128"/>
            </a:endParaRPr>
          </a:p>
          <a:p>
            <a:pPr marL="0" lvl="1" indent="0" eaLnBrk="1" hangingPunct="1">
              <a:spcBef>
                <a:spcPts val="300"/>
              </a:spcBef>
              <a:buFont typeface="Wingdings" pitchFamily="2" charset="2"/>
              <a:buNone/>
              <a:defRPr/>
            </a:pPr>
            <a:endParaRPr lang="en-GB" altLang="nl-NL" dirty="0" smtClean="0">
              <a:latin typeface="Cambria" pitchFamily="18" charset="0"/>
              <a:ea typeface="ＭＳ Ｐゴシック" pitchFamily="34" charset="-128"/>
            </a:endParaRPr>
          </a:p>
          <a:p>
            <a:pPr marL="0" lvl="1" indent="0" eaLnBrk="1" hangingPunct="1">
              <a:spcBef>
                <a:spcPts val="300"/>
              </a:spcBef>
              <a:buFont typeface="Wingdings" pitchFamily="2" charset="2"/>
              <a:buNone/>
              <a:defRPr/>
            </a:pPr>
            <a:endParaRPr lang="en-GB" altLang="nl-NL" dirty="0" smtClean="0">
              <a:latin typeface="Cambria" pitchFamily="18" charset="0"/>
              <a:ea typeface="ＭＳ Ｐゴシック" pitchFamily="34" charset="-128"/>
            </a:endParaRPr>
          </a:p>
          <a:p>
            <a:pPr marL="0" indent="0" eaLnBrk="1" hangingPunct="1">
              <a:spcBef>
                <a:spcPts val="1200"/>
              </a:spcBef>
              <a:defRPr/>
            </a:pPr>
            <a:r>
              <a:rPr lang="en-GB" altLang="nl-NL" dirty="0" smtClean="0">
                <a:latin typeface="Cambria" pitchFamily="18" charset="0"/>
                <a:ea typeface="ＭＳ Ｐゴシック" pitchFamily="34" charset="-128"/>
              </a:rPr>
              <a:t>Conclusion</a:t>
            </a:r>
          </a:p>
          <a:p>
            <a:pPr marL="265113" lvl="1" eaLnBrk="1" hangingPunct="1">
              <a:spcBef>
                <a:spcPts val="300"/>
              </a:spcBef>
              <a:defRPr/>
            </a:pPr>
            <a:r>
              <a:rPr lang="en-GB" altLang="nl-NL" dirty="0" smtClean="0">
                <a:latin typeface="Cambria" pitchFamily="18" charset="0"/>
                <a:ea typeface="ＭＳ Ｐゴシック" pitchFamily="34" charset="-128"/>
              </a:rPr>
              <a:t>Sample of Literary Digest was not representative.</a:t>
            </a:r>
          </a:p>
          <a:p>
            <a:pPr marL="265113" lvl="1" eaLnBrk="1" hangingPunct="1">
              <a:spcBef>
                <a:spcPts val="300"/>
              </a:spcBef>
              <a:defRPr/>
            </a:pPr>
            <a:r>
              <a:rPr lang="en-GB" altLang="nl-NL" dirty="0" smtClean="0">
                <a:latin typeface="Cambria" pitchFamily="18" charset="0"/>
                <a:ea typeface="ＭＳ Ｐゴシック" pitchFamily="34" charset="-128"/>
              </a:rPr>
              <a:t>Sample contained too many middle and upper class people. They tend to vote Republican.</a:t>
            </a:r>
          </a:p>
          <a:p>
            <a:pPr marL="265113" lvl="1" eaLnBrk="1" hangingPunct="1">
              <a:spcBef>
                <a:spcPts val="300"/>
              </a:spcBef>
              <a:defRPr/>
            </a:pPr>
            <a:r>
              <a:rPr lang="en-GB" altLang="nl-NL" dirty="0" smtClean="0">
                <a:latin typeface="Cambria" pitchFamily="18" charset="0"/>
                <a:ea typeface="ＭＳ Ｐゴシック" pitchFamily="34" charset="-128"/>
              </a:rPr>
              <a:t>A large sample does not help if it lacks </a:t>
            </a:r>
            <a:r>
              <a:rPr lang="en-GB" altLang="nl-NL" dirty="0" err="1" smtClean="0">
                <a:latin typeface="Cambria" pitchFamily="18" charset="0"/>
                <a:ea typeface="ＭＳ Ｐゴシック" pitchFamily="34" charset="-128"/>
              </a:rPr>
              <a:t>representativity</a:t>
            </a:r>
            <a:r>
              <a:rPr lang="en-GB" altLang="nl-NL" dirty="0" smtClean="0">
                <a:latin typeface="Cambria" pitchFamily="18" charset="0"/>
                <a:ea typeface="ＭＳ Ｐゴシック" pitchFamily="34" charset="-128"/>
              </a:rPr>
              <a:t>.</a:t>
            </a:r>
          </a:p>
          <a:p>
            <a:pPr marL="265113" lvl="1" eaLnBrk="1" hangingPunct="1">
              <a:defRPr/>
            </a:pPr>
            <a:endParaRPr lang="en-GB" altLang="nl-NL" dirty="0" smtClean="0">
              <a:ea typeface="ＭＳ Ｐゴシック" pitchFamily="34" charset="-128"/>
            </a:endParaRPr>
          </a:p>
          <a:p>
            <a:pPr marL="0" indent="0" eaLnBrk="1" hangingPunct="1">
              <a:defRPr/>
            </a:pPr>
            <a:endParaRPr lang="en-GB" altLang="nl-NL" dirty="0" smtClean="0">
              <a:ea typeface="ＭＳ Ｐゴシック" pitchFamily="34" charset="-128"/>
            </a:endParaRPr>
          </a:p>
        </p:txBody>
      </p:sp>
      <p:graphicFrame>
        <p:nvGraphicFramePr>
          <p:cNvPr id="2" name="Tabel 1"/>
          <p:cNvGraphicFramePr>
            <a:graphicFrameLocks noGrp="1"/>
          </p:cNvGraphicFramePr>
          <p:nvPr/>
        </p:nvGraphicFramePr>
        <p:xfrm>
          <a:off x="827088" y="2420938"/>
          <a:ext cx="7273924" cy="138460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800476"/>
                <a:gridCol w="1837070"/>
                <a:gridCol w="1980611"/>
                <a:gridCol w="1655767"/>
              </a:tblGrid>
              <a:tr h="6921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Candidate</a:t>
                      </a:r>
                      <a:endParaRPr lang="nl-NL" sz="18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72011" marR="72011" marT="71832" marB="718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Prediction by Literary Digest</a:t>
                      </a:r>
                      <a:endParaRPr lang="nl-NL" sz="18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72011" marR="72011" marT="71832" marB="718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Prediction by Gallup</a:t>
                      </a:r>
                      <a:endParaRPr lang="nl-NL" sz="18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72011" marR="72011" marT="71832" marB="718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Election result</a:t>
                      </a:r>
                      <a:endParaRPr lang="nl-NL" sz="18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72011" marR="72011" marT="71832" marB="718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921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Roosevelt (</a:t>
                      </a:r>
                      <a:r>
                        <a:rPr lang="en-GB" sz="1800" b="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Dem)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Landon</a:t>
                      </a: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 (Rep)</a:t>
                      </a:r>
                      <a:endParaRPr lang="nl-NL" sz="18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72011" marR="72011" marT="71832" marB="718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43</a:t>
                      </a:r>
                      <a:r>
                        <a:rPr lang="en-GB" sz="1800" b="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%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57%</a:t>
                      </a:r>
                      <a:endParaRPr lang="nl-NL" sz="18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72011" marR="72011" marT="71832" marB="718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56</a:t>
                      </a:r>
                      <a:r>
                        <a:rPr lang="en-GB" sz="1800" b="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%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44%</a:t>
                      </a:r>
                      <a:endParaRPr lang="nl-NL" sz="18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72011" marR="72011" marT="71832" marB="718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61</a:t>
                      </a:r>
                      <a:r>
                        <a:rPr lang="en-GB" sz="1800" b="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%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37%</a:t>
                      </a:r>
                      <a:endParaRPr lang="nl-NL" sz="18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72011" marR="72011" marT="71832" marB="718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3"/>
                    </a:solidFill>
                  </a:tcPr>
                </a:tc>
              </a:tr>
            </a:tbl>
          </a:graphicData>
        </a:graphic>
      </p:graphicFrame>
      <p:sp>
        <p:nvSpPr>
          <p:cNvPr id="12311" name="Rectangle 1"/>
          <p:cNvSpPr>
            <a:spLocks noChangeArrowheads="1"/>
          </p:cNvSpPr>
          <p:nvPr/>
        </p:nvSpPr>
        <p:spPr bwMode="auto">
          <a:xfrm>
            <a:off x="2668588" y="32019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SzPct val="125000"/>
              <a:buFont typeface="Times" pitchFamily="18" charset="0"/>
              <a:defRPr sz="2200">
                <a:solidFill>
                  <a:srgbClr val="800000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800000"/>
              </a:buClr>
              <a:buSzPct val="12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nl-NL" altLang="nl-NL" sz="2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8" name="Tijdelijke aanduiding voor voettekst 3"/>
          <p:cNvSpPr>
            <a:spLocks noGrp="1"/>
          </p:cNvSpPr>
          <p:nvPr>
            <p:ph type="ftr" sz="quarter" idx="10"/>
          </p:nvPr>
        </p:nvSpPr>
        <p:spPr>
          <a:xfrm>
            <a:off x="685800" y="6417096"/>
            <a:ext cx="6551613" cy="360276"/>
          </a:xfrm>
          <a:noFill/>
        </p:spPr>
        <p:txBody>
          <a:bodyPr/>
          <a:lstStyle>
            <a:lvl1pPr>
              <a:spcBef>
                <a:spcPct val="20000"/>
              </a:spcBef>
              <a:buSzPct val="125000"/>
              <a:buFont typeface="Times" pitchFamily="18" charset="0"/>
              <a:defRPr sz="2200">
                <a:solidFill>
                  <a:srgbClr val="800000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800000"/>
              </a:buClr>
              <a:buSzPct val="12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GB" altLang="nl-NL" sz="1800" dirty="0">
                <a:solidFill>
                  <a:schemeClr val="bg1"/>
                </a:solidFill>
                <a:latin typeface="Cambria" panose="02040503050406030204" pitchFamily="18" charset="0"/>
              </a:rPr>
              <a:t>The perils of non-probability sampling</a:t>
            </a:r>
          </a:p>
        </p:txBody>
      </p:sp>
      <p:sp>
        <p:nvSpPr>
          <p:cNvPr id="9" name="Tijdelijke aanduiding voor dianummer 4"/>
          <p:cNvSpPr>
            <a:spLocks noGrp="1"/>
          </p:cNvSpPr>
          <p:nvPr>
            <p:ph type="sldNum" sz="quarter" idx="11"/>
          </p:nvPr>
        </p:nvSpPr>
        <p:spPr>
          <a:xfrm>
            <a:off x="7315200" y="6417096"/>
            <a:ext cx="1524000" cy="360276"/>
          </a:xfrm>
          <a:noFill/>
        </p:spPr>
        <p:txBody>
          <a:bodyPr/>
          <a:lstStyle>
            <a:lvl1pPr>
              <a:spcBef>
                <a:spcPct val="20000"/>
              </a:spcBef>
              <a:buSzPct val="125000"/>
              <a:buFont typeface="Times" pitchFamily="18" charset="0"/>
              <a:defRPr sz="2200">
                <a:solidFill>
                  <a:srgbClr val="800000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800000"/>
              </a:buClr>
              <a:buSzPct val="12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GB" altLang="nl-NL" sz="1800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fld id="{85D51FA2-8107-435B-A65F-36B3022DC5BD}" type="slidenum">
              <a:rPr lang="en-GB" altLang="nl-NL" sz="1800" smtClean="0">
                <a:solidFill>
                  <a:schemeClr val="bg1"/>
                </a:solidFill>
                <a:latin typeface="Cambria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7</a:t>
            </a:fld>
            <a:endParaRPr lang="en-GB" altLang="nl-NL" sz="1800" dirty="0" smtClean="0">
              <a:solidFill>
                <a:schemeClr val="accent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40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nl-NL" dirty="0" smtClean="0">
                <a:ea typeface="ＭＳ Ｐゴシック" pitchFamily="34" charset="-128"/>
              </a:rPr>
              <a:t>Bad e</a:t>
            </a:r>
            <a:r>
              <a:rPr lang="en-GB" altLang="nl-NL" dirty="0" smtClean="0">
                <a:latin typeface="Cambria" pitchFamily="18" charset="0"/>
                <a:ea typeface="ＭＳ Ｐゴシック" pitchFamily="34" charset="-128"/>
              </a:rPr>
              <a:t>xample: the presidential elections in the U.S. in 1948</a:t>
            </a:r>
          </a:p>
        </p:txBody>
      </p:sp>
      <p:sp>
        <p:nvSpPr>
          <p:cNvPr id="133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7775575" cy="1871662"/>
          </a:xfrm>
        </p:spPr>
        <p:txBody>
          <a:bodyPr/>
          <a:lstStyle/>
          <a:p>
            <a:pPr marL="0" indent="0" eaLnBrk="1" hangingPunct="1"/>
            <a:r>
              <a:rPr lang="en-GB" altLang="nl-NL" dirty="0" smtClean="0">
                <a:latin typeface="Cambria" pitchFamily="18" charset="0"/>
                <a:ea typeface="ＭＳ Ｐゴシック" pitchFamily="34" charset="-128"/>
              </a:rPr>
              <a:t>The Gallup Poll</a:t>
            </a:r>
          </a:p>
          <a:p>
            <a:pPr marL="265113" lvl="1" eaLnBrk="1" hangingPunct="1">
              <a:spcBef>
                <a:spcPts val="300"/>
              </a:spcBef>
            </a:pPr>
            <a:r>
              <a:rPr lang="en-GB" altLang="nl-NL" i="1" dirty="0" smtClean="0">
                <a:latin typeface="Cambria" pitchFamily="18" charset="0"/>
                <a:ea typeface="ＭＳ Ｐゴシック" pitchFamily="34" charset="-128"/>
              </a:rPr>
              <a:t>Thomas Dewey</a:t>
            </a:r>
            <a:r>
              <a:rPr lang="en-GB" altLang="nl-NL" dirty="0" smtClean="0">
                <a:latin typeface="Cambria" pitchFamily="18" charset="0"/>
                <a:ea typeface="ＭＳ Ｐゴシック" pitchFamily="34" charset="-128"/>
              </a:rPr>
              <a:t> (Republican) vs </a:t>
            </a:r>
            <a:r>
              <a:rPr lang="en-GB" altLang="nl-NL" i="1" dirty="0" smtClean="0">
                <a:latin typeface="Cambria" pitchFamily="18" charset="0"/>
                <a:ea typeface="ＭＳ Ｐゴシック" pitchFamily="34" charset="-128"/>
              </a:rPr>
              <a:t>Harry Truman</a:t>
            </a:r>
            <a:r>
              <a:rPr lang="en-GB" altLang="nl-NL" dirty="0" smtClean="0">
                <a:latin typeface="Cambria" pitchFamily="18" charset="0"/>
                <a:ea typeface="ＭＳ Ｐゴシック" pitchFamily="34" charset="-128"/>
              </a:rPr>
              <a:t> (Democrat).</a:t>
            </a:r>
          </a:p>
          <a:p>
            <a:pPr marL="265113" lvl="1" eaLnBrk="1" hangingPunct="1">
              <a:spcBef>
                <a:spcPts val="300"/>
              </a:spcBef>
            </a:pPr>
            <a:r>
              <a:rPr lang="en-GB" altLang="nl-NL" dirty="0" smtClean="0">
                <a:latin typeface="Cambria" pitchFamily="18" charset="0"/>
                <a:ea typeface="ＭＳ Ｐゴシック" pitchFamily="34" charset="-128"/>
              </a:rPr>
              <a:t>Prediction: Dewey will win.</a:t>
            </a:r>
          </a:p>
          <a:p>
            <a:pPr marL="265113" lvl="1" eaLnBrk="1" hangingPunct="1">
              <a:spcBef>
                <a:spcPts val="300"/>
              </a:spcBef>
            </a:pPr>
            <a:r>
              <a:rPr lang="en-GB" altLang="nl-NL" dirty="0" smtClean="0">
                <a:latin typeface="Cambria" pitchFamily="18" charset="0"/>
                <a:ea typeface="ＭＳ Ｐゴシック" pitchFamily="34" charset="-128"/>
              </a:rPr>
              <a:t>Newspapers did not wait for final results.</a:t>
            </a:r>
          </a:p>
          <a:p>
            <a:pPr marL="265113" lvl="1" eaLnBrk="1" hangingPunct="1">
              <a:spcBef>
                <a:spcPts val="300"/>
              </a:spcBef>
            </a:pPr>
            <a:r>
              <a:rPr lang="en-GB" altLang="nl-NL" dirty="0" smtClean="0">
                <a:latin typeface="Cambria" pitchFamily="18" charset="0"/>
                <a:ea typeface="ＭＳ Ｐゴシック" pitchFamily="34" charset="-128"/>
              </a:rPr>
              <a:t>Harry Truman turned out to be the winner.</a:t>
            </a:r>
          </a:p>
          <a:p>
            <a:pPr marL="265113" lvl="1" eaLnBrk="1" hangingPunct="1"/>
            <a:endParaRPr lang="en-GB" altLang="nl-NL" dirty="0" smtClean="0">
              <a:ea typeface="ＭＳ Ｐゴシック" pitchFamily="34" charset="-128"/>
            </a:endParaRPr>
          </a:p>
          <a:p>
            <a:pPr marL="0" indent="0" eaLnBrk="1" hangingPunct="1"/>
            <a:endParaRPr lang="en-GB" altLang="nl-NL" dirty="0" smtClean="0">
              <a:ea typeface="ＭＳ Ｐゴシック" pitchFamily="34" charset="-128"/>
            </a:endParaRPr>
          </a:p>
        </p:txBody>
      </p:sp>
      <p:pic>
        <p:nvPicPr>
          <p:cNvPr id="133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688" y="3202334"/>
            <a:ext cx="3394075" cy="267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jdelijke aanduiding voor voettekst 3"/>
          <p:cNvSpPr>
            <a:spLocks noGrp="1"/>
          </p:cNvSpPr>
          <p:nvPr>
            <p:ph type="ftr" sz="quarter" idx="10"/>
          </p:nvPr>
        </p:nvSpPr>
        <p:spPr>
          <a:xfrm>
            <a:off x="685800" y="6417096"/>
            <a:ext cx="6551613" cy="360276"/>
          </a:xfrm>
          <a:noFill/>
        </p:spPr>
        <p:txBody>
          <a:bodyPr/>
          <a:lstStyle>
            <a:lvl1pPr>
              <a:spcBef>
                <a:spcPct val="20000"/>
              </a:spcBef>
              <a:buSzPct val="125000"/>
              <a:buFont typeface="Times" pitchFamily="18" charset="0"/>
              <a:defRPr sz="2200">
                <a:solidFill>
                  <a:srgbClr val="800000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800000"/>
              </a:buClr>
              <a:buSzPct val="12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GB" altLang="nl-NL" sz="1800" dirty="0">
                <a:solidFill>
                  <a:schemeClr val="bg1"/>
                </a:solidFill>
                <a:latin typeface="Cambria" panose="02040503050406030204" pitchFamily="18" charset="0"/>
              </a:rPr>
              <a:t>The perils of non-probability sampling</a:t>
            </a:r>
          </a:p>
        </p:txBody>
      </p:sp>
      <p:sp>
        <p:nvSpPr>
          <p:cNvPr id="8" name="Tijdelijke aanduiding voor dianummer 4"/>
          <p:cNvSpPr>
            <a:spLocks noGrp="1"/>
          </p:cNvSpPr>
          <p:nvPr>
            <p:ph type="sldNum" sz="quarter" idx="11"/>
          </p:nvPr>
        </p:nvSpPr>
        <p:spPr>
          <a:xfrm>
            <a:off x="7315200" y="6417096"/>
            <a:ext cx="1524000" cy="360276"/>
          </a:xfrm>
          <a:noFill/>
        </p:spPr>
        <p:txBody>
          <a:bodyPr/>
          <a:lstStyle>
            <a:lvl1pPr>
              <a:spcBef>
                <a:spcPct val="20000"/>
              </a:spcBef>
              <a:buSzPct val="125000"/>
              <a:buFont typeface="Times" pitchFamily="18" charset="0"/>
              <a:defRPr sz="2200">
                <a:solidFill>
                  <a:srgbClr val="800000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800000"/>
              </a:buClr>
              <a:buSzPct val="12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GB" altLang="nl-NL" sz="1800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fld id="{85D51FA2-8107-435B-A65F-36B3022DC5BD}" type="slidenum">
              <a:rPr lang="en-GB" altLang="nl-NL" sz="1800" smtClean="0">
                <a:solidFill>
                  <a:schemeClr val="bg1"/>
                </a:solidFill>
                <a:latin typeface="Cambria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8</a:t>
            </a:fld>
            <a:endParaRPr lang="en-GB" altLang="nl-NL" sz="1800" dirty="0" smtClean="0">
              <a:solidFill>
                <a:schemeClr val="accent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22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_master_01">
  <a:themeElements>
    <a:clrScheme name="Aangepast 8">
      <a:dk1>
        <a:srgbClr val="000000"/>
      </a:dk1>
      <a:lt1>
        <a:srgbClr val="FFFFFF"/>
      </a:lt1>
      <a:dk2>
        <a:srgbClr val="005595"/>
      </a:dk2>
      <a:lt2>
        <a:srgbClr val="808080"/>
      </a:lt2>
      <a:accent1>
        <a:srgbClr val="1DBCBB"/>
      </a:accent1>
      <a:accent2>
        <a:srgbClr val="EF4156"/>
      </a:accent2>
      <a:accent3>
        <a:srgbClr val="FFFFFF"/>
      </a:accent3>
      <a:accent4>
        <a:srgbClr val="000000"/>
      </a:accent4>
      <a:accent5>
        <a:srgbClr val="ABDADA"/>
      </a:accent5>
      <a:accent6>
        <a:srgbClr val="D93A4D"/>
      </a:accent6>
      <a:hlink>
        <a:srgbClr val="003D6D"/>
      </a:hlink>
      <a:folHlink>
        <a:srgbClr val="B6DFFF"/>
      </a:folHlink>
    </a:clrScheme>
    <a:fontScheme name="PP_master_01">
      <a:majorFont>
        <a:latin typeface="Tahoma"/>
        <a:ea typeface="ＭＳ Ｐゴシック"/>
        <a:cs typeface=""/>
      </a:majorFont>
      <a:minorFont>
        <a:latin typeface="Tahoma"/>
        <a:ea typeface="ＭＳ Ｐゴシック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4" charset="-128"/>
          </a:defRPr>
        </a:defPPr>
      </a:lstStyle>
    </a:lnDef>
  </a:objectDefaults>
  <a:extraClrSchemeLst>
    <a:extraClrScheme>
      <a:clrScheme name="PP_master_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_master_0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_master_0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_master_0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_master_0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_master_0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_master_0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_master_0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_master_0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_master_0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_master_0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_master_0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_master_01 13">
        <a:dk1>
          <a:srgbClr val="000000"/>
        </a:dk1>
        <a:lt1>
          <a:srgbClr val="FFFFFF"/>
        </a:lt1>
        <a:dk2>
          <a:srgbClr val="003366"/>
        </a:dk2>
        <a:lt2>
          <a:srgbClr val="808080"/>
        </a:lt2>
        <a:accent1>
          <a:srgbClr val="BBE0E3"/>
        </a:accent1>
        <a:accent2>
          <a:srgbClr val="00B4B4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00A3A3"/>
        </a:accent6>
        <a:hlink>
          <a:srgbClr val="B4C800"/>
        </a:hlink>
        <a:folHlink>
          <a:srgbClr val="DC004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Verena:Users:telcomputer:01 Projecten Verena_TelDesign:CBS:3790 d150 PowerPoint template:05 WKT:PP_master_01.pot</Template>
  <TotalTime>14303</TotalTime>
  <Words>2997</Words>
  <Application>Microsoft Office PowerPoint</Application>
  <PresentationFormat>Diavoorstelling (4:3)</PresentationFormat>
  <Paragraphs>633</Paragraphs>
  <Slides>42</Slides>
  <Notes>14</Notes>
  <HiddenSlides>0</HiddenSlides>
  <MMClips>0</MMClips>
  <ScaleCrop>false</ScaleCrop>
  <HeadingPairs>
    <vt:vector size="6" baseType="variant">
      <vt:variant>
        <vt:lpstr>Thema</vt:lpstr>
      </vt:variant>
      <vt:variant>
        <vt:i4>1</vt:i4>
      </vt:variant>
      <vt:variant>
        <vt:lpstr>Ingesloten OLE-bronprogramma's</vt:lpstr>
      </vt:variant>
      <vt:variant>
        <vt:i4>2</vt:i4>
      </vt:variant>
      <vt:variant>
        <vt:lpstr>Diatitels</vt:lpstr>
      </vt:variant>
      <vt:variant>
        <vt:i4>42</vt:i4>
      </vt:variant>
    </vt:vector>
  </HeadingPairs>
  <TitlesOfParts>
    <vt:vector size="45" baseType="lpstr">
      <vt:lpstr>PP_master_01</vt:lpstr>
      <vt:lpstr>Figuur</vt:lpstr>
      <vt:lpstr>Equation</vt:lpstr>
      <vt:lpstr>PowerPoint-presentatie</vt:lpstr>
      <vt:lpstr>The perils of non-probability sampling</vt:lpstr>
      <vt:lpstr>Surveys, polls, …</vt:lpstr>
      <vt:lpstr>The rise of sample surveys</vt:lpstr>
      <vt:lpstr>The rise of sample surveys</vt:lpstr>
      <vt:lpstr>The rise of sample surveys</vt:lpstr>
      <vt:lpstr>Bad example: the presidential elections in the U.S. in 1936</vt:lpstr>
      <vt:lpstr>Bad example: the presidential elections in the U.S. in 1936</vt:lpstr>
      <vt:lpstr>Bad example: the presidential elections in the U.S. in 1948</vt:lpstr>
      <vt:lpstr>Example: the presidential elections in the U.S. in 1948</vt:lpstr>
      <vt:lpstr>Random sampling really works …</vt:lpstr>
      <vt:lpstr>Problems</vt:lpstr>
      <vt:lpstr>The nonresponse problem</vt:lpstr>
      <vt:lpstr>The nonresponse problem</vt:lpstr>
      <vt:lpstr>The nonresponse problem</vt:lpstr>
      <vt:lpstr>The nonresponse bias</vt:lpstr>
      <vt:lpstr>The nonresponse bias</vt:lpstr>
      <vt:lpstr>The nonresponse bias</vt:lpstr>
      <vt:lpstr>The nonresponse bias</vt:lpstr>
      <vt:lpstr>The nonresponse bias</vt:lpstr>
      <vt:lpstr>Solving the nonresponse problem</vt:lpstr>
      <vt:lpstr>Solving the nonresponse problem</vt:lpstr>
      <vt:lpstr>Solving the nonresponse problem</vt:lpstr>
      <vt:lpstr>Online surveys</vt:lpstr>
      <vt:lpstr>Online surveys</vt:lpstr>
      <vt:lpstr>Online surveys</vt:lpstr>
      <vt:lpstr>Online surveys, self-selection problems</vt:lpstr>
      <vt:lpstr>Online surveys, self-selection problems</vt:lpstr>
      <vt:lpstr>Online surveys, self-selection problems</vt:lpstr>
      <vt:lpstr>Online surveys, self-selection problems</vt:lpstr>
      <vt:lpstr>Online surveys, self-selection problems</vt:lpstr>
      <vt:lpstr>Online surveys, self-selection problems</vt:lpstr>
      <vt:lpstr>Online surveys, self-selection problems</vt:lpstr>
      <vt:lpstr>Online surveys, self-selection problems</vt:lpstr>
      <vt:lpstr>Online surveys, self-selection problems</vt:lpstr>
      <vt:lpstr>Online surveys, self-selection problems</vt:lpstr>
      <vt:lpstr>Online surveys, self-selection problems</vt:lpstr>
      <vt:lpstr>Online surveys, self-selection problems</vt:lpstr>
      <vt:lpstr>Self-selection problems</vt:lpstr>
      <vt:lpstr>Self-selection problems</vt:lpstr>
      <vt:lpstr>Self-selection problems</vt:lpstr>
      <vt:lpstr>Conclusions</vt:lpstr>
    </vt:vector>
  </TitlesOfParts>
  <Company>TelDesign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van de presentatie</dc:title>
  <dc:creator>TelDesign</dc:creator>
  <cp:lastModifiedBy>Jelke</cp:lastModifiedBy>
  <cp:revision>783</cp:revision>
  <dcterms:created xsi:type="dcterms:W3CDTF">2010-08-04T11:16:21Z</dcterms:created>
  <dcterms:modified xsi:type="dcterms:W3CDTF">2017-03-13T09:21:07Z</dcterms:modified>
</cp:coreProperties>
</file>