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932" r:id="rId1"/>
  </p:sldMasterIdLst>
  <p:notesMasterIdLst>
    <p:notesMasterId r:id="rId39"/>
  </p:notesMasterIdLst>
  <p:handoutMasterIdLst>
    <p:handoutMasterId r:id="rId40"/>
  </p:handoutMasterIdLst>
  <p:sldIdLst>
    <p:sldId id="328" r:id="rId2"/>
    <p:sldId id="280" r:id="rId3"/>
    <p:sldId id="281" r:id="rId4"/>
    <p:sldId id="282" r:id="rId5"/>
    <p:sldId id="304" r:id="rId6"/>
    <p:sldId id="303" r:id="rId7"/>
    <p:sldId id="305" r:id="rId8"/>
    <p:sldId id="306" r:id="rId9"/>
    <p:sldId id="288" r:id="rId10"/>
    <p:sldId id="302" r:id="rId11"/>
    <p:sldId id="308" r:id="rId12"/>
    <p:sldId id="309" r:id="rId13"/>
    <p:sldId id="285" r:id="rId14"/>
    <p:sldId id="330" r:id="rId15"/>
    <p:sldId id="310" r:id="rId16"/>
    <p:sldId id="311" r:id="rId17"/>
    <p:sldId id="312" r:id="rId18"/>
    <p:sldId id="287" r:id="rId19"/>
    <p:sldId id="324" r:id="rId20"/>
    <p:sldId id="313" r:id="rId21"/>
    <p:sldId id="314" r:id="rId22"/>
    <p:sldId id="315" r:id="rId23"/>
    <p:sldId id="316" r:id="rId24"/>
    <p:sldId id="317" r:id="rId25"/>
    <p:sldId id="318" r:id="rId26"/>
    <p:sldId id="325" r:id="rId27"/>
    <p:sldId id="319" r:id="rId28"/>
    <p:sldId id="321" r:id="rId29"/>
    <p:sldId id="329" r:id="rId30"/>
    <p:sldId id="320" r:id="rId31"/>
    <p:sldId id="322" r:id="rId32"/>
    <p:sldId id="323" r:id="rId33"/>
    <p:sldId id="297" r:id="rId34"/>
    <p:sldId id="326" r:id="rId35"/>
    <p:sldId id="327" r:id="rId36"/>
    <p:sldId id="295" r:id="rId37"/>
    <p:sldId id="279" r:id="rId3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E70"/>
    <a:srgbClr val="A9C9FF"/>
    <a:srgbClr val="F3F3F3"/>
    <a:srgbClr val="F8F3D2"/>
    <a:srgbClr val="7D11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77" autoAdjust="0"/>
    <p:restoredTop sz="81792" autoAdjust="0"/>
  </p:normalViewPr>
  <p:slideViewPr>
    <p:cSldViewPr>
      <p:cViewPr varScale="1">
        <p:scale>
          <a:sx n="63" d="100"/>
          <a:sy n="63" d="100"/>
        </p:scale>
        <p:origin x="55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FB7B8C3-6B91-474E-B77F-A33798CDF005}" type="datetime1">
              <a:rPr lang="en-US" smtClean="0"/>
              <a:t>3/24/2017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35C1C32E-BCBF-B64D-B204-1647A808B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67236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 i="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 i="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fld id="{8F0A9064-D026-4808-9745-DC29C9BB9D03}" type="datetime1">
              <a:rPr lang="en-US" smtClean="0"/>
              <a:t>3/24/2017</a:t>
            </a:fld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360" y="4560570"/>
            <a:ext cx="536448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 i="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 i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FED1EFD-CD0D-4E57-B278-5B658527CD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44976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8F0A9064-D026-4808-9745-DC29C9BB9D03}" type="datetime1">
              <a:rPr lang="en-US" smtClean="0"/>
              <a:t>3/24/2017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755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64C423E5-11C8-4FA0-A6F6-58B6DFD517E7}" type="datetime1">
              <a:rPr lang="en-US" smtClean="0"/>
              <a:t>3/24/2017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9572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AA1FB192-15C4-4F04-8E7E-6E1BF547567A}" type="datetime1">
              <a:rPr lang="en-US" smtClean="0"/>
              <a:t>3/24/2017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7704716D-8C37-424A-83D7-0A66E37A1F43}" type="datetime1">
              <a:rPr lang="en-US" smtClean="0"/>
              <a:t>3/24/2017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9670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A486F929-4E87-45ED-84B5-CD35AF53D4CF}" type="datetime1">
              <a:rPr lang="en-US" smtClean="0"/>
              <a:t>3/24/2017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6505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8F0A9064-D026-4808-9745-DC29C9BB9D03}" type="datetime1">
              <a:rPr lang="en-US" smtClean="0"/>
              <a:t>3/24/2017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850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2DAED1-43B5-C444-B806-FAA50CDB359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9153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43CE3321-E220-4B88-882B-87D9035D8CCF}" type="datetime1">
              <a:rPr lang="en-US" smtClean="0"/>
              <a:t>3/24/2017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3721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EC4B8124-74EE-4218-A1AB-884F20F75C44}" type="datetime1">
              <a:rPr lang="en-US" smtClean="0"/>
              <a:t>3/24/2017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7082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94164042-CF58-41B5-9BFE-F9A6A93AFA1C}" type="datetime1">
              <a:rPr lang="en-US" smtClean="0"/>
              <a:t>3/24/2017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4145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F2C33C9F-555B-4ADD-9C67-3BB9E3954A5A}" type="datetime1">
              <a:rPr lang="en-US" smtClean="0"/>
              <a:t>3/24/2017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045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CD56D716-A531-4741-ABEF-B20D104FA4CB}" type="datetime1">
              <a:rPr lang="en-US" smtClean="0"/>
              <a:t>3/24/2017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8953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4803B437-4A08-409D-9865-780AB87CA78A}" type="datetime1">
              <a:rPr lang="en-US" smtClean="0"/>
              <a:t>3/24/2017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672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6E6B9F67-8AE2-4EA5-BF26-E4DD89CB97A3}" type="datetime1">
              <a:rPr lang="en-US" smtClean="0"/>
              <a:t>3/24/2017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76005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BEEFB792-343B-47F2-BF3F-809A2C6665A6}" type="datetime1">
              <a:rPr lang="en-US" smtClean="0"/>
              <a:t>3/24/2017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794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F80A1863-2DC0-402C-80A5-F105D1C0F4D3}" type="datetime1">
              <a:rPr lang="en-US" smtClean="0"/>
              <a:t>3/24/2017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04533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67A3888C-479A-4DDA-86DD-690844E35059}" type="datetime1">
              <a:rPr lang="en-US" smtClean="0"/>
              <a:t>3/24/2017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7697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8F0A9064-D026-4808-9745-DC29C9BB9D03}" type="datetime1">
              <a:rPr lang="en-US" smtClean="0"/>
              <a:t>3/24/2017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71149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8F0A9064-D026-4808-9745-DC29C9BB9D03}" type="datetime1">
              <a:rPr lang="en-US" smtClean="0"/>
              <a:t>3/24/2017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54182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CD47337B-A2CC-4D31-8ECD-E2767384AF9D}" type="datetime1">
              <a:rPr lang="en-US" smtClean="0"/>
              <a:t>3/24/2017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14102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DAB5ACC8-AF2B-4297-A15F-1D66990E4D80}" type="datetime1">
              <a:rPr lang="en-US" smtClean="0"/>
              <a:t>3/24/2017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99241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8F0A9064-D026-4808-9745-DC29C9BB9D03}" type="datetime1">
              <a:rPr lang="en-US" smtClean="0"/>
              <a:t>3/24/2017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254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37910BE2-7A15-4A95-BE37-E2C78A1388C8}" type="datetime1">
              <a:rPr lang="en-US" smtClean="0"/>
              <a:t>3/24/2017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28977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F1225187-E0D1-4BC9-A7C9-C79A8BEED284}" type="datetime1">
              <a:rPr lang="en-US" smtClean="0"/>
              <a:t>3/24/2017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82474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7B57C385-4CC8-451F-8E1C-86B84DE9E107}" type="datetime1">
              <a:rPr lang="en-US" smtClean="0"/>
              <a:t>3/24/2017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68062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8F0A9064-D026-4808-9745-DC29C9BB9D03}" type="datetime1">
              <a:rPr lang="en-US" smtClean="0"/>
              <a:t>3/24/2017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61805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287176E2-5F8D-48C7-95E9-B795A73750C7}" type="datetime1">
              <a:rPr lang="en-US" smtClean="0"/>
              <a:t>3/24/2017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09301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8F0A9064-D026-4808-9745-DC29C9BB9D03}" type="datetime1">
              <a:rPr lang="en-US" smtClean="0"/>
              <a:t>3/24/2017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9633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8F0A9064-D026-4808-9745-DC29C9BB9D03}" type="datetime1">
              <a:rPr lang="en-US" smtClean="0"/>
              <a:t>3/24/2017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12807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A173BFE2-8E16-479A-9106-38F8AA1D2E5D}" type="datetime1">
              <a:rPr lang="en-US" smtClean="0"/>
              <a:t>3/24/2017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77951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CF8812A8-A4C2-4F2C-89EF-316C3DFCDDF2}" type="datetime1">
              <a:rPr lang="en-US" smtClean="0"/>
              <a:t>3/24/2017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0617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2" defTabSz="966612">
              <a:defRPr/>
            </a:pPr>
            <a:r>
              <a:rPr lang="en-US" baseline="0" dirty="0" smtClean="0"/>
              <a:t>.</a:t>
            </a:r>
            <a:endParaRPr lang="en-US" baseline="0" dirty="0" smtClean="0"/>
          </a:p>
          <a:p>
            <a:pPr marL="0" lvl="2" defTabSz="966612">
              <a:defRPr/>
            </a:pPr>
            <a:endParaRPr lang="en-US" baseline="0" dirty="0" smtClean="0"/>
          </a:p>
          <a:p>
            <a:pPr marL="0" lvl="2" defTabSz="966612">
              <a:defRPr/>
            </a:pPr>
            <a:r>
              <a:rPr lang="en-US" baseline="0" dirty="0" smtClean="0"/>
              <a:t>.</a:t>
            </a:r>
            <a:endParaRPr lang="en-US" dirty="0" smtClean="0"/>
          </a:p>
          <a:p>
            <a:pPr marL="0" lvl="2" defTabSz="966612">
              <a:defRPr/>
            </a:pPr>
            <a:endParaRPr lang="en-US" dirty="0" smtClean="0"/>
          </a:p>
          <a:p>
            <a:pPr marL="0" lvl="2" defTabSz="966612"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55BECD60-4BF0-48A8-960D-634022EED426}" type="datetime1">
              <a:rPr lang="en-US" smtClean="0"/>
              <a:t>3/24/2017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505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8F0A9064-D026-4808-9745-DC29C9BB9D03}" type="datetime1">
              <a:rPr lang="en-US" smtClean="0"/>
              <a:t>3/24/2017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2538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5184A91C-BBD8-4B09-B722-DAB5A2943361}" type="datetime1">
              <a:rPr lang="en-US" smtClean="0"/>
              <a:t>3/24/2017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3201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8888B00F-BA08-4657-B529-9D91F4C6DD0C}" type="datetime1">
              <a:rPr lang="en-US" smtClean="0"/>
              <a:t>3/24/2017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704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F918711B-9230-4F83-BC81-0358F7557D34}" type="datetime1">
              <a:rPr lang="en-US" smtClean="0"/>
              <a:t>3/24/2017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1316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ED1EFD-CD0D-4E57-B278-5B658527CD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4044AE2C-F775-4294-B775-9953410F8BC7}" type="datetime1">
              <a:rPr lang="en-US" smtClean="0"/>
              <a:t>3/24/2017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05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9574A-7A65-47B1-A644-E83DC22B9ECA}" type="datetime4">
              <a:rPr lang="en-US" smtClean="0"/>
              <a:t>March 24,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 Comparison of Online Panels with GSS and ANES Data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F04C1-062A-4143-A0A3-8D86ACC07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103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17E930-CE99-472D-ADCD-FE37A2BF98A5}" type="datetime4">
              <a:rPr lang="en-US" smtClean="0"/>
              <a:t>March 24, 2017</a:t>
            </a:fld>
            <a:endParaRPr lang="en-US" sz="1400" i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 Comparison of Online Panels with GSS and ANES Data</a:t>
            </a:r>
            <a:endParaRPr lang="en-US" sz="1400" i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F04C1-062A-4143-A0A3-8D86ACC07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075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8127C8-1859-4006-BC11-E52BDF52C032}" type="datetime4">
              <a:rPr lang="en-US" smtClean="0"/>
              <a:t>March 24, 2017</a:t>
            </a:fld>
            <a:endParaRPr lang="en-US" sz="1400" i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 Comparison of Online Panels with GSS and ANES Data</a:t>
            </a:r>
            <a:endParaRPr lang="en-US" sz="1400" i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F04C1-062A-4143-A0A3-8D86ACC07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226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F8BE60-3607-462E-9242-3766D0F9279F}" type="datetime4">
              <a:rPr lang="en-US" smtClean="0"/>
              <a:t>March 24, 2017</a:t>
            </a:fld>
            <a:endParaRPr lang="en-US" sz="1400" i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 Comparison of Online Panels with GSS and ANES Data</a:t>
            </a:r>
            <a:endParaRPr lang="en-US" sz="1400" i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F04C1-062A-4143-A0A3-8D86ACC07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349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6009E6-5123-4059-B8E3-CB006552F37F}" type="datetime4">
              <a:rPr lang="en-US" smtClean="0"/>
              <a:t>March 24, 2017</a:t>
            </a:fld>
            <a:endParaRPr lang="en-US" sz="1400" i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 Comparison of Online Panels with GSS and ANES Data</a:t>
            </a:r>
            <a:endParaRPr lang="en-US" sz="1400" i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F04C1-062A-4143-A0A3-8D86ACC07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089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AA0122-8B97-4BA2-9449-42E0929365E6}" type="datetime4">
              <a:rPr lang="en-US" smtClean="0"/>
              <a:t>March 24, 2017</a:t>
            </a:fld>
            <a:endParaRPr lang="en-US" sz="1400" i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 Comparison of Online Panels with GSS and ANES Data</a:t>
            </a:r>
            <a:endParaRPr lang="en-US" sz="1400" i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F04C1-062A-4143-A0A3-8D86ACC07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4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DFCB0B-FAF2-4C65-9329-AF805ACE9D6E}" type="datetime4">
              <a:rPr lang="en-US" smtClean="0"/>
              <a:t>March 24, 2017</a:t>
            </a:fld>
            <a:endParaRPr lang="en-US" sz="1400" i="1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 Comparison of Online Panels with GSS and ANES Data</a:t>
            </a:r>
            <a:endParaRPr lang="en-US" sz="1400" i="1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F04C1-062A-4143-A0A3-8D86ACC07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294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6A49EE-9A52-477E-90BC-47A858D58115}" type="datetime4">
              <a:rPr lang="en-US" smtClean="0"/>
              <a:t>March 24, 2017</a:t>
            </a:fld>
            <a:endParaRPr lang="en-US" sz="1400" i="1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 Comparison of Online Panels with GSS and ANES Data</a:t>
            </a:r>
            <a:endParaRPr lang="en-US" sz="1400" i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F04C1-062A-4143-A0A3-8D86ACC07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320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36FC33-04D6-4E2C-A338-2F56B5C6FAF1}" type="datetime4">
              <a:rPr lang="en-US" smtClean="0"/>
              <a:t>March 24, 2017</a:t>
            </a:fld>
            <a:endParaRPr lang="en-US" sz="1400" i="1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 Comparison of Online Panels with GSS and ANES Data</a:t>
            </a:r>
            <a:endParaRPr lang="en-US" sz="1400" i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F04C1-062A-4143-A0A3-8D86ACC07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014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F014B5-5258-4F8B-ADB8-E76B705AE502}" type="datetime4">
              <a:rPr lang="en-US" smtClean="0"/>
              <a:t>March 24, 2017</a:t>
            </a:fld>
            <a:endParaRPr lang="en-US" sz="1400" i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 Comparison of Online Panels with GSS and ANES Data</a:t>
            </a:r>
            <a:endParaRPr lang="en-US" sz="1400" i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F04C1-062A-4143-A0A3-8D86ACC07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150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DA2D1D-1F72-4B43-B19B-8AD3F1ADA050}" type="datetime4">
              <a:rPr lang="en-US" smtClean="0"/>
              <a:t>March 24, 2017</a:t>
            </a:fld>
            <a:endParaRPr lang="en-US" sz="1400" i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 Comparison of Online Panels with GSS and ANES Data</a:t>
            </a:r>
            <a:endParaRPr lang="en-US" sz="1400" i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F04C1-062A-4143-A0A3-8D86ACC07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051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2920894-7D8E-4A97-BB0F-D07580C961DB}" type="datetime4">
              <a:rPr lang="en-US" smtClean="0"/>
              <a:t>March 24, 2017</a:t>
            </a:fld>
            <a:endParaRPr lang="en-US" sz="14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A Comparison of Online Panels with GSS and ANES Data</a:t>
            </a:r>
            <a:endParaRPr lang="en-US" sz="1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F04C1-062A-4143-A0A3-8D86ACC07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93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3" r:id="rId1"/>
    <p:sldLayoutId id="2147483934" r:id="rId2"/>
    <p:sldLayoutId id="2147483935" r:id="rId3"/>
    <p:sldLayoutId id="2147483936" r:id="rId4"/>
    <p:sldLayoutId id="2147483937" r:id="rId5"/>
    <p:sldLayoutId id="2147483938" r:id="rId6"/>
    <p:sldLayoutId id="2147483939" r:id="rId7"/>
    <p:sldLayoutId id="2147483940" r:id="rId8"/>
    <p:sldLayoutId id="2147483941" r:id="rId9"/>
    <p:sldLayoutId id="2147483942" r:id="rId10"/>
    <p:sldLayoutId id="214748394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image" Target="../media/image9.emf"/><Relationship Id="rId7" Type="http://schemas.openxmlformats.org/officeDocument/2006/relationships/image" Target="../media/image13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emf"/><Relationship Id="rId5" Type="http://schemas.openxmlformats.org/officeDocument/2006/relationships/image" Target="../media/image11.emf"/><Relationship Id="rId4" Type="http://schemas.openxmlformats.org/officeDocument/2006/relationships/image" Target="../media/image10.e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image" Target="../media/image15.emf"/><Relationship Id="rId7" Type="http://schemas.openxmlformats.org/officeDocument/2006/relationships/image" Target="../media/image19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emf"/><Relationship Id="rId5" Type="http://schemas.openxmlformats.org/officeDocument/2006/relationships/image" Target="../media/image17.emf"/><Relationship Id="rId4" Type="http://schemas.openxmlformats.org/officeDocument/2006/relationships/image" Target="../media/image16.e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emf"/><Relationship Id="rId3" Type="http://schemas.openxmlformats.org/officeDocument/2006/relationships/image" Target="../media/image21.emf"/><Relationship Id="rId7" Type="http://schemas.openxmlformats.org/officeDocument/2006/relationships/image" Target="../media/image25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emf"/><Relationship Id="rId5" Type="http://schemas.openxmlformats.org/officeDocument/2006/relationships/image" Target="../media/image23.emf"/><Relationship Id="rId4" Type="http://schemas.openxmlformats.org/officeDocument/2006/relationships/image" Target="../media/image22.e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mailto:eszack@indiana.edu" TargetMode="Externa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kennedyj@indiana.edu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2590800"/>
          </a:xfrm>
        </p:spPr>
        <p:txBody>
          <a:bodyPr>
            <a:normAutofit/>
          </a:bodyPr>
          <a:lstStyle/>
          <a:p>
            <a:r>
              <a:rPr lang="en-US" dirty="0" smtClean="0"/>
              <a:t>A Comparison of Two Nonprobability Samples</a:t>
            </a:r>
            <a:br>
              <a:rPr lang="en-US" dirty="0" smtClean="0"/>
            </a:br>
            <a:r>
              <a:rPr lang="en-US" dirty="0" smtClean="0"/>
              <a:t>with Probability Samples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211296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Elizabeth S Zack</a:t>
            </a:r>
          </a:p>
          <a:p>
            <a:r>
              <a:rPr lang="en-US" dirty="0" smtClean="0"/>
              <a:t>Department of Sociology</a:t>
            </a:r>
          </a:p>
          <a:p>
            <a:r>
              <a:rPr lang="en-US" dirty="0" smtClean="0"/>
              <a:t>John M Kennedy</a:t>
            </a:r>
          </a:p>
          <a:p>
            <a:r>
              <a:rPr lang="en-US" dirty="0" smtClean="0"/>
              <a:t>Center for Survey Research</a:t>
            </a:r>
          </a:p>
          <a:p>
            <a:r>
              <a:rPr lang="en-US" dirty="0" smtClean="0"/>
              <a:t>Indiana University Bloomington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96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Frequency distributions</a:t>
            </a:r>
          </a:p>
          <a:p>
            <a:pPr marL="1257300" lvl="2" indent="-457200"/>
            <a:r>
              <a:rPr lang="en-US" dirty="0" smtClean="0"/>
              <a:t>Demographics</a:t>
            </a:r>
          </a:p>
          <a:p>
            <a:pPr marL="1257300" lvl="2" indent="-457200"/>
            <a:r>
              <a:rPr lang="en-US" dirty="0" smtClean="0"/>
              <a:t>Outcome variables</a:t>
            </a:r>
            <a:endParaRPr lang="en-US" dirty="0"/>
          </a:p>
          <a:p>
            <a:pPr lvl="1"/>
            <a:r>
              <a:rPr lang="en-US" dirty="0"/>
              <a:t>Bivariate associations</a:t>
            </a:r>
          </a:p>
          <a:p>
            <a:pPr lvl="1"/>
            <a:r>
              <a:rPr lang="en-US" dirty="0"/>
              <a:t>Multivariate models using demographics </a:t>
            </a:r>
            <a:r>
              <a:rPr lang="en-US" dirty="0" smtClean="0"/>
              <a:t>with public </a:t>
            </a:r>
            <a:r>
              <a:rPr lang="en-US" dirty="0"/>
              <a:t>opinion </a:t>
            </a:r>
            <a:r>
              <a:rPr lang="en-US" dirty="0" smtClean="0"/>
              <a:t>items</a:t>
            </a:r>
          </a:p>
          <a:p>
            <a:pPr lvl="1"/>
            <a:r>
              <a:rPr lang="en-US" dirty="0" smtClean="0"/>
              <a:t>Examine effects of sample type on multivariate models</a:t>
            </a:r>
          </a:p>
          <a:p>
            <a:pPr lvl="1"/>
            <a:r>
              <a:rPr lang="en-US" dirty="0" smtClean="0"/>
              <a:t>Limited number of dependent variables for the models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25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750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Age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501" y="3066344"/>
            <a:ext cx="4241800" cy="188524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7500" y="1181099"/>
            <a:ext cx="4241800" cy="188524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09215" y="1391622"/>
            <a:ext cx="8163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ANES</a:t>
            </a:r>
            <a:endParaRPr lang="en-US" sz="16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59300" y="1181098"/>
            <a:ext cx="4241802" cy="188524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101815" y="1391622"/>
            <a:ext cx="8163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GSS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3352800" y="3207253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MTURK</a:t>
            </a:r>
            <a:endParaRPr lang="en-US" sz="1600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59302" y="3066343"/>
            <a:ext cx="4241800" cy="188524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875520" y="3188780"/>
            <a:ext cx="16588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QUALTRICS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2850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62400" y="475671"/>
            <a:ext cx="4143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Education</a:t>
            </a:r>
            <a:endParaRPr lang="en-US" sz="36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499" y="1181098"/>
            <a:ext cx="4241801" cy="188524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09215" y="1391622"/>
            <a:ext cx="8163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ANES</a:t>
            </a:r>
            <a:endParaRPr lang="en-US" sz="16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9299" y="1181098"/>
            <a:ext cx="4241801" cy="188524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101815" y="1391622"/>
            <a:ext cx="8163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GSS</a:t>
            </a:r>
            <a:endParaRPr lang="en-US" sz="16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264" y="3066344"/>
            <a:ext cx="4239036" cy="188401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809215" y="3220422"/>
            <a:ext cx="9433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MTURK</a:t>
            </a:r>
            <a:endParaRPr lang="en-US" sz="1600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59300" y="3066343"/>
            <a:ext cx="4241800" cy="188524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366000" y="3220422"/>
            <a:ext cx="1549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QUALTRICS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12226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11213"/>
            <a:ext cx="8077200" cy="1143000"/>
          </a:xfrm>
        </p:spPr>
        <p:txBody>
          <a:bodyPr/>
          <a:lstStyle/>
          <a:p>
            <a:r>
              <a:rPr lang="en-US" dirty="0" smtClean="0"/>
              <a:t>Demographic Comparisons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852613"/>
            <a:ext cx="7543800" cy="4038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Mturk vs GSS</a:t>
            </a:r>
          </a:p>
          <a:p>
            <a:pPr lvl="1"/>
            <a:r>
              <a:rPr lang="en-US" dirty="0"/>
              <a:t>more males and whites than </a:t>
            </a:r>
            <a:r>
              <a:rPr lang="en-US" dirty="0" smtClean="0"/>
              <a:t>GSS</a:t>
            </a:r>
          </a:p>
          <a:p>
            <a:pPr lvl="1"/>
            <a:r>
              <a:rPr lang="en-US" dirty="0" smtClean="0"/>
              <a:t>MTurk </a:t>
            </a:r>
            <a:r>
              <a:rPr lang="en-US" dirty="0"/>
              <a:t>workers have more education, are younger, have lower incomes, are more liberal, are less likely to identify as Republican, and are more likely to have never been </a:t>
            </a:r>
            <a:r>
              <a:rPr lang="en-US" dirty="0" smtClean="0"/>
              <a:t>married</a:t>
            </a:r>
            <a:r>
              <a:rPr lang="en-US" dirty="0"/>
              <a:t> </a:t>
            </a:r>
            <a:r>
              <a:rPr lang="en-US" dirty="0" smtClean="0"/>
              <a:t>than GSS</a:t>
            </a:r>
          </a:p>
          <a:p>
            <a:r>
              <a:rPr lang="en-US" dirty="0" smtClean="0"/>
              <a:t>Mturk vs ANES</a:t>
            </a:r>
          </a:p>
          <a:p>
            <a:pPr lvl="1"/>
            <a:r>
              <a:rPr lang="en-US" dirty="0" smtClean="0"/>
              <a:t>MTurk sample has marginally </a:t>
            </a:r>
            <a:r>
              <a:rPr lang="en-US" dirty="0"/>
              <a:t>more </a:t>
            </a:r>
            <a:r>
              <a:rPr lang="en-US" dirty="0" smtClean="0"/>
              <a:t>whites</a:t>
            </a:r>
          </a:p>
          <a:p>
            <a:pPr lvl="1"/>
            <a:r>
              <a:rPr lang="en-US" dirty="0" smtClean="0"/>
              <a:t>MTurk </a:t>
            </a:r>
            <a:r>
              <a:rPr lang="en-US" dirty="0"/>
              <a:t>workers have significantly more education, are younger, have lower incomes, are more liberal, are less likely to identify as Republican, and are more likely to be living with a partner or to have never been </a:t>
            </a:r>
            <a:r>
              <a:rPr lang="en-US" dirty="0" smtClean="0"/>
              <a:t>married than ANES </a:t>
            </a:r>
          </a:p>
        </p:txBody>
      </p:sp>
    </p:spTree>
    <p:extLst>
      <p:ext uri="{BB962C8B-B14F-4D97-AF65-F5344CB8AC3E}">
        <p14:creationId xmlns:p14="http://schemas.microsoft.com/office/powerpoint/2010/main" val="2201423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Demographic Comparisons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Qualtrics vs GSS</a:t>
            </a:r>
          </a:p>
          <a:p>
            <a:pPr lvl="1"/>
            <a:r>
              <a:rPr lang="en-US" dirty="0" smtClean="0"/>
              <a:t>The Qualtrics </a:t>
            </a:r>
            <a:r>
              <a:rPr lang="en-US" dirty="0"/>
              <a:t>sample has marginally more males, and significantly more whites. </a:t>
            </a:r>
            <a:endParaRPr lang="en-US" dirty="0" smtClean="0"/>
          </a:p>
          <a:p>
            <a:pPr lvl="1"/>
            <a:r>
              <a:rPr lang="en-US" dirty="0" smtClean="0"/>
              <a:t>Qualtrics </a:t>
            </a:r>
            <a:r>
              <a:rPr lang="en-US" dirty="0"/>
              <a:t>respondents have more education, are younger, have lower income, are less politically moderate, are less likely to identify as Independent, and are more likely to never have been </a:t>
            </a:r>
            <a:r>
              <a:rPr lang="en-US" dirty="0" smtClean="0"/>
              <a:t>married than GSS</a:t>
            </a:r>
          </a:p>
          <a:p>
            <a:r>
              <a:rPr lang="en-US" dirty="0" smtClean="0"/>
              <a:t>Qualtrics vs ANES</a:t>
            </a:r>
          </a:p>
          <a:p>
            <a:pPr lvl="1"/>
            <a:r>
              <a:rPr lang="en-US" dirty="0"/>
              <a:t>Qualtrics sample have significantly more education, are younger, have lower income, are more liberal, and are more likely to be living with a partner or to never have been married </a:t>
            </a:r>
          </a:p>
          <a:p>
            <a:r>
              <a:rPr lang="en-US" dirty="0" smtClean="0"/>
              <a:t>Qualtrics closer match on demographics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5691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83815" y="223222"/>
            <a:ext cx="3153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Should government make it easier or more difficult to buy guns?</a:t>
            </a: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4495800" y="223222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Should government do more to solve country’s problems or should this be left to private businesses?</a:t>
            </a:r>
            <a:endParaRPr lang="en-US" sz="1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2222" y="2702516"/>
            <a:ext cx="4234081" cy="1881814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7480300" y="2871435"/>
            <a:ext cx="12495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MTURK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8132" y="847267"/>
            <a:ext cx="4234083" cy="188181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3325270" y="937222"/>
            <a:ext cx="1028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ANES</a:t>
            </a:r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0451" y="2670693"/>
            <a:ext cx="4234084" cy="1881815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3223670" y="2871435"/>
            <a:ext cx="1715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MTURK</a:t>
            </a:r>
            <a:endParaRPr lang="en-US" sz="1800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8133" y="4608758"/>
            <a:ext cx="4234082" cy="1881814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2514600" y="4576936"/>
            <a:ext cx="19016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QUALTRICS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>
          <a:xfrm>
            <a:off x="558800" y="355600"/>
            <a:ext cx="186915" cy="218876"/>
          </a:xfrm>
          <a:prstGeom prst="rect">
            <a:avLst/>
          </a:prstGeom>
          <a:solidFill>
            <a:srgbClr val="FEFA27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95800" y="835985"/>
            <a:ext cx="4216400" cy="1873956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7960770" y="937222"/>
            <a:ext cx="1028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GSS</a:t>
            </a:r>
            <a:endParaRPr lang="en-US" sz="2000" dirty="0"/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95800" y="4536784"/>
            <a:ext cx="4234081" cy="1881814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4800600" y="4613111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QUALTRICS</a:t>
            </a:r>
            <a:endParaRPr lang="en-US" sz="2000" dirty="0"/>
          </a:p>
        </p:txBody>
      </p:sp>
      <p:sp>
        <p:nvSpPr>
          <p:cNvPr id="35" name="Rectangle 34"/>
          <p:cNvSpPr/>
          <p:nvPr/>
        </p:nvSpPr>
        <p:spPr>
          <a:xfrm>
            <a:off x="4305300" y="355600"/>
            <a:ext cx="186915" cy="218876"/>
          </a:xfrm>
          <a:prstGeom prst="rect">
            <a:avLst/>
          </a:prstGeom>
          <a:solidFill>
            <a:srgbClr val="7B242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6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33" y="815684"/>
            <a:ext cx="4234082" cy="188181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528470" y="949922"/>
            <a:ext cx="1028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GSS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83815" y="223222"/>
            <a:ext cx="31531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Is life exciting or dull?</a:t>
            </a: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558800" y="355600"/>
            <a:ext cx="186915" cy="218876"/>
          </a:xfrm>
          <a:prstGeom prst="rect">
            <a:avLst/>
          </a:prstGeom>
          <a:solidFill>
            <a:srgbClr val="8077C8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33" y="2689031"/>
            <a:ext cx="4234082" cy="188181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223670" y="2871435"/>
            <a:ext cx="1715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MTURK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933" y="4744782"/>
            <a:ext cx="4234082" cy="188181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56256" y="4689124"/>
            <a:ext cx="2058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QUALTRICS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06900" y="815684"/>
            <a:ext cx="4234080" cy="188181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960770" y="937222"/>
            <a:ext cx="1028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GSS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06900" y="2689032"/>
            <a:ext cx="4234082" cy="1881814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6096000" y="2871435"/>
            <a:ext cx="1604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MTURK</a:t>
            </a:r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06900" y="4570845"/>
            <a:ext cx="4234080" cy="1881814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802634" y="4744783"/>
            <a:ext cx="20553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QUALTRICS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130799" y="230908"/>
            <a:ext cx="36280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Science research should be supported by the federal government.</a:t>
            </a:r>
            <a:endParaRPr lang="en-US" sz="1600" dirty="0"/>
          </a:p>
        </p:txBody>
      </p:sp>
      <p:sp>
        <p:nvSpPr>
          <p:cNvPr id="20" name="Rectangle 19"/>
          <p:cNvSpPr/>
          <p:nvPr/>
        </p:nvSpPr>
        <p:spPr>
          <a:xfrm>
            <a:off x="4940300" y="355600"/>
            <a:ext cx="186915" cy="218876"/>
          </a:xfrm>
          <a:prstGeom prst="rect">
            <a:avLst/>
          </a:prstGeom>
          <a:solidFill>
            <a:srgbClr val="436324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2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33" y="815684"/>
            <a:ext cx="4234082" cy="188181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42570" y="937222"/>
            <a:ext cx="1028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ANES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33" y="2697498"/>
            <a:ext cx="4234082" cy="188181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95400" y="2871435"/>
            <a:ext cx="23485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MTURK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933" y="4579312"/>
            <a:ext cx="4234082" cy="188181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06900" y="815684"/>
            <a:ext cx="4234080" cy="188181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11880" y="2699712"/>
            <a:ext cx="4229100" cy="18796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643270" y="937222"/>
            <a:ext cx="1028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ANES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010400" y="2871435"/>
            <a:ext cx="1719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MTURK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11880" y="4579312"/>
            <a:ext cx="4229100" cy="18796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6324600" y="4727411"/>
            <a:ext cx="2144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QUALTRICS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914400" y="4727411"/>
            <a:ext cx="19161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QUALTRICS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130800" y="230908"/>
            <a:ext cx="359908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If certain groups stayed in their place, we would have fewer problems</a:t>
            </a:r>
            <a:endParaRPr lang="en-US" sz="1600" dirty="0"/>
          </a:p>
        </p:txBody>
      </p:sp>
      <p:sp>
        <p:nvSpPr>
          <p:cNvPr id="19" name="Rectangle 18"/>
          <p:cNvSpPr/>
          <p:nvPr/>
        </p:nvSpPr>
        <p:spPr>
          <a:xfrm>
            <a:off x="4940300" y="355600"/>
            <a:ext cx="186915" cy="218876"/>
          </a:xfrm>
          <a:prstGeom prst="rect">
            <a:avLst/>
          </a:prstGeom>
          <a:solidFill>
            <a:srgbClr val="DA6B25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8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83815" y="223222"/>
            <a:ext cx="315318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Do the poor have more or less money than they deserve?</a:t>
            </a:r>
            <a:endParaRPr lang="en-US" sz="1600" dirty="0"/>
          </a:p>
        </p:txBody>
      </p:sp>
      <p:sp>
        <p:nvSpPr>
          <p:cNvPr id="21" name="Rectangle 20"/>
          <p:cNvSpPr/>
          <p:nvPr/>
        </p:nvSpPr>
        <p:spPr>
          <a:xfrm>
            <a:off x="558800" y="355600"/>
            <a:ext cx="186915" cy="218876"/>
          </a:xfrm>
          <a:prstGeom prst="rect">
            <a:avLst/>
          </a:prstGeom>
          <a:solidFill>
            <a:srgbClr val="5C7C7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1009061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33400"/>
            <a:ext cx="8153400" cy="1143000"/>
          </a:xfrm>
        </p:spPr>
        <p:txBody>
          <a:bodyPr/>
          <a:lstStyle/>
          <a:p>
            <a:r>
              <a:rPr lang="en-US" sz="2800" dirty="0" smtClean="0"/>
              <a:t>Outcome Variable Distributions - Summary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05000"/>
            <a:ext cx="7110412" cy="4038600"/>
          </a:xfrm>
        </p:spPr>
        <p:txBody>
          <a:bodyPr/>
          <a:lstStyle/>
          <a:p>
            <a:r>
              <a:rPr lang="en-US" sz="2400" dirty="0"/>
              <a:t>MTurk distributions </a:t>
            </a:r>
            <a:r>
              <a:rPr lang="en-US" sz="2400" dirty="0" smtClean="0"/>
              <a:t>differed significantly </a:t>
            </a:r>
            <a:r>
              <a:rPr lang="en-US" sz="2400" dirty="0"/>
              <a:t>from ANES distributions on all four ANES variables</a:t>
            </a:r>
            <a:endParaRPr lang="en-US" sz="2400" dirty="0" smtClean="0"/>
          </a:p>
          <a:p>
            <a:r>
              <a:rPr lang="en-US" sz="2400" dirty="0"/>
              <a:t>Qualtrics </a:t>
            </a:r>
            <a:r>
              <a:rPr lang="en-US" sz="2400" dirty="0" smtClean="0"/>
              <a:t>differed significantly on </a:t>
            </a:r>
            <a:r>
              <a:rPr lang="en-US" sz="2400" dirty="0"/>
              <a:t>three of the </a:t>
            </a:r>
            <a:r>
              <a:rPr lang="en-US" sz="2400" dirty="0" smtClean="0"/>
              <a:t>four variables</a:t>
            </a:r>
          </a:p>
          <a:p>
            <a:r>
              <a:rPr lang="en-US" sz="2400" dirty="0"/>
              <a:t>MTurk distributions </a:t>
            </a:r>
            <a:r>
              <a:rPr lang="en-US" sz="2400" dirty="0" smtClean="0"/>
              <a:t>differed significantly from </a:t>
            </a:r>
            <a:r>
              <a:rPr lang="en-US" sz="2400" dirty="0"/>
              <a:t>GSS </a:t>
            </a:r>
            <a:r>
              <a:rPr lang="en-US" sz="2400" dirty="0" smtClean="0"/>
              <a:t>on </a:t>
            </a:r>
            <a:r>
              <a:rPr lang="en-US" sz="2400" dirty="0"/>
              <a:t>19 of the 22 GSS </a:t>
            </a:r>
            <a:r>
              <a:rPr lang="en-US" sz="2400" dirty="0" smtClean="0"/>
              <a:t>variables</a:t>
            </a:r>
          </a:p>
          <a:p>
            <a:r>
              <a:rPr lang="en-US" sz="2400" dirty="0"/>
              <a:t>Qualtrics significantly </a:t>
            </a:r>
            <a:r>
              <a:rPr lang="en-US" sz="2400" dirty="0" smtClean="0"/>
              <a:t>differed from GSS </a:t>
            </a:r>
            <a:r>
              <a:rPr lang="en-US" sz="2400" dirty="0"/>
              <a:t>on 11 </a:t>
            </a:r>
            <a:r>
              <a:rPr lang="en-US" sz="2400" dirty="0" smtClean="0"/>
              <a:t>of </a:t>
            </a:r>
            <a:r>
              <a:rPr lang="en-US" sz="2400" dirty="0"/>
              <a:t>the </a:t>
            </a:r>
            <a:r>
              <a:rPr lang="en-US" sz="2400" dirty="0" smtClean="0"/>
              <a:t>22 variables</a:t>
            </a:r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06475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Bivariate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Selected questions and demographics presented</a:t>
            </a:r>
          </a:p>
          <a:p>
            <a:r>
              <a:rPr lang="en-US" dirty="0" smtClean="0"/>
              <a:t>Use one category of outcome variables to make comparisons easier</a:t>
            </a:r>
          </a:p>
          <a:p>
            <a:r>
              <a:rPr lang="en-US" dirty="0" smtClean="0"/>
              <a:t>Illustrative rather than significance testing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72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Questions: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 what conditions can nonprobability online panels be used for social science research?</a:t>
            </a:r>
          </a:p>
          <a:p>
            <a:r>
              <a:rPr lang="en-US" dirty="0" smtClean="0"/>
              <a:t>Are multivariate models generated from online panels comparable to similar models generated from gold standard surveys?  </a:t>
            </a:r>
          </a:p>
          <a:p>
            <a:r>
              <a:rPr lang="en-US" dirty="0"/>
              <a:t>Should social science researchers use nonprobability samples?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6390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886700" cy="47307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Science makes our way of life </a:t>
            </a:r>
            <a:br>
              <a:rPr lang="en-US" dirty="0" smtClean="0"/>
            </a:br>
            <a:r>
              <a:rPr lang="en-US" dirty="0" smtClean="0"/>
              <a:t>change too fast (</a:t>
            </a:r>
            <a:r>
              <a:rPr lang="en-US" sz="3600" dirty="0" smtClean="0"/>
              <a:t>% strongly agree)</a:t>
            </a:r>
            <a:endParaRPr lang="en-US" sz="3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775668"/>
              </p:ext>
            </p:extLst>
          </p:nvPr>
        </p:nvGraphicFramePr>
        <p:xfrm>
          <a:off x="628650" y="1274485"/>
          <a:ext cx="6686550" cy="53549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914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66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6659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30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Mturk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Qualtrics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9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18 - 29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69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30 - 49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69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69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65+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69194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69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69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69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69194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69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Ideology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69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Extremely Liberal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69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69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Slightly Liberal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69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Moderate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7487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Slightly Conservative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31002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Conservative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52826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Extremely Conservative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431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800"/>
            <a:ext cx="7981950" cy="846563"/>
          </a:xfrm>
        </p:spPr>
        <p:txBody>
          <a:bodyPr>
            <a:normAutofit/>
          </a:bodyPr>
          <a:lstStyle/>
          <a:p>
            <a:pPr>
              <a:lnSpc>
                <a:spcPts val="2000"/>
              </a:lnSpc>
            </a:pPr>
            <a:r>
              <a:rPr lang="en-US" sz="2700" dirty="0" smtClean="0"/>
              <a:t>People </a:t>
            </a:r>
            <a:r>
              <a:rPr lang="en-US" sz="2700" dirty="0"/>
              <a:t>get ahead mostly through hard work, luck, or both equally?</a:t>
            </a:r>
            <a:r>
              <a:rPr lang="en-US" sz="4900" dirty="0"/>
              <a:t> </a:t>
            </a:r>
            <a:r>
              <a:rPr lang="en-US" sz="2000" dirty="0" smtClean="0"/>
              <a:t>% hard work</a:t>
            </a:r>
            <a:endParaRPr lang="en-US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7742594"/>
              </p:ext>
            </p:extLst>
          </p:nvPr>
        </p:nvGraphicFramePr>
        <p:xfrm>
          <a:off x="838200" y="1066800"/>
          <a:ext cx="6781800" cy="56387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35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4344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12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Mturk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Qualtrics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799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18 - 29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799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30 - 49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799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9799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65+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97999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9799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9799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9799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97999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8620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Ideology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9799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Extremely Liberal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9799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9799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Slightly Liberal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9799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Moderate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9799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Slightly Conservative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852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Conservative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8237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Extremely Conservative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192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800"/>
            <a:ext cx="7981950" cy="846563"/>
          </a:xfrm>
        </p:spPr>
        <p:txBody>
          <a:bodyPr>
            <a:normAutofit/>
          </a:bodyPr>
          <a:lstStyle/>
          <a:p>
            <a:pPr>
              <a:lnSpc>
                <a:spcPts val="2000"/>
              </a:lnSpc>
            </a:pPr>
            <a:r>
              <a:rPr lang="en-US" sz="2700" dirty="0" smtClean="0"/>
              <a:t>Should a woman be able to have an abortion for any reason?</a:t>
            </a:r>
            <a:r>
              <a:rPr lang="en-US" sz="4900" dirty="0" smtClean="0"/>
              <a:t> </a:t>
            </a:r>
            <a:r>
              <a:rPr lang="en-US" sz="2000" dirty="0" smtClean="0"/>
              <a:t>% yes</a:t>
            </a:r>
            <a:endParaRPr lang="en-US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3992060"/>
              </p:ext>
            </p:extLst>
          </p:nvPr>
        </p:nvGraphicFramePr>
        <p:xfrm>
          <a:off x="628650" y="1166649"/>
          <a:ext cx="6686550" cy="53865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76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40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8994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4247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4247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0809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Mturk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Qualtrics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4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18 - 29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4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30 - 49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4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94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65+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9449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94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94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94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9449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94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Ideology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94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Extremely Liberal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94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94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Slightly Liberal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94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Moderate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9449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Slightly Conservative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81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Conservative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7906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Extremely Conservative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777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981950" cy="1151363"/>
          </a:xfrm>
        </p:spPr>
        <p:txBody>
          <a:bodyPr>
            <a:normAutofit/>
          </a:bodyPr>
          <a:lstStyle/>
          <a:p>
            <a:pPr algn="ctr">
              <a:lnSpc>
                <a:spcPts val="2000"/>
              </a:lnSpc>
            </a:pPr>
            <a:r>
              <a:rPr lang="en-US" sz="2700" dirty="0"/>
              <a:t>Should the government </a:t>
            </a:r>
            <a:r>
              <a:rPr lang="en-US" sz="2700" dirty="0" smtClean="0"/>
              <a:t>do more to help the poor, or should people do more</a:t>
            </a:r>
            <a:br>
              <a:rPr lang="en-US" sz="2700" dirty="0" smtClean="0"/>
            </a:br>
            <a:r>
              <a:rPr lang="en-US" sz="2000" dirty="0" smtClean="0"/>
              <a:t>% people should do more</a:t>
            </a:r>
            <a:endParaRPr lang="en-US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076712"/>
              </p:ext>
            </p:extLst>
          </p:nvPr>
        </p:nvGraphicFramePr>
        <p:xfrm>
          <a:off x="628650" y="1166649"/>
          <a:ext cx="6991351" cy="53865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50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475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4418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0366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0366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0809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Mturk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Qualtrics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4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18 - 29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4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30 - 49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4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94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65+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9449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94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94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94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9449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94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Ideology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94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Extremely Liberal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94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94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Slightly Liberal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94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Moderate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9449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Slightly Conservative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81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Conservative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7906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Extremely Conservative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120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800"/>
            <a:ext cx="8134350" cy="846563"/>
          </a:xfrm>
        </p:spPr>
        <p:txBody>
          <a:bodyPr>
            <a:noAutofit/>
          </a:bodyPr>
          <a:lstStyle/>
          <a:p>
            <a:pPr algn="ctr">
              <a:lnSpc>
                <a:spcPts val="2000"/>
              </a:lnSpc>
            </a:pPr>
            <a:r>
              <a:rPr lang="en-US" sz="2400" dirty="0"/>
              <a:t>Blacks should </a:t>
            </a:r>
            <a:r>
              <a:rPr lang="en-US" sz="2400" dirty="0" smtClean="0"/>
              <a:t>work their way up without </a:t>
            </a:r>
            <a:r>
              <a:rPr lang="en-US" sz="2400" dirty="0"/>
              <a:t>special </a:t>
            </a:r>
            <a:r>
              <a:rPr lang="en-US" sz="2400" dirty="0" smtClean="0"/>
              <a:t>favors.</a:t>
            </a:r>
            <a:br>
              <a:rPr lang="en-US" sz="2400" dirty="0" smtClean="0"/>
            </a:br>
            <a:r>
              <a:rPr lang="en-US" sz="2400" dirty="0" smtClean="0"/>
              <a:t> </a:t>
            </a:r>
            <a:r>
              <a:rPr lang="en-US" sz="2000" dirty="0" smtClean="0"/>
              <a:t>% Strongly agree</a:t>
            </a:r>
            <a:endParaRPr lang="en-US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7989997"/>
              </p:ext>
            </p:extLst>
          </p:nvPr>
        </p:nvGraphicFramePr>
        <p:xfrm>
          <a:off x="628650" y="1166652"/>
          <a:ext cx="6610349" cy="54627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327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6634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7638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2717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2717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66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Mturk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Qualtrics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918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18 - 29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918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30 - 49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918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9918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65+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99182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9918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9918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9918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99182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9918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Ideology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9918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Extremely Liberal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9918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9918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Slightly Liberal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9918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Moderate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9918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Slightly Conservative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9918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Conservative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9918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Extremely Conservative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416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Bivariate Associations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Overall, the associations are what would be expected from previous research</a:t>
            </a:r>
          </a:p>
          <a:p>
            <a:r>
              <a:rPr lang="en-US" dirty="0" smtClean="0"/>
              <a:t>Substantial evidence of sample effects</a:t>
            </a:r>
          </a:p>
          <a:p>
            <a:pPr lvl="1"/>
            <a:r>
              <a:rPr lang="en-US" dirty="0" smtClean="0"/>
              <a:t>Qualtrics is relatively close to GSS</a:t>
            </a:r>
          </a:p>
          <a:p>
            <a:pPr lvl="1"/>
            <a:r>
              <a:rPr lang="en-US" dirty="0" smtClean="0"/>
              <a:t>Mturk is different from GSS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265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Multivariate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Ordinal logistic regressions presented</a:t>
            </a:r>
          </a:p>
          <a:p>
            <a:pPr lvl="1"/>
            <a:r>
              <a:rPr lang="en-US" dirty="0" smtClean="0"/>
              <a:t>Mix of categorical and continuous variables</a:t>
            </a:r>
          </a:p>
          <a:p>
            <a:pPr lvl="1"/>
            <a:r>
              <a:rPr lang="en-US" sz="2000" dirty="0">
                <a:latin typeface="Arial" charset="0"/>
                <a:ea typeface="ＭＳ Ｐゴシック" pitchFamily="1" charset="-128"/>
              </a:rPr>
              <a:t>Omitted categories are male, non-white, not South, married, Protestant, and </a:t>
            </a:r>
            <a:r>
              <a:rPr lang="en-US" sz="2000" dirty="0" smtClean="0">
                <a:latin typeface="Arial" charset="0"/>
                <a:ea typeface="ＭＳ Ｐゴシック" pitchFamily="1" charset="-128"/>
              </a:rPr>
              <a:t>Democrat</a:t>
            </a:r>
          </a:p>
          <a:p>
            <a:r>
              <a:rPr lang="en-US" dirty="0" smtClean="0">
                <a:latin typeface="Arial" charset="0"/>
                <a:ea typeface="ＭＳ Ｐゴシック" pitchFamily="1" charset="-128"/>
              </a:rPr>
              <a:t>Larger analysis uses logistic and multinomial regressions</a:t>
            </a:r>
          </a:p>
          <a:p>
            <a:endParaRPr lang="en-US" dirty="0" smtClean="0">
              <a:latin typeface="Arial" charset="0"/>
              <a:ea typeface="ＭＳ Ｐゴシック" pitchFamily="1" charset="-128"/>
            </a:endParaRP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157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OLR - </a:t>
            </a:r>
            <a:r>
              <a:rPr lang="en-US" sz="3600" dirty="0"/>
              <a:t>Blacks should work their way up without special favors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0780422"/>
              </p:ext>
            </p:extLst>
          </p:nvPr>
        </p:nvGraphicFramePr>
        <p:xfrm>
          <a:off x="1142999" y="1806734"/>
          <a:ext cx="6861533" cy="43891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699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496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496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9299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496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9299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4963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8130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GSS (N=1480)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MTurk (N=350)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Qualtrics (N=512)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β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Std. Error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β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Std. Error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β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Std. Error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Gender</a:t>
                      </a:r>
                      <a:endParaRPr lang="en-US" sz="1200" b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      Female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-0.151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(0.099)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0.037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0.214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-0.069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0.171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Race</a:t>
                      </a:r>
                      <a:endParaRPr lang="en-US" sz="1200" b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      White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0.431</a:t>
                      </a:r>
                      <a:r>
                        <a:rPr lang="en-US" sz="1200" baseline="30000">
                          <a:effectLst/>
                        </a:rPr>
                        <a:t>***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(0.113)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0.375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0.248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0.428</a:t>
                      </a:r>
                      <a:r>
                        <a:rPr lang="en-US" sz="1200" baseline="30000">
                          <a:effectLst/>
                        </a:rPr>
                        <a:t>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0.203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Education</a:t>
                      </a:r>
                      <a:endParaRPr lang="en-US" sz="1200" b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-0.286</a:t>
                      </a:r>
                      <a:r>
                        <a:rPr lang="en-US" sz="1200" baseline="30000">
                          <a:effectLst/>
                        </a:rPr>
                        <a:t>***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(0.043)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-0.258</a:t>
                      </a:r>
                      <a:r>
                        <a:rPr lang="en-US" sz="1200" baseline="30000">
                          <a:effectLst/>
                        </a:rPr>
                        <a:t>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0.118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-0.052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0.100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Age</a:t>
                      </a:r>
                      <a:endParaRPr lang="en-US" sz="1200" b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0.026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(0.060)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-0.368</a:t>
                      </a:r>
                      <a:r>
                        <a:rPr lang="en-US" sz="1200" baseline="30000">
                          <a:effectLst/>
                        </a:rPr>
                        <a:t>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0.157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0.068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0.102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5922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Region</a:t>
                      </a:r>
                      <a:endParaRPr lang="en-US" sz="1200" b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     South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0.481</a:t>
                      </a:r>
                      <a:r>
                        <a:rPr lang="en-US" sz="1200" baseline="30000">
                          <a:effectLst/>
                        </a:rPr>
                        <a:t>***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(0.105)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0.018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0.213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-0.103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0.173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Marital Status</a:t>
                      </a:r>
                      <a:endParaRPr lang="en-US" sz="1200" b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marL="0" marR="0" indent="1143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Widowed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-0.102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(0.201)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-0.069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1.036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1.336</a:t>
                      </a:r>
                      <a:r>
                        <a:rPr lang="en-US" sz="1200" baseline="30000">
                          <a:effectLst/>
                        </a:rPr>
                        <a:t>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0.584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marL="0" marR="0" indent="1143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Divorced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0.090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(0.147)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-0.078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0.491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0.307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0.289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marL="0" marR="0" indent="1143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Separated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-0.313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(0.287)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-2.228</a:t>
                      </a:r>
                      <a:r>
                        <a:rPr lang="en-US" sz="1200" baseline="30000">
                          <a:effectLst/>
                        </a:rPr>
                        <a:t>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0.948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-0.648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0.633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marL="0" marR="0" indent="1143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Never married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-0.155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(0.138)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-0.389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0.245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-0.190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0.220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Family Income</a:t>
                      </a:r>
                      <a:endParaRPr lang="en-US" sz="1200" b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0.001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(0.027)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0.127</a:t>
                      </a:r>
                      <a:r>
                        <a:rPr lang="en-US" sz="1200" baseline="30000">
                          <a:effectLst/>
                        </a:rPr>
                        <a:t>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0.061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0.037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0.054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Religion</a:t>
                      </a:r>
                      <a:endParaRPr lang="en-US" sz="1200" b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marL="0" marR="0" indent="1143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Christian </a:t>
                      </a:r>
                      <a:r>
                        <a:rPr lang="en-US" sz="1200" dirty="0">
                          <a:effectLst/>
                        </a:rPr>
                        <a:t>(non-Protestant)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0.377</a:t>
                      </a:r>
                      <a:r>
                        <a:rPr lang="en-US" sz="1200" baseline="30000">
                          <a:effectLst/>
                        </a:rPr>
                        <a:t>**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(0.119)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-0.017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0.337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0.573</a:t>
                      </a:r>
                      <a:r>
                        <a:rPr lang="en-US" sz="1200" baseline="30000">
                          <a:effectLst/>
                        </a:rPr>
                        <a:t>**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0.217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marL="0" marR="0" indent="1143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Other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-0.269</a:t>
                      </a:r>
                      <a:r>
                        <a:rPr lang="en-US" sz="1200" baseline="30000">
                          <a:effectLst/>
                        </a:rPr>
                        <a:t>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(0.129)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-0.170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0.320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0.234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0.241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Political Ideology</a:t>
                      </a:r>
                      <a:endParaRPr lang="en-US" sz="1200" b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0.251</a:t>
                      </a:r>
                      <a:r>
                        <a:rPr lang="en-US" sz="1200" baseline="30000">
                          <a:effectLst/>
                        </a:rPr>
                        <a:t>***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(0.042)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0.680</a:t>
                      </a:r>
                      <a:r>
                        <a:rPr lang="en-US" sz="1200" baseline="30000">
                          <a:effectLst/>
                        </a:rPr>
                        <a:t>***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0.096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0.245</a:t>
                      </a:r>
                      <a:r>
                        <a:rPr lang="en-US" sz="1200" baseline="30000">
                          <a:effectLst/>
                        </a:rPr>
                        <a:t>***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0.063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Party ID</a:t>
                      </a:r>
                      <a:endParaRPr lang="en-US" sz="1200" b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marL="0" marR="0" indent="1143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Republican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0.496</a:t>
                      </a:r>
                      <a:r>
                        <a:rPr lang="en-US" sz="1200" baseline="30000">
                          <a:effectLst/>
                        </a:rPr>
                        <a:t>**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(0.156)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-0.052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0.433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0.895</a:t>
                      </a:r>
                      <a:r>
                        <a:rPr lang="en-US" sz="1200" baseline="30000">
                          <a:effectLst/>
                        </a:rPr>
                        <a:t>**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0.263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marL="0" marR="0" indent="1143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Independent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0.431</a:t>
                      </a:r>
                      <a:r>
                        <a:rPr lang="en-US" sz="1200" baseline="30000">
                          <a:effectLst/>
                        </a:rPr>
                        <a:t>***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(0.117)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-0.030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0.268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0.513</a:t>
                      </a:r>
                      <a:r>
                        <a:rPr lang="en-US" sz="1200" baseline="30000">
                          <a:effectLst/>
                        </a:rPr>
                        <a:t>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0.221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marL="0" marR="0" indent="1143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Other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0.014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(0.290)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0.595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0.470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-0.347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0.353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097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100" dirty="0" smtClean="0"/>
              <a:t>OLR - </a:t>
            </a:r>
            <a:r>
              <a:rPr lang="en-US" sz="3100" dirty="0"/>
              <a:t>How much of the time can you trust the federal government to do what is right</a:t>
            </a:r>
            <a:r>
              <a:rPr lang="en-US" sz="3600" dirty="0"/>
              <a:t>? 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109663" y="1898174"/>
          <a:ext cx="6924674" cy="42062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9685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70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570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998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5701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9988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5701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ANES (N=761)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MTurk (N=350)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Qualtrics (N=514)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β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Std. Error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β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Std. Error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β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Std. Error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Gender</a:t>
                      </a:r>
                      <a:endParaRPr lang="en-US" sz="1200" b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      Female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0.106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0.208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0.414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0.270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0.376</a:t>
                      </a:r>
                      <a:r>
                        <a:rPr lang="en-US" sz="1200" baseline="30000">
                          <a:effectLst/>
                        </a:rPr>
                        <a:t>+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0.215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Race</a:t>
                      </a:r>
                      <a:endParaRPr lang="en-US" sz="1200" b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      White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0.066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0.232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-0.051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0.301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0.551</a:t>
                      </a:r>
                      <a:r>
                        <a:rPr lang="en-US" sz="1200" baseline="30000">
                          <a:effectLst/>
                        </a:rPr>
                        <a:t>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0.237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Education</a:t>
                      </a:r>
                      <a:endParaRPr lang="en-US" sz="1200" b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0.069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0.105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0.114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0.146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0.133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0.124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Age</a:t>
                      </a:r>
                      <a:endParaRPr lang="en-US" sz="1200" b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0.261</a:t>
                      </a:r>
                      <a:r>
                        <a:rPr lang="en-US" sz="1200" baseline="30000">
                          <a:effectLst/>
                        </a:rPr>
                        <a:t>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0.121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0.049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0.199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0.370</a:t>
                      </a:r>
                      <a:r>
                        <a:rPr lang="en-US" sz="1200" baseline="30000">
                          <a:effectLst/>
                        </a:rPr>
                        <a:t>**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0.129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Region</a:t>
                      </a:r>
                      <a:endParaRPr lang="en-US" sz="1200" b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     South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0.010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0.213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-0.387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0.259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0.040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0.213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Marital Status</a:t>
                      </a:r>
                      <a:endParaRPr lang="en-US" sz="1200" b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1143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Widowed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-0.350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0.392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0.054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0.647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0.524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0.414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1143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Divorced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-0.036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0.326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-0.409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1.221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-1.184</a:t>
                      </a:r>
                      <a:r>
                        <a:rPr lang="en-US" sz="1200" baseline="30000">
                          <a:effectLst/>
                        </a:rPr>
                        <a:t>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0.603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1143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Separated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-0.154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0.725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-1.537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1.048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-1.354</a:t>
                      </a:r>
                      <a:r>
                        <a:rPr lang="en-US" sz="1200" baseline="30000">
                          <a:effectLst/>
                        </a:rPr>
                        <a:t>+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0.733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1143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Never married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0.649</a:t>
                      </a:r>
                      <a:r>
                        <a:rPr lang="en-US" sz="1200" baseline="30000">
                          <a:effectLst/>
                        </a:rPr>
                        <a:t>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0.318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-0.406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0.331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0.108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0.286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Family Income</a:t>
                      </a:r>
                      <a:endParaRPr lang="en-US" sz="1200" b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1.075</a:t>
                      </a:r>
                      <a:r>
                        <a:rPr lang="en-US" sz="1200" baseline="30000">
                          <a:effectLst/>
                        </a:rPr>
                        <a:t>+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0.581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0.069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0.395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0.351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0.392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Religion</a:t>
                      </a:r>
                      <a:endParaRPr lang="en-US" sz="1200" b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0.077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0.063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-0.059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0.077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-0.165</a:t>
                      </a:r>
                      <a:r>
                        <a:rPr lang="en-US" sz="1200" baseline="30000">
                          <a:effectLst/>
                        </a:rPr>
                        <a:t>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0.068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1143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Christian </a:t>
                      </a:r>
                      <a:r>
                        <a:rPr lang="en-US" sz="1200" dirty="0">
                          <a:effectLst/>
                        </a:rPr>
                        <a:t>(non-Protestant)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0.229</a:t>
                      </a:r>
                      <a:r>
                        <a:rPr lang="en-US" sz="1200" baseline="30000">
                          <a:effectLst/>
                        </a:rPr>
                        <a:t>**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0.075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-0.100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0.115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0.412</a:t>
                      </a:r>
                      <a:r>
                        <a:rPr lang="en-US" sz="1200" baseline="30000">
                          <a:effectLst/>
                        </a:rPr>
                        <a:t>***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0.078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1143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Other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Political Ideology</a:t>
                      </a:r>
                      <a:endParaRPr lang="en-US" sz="1200" b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0.539</a:t>
                      </a:r>
                      <a:r>
                        <a:rPr lang="en-US" sz="1200" baseline="30000">
                          <a:effectLst/>
                        </a:rPr>
                        <a:t>+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0.318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0.933</a:t>
                      </a:r>
                      <a:r>
                        <a:rPr lang="en-US" sz="1200" baseline="30000">
                          <a:effectLst/>
                        </a:rPr>
                        <a:t>+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0.562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-0.451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0.323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Party ID</a:t>
                      </a:r>
                      <a:endParaRPr lang="en-US" sz="1200" b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0.725</a:t>
                      </a:r>
                      <a:r>
                        <a:rPr lang="en-US" sz="1200" baseline="30000">
                          <a:effectLst/>
                        </a:rPr>
                        <a:t>**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0.263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1.109</a:t>
                      </a:r>
                      <a:r>
                        <a:rPr lang="en-US" sz="1200" baseline="30000">
                          <a:effectLst/>
                        </a:rPr>
                        <a:t>**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0.353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0.010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0.272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1143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Republican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1.302</a:t>
                      </a:r>
                      <a:r>
                        <a:rPr lang="en-US" sz="1200" baseline="30000">
                          <a:effectLst/>
                        </a:rPr>
                        <a:t>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0.636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1.716</a:t>
                      </a:r>
                      <a:r>
                        <a:rPr lang="en-US" sz="1200" baseline="30000">
                          <a:effectLst/>
                        </a:rPr>
                        <a:t>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0.797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-0.035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0.472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1143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530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>
                <a:latin typeface="Arial" charset="0"/>
                <a:ea typeface="ＭＳ Ｐゴシック" pitchFamily="1" charset="-128"/>
              </a:rPr>
              <a:t>Regressions with sample type as variable</a:t>
            </a:r>
            <a:br>
              <a:rPr lang="en-US" sz="3600" dirty="0">
                <a:latin typeface="Arial" charset="0"/>
                <a:ea typeface="ＭＳ Ｐゴシック" pitchFamily="1" charset="-128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000" dirty="0" smtClean="0">
                <a:latin typeface="Arial" charset="0"/>
                <a:ea typeface="ＭＳ Ｐゴシック" pitchFamily="1" charset="-128"/>
              </a:rPr>
              <a:t>Second step of analysis</a:t>
            </a:r>
          </a:p>
          <a:p>
            <a:pPr lvl="1"/>
            <a:r>
              <a:rPr lang="en-US" sz="2000" dirty="0" smtClean="0">
                <a:latin typeface="Arial" charset="0"/>
                <a:ea typeface="ＭＳ Ｐゴシック" pitchFamily="1" charset="-128"/>
              </a:rPr>
              <a:t>Samples pooled to allow sample type to be included as a variable</a:t>
            </a:r>
          </a:p>
          <a:p>
            <a:pPr lvl="1"/>
            <a:r>
              <a:rPr lang="en-US" sz="2000" dirty="0" smtClean="0">
                <a:latin typeface="Arial" charset="0"/>
                <a:ea typeface="ＭＳ Ｐゴシック" pitchFamily="1" charset="-128"/>
              </a:rPr>
              <a:t>Measures </a:t>
            </a:r>
            <a:r>
              <a:rPr lang="en-US" sz="2000" dirty="0">
                <a:latin typeface="Arial" charset="0"/>
                <a:ea typeface="ＭＳ Ｐゴシック" pitchFamily="1" charset="-128"/>
              </a:rPr>
              <a:t>impact of sample type net of other variables</a:t>
            </a:r>
          </a:p>
          <a:p>
            <a:pPr lvl="1"/>
            <a:r>
              <a:rPr lang="en-US" sz="2000" dirty="0">
                <a:latin typeface="Arial" charset="0"/>
                <a:ea typeface="ＭＳ Ｐゴシック" pitchFamily="1" charset="-128"/>
              </a:rPr>
              <a:t>Indicates the differences between nonprobability and probability samples</a:t>
            </a:r>
          </a:p>
        </p:txBody>
      </p:sp>
    </p:spTree>
    <p:extLst>
      <p:ext uri="{BB962C8B-B14F-4D97-AF65-F5344CB8AC3E}">
        <p14:creationId xmlns:p14="http://schemas.microsoft.com/office/powerpoint/2010/main" val="1901815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457200"/>
            <a:ext cx="7110413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Appropriate use of online panels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7848600" cy="4038600"/>
          </a:xfrm>
        </p:spPr>
        <p:txBody>
          <a:bodyPr/>
          <a:lstStyle/>
          <a:p>
            <a:r>
              <a:rPr lang="en-US" dirty="0" smtClean="0"/>
              <a:t>Experiments</a:t>
            </a:r>
          </a:p>
          <a:p>
            <a:pPr lvl="1"/>
            <a:r>
              <a:rPr lang="en-US" dirty="0"/>
              <a:t>Online nonprobability samples produce high quality experimental data </a:t>
            </a:r>
            <a:r>
              <a:rPr lang="en-US" sz="1600" dirty="0"/>
              <a:t>(e.g., </a:t>
            </a:r>
            <a:r>
              <a:rPr lang="en-US" sz="1600" dirty="0" err="1"/>
              <a:t>Berinsky</a:t>
            </a:r>
            <a:r>
              <a:rPr lang="en-US" sz="1600" dirty="0"/>
              <a:t> et al. 2012; </a:t>
            </a:r>
            <a:r>
              <a:rPr lang="en-US" sz="1600" dirty="0" err="1"/>
              <a:t>Leeper</a:t>
            </a:r>
            <a:r>
              <a:rPr lang="en-US" sz="1600" dirty="0"/>
              <a:t> &amp; </a:t>
            </a:r>
            <a:r>
              <a:rPr lang="en-US" sz="1600" dirty="0" err="1"/>
              <a:t>Mullinix</a:t>
            </a:r>
            <a:r>
              <a:rPr lang="en-US" sz="1600" dirty="0"/>
              <a:t> 2014; </a:t>
            </a:r>
            <a:r>
              <a:rPr lang="en-US" sz="1600" dirty="0" err="1"/>
              <a:t>Mullinix</a:t>
            </a:r>
            <a:r>
              <a:rPr lang="en-US" sz="1600" dirty="0"/>
              <a:t> et al. 2013; Weinberg et al. 2014)</a:t>
            </a:r>
          </a:p>
          <a:p>
            <a:r>
              <a:rPr lang="en-US" dirty="0" smtClean="0"/>
              <a:t>Point estimates</a:t>
            </a:r>
          </a:p>
          <a:p>
            <a:pPr lvl="1"/>
            <a:r>
              <a:rPr lang="en-US" dirty="0" smtClean="0"/>
              <a:t>With appropriate selection procedures and statistical controls, the online panels do reasonably well. Some procedures are better than others </a:t>
            </a:r>
            <a:r>
              <a:rPr lang="en-US" sz="1800" dirty="0" smtClean="0"/>
              <a:t>(Pew, 2016)</a:t>
            </a:r>
            <a:endParaRPr lang="en-US" sz="18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94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OLR </a:t>
            </a:r>
            <a:r>
              <a:rPr lang="en-US" sz="3200" dirty="0"/>
              <a:t>- Blacks should work their way up without special </a:t>
            </a:r>
            <a:r>
              <a:rPr lang="en-US" sz="3200" dirty="0" smtClean="0"/>
              <a:t>favors with sample variable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2329799"/>
              </p:ext>
            </p:extLst>
          </p:nvPr>
        </p:nvGraphicFramePr>
        <p:xfrm>
          <a:off x="761999" y="1898174"/>
          <a:ext cx="7086602" cy="45026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150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8037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9118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9576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β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Std. Error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576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Survey Type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5766">
                <a:tc>
                  <a:txBody>
                    <a:bodyPr/>
                    <a:lstStyle/>
                    <a:p>
                      <a:pPr marL="11430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Qualtrics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0.120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0.098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5766">
                <a:tc>
                  <a:txBody>
                    <a:bodyPr/>
                    <a:lstStyle/>
                    <a:p>
                      <a:pPr marL="11430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MTurk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-0.665</a:t>
                      </a:r>
                      <a:r>
                        <a:rPr lang="en-US" sz="1200" baseline="30000">
                          <a:effectLst/>
                        </a:rPr>
                        <a:t>***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0.119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576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Family Income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0.020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0.022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9576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Marital Status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95766">
                <a:tc>
                  <a:txBody>
                    <a:bodyPr/>
                    <a:lstStyle/>
                    <a:p>
                      <a:pPr marL="0" marR="0" indent="1143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Widowed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0.029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0.183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95766">
                <a:tc>
                  <a:txBody>
                    <a:bodyPr/>
                    <a:lstStyle/>
                    <a:p>
                      <a:pPr marL="0" marR="0" indent="1143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Divorced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0.094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0.125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95766">
                <a:tc>
                  <a:txBody>
                    <a:bodyPr/>
                    <a:lstStyle/>
                    <a:p>
                      <a:pPr marL="0" marR="0" indent="1143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Separated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-0.355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0.247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95766">
                <a:tc>
                  <a:txBody>
                    <a:bodyPr/>
                    <a:lstStyle/>
                    <a:p>
                      <a:pPr marL="0" marR="0" indent="1143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Never Married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-0.245</a:t>
                      </a:r>
                      <a:r>
                        <a:rPr lang="en-US" sz="1200" baseline="30000">
                          <a:effectLst/>
                        </a:rPr>
                        <a:t>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0.103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9576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Age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0.007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0.048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9576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Female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-0.095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0.078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9576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Region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95766">
                <a:tc>
                  <a:txBody>
                    <a:bodyPr/>
                    <a:lstStyle/>
                    <a:p>
                      <a:pPr marL="0" marR="0" indent="1143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Midwest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-0.123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0.120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95766">
                <a:tc>
                  <a:txBody>
                    <a:bodyPr/>
                    <a:lstStyle/>
                    <a:p>
                      <a:pPr marL="0" marR="0" indent="1143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South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0.168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0.112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95766">
                <a:tc>
                  <a:txBody>
                    <a:bodyPr/>
                    <a:lstStyle/>
                    <a:p>
                      <a:pPr marL="0" marR="0" indent="1143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West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-0.111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0.121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9576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White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0.308</a:t>
                      </a:r>
                      <a:r>
                        <a:rPr lang="en-US" sz="1200" baseline="30000">
                          <a:effectLst/>
                        </a:rPr>
                        <a:t>***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0.090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19576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Education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-0.262</a:t>
                      </a:r>
                      <a:r>
                        <a:rPr lang="en-US" sz="1200" baseline="30000">
                          <a:effectLst/>
                        </a:rPr>
                        <a:t>***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0.037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19576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Political Ideology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0.329</a:t>
                      </a:r>
                      <a:r>
                        <a:rPr lang="en-US" sz="1200" baseline="30000">
                          <a:effectLst/>
                        </a:rPr>
                        <a:t>***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0.031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19576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Party ID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195766">
                <a:tc>
                  <a:txBody>
                    <a:bodyPr/>
                    <a:lstStyle/>
                    <a:p>
                      <a:pPr marL="0" marR="0" indent="1143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Republican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0.544</a:t>
                      </a:r>
                      <a:r>
                        <a:rPr lang="en-US" sz="1200" baseline="30000">
                          <a:effectLst/>
                        </a:rPr>
                        <a:t>***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0.126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195766">
                <a:tc>
                  <a:txBody>
                    <a:bodyPr/>
                    <a:lstStyle/>
                    <a:p>
                      <a:pPr marL="0" marR="0" indent="1143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Independent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0.368</a:t>
                      </a:r>
                      <a:r>
                        <a:rPr lang="en-US" sz="1200" baseline="30000">
                          <a:effectLst/>
                        </a:rPr>
                        <a:t>***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0.094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195766">
                <a:tc>
                  <a:txBody>
                    <a:bodyPr/>
                    <a:lstStyle/>
                    <a:p>
                      <a:pPr marL="0" marR="0" indent="1143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Other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-0.051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0.199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822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OLR - </a:t>
            </a:r>
            <a:r>
              <a:rPr lang="en-US" sz="3600" dirty="0"/>
              <a:t>Should birth control be available to teens without parental </a:t>
            </a:r>
            <a:r>
              <a:rPr lang="en-US" sz="3600" dirty="0" smtClean="0"/>
              <a:t>approval with sample variable</a:t>
            </a:r>
            <a:endParaRPr lang="en-US" sz="3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0042730"/>
              </p:ext>
            </p:extLst>
          </p:nvPr>
        </p:nvGraphicFramePr>
        <p:xfrm>
          <a:off x="838200" y="1898174"/>
          <a:ext cx="6553199" cy="45788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372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4469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7121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990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β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Std. Error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90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Survey Type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9079">
                <a:tc>
                  <a:txBody>
                    <a:bodyPr/>
                    <a:lstStyle/>
                    <a:p>
                      <a:pPr marL="0" marR="0" indent="1143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Qualtrics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-0.039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0.097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9079">
                <a:tc>
                  <a:txBody>
                    <a:bodyPr/>
                    <a:lstStyle/>
                    <a:p>
                      <a:pPr marL="0" marR="0" indent="1143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MTurk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0.406</a:t>
                      </a:r>
                      <a:r>
                        <a:rPr lang="en-US" sz="1200" baseline="30000">
                          <a:effectLst/>
                        </a:rPr>
                        <a:t>***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0.123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90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Family Income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0.003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0.022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990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Marital Status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99079">
                <a:tc>
                  <a:txBody>
                    <a:bodyPr/>
                    <a:lstStyle/>
                    <a:p>
                      <a:pPr marL="0" marR="0" indent="1143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Widowed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-0.166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0.182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99079">
                <a:tc>
                  <a:txBody>
                    <a:bodyPr/>
                    <a:lstStyle/>
                    <a:p>
                      <a:pPr marL="0" marR="0" indent="1143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Divorced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0.168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0.123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99079">
                <a:tc>
                  <a:txBody>
                    <a:bodyPr/>
                    <a:lstStyle/>
                    <a:p>
                      <a:pPr marL="0" marR="0" indent="1143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Separated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0.466</a:t>
                      </a:r>
                      <a:r>
                        <a:rPr lang="en-US" sz="1200" baseline="30000">
                          <a:effectLst/>
                        </a:rPr>
                        <a:t>+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0.255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99079">
                <a:tc>
                  <a:txBody>
                    <a:bodyPr/>
                    <a:lstStyle/>
                    <a:p>
                      <a:pPr marL="0" marR="0" indent="1143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Never Married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0.161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0.104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990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Age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-0.352</a:t>
                      </a:r>
                      <a:r>
                        <a:rPr lang="en-US" sz="1200" baseline="30000">
                          <a:effectLst/>
                        </a:rPr>
                        <a:t>***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0.048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990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Female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0.158</a:t>
                      </a:r>
                      <a:r>
                        <a:rPr lang="en-US" sz="1200" baseline="30000">
                          <a:effectLst/>
                        </a:rPr>
                        <a:t>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0.078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990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Region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99079">
                <a:tc>
                  <a:txBody>
                    <a:bodyPr/>
                    <a:lstStyle/>
                    <a:p>
                      <a:pPr marL="0" marR="0" indent="1143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Midwest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-0.034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0.124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99079">
                <a:tc>
                  <a:txBody>
                    <a:bodyPr/>
                    <a:lstStyle/>
                    <a:p>
                      <a:pPr marL="0" marR="0" indent="1143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South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-0.156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0.113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99079">
                <a:tc>
                  <a:txBody>
                    <a:bodyPr/>
                    <a:lstStyle/>
                    <a:p>
                      <a:pPr marL="0" marR="0" indent="1143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West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0.253</a:t>
                      </a:r>
                      <a:r>
                        <a:rPr lang="en-US" sz="1200" baseline="30000">
                          <a:effectLst/>
                        </a:rPr>
                        <a:t>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0.124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990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White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0.370</a:t>
                      </a:r>
                      <a:r>
                        <a:rPr lang="en-US" sz="1200" baseline="30000">
                          <a:effectLst/>
                        </a:rPr>
                        <a:t>***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0.091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1990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Education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0.006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0.038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1990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Political Ideology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-0.374</a:t>
                      </a:r>
                      <a:r>
                        <a:rPr lang="en-US" sz="1200" baseline="30000">
                          <a:effectLst/>
                        </a:rPr>
                        <a:t>***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0.031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1990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Party ID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199079">
                <a:tc>
                  <a:txBody>
                    <a:bodyPr/>
                    <a:lstStyle/>
                    <a:p>
                      <a:pPr marL="0" marR="0" indent="1143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Republican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-0.442</a:t>
                      </a:r>
                      <a:r>
                        <a:rPr lang="en-US" sz="1200" baseline="30000">
                          <a:effectLst/>
                        </a:rPr>
                        <a:t>***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0.125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199079">
                <a:tc>
                  <a:txBody>
                    <a:bodyPr/>
                    <a:lstStyle/>
                    <a:p>
                      <a:pPr marL="0" marR="0" indent="11430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1200">
                          <a:effectLst/>
                        </a:rPr>
                        <a:t>Independent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-0.113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0.095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199079">
                <a:tc>
                  <a:txBody>
                    <a:bodyPr/>
                    <a:lstStyle/>
                    <a:p>
                      <a:pPr marL="0" marR="0" indent="1143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Other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0.009</a:t>
                      </a:r>
                      <a:endParaRPr lang="en-US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0.212</a:t>
                      </a:r>
                      <a:endParaRPr lang="en-US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273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Response Comparisons</a:t>
            </a:r>
            <a:endParaRPr lang="en-US" dirty="0"/>
          </a:p>
        </p:txBody>
      </p:sp>
      <p:pic>
        <p:nvPicPr>
          <p:cNvPr id="6" name="Content Placeholder 5"/>
          <p:cNvPicPr>
            <a:picLocks noGrp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5" t="2101" r="-1195" b="27291"/>
          <a:stretch/>
        </p:blipFill>
        <p:spPr bwMode="auto">
          <a:xfrm>
            <a:off x="209550" y="1295400"/>
            <a:ext cx="8305800" cy="52578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  <a:ext uri="{FAA26D3D-D897-4be2-8F04-BA451C77F1D7}">
              <ma14:placeholderFlag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lc="http://schemas.openxmlformats.org/drawingml/2006/lockedCanvas"/>
            </a:ext>
          </a:extLst>
        </p:spPr>
      </p:pic>
    </p:spTree>
    <p:extLst>
      <p:ext uri="{BB962C8B-B14F-4D97-AF65-F5344CB8AC3E}">
        <p14:creationId xmlns:p14="http://schemas.microsoft.com/office/powerpoint/2010/main" val="132407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Regression Summary (tentative)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Ordinal logistic regression - the </a:t>
            </a:r>
            <a:r>
              <a:rPr lang="en-US" sz="2400" dirty="0"/>
              <a:t>outcome </a:t>
            </a:r>
            <a:r>
              <a:rPr lang="en-US" sz="2400" dirty="0" smtClean="0"/>
              <a:t>variables with basic </a:t>
            </a:r>
            <a:r>
              <a:rPr lang="en-US" sz="2400" dirty="0"/>
              <a:t>demographics (age, </a:t>
            </a:r>
            <a:r>
              <a:rPr lang="en-US" sz="2400" dirty="0" smtClean="0"/>
              <a:t>race</a:t>
            </a:r>
            <a:r>
              <a:rPr lang="en-US" sz="2400" dirty="0"/>
              <a:t>, etc</a:t>
            </a:r>
            <a:r>
              <a:rPr lang="en-US" sz="2400" dirty="0" smtClean="0"/>
              <a:t>.) </a:t>
            </a:r>
          </a:p>
          <a:p>
            <a:r>
              <a:rPr lang="en-US" sz="2400" dirty="0" smtClean="0"/>
              <a:t>For the most part, the variables performed as expected across the nonprobability and probability samples. The expected explanatory variables are in the right direction</a:t>
            </a:r>
          </a:p>
          <a:p>
            <a:r>
              <a:rPr lang="en-US" sz="2400" dirty="0"/>
              <a:t>Qualtrics appears to be closer to probability samples than Mturk</a:t>
            </a:r>
          </a:p>
          <a:p>
            <a:r>
              <a:rPr lang="en-US" sz="2400" dirty="0" smtClean="0"/>
              <a:t>However, the relationships </a:t>
            </a:r>
            <a:r>
              <a:rPr lang="en-US" sz="2400" dirty="0"/>
              <a:t>between basic demographic variables and outcome variables differ by </a:t>
            </a:r>
            <a:r>
              <a:rPr lang="en-US" sz="2400" dirty="0" smtClean="0"/>
              <a:t>sample type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35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Regression Summary (tentative)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the sample variable is introduced, the Mturk variable is significantly different, even when controlling for demographic variables</a:t>
            </a:r>
          </a:p>
          <a:p>
            <a:r>
              <a:rPr lang="en-US" dirty="0" smtClean="0"/>
              <a:t>A fuller analysis indicates that for some items, both Qualtrics and Mturk reasonably well but for many, the differences are substantial</a:t>
            </a:r>
          </a:p>
          <a:p>
            <a:r>
              <a:rPr lang="en-US" dirty="0" smtClean="0"/>
              <a:t>Mturk is generally further from the probability sample than Qualtrics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73638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(so far)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samples differ by demographic characteristics, including differences between ANES and GSS</a:t>
            </a:r>
          </a:p>
          <a:p>
            <a:r>
              <a:rPr lang="en-US" dirty="0" smtClean="0"/>
              <a:t>Mturk is younger, more educated, more male, and liberal than the other samples</a:t>
            </a:r>
          </a:p>
          <a:p>
            <a:r>
              <a:rPr lang="en-US" dirty="0" smtClean="0"/>
              <a:t>The Mturk differences are noted in the bivariate analysis</a:t>
            </a:r>
          </a:p>
          <a:p>
            <a:r>
              <a:rPr lang="en-US" dirty="0" smtClean="0"/>
              <a:t>The OLR models generally predict as expected but Mturk differs somewhat</a:t>
            </a:r>
          </a:p>
          <a:p>
            <a:r>
              <a:rPr lang="en-US" dirty="0" smtClean="0"/>
              <a:t>When the samples are combined, the Mturk sample has an independent effect in the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78579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609600"/>
            <a:ext cx="7110413" cy="1143000"/>
          </a:xfrm>
        </p:spPr>
        <p:txBody>
          <a:bodyPr/>
          <a:lstStyle/>
          <a:p>
            <a:r>
              <a:rPr lang="en-US" dirty="0" smtClean="0"/>
              <a:t>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676400"/>
            <a:ext cx="7110412" cy="4038600"/>
          </a:xfrm>
        </p:spPr>
        <p:txBody>
          <a:bodyPr/>
          <a:lstStyle/>
          <a:p>
            <a:r>
              <a:rPr lang="en-US" dirty="0" smtClean="0"/>
              <a:t>Probability samples are much larger</a:t>
            </a:r>
          </a:p>
          <a:p>
            <a:r>
              <a:rPr lang="en-US" dirty="0" smtClean="0"/>
              <a:t>The analysis does not control for:</a:t>
            </a:r>
          </a:p>
          <a:p>
            <a:pPr lvl="1"/>
            <a:r>
              <a:rPr lang="en-US" dirty="0" smtClean="0"/>
              <a:t>Possible differences from 2013 - 2015 </a:t>
            </a:r>
          </a:p>
          <a:p>
            <a:pPr lvl="1"/>
            <a:r>
              <a:rPr lang="en-US" dirty="0" smtClean="0"/>
              <a:t>Mode effects for GSS</a:t>
            </a:r>
          </a:p>
          <a:p>
            <a:pPr lvl="1"/>
            <a:r>
              <a:rPr lang="en-US" dirty="0"/>
              <a:t>Q</a:t>
            </a:r>
            <a:r>
              <a:rPr lang="en-US" dirty="0" smtClean="0"/>
              <a:t>uestion order</a:t>
            </a:r>
          </a:p>
          <a:p>
            <a:r>
              <a:rPr lang="en-US" dirty="0" smtClean="0"/>
              <a:t>Limited analysis for this presentation, e.g., we think that samples are similar for some kinds of questions</a:t>
            </a:r>
          </a:p>
          <a:p>
            <a:r>
              <a:rPr lang="en-US" dirty="0" smtClean="0"/>
              <a:t>Random variation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899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7110413" cy="1143000"/>
          </a:xfrm>
        </p:spPr>
        <p:txBody>
          <a:bodyPr/>
          <a:lstStyle/>
          <a:p>
            <a:r>
              <a:rPr lang="en-US" dirty="0" smtClean="0"/>
              <a:t>Thank You!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905000"/>
            <a:ext cx="46482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dirty="0">
                <a:solidFill>
                  <a:srgbClr val="000000"/>
                </a:solidFill>
              </a:rPr>
              <a:t>Contact Information</a:t>
            </a:r>
            <a:r>
              <a:rPr lang="en-US" sz="2800" b="1" i="0" dirty="0" smtClean="0">
                <a:solidFill>
                  <a:srgbClr val="000000"/>
                </a:solidFill>
              </a:rPr>
              <a:t>:</a:t>
            </a:r>
          </a:p>
          <a:p>
            <a:endParaRPr lang="en-US" b="1" i="0" dirty="0">
              <a:solidFill>
                <a:srgbClr val="000000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US" b="1" i="0" dirty="0"/>
              <a:t>Elizabeth Zack</a:t>
            </a:r>
          </a:p>
          <a:p>
            <a:r>
              <a:rPr lang="en-US" i="0" dirty="0"/>
              <a:t>    Email: </a:t>
            </a:r>
            <a:r>
              <a:rPr lang="en-US" i="0" dirty="0">
                <a:hlinkClick r:id="rId3"/>
              </a:rPr>
              <a:t>eszack@indiana.edu</a:t>
            </a:r>
            <a:r>
              <a:rPr lang="en-US" i="0" dirty="0"/>
              <a:t> </a:t>
            </a:r>
            <a:endParaRPr lang="en-US" i="0" dirty="0" smtClean="0"/>
          </a:p>
          <a:p>
            <a:endParaRPr lang="en-US" i="0" dirty="0"/>
          </a:p>
          <a:p>
            <a:pPr marL="342900" indent="-342900">
              <a:buFont typeface="Arial"/>
              <a:buChar char="•"/>
            </a:pPr>
            <a:r>
              <a:rPr lang="en-US" b="1" i="0" dirty="0" smtClean="0"/>
              <a:t>John Kennedy</a:t>
            </a:r>
            <a:endParaRPr lang="en-US" i="0" dirty="0" smtClean="0"/>
          </a:p>
          <a:p>
            <a:r>
              <a:rPr lang="en-US" i="0" dirty="0"/>
              <a:t> </a:t>
            </a:r>
            <a:r>
              <a:rPr lang="en-US" i="0" dirty="0" smtClean="0"/>
              <a:t>   Email: </a:t>
            </a:r>
            <a:r>
              <a:rPr lang="en-US" i="0" dirty="0" smtClean="0">
                <a:hlinkClick r:id="rId4"/>
              </a:rPr>
              <a:t>kennedyj@indiana.edu</a:t>
            </a:r>
            <a:endParaRPr lang="en-US" i="0" dirty="0" smtClean="0"/>
          </a:p>
          <a:p>
            <a:endParaRPr lang="en-US" i="0" dirty="0"/>
          </a:p>
        </p:txBody>
      </p:sp>
    </p:spTree>
    <p:extLst>
      <p:ext uri="{BB962C8B-B14F-4D97-AF65-F5344CB8AC3E}">
        <p14:creationId xmlns:p14="http://schemas.microsoft.com/office/powerpoint/2010/main" val="88406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7110413" cy="1143000"/>
          </a:xfrm>
        </p:spPr>
        <p:txBody>
          <a:bodyPr/>
          <a:lstStyle/>
          <a:p>
            <a:r>
              <a:rPr lang="en-US" dirty="0" smtClean="0"/>
              <a:t>MTurk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7542212" cy="4038600"/>
          </a:xfrm>
        </p:spPr>
        <p:txBody>
          <a:bodyPr/>
          <a:lstStyle/>
          <a:p>
            <a:pPr marL="514350" indent="-457200"/>
            <a:r>
              <a:rPr lang="en-US" dirty="0" smtClean="0"/>
              <a:t>Amazon product; workers paid for generally small tasks performed online</a:t>
            </a:r>
          </a:p>
          <a:p>
            <a:pPr marL="514350" indent="-457200"/>
            <a:r>
              <a:rPr lang="en-US" dirty="0" smtClean="0"/>
              <a:t>No control on participant characteristics</a:t>
            </a:r>
          </a:p>
          <a:p>
            <a:pPr marL="514350" indent="-457200"/>
            <a:r>
              <a:rPr lang="en-US" dirty="0" smtClean="0"/>
              <a:t>Conducted spring 2015</a:t>
            </a:r>
          </a:p>
          <a:p>
            <a:pPr marL="514350" indent="-457200"/>
            <a:r>
              <a:rPr lang="en-US" dirty="0" smtClean="0"/>
              <a:t>N = 250 </a:t>
            </a:r>
            <a:r>
              <a:rPr lang="en-US" dirty="0"/>
              <a:t>to </a:t>
            </a:r>
            <a:r>
              <a:rPr lang="en-US" dirty="0" smtClean="0"/>
              <a:t>350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134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Qualtrics Panel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457200"/>
            <a:r>
              <a:rPr lang="en-US" dirty="0" smtClean="0"/>
              <a:t>Qualtrics </a:t>
            </a:r>
            <a:r>
              <a:rPr lang="en-US" dirty="0"/>
              <a:t>aggregates participants from opt-in </a:t>
            </a:r>
            <a:r>
              <a:rPr lang="en-US" dirty="0" smtClean="0"/>
              <a:t>panels</a:t>
            </a:r>
          </a:p>
          <a:p>
            <a:pPr marL="514350" indent="-457200"/>
            <a:r>
              <a:rPr lang="en-US" dirty="0" smtClean="0"/>
              <a:t>Requested </a:t>
            </a:r>
            <a:r>
              <a:rPr lang="en-US" dirty="0"/>
              <a:t>demographic controls for age, gender, and </a:t>
            </a:r>
            <a:r>
              <a:rPr lang="en-US" dirty="0" smtClean="0"/>
              <a:t>region</a:t>
            </a:r>
          </a:p>
          <a:p>
            <a:pPr marL="514350" indent="-457200"/>
            <a:r>
              <a:rPr lang="en-US" dirty="0" smtClean="0"/>
              <a:t>Conducted summer 2015</a:t>
            </a:r>
          </a:p>
          <a:p>
            <a:pPr marL="514350" indent="-457200"/>
            <a:r>
              <a:rPr lang="en-US" dirty="0" smtClean="0"/>
              <a:t>N = 450 </a:t>
            </a:r>
            <a:r>
              <a:rPr lang="en-US" dirty="0"/>
              <a:t>to </a:t>
            </a:r>
            <a:r>
              <a:rPr lang="en-US" dirty="0" smtClean="0"/>
              <a:t>550</a:t>
            </a:r>
            <a:endParaRPr lang="en-US" dirty="0"/>
          </a:p>
          <a:p>
            <a:pPr marL="0" indent="0">
              <a:buNone/>
            </a:pPr>
            <a:endParaRPr lang="en-US" sz="2400" dirty="0"/>
          </a:p>
          <a:p>
            <a:pPr marL="1314450" lvl="2" indent="-457200">
              <a:buFont typeface="Courier New" charset="0"/>
              <a:buChar char="o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26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2014 General Social Survey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random sample of US noninstitutionalized population</a:t>
            </a:r>
          </a:p>
          <a:p>
            <a:r>
              <a:rPr lang="en-US" dirty="0" smtClean="0"/>
              <a:t>Conducted in-person; April - October</a:t>
            </a:r>
          </a:p>
          <a:p>
            <a:r>
              <a:rPr lang="en-US" dirty="0"/>
              <a:t>n</a:t>
            </a:r>
            <a:r>
              <a:rPr lang="en-US" dirty="0" smtClean="0"/>
              <a:t> = </a:t>
            </a:r>
            <a:r>
              <a:rPr lang="en-US" dirty="0"/>
              <a:t>1,000 to </a:t>
            </a:r>
            <a:r>
              <a:rPr lang="en-US" dirty="0" smtClean="0"/>
              <a:t>2,300</a:t>
            </a:r>
          </a:p>
          <a:p>
            <a:r>
              <a:rPr lang="en-US" dirty="0" smtClean="0"/>
              <a:t>Response rate – 69%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0387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2013 American National Election </a:t>
            </a:r>
            <a:r>
              <a:rPr lang="en-US" dirty="0" smtClean="0"/>
              <a:t>Reconnect Study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Online follow-up of ANES 2012 Time Series internet sample</a:t>
            </a:r>
          </a:p>
          <a:p>
            <a:r>
              <a:rPr lang="en-US" dirty="0" smtClean="0"/>
              <a:t>Conducted July 2013</a:t>
            </a:r>
          </a:p>
          <a:p>
            <a:r>
              <a:rPr lang="en-US" dirty="0"/>
              <a:t>n</a:t>
            </a:r>
            <a:r>
              <a:rPr lang="en-US" dirty="0" smtClean="0"/>
              <a:t> = 1663</a:t>
            </a:r>
          </a:p>
          <a:p>
            <a:r>
              <a:rPr lang="en-US" dirty="0" smtClean="0"/>
              <a:t>Response rate – 2% (estimated)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844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Focus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9"/>
            <a:ext cx="7796212" cy="4265280"/>
          </a:xfrm>
        </p:spPr>
        <p:txBody>
          <a:bodyPr/>
          <a:lstStyle/>
          <a:p>
            <a:r>
              <a:rPr lang="en-US" dirty="0" smtClean="0"/>
              <a:t>Compare GSS and ANES with Mturk and Qualtrics Panel</a:t>
            </a:r>
          </a:p>
          <a:p>
            <a:r>
              <a:rPr lang="en-US" dirty="0" smtClean="0"/>
              <a:t>Using GSS/ANES instead of Census or other demographic controls</a:t>
            </a:r>
          </a:p>
          <a:p>
            <a:r>
              <a:rPr lang="en-US" dirty="0" smtClean="0"/>
              <a:t>Use similar methods to most social science researchers </a:t>
            </a:r>
          </a:p>
          <a:p>
            <a:r>
              <a:rPr lang="en-US" dirty="0" smtClean="0"/>
              <a:t>Not using methods used by survey researchers to evaluate sample quality or develop point estimates</a:t>
            </a:r>
          </a:p>
          <a:p>
            <a:r>
              <a:rPr lang="en-US" dirty="0" smtClean="0"/>
              <a:t>Comparison of multivariate models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10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457200"/>
            <a:ext cx="7110413" cy="1143000"/>
          </a:xfrm>
        </p:spPr>
        <p:txBody>
          <a:bodyPr/>
          <a:lstStyle/>
          <a:p>
            <a:r>
              <a:rPr lang="en-US" dirty="0" smtClean="0"/>
              <a:t>Survey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5588" y="1447800"/>
            <a:ext cx="7110412" cy="4038600"/>
          </a:xfrm>
        </p:spPr>
        <p:txBody>
          <a:bodyPr>
            <a:normAutofit/>
          </a:bodyPr>
          <a:lstStyle/>
          <a:p>
            <a:r>
              <a:rPr lang="en-US" dirty="0" smtClean="0"/>
              <a:t>Dependent Variables </a:t>
            </a:r>
            <a:endParaRPr lang="en-US" dirty="0"/>
          </a:p>
          <a:p>
            <a:pPr lvl="1"/>
            <a:r>
              <a:rPr lang="en-US" sz="2000" dirty="0"/>
              <a:t>Health and Well Being</a:t>
            </a:r>
          </a:p>
          <a:p>
            <a:pPr lvl="1"/>
            <a:r>
              <a:rPr lang="en-US" sz="2000" dirty="0"/>
              <a:t>Science</a:t>
            </a:r>
          </a:p>
          <a:p>
            <a:pPr lvl="1"/>
            <a:r>
              <a:rPr lang="en-US" sz="2000" dirty="0"/>
              <a:t>Education</a:t>
            </a:r>
          </a:p>
          <a:p>
            <a:pPr lvl="1"/>
            <a:r>
              <a:rPr lang="en-US" sz="2000" dirty="0"/>
              <a:t>Family</a:t>
            </a:r>
          </a:p>
          <a:p>
            <a:pPr lvl="1"/>
            <a:r>
              <a:rPr lang="en-US" sz="2000" dirty="0"/>
              <a:t>Government</a:t>
            </a:r>
          </a:p>
          <a:p>
            <a:pPr lvl="1"/>
            <a:r>
              <a:rPr lang="en-US" sz="2000" dirty="0"/>
              <a:t>Policy Preferences</a:t>
            </a:r>
          </a:p>
          <a:p>
            <a:pPr lvl="1"/>
            <a:r>
              <a:rPr lang="en-US" sz="2000" dirty="0"/>
              <a:t>Racial Attitudes</a:t>
            </a:r>
          </a:p>
          <a:p>
            <a:r>
              <a:rPr lang="en-US" dirty="0" smtClean="0"/>
              <a:t>Independent Variables</a:t>
            </a:r>
          </a:p>
          <a:p>
            <a:pPr lvl="1"/>
            <a:r>
              <a:rPr lang="en-US" sz="2000" smtClean="0"/>
              <a:t>Demographics </a:t>
            </a:r>
            <a:r>
              <a:rPr lang="en-US" sz="2000" dirty="0"/>
              <a:t>age, gender, region, race &amp; ethnicity, education, marital status, political ideology, party id, income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2022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5794</TotalTime>
  <Words>2396</Words>
  <Application>Microsoft Office PowerPoint</Application>
  <PresentationFormat>On-screen Show (4:3)</PresentationFormat>
  <Paragraphs>1005</Paragraphs>
  <Slides>37</Slides>
  <Notes>37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6" baseType="lpstr">
      <vt:lpstr>MS Mincho</vt:lpstr>
      <vt:lpstr>ＭＳ Ｐゴシック</vt:lpstr>
      <vt:lpstr>Arial</vt:lpstr>
      <vt:lpstr>Calibri</vt:lpstr>
      <vt:lpstr>Calibri Light</vt:lpstr>
      <vt:lpstr>Cambria</vt:lpstr>
      <vt:lpstr>Courier New</vt:lpstr>
      <vt:lpstr>Times New Roman</vt:lpstr>
      <vt:lpstr>Office Theme</vt:lpstr>
      <vt:lpstr>A Comparison of Two Nonprobability Samples with Probability Samples</vt:lpstr>
      <vt:lpstr>Research Questions:</vt:lpstr>
      <vt:lpstr>Appropriate use of online panels </vt:lpstr>
      <vt:lpstr>MTurk </vt:lpstr>
      <vt:lpstr>Qualtrics Panel</vt:lpstr>
      <vt:lpstr>2014 General Social Survey</vt:lpstr>
      <vt:lpstr>2013 American National Election Reconnect Study </vt:lpstr>
      <vt:lpstr>Study Focus </vt:lpstr>
      <vt:lpstr>Survey Questions</vt:lpstr>
      <vt:lpstr>Data Analysis</vt:lpstr>
      <vt:lpstr>Age </vt:lpstr>
      <vt:lpstr>PowerPoint Presentation</vt:lpstr>
      <vt:lpstr>Demographic Comparisons</vt:lpstr>
      <vt:lpstr>Demographic Comparisons</vt:lpstr>
      <vt:lpstr>PowerPoint Presentation</vt:lpstr>
      <vt:lpstr>PowerPoint Presentation</vt:lpstr>
      <vt:lpstr>PowerPoint Presentation</vt:lpstr>
      <vt:lpstr>Outcome Variable Distributions - Summary</vt:lpstr>
      <vt:lpstr>Bivariate Analysis</vt:lpstr>
      <vt:lpstr>Science makes our way of life  change too fast (% strongly agree)</vt:lpstr>
      <vt:lpstr>People get ahead mostly through hard work, luck, or both equally? % hard work</vt:lpstr>
      <vt:lpstr>Should a woman be able to have an abortion for any reason? % yes</vt:lpstr>
      <vt:lpstr>Should the government do more to help the poor, or should people do more % people should do more</vt:lpstr>
      <vt:lpstr>Blacks should work their way up without special favors.  % Strongly agree</vt:lpstr>
      <vt:lpstr>Bivariate Associations Summary</vt:lpstr>
      <vt:lpstr>Multivariate Analysis</vt:lpstr>
      <vt:lpstr>OLR - Blacks should work their way up without special favors</vt:lpstr>
      <vt:lpstr>OLR - How much of the time can you trust the federal government to do what is right? </vt:lpstr>
      <vt:lpstr>Regressions with sample type as variable </vt:lpstr>
      <vt:lpstr>OLR - Blacks should work their way up without special favors with sample variable</vt:lpstr>
      <vt:lpstr>OLR - Should birth control be available to teens without parental approval with sample variable</vt:lpstr>
      <vt:lpstr>Response Comparisons</vt:lpstr>
      <vt:lpstr>Regression Summary (tentative)</vt:lpstr>
      <vt:lpstr>Regression Summary (tentative)</vt:lpstr>
      <vt:lpstr>Summary (so far)</vt:lpstr>
      <vt:lpstr>Limitations</vt:lpstr>
      <vt:lpstr>Thank You!</vt:lpstr>
    </vt:vector>
  </TitlesOfParts>
  <Company>Office of Creative Services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Office of Creative Services</dc:creator>
  <cp:lastModifiedBy>John Kennedy</cp:lastModifiedBy>
  <cp:revision>739</cp:revision>
  <cp:lastPrinted>2017-03-13T20:17:21Z</cp:lastPrinted>
  <dcterms:created xsi:type="dcterms:W3CDTF">2006-11-07T21:52:34Z</dcterms:created>
  <dcterms:modified xsi:type="dcterms:W3CDTF">2017-03-24T12:37:25Z</dcterms:modified>
</cp:coreProperties>
</file>