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</p:sldMasterIdLst>
  <p:notesMasterIdLst>
    <p:notesMasterId r:id="rId30"/>
  </p:notesMasterIdLst>
  <p:handoutMasterIdLst>
    <p:handoutMasterId r:id="rId31"/>
  </p:handoutMasterIdLst>
  <p:sldIdLst>
    <p:sldId id="847" r:id="rId2"/>
    <p:sldId id="849" r:id="rId3"/>
    <p:sldId id="911" r:id="rId4"/>
    <p:sldId id="894" r:id="rId5"/>
    <p:sldId id="913" r:id="rId6"/>
    <p:sldId id="896" r:id="rId7"/>
    <p:sldId id="912" r:id="rId8"/>
    <p:sldId id="915" r:id="rId9"/>
    <p:sldId id="900" r:id="rId10"/>
    <p:sldId id="893" r:id="rId11"/>
    <p:sldId id="916" r:id="rId12"/>
    <p:sldId id="920" r:id="rId13"/>
    <p:sldId id="877" r:id="rId14"/>
    <p:sldId id="917" r:id="rId15"/>
    <p:sldId id="918" r:id="rId16"/>
    <p:sldId id="921" r:id="rId17"/>
    <p:sldId id="866" r:id="rId18"/>
    <p:sldId id="922" r:id="rId19"/>
    <p:sldId id="867" r:id="rId20"/>
    <p:sldId id="924" r:id="rId21"/>
    <p:sldId id="868" r:id="rId22"/>
    <p:sldId id="919" r:id="rId23"/>
    <p:sldId id="886" r:id="rId24"/>
    <p:sldId id="887" r:id="rId25"/>
    <p:sldId id="907" r:id="rId26"/>
    <p:sldId id="908" r:id="rId27"/>
    <p:sldId id="906" r:id="rId28"/>
    <p:sldId id="925" r:id="rId2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shepherdson" initials="e" lastIdx="7" clrIdx="0"/>
  <p:cmAuthor id="1" name="jkite" initials="j" lastIdx="8" clrIdx="1"/>
  <p:cmAuthor id="2" name="Bianca Smith" initials="BS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D8A"/>
    <a:srgbClr val="000000"/>
    <a:srgbClr val="333333"/>
    <a:srgbClr val="4F81BD"/>
    <a:srgbClr val="D2088F"/>
    <a:srgbClr val="D72929"/>
    <a:srgbClr val="008000"/>
    <a:srgbClr val="F509A6"/>
    <a:srgbClr val="2B8CBE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3" autoAdjust="0"/>
    <p:restoredTop sz="87822" autoAdjust="0"/>
  </p:normalViewPr>
  <p:slideViewPr>
    <p:cSldViewPr snapToGrid="0">
      <p:cViewPr varScale="1">
        <p:scale>
          <a:sx n="65" d="100"/>
          <a:sy n="65" d="100"/>
        </p:scale>
        <p:origin x="145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1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66" d="100"/>
          <a:sy n="66" d="100"/>
        </p:scale>
        <p:origin x="-2388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centre.local\drives\z\Consulting\Jobs\L-Z\SRC\9017%20Online%20Panels%20Benchmarking%20Study\Reporting\2017%20IPNS%20analysis\Presentation%20char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centre.local\drives\z\Consulting\Jobs\L-Z\SRC\9017%20Online%20Panels%20Benchmarking%20Study\Reporting\2017%20IPNS%20analysis\Presentation%20char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centre.local\drives\z\Consulting\Jobs\L-Z\SRC\9017%20Online%20Panels%20Benchmarking%20Study\Reporting\2017%20IPNS%20analysis\Presentation%20char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centre.local\drives\z\Consulting\Jobs\L-Z\SRC\9017%20Online%20Panels%20Benchmarking%20Study\Reporting\2017%20IPNS%20analysis\Presentation%20char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centre.local\drives\z\Consulting\Jobs\L-Z\SRC\9017%20Online%20Panels%20Benchmarking%20Study\Reporting\2017%20IPNS%20analysis\Presentation%20chart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/>
              <a:t>Impact of</a:t>
            </a:r>
            <a:r>
              <a:rPr lang="en-AU" baseline="0"/>
              <a:t> EA variables on bias reduction (% change)</a:t>
            </a:r>
            <a:endParaRPr lang="en-AU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EA!$B$1</c:f>
              <c:strCache>
                <c:ptCount val="1"/>
                <c:pt idx="0">
                  <c:v>Ave abs error compared to unweighted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EA!$A$2:$A$5</c:f>
              <c:strCache>
                <c:ptCount val="4"/>
                <c:pt idx="0">
                  <c:v>EA1-EA4</c:v>
                </c:pt>
                <c:pt idx="1">
                  <c:v>EA1-EA5 Rasch Scale</c:v>
                </c:pt>
                <c:pt idx="2">
                  <c:v>EA1-EA5 Categorical Scale</c:v>
                </c:pt>
                <c:pt idx="3">
                  <c:v>EA1-EA5 Agreement total</c:v>
                </c:pt>
              </c:strCache>
            </c:strRef>
          </c:cat>
          <c:val>
            <c:numRef>
              <c:f>EA!$B$2:$B$5</c:f>
              <c:numCache>
                <c:formatCode>0.0</c:formatCode>
                <c:ptCount val="4"/>
                <c:pt idx="0">
                  <c:v>1</c:v>
                </c:pt>
                <c:pt idx="1">
                  <c:v>-0.6</c:v>
                </c:pt>
                <c:pt idx="2">
                  <c:v>-0.2</c:v>
                </c:pt>
                <c:pt idx="3">
                  <c:v>-0.5</c:v>
                </c:pt>
              </c:numCache>
            </c:numRef>
          </c:val>
        </c:ser>
        <c:ser>
          <c:idx val="1"/>
          <c:order val="1"/>
          <c:tx>
            <c:strRef>
              <c:f>EA!$C$1</c:f>
              <c:strCache>
                <c:ptCount val="1"/>
                <c:pt idx="0">
                  <c:v>Ave abs error compared to std adjustment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EA!$A$2:$A$5</c:f>
              <c:strCache>
                <c:ptCount val="4"/>
                <c:pt idx="0">
                  <c:v>EA1-EA4</c:v>
                </c:pt>
                <c:pt idx="1">
                  <c:v>EA1-EA5 Rasch Scale</c:v>
                </c:pt>
                <c:pt idx="2">
                  <c:v>EA1-EA5 Categorical Scale</c:v>
                </c:pt>
                <c:pt idx="3">
                  <c:v>EA1-EA5 Agreement total</c:v>
                </c:pt>
              </c:strCache>
            </c:strRef>
          </c:cat>
          <c:val>
            <c:numRef>
              <c:f>EA!$C$2:$C$5</c:f>
              <c:numCache>
                <c:formatCode>0.0</c:formatCode>
                <c:ptCount val="4"/>
                <c:pt idx="0">
                  <c:v>-3</c:v>
                </c:pt>
                <c:pt idx="1">
                  <c:v>-4.5</c:v>
                </c:pt>
                <c:pt idx="2">
                  <c:v>-4.2</c:v>
                </c:pt>
                <c:pt idx="3">
                  <c:v>-4.5</c:v>
                </c:pt>
              </c:numCache>
            </c:numRef>
          </c:val>
        </c:ser>
        <c:ser>
          <c:idx val="2"/>
          <c:order val="2"/>
          <c:tx>
            <c:strRef>
              <c:f>EA!$D$1</c:f>
              <c:strCache>
                <c:ptCount val="1"/>
                <c:pt idx="0">
                  <c:v>Ave RMSE compared to std adjustment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EA!$A$2:$A$5</c:f>
              <c:strCache>
                <c:ptCount val="4"/>
                <c:pt idx="0">
                  <c:v>EA1-EA4</c:v>
                </c:pt>
                <c:pt idx="1">
                  <c:v>EA1-EA5 Rasch Scale</c:v>
                </c:pt>
                <c:pt idx="2">
                  <c:v>EA1-EA5 Categorical Scale</c:v>
                </c:pt>
                <c:pt idx="3">
                  <c:v>EA1-EA5 Agreement total</c:v>
                </c:pt>
              </c:strCache>
            </c:strRef>
          </c:cat>
          <c:val>
            <c:numRef>
              <c:f>EA!$D$2:$D$5</c:f>
              <c:numCache>
                <c:formatCode>0.0</c:formatCode>
                <c:ptCount val="4"/>
                <c:pt idx="0">
                  <c:v>-1.8</c:v>
                </c:pt>
                <c:pt idx="1">
                  <c:v>-3.6</c:v>
                </c:pt>
                <c:pt idx="2">
                  <c:v>-3</c:v>
                </c:pt>
                <c:pt idx="3">
                  <c:v>-2.9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7248328"/>
        <c:axId val="147247936"/>
      </c:barChart>
      <c:catAx>
        <c:axId val="147248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247936"/>
        <c:crosses val="autoZero"/>
        <c:auto val="1"/>
        <c:lblAlgn val="ctr"/>
        <c:lblOffset val="100"/>
        <c:noMultiLvlLbl val="0"/>
      </c:catAx>
      <c:valAx>
        <c:axId val="147247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100" baseline="0"/>
                  <a:t>% change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248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4089601728557909E-2"/>
          <c:y val="0.85305600336817144"/>
          <c:w val="0.96189510926644528"/>
          <c:h val="0.126483644069343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/>
              <a:t>Impact of</a:t>
            </a:r>
            <a:r>
              <a:rPr lang="en-AU" baseline="0"/>
              <a:t> Internet Usage measures on bias reduction (% change)</a:t>
            </a:r>
            <a:endParaRPr lang="en-AU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'Internet usage'!$B$1</c:f>
              <c:strCache>
                <c:ptCount val="1"/>
                <c:pt idx="0">
                  <c:v>Ave abs error compared to unweighted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'Internet usage'!$A$2:$A$5</c:f>
              <c:strCache>
                <c:ptCount val="4"/>
                <c:pt idx="0">
                  <c:v>Look for information</c:v>
                </c:pt>
                <c:pt idx="1">
                  <c:v>Access at home, Look for information</c:v>
                </c:pt>
                <c:pt idx="2">
                  <c:v>Look for information,  Post to blogs etc, Financial transactions, Social Media</c:v>
                </c:pt>
                <c:pt idx="3">
                  <c:v>Access at home,
 Frequency of use</c:v>
                </c:pt>
              </c:strCache>
            </c:strRef>
          </c:cat>
          <c:val>
            <c:numRef>
              <c:f>'Internet usage'!$B$2:$B$5</c:f>
              <c:numCache>
                <c:formatCode>0.0</c:formatCode>
                <c:ptCount val="4"/>
                <c:pt idx="0">
                  <c:v>1.1000000000000001</c:v>
                </c:pt>
                <c:pt idx="1">
                  <c:v>3.8</c:v>
                </c:pt>
                <c:pt idx="2">
                  <c:v>4.5999999999999996</c:v>
                </c:pt>
                <c:pt idx="3">
                  <c:v>3.5</c:v>
                </c:pt>
              </c:numCache>
            </c:numRef>
          </c:val>
        </c:ser>
        <c:ser>
          <c:idx val="1"/>
          <c:order val="1"/>
          <c:tx>
            <c:strRef>
              <c:f>'Internet usage'!$C$1</c:f>
              <c:strCache>
                <c:ptCount val="1"/>
                <c:pt idx="0">
                  <c:v>Ave abs error compared to std adjustment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'Internet usage'!$A$2:$A$5</c:f>
              <c:strCache>
                <c:ptCount val="4"/>
                <c:pt idx="0">
                  <c:v>Look for information</c:v>
                </c:pt>
                <c:pt idx="1">
                  <c:v>Access at home, Look for information</c:v>
                </c:pt>
                <c:pt idx="2">
                  <c:v>Look for information,  Post to blogs etc, Financial transactions, Social Media</c:v>
                </c:pt>
                <c:pt idx="3">
                  <c:v>Access at home,
 Frequency of use</c:v>
                </c:pt>
              </c:strCache>
            </c:strRef>
          </c:cat>
          <c:val>
            <c:numRef>
              <c:f>'Internet usage'!$C$2:$C$5</c:f>
              <c:numCache>
                <c:formatCode>0.0</c:formatCode>
                <c:ptCount val="4"/>
                <c:pt idx="0">
                  <c:v>-2.9</c:v>
                </c:pt>
                <c:pt idx="1">
                  <c:v>-0.3</c:v>
                </c:pt>
                <c:pt idx="2">
                  <c:v>0.5</c:v>
                </c:pt>
                <c:pt idx="3">
                  <c:v>-0.6</c:v>
                </c:pt>
              </c:numCache>
            </c:numRef>
          </c:val>
        </c:ser>
        <c:ser>
          <c:idx val="2"/>
          <c:order val="2"/>
          <c:tx>
            <c:strRef>
              <c:f>'Internet usage'!$D$1</c:f>
              <c:strCache>
                <c:ptCount val="1"/>
                <c:pt idx="0">
                  <c:v>Ave RMSE compared to std adjustment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'Internet usage'!$A$2:$A$5</c:f>
              <c:strCache>
                <c:ptCount val="4"/>
                <c:pt idx="0">
                  <c:v>Look for information</c:v>
                </c:pt>
                <c:pt idx="1">
                  <c:v>Access at home, Look for information</c:v>
                </c:pt>
                <c:pt idx="2">
                  <c:v>Look for information,  Post to blogs etc, Financial transactions, Social Media</c:v>
                </c:pt>
                <c:pt idx="3">
                  <c:v>Access at home,
 Frequency of use</c:v>
                </c:pt>
              </c:strCache>
            </c:strRef>
          </c:cat>
          <c:val>
            <c:numRef>
              <c:f>'Internet usage'!$D$2:$D$5</c:f>
              <c:numCache>
                <c:formatCode>0.0</c:formatCode>
                <c:ptCount val="4"/>
                <c:pt idx="0">
                  <c:v>-1.6</c:v>
                </c:pt>
                <c:pt idx="1">
                  <c:v>1.1000000000000001</c:v>
                </c:pt>
                <c:pt idx="2">
                  <c:v>2.6</c:v>
                </c:pt>
                <c:pt idx="3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4235600"/>
        <c:axId val="174235208"/>
      </c:barChart>
      <c:catAx>
        <c:axId val="174235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235208"/>
        <c:crosses val="autoZero"/>
        <c:auto val="1"/>
        <c:lblAlgn val="ctr"/>
        <c:lblOffset val="100"/>
        <c:noMultiLvlLbl val="0"/>
      </c:catAx>
      <c:valAx>
        <c:axId val="174235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100" baseline="0"/>
                  <a:t>% change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235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4089601728557909E-2"/>
          <c:y val="0.85305600336817144"/>
          <c:w val="0.96189510926644528"/>
          <c:h val="0.126483644069343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dirty="0"/>
              <a:t>Impact of Income, Employment and Home Ownership</a:t>
            </a:r>
            <a:r>
              <a:rPr lang="en-AU" baseline="0" dirty="0"/>
              <a:t> variables on bias </a:t>
            </a:r>
            <a:r>
              <a:rPr lang="en-AU" baseline="0" dirty="0" smtClean="0"/>
              <a:t>reduction</a:t>
            </a:r>
          </a:p>
          <a:p>
            <a:pPr>
              <a:defRPr/>
            </a:pPr>
            <a:r>
              <a:rPr lang="en-AU" baseline="0" dirty="0" smtClean="0"/>
              <a:t> </a:t>
            </a:r>
            <a:r>
              <a:rPr lang="en-AU" baseline="0" dirty="0"/>
              <a:t>(% change)</a:t>
            </a:r>
            <a:endParaRPr lang="en-A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Other!$B$1</c:f>
              <c:strCache>
                <c:ptCount val="1"/>
                <c:pt idx="0">
                  <c:v>Ave abs error compared to unweighted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Other!$A$2:$A$4</c:f>
              <c:strCache>
                <c:ptCount val="3"/>
                <c:pt idx="0">
                  <c:v>Income</c:v>
                </c:pt>
                <c:pt idx="1">
                  <c:v>Income, Employment</c:v>
                </c:pt>
                <c:pt idx="2">
                  <c:v>Income, Employment, Home Ownership</c:v>
                </c:pt>
              </c:strCache>
            </c:strRef>
          </c:cat>
          <c:val>
            <c:numRef>
              <c:f>Other!$B$2:$B$4</c:f>
              <c:numCache>
                <c:formatCode>0.0</c:formatCode>
                <c:ptCount val="3"/>
                <c:pt idx="0">
                  <c:v>-8.6999999999999993</c:v>
                </c:pt>
                <c:pt idx="1">
                  <c:v>-14.6</c:v>
                </c:pt>
                <c:pt idx="2">
                  <c:v>-13.9</c:v>
                </c:pt>
              </c:numCache>
            </c:numRef>
          </c:val>
        </c:ser>
        <c:ser>
          <c:idx val="1"/>
          <c:order val="1"/>
          <c:tx>
            <c:strRef>
              <c:f>Other!$C$1</c:f>
              <c:strCache>
                <c:ptCount val="1"/>
                <c:pt idx="0">
                  <c:v>Ave abs error compared to std adjustment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Other!$A$2:$A$4</c:f>
              <c:strCache>
                <c:ptCount val="3"/>
                <c:pt idx="0">
                  <c:v>Income</c:v>
                </c:pt>
                <c:pt idx="1">
                  <c:v>Income, Employment</c:v>
                </c:pt>
                <c:pt idx="2">
                  <c:v>Income, Employment, Home Ownership</c:v>
                </c:pt>
              </c:strCache>
            </c:strRef>
          </c:cat>
          <c:val>
            <c:numRef>
              <c:f>Other!$C$2:$C$4</c:f>
              <c:numCache>
                <c:formatCode>0.0</c:formatCode>
                <c:ptCount val="3"/>
                <c:pt idx="0">
                  <c:v>-12.3</c:v>
                </c:pt>
                <c:pt idx="1">
                  <c:v>-18</c:v>
                </c:pt>
                <c:pt idx="2">
                  <c:v>-17.3</c:v>
                </c:pt>
              </c:numCache>
            </c:numRef>
          </c:val>
        </c:ser>
        <c:ser>
          <c:idx val="2"/>
          <c:order val="2"/>
          <c:tx>
            <c:strRef>
              <c:f>Other!$D$1</c:f>
              <c:strCache>
                <c:ptCount val="1"/>
                <c:pt idx="0">
                  <c:v>Ave RMSE compared to std adjustment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Other!$A$2:$A$4</c:f>
              <c:strCache>
                <c:ptCount val="3"/>
                <c:pt idx="0">
                  <c:v>Income</c:v>
                </c:pt>
                <c:pt idx="1">
                  <c:v>Income, Employment</c:v>
                </c:pt>
                <c:pt idx="2">
                  <c:v>Income, Employment, Home Ownership</c:v>
                </c:pt>
              </c:strCache>
            </c:strRef>
          </c:cat>
          <c:val>
            <c:numRef>
              <c:f>Other!$D$2:$D$4</c:f>
              <c:numCache>
                <c:formatCode>0.0</c:formatCode>
                <c:ptCount val="3"/>
                <c:pt idx="0">
                  <c:v>-9.6</c:v>
                </c:pt>
                <c:pt idx="1">
                  <c:v>-13.3</c:v>
                </c:pt>
                <c:pt idx="2">
                  <c:v>-12.4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4233640"/>
        <c:axId val="174233248"/>
      </c:barChart>
      <c:catAx>
        <c:axId val="174233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233248"/>
        <c:crosses val="autoZero"/>
        <c:auto val="1"/>
        <c:lblAlgn val="ctr"/>
        <c:lblOffset val="100"/>
        <c:noMultiLvlLbl val="0"/>
      </c:catAx>
      <c:valAx>
        <c:axId val="174233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100" baseline="0"/>
                  <a:t>% change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233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4089601728557909E-2"/>
          <c:y val="0.85305600336817144"/>
          <c:w val="0.96189510926644528"/>
          <c:h val="0.126483644069343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dirty="0"/>
              <a:t>% Change </a:t>
            </a:r>
            <a:r>
              <a:rPr lang="en-AU" dirty="0" smtClean="0"/>
              <a:t>in bias</a:t>
            </a:r>
            <a:r>
              <a:rPr lang="en-AU" baseline="0" dirty="0" smtClean="0"/>
              <a:t> </a:t>
            </a:r>
            <a:r>
              <a:rPr lang="en-AU" dirty="0" smtClean="0"/>
              <a:t>from </a:t>
            </a:r>
            <a:r>
              <a:rPr lang="en-AU" dirty="0"/>
              <a:t>unweighted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'RDD vs independen benchmarks'!$B$2</c:f>
              <c:strCache>
                <c:ptCount val="1"/>
                <c:pt idx="0">
                  <c:v>Independent Benchmarks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8.658008658008658E-3"/>
                  <c:y val="-1.067665887059182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442-44E8-A80C-78F2C1776B85}"/>
                </c:ext>
                <c:ext xmlns:c15="http://schemas.microsoft.com/office/drawing/2012/chart" uri="{CE6537A1-D6FC-4f65-9D91-7224C49458BB}">
                  <c15:layout>
                    <c:manualLayout>
                      <c:w val="7.6507936507936511E-2"/>
                      <c:h val="3.3478158652161492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'RDD vs independen benchmarks'!$A$3:$A$7</c:f>
              <c:strCache>
                <c:ptCount val="5"/>
                <c:pt idx="0">
                  <c:v>Panel 1</c:v>
                </c:pt>
                <c:pt idx="1">
                  <c:v>Panel 2</c:v>
                </c:pt>
                <c:pt idx="2">
                  <c:v>Panel 3</c:v>
                </c:pt>
                <c:pt idx="3">
                  <c:v>Panel 4</c:v>
                </c:pt>
                <c:pt idx="4">
                  <c:v>Panel 5</c:v>
                </c:pt>
              </c:strCache>
            </c:strRef>
          </c:cat>
          <c:val>
            <c:numRef>
              <c:f>'RDD vs independen benchmarks'!$B$3:$B$7</c:f>
              <c:numCache>
                <c:formatCode>0.0</c:formatCode>
                <c:ptCount val="5"/>
                <c:pt idx="0">
                  <c:v>-27.331887201735363</c:v>
                </c:pt>
                <c:pt idx="1">
                  <c:v>-17.200000000000006</c:v>
                </c:pt>
                <c:pt idx="2">
                  <c:v>-29.036458333333329</c:v>
                </c:pt>
                <c:pt idx="3">
                  <c:v>2.4456521739130395</c:v>
                </c:pt>
                <c:pt idx="4">
                  <c:v>-4.0376850605652734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F72-4FB6-B05B-BD8BA39C3A7F}"/>
            </c:ext>
          </c:extLst>
        </c:ser>
        <c:ser>
          <c:idx val="1"/>
          <c:order val="1"/>
          <c:tx>
            <c:strRef>
              <c:f>'RDD vs independen benchmarks'!$C$2</c:f>
              <c:strCache>
                <c:ptCount val="1"/>
                <c:pt idx="0">
                  <c:v>Reference  Sample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8.658008658008658E-3"/>
                  <c:y val="2.71187135565594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442-44E8-A80C-78F2C1776B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'RDD vs independen benchmarks'!$A$3:$A$7</c:f>
              <c:strCache>
                <c:ptCount val="5"/>
                <c:pt idx="0">
                  <c:v>Panel 1</c:v>
                </c:pt>
                <c:pt idx="1">
                  <c:v>Panel 2</c:v>
                </c:pt>
                <c:pt idx="2">
                  <c:v>Panel 3</c:v>
                </c:pt>
                <c:pt idx="3">
                  <c:v>Panel 4</c:v>
                </c:pt>
                <c:pt idx="4">
                  <c:v>Panel 5</c:v>
                </c:pt>
              </c:strCache>
            </c:strRef>
          </c:cat>
          <c:val>
            <c:numRef>
              <c:f>'RDD vs independen benchmarks'!$C$3:$C$7</c:f>
              <c:numCache>
                <c:formatCode>0.0</c:formatCode>
                <c:ptCount val="5"/>
                <c:pt idx="0">
                  <c:v>-37.816245006657788</c:v>
                </c:pt>
                <c:pt idx="1">
                  <c:v>-17.724550898203585</c:v>
                </c:pt>
                <c:pt idx="2">
                  <c:v>-37.261698440207965</c:v>
                </c:pt>
                <c:pt idx="3">
                  <c:v>11.515151515151503</c:v>
                </c:pt>
                <c:pt idx="4">
                  <c:v>-15.472312703583052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F72-4FB6-B05B-BD8BA39C3A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5661080"/>
        <c:axId val="175662648"/>
      </c:barChart>
      <c:catAx>
        <c:axId val="175661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662648"/>
        <c:crosses val="autoZero"/>
        <c:auto val="1"/>
        <c:lblAlgn val="ctr"/>
        <c:lblOffset val="100"/>
        <c:noMultiLvlLbl val="0"/>
      </c:catAx>
      <c:valAx>
        <c:axId val="175662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661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dirty="0"/>
              <a:t>% </a:t>
            </a:r>
            <a:r>
              <a:rPr lang="en-AU" dirty="0" smtClean="0"/>
              <a:t>Change in bias </a:t>
            </a:r>
            <a:r>
              <a:rPr lang="en-AU" dirty="0"/>
              <a:t>from </a:t>
            </a:r>
            <a:r>
              <a:rPr lang="en-AU" dirty="0" err="1"/>
              <a:t>std</a:t>
            </a:r>
            <a:r>
              <a:rPr lang="en-AU" dirty="0"/>
              <a:t> adjustment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'RDD vs independen benchmarks'!$D$2</c:f>
              <c:strCache>
                <c:ptCount val="1"/>
                <c:pt idx="0">
                  <c:v>Independent Benchmarks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8.588297959388846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DB1-4586-AA9F-8678C9CDAB5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'RDD vs independen benchmarks'!$A$3:$A$7</c:f>
              <c:strCache>
                <c:ptCount val="5"/>
                <c:pt idx="0">
                  <c:v>Panel 1</c:v>
                </c:pt>
                <c:pt idx="1">
                  <c:v>Panel 2</c:v>
                </c:pt>
                <c:pt idx="2">
                  <c:v>Panel 3</c:v>
                </c:pt>
                <c:pt idx="3">
                  <c:v>Panel 4</c:v>
                </c:pt>
                <c:pt idx="4">
                  <c:v>Panel 5</c:v>
                </c:pt>
              </c:strCache>
            </c:strRef>
          </c:cat>
          <c:val>
            <c:numRef>
              <c:f>'RDD vs independen benchmarks'!$D$3:$D$7</c:f>
              <c:numCache>
                <c:formatCode>0.0</c:formatCode>
                <c:ptCount val="5"/>
                <c:pt idx="0">
                  <c:v>-31.352459016393439</c:v>
                </c:pt>
                <c:pt idx="1">
                  <c:v>-20.537428023032636</c:v>
                </c:pt>
                <c:pt idx="2">
                  <c:v>-29.586563307493538</c:v>
                </c:pt>
                <c:pt idx="3">
                  <c:v>-6.6831683168316829</c:v>
                </c:pt>
                <c:pt idx="4">
                  <c:v>-3.7786774628879924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B1A-429A-8944-CF13108D8FA1}"/>
            </c:ext>
          </c:extLst>
        </c:ser>
        <c:ser>
          <c:idx val="3"/>
          <c:order val="3"/>
          <c:tx>
            <c:strRef>
              <c:f>'RDD vs independen benchmarks'!$E$2</c:f>
              <c:strCache>
                <c:ptCount val="1"/>
                <c:pt idx="0">
                  <c:v>Reference Sample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145106394585179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DB1-4586-AA9F-8678C9CDAB5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'RDD vs independen benchmarks'!$A$3:$A$7</c:f>
              <c:strCache>
                <c:ptCount val="5"/>
                <c:pt idx="0">
                  <c:v>Panel 1</c:v>
                </c:pt>
                <c:pt idx="1">
                  <c:v>Panel 2</c:v>
                </c:pt>
                <c:pt idx="2">
                  <c:v>Panel 3</c:v>
                </c:pt>
                <c:pt idx="3">
                  <c:v>Panel 4</c:v>
                </c:pt>
                <c:pt idx="4">
                  <c:v>Panel 5</c:v>
                </c:pt>
              </c:strCache>
            </c:strRef>
          </c:cat>
          <c:val>
            <c:numRef>
              <c:f>'RDD vs independen benchmarks'!$E$3:$E$7</c:f>
              <c:numCache>
                <c:formatCode>0.0</c:formatCode>
                <c:ptCount val="5"/>
                <c:pt idx="0">
                  <c:v>-39.350649350649348</c:v>
                </c:pt>
                <c:pt idx="1">
                  <c:v>-19.93006993006993</c:v>
                </c:pt>
                <c:pt idx="2">
                  <c:v>-36.933797909407666</c:v>
                </c:pt>
                <c:pt idx="3">
                  <c:v>-4.0000000000000071</c:v>
                </c:pt>
                <c:pt idx="4">
                  <c:v>-20.64220183486238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B1A-429A-8944-CF13108D8FA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5664608"/>
        <c:axId val="175664216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'RDD vs independen benchmarks'!$B$2</c15:sqref>
                        </c15:formulaRef>
                      </c:ext>
                    </c:extLst>
                    <c:strCache>
                      <c:ptCount val="1"/>
                      <c:pt idx="0">
                        <c:v>Independent Benchmarks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'RDD vs independen benchmarks'!$A$3:$A$7</c15:sqref>
                        </c15:formulaRef>
                      </c:ext>
                    </c:extLst>
                    <c:strCache>
                      <c:ptCount val="5"/>
                      <c:pt idx="0">
                        <c:v>Panel 1</c:v>
                      </c:pt>
                      <c:pt idx="1">
                        <c:v>Panel 2</c:v>
                      </c:pt>
                      <c:pt idx="2">
                        <c:v>Panel 3</c:v>
                      </c:pt>
                      <c:pt idx="3">
                        <c:v>Panel 4</c:v>
                      </c:pt>
                      <c:pt idx="4">
                        <c:v>Panel 5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'RDD vs independen benchmarks'!$B$3:$B$7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-27.331887201735363</c:v>
                      </c:pt>
                      <c:pt idx="1">
                        <c:v>-17.200000000000006</c:v>
                      </c:pt>
                      <c:pt idx="2">
                        <c:v>-29.036458333333329</c:v>
                      </c:pt>
                      <c:pt idx="3">
                        <c:v>2.4456521739130395</c:v>
                      </c:pt>
                      <c:pt idx="4">
                        <c:v>-4.0376850605652734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2-0B1A-429A-8944-CF13108D8FA1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'RDD vs independen benchmarks'!$C$2</c15:sqref>
                        </c15:formulaRef>
                      </c:ext>
                    </c:extLst>
                    <c:strCache>
                      <c:ptCount val="1"/>
                      <c:pt idx="0">
                        <c:v>Reference  Sample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 xmlns:c16r2="http://schemas.microsoft.com/office/drawing/2015/06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'RDD vs independen benchmarks'!$A$3:$A$7</c15:sqref>
                        </c15:formulaRef>
                      </c:ext>
                    </c:extLst>
                    <c:strCache>
                      <c:ptCount val="5"/>
                      <c:pt idx="0">
                        <c:v>Panel 1</c:v>
                      </c:pt>
                      <c:pt idx="1">
                        <c:v>Panel 2</c:v>
                      </c:pt>
                      <c:pt idx="2">
                        <c:v>Panel 3</c:v>
                      </c:pt>
                      <c:pt idx="3">
                        <c:v>Panel 4</c:v>
                      </c:pt>
                      <c:pt idx="4">
                        <c:v>Panel 5</c:v>
                      </c:pt>
                    </c:strCache>
                  </c:strRef>
                </c:cat>
                <c:val>
                  <c:num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'RDD vs independen benchmarks'!$C$3:$C$7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-37.816245006657788</c:v>
                      </c:pt>
                      <c:pt idx="1">
                        <c:v>-17.724550898203585</c:v>
                      </c:pt>
                      <c:pt idx="2">
                        <c:v>-37.261698440207965</c:v>
                      </c:pt>
                      <c:pt idx="3">
                        <c:v>11.515151515151503</c:v>
                      </c:pt>
                      <c:pt idx="4">
                        <c:v>-15.472312703583052</c:v>
                      </c:pt>
                    </c:numCache>
                  </c:numRef>
                </c:val>
                <c:extLst xmlns:c15="http://schemas.microsoft.com/office/drawing/2012/chart" xmlns:c16r2="http://schemas.microsoft.com/office/drawing/2015/06/chart">
                  <c:ext xmlns:c16="http://schemas.microsoft.com/office/drawing/2014/chart" uri="{C3380CC4-5D6E-409C-BE32-E72D297353CC}">
                    <c16:uniqueId val="{00000003-0B1A-429A-8944-CF13108D8FA1}"/>
                  </c:ext>
                </c:extLst>
              </c15:ser>
            </c15:filteredBarSeries>
          </c:ext>
        </c:extLst>
      </c:barChart>
      <c:catAx>
        <c:axId val="175664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664216"/>
        <c:crosses val="autoZero"/>
        <c:auto val="1"/>
        <c:lblAlgn val="ctr"/>
        <c:lblOffset val="100"/>
        <c:noMultiLvlLbl val="0"/>
      </c:catAx>
      <c:valAx>
        <c:axId val="175664216"/>
        <c:scaling>
          <c:orientation val="minMax"/>
          <c:max val="20"/>
          <c:min val="-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664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135" cy="496253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956" y="1"/>
            <a:ext cx="2946135" cy="496253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FF53D404-AC4A-4232-A30E-CFAB34C44320}" type="datetimeFigureOut">
              <a:rPr lang="en-AU" smtClean="0"/>
              <a:pPr/>
              <a:t>11/03/2017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800"/>
            <a:ext cx="2946135" cy="496252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956" y="9428800"/>
            <a:ext cx="2946135" cy="496252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E8C54CA1-C5B8-400C-9EAF-2383A034D32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50159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517C10CD-AA05-4299-9B1E-28ED7BDA8B30}" type="datetimeFigureOut">
              <a:rPr lang="en-AU" smtClean="0"/>
              <a:pPr/>
              <a:t>11/03/2017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1" tIns="45661" rIns="91321" bIns="45661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321" tIns="45661" rIns="91321" bIns="4566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65E756C1-CEAB-4B5D-A16E-6C6191CC9B57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32255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41010-A08A-43D4-A438-5D938F88F09C}" type="slidenum">
              <a:rPr lang="en-AU" smtClean="0"/>
              <a:pPr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54377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ctr" latinLnBrk="0" hangingPunct="1"/>
            <a:r>
              <a:rPr lang="en-A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</a:p>
          <a:p>
            <a:pPr rtl="0" eaLnBrk="1" fontAlgn="ctr" latinLnBrk="0" hangingPunct="1"/>
            <a:r>
              <a:rPr lang="en-A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Post-stratify reference sample by raking to known population totals to minimise coverage and non-response error</a:t>
            </a:r>
            <a:endParaRPr lang="en-A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en-A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</a:p>
          <a:p>
            <a:pPr rtl="0" eaLnBrk="1" fontAlgn="ctr" latinLnBrk="0" hangingPunct="1"/>
            <a:r>
              <a:rPr lang="en-A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propensity</a:t>
            </a:r>
            <a:r>
              <a:rPr lang="en-A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score model to calculate probability based design weights for non-probability samples</a:t>
            </a:r>
            <a:endParaRPr lang="en-A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en-A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</a:t>
            </a:r>
          </a:p>
          <a:p>
            <a:pPr rtl="0" eaLnBrk="1" fontAlgn="ctr" latinLnBrk="0" hangingPunct="1"/>
            <a:r>
              <a:rPr lang="en-A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Post-stratify</a:t>
            </a:r>
            <a:r>
              <a:rPr lang="en-A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non-probability sample (with probability based design weights) by raking to known population totals (same as Step 1)</a:t>
            </a:r>
            <a:endParaRPr lang="en-A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en-A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4</a:t>
            </a:r>
          </a:p>
          <a:p>
            <a:pPr rtl="0" eaLnBrk="1" fontAlgn="ctr" latinLnBrk="0" hangingPunct="1"/>
            <a:r>
              <a:rPr lang="en-A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Compare</a:t>
            </a:r>
            <a:r>
              <a:rPr lang="en-A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weighted reference sample and non-probability sample estimates for key variables to identify key differentiators</a:t>
            </a:r>
            <a:endParaRPr lang="en-A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en-A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5</a:t>
            </a:r>
          </a:p>
          <a:p>
            <a:pPr rtl="0" eaLnBrk="1" fontAlgn="ctr" latinLnBrk="0" hangingPunct="1"/>
            <a:r>
              <a:rPr lang="en-A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key differentiators to the post-stratification</a:t>
            </a:r>
            <a:r>
              <a:rPr lang="en-A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(by raking) of the non-probability panels</a:t>
            </a:r>
            <a:endParaRPr lang="en-A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en-A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6</a:t>
            </a:r>
          </a:p>
          <a:p>
            <a:pPr rtl="0" eaLnBrk="1" fontAlgn="ctr" latinLnBrk="0" hangingPunct="1"/>
            <a:r>
              <a:rPr lang="en-A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Evaluate approaches by comparing</a:t>
            </a:r>
            <a:r>
              <a:rPr lang="en-A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estimates using average absolute error from independent benchmarks and mean squared error</a:t>
            </a:r>
            <a:endParaRPr lang="en-A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756C1-CEAB-4B5D-A16E-6C6191CC9B57}" type="slidenum">
              <a:rPr lang="en-AU" smtClean="0"/>
              <a:pPr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51797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2C951E-C2FB-49D6-B103-EEDF0E5BAFC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07780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 smtClean="0"/>
              <a:t>Average abs error: average of absolute differences (percentage points) across all measures between the benchmark and the survey estimate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 smtClean="0"/>
              <a:t>Average root mean square error: average</a:t>
            </a:r>
            <a:r>
              <a:rPr lang="en-AU" sz="1200" baseline="0" dirty="0" smtClean="0"/>
              <a:t> of RMSE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across all measures.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RMSE (root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mean square error): incorporate a measure of bias and variance, Square root of (Bias squared + Variance)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756C1-CEAB-4B5D-A16E-6C6191CC9B57}" type="slidenum">
              <a:rPr lang="en-AU" smtClean="0"/>
              <a:pPr/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117015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2C951E-C2FB-49D6-B103-EEDF0E5BAFC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71813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Internet access – does not converge</a:t>
            </a:r>
            <a:r>
              <a:rPr lang="en-AU" baseline="0" dirty="0" smtClean="0"/>
              <a:t> to the benchmarks because comparing/calibrating online only sample to general population</a:t>
            </a:r>
          </a:p>
          <a:p>
            <a:endParaRPr lang="en-AU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 smtClean="0"/>
              <a:t>Average abs error: average of absolute differences (percentage points) across all measures between the benchmark and the survey estimate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 smtClean="0"/>
              <a:t>Average root mean square error: average</a:t>
            </a:r>
            <a:r>
              <a:rPr lang="en-AU" sz="1200" baseline="0" dirty="0" smtClean="0"/>
              <a:t> of RMSE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across all measures.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RMSE (root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mean square error): incorporate a measure of bias and variance, Square root of (Bias squared + Variance)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756C1-CEAB-4B5D-A16E-6C6191CC9B57}" type="slidenum">
              <a:rPr lang="en-AU" smtClean="0"/>
              <a:pPr/>
              <a:t>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017155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2C951E-C2FB-49D6-B103-EEDF0E5BAFC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744250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 smtClean="0"/>
              <a:t>Average abs error: average of absolute differences (percentage points) across all measures between the benchmark and the survey estimate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 smtClean="0"/>
              <a:t>Average root mean square error: average</a:t>
            </a:r>
            <a:r>
              <a:rPr lang="en-AU" sz="1200" baseline="0" dirty="0" smtClean="0"/>
              <a:t> of RMSE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across all measures.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RMSE (root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mean square error): incorporate a measure of bias and variance, Square root of (Bias squared + Variance)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756C1-CEAB-4B5D-A16E-6C6191CC9B57}" type="slidenum">
              <a:rPr lang="en-AU" smtClean="0"/>
              <a:pPr/>
              <a:t>21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061077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Weighted with </a:t>
            </a:r>
            <a:r>
              <a:rPr lang="en-AU" dirty="0" err="1"/>
              <a:t>std</a:t>
            </a:r>
            <a:r>
              <a:rPr lang="en-AU" dirty="0"/>
              <a:t> adjustments</a:t>
            </a:r>
            <a:r>
              <a:rPr lang="en-AU" baseline="0" dirty="0"/>
              <a:t> – RMSE indicative only, assumes equal/known probability of selection for non-probability panels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756C1-CEAB-4B5D-A16E-6C6191CC9B57}" type="slidenum">
              <a:rPr lang="en-AU" smtClean="0"/>
              <a:pPr/>
              <a:t>22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022368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756C1-CEAB-4B5D-A16E-6C6191CC9B57}" type="slidenum">
              <a:rPr lang="en-AU" smtClean="0"/>
              <a:pPr/>
              <a:t>23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260767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756C1-CEAB-4B5D-A16E-6C6191CC9B57}" type="slidenum">
              <a:rPr lang="en-AU" smtClean="0"/>
              <a:pPr/>
              <a:t>24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48680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2C951E-C2FB-49D6-B103-EEDF0E5BAFC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Social Research Centre is dedicated to conducting world-class social research that informs decision-making and </a:t>
            </a:r>
            <a:r>
              <a:rPr lang="en-A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advances our understanding of Australian Society</a:t>
            </a:r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 smtClean="0"/>
              <a:t>Established in 200</a:t>
            </a:r>
            <a:r>
              <a:rPr lang="en-AU" sz="1200" baseline="0" dirty="0" smtClean="0"/>
              <a:t>0 and a</a:t>
            </a:r>
            <a:r>
              <a:rPr lang="en-AU" sz="1200" dirty="0" smtClean="0"/>
              <a:t>cquired by Australian National University in August 2014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dirty="0" smtClean="0"/>
          </a:p>
          <a:p>
            <a:pPr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1200" dirty="0" smtClean="0"/>
              <a:t>Population health research</a:t>
            </a:r>
          </a:p>
          <a:p>
            <a:pPr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1200" dirty="0" smtClean="0"/>
              <a:t>Social policy research</a:t>
            </a:r>
          </a:p>
          <a:p>
            <a:pPr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1200" dirty="0" smtClean="0"/>
              <a:t>Education and training</a:t>
            </a:r>
          </a:p>
          <a:p>
            <a:pPr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1200" dirty="0" smtClean="0"/>
              <a:t>Research methods</a:t>
            </a:r>
          </a:p>
          <a:p>
            <a:pPr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1200" dirty="0" smtClean="0"/>
              <a:t>Campaign evaluation</a:t>
            </a:r>
          </a:p>
          <a:p>
            <a:pPr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1200" dirty="0" smtClean="0"/>
              <a:t>Service delivery outcomes</a:t>
            </a:r>
          </a:p>
          <a:p>
            <a:pPr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1200" dirty="0" smtClean="0"/>
              <a:t>Welfare reform</a:t>
            </a:r>
          </a:p>
          <a:p>
            <a:pPr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AU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466997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756C1-CEAB-4B5D-A16E-6C6191CC9B57}" type="slidenum">
              <a:rPr lang="en-AU" smtClean="0"/>
              <a:pPr/>
              <a:t>27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767775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756C1-CEAB-4B5D-A16E-6C6191CC9B57}" type="slidenum">
              <a:rPr lang="en-AU" smtClean="0"/>
              <a:pPr/>
              <a:t>28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09111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41010-A08A-43D4-A438-5D938F88F09C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82261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2C951E-C2FB-49D6-B103-EEDF0E5BAFC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71750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2C951E-C2FB-49D6-B103-EEDF0E5BAFC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46685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ctr" latinLnBrk="0" hangingPunct="1"/>
            <a:r>
              <a:rPr lang="en-A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</a:p>
          <a:p>
            <a:pPr rtl="0" eaLnBrk="1" fontAlgn="ctr" latinLnBrk="0" hangingPunct="1"/>
            <a:r>
              <a:rPr lang="en-A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Post-stratify reference sample by raking to known population totals to minimise coverage and non-response error</a:t>
            </a:r>
            <a:endParaRPr lang="en-A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en-A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</a:p>
          <a:p>
            <a:pPr rtl="0" eaLnBrk="1" fontAlgn="ctr" latinLnBrk="0" hangingPunct="1"/>
            <a:r>
              <a:rPr lang="en-A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propensity</a:t>
            </a:r>
            <a:r>
              <a:rPr lang="en-A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score model to calculate probability based design weights for non-probability samples</a:t>
            </a:r>
            <a:endParaRPr lang="en-A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en-A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</a:t>
            </a:r>
          </a:p>
          <a:p>
            <a:pPr rtl="0" eaLnBrk="1" fontAlgn="ctr" latinLnBrk="0" hangingPunct="1"/>
            <a:r>
              <a:rPr lang="en-A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Post-stratify</a:t>
            </a:r>
            <a:r>
              <a:rPr lang="en-A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non-probability sample (with probability based design weights) by raking to known population totals (same as Step 1)</a:t>
            </a:r>
            <a:endParaRPr lang="en-A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en-A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4</a:t>
            </a:r>
          </a:p>
          <a:p>
            <a:pPr rtl="0" eaLnBrk="1" fontAlgn="ctr" latinLnBrk="0" hangingPunct="1"/>
            <a:r>
              <a:rPr lang="en-A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Compare</a:t>
            </a:r>
            <a:r>
              <a:rPr lang="en-A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weighted reference sample and non-probability sample estimates for key variables to identify key differentiators</a:t>
            </a:r>
            <a:endParaRPr lang="en-A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en-A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5</a:t>
            </a:r>
          </a:p>
          <a:p>
            <a:pPr rtl="0" eaLnBrk="1" fontAlgn="ctr" latinLnBrk="0" hangingPunct="1"/>
            <a:r>
              <a:rPr lang="en-A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key differentiators to the post-stratification</a:t>
            </a:r>
            <a:r>
              <a:rPr lang="en-A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(by raking) of the non-probability panels</a:t>
            </a:r>
            <a:endParaRPr lang="en-A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en-A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6</a:t>
            </a:r>
          </a:p>
          <a:p>
            <a:pPr rtl="0" eaLnBrk="1" fontAlgn="ctr" latinLnBrk="0" hangingPunct="1"/>
            <a:r>
              <a:rPr lang="en-A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Evaluate approaches by comparing</a:t>
            </a:r>
            <a:r>
              <a:rPr lang="en-A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estimates using average absolute error from independent benchmarks and mean squared error</a:t>
            </a:r>
            <a:endParaRPr lang="en-A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756C1-CEAB-4B5D-A16E-6C6191CC9B57}" type="slidenum">
              <a:rPr lang="en-AU" smtClean="0"/>
              <a:pPr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33037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ctr" latinLnBrk="0" hangingPunct="1"/>
            <a:r>
              <a:rPr lang="en-A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</a:p>
          <a:p>
            <a:pPr rtl="0" eaLnBrk="1" fontAlgn="ctr" latinLnBrk="0" hangingPunct="1"/>
            <a:r>
              <a:rPr lang="en-A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Post-stratify reference sample by raking to known population totals to minimise coverage and non-response error</a:t>
            </a:r>
            <a:endParaRPr lang="en-A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en-A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</a:p>
          <a:p>
            <a:pPr rtl="0" eaLnBrk="1" fontAlgn="ctr" latinLnBrk="0" hangingPunct="1"/>
            <a:r>
              <a:rPr lang="en-A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propensity</a:t>
            </a:r>
            <a:r>
              <a:rPr lang="en-A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score model to calculate probability based design weights for non-probability samples</a:t>
            </a:r>
            <a:endParaRPr lang="en-A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en-A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</a:t>
            </a:r>
          </a:p>
          <a:p>
            <a:pPr rtl="0" eaLnBrk="1" fontAlgn="ctr" latinLnBrk="0" hangingPunct="1"/>
            <a:r>
              <a:rPr lang="en-A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Post-stratify</a:t>
            </a:r>
            <a:r>
              <a:rPr lang="en-A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non-probability sample (with probability based design weights) by raking to known population totals (same as Step 1)</a:t>
            </a:r>
            <a:endParaRPr lang="en-A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en-A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4</a:t>
            </a:r>
          </a:p>
          <a:p>
            <a:pPr rtl="0" eaLnBrk="1" fontAlgn="ctr" latinLnBrk="0" hangingPunct="1"/>
            <a:r>
              <a:rPr lang="en-A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Compare</a:t>
            </a:r>
            <a:r>
              <a:rPr lang="en-A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weighted reference sample and non-probability sample estimates for key variables to identify key differentiators</a:t>
            </a:r>
            <a:endParaRPr lang="en-A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en-A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5</a:t>
            </a:r>
          </a:p>
          <a:p>
            <a:pPr rtl="0" eaLnBrk="1" fontAlgn="ctr" latinLnBrk="0" hangingPunct="1"/>
            <a:r>
              <a:rPr lang="en-A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key differentiators to the post-stratification</a:t>
            </a:r>
            <a:r>
              <a:rPr lang="en-A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(by raking) of the non-probability panels</a:t>
            </a:r>
            <a:endParaRPr lang="en-A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en-A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6</a:t>
            </a:r>
          </a:p>
          <a:p>
            <a:pPr rtl="0" eaLnBrk="1" fontAlgn="ctr" latinLnBrk="0" hangingPunct="1"/>
            <a:r>
              <a:rPr lang="en-A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Evaluate approaches by comparing</a:t>
            </a:r>
            <a:r>
              <a:rPr lang="en-A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estimates using average absolute error from independent benchmarks and mean squared error</a:t>
            </a:r>
            <a:endParaRPr lang="en-A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756C1-CEAB-4B5D-A16E-6C6191CC9B57}" type="slidenum">
              <a:rPr lang="en-AU" smtClean="0"/>
              <a:pPr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6602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ctr" latinLnBrk="0" hangingPunct="1"/>
            <a:r>
              <a:rPr lang="en-A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</a:p>
          <a:p>
            <a:pPr rtl="0" eaLnBrk="1" fontAlgn="ctr" latinLnBrk="0" hangingPunct="1"/>
            <a:r>
              <a:rPr lang="en-A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Post-stratify reference sample by raking to known population totals to minimise coverage and non-response error</a:t>
            </a:r>
            <a:endParaRPr lang="en-A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en-A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</a:p>
          <a:p>
            <a:pPr rtl="0" eaLnBrk="1" fontAlgn="ctr" latinLnBrk="0" hangingPunct="1"/>
            <a:r>
              <a:rPr lang="en-A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propensity</a:t>
            </a:r>
            <a:r>
              <a:rPr lang="en-A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score model to calculate probability based design weights for non-probability samples</a:t>
            </a:r>
            <a:endParaRPr lang="en-A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en-A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</a:t>
            </a:r>
          </a:p>
          <a:p>
            <a:pPr rtl="0" eaLnBrk="1" fontAlgn="ctr" latinLnBrk="0" hangingPunct="1"/>
            <a:r>
              <a:rPr lang="en-A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Post-stratify</a:t>
            </a:r>
            <a:r>
              <a:rPr lang="en-A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non-probability sample (with probability based design weights) by raking to known population totals (same as Step 1)</a:t>
            </a:r>
            <a:endParaRPr lang="en-A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en-A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4</a:t>
            </a:r>
          </a:p>
          <a:p>
            <a:pPr rtl="0" eaLnBrk="1" fontAlgn="ctr" latinLnBrk="0" hangingPunct="1"/>
            <a:r>
              <a:rPr lang="en-A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Compare</a:t>
            </a:r>
            <a:r>
              <a:rPr lang="en-A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weighted reference sample and non-probability sample estimates for key variables to identify key differentiators</a:t>
            </a:r>
            <a:endParaRPr lang="en-A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en-A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5</a:t>
            </a:r>
          </a:p>
          <a:p>
            <a:pPr rtl="0" eaLnBrk="1" fontAlgn="ctr" latinLnBrk="0" hangingPunct="1"/>
            <a:r>
              <a:rPr lang="en-A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key differentiators to the post-stratification</a:t>
            </a:r>
            <a:r>
              <a:rPr lang="en-A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(by raking) of the non-probability panels</a:t>
            </a:r>
            <a:endParaRPr lang="en-A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en-A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6</a:t>
            </a:r>
          </a:p>
          <a:p>
            <a:pPr rtl="0" eaLnBrk="1" fontAlgn="ctr" latinLnBrk="0" hangingPunct="1"/>
            <a:r>
              <a:rPr lang="en-A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Evaluate approaches by comparing</a:t>
            </a:r>
            <a:r>
              <a:rPr lang="en-A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estimates using average absolute error from independent benchmarks and mean squared error</a:t>
            </a:r>
            <a:endParaRPr lang="en-A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756C1-CEAB-4B5D-A16E-6C6191CC9B57}" type="slidenum">
              <a:rPr lang="en-AU" smtClean="0"/>
              <a:pPr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08543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ctr" latinLnBrk="0" hangingPunct="1"/>
            <a:r>
              <a:rPr lang="en-A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</a:p>
          <a:p>
            <a:pPr rtl="0" eaLnBrk="1" fontAlgn="ctr" latinLnBrk="0" hangingPunct="1"/>
            <a:r>
              <a:rPr lang="en-A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Post-stratify reference sample by raking to known population totals to minimise coverage and non-response error</a:t>
            </a:r>
            <a:endParaRPr lang="en-A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en-A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</a:p>
          <a:p>
            <a:pPr rtl="0" eaLnBrk="1" fontAlgn="ctr" latinLnBrk="0" hangingPunct="1"/>
            <a:r>
              <a:rPr lang="en-A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propensity</a:t>
            </a:r>
            <a:r>
              <a:rPr lang="en-A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score model to calculate probability based design weights for non-probability samples</a:t>
            </a:r>
            <a:endParaRPr lang="en-A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en-A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</a:t>
            </a:r>
          </a:p>
          <a:p>
            <a:pPr rtl="0" eaLnBrk="1" fontAlgn="ctr" latinLnBrk="0" hangingPunct="1"/>
            <a:r>
              <a:rPr lang="en-A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Post-stratify</a:t>
            </a:r>
            <a:r>
              <a:rPr lang="en-A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non-probability sample (with probability based design weights) by raking to known population totals (same as Step 1)</a:t>
            </a:r>
            <a:endParaRPr lang="en-A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en-A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4</a:t>
            </a:r>
          </a:p>
          <a:p>
            <a:pPr rtl="0" eaLnBrk="1" fontAlgn="ctr" latinLnBrk="0" hangingPunct="1"/>
            <a:r>
              <a:rPr lang="en-A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Compare</a:t>
            </a:r>
            <a:r>
              <a:rPr lang="en-A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weighted reference sample and non-probability sample estimates for key variables to identify key differentiators</a:t>
            </a:r>
            <a:endParaRPr lang="en-A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en-A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5</a:t>
            </a:r>
          </a:p>
          <a:p>
            <a:pPr rtl="0" eaLnBrk="1" fontAlgn="ctr" latinLnBrk="0" hangingPunct="1"/>
            <a:r>
              <a:rPr lang="en-A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key differentiators to the post-stratification</a:t>
            </a:r>
            <a:r>
              <a:rPr lang="en-A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(by raking) of the non-probability panels</a:t>
            </a:r>
            <a:endParaRPr lang="en-A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en-A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6</a:t>
            </a:r>
          </a:p>
          <a:p>
            <a:pPr rtl="0" eaLnBrk="1" fontAlgn="ctr" latinLnBrk="0" hangingPunct="1"/>
            <a:r>
              <a:rPr lang="en-A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Evaluate approaches by comparing</a:t>
            </a:r>
            <a:r>
              <a:rPr lang="en-A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estimates using average absolute error from independent benchmarks and mean squared error</a:t>
            </a:r>
            <a:endParaRPr lang="en-A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756C1-CEAB-4B5D-A16E-6C6191CC9B57}" type="slidenum">
              <a:rPr lang="en-AU" smtClean="0"/>
              <a:pPr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58050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79406"/>
            <a:ext cx="9144000" cy="1871184"/>
          </a:xfrm>
          <a:solidFill>
            <a:srgbClr val="FFFFFF">
              <a:alpha val="80000"/>
            </a:srgbClr>
          </a:solidFill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041337"/>
            <a:ext cx="9144000" cy="1315013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D3C811A-A864-453F-AAD5-FA68FFA44606}" type="datetime1">
              <a:rPr lang="en-AU" smtClean="0"/>
              <a:pPr/>
              <a:t>11/03/2017</a:t>
            </a:fld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428" y="352032"/>
            <a:ext cx="1801372" cy="9265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564681"/>
            <a:ext cx="9144000" cy="14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005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 - colou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719350" y="754054"/>
            <a:ext cx="3427535" cy="2003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Isosceles Triangle 11"/>
          <p:cNvSpPr/>
          <p:nvPr userDrawn="1"/>
        </p:nvSpPr>
        <p:spPr>
          <a:xfrm rot="16200000">
            <a:off x="399542" y="1364257"/>
            <a:ext cx="400782" cy="595103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" dist="38100" dir="2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+mj-lt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02382" y="959949"/>
            <a:ext cx="4083506" cy="70185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25400" dist="38100" dir="2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80" y="959948"/>
            <a:ext cx="4083508" cy="707358"/>
          </a:xfrm>
        </p:spPr>
        <p:txBody>
          <a:bodyPr anchor="ctr"/>
          <a:lstStyle>
            <a:lvl1pPr marL="360363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350" y="1661806"/>
            <a:ext cx="3427535" cy="3830036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7B9F0ED-0D15-4666-A43D-39E8F6999413}" type="datetime1">
              <a:rPr lang="en-AU" smtClean="0"/>
              <a:pPr>
                <a:defRPr/>
              </a:pPr>
              <a:t>11/03/2017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D52849-E13C-4F0C-8093-59F9EA2E95E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2595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AB593D-4D29-446E-9641-17A0DCE94E38}" type="datetime1">
              <a:rPr lang="en-AU" smtClean="0"/>
              <a:pPr/>
              <a:t>11/03/2017</a:t>
            </a:fld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E02A8-283A-450F-9D53-A04751E708F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4655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D495E08-AFE6-4465-A7E6-05138138A202}" type="datetime1">
              <a:rPr lang="en-AU" smtClean="0"/>
              <a:pPr>
                <a:defRPr/>
              </a:pPr>
              <a:t>11/03/2017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7E72BE-C4A5-481F-84E8-01CBA944BFA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0849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ru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3696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2B26B62-EAAC-4C0B-BDDA-3E2327DF768C}" type="datetime1">
              <a:rPr lang="en-AU" smtClean="0"/>
              <a:pPr>
                <a:defRPr/>
              </a:pPr>
              <a:t>11/03/2017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7E72BE-C4A5-481F-84E8-01CBA944BFA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61474" y="168442"/>
            <a:ext cx="8021051" cy="6272463"/>
          </a:xfrm>
          <a:prstGeom prst="wedgeEllipseCallout">
            <a:avLst>
              <a:gd name="adj1" fmla="val -51133"/>
              <a:gd name="adj2" fmla="val 53549"/>
            </a:avLst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 anchorCtr="0"/>
          <a:lstStyle>
            <a:lvl1pPr>
              <a:defRPr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79147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mul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6F553B4-530D-415E-8949-27E6575ADF80}" type="datetime1">
              <a:rPr lang="en-AU" smtClean="0"/>
              <a:pPr>
                <a:defRPr/>
              </a:pPr>
              <a:t>11/03/2017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7E72BE-C4A5-481F-84E8-01CBA944BFA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775200" y="439376"/>
            <a:ext cx="4205258" cy="2549358"/>
          </a:xfrm>
          <a:prstGeom prst="wedgeEllipseCallout">
            <a:avLst>
              <a:gd name="adj1" fmla="val -52884"/>
              <a:gd name="adj2" fmla="val 62516"/>
            </a:avLst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 anchorCtr="0"/>
          <a:lstStyle>
            <a:lvl1pPr>
              <a:defRPr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4"/>
          </p:nvPr>
        </p:nvSpPr>
        <p:spPr>
          <a:xfrm>
            <a:off x="4775200" y="3806993"/>
            <a:ext cx="4205258" cy="2549358"/>
          </a:xfrm>
          <a:prstGeom prst="wedgeEllipseCallout">
            <a:avLst>
              <a:gd name="adj1" fmla="val -52280"/>
              <a:gd name="adj2" fmla="val -62025"/>
            </a:avLst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 anchorCtr="0"/>
          <a:lstStyle>
            <a:lvl1pPr>
              <a:defRPr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5"/>
          </p:nvPr>
        </p:nvSpPr>
        <p:spPr>
          <a:xfrm>
            <a:off x="254000" y="439376"/>
            <a:ext cx="4205258" cy="2549358"/>
          </a:xfrm>
          <a:prstGeom prst="wedgeEllipseCallout">
            <a:avLst>
              <a:gd name="adj1" fmla="val 50602"/>
              <a:gd name="adj2" fmla="val 61520"/>
            </a:avLst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 anchorCtr="0"/>
          <a:lstStyle>
            <a:lvl1pPr>
              <a:defRPr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3" name="Content Placeholder 4"/>
          <p:cNvSpPr>
            <a:spLocks noGrp="1"/>
          </p:cNvSpPr>
          <p:nvPr>
            <p:ph sz="quarter" idx="16"/>
          </p:nvPr>
        </p:nvSpPr>
        <p:spPr>
          <a:xfrm>
            <a:off x="256117" y="3656870"/>
            <a:ext cx="4205258" cy="2549358"/>
          </a:xfrm>
          <a:prstGeom prst="wedgeEllipseCallout">
            <a:avLst>
              <a:gd name="adj1" fmla="val 50602"/>
              <a:gd name="adj2" fmla="val -49073"/>
            </a:avLst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 anchorCtr="0"/>
          <a:lstStyle>
            <a:lvl1pPr>
              <a:defRPr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32210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257176"/>
            <a:ext cx="2949179" cy="180022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257176"/>
            <a:ext cx="4629150" cy="593407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A17A71-EDD3-4D56-BEC6-B3D6A5DC8A40}" type="datetime1">
              <a:rPr lang="en-AU" smtClean="0"/>
              <a:pPr>
                <a:defRPr/>
              </a:pPr>
              <a:t>11/03/2017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E8B3DD-2416-4149-AD6E-7D5C8D3E807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179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266700"/>
            <a:ext cx="2949179" cy="17907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266700"/>
            <a:ext cx="4629150" cy="59150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438062-F618-4AA6-8762-D745B7702DC5}" type="datetime1">
              <a:rPr lang="en-AU" smtClean="0"/>
              <a:pPr>
                <a:defRPr/>
              </a:pPr>
              <a:t>11/03/2017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D173CC-7C5D-4506-8B45-CC67E2911E8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847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1E4A642-B933-4216-A2D5-7857BDF3E6FA}" type="datetime1">
              <a:rPr lang="en-AU" smtClean="0"/>
              <a:pPr>
                <a:defRPr/>
              </a:pPr>
              <a:t>11/03/2017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04BA8-6B41-4E82-94E4-DD2E9C5C3BE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0404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9A2BB89-5028-4701-A8E7-80964E3F0283}" type="datetime1">
              <a:rPr lang="en-AU" smtClean="0"/>
              <a:pPr>
                <a:defRPr/>
              </a:pPr>
              <a:t>11/03/2017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BA46B-B4E3-40AB-92BA-CEF84E95B57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2524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79406"/>
            <a:ext cx="9144000" cy="1871184"/>
          </a:xfrm>
          <a:solidFill>
            <a:srgbClr val="FFFFFF">
              <a:alpha val="80000"/>
            </a:srgbClr>
          </a:solidFill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5041337"/>
            <a:ext cx="9144001" cy="1315013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FFBF46F-98C3-439E-BBBD-9EFC27D60986}" type="datetime1">
              <a:rPr lang="en-AU" smtClean="0"/>
              <a:pPr>
                <a:defRPr/>
              </a:pPr>
              <a:t>11/03/2017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575303"/>
            <a:ext cx="9144000" cy="1458015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2525" y="1"/>
            <a:ext cx="470235" cy="6096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56CE02A8-283A-450F-9D53-A04751E708F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61383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CY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79406"/>
            <a:ext cx="9144000" cy="1871184"/>
          </a:xfrm>
          <a:solidFill>
            <a:srgbClr val="FFFFFF">
              <a:alpha val="80000"/>
            </a:srgbClr>
          </a:solidFill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5041337"/>
            <a:ext cx="9144001" cy="1315013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0C0CEC5-2304-44B1-AA63-ECE7DA587B92}" type="datetime1">
              <a:rPr lang="en-AU" smtClean="0"/>
              <a:pPr/>
              <a:t>11/03/2017</a:t>
            </a:fld>
            <a:endParaRPr lang="en-AU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3551238"/>
            <a:ext cx="9144000" cy="149066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2525" y="1"/>
            <a:ext cx="470235" cy="6096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56CE02A8-283A-450F-9D53-A04751E708F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54659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95" y="1408450"/>
            <a:ext cx="9144000" cy="2160135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9A97F55-4A02-468F-9178-505C687167A3}" type="datetime1">
              <a:rPr lang="en-AU" smtClean="0"/>
              <a:pPr/>
              <a:t>11/03/2017</a:t>
            </a:fld>
            <a:endParaRPr lang="en-AU"/>
          </a:p>
        </p:txBody>
      </p:sp>
      <p:sp>
        <p:nvSpPr>
          <p:cNvPr id="11" name="TextBox 10"/>
          <p:cNvSpPr txBox="1"/>
          <p:nvPr/>
        </p:nvSpPr>
        <p:spPr>
          <a:xfrm>
            <a:off x="525162" y="4956669"/>
            <a:ext cx="80936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Clr>
                <a:schemeClr val="accent1"/>
              </a:buClr>
              <a:buFont typeface="Wingdings" panose="05000000000000000000" pitchFamily="2" charset="2"/>
              <a:buNone/>
            </a:pPr>
            <a:endParaRPr lang="en-AU" sz="1200" i="0" dirty="0">
              <a:solidFill>
                <a:schemeClr val="bg2">
                  <a:lumMod val="75000"/>
                </a:schemeClr>
              </a:solidFill>
            </a:endParaRPr>
          </a:p>
          <a:p>
            <a:pPr marL="673894" indent="-673894" algn="l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*"/>
            </a:pPr>
            <a:r>
              <a:rPr lang="en-AU" sz="2400" i="0" dirty="0">
                <a:solidFill>
                  <a:schemeClr val="bg2">
                    <a:lumMod val="75000"/>
                  </a:schemeClr>
                </a:solidFill>
              </a:rPr>
              <a:t>PO Box</a:t>
            </a:r>
            <a:r>
              <a:rPr lang="en-AU" sz="2400" i="0" baseline="0" dirty="0">
                <a:solidFill>
                  <a:schemeClr val="bg2">
                    <a:lumMod val="75000"/>
                  </a:schemeClr>
                </a:solidFill>
              </a:rPr>
              <a:t> 13328</a:t>
            </a:r>
            <a:br>
              <a:rPr lang="en-AU" sz="2400" i="0" baseline="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AU" sz="2400" i="0" baseline="0" dirty="0">
                <a:solidFill>
                  <a:schemeClr val="bg2">
                    <a:lumMod val="75000"/>
                  </a:schemeClr>
                </a:solidFill>
              </a:rPr>
              <a:t>Law Courts </a:t>
            </a:r>
            <a:br>
              <a:rPr lang="en-AU" sz="2400" i="0" baseline="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AU" sz="2400" i="0" baseline="0" dirty="0">
                <a:solidFill>
                  <a:schemeClr val="bg2">
                    <a:lumMod val="75000"/>
                  </a:schemeClr>
                </a:solidFill>
              </a:rPr>
              <a:t>Victoria Australia 8010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90" y="35203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AU" sz="3600" i="0" dirty="0">
                <a:solidFill>
                  <a:schemeClr val="bg2">
                    <a:lumMod val="75000"/>
                  </a:schemeClr>
                </a:solidFill>
              </a:rPr>
              <a:t>Thank you</a:t>
            </a:r>
            <a:endParaRPr lang="en-AU" sz="2400" i="0" baseline="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162" y="5214724"/>
            <a:ext cx="7856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73894" indent="-673894" algn="r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("/>
            </a:pPr>
            <a:r>
              <a:rPr lang="en-AU" sz="2400" i="0" baseline="0" dirty="0">
                <a:solidFill>
                  <a:schemeClr val="bg2">
                    <a:lumMod val="75000"/>
                  </a:schemeClr>
                </a:solidFill>
              </a:rPr>
              <a:t>+61 3 9236 8500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428" y="352032"/>
            <a:ext cx="1801372" cy="9265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68587"/>
            <a:ext cx="9135533" cy="1472751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2525" y="1"/>
            <a:ext cx="470235" cy="6096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56CE02A8-283A-450F-9D53-A04751E708F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20485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noProof="0" dirty="0"/>
              <a:t>Click to 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D282C26-E741-408F-B491-6F3D0784C95D}" type="datetime1">
              <a:rPr lang="en-AU" smtClean="0"/>
              <a:pPr/>
              <a:t>11/03/2017</a:t>
            </a:fld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E02A8-283A-450F-9D53-A04751E708F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7074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090864"/>
            <a:ext cx="3886200" cy="50861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090864"/>
            <a:ext cx="3886200" cy="50860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B89D9D5-9DF0-4AAA-BFC3-44BC8DEFEA4C}" type="datetime1">
              <a:rPr lang="en-AU" smtClean="0"/>
              <a:pPr>
                <a:defRPr/>
              </a:pPr>
              <a:t>11/03/2017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A43FBB-EB8F-4FD3-8065-31263411217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51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102647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34595"/>
            <a:ext cx="3868340" cy="41550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02647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34595"/>
            <a:ext cx="3887391" cy="41550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FB4ED67-7526-4F84-9482-D9CDBDF8B898}" type="datetime1">
              <a:rPr lang="en-AU" smtClean="0"/>
              <a:pPr>
                <a:defRPr/>
              </a:pPr>
              <a:t>11/03/2017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D52849-E13C-4F0C-8093-59F9EA2E95E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4831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colou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719350" y="1358210"/>
            <a:ext cx="3427535" cy="2003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/>
          <p:cNvSpPr/>
          <p:nvPr userDrawn="1"/>
        </p:nvSpPr>
        <p:spPr>
          <a:xfrm>
            <a:off x="4932947" y="1358211"/>
            <a:ext cx="3444415" cy="2003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Isosceles Triangle 9"/>
          <p:cNvSpPr/>
          <p:nvPr userDrawn="1"/>
        </p:nvSpPr>
        <p:spPr>
          <a:xfrm rot="16200000">
            <a:off x="4614016" y="1968413"/>
            <a:ext cx="400782" cy="595103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" dist="38100" dir="2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+mj-lt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516856" y="1564105"/>
            <a:ext cx="4097755" cy="70185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25400" dist="38100" dir="2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+mj-lt"/>
            </a:endParaRPr>
          </a:p>
        </p:txBody>
      </p:sp>
      <p:sp>
        <p:nvSpPr>
          <p:cNvPr id="12" name="Isosceles Triangle 11"/>
          <p:cNvSpPr/>
          <p:nvPr userDrawn="1"/>
        </p:nvSpPr>
        <p:spPr>
          <a:xfrm rot="16200000">
            <a:off x="399542" y="1968413"/>
            <a:ext cx="400782" cy="595103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" dist="38100" dir="2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+mj-lt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02382" y="1564105"/>
            <a:ext cx="4083506" cy="70185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25400" dist="38100" dir="2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80" y="1564104"/>
            <a:ext cx="4083508" cy="707358"/>
          </a:xfrm>
        </p:spPr>
        <p:txBody>
          <a:bodyPr anchor="ctr"/>
          <a:lstStyle>
            <a:lvl1pPr marL="360363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350" y="2265962"/>
            <a:ext cx="3427535" cy="3830036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6855" y="1564104"/>
            <a:ext cx="4097756" cy="707357"/>
          </a:xfrm>
        </p:spPr>
        <p:txBody>
          <a:bodyPr anchor="ctr"/>
          <a:lstStyle>
            <a:lvl1pPr marL="360363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947" y="2265963"/>
            <a:ext cx="3444415" cy="38300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7B9F0ED-0D15-4666-A43D-39E8F6999413}" type="datetime1">
              <a:rPr lang="en-AU" smtClean="0"/>
              <a:pPr>
                <a:defRPr/>
              </a:pPr>
              <a:t>11/03/2017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D52849-E13C-4F0C-8093-59F9EA2E95E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731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- colou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719350" y="1358210"/>
            <a:ext cx="3427535" cy="2003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Isosceles Triangle 11"/>
          <p:cNvSpPr/>
          <p:nvPr userDrawn="1"/>
        </p:nvSpPr>
        <p:spPr>
          <a:xfrm rot="16200000">
            <a:off x="399542" y="1968413"/>
            <a:ext cx="400782" cy="595103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" dist="38100" dir="2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+mj-lt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02382" y="1564105"/>
            <a:ext cx="4083506" cy="70185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25400" dist="38100" dir="2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80" y="1564104"/>
            <a:ext cx="4083508" cy="707358"/>
          </a:xfrm>
        </p:spPr>
        <p:txBody>
          <a:bodyPr anchor="ctr"/>
          <a:lstStyle>
            <a:lvl1pPr marL="360363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350" y="2265962"/>
            <a:ext cx="3427535" cy="3830036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7B9F0ED-0D15-4666-A43D-39E8F6999413}" type="datetime1">
              <a:rPr lang="en-AU" smtClean="0"/>
              <a:pPr>
                <a:defRPr/>
              </a:pPr>
              <a:t>11/03/2017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D52849-E13C-4F0C-8093-59F9EA2E95E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7279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86267"/>
            <a:ext cx="7886700" cy="804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75154"/>
            <a:ext cx="7886700" cy="5101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AU" noProof="0" dirty="0"/>
              <a:t>Click to 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2525" y="1"/>
            <a:ext cx="470235" cy="6096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56CE02A8-283A-450F-9D53-A04751E708FA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B747D-E738-47D0-A4BA-2CFCF5643D7F}" type="datetime1">
              <a:rPr lang="en-AU" smtClean="0"/>
              <a:pPr/>
              <a:t>11/03/2017</a:t>
            </a:fld>
            <a:endParaRPr lang="en-AU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36063" y="6356350"/>
            <a:ext cx="7884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3657600" y="6440905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1200" i="0" dirty="0">
                <a:solidFill>
                  <a:schemeClr val="bg1">
                    <a:lumMod val="65000"/>
                  </a:schemeClr>
                </a:solidFill>
              </a:rPr>
              <a:t>www.srcentre.com.au</a:t>
            </a:r>
          </a:p>
        </p:txBody>
      </p:sp>
    </p:spTree>
    <p:extLst>
      <p:ext uri="{BB962C8B-B14F-4D97-AF65-F5344CB8AC3E}">
        <p14:creationId xmlns:p14="http://schemas.microsoft.com/office/powerpoint/2010/main" val="2697629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707" r:id="rId8"/>
    <p:sldLayoutId id="2147483708" r:id="rId9"/>
    <p:sldLayoutId id="2147483709" r:id="rId10"/>
    <p:sldLayoutId id="2147483697" r:id="rId11"/>
    <p:sldLayoutId id="2147483698" r:id="rId12"/>
    <p:sldLayoutId id="2147483703" r:id="rId13"/>
    <p:sldLayoutId id="2147483704" r:id="rId14"/>
    <p:sldLayoutId id="2147483705" r:id="rId15"/>
    <p:sldLayoutId id="2147483699" r:id="rId16"/>
    <p:sldLayoutId id="2147483700" r:id="rId17"/>
    <p:sldLayoutId id="2147483701" r:id="rId18"/>
    <p:sldLayoutId id="2147483702" r:id="rId1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473075" algn="l" defTabSz="6858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bg2"/>
        </a:buClr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98525" indent="-273050" algn="l" defTabSz="6858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bg2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55713" indent="-266700" algn="l" defTabSz="6858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900" indent="-273050" algn="l" defTabSz="6858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bg2"/>
        </a:buClr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3375" indent="-266700" algn="l" defTabSz="685800" rtl="0" eaLnBrk="1" latinLnBrk="0" hangingPunct="1">
        <a:lnSpc>
          <a:spcPct val="100000"/>
        </a:lnSpc>
        <a:spcBef>
          <a:spcPts val="225"/>
        </a:spcBef>
        <a:spcAft>
          <a:spcPts val="225"/>
        </a:spcAft>
        <a:buClr>
          <a:srgbClr val="69BD45"/>
        </a:buClr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33375" indent="-266700" algn="l" defTabSz="685800" rtl="0" eaLnBrk="1" latinLnBrk="0" hangingPunct="1">
        <a:lnSpc>
          <a:spcPct val="100000"/>
        </a:lnSpc>
        <a:spcBef>
          <a:spcPts val="225"/>
        </a:spcBef>
        <a:spcAft>
          <a:spcPts val="225"/>
        </a:spcAft>
        <a:buClr>
          <a:srgbClr val="F89420"/>
        </a:buClr>
        <a:buFont typeface="Arial" panose="020B0604020202020204" pitchFamily="34" charset="0"/>
        <a:buChar char="!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3375" indent="-266700" algn="l" defTabSz="685800" rtl="0" eaLnBrk="1" latinLnBrk="0" hangingPunct="1">
        <a:lnSpc>
          <a:spcPct val="100000"/>
        </a:lnSpc>
        <a:spcBef>
          <a:spcPts val="225"/>
        </a:spcBef>
        <a:spcAft>
          <a:spcPts val="225"/>
        </a:spcAft>
        <a:buClr>
          <a:srgbClr val="ED1F24"/>
        </a:buClr>
        <a:buFont typeface="Wingdings" panose="05000000000000000000" pitchFamily="2" charset="2"/>
        <a:buChar char="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a.edu.au/ada/01329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Investigation into the use of weighting adjustments for non-probability</a:t>
            </a:r>
            <a:br>
              <a:rPr lang="en-AU" dirty="0"/>
            </a:br>
            <a:r>
              <a:rPr lang="en-AU" dirty="0"/>
              <a:t>online panel samples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0" y="5232400"/>
            <a:ext cx="9144000" cy="1123950"/>
          </a:xfrm>
        </p:spPr>
        <p:txBody>
          <a:bodyPr/>
          <a:lstStyle/>
          <a:p>
            <a:r>
              <a:rPr lang="en-AU" dirty="0"/>
              <a:t>Inference from Non Probability Samples</a:t>
            </a:r>
          </a:p>
          <a:p>
            <a:r>
              <a:rPr lang="en-AU" dirty="0"/>
              <a:t>Paris, March 2017</a:t>
            </a:r>
          </a:p>
        </p:txBody>
      </p:sp>
    </p:spTree>
    <p:extLst>
      <p:ext uri="{BB962C8B-B14F-4D97-AF65-F5344CB8AC3E}">
        <p14:creationId xmlns:p14="http://schemas.microsoft.com/office/powerpoint/2010/main" val="212332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23612" y="1744308"/>
            <a:ext cx="1738231" cy="2515729"/>
            <a:chOff x="376477" y="2705843"/>
            <a:chExt cx="1738231" cy="2515729"/>
          </a:xfrm>
        </p:grpSpPr>
        <p:sp>
          <p:nvSpPr>
            <p:cNvPr id="13" name="Hexagon 12"/>
            <p:cNvSpPr/>
            <p:nvPr/>
          </p:nvSpPr>
          <p:spPr>
            <a:xfrm>
              <a:off x="457637" y="2705843"/>
              <a:ext cx="1645920" cy="1418894"/>
            </a:xfrm>
            <a:prstGeom prst="hexagon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0">
                  <a:schemeClr val="tx2">
                    <a:lumMod val="20000"/>
                    <a:lumOff val="80000"/>
                  </a:schemeClr>
                </a:gs>
                <a:gs pos="57000">
                  <a:schemeClr val="tx2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0325">
              <a:noFill/>
            </a:ln>
            <a:scene3d>
              <a:camera prst="perspectiveRelaxed"/>
              <a:lightRig rig="soft" dir="t">
                <a:rot lat="0" lon="0" rev="600000"/>
              </a:lightRig>
            </a:scene3d>
            <a:sp3d extrusionH="317500" prstMaterial="softEdge">
              <a:bevelT w="190500" h="25400" prst="coolSlant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010023" y="3140767"/>
              <a:ext cx="5410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effectLst>
                    <a:reflection blurRad="6350" stA="55000" endA="300" endPos="45500" dir="5400000" sy="-100000" algn="bl" rotWithShape="0"/>
                  </a:effectLst>
                </a:rPr>
                <a:t>1</a:t>
              </a: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376477" y="4205909"/>
              <a:ext cx="173823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000" b="1" dirty="0"/>
                <a:t>Post-stratify reference sample </a:t>
              </a:r>
              <a:endParaRPr lang="en-US" sz="2000" b="1" dirty="0">
                <a:latin typeface="+mj-lt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Implementation steps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99381" y="2179232"/>
            <a:ext cx="5297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Adjust for coverage and non-response bias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RIM/raking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Include Volunteerism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Keep number of variables to a minimum</a:t>
            </a:r>
            <a:endParaRPr lang="en-AU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82525" y="58992"/>
            <a:ext cx="470235" cy="609600"/>
          </a:xfrm>
        </p:spPr>
        <p:txBody>
          <a:bodyPr/>
          <a:lstStyle/>
          <a:p>
            <a:fld id="{83085455-96A7-45B8-8B34-B359286EA049}" type="slidenum">
              <a:rPr lang="en-AU" smtClean="0"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4377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779468" y="1247459"/>
            <a:ext cx="1688412" cy="2142161"/>
            <a:chOff x="1779468" y="1247459"/>
            <a:chExt cx="1688412" cy="2142161"/>
          </a:xfrm>
        </p:grpSpPr>
        <p:sp>
          <p:nvSpPr>
            <p:cNvPr id="2" name="Hexagon 1"/>
            <p:cNvSpPr/>
            <p:nvPr/>
          </p:nvSpPr>
          <p:spPr>
            <a:xfrm>
              <a:off x="1779468" y="1970726"/>
              <a:ext cx="1645920" cy="1418894"/>
            </a:xfrm>
            <a:prstGeom prst="hexagon">
              <a:avLst/>
            </a:prstGeom>
            <a:gradFill>
              <a:gsLst>
                <a:gs pos="100000">
                  <a:schemeClr val="accent3">
                    <a:lumMod val="50000"/>
                  </a:schemeClr>
                </a:gs>
                <a:gs pos="0">
                  <a:schemeClr val="accent3">
                    <a:lumMod val="20000"/>
                    <a:lumOff val="80000"/>
                  </a:schemeClr>
                </a:gs>
                <a:gs pos="57000">
                  <a:schemeClr val="accent3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 w="60325">
              <a:noFill/>
            </a:ln>
            <a:scene3d>
              <a:camera prst="perspectiveRelaxed"/>
              <a:lightRig rig="soft" dir="t">
                <a:rot lat="0" lon="0" rev="600000"/>
              </a:lightRig>
            </a:scene3d>
            <a:sp3d extrusionH="317500" prstMaterial="softEdge">
              <a:bevelT w="190500" h="25400" prst="coolSlant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27642" y="2411507"/>
              <a:ext cx="5410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effectLst>
                    <a:reflection blurRad="6350" stA="55000" endA="300" endPos="45500" dir="5400000" sy="-100000" algn="bl" rotWithShape="0"/>
                  </a:effectLst>
                </a:rPr>
                <a:t>2</a:t>
              </a: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1809038" y="1247459"/>
              <a:ext cx="165884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000" b="1" dirty="0"/>
                <a:t>Propensity score model </a:t>
              </a:r>
              <a:endParaRPr lang="en-US" sz="2000" b="1" dirty="0">
                <a:latin typeface="+mj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76477" y="2705843"/>
            <a:ext cx="1738231" cy="2515729"/>
            <a:chOff x="376477" y="2705843"/>
            <a:chExt cx="1738231" cy="2515729"/>
          </a:xfrm>
        </p:grpSpPr>
        <p:sp>
          <p:nvSpPr>
            <p:cNvPr id="13" name="Hexagon 12"/>
            <p:cNvSpPr/>
            <p:nvPr/>
          </p:nvSpPr>
          <p:spPr>
            <a:xfrm>
              <a:off x="457637" y="2705843"/>
              <a:ext cx="1645920" cy="1418894"/>
            </a:xfrm>
            <a:prstGeom prst="hexagon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0">
                  <a:schemeClr val="tx2">
                    <a:lumMod val="20000"/>
                    <a:lumOff val="80000"/>
                  </a:schemeClr>
                </a:gs>
                <a:gs pos="57000">
                  <a:schemeClr val="tx2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0325">
              <a:noFill/>
            </a:ln>
            <a:scene3d>
              <a:camera prst="perspectiveRelaxed"/>
              <a:lightRig rig="soft" dir="t">
                <a:rot lat="0" lon="0" rev="600000"/>
              </a:lightRig>
            </a:scene3d>
            <a:sp3d extrusionH="317500" prstMaterial="softEdge">
              <a:bevelT w="190500" h="25400" prst="coolSlant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010023" y="3140767"/>
              <a:ext cx="5410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effectLst>
                    <a:reflection blurRad="6350" stA="55000" endA="300" endPos="45500" dir="5400000" sy="-100000" algn="bl" rotWithShape="0"/>
                  </a:effectLst>
                </a:rPr>
                <a:t>1</a:t>
              </a: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376477" y="4205909"/>
              <a:ext cx="173823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000" b="1" dirty="0"/>
                <a:t>Post-stratify reference sample </a:t>
              </a:r>
              <a:endParaRPr lang="en-US" sz="2000" b="1" dirty="0">
                <a:latin typeface="+mj-lt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Implementation steps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69703" y="1157497"/>
            <a:ext cx="4572000" cy="313932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AU" dirty="0" smtClean="0"/>
              <a:t>Calculate </a:t>
            </a:r>
            <a:r>
              <a:rPr lang="en-AU" dirty="0"/>
              <a:t>probability based design weights for non-probability </a:t>
            </a:r>
            <a:r>
              <a:rPr lang="en-AU" dirty="0" smtClean="0"/>
              <a:t>samples: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AU" dirty="0"/>
              <a:t>Non-probability cases=1, reference cases=0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AU" dirty="0"/>
              <a:t>Design weight - inverse of estimated probability of inclusion in non-probability sample given weighted reference </a:t>
            </a:r>
            <a:r>
              <a:rPr lang="en-AU" dirty="0" smtClean="0"/>
              <a:t>sample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AU" dirty="0" smtClean="0"/>
              <a:t>Use as many covariates as available (exclude measures being evaluated)</a:t>
            </a:r>
            <a:endParaRPr lang="en-AU" dirty="0"/>
          </a:p>
          <a:p>
            <a:endParaRPr lang="en-AU" dirty="0"/>
          </a:p>
        </p:txBody>
      </p:sp>
      <p:sp>
        <p:nvSpPr>
          <p:cNvPr id="28" name="Rectangle 27"/>
          <p:cNvSpPr/>
          <p:nvPr/>
        </p:nvSpPr>
        <p:spPr>
          <a:xfrm>
            <a:off x="3869703" y="4019819"/>
            <a:ext cx="4572000" cy="2308324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lvl="0"/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Issues encountered: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Relatively small reference sample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Extremely small probability for some cases =&gt; to extremely large weights (even when using propensity class mean)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Solution: trim design weights</a:t>
            </a:r>
          </a:p>
          <a:p>
            <a:endParaRPr lang="en-AU" dirty="0"/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8586" y="14748"/>
            <a:ext cx="470235" cy="609600"/>
          </a:xfrm>
        </p:spPr>
        <p:txBody>
          <a:bodyPr/>
          <a:lstStyle/>
          <a:p>
            <a:fld id="{A1CECDAC-4DCE-4B4D-9122-8DE3FB5797A5}" type="slidenum">
              <a:rPr lang="en-AU" smtClean="0"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0989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90031" y="990600"/>
            <a:ext cx="1688412" cy="2142161"/>
            <a:chOff x="1779468" y="1247459"/>
            <a:chExt cx="1688412" cy="2142161"/>
          </a:xfrm>
        </p:grpSpPr>
        <p:sp>
          <p:nvSpPr>
            <p:cNvPr id="2" name="Hexagon 1"/>
            <p:cNvSpPr/>
            <p:nvPr/>
          </p:nvSpPr>
          <p:spPr>
            <a:xfrm>
              <a:off x="1779468" y="1970726"/>
              <a:ext cx="1645920" cy="1418894"/>
            </a:xfrm>
            <a:prstGeom prst="hexagon">
              <a:avLst/>
            </a:prstGeom>
            <a:gradFill>
              <a:gsLst>
                <a:gs pos="100000">
                  <a:schemeClr val="accent3">
                    <a:lumMod val="50000"/>
                  </a:schemeClr>
                </a:gs>
                <a:gs pos="0">
                  <a:schemeClr val="accent3">
                    <a:lumMod val="20000"/>
                    <a:lumOff val="80000"/>
                  </a:schemeClr>
                </a:gs>
                <a:gs pos="57000">
                  <a:schemeClr val="accent3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 w="60325">
              <a:noFill/>
            </a:ln>
            <a:scene3d>
              <a:camera prst="perspectiveRelaxed"/>
              <a:lightRig rig="soft" dir="t">
                <a:rot lat="0" lon="0" rev="600000"/>
              </a:lightRig>
            </a:scene3d>
            <a:sp3d extrusionH="317500" prstMaterial="softEdge">
              <a:bevelT w="190500" h="25400" prst="coolSlant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27642" y="2411507"/>
              <a:ext cx="5410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effectLst>
                    <a:reflection blurRad="6350" stA="55000" endA="300" endPos="45500" dir="5400000" sy="-100000" algn="bl" rotWithShape="0"/>
                  </a:effectLst>
                </a:rPr>
                <a:t>2</a:t>
              </a: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1809038" y="1247459"/>
              <a:ext cx="165884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000" b="1" dirty="0"/>
                <a:t>Propensity score model </a:t>
              </a:r>
              <a:endParaRPr lang="en-US" sz="2000" b="1" dirty="0">
                <a:latin typeface="+mj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149022" y="2519955"/>
            <a:ext cx="2376678" cy="2513030"/>
            <a:chOff x="2629032" y="2673117"/>
            <a:chExt cx="2376678" cy="2513030"/>
          </a:xfrm>
        </p:grpSpPr>
        <p:sp>
          <p:nvSpPr>
            <p:cNvPr id="9" name="Hexagon 8"/>
            <p:cNvSpPr/>
            <p:nvPr/>
          </p:nvSpPr>
          <p:spPr>
            <a:xfrm>
              <a:off x="3113692" y="2673117"/>
              <a:ext cx="1645920" cy="1418894"/>
            </a:xfrm>
            <a:prstGeom prst="hexagon">
              <a:avLst/>
            </a:prstGeom>
            <a:gradFill>
              <a:gsLst>
                <a:gs pos="100000">
                  <a:schemeClr val="accent2">
                    <a:lumMod val="50000"/>
                  </a:schemeClr>
                </a:gs>
                <a:gs pos="0">
                  <a:schemeClr val="accent2">
                    <a:lumMod val="20000"/>
                    <a:lumOff val="80000"/>
                  </a:schemeClr>
                </a:gs>
                <a:gs pos="57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 w="60325">
              <a:noFill/>
            </a:ln>
            <a:scene3d>
              <a:camera prst="perspectiveRelaxed"/>
              <a:lightRig rig="soft" dir="t">
                <a:rot lat="0" lon="0" rev="600000"/>
              </a:lightRig>
            </a:scene3d>
            <a:sp3d extrusionH="317500" prstMaterial="softEdge">
              <a:bevelT w="190500" h="25400" prst="coolSlant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55030" y="3108999"/>
              <a:ext cx="5410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effectLst>
                    <a:reflection blurRad="6350" stA="55000" endA="300" endPos="45500" dir="5400000" sy="-100000" algn="bl" rotWithShape="0"/>
                  </a:effectLst>
                </a:rPr>
                <a:t>3</a:t>
              </a: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2629032" y="4170484"/>
              <a:ext cx="237667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000" b="1" dirty="0" smtClean="0"/>
                <a:t>Post-stratify with mode-based design weights</a:t>
              </a:r>
              <a:endParaRPr lang="en-US" sz="2000" b="1" dirty="0">
                <a:latin typeface="+mj-lt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Implementation steps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348675"/>
              </p:ext>
            </p:extLst>
          </p:nvPr>
        </p:nvGraphicFramePr>
        <p:xfrm>
          <a:off x="3635800" y="1427999"/>
          <a:ext cx="5149613" cy="333934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16882"/>
                <a:gridCol w="1518629"/>
                <a:gridCol w="967266"/>
                <a:gridCol w="848976"/>
                <a:gridCol w="797860"/>
              </a:tblGrid>
              <a:tr h="364942">
                <a:tc rowSpan="2" gridSpan="2"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200" kern="1200" dirty="0"/>
                        <a:t>Adjustment Type</a:t>
                      </a:r>
                      <a:endParaRPr lang="en-AU" sz="1200" kern="1200" dirty="0"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200" kern="1200" dirty="0"/>
                        <a:t>Average absolute error</a:t>
                      </a:r>
                      <a:endParaRPr lang="en-AU" sz="1200" kern="1200" dirty="0"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kern="1200" dirty="0" smtClean="0"/>
                        <a:t>% Change in bias compared with</a:t>
                      </a:r>
                      <a:endParaRPr lang="en-AU" sz="1200" kern="1200" dirty="0" smtClean="0"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en-AU" sz="1400" kern="1200" dirty="0"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8598">
                <a:tc gridSpan="2" vMerge="1"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en-AU" sz="1400" kern="1200" dirty="0"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 vMerge="1"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en-AU" sz="1400" kern="1200" dirty="0"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en-AU" sz="1200" kern="1200" dirty="0"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200" kern="1200" dirty="0" smtClean="0"/>
                        <a:t> Unweighted</a:t>
                      </a:r>
                      <a:endParaRPr lang="en-AU" sz="1200" kern="1200" dirty="0"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200" kern="1200" dirty="0" smtClean="0"/>
                        <a:t>Design weights=1</a:t>
                      </a:r>
                      <a:endParaRPr lang="en-AU" sz="1200" kern="1200" dirty="0"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605">
                <a:tc gridSpan="2"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200" kern="1200" dirty="0">
                          <a:latin typeface="+mj-lt"/>
                        </a:rPr>
                        <a:t>Unweighted</a:t>
                      </a:r>
                      <a:endParaRPr lang="en-AU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endParaRPr lang="en-AU" sz="1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200" kern="1200" dirty="0">
                          <a:latin typeface="+mj-lt"/>
                        </a:rPr>
                        <a:t>8.34</a:t>
                      </a:r>
                      <a:endParaRPr lang="en-AU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  <a:endParaRPr lang="en-AU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  <a:endParaRPr lang="en-AU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023">
                <a:tc rowSpan="3"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AU" sz="1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Standard post-stratification adjustments</a:t>
                      </a:r>
                      <a:endParaRPr lang="en-AU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AU" sz="1200" kern="1200" dirty="0" smtClean="0">
                          <a:latin typeface="+mj-lt"/>
                        </a:rPr>
                        <a:t>Design weights=1</a:t>
                      </a:r>
                      <a:endParaRPr lang="en-AU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200" kern="1200" dirty="0">
                          <a:latin typeface="+mj-lt"/>
                        </a:rPr>
                        <a:t>8.68</a:t>
                      </a:r>
                      <a:endParaRPr lang="en-AU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200" kern="1200" dirty="0">
                          <a:latin typeface="+mj-lt"/>
                        </a:rPr>
                        <a:t>4.1</a:t>
                      </a:r>
                      <a:endParaRPr lang="en-AU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  <a:endParaRPr lang="en-AU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2575">
                <a:tc vMerge="1"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endParaRPr lang="en-AU" sz="1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AU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Design weights from propensity</a:t>
                      </a:r>
                      <a:r>
                        <a:rPr lang="en-AU" sz="12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model – all covariates</a:t>
                      </a:r>
                      <a:endParaRPr lang="en-AU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200" kern="1200" dirty="0" smtClean="0">
                          <a:latin typeface="+mj-lt"/>
                        </a:rPr>
                        <a:t>8.32</a:t>
                      </a:r>
                      <a:endParaRPr lang="en-AU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200" kern="1200" dirty="0">
                          <a:latin typeface="+mj-lt"/>
                        </a:rPr>
                        <a:t>-0.2</a:t>
                      </a:r>
                      <a:endParaRPr lang="en-AU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200" kern="1200" dirty="0">
                          <a:latin typeface="+mj-lt"/>
                        </a:rPr>
                        <a:t>-4.2</a:t>
                      </a:r>
                      <a:endParaRPr lang="en-AU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2575">
                <a:tc vMerge="1"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endParaRPr lang="en-A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A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Design weights from propensity</a:t>
                      </a:r>
                      <a:r>
                        <a:rPr lang="en-A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model – subset of covariates</a:t>
                      </a:r>
                      <a:endParaRPr lang="en-A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200" kern="1200" dirty="0" smtClean="0">
                          <a:latin typeface="+mj-lt"/>
                        </a:rPr>
                        <a:t>8.41</a:t>
                      </a:r>
                      <a:endParaRPr lang="en-AU" sz="1200" kern="1200" dirty="0"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200" kern="1200" dirty="0" smtClean="0">
                          <a:latin typeface="Calibri" panose="020F0502020204030204" pitchFamily="34" charset="0"/>
                        </a:rPr>
                        <a:t>-4.2</a:t>
                      </a:r>
                      <a:endParaRPr lang="en-AU" sz="1200" kern="1200" dirty="0"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200" kern="1200" dirty="0" smtClean="0">
                          <a:latin typeface="+mj-lt"/>
                        </a:rPr>
                        <a:t>-3.2</a:t>
                      </a:r>
                      <a:endParaRPr lang="en-AU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8586" y="14748"/>
            <a:ext cx="470235" cy="609600"/>
          </a:xfrm>
        </p:spPr>
        <p:txBody>
          <a:bodyPr/>
          <a:lstStyle/>
          <a:p>
            <a:fld id="{5F45122B-A6E5-4357-9C33-F142ED600BA8}" type="slidenum">
              <a:rPr lang="en-AU" smtClean="0"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0192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lvl="0" indent="-342900">
              <a:buClr>
                <a:srgbClr val="2A8CBE"/>
              </a:buClr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prstClr val="black"/>
                </a:solidFill>
              </a:rPr>
              <a:t>All variables</a:t>
            </a:r>
          </a:p>
          <a:p>
            <a:pPr marL="342900" lvl="0" indent="-342900">
              <a:buClr>
                <a:srgbClr val="2A8CBE"/>
              </a:buClr>
              <a:buFont typeface="Arial" panose="020B0604020202020204" pitchFamily="34" charset="0"/>
              <a:buChar char="•"/>
            </a:pPr>
            <a:endParaRPr lang="en-AU" sz="2000" dirty="0">
              <a:solidFill>
                <a:prstClr val="black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buClr>
                <a:srgbClr val="2A8CBE"/>
              </a:buClr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prstClr val="black"/>
                </a:solidFill>
              </a:rPr>
              <a:t>Remove variables that had low or no significant number of levels </a:t>
            </a:r>
          </a:p>
          <a:p>
            <a:pPr marL="1241425" lvl="2" indent="-342900">
              <a:buClr>
                <a:srgbClr val="2A8CBE"/>
              </a:buClr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prstClr val="black"/>
                </a:solidFill>
              </a:rPr>
              <a:t>ATSI, same address 5 </a:t>
            </a:r>
            <a:r>
              <a:rPr lang="en-AU" sz="1400" dirty="0" err="1">
                <a:solidFill>
                  <a:prstClr val="black"/>
                </a:solidFill>
              </a:rPr>
              <a:t>yrs</a:t>
            </a:r>
            <a:r>
              <a:rPr lang="en-AU" sz="1400" dirty="0">
                <a:solidFill>
                  <a:prstClr val="black"/>
                </a:solidFill>
              </a:rPr>
              <a:t> ago, home ownership, citizenship, LOTE at home, household composition, remoteness, SEIFA)</a:t>
            </a:r>
          </a:p>
          <a:p>
            <a:pPr lvl="2" indent="0">
              <a:buClr>
                <a:srgbClr val="2A8CBE"/>
              </a:buClr>
              <a:buNone/>
            </a:pPr>
            <a:endParaRPr lang="en-AU" sz="14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E02A8-283A-450F-9D53-A04751E708FA}" type="slidenum">
              <a:rPr lang="en-AU" smtClean="0"/>
              <a:pPr/>
              <a:t>13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Model diagnostics (do not show)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426265"/>
              </p:ext>
            </p:extLst>
          </p:nvPr>
        </p:nvGraphicFramePr>
        <p:xfrm>
          <a:off x="374430" y="3289736"/>
          <a:ext cx="3461846" cy="19759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06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472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39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91194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 dirty="0">
                          <a:effectLst/>
                          <a:latin typeface="+mn-lt"/>
                        </a:rPr>
                        <a:t>survey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 dirty="0">
                          <a:effectLst/>
                          <a:latin typeface="+mn-lt"/>
                        </a:rPr>
                        <a:t>Cox &amp; Snell's </a:t>
                      </a:r>
                    </a:p>
                    <a:p>
                      <a:pPr algn="l" fontAlgn="b"/>
                      <a:r>
                        <a:rPr lang="en-AU" sz="1100" u="none" strike="noStrike" dirty="0">
                          <a:effectLst/>
                          <a:latin typeface="+mn-lt"/>
                        </a:rPr>
                        <a:t>R-squared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 dirty="0" err="1">
                          <a:effectLst/>
                          <a:latin typeface="+mn-lt"/>
                        </a:rPr>
                        <a:t>Nagelkerke's</a:t>
                      </a:r>
                      <a:r>
                        <a:rPr lang="en-AU" sz="1100" u="none" strike="noStrike" dirty="0"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l" fontAlgn="b"/>
                      <a:r>
                        <a:rPr lang="en-AU" sz="1100" u="none" strike="noStrike" dirty="0">
                          <a:effectLst/>
                          <a:latin typeface="+mn-lt"/>
                        </a:rPr>
                        <a:t>R-squared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6950"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Panel 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 dirty="0">
                          <a:effectLst/>
                          <a:latin typeface="+mn-lt"/>
                        </a:rPr>
                        <a:t>0.549542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  <a:latin typeface="+mn-lt"/>
                        </a:rPr>
                        <a:t>0.732723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6950"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Panel 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 dirty="0">
                          <a:effectLst/>
                          <a:latin typeface="+mn-lt"/>
                        </a:rPr>
                        <a:t>0.589239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  <a:latin typeface="+mn-lt"/>
                        </a:rPr>
                        <a:t>0.785652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6950"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Panel 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  <a:latin typeface="+mn-lt"/>
                        </a:rPr>
                        <a:t>0.573282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 dirty="0">
                          <a:effectLst/>
                          <a:latin typeface="+mn-lt"/>
                        </a:rPr>
                        <a:t>0.764481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6950"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Panel 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 dirty="0">
                          <a:effectLst/>
                          <a:latin typeface="+mn-lt"/>
                        </a:rPr>
                        <a:t>0.54295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 dirty="0">
                          <a:effectLst/>
                          <a:latin typeface="+mn-lt"/>
                        </a:rPr>
                        <a:t>0.724067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6950"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Panel 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  <a:latin typeface="+mn-lt"/>
                        </a:rPr>
                        <a:t>0.554978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 dirty="0">
                          <a:effectLst/>
                          <a:latin typeface="+mn-lt"/>
                        </a:rPr>
                        <a:t>0.73997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174275"/>
              </p:ext>
            </p:extLst>
          </p:nvPr>
        </p:nvGraphicFramePr>
        <p:xfrm>
          <a:off x="5129046" y="3289738"/>
          <a:ext cx="3132084" cy="19759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40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440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440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23118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 dirty="0">
                          <a:effectLst/>
                        </a:rPr>
                        <a:t>survey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 dirty="0">
                          <a:effectLst/>
                        </a:rPr>
                        <a:t>Cox &amp; Snell's </a:t>
                      </a:r>
                    </a:p>
                    <a:p>
                      <a:pPr algn="l" fontAlgn="b"/>
                      <a:r>
                        <a:rPr lang="en-AU" sz="1100" u="none" strike="noStrike" dirty="0">
                          <a:effectLst/>
                        </a:rPr>
                        <a:t>R-squared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 dirty="0" err="1">
                          <a:effectLst/>
                        </a:rPr>
                        <a:t>Nagelkerke's</a:t>
                      </a:r>
                      <a:r>
                        <a:rPr lang="en-AU" sz="1100" u="none" strike="noStrike" dirty="0">
                          <a:effectLst/>
                        </a:rPr>
                        <a:t> </a:t>
                      </a:r>
                    </a:p>
                    <a:p>
                      <a:pPr algn="l" fontAlgn="b"/>
                      <a:r>
                        <a:rPr lang="en-AU" sz="1100" u="none" strike="noStrike" dirty="0">
                          <a:effectLst/>
                        </a:rPr>
                        <a:t>R-squared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0565"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Panel 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0.53344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0.711253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0565"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Panel 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0.573855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0.76514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0565"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Panel 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0.560352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0.74724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0565"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Panel 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0.53244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0.710051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0565"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Panel 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0.539553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 dirty="0">
                          <a:effectLst/>
                        </a:rPr>
                        <a:t>0.719404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2048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2529382"/>
            <a:ext cx="1729270" cy="3203998"/>
            <a:chOff x="3072017" y="2673117"/>
            <a:chExt cx="1729270" cy="3203998"/>
          </a:xfrm>
        </p:grpSpPr>
        <p:sp>
          <p:nvSpPr>
            <p:cNvPr id="9" name="Hexagon 8"/>
            <p:cNvSpPr/>
            <p:nvPr/>
          </p:nvSpPr>
          <p:spPr>
            <a:xfrm>
              <a:off x="3113692" y="2673117"/>
              <a:ext cx="1645920" cy="1418894"/>
            </a:xfrm>
            <a:prstGeom prst="hexagon">
              <a:avLst/>
            </a:prstGeom>
            <a:gradFill>
              <a:gsLst>
                <a:gs pos="100000">
                  <a:schemeClr val="accent2">
                    <a:lumMod val="50000"/>
                  </a:schemeClr>
                </a:gs>
                <a:gs pos="0">
                  <a:schemeClr val="accent2">
                    <a:lumMod val="20000"/>
                    <a:lumOff val="80000"/>
                  </a:schemeClr>
                </a:gs>
                <a:gs pos="57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 w="60325">
              <a:noFill/>
            </a:ln>
            <a:scene3d>
              <a:camera prst="perspectiveRelaxed"/>
              <a:lightRig rig="soft" dir="t">
                <a:rot lat="0" lon="0" rev="600000"/>
              </a:lightRig>
            </a:scene3d>
            <a:sp3d extrusionH="317500" prstMaterial="softEdge">
              <a:bevelT w="190500" h="25400" prst="coolSlant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55030" y="3108999"/>
              <a:ext cx="5410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effectLst>
                    <a:reflection blurRad="6350" stA="55000" endA="300" endPos="45500" dir="5400000" sy="-100000" algn="bl" rotWithShape="0"/>
                  </a:effectLst>
                </a:rPr>
                <a:t>3</a:t>
              </a: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3072017" y="4245899"/>
              <a:ext cx="1729270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000" b="1" dirty="0" smtClean="0"/>
                <a:t>Post-stratify with mode-based design weights</a:t>
              </a:r>
              <a:endParaRPr lang="en-US" sz="2000" b="1" dirty="0">
                <a:latin typeface="+mj-lt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Implementation steps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817832" y="1533622"/>
            <a:ext cx="5253716" cy="2863284"/>
            <a:chOff x="1409690" y="2443977"/>
            <a:chExt cx="5067319" cy="2252792"/>
          </a:xfrm>
        </p:grpSpPr>
        <p:sp>
          <p:nvSpPr>
            <p:cNvPr id="29" name="Rectangle 28"/>
            <p:cNvSpPr/>
            <p:nvPr/>
          </p:nvSpPr>
          <p:spPr>
            <a:xfrm>
              <a:off x="1409690" y="2443977"/>
              <a:ext cx="5067319" cy="2252792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hemeClr val="accent1">
                <a:shade val="80000"/>
                <a:hueOff val="210709"/>
                <a:satOff val="11095"/>
                <a:lumOff val="2185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409690" y="2443977"/>
              <a:ext cx="5067319" cy="22527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600" dirty="0" smtClean="0">
                  <a:solidFill>
                    <a:schemeClr val="tx2">
                      <a:lumMod val="50000"/>
                    </a:schemeClr>
                  </a:solidFill>
                </a:rPr>
                <a:t>Compare estimates post-stratified reference sample with the post-stratified non-probability sample and test for significant differences.</a:t>
              </a:r>
            </a:p>
            <a:p>
              <a:pPr marL="0"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600" dirty="0" smtClean="0">
                  <a:solidFill>
                    <a:schemeClr val="tx2">
                      <a:lumMod val="50000"/>
                    </a:schemeClr>
                  </a:solidFill>
                </a:rPr>
                <a:t>Significantly different </a:t>
              </a:r>
              <a:r>
                <a:rPr lang="en-AU" sz="1600" kern="1200" dirty="0" smtClean="0">
                  <a:solidFill>
                    <a:schemeClr val="tx2">
                      <a:lumMod val="50000"/>
                    </a:schemeClr>
                  </a:solidFill>
                </a:rPr>
                <a:t>for at least 4 of the 5 panels (compared to the reference sample)</a:t>
              </a:r>
              <a:endParaRPr lang="en-AU" sz="1600" kern="1200" dirty="0">
                <a:solidFill>
                  <a:schemeClr val="tx2">
                    <a:lumMod val="50000"/>
                  </a:schemeClr>
                </a:solidFill>
              </a:endParaRPr>
            </a:p>
            <a:p>
              <a:pPr marL="285750" lvl="1" indent="-2857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bg1"/>
                </a:buClr>
                <a:buFont typeface="Wingdings" panose="05000000000000000000" pitchFamily="2" charset="2"/>
                <a:buChar char="ü"/>
              </a:pPr>
              <a:r>
                <a:rPr lang="en-AU" sz="1600" kern="1200" dirty="0">
                  <a:solidFill>
                    <a:schemeClr val="tx2">
                      <a:lumMod val="50000"/>
                    </a:schemeClr>
                  </a:solidFill>
                </a:rPr>
                <a:t>Early adopter variables</a:t>
              </a:r>
            </a:p>
            <a:p>
              <a:pPr marL="285750" lvl="1" indent="-2857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bg1"/>
                </a:buClr>
                <a:buFont typeface="Wingdings" panose="05000000000000000000" pitchFamily="2" charset="2"/>
                <a:buChar char="ü"/>
              </a:pPr>
              <a:r>
                <a:rPr lang="en-AU" sz="1600" kern="1200" dirty="0">
                  <a:solidFill>
                    <a:schemeClr val="tx2">
                      <a:lumMod val="50000"/>
                    </a:schemeClr>
                  </a:solidFill>
                </a:rPr>
                <a:t>Internet usage variables</a:t>
              </a:r>
            </a:p>
            <a:p>
              <a:pPr marL="285750" lvl="1" indent="-2857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bg1"/>
                </a:buClr>
                <a:buFont typeface="Wingdings" panose="05000000000000000000" pitchFamily="2" charset="2"/>
                <a:buChar char="ü"/>
              </a:pPr>
              <a:r>
                <a:rPr lang="en-AU" sz="1600" kern="1200" dirty="0">
                  <a:solidFill>
                    <a:schemeClr val="tx2">
                      <a:lumMod val="50000"/>
                    </a:schemeClr>
                  </a:solidFill>
                </a:rPr>
                <a:t>Income</a:t>
              </a:r>
            </a:p>
            <a:p>
              <a:pPr marL="285750" lvl="1" indent="-2857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bg1"/>
                </a:buClr>
                <a:buFont typeface="Wingdings" panose="05000000000000000000" pitchFamily="2" charset="2"/>
                <a:buChar char="ü"/>
              </a:pPr>
              <a:r>
                <a:rPr lang="en-AU" sz="1600" kern="1200" dirty="0">
                  <a:solidFill>
                    <a:schemeClr val="tx2">
                      <a:lumMod val="50000"/>
                    </a:schemeClr>
                  </a:solidFill>
                </a:rPr>
                <a:t>Employment</a:t>
              </a:r>
            </a:p>
            <a:p>
              <a:pPr marL="285750" lvl="1" indent="-2857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bg1"/>
                </a:buClr>
                <a:buFont typeface="Wingdings" panose="05000000000000000000" pitchFamily="2" charset="2"/>
                <a:buChar char="ü"/>
              </a:pPr>
              <a:r>
                <a:rPr lang="en-AU" sz="1600" kern="1200" dirty="0">
                  <a:solidFill>
                    <a:schemeClr val="tx2">
                      <a:lumMod val="50000"/>
                    </a:schemeClr>
                  </a:solidFill>
                </a:rPr>
                <a:t>Home ownership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049063" y="1102442"/>
            <a:ext cx="2511283" cy="2113417"/>
            <a:chOff x="3936652" y="1276046"/>
            <a:chExt cx="2511283" cy="2113417"/>
          </a:xfrm>
        </p:grpSpPr>
        <p:sp>
          <p:nvSpPr>
            <p:cNvPr id="34" name="Hexagon 33"/>
            <p:cNvSpPr/>
            <p:nvPr/>
          </p:nvSpPr>
          <p:spPr>
            <a:xfrm>
              <a:off x="4436802" y="1970569"/>
              <a:ext cx="1645920" cy="1418894"/>
            </a:xfrm>
            <a:prstGeom prst="hexagon">
              <a:avLst/>
            </a:prstGeom>
            <a:gradFill>
              <a:gsLst>
                <a:gs pos="100000">
                  <a:schemeClr val="accent4">
                    <a:lumMod val="50000"/>
                  </a:schemeClr>
                </a:gs>
                <a:gs pos="0">
                  <a:schemeClr val="accent4">
                    <a:lumMod val="20000"/>
                    <a:lumOff val="80000"/>
                  </a:schemeClr>
                </a:gs>
                <a:gs pos="57000">
                  <a:schemeClr val="accent4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 w="60325">
              <a:noFill/>
            </a:ln>
            <a:scene3d>
              <a:camera prst="perspectiveRelaxed"/>
              <a:lightRig rig="soft" dir="t">
                <a:rot lat="0" lon="0" rev="600000"/>
              </a:lightRig>
            </a:scene3d>
            <a:sp3d extrusionH="317500" prstMaterial="softEdge">
              <a:bevelT w="190500" h="25400" prst="coolSlant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983697" y="2399552"/>
              <a:ext cx="5410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effectLst>
                    <a:reflection blurRad="6350" stA="55000" endA="300" endPos="45500" dir="5400000" sy="-100000" algn="bl" rotWithShape="0"/>
                  </a:effectLst>
                </a:rPr>
                <a:t>4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936652" y="1276046"/>
              <a:ext cx="25112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000" b="1" dirty="0" smtClean="0"/>
                <a:t>Find significant differentiators </a:t>
              </a:r>
              <a:endParaRPr lang="en-US" sz="2000" b="1" dirty="0">
                <a:latin typeface="+mj-lt"/>
              </a:endParaRPr>
            </a:p>
          </p:txBody>
        </p:sp>
      </p:grpSp>
      <p:sp>
        <p:nvSpPr>
          <p:cNvPr id="24" name="Right Arrow 23"/>
          <p:cNvSpPr/>
          <p:nvPr/>
        </p:nvSpPr>
        <p:spPr>
          <a:xfrm>
            <a:off x="3403076" y="2487558"/>
            <a:ext cx="414756" cy="26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8586" y="14748"/>
            <a:ext cx="470235" cy="609600"/>
          </a:xfrm>
        </p:spPr>
        <p:txBody>
          <a:bodyPr/>
          <a:lstStyle/>
          <a:p>
            <a:fld id="{087D54ED-783C-471B-A7C5-720354F86D4C}" type="slidenum">
              <a:rPr lang="en-AU" smtClean="0"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940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762062" y="1831569"/>
            <a:ext cx="1645920" cy="1581315"/>
            <a:chOff x="7107058" y="1831569"/>
            <a:chExt cx="1645920" cy="1581315"/>
          </a:xfrm>
        </p:grpSpPr>
        <p:sp>
          <p:nvSpPr>
            <p:cNvPr id="12" name="Hexagon 11"/>
            <p:cNvSpPr/>
            <p:nvPr/>
          </p:nvSpPr>
          <p:spPr>
            <a:xfrm>
              <a:off x="7107058" y="1993990"/>
              <a:ext cx="1645920" cy="1418894"/>
            </a:xfrm>
            <a:prstGeom prst="hexagon">
              <a:avLst/>
            </a:prstGeom>
            <a:gradFill>
              <a:gsLst>
                <a:gs pos="100000">
                  <a:schemeClr val="accent6">
                    <a:lumMod val="50000"/>
                  </a:schemeClr>
                </a:gs>
                <a:gs pos="0">
                  <a:schemeClr val="accent6">
                    <a:lumMod val="20000"/>
                    <a:lumOff val="80000"/>
                  </a:schemeClr>
                </a:gs>
                <a:gs pos="57000">
                  <a:schemeClr val="accent6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 w="60325">
              <a:noFill/>
            </a:ln>
            <a:scene3d>
              <a:camera prst="perspectiveRelaxed"/>
              <a:lightRig rig="soft" dir="t">
                <a:rot lat="0" lon="0" rev="600000"/>
              </a:lightRig>
            </a:scene3d>
            <a:sp3d extrusionH="317500" prstMaterial="softEdge">
              <a:bevelT w="190500" h="25400" prst="coolSlant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659510" y="2441827"/>
              <a:ext cx="5410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effectLst>
                    <a:reflection blurRad="6350" stA="55000" endA="300" endPos="45500" dir="5400000" sy="-100000" algn="bl" rotWithShape="0"/>
                  </a:effectLst>
                </a:rPr>
                <a:t>6</a:t>
              </a: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7204626" y="1831569"/>
              <a:ext cx="145078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000" b="1" dirty="0"/>
                <a:t>Evaluate</a:t>
              </a:r>
              <a:endParaRPr lang="en-US" sz="2000" b="1" dirty="0">
                <a:latin typeface="+mj-lt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01543" y="2692930"/>
            <a:ext cx="1947335" cy="2260855"/>
            <a:chOff x="5646539" y="2692930"/>
            <a:chExt cx="1947335" cy="2260855"/>
          </a:xfrm>
        </p:grpSpPr>
        <p:sp>
          <p:nvSpPr>
            <p:cNvPr id="11" name="Hexagon 10"/>
            <p:cNvSpPr/>
            <p:nvPr/>
          </p:nvSpPr>
          <p:spPr>
            <a:xfrm>
              <a:off x="5759912" y="2692930"/>
              <a:ext cx="1645920" cy="1418894"/>
            </a:xfrm>
            <a:prstGeom prst="hexagon">
              <a:avLst/>
            </a:prstGeom>
            <a:gradFill>
              <a:gsLst>
                <a:gs pos="100000">
                  <a:schemeClr val="accent5">
                    <a:lumMod val="50000"/>
                  </a:schemeClr>
                </a:gs>
                <a:gs pos="0">
                  <a:schemeClr val="accent5">
                    <a:lumMod val="20000"/>
                    <a:lumOff val="80000"/>
                  </a:schemeClr>
                </a:gs>
                <a:gs pos="57000">
                  <a:schemeClr val="accent5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 w="60325">
              <a:noFill/>
            </a:ln>
            <a:scene3d>
              <a:camera prst="perspectiveRelaxed"/>
              <a:lightRig rig="soft" dir="t">
                <a:rot lat="0" lon="0" rev="600000"/>
              </a:lightRig>
            </a:scene3d>
            <a:sp3d extrusionH="317500" prstMaterial="softEdge">
              <a:bevelT w="190500" h="25400" prst="coolSlant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12364" y="3140767"/>
              <a:ext cx="5410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effectLst>
                    <a:reflection blurRad="6350" stA="55000" endA="300" endPos="45500" dir="5400000" sy="-100000" algn="bl" rotWithShape="0"/>
                  </a:effectLst>
                </a:rPr>
                <a:t>5</a:t>
              </a: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5646539" y="4245899"/>
              <a:ext cx="194733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000" b="1" dirty="0"/>
                <a:t>Add key differentiators </a:t>
              </a:r>
              <a:endParaRPr lang="en-US" sz="2000" b="1" dirty="0">
                <a:latin typeface="+mj-lt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Implementation steps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862866" y="1285090"/>
            <a:ext cx="4985174" cy="4559528"/>
            <a:chOff x="4131082" y="405455"/>
            <a:chExt cx="3754654" cy="1663056"/>
          </a:xfrm>
        </p:grpSpPr>
        <p:sp>
          <p:nvSpPr>
            <p:cNvPr id="28" name="Rectangle 27"/>
            <p:cNvSpPr/>
            <p:nvPr/>
          </p:nvSpPr>
          <p:spPr>
            <a:xfrm>
              <a:off x="4131082" y="405455"/>
              <a:ext cx="3754654" cy="1663056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hemeClr val="accent1">
                <a:shade val="80000"/>
                <a:hueOff val="105354"/>
                <a:satOff val="5547"/>
                <a:lumOff val="10925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9" name="TextBox 28"/>
            <p:cNvSpPr txBox="1"/>
            <p:nvPr/>
          </p:nvSpPr>
          <p:spPr>
            <a:xfrm>
              <a:off x="4131082" y="405455"/>
              <a:ext cx="3754654" cy="1663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dirty="0" smtClean="0"/>
                <a:t>Compare average absolute error and root mean square error across five non-probability panels for 7 outcome measures:</a:t>
              </a:r>
            </a:p>
            <a:p>
              <a:pPr marL="285750" lvl="1" indent="-2857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bg1"/>
                </a:buClr>
                <a:buFont typeface="Wingdings" panose="05000000000000000000" pitchFamily="2" charset="2"/>
                <a:buChar char="Ø"/>
              </a:pPr>
              <a:r>
                <a:rPr lang="en-AU" sz="1600" dirty="0">
                  <a:solidFill>
                    <a:schemeClr val="tx2">
                      <a:lumMod val="50000"/>
                    </a:schemeClr>
                  </a:solidFill>
                </a:rPr>
                <a:t>General health status (ABS National Health Survey)</a:t>
              </a:r>
            </a:p>
            <a:p>
              <a:pPr marL="285750" lvl="1" indent="-2857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bg1"/>
                </a:buClr>
                <a:buFont typeface="Wingdings" panose="05000000000000000000" pitchFamily="2" charset="2"/>
                <a:buChar char="Ø"/>
              </a:pPr>
              <a:r>
                <a:rPr lang="en-AU" sz="1600" dirty="0">
                  <a:solidFill>
                    <a:schemeClr val="tx2">
                      <a:lumMod val="50000"/>
                    </a:schemeClr>
                  </a:solidFill>
                </a:rPr>
                <a:t>Psychological distress (ABS National Health Survey)</a:t>
              </a:r>
            </a:p>
            <a:p>
              <a:pPr marL="285750" lvl="1" indent="-2857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bg1"/>
                </a:buClr>
                <a:buFont typeface="Wingdings" panose="05000000000000000000" pitchFamily="2" charset="2"/>
                <a:buChar char="Ø"/>
              </a:pPr>
              <a:r>
                <a:rPr lang="en-AU" sz="1600" dirty="0">
                  <a:solidFill>
                    <a:schemeClr val="tx2">
                      <a:lumMod val="50000"/>
                    </a:schemeClr>
                  </a:solidFill>
                </a:rPr>
                <a:t>Life satisfaction (ABS General Social Survey)</a:t>
              </a:r>
            </a:p>
            <a:p>
              <a:pPr marL="285750" lvl="1" indent="-2857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bg1"/>
                </a:buClr>
                <a:buFont typeface="Wingdings" panose="05000000000000000000" pitchFamily="2" charset="2"/>
                <a:buChar char="Ø"/>
              </a:pPr>
              <a:r>
                <a:rPr lang="en-AU" sz="1600" dirty="0">
                  <a:solidFill>
                    <a:schemeClr val="tx2">
                      <a:lumMod val="50000"/>
                    </a:schemeClr>
                  </a:solidFill>
                </a:rPr>
                <a:t>Private health insurance coverage (ABS National Health Survey)</a:t>
              </a:r>
            </a:p>
            <a:p>
              <a:pPr marL="285750" lvl="1" indent="-2857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bg1"/>
                </a:buClr>
                <a:buFont typeface="Wingdings" panose="05000000000000000000" pitchFamily="2" charset="2"/>
                <a:buChar char="Ø"/>
              </a:pPr>
              <a:r>
                <a:rPr lang="en-AU" sz="1600" dirty="0">
                  <a:solidFill>
                    <a:schemeClr val="tx2">
                      <a:lumMod val="50000"/>
                    </a:schemeClr>
                  </a:solidFill>
                </a:rPr>
                <a:t>Daily smoking status (AIHW National Drug Strategy Household Survey)</a:t>
              </a:r>
            </a:p>
            <a:p>
              <a:pPr marL="285750" lvl="1" indent="-2857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bg1"/>
                </a:buClr>
                <a:buFont typeface="Wingdings" panose="05000000000000000000" pitchFamily="2" charset="2"/>
                <a:buChar char="Ø"/>
              </a:pPr>
              <a:r>
                <a:rPr lang="en-AU" sz="1600" dirty="0">
                  <a:solidFill>
                    <a:schemeClr val="tx2">
                      <a:lumMod val="50000"/>
                    </a:schemeClr>
                  </a:solidFill>
                </a:rPr>
                <a:t>Alcohol consumption in the last 12 months (AIHW National Drug Strategy Household Survey)</a:t>
              </a:r>
            </a:p>
            <a:p>
              <a:pPr marL="285750" lvl="1" indent="-2857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bg1"/>
                </a:buClr>
                <a:buFont typeface="Wingdings" panose="05000000000000000000" pitchFamily="2" charset="2"/>
                <a:buChar char="Ø"/>
              </a:pPr>
              <a:r>
                <a:rPr lang="en-AU" sz="1600" dirty="0">
                  <a:solidFill>
                    <a:schemeClr val="tx2">
                      <a:lumMod val="50000"/>
                    </a:schemeClr>
                  </a:solidFill>
                </a:rPr>
                <a:t>Enrolled to vote (Australian Electoral Commission)</a:t>
              </a:r>
            </a:p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AU" kern="1200" dirty="0"/>
            </a:p>
          </p:txBody>
        </p:sp>
      </p:grp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8586" y="14748"/>
            <a:ext cx="470235" cy="609600"/>
          </a:xfrm>
        </p:spPr>
        <p:txBody>
          <a:bodyPr/>
          <a:lstStyle/>
          <a:p>
            <a:fld id="{1FDCC8AB-A144-4894-869E-BD64D755F4D4}" type="slidenum">
              <a:rPr lang="en-AU" smtClean="0"/>
              <a:t>15</a:t>
            </a:fld>
            <a:endParaRPr lang="en-AU" dirty="0"/>
          </a:p>
        </p:txBody>
      </p:sp>
      <p:sp>
        <p:nvSpPr>
          <p:cNvPr id="15" name="Right Arrow 14"/>
          <p:cNvSpPr/>
          <p:nvPr/>
        </p:nvSpPr>
        <p:spPr>
          <a:xfrm>
            <a:off x="3428046" y="2572632"/>
            <a:ext cx="414756" cy="26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840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Early Adopter Characteristics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 err="1"/>
              <a:t>DiSogra</a:t>
            </a:r>
            <a:r>
              <a:rPr lang="en-AU" b="1" dirty="0"/>
              <a:t> et al.</a:t>
            </a:r>
            <a:r>
              <a:rPr lang="en-AU" dirty="0"/>
              <a:t> (2011) “Early adopters (EA) – consumers who embrace new technology and products sooner than most others”</a:t>
            </a:r>
          </a:p>
          <a:p>
            <a:pPr lvl="1"/>
            <a:endParaRPr lang="en-AU" dirty="0"/>
          </a:p>
          <a:p>
            <a:pPr marL="901700" indent="-901700"/>
            <a:r>
              <a:rPr lang="en-AU" dirty="0">
                <a:solidFill>
                  <a:schemeClr val="bg2"/>
                </a:solidFill>
              </a:rPr>
              <a:t>EA1:</a:t>
            </a:r>
            <a:r>
              <a:rPr lang="en-AU" dirty="0"/>
              <a:t>	I usually try new products before other people do</a:t>
            </a:r>
          </a:p>
          <a:p>
            <a:pPr marL="901700" indent="-901700"/>
            <a:r>
              <a:rPr lang="en-AU" dirty="0">
                <a:solidFill>
                  <a:schemeClr val="bg2"/>
                </a:solidFill>
              </a:rPr>
              <a:t>EA2:</a:t>
            </a:r>
            <a:r>
              <a:rPr lang="en-AU" dirty="0"/>
              <a:t>	I often try new brands because I like variety and get bored with the same old thing</a:t>
            </a:r>
          </a:p>
          <a:p>
            <a:pPr marL="901700" indent="-901700"/>
            <a:r>
              <a:rPr lang="en-AU" dirty="0">
                <a:solidFill>
                  <a:schemeClr val="bg2"/>
                </a:solidFill>
              </a:rPr>
              <a:t>EA3:</a:t>
            </a:r>
            <a:r>
              <a:rPr lang="en-AU" dirty="0"/>
              <a:t>	When I shop I look for what is new</a:t>
            </a:r>
          </a:p>
          <a:p>
            <a:pPr marL="901700" indent="-901700"/>
            <a:r>
              <a:rPr lang="en-AU" dirty="0">
                <a:solidFill>
                  <a:schemeClr val="bg2"/>
                </a:solidFill>
              </a:rPr>
              <a:t>EA4:</a:t>
            </a:r>
            <a:r>
              <a:rPr lang="en-AU" dirty="0"/>
              <a:t>	I like to be the first among my friends and family to try something new</a:t>
            </a:r>
          </a:p>
          <a:p>
            <a:pPr marL="901700" indent="-901700"/>
            <a:r>
              <a:rPr lang="en-AU" dirty="0">
                <a:solidFill>
                  <a:schemeClr val="bg2"/>
                </a:solidFill>
              </a:rPr>
              <a:t>EA5:</a:t>
            </a:r>
            <a:r>
              <a:rPr lang="en-AU" dirty="0"/>
              <a:t>	I like to tell others about new brands or technology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CDA-DC08-45DA-8178-B0B7D3F57FC1}" type="slidenum">
              <a:rPr lang="en-AU" smtClean="0"/>
              <a:pPr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5722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Early adopters in calibration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75154"/>
            <a:ext cx="7886700" cy="563146"/>
          </a:xfrm>
        </p:spPr>
        <p:txBody>
          <a:bodyPr/>
          <a:lstStyle/>
          <a:p>
            <a:r>
              <a:rPr lang="en-AU" sz="2200" dirty="0"/>
              <a:t>Composite is better than individual variables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E02A8-283A-450F-9D53-A04751E708FA}" type="slidenum">
              <a:rPr lang="en-AU" smtClean="0"/>
              <a:pPr/>
              <a:t>17</a:t>
            </a:fld>
            <a:endParaRPr lang="en-AU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1761721"/>
              </p:ext>
            </p:extLst>
          </p:nvPr>
        </p:nvGraphicFramePr>
        <p:xfrm>
          <a:off x="287518" y="2019348"/>
          <a:ext cx="8568964" cy="4117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031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Internet usage measures</a:t>
            </a:r>
            <a:endParaRPr lang="en-AU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01700" indent="-901700"/>
            <a:r>
              <a:rPr lang="en-AU" dirty="0" smtClean="0">
                <a:solidFill>
                  <a:schemeClr val="bg2"/>
                </a:solidFill>
              </a:rPr>
              <a:t>Look for information:</a:t>
            </a:r>
          </a:p>
          <a:p>
            <a:pPr marL="901700" indent="-901700"/>
            <a:r>
              <a:rPr lang="en-AU" sz="1600" dirty="0" smtClean="0"/>
              <a:t>How often look for information over the internet</a:t>
            </a:r>
            <a:endParaRPr lang="en-AU" sz="1600" dirty="0"/>
          </a:p>
          <a:p>
            <a:pPr marL="901700" indent="-901700"/>
            <a:r>
              <a:rPr lang="en-AU" dirty="0" smtClean="0">
                <a:solidFill>
                  <a:schemeClr val="bg2"/>
                </a:solidFill>
              </a:rPr>
              <a:t>Access a home:</a:t>
            </a:r>
            <a:r>
              <a:rPr lang="en-AU" dirty="0"/>
              <a:t>	</a:t>
            </a:r>
            <a:endParaRPr lang="en-AU" dirty="0" smtClean="0"/>
          </a:p>
          <a:p>
            <a:pPr marL="901700" indent="-901700"/>
            <a:r>
              <a:rPr lang="en-AU" sz="1600" dirty="0" smtClean="0"/>
              <a:t>Type of internet connection</a:t>
            </a:r>
            <a:endParaRPr lang="en-AU" sz="1600" dirty="0"/>
          </a:p>
          <a:p>
            <a:pPr marL="901700" indent="-901700"/>
            <a:r>
              <a:rPr lang="en-AU" dirty="0" smtClean="0">
                <a:solidFill>
                  <a:schemeClr val="bg2"/>
                </a:solidFill>
              </a:rPr>
              <a:t>Post to blogs </a:t>
            </a:r>
            <a:r>
              <a:rPr lang="en-AU" dirty="0" err="1" smtClean="0">
                <a:solidFill>
                  <a:schemeClr val="bg2"/>
                </a:solidFill>
              </a:rPr>
              <a:t>etc</a:t>
            </a:r>
            <a:r>
              <a:rPr lang="en-AU" dirty="0" smtClean="0">
                <a:solidFill>
                  <a:schemeClr val="bg2"/>
                </a:solidFill>
              </a:rPr>
              <a:t>:</a:t>
            </a:r>
            <a:r>
              <a:rPr lang="en-AU" dirty="0"/>
              <a:t>	</a:t>
            </a:r>
            <a:endParaRPr lang="en-AU" dirty="0" smtClean="0"/>
          </a:p>
          <a:p>
            <a:pPr marL="901700" indent="-901700"/>
            <a:r>
              <a:rPr lang="en-AU" sz="1600" dirty="0"/>
              <a:t>How often - Post to blog/forums/interest </a:t>
            </a:r>
            <a:r>
              <a:rPr lang="en-AU" sz="1600" dirty="0" smtClean="0"/>
              <a:t>groups</a:t>
            </a:r>
            <a:endParaRPr lang="en-AU" sz="1600" dirty="0"/>
          </a:p>
          <a:p>
            <a:pPr marL="901700" indent="-901700"/>
            <a:r>
              <a:rPr lang="en-AU" dirty="0" smtClean="0">
                <a:solidFill>
                  <a:schemeClr val="bg2"/>
                </a:solidFill>
              </a:rPr>
              <a:t>Financial transactions:</a:t>
            </a:r>
            <a:r>
              <a:rPr lang="en-AU" dirty="0"/>
              <a:t>	</a:t>
            </a:r>
            <a:endParaRPr lang="en-AU" dirty="0" smtClean="0"/>
          </a:p>
          <a:p>
            <a:pPr marL="901700" indent="-901700"/>
            <a:r>
              <a:rPr lang="en-AU" sz="1600" dirty="0" smtClean="0"/>
              <a:t>How </a:t>
            </a:r>
            <a:r>
              <a:rPr lang="en-AU" sz="1600" dirty="0"/>
              <a:t>often - Conduct financial transactions such as banking over the </a:t>
            </a:r>
            <a:r>
              <a:rPr lang="en-AU" sz="1600" dirty="0" smtClean="0"/>
              <a:t>Internet</a:t>
            </a:r>
          </a:p>
          <a:p>
            <a:pPr marL="901700" indent="-901700"/>
            <a:r>
              <a:rPr lang="en-AU" dirty="0" smtClean="0">
                <a:solidFill>
                  <a:schemeClr val="bg2"/>
                </a:solidFill>
              </a:rPr>
              <a:t>Social Media:</a:t>
            </a:r>
            <a:endParaRPr lang="en-AU" dirty="0"/>
          </a:p>
          <a:p>
            <a:pPr marL="901700" indent="-901700"/>
            <a:r>
              <a:rPr lang="en-AU" sz="1600" dirty="0" smtClean="0"/>
              <a:t>How </a:t>
            </a:r>
            <a:r>
              <a:rPr lang="en-AU" sz="1600" dirty="0"/>
              <a:t>often - Comment or post images to social media sites (Facebook, Twitter, etc.)</a:t>
            </a:r>
            <a:endParaRPr lang="en-AU" sz="1600" dirty="0" smtClean="0"/>
          </a:p>
          <a:p>
            <a:pPr marL="901700" indent="-901700"/>
            <a:r>
              <a:rPr lang="en-AU" dirty="0" smtClean="0">
                <a:solidFill>
                  <a:schemeClr val="bg2"/>
                </a:solidFill>
              </a:rPr>
              <a:t>Frequency of use:</a:t>
            </a:r>
            <a:endParaRPr lang="en-AU" dirty="0" smtClean="0"/>
          </a:p>
          <a:p>
            <a:pPr marL="901700" indent="-901700"/>
            <a:r>
              <a:rPr lang="en-AU" sz="1600" dirty="0" smtClean="0"/>
              <a:t>How </a:t>
            </a:r>
            <a:r>
              <a:rPr lang="en-AU" sz="1600" dirty="0"/>
              <a:t>often - Use the Internet at work, home or elsewhere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CDA-DC08-45DA-8178-B0B7D3F57FC1}" type="slidenum">
              <a:rPr lang="en-AU" smtClean="0"/>
              <a:pPr/>
              <a:t>18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840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Internet </a:t>
            </a:r>
            <a:r>
              <a:rPr lang="en-AU" dirty="0" smtClean="0"/>
              <a:t>usage measures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200" dirty="0"/>
              <a:t>How often look for information over the </a:t>
            </a:r>
            <a:r>
              <a:rPr lang="en-AU" sz="2200" dirty="0" smtClean="0"/>
              <a:t>internet </a:t>
            </a:r>
            <a:r>
              <a:rPr lang="en-AU" sz="2200" dirty="0" smtClean="0">
                <a:sym typeface="Wingdings" panose="05000000000000000000" pitchFamily="2" charset="2"/>
              </a:rPr>
              <a:t></a:t>
            </a:r>
            <a:endParaRPr lang="en-AU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E02A8-283A-450F-9D53-A04751E708FA}" type="slidenum">
              <a:rPr lang="en-AU" smtClean="0"/>
              <a:pPr/>
              <a:t>19</a:t>
            </a:fld>
            <a:endParaRPr lang="en-AU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1713725"/>
              </p:ext>
            </p:extLst>
          </p:nvPr>
        </p:nvGraphicFramePr>
        <p:xfrm>
          <a:off x="313766" y="1943932"/>
          <a:ext cx="8498540" cy="4317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81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Authors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spcAft>
                <a:spcPts val="0"/>
              </a:spcAft>
            </a:pPr>
            <a:r>
              <a:rPr lang="en-US" u="sng" dirty="0">
                <a:solidFill>
                  <a:srgbClr val="000000"/>
                </a:solidFill>
                <a:latin typeface="+mj-lt"/>
                <a:ea typeface="Times New Roman"/>
              </a:rPr>
              <a:t>The Social Research Centre Pty Ltd</a:t>
            </a:r>
            <a:endParaRPr lang="en-AU" sz="1350" dirty="0">
              <a:latin typeface="+mj-lt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en-US" dirty="0">
              <a:solidFill>
                <a:srgbClr val="000000"/>
              </a:solidFill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a typeface="Times New Roman"/>
              </a:rPr>
              <a:t>Dina Neiger, PhD</a:t>
            </a:r>
          </a:p>
          <a:p>
            <a:pPr algn="ctr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+mj-lt"/>
                <a:ea typeface="Times New Roman"/>
              </a:rPr>
              <a:t>Darren W. Pennay</a:t>
            </a:r>
          </a:p>
          <a:p>
            <a:pPr algn="ctr">
              <a:spcAft>
                <a:spcPts val="0"/>
              </a:spcAft>
            </a:pPr>
            <a:r>
              <a:rPr lang="en-AU" dirty="0">
                <a:solidFill>
                  <a:srgbClr val="000000"/>
                </a:solidFill>
                <a:latin typeface="+mj-lt"/>
                <a:ea typeface="Times New Roman"/>
              </a:rPr>
              <a:t>Andrew C. Ward</a:t>
            </a:r>
            <a:endParaRPr lang="en-AU" sz="1350" dirty="0">
              <a:latin typeface="+mj-lt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+mj-lt"/>
                <a:ea typeface="Times New Roman"/>
              </a:rPr>
              <a:t>Paul J. Lavrakas, PhD</a:t>
            </a:r>
            <a:endParaRPr lang="en-AU" sz="1350" dirty="0">
              <a:latin typeface="+mj-lt"/>
              <a:ea typeface="Times New Roman"/>
            </a:endParaRPr>
          </a:p>
          <a:p>
            <a:pPr>
              <a:spcAft>
                <a:spcPts val="0"/>
              </a:spcAft>
            </a:pPr>
            <a:endParaRPr lang="en-AU" sz="900" dirty="0">
              <a:latin typeface="+mj-lt"/>
              <a:ea typeface="Calibri"/>
              <a:cs typeface="Arial"/>
            </a:endParaRPr>
          </a:p>
          <a:p>
            <a:pPr>
              <a:spcAft>
                <a:spcPts val="0"/>
              </a:spcAft>
            </a:pPr>
            <a:endParaRPr lang="en-AU" sz="900" dirty="0">
              <a:latin typeface="+mj-lt"/>
              <a:ea typeface="Calibri"/>
              <a:cs typeface="Arial"/>
            </a:endParaRPr>
          </a:p>
          <a:p>
            <a:pPr>
              <a:spcAft>
                <a:spcPts val="0"/>
              </a:spcAft>
            </a:pPr>
            <a:endParaRPr lang="en-AU" sz="900" dirty="0">
              <a:latin typeface="+mj-lt"/>
              <a:ea typeface="Calibri"/>
              <a:cs typeface="Arial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1200" dirty="0" smtClean="0">
                <a:latin typeface="+mj-lt"/>
                <a:ea typeface="Calibri"/>
                <a:cs typeface="Arial"/>
              </a:rPr>
              <a:t>Dina </a:t>
            </a:r>
            <a:r>
              <a:rPr lang="en-AU" sz="1200" dirty="0">
                <a:latin typeface="+mj-lt"/>
                <a:ea typeface="Calibri"/>
                <a:cs typeface="Arial"/>
              </a:rPr>
              <a:t>Neiger </a:t>
            </a:r>
            <a:r>
              <a:rPr lang="en-AU" sz="1200" dirty="0" smtClean="0">
                <a:latin typeface="+mj-lt"/>
                <a:ea typeface="Calibri"/>
                <a:cs typeface="Arial"/>
              </a:rPr>
              <a:t>is a Director Statistical and Analytica</a:t>
            </a:r>
            <a:r>
              <a:rPr lang="en-AU" sz="1200" dirty="0" smtClean="0">
                <a:latin typeface="+mj-lt"/>
                <a:ea typeface="Calibri"/>
                <a:cs typeface="Arial"/>
              </a:rPr>
              <a:t>l Methods at The Social Research Centre and a </a:t>
            </a:r>
            <a:r>
              <a:rPr lang="en-AU" sz="1200" dirty="0" smtClean="0">
                <a:latin typeface="+mj-lt"/>
                <a:ea typeface="Calibri"/>
                <a:cs typeface="Arial"/>
              </a:rPr>
              <a:t>Centre </a:t>
            </a:r>
            <a:r>
              <a:rPr lang="en-AU" sz="1200" dirty="0">
                <a:latin typeface="+mj-lt"/>
                <a:ea typeface="Calibri"/>
                <a:cs typeface="Arial"/>
              </a:rPr>
              <a:t>Visitor with the ANU Centre for Social Research and Methods </a:t>
            </a:r>
            <a:endParaRPr lang="en-AU" sz="1200" dirty="0" smtClean="0">
              <a:latin typeface="+mj-lt"/>
              <a:ea typeface="Calibri"/>
              <a:cs typeface="Arial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1200" dirty="0">
                <a:ea typeface="Calibri"/>
                <a:cs typeface="Arial"/>
              </a:rPr>
              <a:t>Darren Pennay is </a:t>
            </a:r>
            <a:r>
              <a:rPr lang="en-AU" sz="1200" dirty="0">
                <a:ea typeface="Calibri"/>
                <a:cs typeface="Arial"/>
              </a:rPr>
              <a:t>Chief Executive </a:t>
            </a:r>
            <a:r>
              <a:rPr lang="en-AU" sz="1200" dirty="0" smtClean="0">
                <a:ea typeface="Calibri"/>
                <a:cs typeface="Arial"/>
              </a:rPr>
              <a:t>Officer</a:t>
            </a:r>
            <a:r>
              <a:rPr lang="en-AU" sz="1200" dirty="0">
                <a:ea typeface="Calibri"/>
                <a:cs typeface="Arial"/>
              </a:rPr>
              <a:t> </a:t>
            </a:r>
            <a:r>
              <a:rPr lang="en-AU" sz="1200" dirty="0" smtClean="0">
                <a:ea typeface="Calibri"/>
                <a:cs typeface="Arial"/>
              </a:rPr>
              <a:t>at </a:t>
            </a:r>
            <a:r>
              <a:rPr lang="en-AU" sz="1200" dirty="0">
                <a:ea typeface="Calibri"/>
                <a:cs typeface="Arial"/>
              </a:rPr>
              <a:t>The Social Research </a:t>
            </a:r>
            <a:r>
              <a:rPr lang="en-AU" sz="1200" dirty="0" smtClean="0">
                <a:ea typeface="Calibri"/>
                <a:cs typeface="Arial"/>
              </a:rPr>
              <a:t>Centre, Adjunct </a:t>
            </a:r>
            <a:r>
              <a:rPr lang="en-AU" sz="1200" dirty="0">
                <a:ea typeface="Calibri"/>
                <a:cs typeface="Arial"/>
              </a:rPr>
              <a:t>Senior Research Fellow, ANU Centre for Social Research and </a:t>
            </a:r>
            <a:r>
              <a:rPr lang="en-AU" sz="1200" dirty="0" smtClean="0">
                <a:ea typeface="Calibri"/>
                <a:cs typeface="Arial"/>
              </a:rPr>
              <a:t>Methods, Adjunct </a:t>
            </a:r>
            <a:r>
              <a:rPr lang="en-AU" sz="1200" dirty="0">
                <a:ea typeface="Calibri"/>
                <a:cs typeface="Arial"/>
              </a:rPr>
              <a:t>Professor, Institute for Social Science Research, The University of </a:t>
            </a:r>
            <a:r>
              <a:rPr lang="en-AU" sz="1200" dirty="0" smtClean="0">
                <a:ea typeface="Calibri"/>
                <a:cs typeface="Arial"/>
              </a:rPr>
              <a:t>Queensland and Fellow </a:t>
            </a:r>
            <a:r>
              <a:rPr lang="en-AU" sz="1200" dirty="0">
                <a:ea typeface="Calibri"/>
                <a:cs typeface="Arial"/>
              </a:rPr>
              <a:t>of the Australian Market and Social Research Society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1200" dirty="0" smtClean="0">
                <a:ea typeface="Calibri"/>
                <a:cs typeface="Arial"/>
              </a:rPr>
              <a:t>Andrew C. Ward is a Manager Statistical </a:t>
            </a:r>
            <a:r>
              <a:rPr lang="en-AU" sz="1200" dirty="0">
                <a:ea typeface="Calibri"/>
                <a:cs typeface="Arial"/>
              </a:rPr>
              <a:t>and Analytical Methods at The Social Research Centre </a:t>
            </a:r>
            <a:endParaRPr lang="en-AU" sz="1200" dirty="0" smtClean="0">
              <a:ea typeface="Calibri"/>
              <a:cs typeface="Arial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1200" dirty="0" smtClean="0">
                <a:latin typeface="+mj-lt"/>
                <a:ea typeface="Calibri"/>
                <a:cs typeface="Arial"/>
              </a:rPr>
              <a:t>Paul </a:t>
            </a:r>
            <a:r>
              <a:rPr lang="en-AU" sz="1200" dirty="0">
                <a:latin typeface="+mj-lt"/>
                <a:ea typeface="Calibri"/>
                <a:cs typeface="Arial"/>
              </a:rPr>
              <a:t>J. Lavrakas is a Senior Methodological Adviser for the ANU Social Research </a:t>
            </a:r>
            <a:r>
              <a:rPr lang="en-AU" sz="1200" dirty="0" err="1">
                <a:latin typeface="+mj-lt"/>
                <a:ea typeface="Calibri"/>
                <a:cs typeface="Arial"/>
              </a:rPr>
              <a:t>Center</a:t>
            </a:r>
            <a:r>
              <a:rPr lang="en-AU" sz="1200" dirty="0">
                <a:latin typeface="+mj-lt"/>
                <a:ea typeface="Calibri"/>
                <a:cs typeface="Arial"/>
              </a:rPr>
              <a:t>; Senior Fellow with NORC at the University of Chicago; and Senior Research Fellow, Office of Survey Research, Michigan State University</a:t>
            </a:r>
            <a:endParaRPr lang="en-AU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CDA-DC08-45DA-8178-B0B7D3F57FC1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642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Other differentiators</a:t>
            </a:r>
            <a:endParaRPr lang="en-AU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878828"/>
            <a:ext cx="8044010" cy="5979172"/>
          </a:xfrm>
        </p:spPr>
        <p:txBody>
          <a:bodyPr/>
          <a:lstStyle/>
          <a:p>
            <a:pPr marL="901700" indent="-901700"/>
            <a:r>
              <a:rPr lang="en-AU" dirty="0" smtClean="0">
                <a:solidFill>
                  <a:schemeClr val="bg2"/>
                </a:solidFill>
              </a:rPr>
              <a:t>Income: </a:t>
            </a:r>
            <a:r>
              <a:rPr lang="en-AU" sz="1600" dirty="0" smtClean="0"/>
              <a:t>Annual income pre-tax:</a:t>
            </a:r>
          </a:p>
          <a:p>
            <a:pPr marL="901700" indent="-901700"/>
            <a:endParaRPr lang="en-AU" dirty="0" smtClean="0">
              <a:solidFill>
                <a:schemeClr val="bg2"/>
              </a:solidFill>
            </a:endParaRPr>
          </a:p>
          <a:p>
            <a:pPr marL="901700" indent="-901700"/>
            <a:endParaRPr lang="en-AU" dirty="0">
              <a:solidFill>
                <a:schemeClr val="bg2"/>
              </a:solidFill>
            </a:endParaRPr>
          </a:p>
          <a:p>
            <a:pPr marL="901700" indent="-901700"/>
            <a:endParaRPr lang="en-AU" dirty="0" smtClean="0">
              <a:solidFill>
                <a:schemeClr val="bg2"/>
              </a:solidFill>
            </a:endParaRPr>
          </a:p>
          <a:p>
            <a:pPr marL="901700" indent="-901700"/>
            <a:endParaRPr lang="en-AU" dirty="0">
              <a:solidFill>
                <a:schemeClr val="bg2"/>
              </a:solidFill>
            </a:endParaRPr>
          </a:p>
          <a:p>
            <a:pPr marL="901700" indent="-901700"/>
            <a:endParaRPr lang="en-AU" dirty="0" smtClean="0">
              <a:solidFill>
                <a:schemeClr val="bg2"/>
              </a:solidFill>
            </a:endParaRPr>
          </a:p>
          <a:p>
            <a:pPr marL="901700" indent="-901700"/>
            <a:r>
              <a:rPr lang="en-AU" dirty="0" smtClean="0">
                <a:solidFill>
                  <a:schemeClr val="bg2"/>
                </a:solidFill>
              </a:rPr>
              <a:t>Employment:</a:t>
            </a:r>
            <a:r>
              <a:rPr lang="en-AU" dirty="0"/>
              <a:t>	</a:t>
            </a:r>
            <a:endParaRPr lang="en-AU" dirty="0" smtClean="0"/>
          </a:p>
          <a:p>
            <a:r>
              <a:rPr lang="en-AU" sz="1600" dirty="0" smtClean="0"/>
              <a:t>In the last week, any work done </a:t>
            </a:r>
            <a:r>
              <a:rPr lang="en-AU" sz="1600" dirty="0"/>
              <a:t>in a job, business or farm, without pay in a </a:t>
            </a:r>
            <a:r>
              <a:rPr lang="en-AU" sz="1600" dirty="0" smtClean="0"/>
              <a:t>family business, including away from because of holidays, sickness or any other reason</a:t>
            </a:r>
            <a:endParaRPr lang="en-AU" sz="1600" dirty="0"/>
          </a:p>
          <a:p>
            <a:pPr marL="901700" indent="-901700"/>
            <a:r>
              <a:rPr lang="en-AU" dirty="0" smtClean="0">
                <a:solidFill>
                  <a:schemeClr val="bg2"/>
                </a:solidFill>
              </a:rPr>
              <a:t>Home ownership:</a:t>
            </a:r>
            <a:endParaRPr lang="en-AU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CDA-DC08-45DA-8178-B0B7D3F57FC1}" type="slidenum">
              <a:rPr lang="en-AU" smtClean="0"/>
              <a:pPr/>
              <a:t>20</a:t>
            </a:fld>
            <a:endParaRPr lang="en-AU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172255"/>
              </p:ext>
            </p:extLst>
          </p:nvPr>
        </p:nvGraphicFramePr>
        <p:xfrm>
          <a:off x="2941160" y="1259827"/>
          <a:ext cx="3788659" cy="2520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88659"/>
              </a:tblGrid>
              <a:tr h="229120">
                <a:tc>
                  <a:txBody>
                    <a:bodyPr/>
                    <a:lstStyle/>
                    <a:p>
                      <a:pPr algn="l" fontAlgn="t"/>
                      <a:r>
                        <a:rPr lang="en-AU" sz="1100" u="none" strike="noStrike" dirty="0">
                          <a:effectLst/>
                        </a:rPr>
                        <a:t>$2,000 or more per week ($104,000 or more per year)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229120">
                <a:tc>
                  <a:txBody>
                    <a:bodyPr/>
                    <a:lstStyle/>
                    <a:p>
                      <a:pPr algn="l" fontAlgn="t"/>
                      <a:r>
                        <a:rPr lang="en-AU" sz="1100" u="none" strike="noStrike">
                          <a:effectLst/>
                        </a:rPr>
                        <a:t>$1,500 - $1,999 per week ($78,000 - $103,999 per year)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229120">
                <a:tc>
                  <a:txBody>
                    <a:bodyPr/>
                    <a:lstStyle/>
                    <a:p>
                      <a:pPr algn="l" fontAlgn="t"/>
                      <a:r>
                        <a:rPr lang="en-AU" sz="1100" u="none" strike="noStrike" dirty="0">
                          <a:effectLst/>
                        </a:rPr>
                        <a:t>$1,250 - $1,499 per week ($65,000 - $77,999 per year)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229120">
                <a:tc>
                  <a:txBody>
                    <a:bodyPr/>
                    <a:lstStyle/>
                    <a:p>
                      <a:pPr algn="l" fontAlgn="t"/>
                      <a:r>
                        <a:rPr lang="en-AU" sz="1100" u="none" strike="noStrike">
                          <a:effectLst/>
                        </a:rPr>
                        <a:t>$1,000 - $1,249 per week ($52,000 - $64,999 per year)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229120">
                <a:tc>
                  <a:txBody>
                    <a:bodyPr/>
                    <a:lstStyle/>
                    <a:p>
                      <a:pPr algn="l" fontAlgn="t"/>
                      <a:r>
                        <a:rPr lang="en-AU" sz="1100" u="none" strike="noStrike">
                          <a:effectLst/>
                        </a:rPr>
                        <a:t>$800 - $999 per week ($41,600 - $51,999 per year)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229120">
                <a:tc>
                  <a:txBody>
                    <a:bodyPr/>
                    <a:lstStyle/>
                    <a:p>
                      <a:pPr algn="l" fontAlgn="t"/>
                      <a:r>
                        <a:rPr lang="en-AU" sz="1100" u="none" strike="noStrike">
                          <a:effectLst/>
                        </a:rPr>
                        <a:t>$600 - $799 per week ($31,200 - $41,599 per year)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229120">
                <a:tc>
                  <a:txBody>
                    <a:bodyPr/>
                    <a:lstStyle/>
                    <a:p>
                      <a:pPr algn="l" fontAlgn="t"/>
                      <a:r>
                        <a:rPr lang="en-AU" sz="1100" u="none" strike="noStrike">
                          <a:effectLst/>
                        </a:rPr>
                        <a:t>$400 - $599 per week ($20,800 - $31,199 per year)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229120">
                <a:tc>
                  <a:txBody>
                    <a:bodyPr/>
                    <a:lstStyle/>
                    <a:p>
                      <a:pPr algn="l" fontAlgn="t"/>
                      <a:r>
                        <a:rPr lang="en-AU" sz="1100" u="none" strike="noStrike" dirty="0">
                          <a:effectLst/>
                        </a:rPr>
                        <a:t>$300 - $399 per week ($15,600 - $20,799 per year)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229120">
                <a:tc>
                  <a:txBody>
                    <a:bodyPr/>
                    <a:lstStyle/>
                    <a:p>
                      <a:pPr algn="l" fontAlgn="t"/>
                      <a:r>
                        <a:rPr lang="en-AU" sz="1100" u="none" strike="noStrike" dirty="0">
                          <a:effectLst/>
                        </a:rPr>
                        <a:t>$200 - $299 per week ($10,400 - $15,599 per year)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229120">
                <a:tc>
                  <a:txBody>
                    <a:bodyPr/>
                    <a:lstStyle/>
                    <a:p>
                      <a:pPr algn="l" fontAlgn="t"/>
                      <a:r>
                        <a:rPr lang="en-AU" sz="1100" u="none" strike="noStrike">
                          <a:effectLst/>
                        </a:rPr>
                        <a:t>$1 - $199 per week ($1 - $10,399 per year)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229120">
                <a:tc>
                  <a:txBody>
                    <a:bodyPr/>
                    <a:lstStyle/>
                    <a:p>
                      <a:pPr algn="l" fontAlgn="t"/>
                      <a:r>
                        <a:rPr lang="en-AU" sz="1100" u="none" strike="noStrike" dirty="0">
                          <a:effectLst/>
                        </a:rPr>
                        <a:t>Nil </a:t>
                      </a:r>
                      <a:r>
                        <a:rPr lang="en-AU" sz="1100" u="none" strike="noStrike" dirty="0" smtClean="0">
                          <a:effectLst/>
                        </a:rPr>
                        <a:t>income/Negative income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76785"/>
              </p:ext>
            </p:extLst>
          </p:nvPr>
        </p:nvGraphicFramePr>
        <p:xfrm>
          <a:off x="2856319" y="4920790"/>
          <a:ext cx="3873500" cy="1333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73500"/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AU" sz="1100" u="none" strike="noStrike" dirty="0">
                          <a:effectLst/>
                        </a:rPr>
                        <a:t>Owned outright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AU" sz="1100" u="none" strike="noStrike">
                          <a:effectLst/>
                        </a:rPr>
                        <a:t>Owned with a mortgage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AU" sz="1100" u="none" strike="noStrike" dirty="0">
                          <a:effectLst/>
                        </a:rPr>
                        <a:t>Being purchased under a rent/buy scheme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AU" sz="1100" u="none" strike="noStrike">
                          <a:effectLst/>
                        </a:rPr>
                        <a:t>Being rented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AU" sz="1100" u="none" strike="noStrike" dirty="0">
                          <a:effectLst/>
                        </a:rPr>
                        <a:t>Being occupied rent free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AU" sz="1100" u="none" strike="noStrike" dirty="0">
                          <a:effectLst/>
                        </a:rPr>
                        <a:t>Being occupied under a life tenure scheme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AU" sz="1100" u="none" strike="noStrike" dirty="0">
                          <a:effectLst/>
                        </a:rPr>
                        <a:t>Other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007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Other </a:t>
            </a:r>
            <a:r>
              <a:rPr lang="en-AU" dirty="0" smtClean="0"/>
              <a:t>Differentiators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27" y="877930"/>
            <a:ext cx="7886700" cy="5101810"/>
          </a:xfrm>
        </p:spPr>
        <p:txBody>
          <a:bodyPr/>
          <a:lstStyle/>
          <a:p>
            <a:r>
              <a:rPr lang="en-AU" sz="2000" dirty="0"/>
              <a:t>Income – single most influential variable to reduce bias and RMSE</a:t>
            </a:r>
          </a:p>
          <a:p>
            <a:r>
              <a:rPr lang="en-AU" sz="2000" dirty="0"/>
              <a:t>Benefit from including both: income and employment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E02A8-283A-450F-9D53-A04751E708FA}" type="slidenum">
              <a:rPr lang="en-AU" smtClean="0"/>
              <a:pPr/>
              <a:t>21</a:t>
            </a:fld>
            <a:endParaRPr lang="en-AU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53904"/>
              </p:ext>
            </p:extLst>
          </p:nvPr>
        </p:nvGraphicFramePr>
        <p:xfrm>
          <a:off x="150830" y="2043954"/>
          <a:ext cx="8431695" cy="4133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5156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Combine EA, Internet Usage, Other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028" y="990600"/>
            <a:ext cx="7979322" cy="5186364"/>
          </a:xfrm>
        </p:spPr>
        <p:txBody>
          <a:bodyPr/>
          <a:lstStyle/>
          <a:p>
            <a:r>
              <a:rPr lang="en-AU" sz="1600" dirty="0" err="1"/>
              <a:t>Std</a:t>
            </a:r>
            <a:r>
              <a:rPr lang="en-AU" sz="1600" dirty="0"/>
              <a:t> adjustments: </a:t>
            </a:r>
            <a:r>
              <a:rPr lang="en-AU" sz="1600" dirty="0">
                <a:solidFill>
                  <a:srgbClr val="0070C0"/>
                </a:solidFill>
              </a:rPr>
              <a:t>Telephone status, Age by Education, Gender, Volunteer</a:t>
            </a:r>
          </a:p>
          <a:p>
            <a:r>
              <a:rPr lang="en-AU" sz="1600" dirty="0"/>
              <a:t>Design weights model: </a:t>
            </a:r>
            <a:r>
              <a:rPr lang="en-AU" sz="1600" dirty="0">
                <a:solidFill>
                  <a:srgbClr val="0070C0"/>
                </a:solidFill>
              </a:rPr>
              <a:t>Primary demographics, Secondary demographics, Telephone status, Volunteer, EA (individual), Internet use (all)</a:t>
            </a:r>
          </a:p>
          <a:p>
            <a:r>
              <a:rPr lang="en-AU" sz="1600" dirty="0"/>
              <a:t>Key differentiations: </a:t>
            </a:r>
            <a:r>
              <a:rPr lang="en-AU" sz="1600" dirty="0">
                <a:solidFill>
                  <a:srgbClr val="0070C0"/>
                </a:solidFill>
              </a:rPr>
              <a:t>Income, Employment, </a:t>
            </a:r>
            <a:r>
              <a:rPr lang="en-AU" sz="1600" dirty="0" err="1">
                <a:solidFill>
                  <a:srgbClr val="0070C0"/>
                </a:solidFill>
              </a:rPr>
              <a:t>Rasch</a:t>
            </a:r>
            <a:r>
              <a:rPr lang="en-AU" sz="1600" dirty="0">
                <a:solidFill>
                  <a:srgbClr val="0070C0"/>
                </a:solidFill>
              </a:rPr>
              <a:t> EA score, How often look for information over the internet</a:t>
            </a:r>
          </a:p>
          <a:p>
            <a:endParaRPr lang="en-AU" sz="16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E02A8-283A-450F-9D53-A04751E708FA}" type="slidenum">
              <a:rPr lang="en-AU" smtClean="0"/>
              <a:pPr/>
              <a:t>22</a:t>
            </a:fld>
            <a:endParaRPr lang="en-AU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178761"/>
              </p:ext>
            </p:extLst>
          </p:nvPr>
        </p:nvGraphicFramePr>
        <p:xfrm>
          <a:off x="252250" y="2574161"/>
          <a:ext cx="8671032" cy="360280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447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56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822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7084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7205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5553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040452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400" kern="1200" dirty="0"/>
                        <a:t>Adjustment Type</a:t>
                      </a:r>
                      <a:endParaRPr lang="en-AU" sz="1400" kern="1200" dirty="0"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400" kern="1200" dirty="0"/>
                        <a:t>Average absolute error</a:t>
                      </a:r>
                      <a:endParaRPr lang="en-AU" sz="1400" kern="1200" dirty="0"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400" kern="1200" dirty="0"/>
                        <a:t>% Change in bias </a:t>
                      </a:r>
                      <a:r>
                        <a:rPr lang="en-AU" sz="1400" kern="1200" dirty="0" err="1"/>
                        <a:t>cf</a:t>
                      </a:r>
                      <a:r>
                        <a:rPr lang="en-AU" sz="1400" kern="1200" dirty="0"/>
                        <a:t> unweighted</a:t>
                      </a:r>
                      <a:endParaRPr lang="en-AU" sz="1400" kern="1200" dirty="0"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400" kern="1200" dirty="0"/>
                        <a:t>% Change in bias </a:t>
                      </a:r>
                      <a:r>
                        <a:rPr lang="en-AU" sz="1400" kern="1200" dirty="0" err="1"/>
                        <a:t>cf</a:t>
                      </a:r>
                      <a:r>
                        <a:rPr lang="en-AU" sz="1400" kern="1200" dirty="0"/>
                        <a:t> weighted with </a:t>
                      </a:r>
                      <a:r>
                        <a:rPr lang="en-AU" sz="1400" kern="1200" dirty="0" err="1"/>
                        <a:t>std</a:t>
                      </a:r>
                      <a:r>
                        <a:rPr lang="en-AU" sz="1400" kern="1200" dirty="0"/>
                        <a:t> adjustments</a:t>
                      </a:r>
                      <a:endParaRPr lang="en-AU" sz="1400" kern="1200" dirty="0"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400" kern="1200" dirty="0"/>
                        <a:t>Average RMSE</a:t>
                      </a:r>
                      <a:endParaRPr lang="en-AU" sz="1400" kern="1200" dirty="0"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400" kern="1200" dirty="0"/>
                        <a:t>% Change in RMSE </a:t>
                      </a:r>
                      <a:r>
                        <a:rPr lang="en-AU" sz="1400" kern="1200" dirty="0" err="1"/>
                        <a:t>cf</a:t>
                      </a:r>
                      <a:r>
                        <a:rPr lang="en-AU" sz="1400" kern="1200" dirty="0"/>
                        <a:t> weighted with </a:t>
                      </a:r>
                      <a:r>
                        <a:rPr lang="en-AU" sz="1400" kern="1200" dirty="0" err="1"/>
                        <a:t>std</a:t>
                      </a:r>
                      <a:r>
                        <a:rPr lang="en-AU" sz="1400" kern="1200" dirty="0"/>
                        <a:t> adjustments</a:t>
                      </a:r>
                      <a:endParaRPr lang="en-AU" sz="1400" kern="1200" dirty="0"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2485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AU" sz="1400" kern="1200" dirty="0">
                          <a:latin typeface="+mj-lt"/>
                        </a:rPr>
                        <a:t>Unweighted</a:t>
                      </a:r>
                      <a:endParaRPr lang="en-AU" sz="1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400" kern="1200" dirty="0">
                          <a:latin typeface="+mj-lt"/>
                        </a:rPr>
                        <a:t>8.34</a:t>
                      </a:r>
                      <a:endParaRPr lang="en-AU" sz="1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  <a:endParaRPr lang="en-AU" sz="1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  <a:endParaRPr lang="en-AU" sz="1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  <a:endParaRPr lang="en-AU" sz="1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  <a:endParaRPr lang="en-AU" sz="1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1918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AU" sz="1400" kern="1200" dirty="0">
                          <a:latin typeface="+mj-lt"/>
                        </a:rPr>
                        <a:t>Weighted with </a:t>
                      </a:r>
                      <a:r>
                        <a:rPr lang="en-AU" sz="1400" kern="1200" dirty="0" err="1">
                          <a:latin typeface="+mj-lt"/>
                        </a:rPr>
                        <a:t>std</a:t>
                      </a:r>
                      <a:r>
                        <a:rPr lang="en-AU" sz="1400" kern="1200" dirty="0">
                          <a:latin typeface="+mj-lt"/>
                        </a:rPr>
                        <a:t> adjustments</a:t>
                      </a:r>
                      <a:endParaRPr lang="en-AU" sz="1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400" kern="1200" dirty="0">
                          <a:latin typeface="+mj-lt"/>
                        </a:rPr>
                        <a:t>8.68</a:t>
                      </a:r>
                      <a:endParaRPr lang="en-AU" sz="1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400" kern="1200" dirty="0">
                          <a:latin typeface="+mj-lt"/>
                        </a:rPr>
                        <a:t>4.1</a:t>
                      </a:r>
                      <a:endParaRPr lang="en-AU" sz="1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  <a:endParaRPr lang="en-AU" sz="1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400" kern="1200">
                          <a:latin typeface="+mj-lt"/>
                        </a:rPr>
                        <a:t>9.098</a:t>
                      </a:r>
                      <a:endParaRPr lang="en-AU" sz="1400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  <a:endParaRPr lang="en-AU" sz="1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33975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AU" sz="1400" kern="1200" dirty="0">
                          <a:latin typeface="+mj-lt"/>
                        </a:rPr>
                        <a:t>Weighted with design weights and </a:t>
                      </a:r>
                      <a:r>
                        <a:rPr lang="en-AU" sz="1400" kern="1200" dirty="0" err="1">
                          <a:latin typeface="+mj-lt"/>
                        </a:rPr>
                        <a:t>std</a:t>
                      </a:r>
                      <a:r>
                        <a:rPr lang="en-AU" sz="1400" kern="1200" dirty="0">
                          <a:latin typeface="+mj-lt"/>
                        </a:rPr>
                        <a:t> adjustments</a:t>
                      </a:r>
                      <a:endParaRPr lang="en-AU" sz="1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400" kern="1200" dirty="0">
                          <a:latin typeface="+mj-lt"/>
                        </a:rPr>
                        <a:t>8.32</a:t>
                      </a:r>
                      <a:endParaRPr lang="en-AU" sz="1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400" kern="1200" dirty="0">
                          <a:latin typeface="+mj-lt"/>
                        </a:rPr>
                        <a:t>-0.2</a:t>
                      </a:r>
                      <a:endParaRPr lang="en-AU" sz="1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400" kern="1200" dirty="0">
                          <a:latin typeface="+mj-lt"/>
                        </a:rPr>
                        <a:t>-4.2</a:t>
                      </a:r>
                      <a:endParaRPr lang="en-AU" sz="1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400" kern="1200" dirty="0">
                          <a:latin typeface="+mj-lt"/>
                        </a:rPr>
                        <a:t>8.808</a:t>
                      </a:r>
                      <a:endParaRPr lang="en-AU" sz="1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400" kern="1200" dirty="0">
                          <a:latin typeface="+mj-lt"/>
                        </a:rPr>
                        <a:t>-3.2</a:t>
                      </a:r>
                      <a:endParaRPr lang="en-AU" sz="1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33975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AU" sz="1400" kern="1200" dirty="0">
                          <a:latin typeface="+mj-lt"/>
                        </a:rPr>
                        <a:t>Weighted with design weights and key differentiators</a:t>
                      </a:r>
                      <a:endParaRPr lang="en-AU" sz="1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400" kern="1200" dirty="0">
                          <a:latin typeface="+mj-lt"/>
                        </a:rPr>
                        <a:t>7.02</a:t>
                      </a:r>
                      <a:endParaRPr lang="en-AU" sz="1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400" kern="1200">
                          <a:latin typeface="+mj-lt"/>
                        </a:rPr>
                        <a:t>-15.8</a:t>
                      </a:r>
                      <a:endParaRPr lang="en-AU" sz="1400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400" kern="1200" dirty="0">
                          <a:latin typeface="+mj-lt"/>
                        </a:rPr>
                        <a:t>-19.1</a:t>
                      </a:r>
                      <a:endParaRPr lang="en-AU" sz="1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400" kern="1200" dirty="0">
                          <a:latin typeface="+mj-lt"/>
                        </a:rPr>
                        <a:t>7.930</a:t>
                      </a:r>
                      <a:endParaRPr lang="en-AU" sz="1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400" kern="1200" dirty="0">
                          <a:latin typeface="+mj-lt"/>
                        </a:rPr>
                        <a:t>-12.8</a:t>
                      </a:r>
                      <a:endParaRPr lang="en-AU" sz="1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906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Variability among 5 non probability panels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9797066"/>
              </p:ext>
            </p:extLst>
          </p:nvPr>
        </p:nvGraphicFramePr>
        <p:xfrm>
          <a:off x="536575" y="990600"/>
          <a:ext cx="7978776" cy="445933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3297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297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297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297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297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2979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93103">
                <a:tc>
                  <a:txBody>
                    <a:bodyPr/>
                    <a:lstStyle/>
                    <a:p>
                      <a:pPr algn="l" fontAlgn="b"/>
                      <a:endParaRPr lang="en-A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AU" sz="1500" u="none" strike="noStrike" kern="1200" dirty="0" smtClean="0">
                          <a:effectLst/>
                        </a:rPr>
                        <a:t>Average Absolute Error</a:t>
                      </a:r>
                      <a:endParaRPr lang="en-AU" sz="15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AU" sz="1500" u="none" strike="noStrike" dirty="0" smtClean="0">
                          <a:effectLst/>
                        </a:rPr>
                        <a:t>% Change in bias</a:t>
                      </a:r>
                      <a:endParaRPr lang="en-A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25864">
                <a:tc>
                  <a:txBody>
                    <a:bodyPr/>
                    <a:lstStyle/>
                    <a:p>
                      <a:pPr algn="l" fontAlgn="b"/>
                      <a:endParaRPr lang="en-A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500" u="none" strike="noStrike" dirty="0" smtClean="0">
                          <a:effectLst/>
                        </a:rPr>
                        <a:t>Unweighted</a:t>
                      </a:r>
                      <a:endParaRPr lang="en-A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500" u="none" strike="noStrike" dirty="0" err="1" smtClean="0">
                          <a:effectLst/>
                        </a:rPr>
                        <a:t>Std</a:t>
                      </a:r>
                      <a:r>
                        <a:rPr lang="en-AU" sz="1500" u="none" strike="noStrike" dirty="0" smtClean="0">
                          <a:effectLst/>
                        </a:rPr>
                        <a:t> adjustments</a:t>
                      </a:r>
                      <a:endParaRPr lang="en-A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500" u="none" strike="noStrike" dirty="0">
                          <a:effectLst/>
                        </a:rPr>
                        <a:t>Design weights and </a:t>
                      </a:r>
                      <a:r>
                        <a:rPr lang="en-AU" sz="1500" u="none" strike="noStrike" dirty="0" smtClean="0">
                          <a:effectLst/>
                        </a:rPr>
                        <a:t>key differentiators</a:t>
                      </a:r>
                      <a:endParaRPr lang="en-A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500" u="none" strike="noStrike" dirty="0" smtClean="0">
                          <a:effectLst/>
                        </a:rPr>
                        <a:t>From </a:t>
                      </a:r>
                      <a:r>
                        <a:rPr lang="en-AU" sz="1500" u="none" strike="noStrike" dirty="0">
                          <a:effectLst/>
                        </a:rPr>
                        <a:t>unweighted</a:t>
                      </a:r>
                      <a:endParaRPr lang="en-A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500" u="none" strike="noStrike" dirty="0" smtClean="0">
                          <a:effectLst/>
                        </a:rPr>
                        <a:t>From </a:t>
                      </a:r>
                      <a:r>
                        <a:rPr lang="en-AU" sz="1500" u="none" strike="noStrike" dirty="0" err="1">
                          <a:effectLst/>
                        </a:rPr>
                        <a:t>std</a:t>
                      </a:r>
                      <a:r>
                        <a:rPr lang="en-AU" sz="1500" u="none" strike="noStrike" dirty="0">
                          <a:effectLst/>
                        </a:rPr>
                        <a:t> adjustment</a:t>
                      </a:r>
                      <a:endParaRPr lang="en-A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2078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en-AU" sz="1500" u="none" strike="noStrike" dirty="0">
                          <a:effectLst/>
                        </a:rPr>
                        <a:t>Panel 1</a:t>
                      </a:r>
                      <a:endParaRPr lang="en-A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500" u="none" strike="noStrike" dirty="0" smtClean="0">
                          <a:effectLst/>
                        </a:rPr>
                        <a:t>9.2</a:t>
                      </a:r>
                      <a:endParaRPr lang="en-A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500" u="none" strike="noStrike" dirty="0" smtClean="0">
                          <a:effectLst/>
                        </a:rPr>
                        <a:t>9.8</a:t>
                      </a:r>
                      <a:endParaRPr lang="en-A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500" u="none" strike="noStrike" dirty="0" smtClean="0">
                          <a:effectLst/>
                        </a:rPr>
                        <a:t>6.7</a:t>
                      </a:r>
                      <a:endParaRPr lang="en-A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500" u="none" strike="noStrike" dirty="0">
                          <a:effectLst/>
                        </a:rPr>
                        <a:t>-27.3</a:t>
                      </a:r>
                      <a:endParaRPr lang="en-A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500" u="none" strike="noStrike" dirty="0">
                          <a:effectLst/>
                        </a:rPr>
                        <a:t>-31.4</a:t>
                      </a:r>
                      <a:endParaRPr lang="en-A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2078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en-AU" sz="1500" u="none" strike="noStrike" dirty="0">
                          <a:effectLst/>
                        </a:rPr>
                        <a:t>Panel 2</a:t>
                      </a:r>
                      <a:endParaRPr lang="en-A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500" u="none" strike="noStrike" dirty="0" smtClean="0">
                          <a:effectLst/>
                        </a:rPr>
                        <a:t>10.0</a:t>
                      </a:r>
                      <a:endParaRPr lang="en-A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500" u="none" strike="noStrike" dirty="0" smtClean="0">
                          <a:effectLst/>
                        </a:rPr>
                        <a:t>10.4</a:t>
                      </a:r>
                      <a:endParaRPr lang="en-A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500" u="none" strike="noStrike" dirty="0" smtClean="0">
                          <a:effectLst/>
                        </a:rPr>
                        <a:t>8.3</a:t>
                      </a:r>
                      <a:endParaRPr lang="en-A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500" u="none" strike="noStrike" dirty="0">
                          <a:effectLst/>
                        </a:rPr>
                        <a:t>-17.2</a:t>
                      </a:r>
                      <a:endParaRPr lang="en-A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500" u="none" strike="noStrike" dirty="0">
                          <a:effectLst/>
                        </a:rPr>
                        <a:t>-20.5</a:t>
                      </a:r>
                      <a:endParaRPr lang="en-A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2078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en-AU" sz="1500" u="none" strike="noStrike" dirty="0">
                          <a:effectLst/>
                        </a:rPr>
                        <a:t>Panel 3</a:t>
                      </a:r>
                      <a:endParaRPr lang="en-A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500" u="none" strike="noStrike" dirty="0" smtClean="0">
                          <a:effectLst/>
                        </a:rPr>
                        <a:t>7.7</a:t>
                      </a:r>
                      <a:endParaRPr lang="en-A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500" u="none" strike="noStrike" dirty="0" smtClean="0">
                          <a:effectLst/>
                        </a:rPr>
                        <a:t>7.7</a:t>
                      </a:r>
                      <a:endParaRPr lang="en-A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500" u="none" strike="noStrike" dirty="0" smtClean="0">
                          <a:effectLst/>
                        </a:rPr>
                        <a:t>5.5</a:t>
                      </a:r>
                      <a:endParaRPr lang="en-A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500" u="none" strike="noStrike" dirty="0">
                          <a:effectLst/>
                        </a:rPr>
                        <a:t>-29.0</a:t>
                      </a:r>
                      <a:endParaRPr lang="en-A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500" u="none" strike="noStrike" dirty="0">
                          <a:effectLst/>
                        </a:rPr>
                        <a:t>-29.6</a:t>
                      </a:r>
                      <a:endParaRPr lang="en-A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2078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en-AU" sz="1500" u="none" strike="noStrike" dirty="0">
                          <a:effectLst/>
                        </a:rPr>
                        <a:t>Panel 4</a:t>
                      </a:r>
                      <a:endParaRPr lang="en-A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500" u="none" strike="noStrike" dirty="0" smtClean="0">
                          <a:effectLst/>
                        </a:rPr>
                        <a:t>7.4</a:t>
                      </a:r>
                      <a:endParaRPr lang="en-A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500" u="none" strike="noStrike" dirty="0" smtClean="0">
                          <a:effectLst/>
                        </a:rPr>
                        <a:t>8.1</a:t>
                      </a:r>
                      <a:endParaRPr lang="en-A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500" u="none" strike="noStrike" dirty="0" smtClean="0">
                          <a:effectLst/>
                        </a:rPr>
                        <a:t>7.5</a:t>
                      </a:r>
                      <a:endParaRPr lang="en-A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500" u="none" strike="noStrike" dirty="0">
                          <a:effectLst/>
                        </a:rPr>
                        <a:t>2.4</a:t>
                      </a:r>
                      <a:endParaRPr lang="en-A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500" u="none" strike="noStrike" dirty="0">
                          <a:effectLst/>
                        </a:rPr>
                        <a:t>-6.7</a:t>
                      </a:r>
                      <a:endParaRPr lang="en-A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2078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en-AU" sz="1500" u="none" strike="noStrike" dirty="0">
                          <a:effectLst/>
                        </a:rPr>
                        <a:t>Panel 5</a:t>
                      </a:r>
                      <a:endParaRPr lang="en-A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500" u="none" strike="noStrike" dirty="0" smtClean="0">
                          <a:effectLst/>
                        </a:rPr>
                        <a:t>7.4</a:t>
                      </a:r>
                      <a:endParaRPr lang="en-A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500" u="none" strike="noStrike" dirty="0" smtClean="0">
                          <a:effectLst/>
                        </a:rPr>
                        <a:t>7.4</a:t>
                      </a:r>
                      <a:endParaRPr lang="en-A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500" u="none" strike="noStrike" dirty="0" smtClean="0">
                          <a:effectLst/>
                        </a:rPr>
                        <a:t>7.1</a:t>
                      </a:r>
                      <a:endParaRPr lang="en-A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500" u="none" strike="noStrike" dirty="0">
                          <a:effectLst/>
                        </a:rPr>
                        <a:t>-4.0</a:t>
                      </a:r>
                      <a:endParaRPr lang="en-A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500" u="none" strike="noStrike" dirty="0">
                          <a:effectLst/>
                        </a:rPr>
                        <a:t>-3.8</a:t>
                      </a:r>
                      <a:endParaRPr lang="en-A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E02A8-283A-450F-9D53-A04751E708FA}" type="slidenum">
              <a:rPr lang="en-AU" smtClean="0"/>
              <a:pPr/>
              <a:t>23</a:t>
            </a:fld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836402" y="5773207"/>
            <a:ext cx="77461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dirty="0">
                <a:solidFill>
                  <a:srgbClr val="FF0000"/>
                </a:solidFill>
              </a:rPr>
              <a:t>Benefit of adjustment is sample dependent!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844033" y="5520242"/>
            <a:ext cx="564374" cy="861995"/>
            <a:chOff x="1443983" y="5307137"/>
            <a:chExt cx="564374" cy="861995"/>
          </a:xfrm>
        </p:grpSpPr>
        <p:sp>
          <p:nvSpPr>
            <p:cNvPr id="8" name="Freeform 7"/>
            <p:cNvSpPr/>
            <p:nvPr/>
          </p:nvSpPr>
          <p:spPr>
            <a:xfrm flipV="1">
              <a:off x="1443983" y="5307137"/>
              <a:ext cx="564374" cy="861995"/>
            </a:xfrm>
            <a:custGeom>
              <a:avLst/>
              <a:gdLst>
                <a:gd name="connsiteX0" fmla="*/ 1177210 w 2354420"/>
                <a:gd name="connsiteY0" fmla="*/ 2374519 h 2582560"/>
                <a:gd name="connsiteX1" fmla="*/ 208041 w 2354420"/>
                <a:gd name="connsiteY1" fmla="*/ 1405350 h 2582560"/>
                <a:gd name="connsiteX2" fmla="*/ 1177210 w 2354420"/>
                <a:gd name="connsiteY2" fmla="*/ 436181 h 2582560"/>
                <a:gd name="connsiteX3" fmla="*/ 2146379 w 2354420"/>
                <a:gd name="connsiteY3" fmla="*/ 1405350 h 2582560"/>
                <a:gd name="connsiteX4" fmla="*/ 1177210 w 2354420"/>
                <a:gd name="connsiteY4" fmla="*/ 2374519 h 2582560"/>
                <a:gd name="connsiteX5" fmla="*/ 1177210 w 2354420"/>
                <a:gd name="connsiteY5" fmla="*/ 2582560 h 2582560"/>
                <a:gd name="connsiteX6" fmla="*/ 2354420 w 2354420"/>
                <a:gd name="connsiteY6" fmla="*/ 1405350 h 2582560"/>
                <a:gd name="connsiteX7" fmla="*/ 1527276 w 2354420"/>
                <a:gd name="connsiteY7" fmla="*/ 281065 h 2582560"/>
                <a:gd name="connsiteX8" fmla="*/ 1473076 w 2354420"/>
                <a:gd name="connsiteY8" fmla="*/ 267129 h 2582560"/>
                <a:gd name="connsiteX9" fmla="*/ 1199796 w 2354420"/>
                <a:gd name="connsiteY9" fmla="*/ 0 h 2582560"/>
                <a:gd name="connsiteX10" fmla="*/ 985770 w 2354420"/>
                <a:gd name="connsiteY10" fmla="*/ 245066 h 2582560"/>
                <a:gd name="connsiteX11" fmla="*/ 939961 w 2354420"/>
                <a:gd name="connsiteY11" fmla="*/ 252057 h 2582560"/>
                <a:gd name="connsiteX12" fmla="*/ 0 w 2354420"/>
                <a:gd name="connsiteY12" fmla="*/ 1405350 h 2582560"/>
                <a:gd name="connsiteX13" fmla="*/ 1177210 w 2354420"/>
                <a:gd name="connsiteY13" fmla="*/ 2582560 h 258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54420" h="2582560">
                  <a:moveTo>
                    <a:pt x="1177210" y="2374519"/>
                  </a:moveTo>
                  <a:cubicBezTo>
                    <a:pt x="641953" y="2374519"/>
                    <a:pt x="208041" y="1940607"/>
                    <a:pt x="208041" y="1405350"/>
                  </a:cubicBezTo>
                  <a:cubicBezTo>
                    <a:pt x="208041" y="870093"/>
                    <a:pt x="641953" y="436181"/>
                    <a:pt x="1177210" y="436181"/>
                  </a:cubicBezTo>
                  <a:cubicBezTo>
                    <a:pt x="1712467" y="436181"/>
                    <a:pt x="2146379" y="870093"/>
                    <a:pt x="2146379" y="1405350"/>
                  </a:cubicBezTo>
                  <a:cubicBezTo>
                    <a:pt x="2146379" y="1940607"/>
                    <a:pt x="1712467" y="2374519"/>
                    <a:pt x="1177210" y="2374519"/>
                  </a:cubicBezTo>
                  <a:close/>
                  <a:moveTo>
                    <a:pt x="1177210" y="2582560"/>
                  </a:moveTo>
                  <a:cubicBezTo>
                    <a:pt x="1827365" y="2582560"/>
                    <a:pt x="2354420" y="2055505"/>
                    <a:pt x="2354420" y="1405350"/>
                  </a:cubicBezTo>
                  <a:cubicBezTo>
                    <a:pt x="2354420" y="877099"/>
                    <a:pt x="2006482" y="430113"/>
                    <a:pt x="1527276" y="281065"/>
                  </a:cubicBezTo>
                  <a:lnTo>
                    <a:pt x="1473076" y="267129"/>
                  </a:lnTo>
                  <a:lnTo>
                    <a:pt x="1199796" y="0"/>
                  </a:lnTo>
                  <a:lnTo>
                    <a:pt x="985770" y="245066"/>
                  </a:lnTo>
                  <a:lnTo>
                    <a:pt x="939961" y="252057"/>
                  </a:lnTo>
                  <a:cubicBezTo>
                    <a:pt x="403526" y="361827"/>
                    <a:pt x="0" y="836464"/>
                    <a:pt x="0" y="1405350"/>
                  </a:cubicBezTo>
                  <a:cubicBezTo>
                    <a:pt x="0" y="2055505"/>
                    <a:pt x="527055" y="2582560"/>
                    <a:pt x="1177210" y="25825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558283" y="5351181"/>
              <a:ext cx="3937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000" b="1" dirty="0">
                  <a:solidFill>
                    <a:srgbClr val="FF0000"/>
                  </a:solidFill>
                </a:rPr>
                <a:t>!</a:t>
              </a:r>
              <a:endParaRPr lang="en-AU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400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dirty="0"/>
              <a:t>Comparison with independent benchmarks vs reference sample benchmarks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E02A8-283A-450F-9D53-A04751E708FA}" type="slidenum">
              <a:rPr lang="en-AU" smtClean="0"/>
              <a:pPr/>
              <a:t>24</a:t>
            </a:fld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0" y="593377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dirty="0"/>
              <a:t>Mostly change in bias is consistent</a:t>
            </a:r>
            <a:r>
              <a:rPr lang="en-AU" dirty="0">
                <a:solidFill>
                  <a:srgbClr val="FF0000"/>
                </a:solidFill>
              </a:rPr>
              <a:t> but  there can be large differences for some samples</a:t>
            </a: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7292149"/>
              </p:ext>
            </p:extLst>
          </p:nvPr>
        </p:nvGraphicFramePr>
        <p:xfrm>
          <a:off x="0" y="1250661"/>
          <a:ext cx="4400550" cy="4683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66232"/>
              </p:ext>
            </p:extLst>
          </p:nvPr>
        </p:nvGraphicFramePr>
        <p:xfrm>
          <a:off x="4752974" y="1264949"/>
          <a:ext cx="4436269" cy="466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0571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 uiExpand="1">
        <p:bldSub>
          <a:bldChart bld="series"/>
        </p:bldSub>
      </p:bldGraphic>
      <p:bldGraphic spid="14" grpId="0" uiExpand="1">
        <p:bldSub>
          <a:bldChart bld="series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Combination of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AU" sz="1600" dirty="0"/>
              <a:t>A robust reference sample with enough variables in common </a:t>
            </a:r>
          </a:p>
          <a:p>
            <a:pPr lvl="1"/>
            <a:r>
              <a:rPr lang="en-AU" sz="1600" dirty="0"/>
              <a:t>Application of propensity scores to calculate design based probabilities</a:t>
            </a:r>
          </a:p>
          <a:p>
            <a:pPr lvl="1"/>
            <a:r>
              <a:rPr lang="en-AU" sz="1600" dirty="0"/>
              <a:t>Extending calibration variables to include key differentiators (beyond EA and internet use) </a:t>
            </a:r>
          </a:p>
          <a:p>
            <a:pPr lvl="1"/>
            <a:r>
              <a:rPr lang="en-AU" sz="1600" dirty="0"/>
              <a:t>Good population benchmarks</a:t>
            </a:r>
          </a:p>
          <a:p>
            <a:pPr lvl="1"/>
            <a:r>
              <a:rPr lang="en-AU" sz="1600" dirty="0"/>
              <a:t>A bit of time and statistical “know how” </a:t>
            </a:r>
            <a:endParaRPr lang="en-AU" sz="17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E02A8-283A-450F-9D53-A04751E708FA}" type="slidenum">
              <a:rPr lang="en-AU" smtClean="0"/>
              <a:pPr/>
              <a:t>25</a:t>
            </a:fld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 conclusion…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516855" y="1358211"/>
            <a:ext cx="4097756" cy="4737787"/>
            <a:chOff x="4516855" y="1358211"/>
            <a:chExt cx="4097756" cy="4737787"/>
          </a:xfrm>
        </p:grpSpPr>
        <p:sp>
          <p:nvSpPr>
            <p:cNvPr id="7" name="Rectangle 6"/>
            <p:cNvSpPr/>
            <p:nvPr/>
          </p:nvSpPr>
          <p:spPr>
            <a:xfrm>
              <a:off x="4932947" y="1358211"/>
              <a:ext cx="3444415" cy="2003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" name="Isosceles Triangle 7"/>
            <p:cNvSpPr/>
            <p:nvPr/>
          </p:nvSpPr>
          <p:spPr>
            <a:xfrm rot="16200000">
              <a:off x="4614016" y="1968413"/>
              <a:ext cx="400782" cy="595103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25400" dist="38100" dir="2400000" algn="ct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+mj-lt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516856" y="1564105"/>
              <a:ext cx="4097755" cy="70185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25400" dist="38100" dir="2400000" algn="ct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+mj-lt"/>
              </a:endParaRPr>
            </a:p>
          </p:txBody>
        </p:sp>
        <p:sp>
          <p:nvSpPr>
            <p:cNvPr id="10" name="Text Placeholder 4"/>
            <p:cNvSpPr txBox="1">
              <a:spLocks/>
            </p:cNvSpPr>
            <p:nvPr/>
          </p:nvSpPr>
          <p:spPr>
            <a:xfrm>
              <a:off x="4516855" y="1564104"/>
              <a:ext cx="4097756" cy="707357"/>
            </a:xfrm>
            <a:prstGeom prst="rect">
              <a:avLst/>
            </a:prstGeom>
          </p:spPr>
          <p:txBody>
            <a:bodyPr anchor="ctr"/>
            <a:lstStyle>
              <a:lvl1pPr marL="360363" indent="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342900" indent="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Wingdings" panose="05000000000000000000" pitchFamily="2" charset="2"/>
                <a:buNone/>
                <a:defRPr sz="15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ourier New" panose="02070309020205020404" pitchFamily="49" charset="0"/>
                <a:buNone/>
                <a:defRPr sz="135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Arial" panose="020B0604020202020204" pitchFamily="34" charset="0"/>
                <a:buNone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Arial" panose="020B0604020202020204" pitchFamily="34" charset="0"/>
                <a:buNone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indent="0" algn="l" defTabSz="685800" rtl="0" eaLnBrk="1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225"/>
                </a:spcAft>
                <a:buClr>
                  <a:srgbClr val="69BD45"/>
                </a:buClr>
                <a:buFont typeface="Wingdings" panose="05000000000000000000" pitchFamily="2" charset="2"/>
                <a:buNone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l" defTabSz="685800" rtl="0" eaLnBrk="1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225"/>
                </a:spcAft>
                <a:buClr>
                  <a:srgbClr val="F89420"/>
                </a:buClr>
                <a:buFont typeface="Arial" panose="020B0604020202020204" pitchFamily="34" charset="0"/>
                <a:buNone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l" defTabSz="685800" rtl="0" eaLnBrk="1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225"/>
                </a:spcAft>
                <a:buClr>
                  <a:srgbClr val="ED1F24"/>
                </a:buClr>
                <a:buFont typeface="Wingdings" panose="05000000000000000000" pitchFamily="2" charset="2"/>
                <a:buNone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dirty="0"/>
                <a:t>Will improve quality of inference from a non-probability sample</a:t>
              </a:r>
              <a:endParaRPr lang="en-US" dirty="0"/>
            </a:p>
          </p:txBody>
        </p:sp>
        <p:sp>
          <p:nvSpPr>
            <p:cNvPr id="11" name="Content Placeholder 5"/>
            <p:cNvSpPr txBox="1">
              <a:spLocks/>
            </p:cNvSpPr>
            <p:nvPr/>
          </p:nvSpPr>
          <p:spPr>
            <a:xfrm>
              <a:off x="4932947" y="2265963"/>
              <a:ext cx="3444415" cy="383003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/>
            <a:lstStyle>
              <a:lvl1pPr marL="0" indent="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9750" indent="-473075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Wingdings" panose="05000000000000000000" pitchFamily="2" charset="2"/>
                <a:buChar char="Ø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98525" indent="-27305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ourier New" panose="02070309020205020404" pitchFamily="49" charset="0"/>
                <a:buChar char="o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55713" indent="-26670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612900" indent="-27305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Arial" panose="020B0604020202020204" pitchFamily="34" charset="0"/>
                <a:buChar char="−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3375" indent="-266700" algn="l" defTabSz="685800" rtl="0" eaLnBrk="1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225"/>
                </a:spcAft>
                <a:buClr>
                  <a:srgbClr val="69BD45"/>
                </a:buClr>
                <a:buFont typeface="Wingdings" panose="05000000000000000000" pitchFamily="2" charset="2"/>
                <a:buChar char="ü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3375" indent="-266700" algn="l" defTabSz="685800" rtl="0" eaLnBrk="1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225"/>
                </a:spcAft>
                <a:buClr>
                  <a:srgbClr val="F89420"/>
                </a:buClr>
                <a:buFont typeface="Arial" panose="020B0604020202020204" pitchFamily="34" charset="0"/>
                <a:buChar char="!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3375" indent="-266700" algn="l" defTabSz="685800" rtl="0" eaLnBrk="1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225"/>
                </a:spcAft>
                <a:buClr>
                  <a:srgbClr val="ED1F24"/>
                </a:buClr>
                <a:buFont typeface="Wingdings" panose="05000000000000000000" pitchFamily="2" charset="2"/>
                <a:buChar char="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dirty="0"/>
                <a:t>but not a magic bullet</a:t>
              </a:r>
              <a:endParaRPr lang="en-US" dirty="0"/>
            </a:p>
            <a:p>
              <a:pPr lvl="1"/>
              <a:r>
                <a:rPr lang="en-AU" sz="1600" dirty="0"/>
                <a:t>Adjustments need to be developed for each sample</a:t>
              </a:r>
            </a:p>
            <a:p>
              <a:pPr lvl="1"/>
              <a:r>
                <a:rPr lang="en-AU" sz="1600" dirty="0"/>
                <a:t>Plan ahead to include sufficient calibration variables in reference and non-probability sample</a:t>
              </a:r>
            </a:p>
            <a:p>
              <a:pPr lvl="1"/>
              <a:r>
                <a:rPr lang="en-AU" sz="1600" dirty="0"/>
                <a:t>Aim to include at least some independent benchmarks</a:t>
              </a:r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246814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28813" y="2198159"/>
            <a:ext cx="5286375" cy="804333"/>
          </a:xfrm>
        </p:spPr>
        <p:txBody>
          <a:bodyPr>
            <a:norm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Where to next…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E02A8-283A-450F-9D53-A04751E708FA}" type="slidenum">
              <a:rPr lang="en-AU" smtClean="0"/>
              <a:pPr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241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Now that probability online panel is available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19350" y="1661806"/>
            <a:ext cx="3427535" cy="3434070"/>
          </a:xfrm>
        </p:spPr>
        <p:txBody>
          <a:bodyPr/>
          <a:lstStyle/>
          <a:p>
            <a:r>
              <a:rPr lang="en-AU" dirty="0"/>
              <a:t>Repeat analysis with Life in Australia as the reference sample</a:t>
            </a:r>
          </a:p>
          <a:p>
            <a:pPr lvl="1"/>
            <a:r>
              <a:rPr lang="en-AU" dirty="0"/>
              <a:t>~2,500 respondents in the first two waves</a:t>
            </a:r>
          </a:p>
          <a:p>
            <a:pPr lvl="1"/>
            <a:r>
              <a:rPr lang="en-AU" dirty="0"/>
              <a:t>No mode issues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E02A8-283A-450F-9D53-A04751E708FA}" type="slidenum">
              <a:rPr lang="en-AU" smtClean="0"/>
              <a:pPr/>
              <a:t>27</a:t>
            </a:fld>
            <a:endParaRPr lang="en-AU"/>
          </a:p>
        </p:txBody>
      </p:sp>
      <p:grpSp>
        <p:nvGrpSpPr>
          <p:cNvPr id="13" name="Group 12"/>
          <p:cNvGrpSpPr/>
          <p:nvPr/>
        </p:nvGrpSpPr>
        <p:grpSpPr>
          <a:xfrm>
            <a:off x="4516855" y="767661"/>
            <a:ext cx="4097756" cy="4328215"/>
            <a:chOff x="4516855" y="767661"/>
            <a:chExt cx="4097756" cy="4328215"/>
          </a:xfrm>
        </p:grpSpPr>
        <p:sp>
          <p:nvSpPr>
            <p:cNvPr id="7" name="Rectangle 6"/>
            <p:cNvSpPr/>
            <p:nvPr/>
          </p:nvSpPr>
          <p:spPr>
            <a:xfrm>
              <a:off x="4932947" y="767661"/>
              <a:ext cx="3444415" cy="2003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" name="Isosceles Triangle 7"/>
            <p:cNvSpPr/>
            <p:nvPr/>
          </p:nvSpPr>
          <p:spPr>
            <a:xfrm rot="16200000">
              <a:off x="4614016" y="1377863"/>
              <a:ext cx="400782" cy="595103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25400" dist="38100" dir="2400000" algn="ct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+mj-lt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516856" y="973555"/>
              <a:ext cx="4097755" cy="70185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25400" dist="38100" dir="2400000" algn="ct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+mj-lt"/>
              </a:endParaRPr>
            </a:p>
          </p:txBody>
        </p:sp>
        <p:sp>
          <p:nvSpPr>
            <p:cNvPr id="10" name="Text Placeholder 4"/>
            <p:cNvSpPr txBox="1">
              <a:spLocks/>
            </p:cNvSpPr>
            <p:nvPr/>
          </p:nvSpPr>
          <p:spPr>
            <a:xfrm>
              <a:off x="4516855" y="973554"/>
              <a:ext cx="4097756" cy="707357"/>
            </a:xfrm>
            <a:prstGeom prst="rect">
              <a:avLst/>
            </a:prstGeom>
          </p:spPr>
          <p:txBody>
            <a:bodyPr anchor="ctr"/>
            <a:lstStyle>
              <a:lvl1pPr marL="360363" indent="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342900" indent="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Wingdings" panose="05000000000000000000" pitchFamily="2" charset="2"/>
                <a:buNone/>
                <a:defRPr sz="15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ourier New" panose="02070309020205020404" pitchFamily="49" charset="0"/>
                <a:buNone/>
                <a:defRPr sz="135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Arial" panose="020B0604020202020204" pitchFamily="34" charset="0"/>
                <a:buNone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Arial" panose="020B0604020202020204" pitchFamily="34" charset="0"/>
                <a:buNone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indent="0" algn="l" defTabSz="685800" rtl="0" eaLnBrk="1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225"/>
                </a:spcAft>
                <a:buClr>
                  <a:srgbClr val="69BD45"/>
                </a:buClr>
                <a:buFont typeface="Wingdings" panose="05000000000000000000" pitchFamily="2" charset="2"/>
                <a:buNone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l" defTabSz="685800" rtl="0" eaLnBrk="1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225"/>
                </a:spcAft>
                <a:buClr>
                  <a:srgbClr val="F89420"/>
                </a:buClr>
                <a:buFont typeface="Arial" panose="020B0604020202020204" pitchFamily="34" charset="0"/>
                <a:buNone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l" defTabSz="685800" rtl="0" eaLnBrk="1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225"/>
                </a:spcAft>
                <a:buClr>
                  <a:srgbClr val="ED1F24"/>
                </a:buClr>
                <a:buFont typeface="Wingdings" panose="05000000000000000000" pitchFamily="2" charset="2"/>
                <a:buNone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dirty="0"/>
                <a:t>Scope to </a:t>
              </a:r>
            </a:p>
          </p:txBody>
        </p:sp>
        <p:sp>
          <p:nvSpPr>
            <p:cNvPr id="11" name="Content Placeholder 5"/>
            <p:cNvSpPr txBox="1">
              <a:spLocks/>
            </p:cNvSpPr>
            <p:nvPr/>
          </p:nvSpPr>
          <p:spPr>
            <a:xfrm>
              <a:off x="4932947" y="1675414"/>
              <a:ext cx="3444415" cy="3420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/>
            <a:lstStyle>
              <a:lvl1pPr marL="0" indent="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9750" indent="-473075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Wingdings" panose="05000000000000000000" pitchFamily="2" charset="2"/>
                <a:buChar char="Ø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98525" indent="-27305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ourier New" panose="02070309020205020404" pitchFamily="49" charset="0"/>
                <a:buChar char="o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55713" indent="-26670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612900" indent="-27305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Arial" panose="020B0604020202020204" pitchFamily="34" charset="0"/>
                <a:buChar char="−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3375" indent="-266700" algn="l" defTabSz="685800" rtl="0" eaLnBrk="1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225"/>
                </a:spcAft>
                <a:buClr>
                  <a:srgbClr val="69BD45"/>
                </a:buClr>
                <a:buFont typeface="Wingdings" panose="05000000000000000000" pitchFamily="2" charset="2"/>
                <a:buChar char="ü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3375" indent="-266700" algn="l" defTabSz="685800" rtl="0" eaLnBrk="1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225"/>
                </a:spcAft>
                <a:buClr>
                  <a:srgbClr val="F89420"/>
                </a:buClr>
                <a:buFont typeface="Arial" panose="020B0604020202020204" pitchFamily="34" charset="0"/>
                <a:buChar char="!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3375" indent="-266700" algn="l" defTabSz="685800" rtl="0" eaLnBrk="1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225"/>
                </a:spcAft>
                <a:buClr>
                  <a:srgbClr val="ED1F24"/>
                </a:buClr>
                <a:buFont typeface="Wingdings" panose="05000000000000000000" pitchFamily="2" charset="2"/>
                <a:buChar char="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/>
              <a:r>
                <a:rPr lang="en-AU" dirty="0"/>
                <a:t>Systematise and standardise approach</a:t>
              </a:r>
            </a:p>
            <a:p>
              <a:pPr lvl="1"/>
              <a:r>
                <a:rPr lang="en-AU" dirty="0"/>
                <a:t>Trial other key differentiators identified in the literature (e.g. media exposure, alternative income measures)</a:t>
              </a:r>
            </a:p>
            <a:p>
              <a:pPr lvl="1"/>
              <a:r>
                <a:rPr lang="en-AU" dirty="0"/>
                <a:t>Optimisation (</a:t>
              </a:r>
              <a:r>
                <a:rPr lang="en-AU" dirty="0" err="1"/>
                <a:t>Terhanian</a:t>
              </a:r>
              <a:r>
                <a:rPr lang="en-AU" dirty="0"/>
                <a:t> et al) for selection of best combination of calibration variables</a:t>
              </a:r>
            </a:p>
          </p:txBody>
        </p:sp>
      </p:grpSp>
      <p:sp>
        <p:nvSpPr>
          <p:cNvPr id="12" name="Content Placeholder 5"/>
          <p:cNvSpPr txBox="1">
            <a:spLocks/>
          </p:cNvSpPr>
          <p:nvPr/>
        </p:nvSpPr>
        <p:spPr>
          <a:xfrm>
            <a:off x="719350" y="5494939"/>
            <a:ext cx="7658012" cy="4391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473075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27305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667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27305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3375" indent="-266700" algn="l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rgbClr val="69BD45"/>
              </a:buClr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3375" indent="-266700" algn="l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rgbClr val="F89420"/>
              </a:buClr>
              <a:buFont typeface="Arial" panose="020B0604020202020204" pitchFamily="34" charset="0"/>
              <a:buChar char="!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3375" indent="-266700" algn="l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rgbClr val="ED1F24"/>
              </a:buClr>
              <a:buFont typeface="Wingdings" panose="05000000000000000000" pitchFamily="2" charset="2"/>
              <a:buChar char="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dirty="0"/>
              <a:t>Ideas and suggestions from the workshop</a:t>
            </a:r>
          </a:p>
        </p:txBody>
      </p:sp>
    </p:spTree>
    <p:extLst>
      <p:ext uri="{BB962C8B-B14F-4D97-AF65-F5344CB8AC3E}">
        <p14:creationId xmlns:p14="http://schemas.microsoft.com/office/powerpoint/2010/main" val="87750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We may not be normal but we are transformable</a:t>
            </a:r>
            <a:br>
              <a:rPr lang="en-AU" sz="3200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Thank you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AU" sz="240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Contact: Dina Neiger - dina.neiger@srcentre.com.au</a:t>
            </a:r>
            <a:endParaRPr lang="en-AU" sz="2400" dirty="0">
              <a:solidFill>
                <a:schemeClr val="bg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8300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41" y="186268"/>
            <a:ext cx="8430509" cy="784694"/>
          </a:xfrm>
        </p:spPr>
        <p:txBody>
          <a:bodyPr>
            <a:normAutofit/>
          </a:bodyPr>
          <a:lstStyle/>
          <a:p>
            <a:pPr algn="ctr"/>
            <a:r>
              <a:rPr lang="en-AU" dirty="0" smtClean="0"/>
              <a:t>Motivation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745" y="839484"/>
            <a:ext cx="7886700" cy="551418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Weighting adjustments for non-probability </a:t>
            </a:r>
            <a:r>
              <a:rPr lang="en-AU" dirty="0" smtClean="0"/>
              <a:t>samples:</a:t>
            </a:r>
          </a:p>
          <a:p>
            <a:pPr marL="882650" lvl="1" indent="-342900">
              <a:buFont typeface="Arial" panose="020B0604020202020204" pitchFamily="34" charset="0"/>
              <a:buChar char="•"/>
            </a:pPr>
            <a:r>
              <a:rPr lang="en-AU" dirty="0" smtClean="0"/>
              <a:t>Usual approach: standard demographic post-stratification (with or without RIM)</a:t>
            </a:r>
          </a:p>
          <a:p>
            <a:pPr marL="1241425" lvl="2" indent="-342900">
              <a:buFont typeface="Arial" panose="020B0604020202020204" pitchFamily="34" charset="0"/>
              <a:buChar char="•"/>
            </a:pPr>
            <a:r>
              <a:rPr lang="en-AU" dirty="0" smtClean="0"/>
              <a:t>Relatively little benefit for samples with demographic quotas</a:t>
            </a:r>
          </a:p>
          <a:p>
            <a:pPr marL="1241425" lvl="2" indent="-342900">
              <a:buFont typeface="Arial" panose="020B0604020202020204" pitchFamily="34" charset="0"/>
              <a:buChar char="•"/>
            </a:pPr>
            <a:r>
              <a:rPr lang="en-AU" dirty="0" smtClean="0"/>
              <a:t>Can increase bias</a:t>
            </a:r>
          </a:p>
          <a:p>
            <a:pPr marL="882650" lvl="1" indent="-342900">
              <a:buFont typeface="Arial" panose="020B0604020202020204" pitchFamily="34" charset="0"/>
              <a:buChar char="•"/>
            </a:pPr>
            <a:r>
              <a:rPr lang="en-AU" dirty="0" smtClean="0"/>
              <a:t>Blending</a:t>
            </a:r>
          </a:p>
          <a:p>
            <a:pPr marL="1241425" lvl="2" indent="-342900">
              <a:buFont typeface="Arial" panose="020B0604020202020204" pitchFamily="34" charset="0"/>
              <a:buChar char="•"/>
            </a:pPr>
            <a:r>
              <a:rPr lang="en-AU" dirty="0" smtClean="0"/>
              <a:t>Very effective but expensive and not always practical</a:t>
            </a:r>
          </a:p>
          <a:p>
            <a:pPr marL="882650" lvl="1" indent="-342900">
              <a:buFont typeface="Arial" panose="020B0604020202020204" pitchFamily="34" charset="0"/>
              <a:buChar char="•"/>
            </a:pPr>
            <a:r>
              <a:rPr lang="en-AU" dirty="0" smtClean="0"/>
              <a:t>Model-based design weights</a:t>
            </a:r>
          </a:p>
          <a:p>
            <a:pPr marL="1241425" lvl="2" indent="-342900">
              <a:buFont typeface="Arial" panose="020B0604020202020204" pitchFamily="34" charset="0"/>
              <a:buChar char="•"/>
            </a:pPr>
            <a:r>
              <a:rPr lang="en-AU" dirty="0" smtClean="0"/>
              <a:t>Worth the effort?</a:t>
            </a:r>
          </a:p>
          <a:p>
            <a:pPr marL="882650" lvl="1" indent="-342900">
              <a:buFont typeface="Arial" panose="020B0604020202020204" pitchFamily="34" charset="0"/>
              <a:buChar char="•"/>
            </a:pPr>
            <a:r>
              <a:rPr lang="en-AU" dirty="0"/>
              <a:t>Calibration</a:t>
            </a:r>
          </a:p>
          <a:p>
            <a:pPr marL="1241425" lvl="2" indent="-342900">
              <a:buFont typeface="Arial" panose="020B0604020202020204" pitchFamily="34" charset="0"/>
              <a:buChar char="•"/>
            </a:pPr>
            <a:r>
              <a:rPr lang="en-AU" dirty="0"/>
              <a:t>What variables work best?</a:t>
            </a:r>
          </a:p>
          <a:p>
            <a:pPr marL="1241425" lvl="2" indent="-342900">
              <a:buFont typeface="Arial" panose="020B0604020202020204" pitchFamily="34" charset="0"/>
              <a:buChar char="•"/>
            </a:pPr>
            <a:r>
              <a:rPr lang="en-AU" dirty="0"/>
              <a:t>Independent benchmarks not always available</a:t>
            </a:r>
          </a:p>
          <a:p>
            <a:pPr marL="1241425" lvl="2" indent="-342900">
              <a:buFont typeface="Arial" panose="020B0604020202020204" pitchFamily="34" charset="0"/>
              <a:buChar char="•"/>
            </a:pPr>
            <a:r>
              <a:rPr lang="en-AU" dirty="0" smtClean="0"/>
              <a:t>Difference between panels</a:t>
            </a:r>
          </a:p>
          <a:p>
            <a:pPr marL="1241425" lvl="2" indent="-342900">
              <a:buFont typeface="Arial" panose="020B0604020202020204" pitchFamily="34" charset="0"/>
              <a:buChar char="•"/>
            </a:pPr>
            <a:r>
              <a:rPr lang="en-AU" dirty="0" smtClean="0"/>
              <a:t>Value proposition?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E02A8-283A-450F-9D53-A04751E708FA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82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381749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Online Panels Benchmarking Study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E02A8-283A-450F-9D53-A04751E708FA}" type="slidenum">
              <a:rPr lang="en-AU" smtClean="0"/>
              <a:pPr/>
              <a:t>4</a:t>
            </a:fld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1262188" y="1379716"/>
            <a:ext cx="1849712" cy="4297184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0" lvl="1">
              <a:spcBef>
                <a:spcPts val="600"/>
              </a:spcBef>
            </a:pPr>
            <a:r>
              <a:rPr lang="en-AU" sz="1600" dirty="0">
                <a:solidFill>
                  <a:schemeClr val="tx1"/>
                </a:solidFill>
              </a:rPr>
              <a:t>3 x surveys</a:t>
            </a:r>
          </a:p>
          <a:p>
            <a:pPr marL="285750" lvl="1" indent="-28575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en-AU" sz="1600" dirty="0">
                <a:solidFill>
                  <a:schemeClr val="tx1"/>
                </a:solidFill>
              </a:rPr>
              <a:t>probability samples</a:t>
            </a:r>
          </a:p>
          <a:p>
            <a:pPr marL="285750" lvl="1" indent="-28575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en-AU" sz="1600" dirty="0">
                <a:solidFill>
                  <a:schemeClr val="tx1"/>
                </a:solidFill>
              </a:rPr>
              <a:t>Australian pop aged 18+ </a:t>
            </a:r>
          </a:p>
          <a:p>
            <a:pPr marL="2857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AU" sz="1600" dirty="0">
              <a:solidFill>
                <a:schemeClr val="tx1"/>
              </a:solidFill>
            </a:endParaRPr>
          </a:p>
          <a:p>
            <a:pPr marL="0" lvl="1">
              <a:spcBef>
                <a:spcPts val="600"/>
              </a:spcBef>
            </a:pPr>
            <a:r>
              <a:rPr lang="en-AU" sz="1600" dirty="0">
                <a:solidFill>
                  <a:schemeClr val="tx1"/>
                </a:solidFill>
              </a:rPr>
              <a:t>5 x surveys</a:t>
            </a:r>
          </a:p>
          <a:p>
            <a:pPr marL="285750" lvl="1" indent="-28575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en-AU" sz="1600" dirty="0">
                <a:solidFill>
                  <a:schemeClr val="tx1"/>
                </a:solidFill>
              </a:rPr>
              <a:t>Members non-probability online panels</a:t>
            </a:r>
          </a:p>
          <a:p>
            <a:pPr marL="285750" lvl="1" indent="-28575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en-AU" sz="1600" dirty="0">
                <a:solidFill>
                  <a:schemeClr val="tx1"/>
                </a:solidFill>
              </a:rPr>
              <a:t>Aged 18</a:t>
            </a:r>
            <a:r>
              <a:rPr lang="en-AU" sz="1600" dirty="0" smtClean="0">
                <a:solidFill>
                  <a:schemeClr val="tx1"/>
                </a:solidFill>
              </a:rPr>
              <a:t>+</a:t>
            </a:r>
          </a:p>
          <a:p>
            <a:pPr marL="285750" lvl="1" indent="-28575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Ø"/>
            </a:pPr>
            <a:endParaRPr lang="en-AU" sz="1600" dirty="0">
              <a:solidFill>
                <a:schemeClr val="tx1"/>
              </a:solidFill>
            </a:endParaRPr>
          </a:p>
          <a:p>
            <a:pPr marL="285750" lvl="1" indent="-28575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en-AU" sz="1600" dirty="0" smtClean="0">
                <a:solidFill>
                  <a:schemeClr val="tx1"/>
                </a:solidFill>
              </a:rPr>
              <a:t>Oct-Dec 15</a:t>
            </a:r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62777" y="1379717"/>
            <a:ext cx="2019928" cy="195222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AU" sz="1600" dirty="0">
                <a:solidFill>
                  <a:schemeClr val="tx1"/>
                </a:solidFill>
              </a:rPr>
              <a:t>Questionnaire included  range of demographic questions and questions about health, wellbeing and use of </a:t>
            </a:r>
            <a:r>
              <a:rPr lang="en-AU" sz="1600" dirty="0" smtClean="0">
                <a:solidFill>
                  <a:schemeClr val="tx1"/>
                </a:solidFill>
              </a:rPr>
              <a:t>technology</a:t>
            </a:r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98053" y="1379715"/>
            <a:ext cx="2084401" cy="1952222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AU" sz="1600" dirty="0">
                <a:solidFill>
                  <a:schemeClr val="tx1"/>
                </a:solidFill>
              </a:rPr>
              <a:t>Standardised questions were used to mitigate mode effects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362777" y="3505754"/>
            <a:ext cx="4419678" cy="106624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AU" sz="1600" dirty="0">
                <a:solidFill>
                  <a:schemeClr val="tx1"/>
                </a:solidFill>
              </a:rPr>
              <a:t>Items were chosen because there were high quality (e.g. ABS) population benchmarks available for these </a:t>
            </a:r>
            <a:r>
              <a:rPr lang="en-AU" sz="1600" dirty="0" smtClean="0">
                <a:solidFill>
                  <a:schemeClr val="tx1"/>
                </a:solidFill>
              </a:rPr>
              <a:t>measures</a:t>
            </a:r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62778" y="4745815"/>
            <a:ext cx="4419677" cy="93108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AU" sz="1600" dirty="0">
                <a:solidFill>
                  <a:schemeClr val="tx1"/>
                </a:solidFill>
              </a:rPr>
              <a:t>Data and documentation available from the Australian Data Archive </a:t>
            </a:r>
            <a:r>
              <a:rPr lang="en-AU" sz="1600" dirty="0">
                <a:solidFill>
                  <a:schemeClr val="tx1"/>
                </a:solidFill>
                <a:hlinkClick r:id="rId3"/>
              </a:rPr>
              <a:t>www.ada.edu.au/ada/01329</a:t>
            </a:r>
            <a:endParaRPr lang="en-A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9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Weighting (standard approach)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575168"/>
            <a:ext cx="7886700" cy="3908394"/>
          </a:xfrm>
        </p:spPr>
        <p:txBody>
          <a:bodyPr/>
          <a:lstStyle/>
          <a:p>
            <a:r>
              <a:rPr lang="en-AU" dirty="0" smtClean="0"/>
              <a:t>Design weight (Probability surveys only):</a:t>
            </a:r>
          </a:p>
          <a:p>
            <a:pPr lvl="1"/>
            <a:r>
              <a:rPr lang="en-AU" sz="1500" dirty="0"/>
              <a:t>Adjusting for overlapping chance of selection (single-frame approach), number of landlines, number of in-scope persons in household</a:t>
            </a:r>
          </a:p>
          <a:p>
            <a:pPr lvl="1"/>
            <a:r>
              <a:rPr lang="en-AU" sz="1500" dirty="0"/>
              <a:t>Design weight of ‘1’ for the non-probability </a:t>
            </a:r>
            <a:r>
              <a:rPr lang="en-AU" sz="1500" dirty="0" smtClean="0"/>
              <a:t>panels</a:t>
            </a:r>
          </a:p>
          <a:p>
            <a:r>
              <a:rPr lang="en-AU" dirty="0" smtClean="0"/>
              <a:t>Post stratification (Raking/RIM):</a:t>
            </a:r>
          </a:p>
          <a:p>
            <a:pPr lvl="1"/>
            <a:r>
              <a:rPr lang="en-AU" sz="1500" dirty="0" smtClean="0"/>
              <a:t>Gender</a:t>
            </a:r>
            <a:endParaRPr lang="en-AU" sz="1500" dirty="0"/>
          </a:p>
          <a:p>
            <a:pPr lvl="1"/>
            <a:r>
              <a:rPr lang="en-AU" sz="1500" dirty="0"/>
              <a:t>Education by age (18-24 years, 25-34 years with/out university degree, 35-44 years with/out university degree, 45-54 years with/out university degree, 55-64 years with/out university degree, 65-74 years with/out university degree, 75 + years with/out university degree</a:t>
            </a:r>
          </a:p>
          <a:p>
            <a:pPr lvl="1"/>
            <a:r>
              <a:rPr lang="en-AU" sz="1500" dirty="0" smtClean="0"/>
              <a:t>Telephone </a:t>
            </a:r>
            <a:r>
              <a:rPr lang="en-AU" sz="1500" dirty="0"/>
              <a:t>status (Landline-only, Dual-users, Mobile-only)	</a:t>
            </a:r>
            <a:endParaRPr lang="en-AU" sz="1500" dirty="0" smtClean="0"/>
          </a:p>
          <a:p>
            <a:pPr lvl="1"/>
            <a:r>
              <a:rPr lang="en-AU" sz="1500" dirty="0" smtClean="0"/>
              <a:t>Volunteer (Yes/No)</a:t>
            </a:r>
            <a:endParaRPr lang="en-AU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B7F9-1CFC-4687-A283-05394C823D94}" type="slidenum">
              <a:rPr lang="en-AU" smtClean="0"/>
              <a:pPr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419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625569" y="1585924"/>
            <a:ext cx="4083508" cy="707358"/>
          </a:xfrm>
        </p:spPr>
        <p:txBody>
          <a:bodyPr/>
          <a:lstStyle/>
          <a:p>
            <a:r>
              <a:rPr lang="en-AU" dirty="0" smtClean="0"/>
              <a:t>Method</a:t>
            </a:r>
            <a:endParaRPr lang="en-AU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AU" sz="1700" dirty="0"/>
              <a:t>Yeager, D. S., </a:t>
            </a:r>
            <a:r>
              <a:rPr lang="en-AU" sz="1700" dirty="0" err="1"/>
              <a:t>Krosnick</a:t>
            </a:r>
            <a:r>
              <a:rPr lang="en-AU" sz="1700" dirty="0"/>
              <a:t>, J. A., Chang, L., </a:t>
            </a:r>
            <a:r>
              <a:rPr lang="en-AU" sz="1700" dirty="0" err="1"/>
              <a:t>Javitz</a:t>
            </a:r>
            <a:r>
              <a:rPr lang="en-AU" sz="1700" dirty="0"/>
              <a:t>, H. S., </a:t>
            </a:r>
            <a:r>
              <a:rPr lang="en-AU" sz="1700" dirty="0" err="1"/>
              <a:t>Levendusky</a:t>
            </a:r>
            <a:r>
              <a:rPr lang="en-AU" sz="1700" dirty="0"/>
              <a:t>, M. S., </a:t>
            </a:r>
            <a:r>
              <a:rPr lang="en-AU" sz="1700" dirty="0" err="1"/>
              <a:t>Simpser</a:t>
            </a:r>
            <a:r>
              <a:rPr lang="en-AU" sz="1700" dirty="0"/>
              <a:t>, A., (2011). </a:t>
            </a:r>
            <a:br>
              <a:rPr lang="en-AU" sz="1700" dirty="0"/>
            </a:br>
            <a:r>
              <a:rPr lang="en-AU" sz="1200" dirty="0"/>
              <a:t>Comparing the Accuracy of RDD Telephone Surveys and Internet Surveys Conducted with Probability and Non-Probability Samples</a:t>
            </a:r>
            <a:r>
              <a:rPr lang="en-AU" sz="1200" i="1" dirty="0"/>
              <a:t>. Public Opinion Quarterly</a:t>
            </a:r>
            <a:endParaRPr lang="en-AU" sz="1400" i="1" dirty="0"/>
          </a:p>
          <a:p>
            <a:pPr lvl="1"/>
            <a:r>
              <a:rPr lang="en-AU" sz="1700" dirty="0"/>
              <a:t>Average absolute error to compare to </a:t>
            </a:r>
            <a:r>
              <a:rPr lang="en-AU" sz="1700" dirty="0" smtClean="0"/>
              <a:t>benchmarks</a:t>
            </a:r>
          </a:p>
          <a:p>
            <a:pPr lvl="2"/>
            <a:r>
              <a:rPr lang="en-AU" sz="1200" dirty="0" smtClean="0"/>
              <a:t>Average of absolute differences </a:t>
            </a:r>
            <a:r>
              <a:rPr lang="en-AU" sz="1200" dirty="0"/>
              <a:t>(percentage points) across all </a:t>
            </a:r>
            <a:r>
              <a:rPr lang="en-AU" sz="1200" dirty="0" smtClean="0"/>
              <a:t>measures between </a:t>
            </a:r>
            <a:r>
              <a:rPr lang="en-AU" sz="1200" dirty="0"/>
              <a:t>the </a:t>
            </a:r>
            <a:r>
              <a:rPr lang="en-AU" sz="1200" dirty="0" smtClean="0"/>
              <a:t>benchmark </a:t>
            </a:r>
            <a:r>
              <a:rPr lang="en-AU" sz="1200" dirty="0"/>
              <a:t>and the survey </a:t>
            </a:r>
            <a:r>
              <a:rPr lang="en-AU" sz="1200" dirty="0" smtClean="0"/>
              <a:t>estimate</a:t>
            </a:r>
            <a:endParaRPr lang="en-AU" sz="1300" dirty="0"/>
          </a:p>
          <a:p>
            <a:pPr lvl="2"/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CDA-DC08-45DA-8178-B0B7D3F57FC1}" type="slidenum">
              <a:rPr lang="en-AU" smtClean="0"/>
              <a:pPr/>
              <a:t>6</a:t>
            </a:fld>
            <a:endParaRPr lang="en-A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Comparison</a:t>
            </a:r>
            <a:endParaRPr lang="en-AU" dirty="0"/>
          </a:p>
        </p:txBody>
      </p:sp>
      <p:sp>
        <p:nvSpPr>
          <p:cNvPr id="17" name="Text Placeholder 1"/>
          <p:cNvSpPr txBox="1">
            <a:spLocks/>
          </p:cNvSpPr>
          <p:nvPr/>
        </p:nvSpPr>
        <p:spPr>
          <a:xfrm>
            <a:off x="4734134" y="1558604"/>
            <a:ext cx="4083508" cy="7073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60363" indent="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Wingdings" panose="05000000000000000000" pitchFamily="2" charset="2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rgbClr val="69BD45"/>
              </a:buClr>
              <a:buFont typeface="Wingdings" panose="05000000000000000000" pitchFamily="2" charset="2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rgbClr val="F89420"/>
              </a:buClr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rgbClr val="ED1F24"/>
              </a:buClr>
              <a:buFont typeface="Wingdings" panose="05000000000000000000" pitchFamily="2" charset="2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Compare probability and non-probability surveys</a:t>
            </a:r>
            <a:endParaRPr lang="en-AU" dirty="0"/>
          </a:p>
        </p:txBody>
      </p:sp>
      <p:sp>
        <p:nvSpPr>
          <p:cNvPr id="20" name="Text Placeholder 1"/>
          <p:cNvSpPr txBox="1">
            <a:spLocks/>
          </p:cNvSpPr>
          <p:nvPr/>
        </p:nvSpPr>
        <p:spPr>
          <a:xfrm>
            <a:off x="454780" y="1716504"/>
            <a:ext cx="4083508" cy="7073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60363" indent="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Wingdings" panose="05000000000000000000" pitchFamily="2" charset="2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rgbClr val="69BD45"/>
              </a:buClr>
              <a:buFont typeface="Wingdings" panose="05000000000000000000" pitchFamily="2" charset="2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rgbClr val="F89420"/>
              </a:buClr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rgbClr val="ED1F24"/>
              </a:buClr>
              <a:buFont typeface="Wingdings" panose="05000000000000000000" pitchFamily="2" charset="2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mtClean="0"/>
              <a:t>Method</a:t>
            </a:r>
            <a:endParaRPr lang="en-AU" dirty="0"/>
          </a:p>
        </p:txBody>
      </p:sp>
      <p:grpSp>
        <p:nvGrpSpPr>
          <p:cNvPr id="21" name="Group 20"/>
          <p:cNvGrpSpPr/>
          <p:nvPr/>
        </p:nvGrpSpPr>
        <p:grpSpPr>
          <a:xfrm>
            <a:off x="4516855" y="1358211"/>
            <a:ext cx="4097756" cy="4737787"/>
            <a:chOff x="4516855" y="1358211"/>
            <a:chExt cx="4097756" cy="4737787"/>
          </a:xfrm>
        </p:grpSpPr>
        <p:sp>
          <p:nvSpPr>
            <p:cNvPr id="22" name="Rectangle 21"/>
            <p:cNvSpPr/>
            <p:nvPr/>
          </p:nvSpPr>
          <p:spPr>
            <a:xfrm>
              <a:off x="4932947" y="1358211"/>
              <a:ext cx="3444415" cy="2003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" name="Isosceles Triangle 22"/>
            <p:cNvSpPr/>
            <p:nvPr/>
          </p:nvSpPr>
          <p:spPr>
            <a:xfrm rot="16200000">
              <a:off x="4614016" y="1968413"/>
              <a:ext cx="400782" cy="595103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25400" dist="38100" dir="2400000" algn="ct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+mj-lt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516856" y="1564105"/>
              <a:ext cx="4097755" cy="70185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25400" dist="38100" dir="2400000" algn="ct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+mj-lt"/>
              </a:endParaRPr>
            </a:p>
          </p:txBody>
        </p:sp>
        <p:sp>
          <p:nvSpPr>
            <p:cNvPr id="25" name="Text Placeholder 4"/>
            <p:cNvSpPr txBox="1">
              <a:spLocks/>
            </p:cNvSpPr>
            <p:nvPr/>
          </p:nvSpPr>
          <p:spPr>
            <a:xfrm>
              <a:off x="4516855" y="1564104"/>
              <a:ext cx="4097756" cy="707357"/>
            </a:xfrm>
            <a:prstGeom prst="rect">
              <a:avLst/>
            </a:prstGeom>
          </p:spPr>
          <p:txBody>
            <a:bodyPr anchor="ctr"/>
            <a:lstStyle>
              <a:lvl1pPr marL="360363" indent="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342900" indent="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Wingdings" panose="05000000000000000000" pitchFamily="2" charset="2"/>
                <a:buNone/>
                <a:defRPr sz="15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ourier New" panose="02070309020205020404" pitchFamily="49" charset="0"/>
                <a:buNone/>
                <a:defRPr sz="135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Arial" panose="020B0604020202020204" pitchFamily="34" charset="0"/>
                <a:buNone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Arial" panose="020B0604020202020204" pitchFamily="34" charset="0"/>
                <a:buNone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indent="0" algn="l" defTabSz="685800" rtl="0" eaLnBrk="1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225"/>
                </a:spcAft>
                <a:buClr>
                  <a:srgbClr val="69BD45"/>
                </a:buClr>
                <a:buFont typeface="Wingdings" panose="05000000000000000000" pitchFamily="2" charset="2"/>
                <a:buNone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l" defTabSz="685800" rtl="0" eaLnBrk="1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225"/>
                </a:spcAft>
                <a:buClr>
                  <a:srgbClr val="F89420"/>
                </a:buClr>
                <a:buFont typeface="Arial" panose="020B0604020202020204" pitchFamily="34" charset="0"/>
                <a:buNone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l" defTabSz="685800" rtl="0" eaLnBrk="1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225"/>
                </a:spcAft>
                <a:buClr>
                  <a:srgbClr val="ED1F24"/>
                </a:buClr>
                <a:buFont typeface="Wingdings" panose="05000000000000000000" pitchFamily="2" charset="2"/>
                <a:buNone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dirty="0" smtClean="0"/>
                <a:t>Results</a:t>
              </a:r>
              <a:endParaRPr lang="en-AU" dirty="0"/>
            </a:p>
          </p:txBody>
        </p:sp>
        <p:sp>
          <p:nvSpPr>
            <p:cNvPr id="26" name="Content Placeholder 5"/>
            <p:cNvSpPr txBox="1">
              <a:spLocks/>
            </p:cNvSpPr>
            <p:nvPr/>
          </p:nvSpPr>
          <p:spPr>
            <a:xfrm>
              <a:off x="4932947" y="2265963"/>
              <a:ext cx="3444415" cy="383003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/>
            <a:lstStyle>
              <a:lvl1pPr marL="0" indent="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9750" indent="-473075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Wingdings" panose="05000000000000000000" pitchFamily="2" charset="2"/>
                <a:buChar char="Ø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98525" indent="-27305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ourier New" panose="02070309020205020404" pitchFamily="49" charset="0"/>
                <a:buChar char="o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55713" indent="-26670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612900" indent="-27305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Arial" panose="020B0604020202020204" pitchFamily="34" charset="0"/>
                <a:buChar char="−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3375" indent="-266700" algn="l" defTabSz="685800" rtl="0" eaLnBrk="1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225"/>
                </a:spcAft>
                <a:buClr>
                  <a:srgbClr val="69BD45"/>
                </a:buClr>
                <a:buFont typeface="Wingdings" panose="05000000000000000000" pitchFamily="2" charset="2"/>
                <a:buChar char="ü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3375" indent="-266700" algn="l" defTabSz="685800" rtl="0" eaLnBrk="1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225"/>
                </a:spcAft>
                <a:buClr>
                  <a:srgbClr val="F89420"/>
                </a:buClr>
                <a:buFont typeface="Arial" panose="020B0604020202020204" pitchFamily="34" charset="0"/>
                <a:buChar char="!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3375" indent="-266700" algn="l" defTabSz="685800" rtl="0" eaLnBrk="1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225"/>
                </a:spcAft>
                <a:buClr>
                  <a:srgbClr val="ED1F24"/>
                </a:buClr>
                <a:buFont typeface="Wingdings" panose="05000000000000000000" pitchFamily="2" charset="2"/>
                <a:buChar char="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/>
              <a:r>
                <a:rPr lang="en-AU" sz="1600" dirty="0"/>
                <a:t>Probability and non-probability surveys  perform similarly well with respect to demographics</a:t>
              </a:r>
            </a:p>
            <a:p>
              <a:pPr lvl="1"/>
              <a:r>
                <a:rPr lang="en-AU" sz="1600" dirty="0"/>
                <a:t>for substantive characteristics the probability surveys are more accurate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128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Results – substantive characteristics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82525" y="-58992"/>
            <a:ext cx="470235" cy="609600"/>
          </a:xfrm>
        </p:spPr>
        <p:txBody>
          <a:bodyPr/>
          <a:lstStyle/>
          <a:p>
            <a:fld id="{56CE02A8-283A-450F-9D53-A04751E708FA}" type="slidenum">
              <a:rPr lang="en-AU" smtClean="0"/>
              <a:pPr/>
              <a:t>7</a:t>
            </a:fld>
            <a:endParaRPr lang="en-AU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6906744"/>
              </p:ext>
            </p:extLst>
          </p:nvPr>
        </p:nvGraphicFramePr>
        <p:xfrm>
          <a:off x="33424" y="801361"/>
          <a:ext cx="9019336" cy="5571648"/>
        </p:xfrm>
        <a:graphic>
          <a:graphicData uri="http://schemas.openxmlformats.org/drawingml/2006/table">
            <a:tbl>
              <a:tblPr/>
              <a:tblGrid>
                <a:gridCol w="3516600"/>
                <a:gridCol w="1186196"/>
                <a:gridCol w="986788"/>
                <a:gridCol w="660308"/>
                <a:gridCol w="568960"/>
                <a:gridCol w="755648"/>
                <a:gridCol w="631188"/>
                <a:gridCol w="713648"/>
              </a:tblGrid>
              <a:tr h="462127">
                <a:tc rowSpan="3">
                  <a:txBody>
                    <a:bodyPr/>
                    <a:lstStyle/>
                    <a:p>
                      <a:pPr algn="l" fontAlgn="b"/>
                      <a:r>
                        <a:rPr lang="en-A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Substantive variables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3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A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Distance from </a:t>
                      </a:r>
                      <a:r>
                        <a:rPr lang="en-A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benchmarks (percentage points)</a:t>
                      </a:r>
                      <a:endParaRPr lang="en-AU" sz="13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AU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91163">
                <a:tc vMerge="1">
                  <a:txBody>
                    <a:bodyPr/>
                    <a:lstStyle/>
                    <a:p>
                      <a:pPr algn="l" fontAlgn="b"/>
                      <a:endParaRPr lang="en-AU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Benchmark </a:t>
                      </a:r>
                      <a:r>
                        <a:rPr lang="en-A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value (%)</a:t>
                      </a:r>
                      <a:endParaRPr lang="en-AU" sz="13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A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Dual Frame Prob.</a:t>
                      </a:r>
                      <a:endParaRPr lang="en-AU" sz="13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A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Non-probability Panels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13420">
                <a:tc vMerge="1">
                  <a:txBody>
                    <a:bodyPr/>
                    <a:lstStyle/>
                    <a:p>
                      <a:pPr algn="l" fontAlgn="b"/>
                      <a:endParaRPr lang="en-AU" sz="16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AU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86870">
                <a:tc>
                  <a:txBody>
                    <a:bodyPr/>
                    <a:lstStyle/>
                    <a:p>
                      <a:pPr algn="l" fontAlgn="b"/>
                      <a:r>
                        <a:rPr lang="en-A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Life satisfaction (8 out of 10)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86828">
                <a:tc>
                  <a:txBody>
                    <a:bodyPr/>
                    <a:lstStyle/>
                    <a:p>
                      <a:pPr algn="l" fontAlgn="b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Percentage point error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32.6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2.2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-11.1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-13.6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-5.9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-10.3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-8.0</a:t>
                      </a: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623">
                <a:tc>
                  <a:txBody>
                    <a:bodyPr/>
                    <a:lstStyle/>
                    <a:p>
                      <a:pPr algn="l" fontAlgn="b"/>
                      <a:r>
                        <a:rPr lang="en-A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Psychological distress </a:t>
                      </a:r>
                      <a:r>
                        <a:rPr lang="en-A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- Kessler </a:t>
                      </a:r>
                      <a:r>
                        <a:rPr lang="en-A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 (Low)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en-AU" sz="1300" b="0" i="0" u="none" strike="noStrike" kern="120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en-A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en-AU" sz="1300" b="0" i="0" u="none" strike="noStrike" kern="120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en-AU" sz="1300" b="0" i="0" u="none" strike="noStrike" kern="120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en-AU" sz="1300" b="0" i="0" u="none" strike="noStrike" kern="120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en-AU" sz="1300" b="0" i="0" u="none" strike="noStrike" kern="120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0828">
                <a:tc>
                  <a:txBody>
                    <a:bodyPr/>
                    <a:lstStyle/>
                    <a:p>
                      <a:pPr algn="l" fontAlgn="b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Percentage point error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82.2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-9.8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-26.5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-25.5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-22.7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-25.1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-23.4</a:t>
                      </a: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11">
                <a:tc>
                  <a:txBody>
                    <a:bodyPr/>
                    <a:lstStyle/>
                    <a:p>
                      <a:pPr algn="l" fontAlgn="b"/>
                      <a:r>
                        <a:rPr lang="en-A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General Health Status (SF1) (Very good)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en-AU" sz="1300" b="0" i="0" u="none" strike="noStrike" kern="120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en-AU" sz="1300" b="0" i="0" u="none" strike="noStrike" kern="120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en-A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en-A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en-AU" sz="1300" b="0" i="0" u="none" strike="noStrike" kern="120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en-AU" sz="1300" b="0" i="0" u="none" strike="noStrike" kern="120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188616">
                <a:tc>
                  <a:txBody>
                    <a:bodyPr/>
                    <a:lstStyle/>
                    <a:p>
                      <a:pPr algn="l" fontAlgn="b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Percentage point error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36.2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-5.0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-4.2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-4.2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-4.0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-5.3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0.1</a:t>
                      </a: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6775">
                <a:tc>
                  <a:txBody>
                    <a:bodyPr/>
                    <a:lstStyle/>
                    <a:p>
                      <a:pPr algn="l" fontAlgn="b"/>
                      <a:r>
                        <a:rPr lang="en-A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Private Health Insurance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en-AU" sz="1300" b="0" i="0" u="none" strike="noStrike" kern="120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en-AU" sz="1300" b="0" i="0" u="none" strike="noStrike" kern="120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en-A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en-A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en-A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en-AU" sz="1300" b="0" i="0" u="none" strike="noStrike" kern="120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4950">
                <a:tc>
                  <a:txBody>
                    <a:bodyPr/>
                    <a:lstStyle/>
                    <a:p>
                      <a:pPr algn="l" fontAlgn="b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Percentage point error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57.1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3.9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-8.0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-9.8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-3.9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0.1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-2.0</a:t>
                      </a: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669">
                <a:tc>
                  <a:txBody>
                    <a:bodyPr/>
                    <a:lstStyle/>
                    <a:p>
                      <a:pPr algn="l" fontAlgn="b"/>
                      <a:r>
                        <a:rPr lang="en-A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Daily smoker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en-AU" sz="1300" b="0" i="0" u="none" strike="noStrike" kern="120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en-AU" sz="1300" b="0" i="0" u="none" strike="noStrike" kern="120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en-AU" sz="1300" b="0" i="0" u="none" strike="noStrike" kern="120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en-A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en-A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en-AU" sz="1300" b="0" i="0" u="none" strike="noStrike" kern="120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206945">
                <a:tc>
                  <a:txBody>
                    <a:bodyPr/>
                    <a:lstStyle/>
                    <a:p>
                      <a:pPr algn="l" fontAlgn="b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Percentage point error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13.5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2.1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9.0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6.0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3.5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2.2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3.5</a:t>
                      </a: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3443">
                <a:tc>
                  <a:txBody>
                    <a:bodyPr/>
                    <a:lstStyle/>
                    <a:p>
                      <a:pPr algn="l" fontAlgn="b"/>
                      <a:r>
                        <a:rPr lang="en-A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Consumed alcohol in the last 12 months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en-AU" sz="1300" b="0" i="0" u="none" strike="noStrike" kern="120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en-AU" sz="1300" b="0" i="0" u="none" strike="noStrike" kern="120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en-AU" sz="1300" b="0" i="0" u="none" strike="noStrike" kern="120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en-AU" sz="1300" b="0" i="0" u="none" strike="noStrike" kern="120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en-A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en-AU" sz="1300" b="0" i="0" u="none" strike="noStrike" kern="120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3083">
                <a:tc>
                  <a:txBody>
                    <a:bodyPr/>
                    <a:lstStyle/>
                    <a:p>
                      <a:pPr algn="l" fontAlgn="b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Percentage point error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81.9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3.0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-1.1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-6.4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-3.6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-4.9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-1.7</a:t>
                      </a: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083">
                <a:tc>
                  <a:txBody>
                    <a:bodyPr/>
                    <a:lstStyle/>
                    <a:p>
                      <a:pPr algn="l" fontAlgn="b"/>
                      <a:r>
                        <a:rPr lang="en-A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Enrolled to vote</a:t>
                      </a:r>
                      <a:endParaRPr lang="en-AU" sz="13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en-AU" sz="1300" b="0" i="0" u="none" strike="noStrike" kern="120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en-AU" sz="1300" b="0" i="0" u="none" strike="noStrike" kern="120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en-AU" sz="1300" b="0" i="0" u="none" strike="noStrike" kern="120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en-AU" sz="1300" b="0" i="0" u="none" strike="noStrike" kern="120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en-AU" sz="1300" b="0" i="0" u="none" strike="noStrike" kern="120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en-A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083">
                <a:tc>
                  <a:txBody>
                    <a:bodyPr/>
                    <a:lstStyle/>
                    <a:p>
                      <a:pPr algn="l" fontAlgn="b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Percentage point error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78.5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8.3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8.4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7.6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10.7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8.8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A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13.1</a:t>
                      </a: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761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625569" y="1585924"/>
            <a:ext cx="4083508" cy="707358"/>
          </a:xfrm>
        </p:spPr>
        <p:txBody>
          <a:bodyPr/>
          <a:lstStyle/>
          <a:p>
            <a:r>
              <a:rPr lang="en-AU" dirty="0" smtClean="0"/>
              <a:t>Method</a:t>
            </a:r>
            <a:endParaRPr lang="en-AU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AU" sz="1600" dirty="0"/>
              <a:t>DiSogra, C., Cobb C., Chan E., Dennis J. M. (2011) </a:t>
            </a:r>
            <a:r>
              <a:rPr lang="en-AU" sz="1200" dirty="0"/>
              <a:t>Calibrating Non-Probability Internet Samples with Probability Samples Using Early Adopter Characteristics. </a:t>
            </a:r>
            <a:r>
              <a:rPr lang="en-AU" sz="1200" i="1" dirty="0"/>
              <a:t>Section on Survey Research Methods – JSM 2011 </a:t>
            </a:r>
            <a:endParaRPr lang="en-AU" sz="1200" i="1" dirty="0" smtClean="0"/>
          </a:p>
          <a:p>
            <a:pPr lvl="1"/>
            <a:r>
              <a:rPr lang="en-AU" sz="1600" dirty="0" smtClean="0"/>
              <a:t>Blending </a:t>
            </a:r>
            <a:r>
              <a:rPr lang="en-AU" sz="1600" dirty="0"/>
              <a:t>probability and non-probability surveys</a:t>
            </a:r>
          </a:p>
          <a:p>
            <a:pPr lvl="1"/>
            <a:r>
              <a:rPr lang="en-AU" sz="1600" dirty="0"/>
              <a:t>Use measures of early adopter behaviours in calibration</a:t>
            </a:r>
          </a:p>
          <a:p>
            <a:pPr lvl="1"/>
            <a:r>
              <a:rPr lang="en-AU" sz="1600" dirty="0"/>
              <a:t>Experiment with different weighting variables</a:t>
            </a:r>
          </a:p>
          <a:p>
            <a:pPr lvl="2"/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CDA-DC08-45DA-8178-B0B7D3F57FC1}" type="slidenum">
              <a:rPr lang="en-AU" smtClean="0"/>
              <a:pPr/>
              <a:t>8</a:t>
            </a:fld>
            <a:endParaRPr lang="en-A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Initial calibration</a:t>
            </a:r>
            <a:endParaRPr lang="en-AU" dirty="0"/>
          </a:p>
        </p:txBody>
      </p:sp>
      <p:sp>
        <p:nvSpPr>
          <p:cNvPr id="17" name="Text Placeholder 1"/>
          <p:cNvSpPr txBox="1">
            <a:spLocks/>
          </p:cNvSpPr>
          <p:nvPr/>
        </p:nvSpPr>
        <p:spPr>
          <a:xfrm>
            <a:off x="4734134" y="1558604"/>
            <a:ext cx="4083508" cy="7073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60363" indent="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Wingdings" panose="05000000000000000000" pitchFamily="2" charset="2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rgbClr val="69BD45"/>
              </a:buClr>
              <a:buFont typeface="Wingdings" panose="05000000000000000000" pitchFamily="2" charset="2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rgbClr val="F89420"/>
              </a:buClr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rgbClr val="ED1F24"/>
              </a:buClr>
              <a:buFont typeface="Wingdings" panose="05000000000000000000" pitchFamily="2" charset="2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Compare probability and non-probability surveys</a:t>
            </a:r>
            <a:endParaRPr lang="en-AU" dirty="0"/>
          </a:p>
        </p:txBody>
      </p:sp>
      <p:sp>
        <p:nvSpPr>
          <p:cNvPr id="20" name="Text Placeholder 1"/>
          <p:cNvSpPr txBox="1">
            <a:spLocks/>
          </p:cNvSpPr>
          <p:nvPr/>
        </p:nvSpPr>
        <p:spPr>
          <a:xfrm>
            <a:off x="454780" y="1716504"/>
            <a:ext cx="4083508" cy="7073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60363" indent="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Wingdings" panose="05000000000000000000" pitchFamily="2" charset="2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rgbClr val="69BD45"/>
              </a:buClr>
              <a:buFont typeface="Wingdings" panose="05000000000000000000" pitchFamily="2" charset="2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rgbClr val="F89420"/>
              </a:buClr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rgbClr val="ED1F24"/>
              </a:buClr>
              <a:buFont typeface="Wingdings" panose="05000000000000000000" pitchFamily="2" charset="2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mtClean="0"/>
              <a:t>Method</a:t>
            </a:r>
            <a:endParaRPr lang="en-AU" dirty="0"/>
          </a:p>
        </p:txBody>
      </p:sp>
      <p:grpSp>
        <p:nvGrpSpPr>
          <p:cNvPr id="21" name="Group 20"/>
          <p:cNvGrpSpPr/>
          <p:nvPr/>
        </p:nvGrpSpPr>
        <p:grpSpPr>
          <a:xfrm>
            <a:off x="4516855" y="1358211"/>
            <a:ext cx="4097756" cy="4737787"/>
            <a:chOff x="4516855" y="1358211"/>
            <a:chExt cx="4097756" cy="4737787"/>
          </a:xfrm>
        </p:grpSpPr>
        <p:sp>
          <p:nvSpPr>
            <p:cNvPr id="22" name="Rectangle 21"/>
            <p:cNvSpPr/>
            <p:nvPr/>
          </p:nvSpPr>
          <p:spPr>
            <a:xfrm>
              <a:off x="4932947" y="1358211"/>
              <a:ext cx="3444415" cy="2003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" name="Isosceles Triangle 22"/>
            <p:cNvSpPr/>
            <p:nvPr/>
          </p:nvSpPr>
          <p:spPr>
            <a:xfrm rot="16200000">
              <a:off x="4614016" y="1968413"/>
              <a:ext cx="400782" cy="595103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25400" dist="38100" dir="2400000" algn="ct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+mj-lt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516856" y="1564105"/>
              <a:ext cx="4097755" cy="70185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25400" dist="38100" dir="2400000" algn="ct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+mj-lt"/>
              </a:endParaRPr>
            </a:p>
          </p:txBody>
        </p:sp>
        <p:sp>
          <p:nvSpPr>
            <p:cNvPr id="25" name="Text Placeholder 4"/>
            <p:cNvSpPr txBox="1">
              <a:spLocks/>
            </p:cNvSpPr>
            <p:nvPr/>
          </p:nvSpPr>
          <p:spPr>
            <a:xfrm>
              <a:off x="4516855" y="1564104"/>
              <a:ext cx="4097756" cy="707357"/>
            </a:xfrm>
            <a:prstGeom prst="rect">
              <a:avLst/>
            </a:prstGeom>
          </p:spPr>
          <p:txBody>
            <a:bodyPr anchor="ctr"/>
            <a:lstStyle>
              <a:lvl1pPr marL="360363" indent="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342900" indent="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Wingdings" panose="05000000000000000000" pitchFamily="2" charset="2"/>
                <a:buNone/>
                <a:defRPr sz="15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ourier New" panose="02070309020205020404" pitchFamily="49" charset="0"/>
                <a:buNone/>
                <a:defRPr sz="135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Arial" panose="020B0604020202020204" pitchFamily="34" charset="0"/>
                <a:buNone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Arial" panose="020B0604020202020204" pitchFamily="34" charset="0"/>
                <a:buNone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indent="0" algn="l" defTabSz="685800" rtl="0" eaLnBrk="1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225"/>
                </a:spcAft>
                <a:buClr>
                  <a:srgbClr val="69BD45"/>
                </a:buClr>
                <a:buFont typeface="Wingdings" panose="05000000000000000000" pitchFamily="2" charset="2"/>
                <a:buNone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l" defTabSz="685800" rtl="0" eaLnBrk="1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225"/>
                </a:spcAft>
                <a:buClr>
                  <a:srgbClr val="F89420"/>
                </a:buClr>
                <a:buFont typeface="Arial" panose="020B0604020202020204" pitchFamily="34" charset="0"/>
                <a:buNone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l" defTabSz="685800" rtl="0" eaLnBrk="1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225"/>
                </a:spcAft>
                <a:buClr>
                  <a:srgbClr val="ED1F24"/>
                </a:buClr>
                <a:buFont typeface="Wingdings" panose="05000000000000000000" pitchFamily="2" charset="2"/>
                <a:buNone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dirty="0" smtClean="0"/>
                <a:t>Results</a:t>
              </a:r>
              <a:endParaRPr lang="en-AU" dirty="0"/>
            </a:p>
          </p:txBody>
        </p:sp>
        <p:sp>
          <p:nvSpPr>
            <p:cNvPr id="26" name="Content Placeholder 5"/>
            <p:cNvSpPr txBox="1">
              <a:spLocks/>
            </p:cNvSpPr>
            <p:nvPr/>
          </p:nvSpPr>
          <p:spPr>
            <a:xfrm>
              <a:off x="4932947" y="2265963"/>
              <a:ext cx="3444415" cy="383003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/>
            <a:lstStyle>
              <a:lvl1pPr marL="0" indent="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9750" indent="-473075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Wingdings" panose="05000000000000000000" pitchFamily="2" charset="2"/>
                <a:buChar char="Ø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98525" indent="-27305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ourier New" panose="02070309020205020404" pitchFamily="49" charset="0"/>
                <a:buChar char="o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55713" indent="-26670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612900" indent="-27305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Arial" panose="020B0604020202020204" pitchFamily="34" charset="0"/>
                <a:buChar char="−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3375" indent="-266700" algn="l" defTabSz="685800" rtl="0" eaLnBrk="1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225"/>
                </a:spcAft>
                <a:buClr>
                  <a:srgbClr val="69BD45"/>
                </a:buClr>
                <a:buFont typeface="Wingdings" panose="05000000000000000000" pitchFamily="2" charset="2"/>
                <a:buChar char="ü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3375" indent="-266700" algn="l" defTabSz="685800" rtl="0" eaLnBrk="1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225"/>
                </a:spcAft>
                <a:buClr>
                  <a:srgbClr val="F89420"/>
                </a:buClr>
                <a:buFont typeface="Arial" panose="020B0604020202020204" pitchFamily="34" charset="0"/>
                <a:buChar char="!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3375" indent="-266700" algn="l" defTabSz="685800" rtl="0" eaLnBrk="1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225"/>
                </a:spcAft>
                <a:buClr>
                  <a:srgbClr val="ED1F24"/>
                </a:buClr>
                <a:buFont typeface="Wingdings" panose="05000000000000000000" pitchFamily="2" charset="2"/>
                <a:buChar char="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Clr>
                  <a:schemeClr val="bg2"/>
                </a:buClr>
                <a:buFont typeface="Wingdings" panose="05000000000000000000" pitchFamily="2" charset="2"/>
                <a:buChar char="Ø"/>
              </a:pPr>
              <a:r>
                <a:rPr lang="en-AU" sz="1700" dirty="0"/>
                <a:t>Reduction in bias is mostly due to blending but not always practical</a:t>
              </a:r>
            </a:p>
            <a:p>
              <a:pPr marL="285750" indent="-285750">
                <a:buClr>
                  <a:schemeClr val="bg2"/>
                </a:buClr>
                <a:buFont typeface="Wingdings" panose="05000000000000000000" pitchFamily="2" charset="2"/>
                <a:buChar char="Ø"/>
              </a:pPr>
              <a:r>
                <a:rPr lang="en-AU" sz="1700" dirty="0"/>
                <a:t>Use the best probability sample to combine with non probability regardless of mode and response rate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189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Extend calibration methodology to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E02A8-283A-450F-9D53-A04751E708FA}" type="slidenum">
              <a:rPr lang="en-AU" smtClean="0"/>
              <a:pPr/>
              <a:t>9</a:t>
            </a:fld>
            <a:endParaRPr lang="en-AU"/>
          </a:p>
        </p:txBody>
      </p:sp>
      <p:grpSp>
        <p:nvGrpSpPr>
          <p:cNvPr id="11" name="Group 10"/>
          <p:cNvGrpSpPr/>
          <p:nvPr/>
        </p:nvGrpSpPr>
        <p:grpSpPr>
          <a:xfrm>
            <a:off x="3110482" y="1228724"/>
            <a:ext cx="2880000" cy="4933949"/>
            <a:chOff x="4516855" y="1358211"/>
            <a:chExt cx="4097756" cy="4737787"/>
          </a:xfrm>
        </p:grpSpPr>
        <p:sp>
          <p:nvSpPr>
            <p:cNvPr id="6" name="Rectangle 5"/>
            <p:cNvSpPr/>
            <p:nvPr/>
          </p:nvSpPr>
          <p:spPr>
            <a:xfrm>
              <a:off x="4932947" y="1358211"/>
              <a:ext cx="3444415" cy="2003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Isosceles Triangle 6"/>
            <p:cNvSpPr/>
            <p:nvPr/>
          </p:nvSpPr>
          <p:spPr>
            <a:xfrm rot="16200000">
              <a:off x="4614016" y="1968413"/>
              <a:ext cx="400782" cy="595103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25400" dist="38100" dir="2400000" algn="ct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+mj-lt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16856" y="1490935"/>
              <a:ext cx="4097755" cy="77088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25400" dist="38100" dir="2400000" algn="ct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+mj-lt"/>
              </a:endParaRPr>
            </a:p>
          </p:txBody>
        </p:sp>
        <p:sp>
          <p:nvSpPr>
            <p:cNvPr id="9" name="Text Placeholder 4"/>
            <p:cNvSpPr txBox="1">
              <a:spLocks/>
            </p:cNvSpPr>
            <p:nvPr/>
          </p:nvSpPr>
          <p:spPr>
            <a:xfrm>
              <a:off x="4516855" y="1486261"/>
              <a:ext cx="4097756" cy="785200"/>
            </a:xfrm>
            <a:prstGeom prst="rect">
              <a:avLst/>
            </a:prstGeom>
          </p:spPr>
          <p:txBody>
            <a:bodyPr anchor="ctr"/>
            <a:lstStyle>
              <a:lvl1pPr marL="360363" indent="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342900" indent="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Wingdings" panose="05000000000000000000" pitchFamily="2" charset="2"/>
                <a:buNone/>
                <a:defRPr sz="15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ourier New" panose="02070309020205020404" pitchFamily="49" charset="0"/>
                <a:buNone/>
                <a:defRPr sz="135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Arial" panose="020B0604020202020204" pitchFamily="34" charset="0"/>
                <a:buNone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Arial" panose="020B0604020202020204" pitchFamily="34" charset="0"/>
                <a:buNone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indent="0" algn="l" defTabSz="685800" rtl="0" eaLnBrk="1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225"/>
                </a:spcAft>
                <a:buClr>
                  <a:srgbClr val="69BD45"/>
                </a:buClr>
                <a:buFont typeface="Wingdings" panose="05000000000000000000" pitchFamily="2" charset="2"/>
                <a:buNone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l" defTabSz="685800" rtl="0" eaLnBrk="1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225"/>
                </a:spcAft>
                <a:buClr>
                  <a:srgbClr val="F89420"/>
                </a:buClr>
                <a:buFont typeface="Arial" panose="020B0604020202020204" pitchFamily="34" charset="0"/>
                <a:buNone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l" defTabSz="685800" rtl="0" eaLnBrk="1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225"/>
                </a:spcAft>
                <a:buClr>
                  <a:srgbClr val="ED1F24"/>
                </a:buClr>
                <a:buFont typeface="Wingdings" panose="05000000000000000000" pitchFamily="2" charset="2"/>
                <a:buNone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5725"/>
              <a:r>
                <a:rPr lang="en-AU" sz="1600" dirty="0"/>
                <a:t>Include other significant differentiators in the calibration</a:t>
              </a:r>
              <a:endParaRPr lang="en-US" sz="1600" dirty="0"/>
            </a:p>
          </p:txBody>
        </p:sp>
        <p:sp>
          <p:nvSpPr>
            <p:cNvPr id="10" name="Content Placeholder 5"/>
            <p:cNvSpPr txBox="1">
              <a:spLocks/>
            </p:cNvSpPr>
            <p:nvPr/>
          </p:nvSpPr>
          <p:spPr>
            <a:xfrm>
              <a:off x="4932947" y="2265963"/>
              <a:ext cx="3444415" cy="383003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/>
            <a:lstStyle>
              <a:lvl1pPr marL="0" indent="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9750" indent="-473075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Wingdings" panose="05000000000000000000" pitchFamily="2" charset="2"/>
                <a:buChar char="Ø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98525" indent="-27305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ourier New" panose="02070309020205020404" pitchFamily="49" charset="0"/>
                <a:buChar char="o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55713" indent="-26670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612900" indent="-27305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Arial" panose="020B0604020202020204" pitchFamily="34" charset="0"/>
                <a:buChar char="−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3375" indent="-266700" algn="l" defTabSz="685800" rtl="0" eaLnBrk="1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225"/>
                </a:spcAft>
                <a:buClr>
                  <a:srgbClr val="69BD45"/>
                </a:buClr>
                <a:buFont typeface="Wingdings" panose="05000000000000000000" pitchFamily="2" charset="2"/>
                <a:buChar char="ü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3375" indent="-266700" algn="l" defTabSz="685800" rtl="0" eaLnBrk="1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225"/>
                </a:spcAft>
                <a:buClr>
                  <a:srgbClr val="F89420"/>
                </a:buClr>
                <a:buFont typeface="Arial" panose="020B0604020202020204" pitchFamily="34" charset="0"/>
                <a:buChar char="!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3375" indent="-266700" algn="l" defTabSz="685800" rtl="0" eaLnBrk="1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225"/>
                </a:spcAft>
                <a:buClr>
                  <a:srgbClr val="ED1F24"/>
                </a:buClr>
                <a:buFont typeface="Wingdings" panose="05000000000000000000" pitchFamily="2" charset="2"/>
                <a:buChar char="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66700" lvl="1" indent="-266700">
                <a:spcBef>
                  <a:spcPts val="200"/>
                </a:spcBef>
                <a:spcAft>
                  <a:spcPts val="200"/>
                </a:spcAft>
              </a:pPr>
              <a:r>
                <a:rPr lang="en-AU" sz="1600" dirty="0" err="1"/>
                <a:t>Fahimi</a:t>
              </a:r>
              <a:r>
                <a:rPr lang="en-AU" sz="1600" dirty="0"/>
                <a:t>, M., F. M. </a:t>
              </a:r>
              <a:r>
                <a:rPr lang="en-AU" sz="1600" dirty="0" err="1"/>
                <a:t>Barlas</a:t>
              </a:r>
              <a:r>
                <a:rPr lang="en-AU" sz="1600" dirty="0"/>
                <a:t>, R. K. Thomas and N. </a:t>
              </a:r>
              <a:r>
                <a:rPr lang="en-AU" sz="1600" dirty="0" err="1"/>
                <a:t>Buttermore</a:t>
              </a:r>
              <a:r>
                <a:rPr lang="en-AU" sz="1600" dirty="0"/>
                <a:t> (2015) </a:t>
              </a:r>
              <a:br>
                <a:rPr lang="en-AU" sz="1600" dirty="0"/>
              </a:br>
              <a:r>
                <a:rPr lang="en-AU" sz="1200" dirty="0"/>
                <a:t>Scientific Surveys Based on Incomplete Sampling Frames and High Rates of Nonresponse</a:t>
              </a:r>
              <a:r>
                <a:rPr lang="en-AU" sz="1200" i="1" dirty="0"/>
                <a:t>. Survey Practice</a:t>
              </a:r>
              <a:r>
                <a:rPr lang="en-AU" sz="1200" dirty="0"/>
                <a:t>. 8 (5)</a:t>
              </a:r>
            </a:p>
            <a:p>
              <a:pPr marL="266700" lvl="1" indent="-266700">
                <a:spcBef>
                  <a:spcPts val="200"/>
                </a:spcBef>
                <a:spcAft>
                  <a:spcPts val="200"/>
                </a:spcAft>
              </a:pPr>
              <a:r>
                <a:rPr lang="en-AU" sz="1600" dirty="0" smtClean="0"/>
                <a:t>Find </a:t>
              </a:r>
              <a:r>
                <a:rPr lang="en-AU" sz="1600" dirty="0"/>
                <a:t>demographic, behavioural and attitudinal </a:t>
              </a:r>
              <a:r>
                <a:rPr lang="en-AU" sz="1600" dirty="0" smtClean="0"/>
                <a:t>measures that differentiate between probability and non-probability panels</a:t>
              </a:r>
              <a:endParaRPr lang="en-AU" sz="16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6499" y="1220282"/>
            <a:ext cx="2880000" cy="4933949"/>
            <a:chOff x="4516855" y="1358211"/>
            <a:chExt cx="4097756" cy="4737787"/>
          </a:xfrm>
        </p:grpSpPr>
        <p:sp>
          <p:nvSpPr>
            <p:cNvPr id="13" name="Rectangle 12"/>
            <p:cNvSpPr/>
            <p:nvPr/>
          </p:nvSpPr>
          <p:spPr>
            <a:xfrm>
              <a:off x="4932947" y="1358211"/>
              <a:ext cx="3444415" cy="2003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" name="Isosceles Triangle 13"/>
            <p:cNvSpPr/>
            <p:nvPr/>
          </p:nvSpPr>
          <p:spPr>
            <a:xfrm rot="16200000">
              <a:off x="4614016" y="1968413"/>
              <a:ext cx="400782" cy="595103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25400" dist="38100" dir="2400000" algn="ct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+mj-lt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16856" y="1494367"/>
              <a:ext cx="4097755" cy="7715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25400" dist="38100" dir="2400000" algn="ct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+mj-lt"/>
              </a:endParaRPr>
            </a:p>
          </p:txBody>
        </p:sp>
        <p:sp>
          <p:nvSpPr>
            <p:cNvPr id="16" name="Text Placeholder 4"/>
            <p:cNvSpPr txBox="1">
              <a:spLocks/>
            </p:cNvSpPr>
            <p:nvPr/>
          </p:nvSpPr>
          <p:spPr>
            <a:xfrm>
              <a:off x="4516855" y="1494367"/>
              <a:ext cx="4097756" cy="777094"/>
            </a:xfrm>
            <a:prstGeom prst="rect">
              <a:avLst/>
            </a:prstGeom>
          </p:spPr>
          <p:txBody>
            <a:bodyPr anchor="ctr"/>
            <a:lstStyle>
              <a:lvl1pPr marL="360363" indent="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342900" indent="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Wingdings" panose="05000000000000000000" pitchFamily="2" charset="2"/>
                <a:buNone/>
                <a:defRPr sz="15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ourier New" panose="02070309020205020404" pitchFamily="49" charset="0"/>
                <a:buNone/>
                <a:defRPr sz="135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Arial" panose="020B0604020202020204" pitchFamily="34" charset="0"/>
                <a:buNone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Arial" panose="020B0604020202020204" pitchFamily="34" charset="0"/>
                <a:buNone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indent="0" algn="l" defTabSz="685800" rtl="0" eaLnBrk="1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225"/>
                </a:spcAft>
                <a:buClr>
                  <a:srgbClr val="69BD45"/>
                </a:buClr>
                <a:buFont typeface="Wingdings" panose="05000000000000000000" pitchFamily="2" charset="2"/>
                <a:buNone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l" defTabSz="685800" rtl="0" eaLnBrk="1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225"/>
                </a:spcAft>
                <a:buClr>
                  <a:srgbClr val="F89420"/>
                </a:buClr>
                <a:buFont typeface="Arial" panose="020B0604020202020204" pitchFamily="34" charset="0"/>
                <a:buNone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l" defTabSz="685800" rtl="0" eaLnBrk="1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225"/>
                </a:spcAft>
                <a:buClr>
                  <a:srgbClr val="ED1F24"/>
                </a:buClr>
                <a:buFont typeface="Wingdings" panose="05000000000000000000" pitchFamily="2" charset="2"/>
                <a:buNone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/>
              <a:r>
                <a:rPr lang="en-AU" sz="1600" dirty="0"/>
                <a:t>Model probability of appearing in non-probability sample</a:t>
              </a:r>
              <a:endParaRPr lang="en-AU" dirty="0"/>
            </a:p>
          </p:txBody>
        </p:sp>
        <p:sp>
          <p:nvSpPr>
            <p:cNvPr id="17" name="Content Placeholder 5"/>
            <p:cNvSpPr txBox="1">
              <a:spLocks/>
            </p:cNvSpPr>
            <p:nvPr/>
          </p:nvSpPr>
          <p:spPr>
            <a:xfrm>
              <a:off x="4932947" y="2265963"/>
              <a:ext cx="3444415" cy="383003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/>
            <a:lstStyle>
              <a:lvl1pPr marL="0" indent="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9750" indent="-473075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Wingdings" panose="05000000000000000000" pitchFamily="2" charset="2"/>
                <a:buChar char="Ø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98525" indent="-27305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ourier New" panose="02070309020205020404" pitchFamily="49" charset="0"/>
                <a:buChar char="o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55713" indent="-26670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612900" indent="-27305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Arial" panose="020B0604020202020204" pitchFamily="34" charset="0"/>
                <a:buChar char="−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3375" indent="-266700" algn="l" defTabSz="685800" rtl="0" eaLnBrk="1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225"/>
                </a:spcAft>
                <a:buClr>
                  <a:srgbClr val="69BD45"/>
                </a:buClr>
                <a:buFont typeface="Wingdings" panose="05000000000000000000" pitchFamily="2" charset="2"/>
                <a:buChar char="ü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3375" indent="-266700" algn="l" defTabSz="685800" rtl="0" eaLnBrk="1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225"/>
                </a:spcAft>
                <a:buClr>
                  <a:srgbClr val="F89420"/>
                </a:buClr>
                <a:buFont typeface="Arial" panose="020B0604020202020204" pitchFamily="34" charset="0"/>
                <a:buChar char="!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3375" indent="-266700" algn="l" defTabSz="685800" rtl="0" eaLnBrk="1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225"/>
                </a:spcAft>
                <a:buClr>
                  <a:srgbClr val="ED1F24"/>
                </a:buClr>
                <a:buFont typeface="Wingdings" panose="05000000000000000000" pitchFamily="2" charset="2"/>
                <a:buChar char="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66700" lvl="1" indent="-266700"/>
              <a:r>
                <a:rPr lang="en-US" sz="1600" dirty="0"/>
                <a:t>Valliant, R., </a:t>
              </a:r>
              <a:r>
                <a:rPr lang="en-US" sz="1600" dirty="0" err="1"/>
                <a:t>Dever</a:t>
              </a:r>
              <a:r>
                <a:rPr lang="en-US" sz="1600" dirty="0"/>
                <a:t>, J. A. (2011)</a:t>
              </a:r>
              <a:br>
                <a:rPr lang="en-US" sz="1600" dirty="0"/>
              </a:br>
              <a:r>
                <a:rPr lang="en-US" sz="1200" dirty="0"/>
                <a:t>Estimating propensity adjustments for volunteer web surveys, </a:t>
              </a:r>
              <a:r>
                <a:rPr lang="en-US" sz="1200" i="1" dirty="0"/>
                <a:t>Sociological Methods &amp; Research</a:t>
              </a:r>
              <a:r>
                <a:rPr lang="en-US" sz="1200" dirty="0"/>
                <a:t>, 40(1), pp. 105-137)</a:t>
              </a:r>
            </a:p>
            <a:p>
              <a:pPr marL="266700" lvl="1" indent="-266700"/>
              <a:r>
                <a:rPr lang="en-US" sz="1600" dirty="0" smtClean="0"/>
                <a:t>Use propensity-response model to calculate probability-based </a:t>
              </a:r>
              <a:r>
                <a:rPr lang="en-US" sz="1600" dirty="0"/>
                <a:t>design weight for non-probability </a:t>
              </a:r>
              <a:r>
                <a:rPr lang="en-US" sz="1600" dirty="0" smtClean="0"/>
                <a:t>sample</a:t>
              </a:r>
              <a:endParaRPr lang="en-US" sz="16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144466" y="1239332"/>
            <a:ext cx="2880000" cy="4924423"/>
            <a:chOff x="4516855" y="1358211"/>
            <a:chExt cx="4097756" cy="4728640"/>
          </a:xfrm>
        </p:grpSpPr>
        <p:sp>
          <p:nvSpPr>
            <p:cNvPr id="19" name="Rectangle 18"/>
            <p:cNvSpPr/>
            <p:nvPr/>
          </p:nvSpPr>
          <p:spPr>
            <a:xfrm>
              <a:off x="4932947" y="1358211"/>
              <a:ext cx="3444415" cy="2003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" name="Isosceles Triangle 19"/>
            <p:cNvSpPr/>
            <p:nvPr/>
          </p:nvSpPr>
          <p:spPr>
            <a:xfrm rot="16200000">
              <a:off x="4614016" y="1968413"/>
              <a:ext cx="400782" cy="595103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25400" dist="38100" dir="2400000" algn="ct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+mj-lt"/>
              </a:endParaRPr>
            </a:p>
          </p:txBody>
        </p:sp>
        <p:sp>
          <p:nvSpPr>
            <p:cNvPr id="23" name="Content Placeholder 5"/>
            <p:cNvSpPr txBox="1">
              <a:spLocks/>
            </p:cNvSpPr>
            <p:nvPr/>
          </p:nvSpPr>
          <p:spPr>
            <a:xfrm>
              <a:off x="4932947" y="2256816"/>
              <a:ext cx="3444414" cy="383003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/>
            <a:lstStyle>
              <a:lvl1pPr marL="0" indent="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9750" indent="-473075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Wingdings" panose="05000000000000000000" pitchFamily="2" charset="2"/>
                <a:buChar char="Ø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98525" indent="-27305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ourier New" panose="02070309020205020404" pitchFamily="49" charset="0"/>
                <a:buChar char="o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55713" indent="-26670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612900" indent="-27305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Arial" panose="020B0604020202020204" pitchFamily="34" charset="0"/>
                <a:buChar char="−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3375" indent="-266700" algn="l" defTabSz="685800" rtl="0" eaLnBrk="1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225"/>
                </a:spcAft>
                <a:buClr>
                  <a:srgbClr val="69BD45"/>
                </a:buClr>
                <a:buFont typeface="Wingdings" panose="05000000000000000000" pitchFamily="2" charset="2"/>
                <a:buChar char="ü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3375" indent="-266700" algn="l" defTabSz="685800" rtl="0" eaLnBrk="1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225"/>
                </a:spcAft>
                <a:buClr>
                  <a:srgbClr val="F89420"/>
                </a:buClr>
                <a:buFont typeface="Arial" panose="020B0604020202020204" pitchFamily="34" charset="0"/>
                <a:buChar char="!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3375" indent="-266700" algn="l" defTabSz="685800" rtl="0" eaLnBrk="1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225"/>
                </a:spcAft>
                <a:buClr>
                  <a:srgbClr val="ED1F24"/>
                </a:buClr>
                <a:buFont typeface="Wingdings" panose="05000000000000000000" pitchFamily="2" charset="2"/>
                <a:buChar char="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66700" lvl="1" indent="-266700"/>
              <a:r>
                <a:rPr lang="en-AU" sz="1600" dirty="0" err="1"/>
                <a:t>Terhnian</a:t>
              </a:r>
              <a:r>
                <a:rPr lang="en-AU" sz="1600" dirty="0"/>
                <a:t>, G., Bremer, J., Haney C., (2014) </a:t>
              </a:r>
              <a:r>
                <a:rPr lang="en-AU" sz="1200" dirty="0"/>
                <a:t>A model based approach for achieving a representative </a:t>
              </a:r>
              <a:r>
                <a:rPr lang="en-AU" sz="1200" dirty="0" smtClean="0"/>
                <a:t>sample</a:t>
              </a:r>
            </a:p>
            <a:p>
              <a:pPr marL="266700" lvl="1" indent="-266700">
                <a:spcBef>
                  <a:spcPts val="200"/>
                </a:spcBef>
                <a:spcAft>
                  <a:spcPts val="200"/>
                </a:spcAft>
              </a:pPr>
              <a:r>
                <a:rPr lang="en-AU" sz="1600" dirty="0"/>
                <a:t>Average </a:t>
              </a:r>
              <a:r>
                <a:rPr lang="en-AU" sz="1600" dirty="0" smtClean="0"/>
                <a:t> of  the “average </a:t>
              </a:r>
              <a:r>
                <a:rPr lang="en-AU" sz="1600" dirty="0"/>
                <a:t>absolute </a:t>
              </a:r>
              <a:r>
                <a:rPr lang="en-AU" sz="1600" dirty="0" smtClean="0"/>
                <a:t>errors”  </a:t>
              </a:r>
              <a:r>
                <a:rPr lang="en-AU" sz="1600" dirty="0"/>
                <a:t>and “mean square </a:t>
              </a:r>
              <a:r>
                <a:rPr lang="en-AU" sz="1600" dirty="0" smtClean="0"/>
                <a:t>errors” </a:t>
              </a:r>
              <a:r>
                <a:rPr lang="en-AU" sz="1600" dirty="0"/>
                <a:t>across multiple panels when comparing weighting methods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516856" y="1490935"/>
              <a:ext cx="4097755" cy="77088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25400" dist="38100" dir="2400000" algn="ct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+mj-lt"/>
              </a:endParaRPr>
            </a:p>
          </p:txBody>
        </p:sp>
        <p:sp>
          <p:nvSpPr>
            <p:cNvPr id="22" name="Text Placeholder 4"/>
            <p:cNvSpPr txBox="1">
              <a:spLocks/>
            </p:cNvSpPr>
            <p:nvPr/>
          </p:nvSpPr>
          <p:spPr>
            <a:xfrm>
              <a:off x="4516855" y="1490936"/>
              <a:ext cx="4097756" cy="780525"/>
            </a:xfrm>
            <a:prstGeom prst="rect">
              <a:avLst/>
            </a:prstGeom>
          </p:spPr>
          <p:txBody>
            <a:bodyPr anchor="ctr"/>
            <a:lstStyle>
              <a:lvl1pPr marL="360363" indent="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342900" indent="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Wingdings" panose="05000000000000000000" pitchFamily="2" charset="2"/>
                <a:buNone/>
                <a:defRPr sz="15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ourier New" panose="02070309020205020404" pitchFamily="49" charset="0"/>
                <a:buNone/>
                <a:defRPr sz="135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Arial" panose="020B0604020202020204" pitchFamily="34" charset="0"/>
                <a:buNone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Arial" panose="020B0604020202020204" pitchFamily="34" charset="0"/>
                <a:buNone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indent="0" algn="l" defTabSz="685800" rtl="0" eaLnBrk="1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225"/>
                </a:spcAft>
                <a:buClr>
                  <a:srgbClr val="69BD45"/>
                </a:buClr>
                <a:buFont typeface="Wingdings" panose="05000000000000000000" pitchFamily="2" charset="2"/>
                <a:buNone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l" defTabSz="685800" rtl="0" eaLnBrk="1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225"/>
                </a:spcAft>
                <a:buClr>
                  <a:srgbClr val="F89420"/>
                </a:buClr>
                <a:buFont typeface="Arial" panose="020B0604020202020204" pitchFamily="34" charset="0"/>
                <a:buNone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l" defTabSz="685800" rtl="0" eaLnBrk="1" latinLnBrk="0" hangingPunct="1">
                <a:lnSpc>
                  <a:spcPct val="100000"/>
                </a:lnSpc>
                <a:spcBef>
                  <a:spcPts val="225"/>
                </a:spcBef>
                <a:spcAft>
                  <a:spcPts val="225"/>
                </a:spcAft>
                <a:buClr>
                  <a:srgbClr val="ED1F24"/>
                </a:buClr>
                <a:buFont typeface="Wingdings" panose="05000000000000000000" pitchFamily="2" charset="2"/>
                <a:buNone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5725"/>
              <a:r>
                <a:rPr lang="en-AU" sz="1600" dirty="0"/>
                <a:t>Compare effectiveness of methods using multiple samples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7737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RC 2015 4.3">
  <a:themeElements>
    <a:clrScheme name="SRC final.1">
      <a:dk1>
        <a:sysClr val="windowText" lastClr="000000"/>
      </a:dk1>
      <a:lt1>
        <a:sysClr val="window" lastClr="FFFFFF"/>
      </a:lt1>
      <a:dk2>
        <a:srgbClr val="1C365F"/>
      </a:dk2>
      <a:lt2>
        <a:srgbClr val="2A8CBE"/>
      </a:lt2>
      <a:accent1>
        <a:srgbClr val="5CC0E7"/>
      </a:accent1>
      <a:accent2>
        <a:srgbClr val="AF5526"/>
      </a:accent2>
      <a:accent3>
        <a:srgbClr val="79AB00"/>
      </a:accent3>
      <a:accent4>
        <a:srgbClr val="138469"/>
      </a:accent4>
      <a:accent5>
        <a:srgbClr val="7B00AB"/>
      </a:accent5>
      <a:accent6>
        <a:srgbClr val="BF0800"/>
      </a:accent6>
      <a:hlink>
        <a:srgbClr val="85A4AC"/>
      </a:hlink>
      <a:folHlink>
        <a:srgbClr val="C0EDF8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 2015 4.3" id="{9BC975AB-CB6D-41EA-9AD4-DF1ABE625919}" vid="{44ADB2B8-5595-4EC8-A644-855AED5D47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RC final.1">
      <a:dk1>
        <a:sysClr val="windowText" lastClr="000000"/>
      </a:dk1>
      <a:lt1>
        <a:sysClr val="window" lastClr="FFFFFF"/>
      </a:lt1>
      <a:dk2>
        <a:srgbClr val="1C365F"/>
      </a:dk2>
      <a:lt2>
        <a:srgbClr val="2A8CBE"/>
      </a:lt2>
      <a:accent1>
        <a:srgbClr val="5CC0E7"/>
      </a:accent1>
      <a:accent2>
        <a:srgbClr val="AF5526"/>
      </a:accent2>
      <a:accent3>
        <a:srgbClr val="79AB00"/>
      </a:accent3>
      <a:accent4>
        <a:srgbClr val="138469"/>
      </a:accent4>
      <a:accent5>
        <a:srgbClr val="7B00AB"/>
      </a:accent5>
      <a:accent6>
        <a:srgbClr val="BF0800"/>
      </a:accent6>
      <a:hlink>
        <a:srgbClr val="85A4AC"/>
      </a:hlink>
      <a:folHlink>
        <a:srgbClr val="C0EDF8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RC final.1">
    <a:dk1>
      <a:sysClr val="windowText" lastClr="000000"/>
    </a:dk1>
    <a:lt1>
      <a:sysClr val="window" lastClr="FFFFFF"/>
    </a:lt1>
    <a:dk2>
      <a:srgbClr val="1C365F"/>
    </a:dk2>
    <a:lt2>
      <a:srgbClr val="2A8CBE"/>
    </a:lt2>
    <a:accent1>
      <a:srgbClr val="5CC0E7"/>
    </a:accent1>
    <a:accent2>
      <a:srgbClr val="AF5526"/>
    </a:accent2>
    <a:accent3>
      <a:srgbClr val="79AB00"/>
    </a:accent3>
    <a:accent4>
      <a:srgbClr val="138469"/>
    </a:accent4>
    <a:accent5>
      <a:srgbClr val="7B00AB"/>
    </a:accent5>
    <a:accent6>
      <a:srgbClr val="BF0800"/>
    </a:accent6>
    <a:hlink>
      <a:srgbClr val="85A4AC"/>
    </a:hlink>
    <a:folHlink>
      <a:srgbClr val="C0EDF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35645</TotalTime>
  <Words>2873</Words>
  <Application>Microsoft Office PowerPoint</Application>
  <PresentationFormat>On-screen Show (4:3)</PresentationFormat>
  <Paragraphs>579</Paragraphs>
  <Slides>28</Slides>
  <Notes>21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Aharoni</vt:lpstr>
      <vt:lpstr>Arial</vt:lpstr>
      <vt:lpstr>Calibri</vt:lpstr>
      <vt:lpstr>Courier New</vt:lpstr>
      <vt:lpstr>Times New Roman</vt:lpstr>
      <vt:lpstr>Wingdings</vt:lpstr>
      <vt:lpstr>SRC 2015 4.3</vt:lpstr>
      <vt:lpstr>Investigation into the use of weighting adjustments for non-probability online panel samples</vt:lpstr>
      <vt:lpstr>Authors</vt:lpstr>
      <vt:lpstr>Motivation</vt:lpstr>
      <vt:lpstr>The Online Panels Benchmarking Study</vt:lpstr>
      <vt:lpstr>Weighting (standard approach)</vt:lpstr>
      <vt:lpstr>Comparison</vt:lpstr>
      <vt:lpstr>Results – substantive characteristics</vt:lpstr>
      <vt:lpstr>Initial calibration</vt:lpstr>
      <vt:lpstr>Extend calibration methodology to</vt:lpstr>
      <vt:lpstr>Implementation steps</vt:lpstr>
      <vt:lpstr>Implementation steps</vt:lpstr>
      <vt:lpstr>Implementation steps</vt:lpstr>
      <vt:lpstr>Model diagnostics (do not show)</vt:lpstr>
      <vt:lpstr>Implementation steps</vt:lpstr>
      <vt:lpstr>Implementation steps</vt:lpstr>
      <vt:lpstr>Early Adopter Characteristics</vt:lpstr>
      <vt:lpstr>Early adopters in calibration</vt:lpstr>
      <vt:lpstr>Internet usage measures</vt:lpstr>
      <vt:lpstr>Internet usage measures</vt:lpstr>
      <vt:lpstr>Other differentiators</vt:lpstr>
      <vt:lpstr>Other Differentiators</vt:lpstr>
      <vt:lpstr>Combine EA, Internet Usage, Other</vt:lpstr>
      <vt:lpstr>Variability among 5 non probability panels</vt:lpstr>
      <vt:lpstr>Comparison with independent benchmarks vs reference sample benchmarks</vt:lpstr>
      <vt:lpstr>In conclusion…</vt:lpstr>
      <vt:lpstr>Where to next…</vt:lpstr>
      <vt:lpstr>PowerPoint Presentation</vt:lpstr>
      <vt:lpstr>We may not be normal but we are transformable  Thank you</vt:lpstr>
    </vt:vector>
  </TitlesOfParts>
  <Company>Social Research Centre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4.3 PowerPoint template</dc:title>
  <dc:creator>Bianca Smith</dc:creator>
  <cp:keywords>4.3 PowerPoint</cp:keywords>
  <cp:lastModifiedBy>Dina Neiger</cp:lastModifiedBy>
  <cp:revision>2599</cp:revision>
  <cp:lastPrinted>2015-11-03T23:24:46Z</cp:lastPrinted>
  <dcterms:created xsi:type="dcterms:W3CDTF">2010-10-01T00:19:21Z</dcterms:created>
  <dcterms:modified xsi:type="dcterms:W3CDTF">2017-03-11T11:54:39Z</dcterms:modified>
</cp:coreProperties>
</file>