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303" r:id="rId4"/>
    <p:sldId id="308" r:id="rId5"/>
    <p:sldId id="309" r:id="rId6"/>
    <p:sldId id="310" r:id="rId7"/>
    <p:sldId id="317" r:id="rId8"/>
    <p:sldId id="261" r:id="rId9"/>
    <p:sldId id="318" r:id="rId10"/>
    <p:sldId id="295" r:id="rId11"/>
    <p:sldId id="282" r:id="rId12"/>
    <p:sldId id="283" r:id="rId13"/>
    <p:sldId id="284" r:id="rId14"/>
    <p:sldId id="280" r:id="rId15"/>
    <p:sldId id="285" r:id="rId16"/>
    <p:sldId id="286" r:id="rId17"/>
    <p:sldId id="324" r:id="rId18"/>
    <p:sldId id="278" r:id="rId19"/>
    <p:sldId id="319" r:id="rId20"/>
    <p:sldId id="322" r:id="rId21"/>
    <p:sldId id="323" r:id="rId22"/>
    <p:sldId id="321" r:id="rId23"/>
    <p:sldId id="271" r:id="rId24"/>
    <p:sldId id="32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ger, J.M.S" initials="B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FF9900"/>
    <a:srgbClr val="FF6600"/>
    <a:srgbClr val="FF3300"/>
    <a:srgbClr val="FF0000"/>
    <a:srgbClr val="FF8000"/>
    <a:srgbClr val="FFBF00"/>
    <a:srgbClr val="FF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4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2C47E-5489-4DD3-A7D1-81E973AC6122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6B31C-F118-429E-BA91-E60AC332F5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88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similarities with register data</a:t>
            </a:r>
          </a:p>
          <a:p>
            <a:pPr marL="0" lvl="1"/>
            <a:r>
              <a:rPr lang="en-US" dirty="0" smtClean="0"/>
              <a:t>searching for ‘flu’ ≠ having flu; not calling ≠ being at home; reflectance spectrum ≠ crop production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D936-E046-42B4-82CF-1B68FADDBF7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95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B31C-F118-429E-BA91-E60AC332F54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31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B31C-F118-429E-BA91-E60AC332F54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3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B31C-F118-429E-BA91-E60AC332F54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8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Kernel</a:t>
            </a:r>
            <a:r>
              <a:rPr lang="nl-NL" dirty="0" smtClean="0"/>
              <a:t> trick:</a:t>
            </a:r>
            <a:r>
              <a:rPr lang="nl-NL" baseline="0" dirty="0" smtClean="0"/>
              <a:t> n</a:t>
            </a:r>
            <a:r>
              <a:rPr lang="nl-NL" dirty="0" smtClean="0"/>
              <a:t>o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mapping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 </a:t>
            </a:r>
            <a:r>
              <a:rPr lang="nl-NL" dirty="0" err="1" smtClean="0"/>
              <a:t>phi</a:t>
            </a:r>
            <a:r>
              <a:rPr lang="nl-NL" dirty="0" smtClean="0"/>
              <a:t> </a:t>
            </a:r>
            <a:r>
              <a:rPr lang="nl-NL" dirty="0" err="1" smtClean="0"/>
              <a:t>explicitly</a:t>
            </a:r>
            <a:endParaRPr lang="nl-NL" dirty="0" smtClean="0"/>
          </a:p>
          <a:p>
            <a:r>
              <a:rPr lang="nl-NL" dirty="0" err="1" smtClean="0"/>
              <a:t>Measure</a:t>
            </a:r>
            <a:r>
              <a:rPr lang="nl-NL" dirty="0" smtClean="0"/>
              <a:t> of </a:t>
            </a:r>
            <a:r>
              <a:rPr lang="nl-NL" dirty="0" err="1" smtClean="0"/>
              <a:t>similarity</a:t>
            </a:r>
            <a:r>
              <a:rPr lang="nl-NL" dirty="0" smtClean="0"/>
              <a:t>: </a:t>
            </a:r>
            <a:r>
              <a:rPr lang="nl-NL" dirty="0" err="1" smtClean="0"/>
              <a:t>pairwise</a:t>
            </a:r>
            <a:r>
              <a:rPr lang="nl-NL" dirty="0" smtClean="0"/>
              <a:t> dot-</a:t>
            </a:r>
            <a:r>
              <a:rPr lang="nl-NL" dirty="0" err="1" smtClean="0"/>
              <a:t>products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B31C-F118-429E-BA91-E60AC332F54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34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02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0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2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0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3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29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2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4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41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02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77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0BBC3-708E-415B-AB36-0EA11B35FA4F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C2C4-1D23-4F50-912B-5C5330351F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9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.burger@cbs.nl" TargetMode="External"/><Relationship Id="rId2" Type="http://schemas.openxmlformats.org/officeDocument/2006/relationships/hyperlink" Target="https://www.cbs.nl/nl-nl/achtergrond/2015/44/predictive-inference-for-non-probability-samp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the toolbox:</a:t>
            </a:r>
            <a:br>
              <a:rPr lang="en-US" dirty="0" smtClean="0"/>
            </a:br>
            <a:r>
              <a:rPr lang="en-US" sz="4000" dirty="0" smtClean="0"/>
              <a:t>Inference from non-probability samples using machine learning</a:t>
            </a:r>
            <a:endParaRPr lang="en-US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Joep Burger, Bart Buelens, Jan van de Brakel</a:t>
            </a:r>
          </a:p>
          <a:p>
            <a:r>
              <a:rPr lang="en-US" sz="2700" dirty="0" smtClean="0"/>
              <a:t>Statistics Netherlands</a:t>
            </a:r>
            <a:endParaRPr lang="en-US" sz="2700" dirty="0"/>
          </a:p>
        </p:txBody>
      </p:sp>
      <p:sp>
        <p:nvSpPr>
          <p:cNvPr id="4" name="Tekstvak 3"/>
          <p:cNvSpPr txBox="1"/>
          <p:nvPr/>
        </p:nvSpPr>
        <p:spPr>
          <a:xfrm>
            <a:off x="6794598" y="6309320"/>
            <a:ext cx="2097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INPS, </a:t>
            </a:r>
            <a:r>
              <a:rPr lang="nl-NL" sz="1200" dirty="0"/>
              <a:t>16–17 </a:t>
            </a:r>
            <a:r>
              <a:rPr lang="nl-NL" sz="1200" dirty="0" err="1" smtClean="0"/>
              <a:t>March</a:t>
            </a:r>
            <a:r>
              <a:rPr lang="nl-NL" sz="1200" dirty="0" smtClean="0"/>
              <a:t> 2017, Paris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131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Sample mean (SAM)</a:t>
            </a:r>
          </a:p>
          <a:p>
            <a:r>
              <a:rPr lang="en-US" smtClean="0"/>
              <a:t>Pseudo-design-based (PDB)</a:t>
            </a:r>
          </a:p>
          <a:p>
            <a:r>
              <a:rPr lang="en-US" smtClean="0"/>
              <a:t>Generalized linear model (GLM)</a:t>
            </a:r>
          </a:p>
          <a:p>
            <a:r>
              <a:rPr lang="en-US" smtClean="0"/>
              <a:t>k-Nearest neighbors (KNN)</a:t>
            </a:r>
          </a:p>
          <a:p>
            <a:r>
              <a:rPr lang="en-US" smtClean="0"/>
              <a:t>Artificial neural network (ANN)</a:t>
            </a:r>
          </a:p>
          <a:p>
            <a:r>
              <a:rPr lang="en-US" smtClean="0"/>
              <a:t>Regression tree (RTR)</a:t>
            </a:r>
          </a:p>
          <a:p>
            <a:r>
              <a:rPr lang="en-US" smtClean="0"/>
              <a:t>Support vector machine (SVM)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mean (SAM)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Mean of observed units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/>
              <p:cNvSpPr/>
              <p:nvPr/>
            </p:nvSpPr>
            <p:spPr>
              <a:xfrm>
                <a:off x="3616440" y="3029115"/>
                <a:ext cx="1895006" cy="764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40" y="3029115"/>
                <a:ext cx="1895006" cy="7648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Pseudo-design-based (PDB)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Mean of observed units within stratum</a:t>
            </a:r>
          </a:p>
          <a:p>
            <a:pPr lvl="1"/>
            <a:r>
              <a:rPr lang="en-US" smtClean="0"/>
              <a:t>Use auxiliary variables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3079288" y="3429000"/>
                <a:ext cx="2974404" cy="764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∩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288" y="3429000"/>
                <a:ext cx="2974404" cy="7648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9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Generalized linear model (GLM)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Generalized combination of auxiliary variables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3754404" y="4149080"/>
                <a:ext cx="1649939" cy="412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04" y="4149080"/>
                <a:ext cx="1649939" cy="412998"/>
              </a:xfrm>
              <a:prstGeom prst="rect">
                <a:avLst/>
              </a:prstGeom>
              <a:blipFill rotWithShape="1">
                <a:blip r:embed="rId3"/>
                <a:stretch>
                  <a:fillRect t="-5970" b="-74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3696389" y="3429000"/>
                <a:ext cx="1739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𝑔</m:t>
                      </m:r>
                      <m:r>
                        <a:rPr lang="en-US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389" y="3429000"/>
                <a:ext cx="173970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k-Nearest neighbors (KNN)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observed units closest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pPr lvl="1"/>
                <a:r>
                  <a:rPr lang="en-US" dirty="0" smtClean="0"/>
                  <a:t>Distance measure</a:t>
                </a:r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971600" y="4149080"/>
                <a:ext cx="1582356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49080"/>
                <a:ext cx="1582356" cy="8285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echte verbindingslijn 7"/>
          <p:cNvCxnSpPr/>
          <p:nvPr/>
        </p:nvCxnSpPr>
        <p:spPr>
          <a:xfrm>
            <a:off x="4572320" y="6309320"/>
            <a:ext cx="288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4572320" y="4149320"/>
            <a:ext cx="0" cy="216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6948584" y="6309320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84" y="6309320"/>
                <a:ext cx="47852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 rot="16200000">
                <a:off x="4136204" y="4226545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36204" y="4226545"/>
                <a:ext cx="4838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al 32"/>
          <p:cNvSpPr>
            <a:spLocks noChangeAspect="1"/>
          </p:cNvSpPr>
          <p:nvPr/>
        </p:nvSpPr>
        <p:spPr>
          <a:xfrm>
            <a:off x="5102818" y="4383118"/>
            <a:ext cx="108000" cy="1079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4968376" y="5157192"/>
            <a:ext cx="108000" cy="10798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>
            <a:off x="4860352" y="5985308"/>
            <a:ext cx="108000" cy="1079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264" name="Groep 11263"/>
          <p:cNvGrpSpPr/>
          <p:nvPr/>
        </p:nvGrpSpPr>
        <p:grpSpPr>
          <a:xfrm>
            <a:off x="5525500" y="5320258"/>
            <a:ext cx="292068" cy="412688"/>
            <a:chOff x="5669836" y="5032226"/>
            <a:chExt cx="292068" cy="412688"/>
          </a:xfrm>
        </p:grpSpPr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5760463" y="5336926"/>
              <a:ext cx="108000" cy="1079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5669836" y="503222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?</a:t>
              </a:r>
              <a:endParaRPr lang="en-US"/>
            </a:p>
          </p:txBody>
        </p:sp>
      </p:grpSp>
      <p:sp>
        <p:nvSpPr>
          <p:cNvPr id="55" name="Ovaal 54"/>
          <p:cNvSpPr>
            <a:spLocks noChangeAspect="1"/>
          </p:cNvSpPr>
          <p:nvPr/>
        </p:nvSpPr>
        <p:spPr>
          <a:xfrm>
            <a:off x="5867037" y="4559504"/>
            <a:ext cx="108000" cy="10798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652440" y="5229200"/>
            <a:ext cx="108000" cy="1079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al 56"/>
          <p:cNvSpPr>
            <a:spLocks noChangeAspect="1"/>
          </p:cNvSpPr>
          <p:nvPr/>
        </p:nvSpPr>
        <p:spPr>
          <a:xfrm>
            <a:off x="5688456" y="5769284"/>
            <a:ext cx="108000" cy="10798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6181697" y="4232790"/>
            <a:ext cx="108000" cy="10798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al 58"/>
          <p:cNvSpPr>
            <a:spLocks noChangeAspect="1"/>
          </p:cNvSpPr>
          <p:nvPr/>
        </p:nvSpPr>
        <p:spPr>
          <a:xfrm>
            <a:off x="6138180" y="5060751"/>
            <a:ext cx="108000" cy="10798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6372520" y="5985308"/>
            <a:ext cx="108000" cy="1079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7128616" y="4437112"/>
            <a:ext cx="108000" cy="1079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al 61"/>
          <p:cNvSpPr>
            <a:spLocks noChangeAspect="1"/>
          </p:cNvSpPr>
          <p:nvPr/>
        </p:nvSpPr>
        <p:spPr>
          <a:xfrm>
            <a:off x="7092600" y="5193220"/>
            <a:ext cx="108000" cy="10798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al 62"/>
          <p:cNvSpPr>
            <a:spLocks noChangeAspect="1"/>
          </p:cNvSpPr>
          <p:nvPr/>
        </p:nvSpPr>
        <p:spPr>
          <a:xfrm>
            <a:off x="7092600" y="5949280"/>
            <a:ext cx="108000" cy="10798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al 63"/>
          <p:cNvSpPr>
            <a:spLocks noChangeAspect="1"/>
          </p:cNvSpPr>
          <p:nvPr/>
        </p:nvSpPr>
        <p:spPr>
          <a:xfrm>
            <a:off x="5436096" y="5661248"/>
            <a:ext cx="108000" cy="10798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al 64"/>
          <p:cNvSpPr>
            <a:spLocks noChangeAspect="1"/>
          </p:cNvSpPr>
          <p:nvPr/>
        </p:nvSpPr>
        <p:spPr>
          <a:xfrm>
            <a:off x="5976488" y="5373216"/>
            <a:ext cx="108000" cy="1079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al 65"/>
          <p:cNvSpPr>
            <a:spLocks noChangeAspect="1"/>
          </p:cNvSpPr>
          <p:nvPr/>
        </p:nvSpPr>
        <p:spPr>
          <a:xfrm>
            <a:off x="6768576" y="5517232"/>
            <a:ext cx="108000" cy="10798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Ovaal 67"/>
          <p:cNvSpPr>
            <a:spLocks noChangeAspect="1"/>
          </p:cNvSpPr>
          <p:nvPr/>
        </p:nvSpPr>
        <p:spPr>
          <a:xfrm>
            <a:off x="5177207" y="4792620"/>
            <a:ext cx="108000" cy="1079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al 68"/>
          <p:cNvSpPr>
            <a:spLocks noChangeAspect="1"/>
          </p:cNvSpPr>
          <p:nvPr/>
        </p:nvSpPr>
        <p:spPr>
          <a:xfrm>
            <a:off x="5992735" y="4953824"/>
            <a:ext cx="108000" cy="10798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al 69"/>
          <p:cNvSpPr>
            <a:spLocks noChangeAspect="1"/>
          </p:cNvSpPr>
          <p:nvPr/>
        </p:nvSpPr>
        <p:spPr>
          <a:xfrm>
            <a:off x="6426520" y="4851194"/>
            <a:ext cx="108000" cy="10798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al 70"/>
          <p:cNvSpPr>
            <a:spLocks noChangeAspect="1"/>
          </p:cNvSpPr>
          <p:nvPr/>
        </p:nvSpPr>
        <p:spPr>
          <a:xfrm>
            <a:off x="5364088" y="5373216"/>
            <a:ext cx="612068" cy="6120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al 71"/>
          <p:cNvSpPr>
            <a:spLocks noChangeAspect="1"/>
          </p:cNvSpPr>
          <p:nvPr/>
        </p:nvSpPr>
        <p:spPr>
          <a:xfrm>
            <a:off x="5148064" y="5157192"/>
            <a:ext cx="1044116" cy="10440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kstvak 72"/>
              <p:cNvSpPr txBox="1"/>
              <p:nvPr/>
            </p:nvSpPr>
            <p:spPr>
              <a:xfrm>
                <a:off x="7668344" y="4571836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kstvak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571836"/>
                <a:ext cx="38266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hthoek 39"/>
          <p:cNvSpPr/>
          <p:nvPr/>
        </p:nvSpPr>
        <p:spPr>
          <a:xfrm>
            <a:off x="7770846" y="4976614"/>
            <a:ext cx="191335" cy="93654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100000">
                <a:srgbClr val="FF0000"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Artificial neural network (ANN)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Artificial neuron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Network of artificial neurons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971600" y="5854452"/>
                <a:ext cx="1850442" cy="412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𝐴𝑁𝑁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854452"/>
                <a:ext cx="1850442" cy="412998"/>
              </a:xfrm>
              <a:prstGeom prst="rect">
                <a:avLst/>
              </a:prstGeom>
              <a:blipFill rotWithShape="1">
                <a:blip r:embed="rId2"/>
                <a:stretch>
                  <a:fillRect t="-5882" r="-3289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3525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2492"/>
            <a:ext cx="2408400" cy="19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236296" y="6309320"/>
            <a:ext cx="1630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Koné Mamadou Tadiou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646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 binary tree</a:t>
            </a:r>
          </a:p>
          <a:p>
            <a:pPr lvl="1"/>
            <a:r>
              <a:rPr lang="en-US" dirty="0" smtClean="0"/>
              <a:t>Maximize between variance</a:t>
            </a:r>
          </a:p>
          <a:p>
            <a:pPr lvl="1"/>
            <a:r>
              <a:rPr lang="en-US" dirty="0" smtClean="0"/>
              <a:t>Stopping criterion</a:t>
            </a:r>
          </a:p>
          <a:p>
            <a:endParaRPr lang="en-US" dirty="0" smtClean="0"/>
          </a:p>
          <a:p>
            <a:r>
              <a:rPr lang="en-US" dirty="0" smtClean="0"/>
              <a:t>Mean of observed units within leaf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Algorithmic version of PDB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 tree (RTR)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4067944" y="4293096"/>
                <a:ext cx="3192541" cy="764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𝑅𝑇𝑅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∩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93096"/>
                <a:ext cx="3192541" cy="7648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ep 37"/>
          <p:cNvGrpSpPr/>
          <p:nvPr/>
        </p:nvGrpSpPr>
        <p:grpSpPr>
          <a:xfrm>
            <a:off x="5364088" y="1700808"/>
            <a:ext cx="3397814" cy="1809492"/>
            <a:chOff x="5292080" y="2060848"/>
            <a:chExt cx="3397814" cy="1809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vak 12"/>
                <p:cNvSpPr txBox="1"/>
                <p:nvPr/>
              </p:nvSpPr>
              <p:spPr>
                <a:xfrm>
                  <a:off x="7042586" y="3140968"/>
                  <a:ext cx="8983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kstvak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2586" y="3140968"/>
                  <a:ext cx="89832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/>
                <p:cNvSpPr txBox="1"/>
                <p:nvPr/>
              </p:nvSpPr>
              <p:spPr>
                <a:xfrm>
                  <a:off x="7791571" y="3140968"/>
                  <a:ext cx="8983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kstvak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571" y="3140968"/>
                  <a:ext cx="8983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Rechte verbindingslijn 5"/>
            <p:cNvCxnSpPr/>
            <p:nvPr/>
          </p:nvCxnSpPr>
          <p:spPr>
            <a:xfrm>
              <a:off x="7863579" y="2790220"/>
              <a:ext cx="0" cy="72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 rot="5400000">
              <a:off x="8043619" y="333030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rot="5400000">
              <a:off x="7683539" y="333030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7503539" y="351034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8223619" y="351030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6135387" y="2790220"/>
              <a:ext cx="0" cy="72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 rot="5400000">
              <a:off x="6315427" y="333030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rot="5400000">
              <a:off x="5955387" y="333030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5775347" y="351034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6495427" y="3510300"/>
              <a:ext cx="0" cy="3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/>
                <p:cNvSpPr txBox="1"/>
                <p:nvPr/>
              </p:nvSpPr>
              <p:spPr>
                <a:xfrm>
                  <a:off x="5292080" y="3140968"/>
                  <a:ext cx="9099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kstvak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3140968"/>
                  <a:ext cx="90999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kstvak 27"/>
                <p:cNvSpPr txBox="1"/>
                <p:nvPr/>
              </p:nvSpPr>
              <p:spPr>
                <a:xfrm>
                  <a:off x="6063379" y="3140968"/>
                  <a:ext cx="9099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kstvak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3379" y="3140968"/>
                  <a:ext cx="90999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Rechte verbindingslijn 28"/>
            <p:cNvCxnSpPr/>
            <p:nvPr/>
          </p:nvCxnSpPr>
          <p:spPr>
            <a:xfrm flipH="1">
              <a:off x="6135427" y="2790220"/>
              <a:ext cx="172819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999483" y="2060848"/>
              <a:ext cx="0" cy="72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kstvak 34"/>
                <p:cNvSpPr txBox="1"/>
                <p:nvPr/>
              </p:nvSpPr>
              <p:spPr>
                <a:xfrm>
                  <a:off x="6156176" y="2420888"/>
                  <a:ext cx="913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kstvak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2420888"/>
                  <a:ext cx="9137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kstvak 35"/>
                <p:cNvSpPr txBox="1"/>
                <p:nvPr/>
              </p:nvSpPr>
              <p:spPr>
                <a:xfrm>
                  <a:off x="6927475" y="2420888"/>
                  <a:ext cx="913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kstvak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475" y="2420888"/>
                  <a:ext cx="91377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5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Linear separation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Learn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nl-NL" i="1" dirty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(Kernel trick)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 (SVM)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hoek 8"/>
              <p:cNvSpPr/>
              <p:nvPr/>
            </p:nvSpPr>
            <p:spPr>
              <a:xfrm>
                <a:off x="6319242" y="4896680"/>
                <a:ext cx="215251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hthoe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242" y="4896680"/>
                <a:ext cx="2152512" cy="764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5671627" y="4365104"/>
                <a:ext cx="3211328" cy="449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NL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27" y="4365104"/>
                <a:ext cx="3211328" cy="449995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3203684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Original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smtClean="0">
                <a:latin typeface="Cambria Math"/>
                <a:ea typeface="Cambria Math"/>
              </a:rPr>
              <a:t>ℝ</a:t>
            </a:r>
            <a:r>
              <a:rPr lang="nl-NL" i="1" baseline="30000" dirty="0" smtClean="0">
                <a:latin typeface="Cambria Math"/>
                <a:ea typeface="Cambria Math"/>
              </a:rPr>
              <a:t>N</a:t>
            </a:r>
            <a:endParaRPr lang="nl-NL" i="1" baseline="30000" dirty="0"/>
          </a:p>
        </p:txBody>
      </p:sp>
      <p:sp>
        <p:nvSpPr>
          <p:cNvPr id="45" name="Tekstvak 44"/>
          <p:cNvSpPr txBox="1"/>
          <p:nvPr/>
        </p:nvSpPr>
        <p:spPr>
          <a:xfrm>
            <a:off x="3131840" y="320368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Higher-dimensional</a:t>
            </a:r>
            <a:r>
              <a:rPr lang="nl-NL" dirty="0" smtClean="0"/>
              <a:t>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smtClean="0">
                <a:latin typeface="Cambria Math"/>
                <a:ea typeface="Cambria Math"/>
              </a:rPr>
              <a:t>ℝ</a:t>
            </a:r>
            <a:r>
              <a:rPr lang="nl-NL" i="1" baseline="30000" dirty="0" smtClean="0">
                <a:latin typeface="Cambria Math"/>
                <a:ea typeface="Cambria Math"/>
              </a:rPr>
              <a:t>M</a:t>
            </a:r>
            <a:endParaRPr lang="nl-NL" i="1" baseline="30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81" y="3645024"/>
            <a:ext cx="198185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6" y="3645024"/>
            <a:ext cx="198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Online Kilometer Registration</a:t>
            </a:r>
          </a:p>
          <a:p>
            <a:pPr lvl="1"/>
            <a:r>
              <a:rPr lang="en-US" smtClean="0"/>
              <a:t>6,7 mln privately owned cars</a:t>
            </a:r>
          </a:p>
          <a:p>
            <a:pPr lvl="1"/>
            <a:r>
              <a:rPr lang="en-US" smtClean="0"/>
              <a:t>Mileage readings → annual mileage</a:t>
            </a:r>
          </a:p>
          <a:p>
            <a:r>
              <a:rPr lang="en-US" smtClean="0"/>
              <a:t>Auxiliary variables</a:t>
            </a:r>
          </a:p>
          <a:p>
            <a:pPr lvl="1"/>
            <a:r>
              <a:rPr lang="en-US" smtClean="0"/>
              <a:t>Registration year</a:t>
            </a:r>
          </a:p>
          <a:p>
            <a:pPr lvl="1"/>
            <a:r>
              <a:rPr lang="en-US" smtClean="0"/>
              <a:t>Weight</a:t>
            </a:r>
          </a:p>
          <a:p>
            <a:pPr lvl="1"/>
            <a:r>
              <a:rPr lang="en-US" smtClean="0"/>
              <a:t>Fuel type</a:t>
            </a:r>
          </a:p>
          <a:p>
            <a:pPr lvl="1"/>
            <a:r>
              <a:rPr lang="en-US" smtClean="0"/>
              <a:t>Owner’s age</a:t>
            </a:r>
          </a:p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6240"/>
            <a:ext cx="3384376" cy="236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Non-probability sample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mtClean="0"/>
                  <a:t>Only data about young cars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r>
                  <a:rPr lang="en-US" smtClean="0"/>
                  <a:t>Inference: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9200"/>
            <a:ext cx="393211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Disruptive technologies</a:t>
            </a:r>
            <a:endParaRPr lang="en-US" sz="36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endParaRPr lang="en-US" sz="2800" smtClean="0"/>
          </a:p>
        </p:txBody>
      </p:sp>
      <p:grpSp>
        <p:nvGrpSpPr>
          <p:cNvPr id="9" name="Groep 8"/>
          <p:cNvGrpSpPr/>
          <p:nvPr/>
        </p:nvGrpSpPr>
        <p:grpSpPr>
          <a:xfrm>
            <a:off x="909117" y="2132976"/>
            <a:ext cx="4924999" cy="1080000"/>
            <a:chOff x="909117" y="2195579"/>
            <a:chExt cx="4924999" cy="108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401" y="2195579"/>
              <a:ext cx="1680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17" y="2195579"/>
              <a:ext cx="1565907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116" y="2195579"/>
              <a:ext cx="10800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ep 6"/>
          <p:cNvGrpSpPr/>
          <p:nvPr/>
        </p:nvGrpSpPr>
        <p:grpSpPr>
          <a:xfrm>
            <a:off x="1224273" y="3573136"/>
            <a:ext cx="4823204" cy="1080000"/>
            <a:chOff x="1224273" y="3645264"/>
            <a:chExt cx="4823204" cy="10800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869" y="3645264"/>
              <a:ext cx="651064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" t="21771" r="60479" b="16981"/>
            <a:stretch/>
          </p:blipFill>
          <p:spPr bwMode="auto">
            <a:xfrm>
              <a:off x="1224273" y="3645264"/>
              <a:ext cx="937555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645264"/>
              <a:ext cx="1513577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ep 10"/>
          <p:cNvGrpSpPr/>
          <p:nvPr/>
        </p:nvGrpSpPr>
        <p:grpSpPr>
          <a:xfrm>
            <a:off x="6948264" y="1628800"/>
            <a:ext cx="1742849" cy="4109042"/>
            <a:chOff x="6948264" y="1628800"/>
            <a:chExt cx="1742849" cy="4109042"/>
          </a:xfrm>
        </p:grpSpPr>
        <p:sp>
          <p:nvSpPr>
            <p:cNvPr id="4" name="Tekstvak 3"/>
            <p:cNvSpPr txBox="1"/>
            <p:nvPr/>
          </p:nvSpPr>
          <p:spPr>
            <a:xfrm>
              <a:off x="7279217" y="2488310"/>
              <a:ext cx="108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Transport</a:t>
              </a:r>
              <a:endParaRPr lang="en-US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499183" y="3928470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Light</a:t>
              </a:r>
              <a:endParaRPr lang="en-US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6948264" y="1628800"/>
              <a:ext cx="1742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Big picture</a:t>
              </a:r>
              <a:endParaRPr lang="en-US" sz="280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7447631" y="536851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Music</a:t>
              </a:r>
              <a:endParaRPr lang="en-US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969244" y="5013176"/>
            <a:ext cx="5357008" cy="1080000"/>
            <a:chOff x="969244" y="5013176"/>
            <a:chExt cx="5357008" cy="10800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801" y="5013176"/>
              <a:ext cx="1075200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585" y="5013176"/>
              <a:ext cx="2066667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244" y="5013176"/>
              <a:ext cx="1447611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15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Inference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48" y="1609750"/>
            <a:ext cx="414636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</a:t>
            </a:r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86" y="1600199"/>
            <a:ext cx="411894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38" y="82597"/>
            <a:ext cx="4896544" cy="67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PS and NPS may suffer from selection bias</a:t>
            </a:r>
          </a:p>
          <a:p>
            <a:r>
              <a:rPr lang="en-US" dirty="0"/>
              <a:t>Beyond pseudo-design-based methods</a:t>
            </a:r>
          </a:p>
          <a:p>
            <a:pPr lvl="1"/>
            <a:r>
              <a:rPr lang="en-US" dirty="0"/>
              <a:t>Model-based</a:t>
            </a:r>
          </a:p>
          <a:p>
            <a:pPr lvl="1"/>
            <a:r>
              <a:rPr lang="en-US" dirty="0"/>
              <a:t>Algorithmic</a:t>
            </a:r>
          </a:p>
          <a:p>
            <a:r>
              <a:rPr lang="en-US" dirty="0" smtClean="0"/>
              <a:t>(Many, continuous) auxiliary variables crucial</a:t>
            </a:r>
          </a:p>
          <a:p>
            <a:pPr lvl="1"/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Paradata</a:t>
            </a:r>
          </a:p>
          <a:p>
            <a:pPr lvl="1"/>
            <a:r>
              <a:rPr lang="en-US" dirty="0" smtClean="0"/>
              <a:t>Profiling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Working</a:t>
            </a:r>
            <a:r>
              <a:rPr lang="nl-NL" dirty="0" smtClean="0"/>
              <a:t> paper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www.cbs.nl/nl-nl/achtergrond/2015/44/predictive-inference-for-non-probability-samples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Contact</a:t>
            </a: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j.burger@cbs.nl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Disruptive technologies</a:t>
            </a:r>
            <a:endParaRPr lang="en-US" sz="36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buNone/>
            </a:pPr>
            <a:endParaRPr lang="en-US" sz="2800" smtClean="0"/>
          </a:p>
        </p:txBody>
      </p:sp>
      <p:sp>
        <p:nvSpPr>
          <p:cNvPr id="5" name="Tekstvak 4"/>
          <p:cNvSpPr txBox="1"/>
          <p:nvPr/>
        </p:nvSpPr>
        <p:spPr>
          <a:xfrm>
            <a:off x="6948264" y="1628800"/>
            <a:ext cx="174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Big picture</a:t>
            </a:r>
            <a:endParaRPr lang="en-US" sz="2800"/>
          </a:p>
        </p:txBody>
      </p:sp>
      <p:grpSp>
        <p:nvGrpSpPr>
          <p:cNvPr id="6" name="Groep 5"/>
          <p:cNvGrpSpPr/>
          <p:nvPr/>
        </p:nvGrpSpPr>
        <p:grpSpPr>
          <a:xfrm>
            <a:off x="1259632" y="3573136"/>
            <a:ext cx="7408418" cy="1080000"/>
            <a:chOff x="1259632" y="5013296"/>
            <a:chExt cx="7408418" cy="1080000"/>
          </a:xfrm>
        </p:grpSpPr>
        <p:sp>
          <p:nvSpPr>
            <p:cNvPr id="15" name="Tekstvak 14"/>
            <p:cNvSpPr txBox="1"/>
            <p:nvPr/>
          </p:nvSpPr>
          <p:spPr>
            <a:xfrm>
              <a:off x="6968033" y="5368880"/>
              <a:ext cx="170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Official statistics</a:t>
              </a:r>
              <a:endParaRPr 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581" y="5013796"/>
              <a:ext cx="1195387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13296"/>
              <a:ext cx="830769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393" y="5193296"/>
              <a:ext cx="83076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8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data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Human-sourced data</a:t>
            </a:r>
          </a:p>
          <a:p>
            <a:pPr lvl="1"/>
            <a:r>
              <a:rPr lang="en-US" smtClean="0"/>
              <a:t>social media</a:t>
            </a:r>
          </a:p>
          <a:p>
            <a:pPr lvl="1"/>
            <a:r>
              <a:rPr lang="en-US" smtClean="0"/>
              <a:t>internet search</a:t>
            </a:r>
          </a:p>
          <a:p>
            <a:r>
              <a:rPr lang="en-US" smtClean="0"/>
              <a:t>Process-mediated data</a:t>
            </a:r>
          </a:p>
          <a:p>
            <a:pPr lvl="1"/>
            <a:r>
              <a:rPr lang="en-US" smtClean="0"/>
              <a:t>scanners</a:t>
            </a:r>
          </a:p>
          <a:p>
            <a:pPr lvl="1"/>
            <a:r>
              <a:rPr lang="en-US" smtClean="0"/>
              <a:t>electronic funds transfers</a:t>
            </a:r>
          </a:p>
          <a:p>
            <a:r>
              <a:rPr lang="en-US" smtClean="0"/>
              <a:t>Machine-generated data</a:t>
            </a:r>
          </a:p>
          <a:p>
            <a:pPr lvl="1"/>
            <a:r>
              <a:rPr lang="en-US" smtClean="0"/>
              <a:t>GPS</a:t>
            </a:r>
          </a:p>
          <a:p>
            <a:pPr lvl="1"/>
            <a:r>
              <a:rPr lang="en-US" smtClean="0"/>
              <a:t>sensors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2856-CD64-4CC8-8B22-FD1AF6FC0F1D}" type="slidenum">
              <a:rPr lang="en-US" smtClean="0"/>
              <a:t>4</a:t>
            </a:fld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7533564" y="5930752"/>
            <a:ext cx="13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UNECE 2013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52" y="2276952"/>
            <a:ext cx="110037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4" y="3717112"/>
            <a:ext cx="102638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75" y="5157272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20" y="3717112"/>
            <a:ext cx="119586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24" y="5157192"/>
            <a:ext cx="83076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Timelier</a:t>
            </a:r>
          </a:p>
          <a:p>
            <a:r>
              <a:rPr lang="en-US" smtClean="0"/>
              <a:t>Higher frequency</a:t>
            </a:r>
          </a:p>
          <a:p>
            <a:r>
              <a:rPr lang="en-US" smtClean="0"/>
              <a:t>More detail</a:t>
            </a:r>
          </a:p>
          <a:p>
            <a:r>
              <a:rPr lang="en-US" smtClean="0"/>
              <a:t>Higher precision (≠ more accurate)</a:t>
            </a:r>
          </a:p>
          <a:p>
            <a:r>
              <a:rPr lang="en-US" smtClean="0"/>
              <a:t>Lower measurement bias</a:t>
            </a:r>
          </a:p>
          <a:p>
            <a:r>
              <a:rPr lang="en-US" smtClean="0"/>
              <a:t>Cheaper</a:t>
            </a:r>
          </a:p>
          <a:p>
            <a:r>
              <a:rPr lang="en-US" smtClean="0"/>
              <a:t>Less burden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2856-CD64-4CC8-8B22-FD1AF6FC0F1D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big data sample ≠ population of interest</a:t>
            </a:r>
          </a:p>
          <a:p>
            <a:pPr lvl="1"/>
            <a:r>
              <a:rPr lang="en-US" dirty="0" smtClean="0"/>
              <a:t>non-probability samples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measurement (data ≠ information)</a:t>
            </a:r>
          </a:p>
          <a:p>
            <a:pPr lvl="1"/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2856-CD64-4CC8-8B22-FD1AF6FC0F1D}" type="slidenum">
              <a:rPr lang="en-US" smtClean="0"/>
              <a:t>6</a:t>
            </a:fld>
            <a:endParaRPr lang="en-US"/>
          </a:p>
        </p:txBody>
      </p:sp>
      <p:sp>
        <p:nvSpPr>
          <p:cNvPr id="6" name="Ovaal 5"/>
          <p:cNvSpPr>
            <a:spLocks noChangeAspect="1"/>
          </p:cNvSpPr>
          <p:nvPr/>
        </p:nvSpPr>
        <p:spPr>
          <a:xfrm>
            <a:off x="8028384" y="2420888"/>
            <a:ext cx="144016" cy="14401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al 6"/>
          <p:cNvSpPr>
            <a:spLocks noChangeAspect="1"/>
          </p:cNvSpPr>
          <p:nvPr/>
        </p:nvSpPr>
        <p:spPr>
          <a:xfrm>
            <a:off x="7380312" y="1772816"/>
            <a:ext cx="1440160" cy="144016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7956376" y="2564984"/>
            <a:ext cx="720000" cy="720000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echte verbindingslijn 9"/>
          <p:cNvCxnSpPr>
            <a:stCxn id="7" idx="0"/>
            <a:endCxn id="7" idx="4"/>
          </p:cNvCxnSpPr>
          <p:nvPr/>
        </p:nvCxnSpPr>
        <p:spPr>
          <a:xfrm>
            <a:off x="8100392" y="1772816"/>
            <a:ext cx="0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7" idx="5"/>
          </p:cNvCxnSpPr>
          <p:nvPr/>
        </p:nvCxnSpPr>
        <p:spPr>
          <a:xfrm flipH="1" flipV="1">
            <a:off x="8100392" y="2492816"/>
            <a:ext cx="509173" cy="5092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2"/>
          </p:cNvCxnSpPr>
          <p:nvPr/>
        </p:nvCxnSpPr>
        <p:spPr>
          <a:xfrm>
            <a:off x="7380312" y="249289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37" y="2708920"/>
            <a:ext cx="11953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chte verbindingslijn 8"/>
          <p:cNvCxnSpPr/>
          <p:nvPr/>
        </p:nvCxnSpPr>
        <p:spPr>
          <a:xfrm flipV="1">
            <a:off x="5392837" y="2713537"/>
            <a:ext cx="1195387" cy="10748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Street Bump App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Automatic pothole mapping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wealthier, younger neighborhoods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193" r="50000" b="29518"/>
          <a:stretch/>
        </p:blipFill>
        <p:spPr bwMode="auto">
          <a:xfrm>
            <a:off x="3707904" y="2492896"/>
            <a:ext cx="1728192" cy="204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INPS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smtClean="0"/>
              <a:t>Inference: generalize from sample to population</a:t>
            </a:r>
          </a:p>
          <a:p>
            <a:r>
              <a:rPr lang="en-US" sz="2700" smtClean="0"/>
              <a:t>Predict missing values</a:t>
            </a:r>
          </a:p>
          <a:p>
            <a:pPr lvl="1"/>
            <a:r>
              <a:rPr lang="en-US" sz="2300" smtClean="0"/>
              <a:t>Pseudo-design-based</a:t>
            </a:r>
          </a:p>
          <a:p>
            <a:pPr lvl="1"/>
            <a:r>
              <a:rPr lang="en-US" sz="2400" smtClean="0"/>
              <a:t>Model-based</a:t>
            </a:r>
          </a:p>
          <a:p>
            <a:pPr lvl="1"/>
            <a:r>
              <a:rPr lang="en-US" sz="2400" smtClean="0"/>
              <a:t>Algorithmic</a:t>
            </a:r>
          </a:p>
          <a:p>
            <a:r>
              <a:rPr lang="en-US" sz="2700" smtClean="0"/>
              <a:t>Auxiliary information</a:t>
            </a:r>
          </a:p>
          <a:p>
            <a:pPr lvl="1"/>
            <a:r>
              <a:rPr lang="en-US" sz="2400" smtClean="0"/>
              <a:t>Known for all units in the population</a:t>
            </a:r>
            <a:endParaRPr lang="en-US" sz="2400"/>
          </a:p>
        </p:txBody>
      </p:sp>
      <p:grpSp>
        <p:nvGrpSpPr>
          <p:cNvPr id="4" name="Groep 3"/>
          <p:cNvGrpSpPr/>
          <p:nvPr/>
        </p:nvGrpSpPr>
        <p:grpSpPr>
          <a:xfrm>
            <a:off x="4644008" y="3931181"/>
            <a:ext cx="4032448" cy="2594163"/>
            <a:chOff x="4644008" y="3717032"/>
            <a:chExt cx="4032448" cy="2594163"/>
          </a:xfrm>
        </p:grpSpPr>
        <p:sp>
          <p:nvSpPr>
            <p:cNvPr id="5" name="Rechthoek 4"/>
            <p:cNvSpPr/>
            <p:nvPr/>
          </p:nvSpPr>
          <p:spPr>
            <a:xfrm>
              <a:off x="7736954" y="4149032"/>
              <a:ext cx="288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/>
                <p:cNvSpPr txBox="1"/>
                <p:nvPr/>
              </p:nvSpPr>
              <p:spPr>
                <a:xfrm>
                  <a:off x="7736954" y="371703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Tekstvak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954" y="3717032"/>
                  <a:ext cx="36798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kstvak 6"/>
                <p:cNvSpPr txBox="1"/>
                <p:nvPr/>
              </p:nvSpPr>
              <p:spPr>
                <a:xfrm>
                  <a:off x="8017040" y="371703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" name="Tekstvak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040" y="3717032"/>
                  <a:ext cx="36798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/>
                <p:cNvSpPr txBox="1"/>
                <p:nvPr/>
              </p:nvSpPr>
              <p:spPr>
                <a:xfrm>
                  <a:off x="8305072" y="3717032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Tekstvak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072" y="3717032"/>
                  <a:ext cx="3713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667" r="-16393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hthoek 8"/>
            <p:cNvSpPr/>
            <p:nvPr/>
          </p:nvSpPr>
          <p:spPr>
            <a:xfrm>
              <a:off x="8025018" y="4149080"/>
              <a:ext cx="288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543549" y="4510995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sample</a:t>
              </a:r>
              <a:endParaRPr lang="en-US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736954" y="5231195"/>
              <a:ext cx="288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8313050" y="5229135"/>
              <a:ext cx="288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6538984" y="5591115"/>
              <a:ext cx="1164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remainder</a:t>
              </a:r>
              <a:endParaRPr lang="en-US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644008" y="5053151"/>
              <a:ext cx="1206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population</a:t>
              </a:r>
              <a:endParaRPr lang="en-US"/>
            </a:p>
          </p:txBody>
        </p:sp>
        <p:cxnSp>
          <p:nvCxnSpPr>
            <p:cNvPr id="17" name="Rechte verbindingslijn 16"/>
            <p:cNvCxnSpPr>
              <a:stCxn id="16" idx="3"/>
              <a:endCxn id="12" idx="1"/>
            </p:cNvCxnSpPr>
            <p:nvPr/>
          </p:nvCxnSpPr>
          <p:spPr>
            <a:xfrm flipV="1">
              <a:off x="5850877" y="4695661"/>
              <a:ext cx="692672" cy="5421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>
              <a:stCxn id="16" idx="3"/>
              <a:endCxn id="15" idx="1"/>
            </p:cNvCxnSpPr>
            <p:nvPr/>
          </p:nvCxnSpPr>
          <p:spPr>
            <a:xfrm>
              <a:off x="5850877" y="5237817"/>
              <a:ext cx="688107" cy="5379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/>
            <p:cNvCxnSpPr/>
            <p:nvPr/>
          </p:nvCxnSpPr>
          <p:spPr>
            <a:xfrm>
              <a:off x="7880970" y="5814508"/>
              <a:ext cx="576032" cy="96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Population quantity of interest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 values known for sample </a:t>
                </a:r>
                <a:r>
                  <a:rPr lang="en-US" sz="2800" i="1" dirty="0" smtClean="0"/>
                  <a:t>S</a:t>
                </a:r>
                <a:r>
                  <a:rPr lang="en-US" sz="2800" dirty="0" smtClean="0"/>
                  <a:t>, unknown for remainder </a:t>
                </a:r>
                <a:r>
                  <a:rPr lang="en-US" sz="2800" i="1" dirty="0" smtClean="0"/>
                  <a:t>R</a:t>
                </a:r>
              </a:p>
              <a:p>
                <a:r>
                  <a:rPr lang="en-US" sz="2800" dirty="0" smtClean="0"/>
                  <a:t>Prediction estimator</a:t>
                </a:r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with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Variance through bootstrapping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2695" b="-1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66" y="2132856"/>
            <a:ext cx="3219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645024"/>
            <a:ext cx="32194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437112"/>
            <a:ext cx="2771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952603"/>
            <a:ext cx="29146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0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Diavoorstelling (4:3)</PresentationFormat>
  <Paragraphs>178</Paragraphs>
  <Slides>24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Expanding the toolbox: Inference from non-probability samples using machine learning</vt:lpstr>
      <vt:lpstr>Disruptive technologies</vt:lpstr>
      <vt:lpstr>Disruptive technologies</vt:lpstr>
      <vt:lpstr>Big data</vt:lpstr>
      <vt:lpstr>Potential</vt:lpstr>
      <vt:lpstr>Challenges</vt:lpstr>
      <vt:lpstr>Street Bump App</vt:lpstr>
      <vt:lpstr>INPS</vt:lpstr>
      <vt:lpstr>Formal</vt:lpstr>
      <vt:lpstr>Methods</vt:lpstr>
      <vt:lpstr>Sample mean (SAM)</vt:lpstr>
      <vt:lpstr>Pseudo-design-based (PDB)</vt:lpstr>
      <vt:lpstr>Generalized linear model (GLM)</vt:lpstr>
      <vt:lpstr>k-Nearest neighbors (KNN)</vt:lpstr>
      <vt:lpstr>Artificial neural network (ANN)</vt:lpstr>
      <vt:lpstr>Regression tree (RTR)</vt:lpstr>
      <vt:lpstr>Support vector machine (SVM)</vt:lpstr>
      <vt:lpstr>Case study</vt:lpstr>
      <vt:lpstr>Non-probability sample</vt:lpstr>
      <vt:lpstr>Inference</vt:lpstr>
      <vt:lpstr>Accuracy</vt:lpstr>
      <vt:lpstr>PowerPoint-presentatie</vt:lpstr>
      <vt:lpstr>Conclusions</vt:lpstr>
      <vt:lpstr>PowerPoint-presentatie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Schatten met Big Data</dc:title>
  <dc:creator>Joep Burger</dc:creator>
  <cp:lastModifiedBy>Burger, J.M.S</cp:lastModifiedBy>
  <cp:revision>331</cp:revision>
  <dcterms:created xsi:type="dcterms:W3CDTF">2015-06-15T07:06:53Z</dcterms:created>
  <dcterms:modified xsi:type="dcterms:W3CDTF">2017-03-14T15:00:03Z</dcterms:modified>
</cp:coreProperties>
</file>