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78" r:id="rId1"/>
  </p:sldMasterIdLst>
  <p:notesMasterIdLst>
    <p:notesMasterId r:id="rId22"/>
  </p:notesMasterIdLst>
  <p:handoutMasterIdLst>
    <p:handoutMasterId r:id="rId23"/>
  </p:handoutMasterIdLst>
  <p:sldIdLst>
    <p:sldId id="522" r:id="rId2"/>
    <p:sldId id="598" r:id="rId3"/>
    <p:sldId id="599" r:id="rId4"/>
    <p:sldId id="616" r:id="rId5"/>
    <p:sldId id="601" r:id="rId6"/>
    <p:sldId id="619" r:id="rId7"/>
    <p:sldId id="613" r:id="rId8"/>
    <p:sldId id="608" r:id="rId9"/>
    <p:sldId id="609" r:id="rId10"/>
    <p:sldId id="610" r:id="rId11"/>
    <p:sldId id="607" r:id="rId12"/>
    <p:sldId id="622" r:id="rId13"/>
    <p:sldId id="623" r:id="rId14"/>
    <p:sldId id="620" r:id="rId15"/>
    <p:sldId id="624" r:id="rId16"/>
    <p:sldId id="594" r:id="rId17"/>
    <p:sldId id="611" r:id="rId18"/>
    <p:sldId id="612" r:id="rId19"/>
    <p:sldId id="618" r:id="rId20"/>
    <p:sldId id="621" r:id="rId2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672" userDrawn="1">
          <p15:clr>
            <a:srgbClr val="A4A3A4"/>
          </p15:clr>
        </p15:guide>
        <p15:guide id="4" orient="horz" pos="38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shooksa" initials="b" lastIdx="1" clrIdx="0"/>
  <p:cmAuthor id="1" name="Kott, Phillip" initials="KP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F82"/>
    <a:srgbClr val="006600"/>
    <a:srgbClr val="BF311A"/>
    <a:srgbClr val="4F2683"/>
    <a:srgbClr val="FFC525"/>
    <a:srgbClr val="5D9732"/>
    <a:srgbClr val="00CC00"/>
    <a:srgbClr val="FF0000"/>
    <a:srgbClr val="C0CADD"/>
    <a:srgbClr val="F4E9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9" autoAdjust="0"/>
    <p:restoredTop sz="95232" autoAdjust="0"/>
  </p:normalViewPr>
  <p:slideViewPr>
    <p:cSldViewPr>
      <p:cViewPr varScale="1">
        <p:scale>
          <a:sx n="84" d="100"/>
          <a:sy n="84" d="100"/>
        </p:scale>
        <p:origin x="763" y="67"/>
      </p:cViewPr>
      <p:guideLst>
        <p:guide orient="horz" pos="2160"/>
        <p:guide pos="2880"/>
        <p:guide orient="horz" pos="672"/>
        <p:guide orient="horz" pos="384"/>
      </p:guideLst>
    </p:cSldViewPr>
  </p:slideViewPr>
  <p:outlineViewPr>
    <p:cViewPr>
      <p:scale>
        <a:sx n="33" d="100"/>
        <a:sy n="33" d="100"/>
      </p:scale>
      <p:origin x="0" y="-16219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268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92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defTabSz="914912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9592" y="0"/>
            <a:ext cx="30392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 defTabSz="914912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7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89"/>
            <a:ext cx="30392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defTabSz="914912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7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9592" y="8829989"/>
            <a:ext cx="30392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 defTabSz="914912">
              <a:defRPr sz="1200">
                <a:latin typeface="Arial" charset="0"/>
              </a:defRPr>
            </a:lvl1pPr>
          </a:lstStyle>
          <a:p>
            <a:pPr>
              <a:defRPr/>
            </a:pPr>
            <a:fld id="{F14AD3AF-E853-41DD-9C6B-157657455C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3143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92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defTabSz="93241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182" y="0"/>
            <a:ext cx="303921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r" defTabSz="93241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4" y="4415790"/>
            <a:ext cx="5140112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92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defTabSz="93241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182" y="8831580"/>
            <a:ext cx="303921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r" defTabSz="932415">
              <a:defRPr sz="1200">
                <a:latin typeface="Arial" charset="0"/>
              </a:defRPr>
            </a:lvl1pPr>
          </a:lstStyle>
          <a:p>
            <a:pPr>
              <a:defRPr/>
            </a:pPr>
            <a:fld id="{8DB8C9F8-2507-43B8-94EB-5DEE5D53B0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4385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138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312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935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2162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8584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8C9F8-2507-43B8-94EB-5DEE5D53B02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725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 userDrawn="1"/>
        </p:nvSpPr>
        <p:spPr>
          <a:xfrm>
            <a:off x="0" y="6536268"/>
            <a:ext cx="9144000" cy="32173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9" name="Text Box 14"/>
          <p:cNvSpPr txBox="1">
            <a:spLocks noChangeArrowheads="1"/>
          </p:cNvSpPr>
          <p:nvPr userDrawn="1"/>
        </p:nvSpPr>
        <p:spPr bwMode="auto">
          <a:xfrm>
            <a:off x="7255934" y="6519334"/>
            <a:ext cx="1160463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www.rti.org</a:t>
            </a:r>
          </a:p>
        </p:txBody>
      </p:sp>
      <p:sp>
        <p:nvSpPr>
          <p:cNvPr id="18" name="Rectangle 17"/>
          <p:cNvSpPr/>
          <p:nvPr userDrawn="1"/>
        </p:nvSpPr>
        <p:spPr>
          <a:xfrm>
            <a:off x="0" y="0"/>
            <a:ext cx="9144000" cy="2819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596900"/>
            <a:ext cx="914400" cy="368300"/>
          </a:xfrm>
          <a:prstGeom prst="rect">
            <a:avLst/>
          </a:prstGeom>
        </p:spPr>
      </p:pic>
      <p:sp>
        <p:nvSpPr>
          <p:cNvPr id="130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498157"/>
            <a:ext cx="6934200" cy="676656"/>
          </a:xfrm>
          <a:noFill/>
        </p:spPr>
        <p:txBody>
          <a:bodyPr rIns="91440"/>
          <a:lstStyle>
            <a:lvl1pPr algn="r">
              <a:defRPr sz="28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600200"/>
            <a:ext cx="6934200" cy="381000"/>
          </a:xfrm>
        </p:spPr>
        <p:txBody>
          <a:bodyPr/>
          <a:lstStyle>
            <a:lvl1pPr marL="0" indent="0" algn="r">
              <a:buFont typeface="Wingdings" pitchFamily="1" charset="2"/>
              <a:buNone/>
              <a:defRPr lang="en-US" sz="2000" kern="1200" dirty="0">
                <a:solidFill>
                  <a:srgbClr val="FFFFFF"/>
                </a:solidFill>
                <a:latin typeface="Arial" charset="0"/>
                <a:ea typeface="ヒラギノ角ゴ Pro W3" pitchFamily="1" charset="-128"/>
                <a:cs typeface="+mn-cs"/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solidFill>
            <a:srgbClr val="BF311A"/>
          </a:solidFill>
          <a:ln>
            <a:noFill/>
          </a:ln>
        </p:spPr>
        <p:txBody>
          <a:bodyPr/>
          <a:lstStyle/>
          <a:p>
            <a:r>
              <a:rPr lang="en-US" dirty="0"/>
              <a:t>JSM 2015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2133600"/>
            <a:ext cx="6934200" cy="685800"/>
          </a:xfrm>
        </p:spPr>
        <p:txBody>
          <a:bodyPr/>
          <a:lstStyle>
            <a:lvl1pPr marL="0" indent="0" algn="r">
              <a:buNone/>
              <a:defRPr sz="1600">
                <a:solidFill>
                  <a:srgbClr val="BCDDFB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30" name="TextBox 29"/>
          <p:cNvSpPr txBox="1"/>
          <p:nvPr userDrawn="1"/>
        </p:nvSpPr>
        <p:spPr>
          <a:xfrm>
            <a:off x="2057400" y="6604456"/>
            <a:ext cx="43570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baseline="0" dirty="0">
                <a:solidFill>
                  <a:schemeClr val="bg2">
                    <a:lumMod val="60000"/>
                    <a:lumOff val="40000"/>
                  </a:schemeClr>
                </a:solidFill>
                <a:latin typeface="Arial" charset="0"/>
                <a:ea typeface="ヒラギノ角ゴ Pro W3" pitchFamily="1" charset="-128"/>
                <a:cs typeface="+mn-cs"/>
              </a:rPr>
              <a:t>RTI International is a registered trademark and a trade name of Research Triangle Institute.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JSM 2015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JSM 2015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-Line Title and Sing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26465" cy="1068387"/>
          </a:xfrm>
        </p:spPr>
        <p:txBody>
          <a:bodyPr lIns="182880" tIns="91440" rIns="182880" bIns="91440"/>
          <a:lstStyle>
            <a:lvl1pPr marL="0">
              <a:lnSpc>
                <a:spcPct val="90000"/>
              </a:lnSpc>
              <a:defRPr baseline="0"/>
            </a:lvl1pPr>
          </a:lstStyle>
          <a:p>
            <a:r>
              <a:rPr lang="en-US" dirty="0"/>
              <a:t>Click to edit Master title style. This one can wrap to two lines. Filler copy added.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JSM 2015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3886200" cy="4983163"/>
          </a:xfrm>
        </p:spPr>
        <p:txBody>
          <a:bodyPr/>
          <a:lstStyle>
            <a:lvl1pPr marL="222250" indent="-222250">
              <a:defRPr sz="2000"/>
            </a:lvl1pPr>
            <a:lvl2pPr marL="463550" indent="-241300">
              <a:buFont typeface="Arial" pitchFamily="34" charset="0"/>
              <a:buChar char="–"/>
              <a:defRPr sz="1800"/>
            </a:lvl2pPr>
            <a:lvl3pPr marL="679450" indent="-222250">
              <a:buFont typeface="Wingdings" pitchFamily="2" charset="2"/>
              <a:buChar char="§"/>
              <a:tabLst/>
              <a:defRPr sz="1600"/>
            </a:lvl3pPr>
            <a:lvl4pPr marL="1031875" indent="-228600">
              <a:tabLst/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143000"/>
            <a:ext cx="3886200" cy="4983163"/>
          </a:xfrm>
        </p:spPr>
        <p:txBody>
          <a:bodyPr/>
          <a:lstStyle>
            <a:lvl1pPr marL="222250" indent="-222250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4572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553200"/>
            <a:ext cx="1447800" cy="304800"/>
          </a:xfrm>
        </p:spPr>
        <p:txBody>
          <a:bodyPr/>
          <a:lstStyle/>
          <a:p>
            <a:r>
              <a:rPr lang="en-US" dirty="0"/>
              <a:t>JSM 2015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Line Title Plus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86200" cy="4525963"/>
          </a:xfrm>
        </p:spPr>
        <p:txBody>
          <a:bodyPr/>
          <a:lstStyle>
            <a:lvl1pPr marL="222250" indent="-222250">
              <a:defRPr sz="2000"/>
            </a:lvl1pPr>
            <a:lvl2pPr marL="457200" indent="-234950">
              <a:buFont typeface="Arial" pitchFamily="34" charset="0"/>
              <a:buChar char="–"/>
              <a:defRPr sz="1800"/>
            </a:lvl2pPr>
            <a:lvl3pPr marL="679450" indent="-222250">
              <a:buFont typeface="Wingdings" pitchFamily="2" charset="2"/>
              <a:buChar char="§"/>
              <a:defRPr sz="1600"/>
            </a:lvl3pPr>
            <a:lvl4pPr marL="1031875" indent="-228600">
              <a:tabLst/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38862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0825" cy="1068387"/>
          </a:xfrm>
        </p:spPr>
        <p:txBody>
          <a:bodyPr lIns="182880" tIns="91440" rIns="182880" bIns="91440"/>
          <a:lstStyle>
            <a:lvl1pPr marL="0">
              <a:lnSpc>
                <a:spcPct val="90000"/>
              </a:lnSpc>
              <a:defRPr baseline="0"/>
            </a:lvl1pPr>
          </a:lstStyle>
          <a:p>
            <a:r>
              <a:rPr lang="en-US" dirty="0"/>
              <a:t>Click to edit Master title style. This one can wrap to two lines. Filler copy added.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JSM 2015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JSM 2015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0825" cy="1068387"/>
          </a:xfrm>
        </p:spPr>
        <p:txBody>
          <a:bodyPr lIns="182880" tIns="91440" rIns="182880" bIns="91440"/>
          <a:lstStyle>
            <a:lvl1pPr marL="0">
              <a:lnSpc>
                <a:spcPct val="90000"/>
              </a:lnSpc>
              <a:defRPr baseline="0"/>
            </a:lvl1pPr>
          </a:lstStyle>
          <a:p>
            <a:r>
              <a:rPr lang="en-US" dirty="0"/>
              <a:t>Click to edit Master title style. This one can wrap to two lines. Filler copy added.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JSM 2015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JSM 2015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9144000" cy="37338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57200" y="2743200"/>
            <a:ext cx="6477000" cy="676687"/>
          </a:xfrm>
          <a:noFill/>
        </p:spPr>
        <p:txBody>
          <a:bodyPr/>
          <a:lstStyle>
            <a:lvl1pPr algn="l">
              <a:defRPr sz="28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Ar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JSM 2015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" y="-1"/>
            <a:ext cx="9144000" cy="612648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498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57200" y="6553200"/>
            <a:ext cx="1447800" cy="304800"/>
          </a:xfrm>
          <a:prstGeom prst="rect">
            <a:avLst/>
          </a:prstGeom>
          <a:solidFill>
            <a:srgbClr val="BF311A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JSM 2015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0" y="6553199"/>
            <a:ext cx="457200" cy="304801"/>
          </a:xfrm>
          <a:prstGeom prst="rect">
            <a:avLst/>
          </a:prstGeom>
          <a:solidFill>
            <a:srgbClr val="04294A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D4325D4D-289E-48C1-B277-2BEB492A7D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</p:sldLayoutIdLst>
  <p:hf hdr="0" dt="0"/>
  <p:txStyles>
    <p:titleStyle>
      <a:lvl1pPr marL="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 Narrow" pitchFamily="1" charset="0"/>
          <a:cs typeface="Arial" charset="0"/>
        </a:defRPr>
      </a:lvl9pPr>
    </p:titleStyle>
    <p:bodyStyle>
      <a:lvl1pPr marL="280988" indent="-280988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349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Arial" charset="0"/>
        <a:buChar char="–"/>
        <a:defRPr sz="1800">
          <a:solidFill>
            <a:schemeClr val="tx1"/>
          </a:solidFill>
          <a:latin typeface="+mn-lt"/>
          <a:cs typeface="+mn-cs"/>
        </a:defRPr>
      </a:lvl2pPr>
      <a:lvl3pPr marL="679450" indent="-2222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2" charset="2"/>
        <a:buChar char="§"/>
        <a:defRPr sz="1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2" charset="2"/>
        <a:buChar char="§"/>
        <a:defRPr sz="12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1" charset="2"/>
        <a:buChar char="§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1" charset="2"/>
        <a:buChar char="§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1" charset="2"/>
        <a:buChar char="§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3F82"/>
        </a:buClr>
        <a:buSzPct val="80000"/>
        <a:buFont typeface="Wingdings" pitchFamily="1" charset="2"/>
        <a:buChar char="§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>
            <p:ph type="ctrTitle"/>
          </p:nvPr>
        </p:nvSpPr>
        <p:spPr>
          <a:xfrm>
            <a:off x="1524000" y="609600"/>
            <a:ext cx="7239000" cy="676656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Partially Successful Attempt to Integrate a Web-Recruited Cohort 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an Address-Based Sample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5"/>
          </p:nvPr>
        </p:nvSpPr>
        <p:spPr>
          <a:xfrm>
            <a:off x="1524000" y="1548372"/>
            <a:ext cx="7239000" cy="685800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Presenter: Phillip S. Kott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Collaborators: Matthew Farrelly and Kian Kamyab    with an assist from Joe McMichael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35169" y="6553199"/>
            <a:ext cx="574430" cy="304801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599" y="6553198"/>
            <a:ext cx="1330569" cy="289597"/>
          </a:xfrm>
        </p:spPr>
        <p:txBody>
          <a:bodyPr/>
          <a:lstStyle/>
          <a:p>
            <a:r>
              <a:rPr lang="en-US" dirty="0"/>
              <a:t>INPS 2017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3276600"/>
            <a:ext cx="777240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6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4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</a:t>
            </a:r>
            <a:r>
              <a:rPr lang="en-US" altLang="en-US" sz="40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 </a:t>
            </a:r>
            <a:r>
              <a:rPr lang="en-US" altLang="en-US" sz="40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d</a:t>
            </a:r>
            <a:r>
              <a:rPr lang="en-US" altLang="en-US" sz="40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40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[1 + exp</a:t>
            </a:r>
            <a:r>
              <a:rPr lang="en-US" alt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 MT"/>
              </a:rPr>
              <a:t>(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 MT"/>
              </a:rPr>
              <a:t>m</a:t>
            </a:r>
            <a:r>
              <a:rPr lang="en-US" altLang="en-US" sz="4000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4000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 MT"/>
              </a:rPr>
              <a:t>T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 MT"/>
              </a:rPr>
              <a:t>g</a:t>
            </a:r>
            <a:r>
              <a:rPr lang="en-US" alt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)]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</a:t>
            </a:r>
            <a:r>
              <a:rPr lang="en-US" altLang="en-US" sz="4000" i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40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= 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</a:t>
            </a:r>
            <a:r>
              <a:rPr lang="en-US" altLang="en-US" sz="4000" b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 </a:t>
            </a:r>
          </a:p>
          <a:p>
            <a:r>
              <a:rPr lang="en-US" sz="2000" b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                                                           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                                  </a:t>
            </a:r>
          </a:p>
          <a:p>
            <a:r>
              <a:rPr lang="en-US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                               Model       Calibration  Calibration</a:t>
            </a:r>
          </a:p>
          <a:p>
            <a:r>
              <a:rPr lang="en-US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                             variables      variables        targets</a:t>
            </a:r>
          </a:p>
          <a:p>
            <a:r>
              <a:rPr lang="en-US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                         </a:t>
            </a:r>
            <a:endParaRPr lang="en-US" sz="2000" b="1" baseline="-250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r>
              <a:rPr lang="en-US" sz="3600" b="1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10" y="-46037"/>
            <a:ext cx="9144000" cy="612648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Variables for VAR Statement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INPS 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5334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600200" y="664029"/>
            <a:ext cx="7162800" cy="6074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55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10" y="-46037"/>
            <a:ext cx="9144000" cy="612648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Variables for VAR Statement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33400" y="6553200"/>
            <a:ext cx="1371600" cy="304800"/>
          </a:xfrm>
        </p:spPr>
        <p:txBody>
          <a:bodyPr/>
          <a:lstStyle/>
          <a:p>
            <a:r>
              <a:rPr lang="en-US" dirty="0"/>
              <a:t>INPS 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5334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828800" y="838200"/>
            <a:ext cx="6783464" cy="35052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5015068"/>
            <a:ext cx="6858882" cy="169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518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Why Party Affiliation?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877823"/>
            <a:ext cx="8077200" cy="54102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Before Calibration Weighting: </a:t>
            </a:r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INPS 2017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5334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210381"/>
              </p:ext>
            </p:extLst>
          </p:nvPr>
        </p:nvGraphicFramePr>
        <p:xfrm>
          <a:off x="1524000" y="1828800"/>
          <a:ext cx="6685344" cy="4205690"/>
        </p:xfrm>
        <a:graphic>
          <a:graphicData uri="http://schemas.openxmlformats.org/drawingml/2006/table">
            <a:tbl>
              <a:tblPr/>
              <a:tblGrid>
                <a:gridCol w="1617936">
                  <a:extLst>
                    <a:ext uri="{9D8B030D-6E8A-4147-A177-3AD203B41FA5}">
                      <a16:colId xmlns:a16="http://schemas.microsoft.com/office/drawing/2014/main" val="1680939910"/>
                    </a:ext>
                  </a:extLst>
                </a:gridCol>
                <a:gridCol w="1266852">
                  <a:extLst>
                    <a:ext uri="{9D8B030D-6E8A-4147-A177-3AD203B41FA5}">
                      <a16:colId xmlns:a16="http://schemas.microsoft.com/office/drawing/2014/main" val="3769911887"/>
                    </a:ext>
                  </a:extLst>
                </a:gridCol>
                <a:gridCol w="1458612">
                  <a:extLst>
                    <a:ext uri="{9D8B030D-6E8A-4147-A177-3AD203B41FA5}">
                      <a16:colId xmlns:a16="http://schemas.microsoft.com/office/drawing/2014/main" val="104399272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340482810"/>
                    </a:ext>
                  </a:extLst>
                </a:gridCol>
                <a:gridCol w="970344">
                  <a:extLst>
                    <a:ext uri="{9D8B030D-6E8A-4147-A177-3AD203B41FA5}">
                      <a16:colId xmlns:a16="http://schemas.microsoft.com/office/drawing/2014/main" val="239984992"/>
                    </a:ext>
                  </a:extLst>
                </a:gridCol>
              </a:tblGrid>
              <a:tr h="3512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Type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5895264"/>
                  </a:ext>
                </a:extLst>
              </a:tr>
              <a:tr h="10538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Party Affiliation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Facebook Recruit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Mail-to-Web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Mail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Total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5437463"/>
                  </a:ext>
                </a:extLst>
              </a:tr>
              <a:tr h="35129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No answer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14.83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4.06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6.09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010266"/>
                  </a:ext>
                </a:extLst>
              </a:tr>
              <a:tr h="35129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Republican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13.88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17.97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22.02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222213"/>
                  </a:ext>
                </a:extLst>
              </a:tr>
              <a:tr h="35129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Democrat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25.52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33.75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29.78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583368"/>
                  </a:ext>
                </a:extLst>
              </a:tr>
              <a:tr h="69270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Independent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18.82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22.81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21.47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168772"/>
                  </a:ext>
                </a:extLst>
              </a:tr>
              <a:tr h="70259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No preference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26.95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21.41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20.64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11198"/>
                  </a:ext>
                </a:extLst>
              </a:tr>
              <a:tr h="3512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Total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627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640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722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1989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414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9764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Party Affiliation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877823"/>
            <a:ext cx="8077200" cy="54102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After Calibration Weighting: </a:t>
            </a:r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INPS 2017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5334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116784"/>
              </p:ext>
            </p:extLst>
          </p:nvPr>
        </p:nvGraphicFramePr>
        <p:xfrm>
          <a:off x="1524000" y="1828800"/>
          <a:ext cx="6553200" cy="4205690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168093991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769911887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104399272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34048281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39984992"/>
                    </a:ext>
                  </a:extLst>
                </a:gridCol>
              </a:tblGrid>
              <a:tr h="3512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Type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5895264"/>
                  </a:ext>
                </a:extLst>
              </a:tr>
              <a:tr h="10538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Party Affiliation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Facebook Recruit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Mail-to-Web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Mail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Total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5437463"/>
                  </a:ext>
                </a:extLst>
              </a:tr>
              <a:tr h="35129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No answer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2.88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2.88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5.25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010266"/>
                  </a:ext>
                </a:extLst>
              </a:tr>
              <a:tr h="35129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Republican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17.62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17.62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21.59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222213"/>
                  </a:ext>
                </a:extLst>
              </a:tr>
              <a:tr h="35129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Democrat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27.98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27.98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26.42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583368"/>
                  </a:ext>
                </a:extLst>
              </a:tr>
              <a:tr h="69270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Independent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24.05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24.05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20.81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168772"/>
                  </a:ext>
                </a:extLst>
              </a:tr>
              <a:tr h="70259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No preference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27.47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27.47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25.94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11198"/>
                  </a:ext>
                </a:extLst>
              </a:tr>
              <a:tr h="3512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Total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1531798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1531798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1579221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4642817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414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1695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WTADJX’s linearization variance estimator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33400" y="6553200"/>
            <a:ext cx="1371600" cy="304800"/>
          </a:xfrm>
        </p:spPr>
        <p:txBody>
          <a:bodyPr/>
          <a:lstStyle/>
          <a:p>
            <a:r>
              <a:rPr lang="en-US" dirty="0"/>
              <a:t>INPS 2017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1" y="6553200"/>
            <a:ext cx="569166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4584" y="788670"/>
            <a:ext cx="8001001" cy="5791200"/>
          </a:xfrm>
        </p:spPr>
        <p:txBody>
          <a:bodyPr/>
          <a:lstStyle/>
          <a:p>
            <a:pPr marL="0" indent="0">
              <a:lnSpc>
                <a:spcPct val="120000"/>
              </a:lnSpc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4000"/>
              </a:lnSpc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578505"/>
              </p:ext>
            </p:extLst>
          </p:nvPr>
        </p:nvGraphicFramePr>
        <p:xfrm>
          <a:off x="339725" y="1252538"/>
          <a:ext cx="8464550" cy="465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3" imgW="4978080" imgH="2666880" progId="Equation.DSMT4">
                  <p:embed/>
                </p:oleObj>
              </mc:Choice>
              <mc:Fallback>
                <p:oleObj name="Equation" r:id="rId3" imgW="4978080" imgH="2666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9725" y="1252538"/>
                        <a:ext cx="8464550" cy="4652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9614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Holm-Bonferroni Procedure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33400" y="6553200"/>
            <a:ext cx="1371600" cy="304800"/>
          </a:xfrm>
        </p:spPr>
        <p:txBody>
          <a:bodyPr/>
          <a:lstStyle/>
          <a:p>
            <a:r>
              <a:rPr lang="en-US" dirty="0"/>
              <a:t>INPS 2017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1" y="6553200"/>
            <a:ext cx="569166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4584" y="788670"/>
            <a:ext cx="8001001" cy="5791200"/>
          </a:xfrm>
        </p:spPr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conservative HB procedure is not only a overall multiple comparison test but also assesses each individual comparison.</a:t>
            </a:r>
          </a:p>
          <a:p>
            <a:pPr marL="0" indent="0">
              <a:lnSpc>
                <a:spcPct val="120000"/>
              </a:lnSpc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Aft>
                <a:spcPts val="12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Sort the 20 (or 40) differences by their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-values.</a:t>
            </a:r>
          </a:p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HB20_.1 (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an example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 with lowest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-value out of 20 is significant at .1 level if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-value is less than HB20_.1 critical value (.1/20).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 with second lowest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-value is significant at .1 level if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-value is less than HB20.1 critical value (.1/19).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 until first not-significant difference. </a:t>
            </a:r>
          </a:p>
          <a:p>
            <a:pPr marL="0" indent="0">
              <a:lnSpc>
                <a:spcPct val="120000"/>
              </a:lnSpc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4000"/>
              </a:lnSpc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761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Smallest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Values vs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Critical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Holm-Bonferroni Values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90449930"/>
              </p:ext>
            </p:extLst>
          </p:nvPr>
        </p:nvGraphicFramePr>
        <p:xfrm>
          <a:off x="0" y="990600"/>
          <a:ext cx="8915399" cy="5116744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29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78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171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VARIABLE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Estimateddifference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i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p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 value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HB40_.1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HB20_.05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HB20_.1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HB40_.05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6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More DUI?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 0.11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0.00247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0.00250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0.00500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0.001000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71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Edible MJ in public?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-0.23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0.00371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0.00256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0.00526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0.001026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6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3F82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How legal?</a:t>
                      </a:r>
                      <a:endParaRPr lang="en-US" sz="2000" dirty="0">
                        <a:solidFill>
                          <a:srgbClr val="003F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3F82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 0.11</a:t>
                      </a:r>
                      <a:endParaRPr lang="en-US" sz="2000" dirty="0">
                        <a:solidFill>
                          <a:srgbClr val="003F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3F82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0.00658</a:t>
                      </a:r>
                      <a:endParaRPr lang="en-US" sz="2000" dirty="0">
                        <a:solidFill>
                          <a:srgbClr val="003F8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0.00263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0.00556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0.001053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46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Adult frequency?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-0.13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0.01619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0.00270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0.00588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0.001081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46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Is edible MJ safer?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-0.17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0.02260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0.00278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0.00625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0.001111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46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Guest use in home?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-0.18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0.04079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0.00286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0.00667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0.001143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46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Is vaping safer?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 0.10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0.05260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0.00294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0.00714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0.001176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46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More teenage use?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 0.12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0.08722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0.00303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0.00769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0.001212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85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Response to vaping Q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BBB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 0.05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0.09704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0.00313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0.00833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Times" panose="02020603050405020304" pitchFamily="18" charset="0"/>
                          <a:ea typeface="Times New Roman" panose="02020603050405020304" pitchFamily="18" charset="0"/>
                        </a:rPr>
                        <a:t>0.001250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100" marR="381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33400" y="6553200"/>
            <a:ext cx="1371600" cy="304800"/>
          </a:xfrm>
        </p:spPr>
        <p:txBody>
          <a:bodyPr/>
          <a:lstStyle/>
          <a:p>
            <a:r>
              <a:rPr lang="en-US" dirty="0"/>
              <a:t>INPS 2017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1" y="6553200"/>
            <a:ext cx="569166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2441" y="0"/>
            <a:ext cx="9144000" cy="612648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Jackknife Weights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(from Kott 2006)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091342"/>
            <a:ext cx="7772400" cy="4983163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Randomly sort ABS and recruit respondent samples.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Systematically assign respondents to one of 30 jackknife groups.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 the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set of jackknife replicate weights by setting the replicate weights of respondents in the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 to zero and multiply the calibrated weight for respondents outside the group by 30/29.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Recalibrate each replicate without a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lowerbd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Scale the calibrated and jackknife weights assigned to mail-to-web (by .65) and recruit (by .35) cohorts to eliminate double counting.</a:t>
            </a:r>
          </a:p>
          <a:p>
            <a:pPr marL="0" indent="0">
              <a:spcAft>
                <a:spcPts val="1200"/>
              </a:spcAft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1200"/>
              </a:spcAft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1200"/>
              </a:spcAft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33400" y="6553200"/>
            <a:ext cx="1371600" cy="304800"/>
          </a:xfrm>
        </p:spPr>
        <p:txBody>
          <a:bodyPr/>
          <a:lstStyle/>
          <a:p>
            <a:r>
              <a:rPr lang="en-US" dirty="0"/>
              <a:t>INPS 2017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1" y="6553200"/>
            <a:ext cx="569166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639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2441" y="76200"/>
            <a:ext cx="9144000" cy="609600"/>
          </a:xfrm>
        </p:spPr>
        <p:txBody>
          <a:bodyPr/>
          <a:lstStyle/>
          <a:p>
            <a:pPr>
              <a:lnSpc>
                <a:spcPct val="130000"/>
              </a:lnSpc>
              <a:spcAft>
                <a:spcPts val="1200"/>
              </a:spcAft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Standard-Error Results (ignoring fpc) 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4584" y="1066800"/>
            <a:ext cx="8630816" cy="4983163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Computing the standard errors of the 40 differences with jackknife weights (and </a:t>
            </a:r>
            <a:r>
              <a:rPr lang="en-US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diffvar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rather than through WTADJX increased SE measures by 4.8% on average (log(SE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/SE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WTADJX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));                      6.0% median, interquartile range from 1.0% to 12.1%.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consistent with theory (linearization tends to underestimate calibrated estimates’ SEs; replication to overestimate)</a:t>
            </a:r>
          </a:p>
          <a:p>
            <a:pPr marL="0" indent="0">
              <a:lnSpc>
                <a:spcPct val="120000"/>
              </a:lnSpc>
              <a:spcAft>
                <a:spcPts val="12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Incorporating the recruit cohort into the ABS sample decreased SEs by 8.6% on average (comparing jackknife SE to jackknife SE);   7.5% median, interquartile range from 4.2% to 12.1%. </a:t>
            </a:r>
          </a:p>
          <a:p>
            <a:pPr marL="0" indent="0">
              <a:lnSpc>
                <a:spcPct val="120000"/>
              </a:lnSpc>
              <a:spcAft>
                <a:spcPts val="12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a more traditional jackknife (which is more likely to fail to calibrate) returns nearly the same results.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33400" y="6553200"/>
            <a:ext cx="1371600" cy="304800"/>
          </a:xfrm>
        </p:spPr>
        <p:txBody>
          <a:bodyPr/>
          <a:lstStyle/>
          <a:p>
            <a:r>
              <a:rPr lang="en-US" dirty="0"/>
              <a:t>INPS 2017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1" y="6553200"/>
            <a:ext cx="569166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34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2441" y="0"/>
            <a:ext cx="9144000" cy="612648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Some Concluding Remarks 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0958" y="914400"/>
            <a:ext cx="8242041" cy="4983163"/>
          </a:xfrm>
        </p:spPr>
        <p:txBody>
          <a:bodyPr/>
          <a:lstStyle/>
          <a:p>
            <a:pPr marL="0" indent="0">
              <a:lnSpc>
                <a:spcPct val="120000"/>
              </a:lnSpc>
              <a:spcAft>
                <a:spcPts val="18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Think about analysis before data are collected. </a:t>
            </a:r>
          </a:p>
          <a:p>
            <a:pPr marL="0" indent="0">
              <a:lnSpc>
                <a:spcPct val="120000"/>
              </a:lnSpc>
              <a:spcAft>
                <a:spcPts val="18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nonprobability samples relies on assumptions, which need to be clearly stated and tested when possible. </a:t>
            </a:r>
          </a:p>
          <a:p>
            <a:pPr marL="0" indent="0">
              <a:lnSpc>
                <a:spcPct val="120000"/>
              </a:lnSpc>
              <a:spcAft>
                <a:spcPts val="18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Selection modeling is analogous to nonresponse modeling. </a:t>
            </a:r>
          </a:p>
          <a:p>
            <a:pPr marL="0" indent="0">
              <a:lnSpc>
                <a:spcPct val="120000"/>
              </a:lnSpc>
              <a:spcAft>
                <a:spcPts val="18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estimated difference not being statistically significant does not mean the actual difference is 0.</a:t>
            </a:r>
          </a:p>
          <a:p>
            <a:pPr marL="0" indent="0">
              <a:lnSpc>
                <a:spcPct val="120000"/>
              </a:lnSpc>
              <a:spcAft>
                <a:spcPts val="18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appropriately calibrated (using WTADJX or an equivalent program in R) the decrease in SE from adding nonprobability samples is less than the sample-size increase implies.</a:t>
            </a:r>
          </a:p>
          <a:p>
            <a:pPr marL="0" indent="0">
              <a:lnSpc>
                <a:spcPct val="120000"/>
              </a:lnSpc>
              <a:spcAft>
                <a:spcPts val="1800"/>
              </a:spcAft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33400" y="6553200"/>
            <a:ext cx="1371600" cy="304800"/>
          </a:xfrm>
        </p:spPr>
        <p:txBody>
          <a:bodyPr/>
          <a:lstStyle/>
          <a:p>
            <a:r>
              <a:rPr lang="en-US" dirty="0"/>
              <a:t>INPS 2017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1" y="6553200"/>
            <a:ext cx="569166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206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612647"/>
            <a:ext cx="8153400" cy="4983163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Oregon Marijuana Study: an address-based sample (ABS) supplemented by Facebook recruits</a:t>
            </a:r>
          </a:p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Adjusting the ABS respondent sample for selection bias</a:t>
            </a:r>
          </a:p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same time, calibrating the Facebook recruits to the Internet respondents of the ABS sample</a:t>
            </a:r>
          </a:p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 whether the previous step was appropriate</a:t>
            </a:r>
          </a:p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Creating analysis weights and delete-a-group jackknife replicate weights to do estimation </a:t>
            </a:r>
          </a:p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concluding remarks</a:t>
            </a: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INPS 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5334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932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2441" y="0"/>
            <a:ext cx="9144000" cy="612648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Useful References</a:t>
            </a:r>
            <a:b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877" y="762000"/>
            <a:ext cx="8242041" cy="4845241"/>
          </a:xfrm>
        </p:spPr>
        <p:txBody>
          <a:bodyPr/>
          <a:lstStyle/>
          <a:p>
            <a:pPr marL="0" indent="0">
              <a:lnSpc>
                <a:spcPct val="110000"/>
              </a:lnSpc>
              <a:spcAft>
                <a:spcPts val="900"/>
              </a:spcAft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Holm, S. (1979). A simple sequentially rejective multiple test procedure. 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Scandinavian Journal of Statistics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65–70.</a:t>
            </a:r>
          </a:p>
          <a:p>
            <a:pPr marL="0" indent="0">
              <a:lnSpc>
                <a:spcPct val="110000"/>
              </a:lnSpc>
              <a:spcAft>
                <a:spcPts val="900"/>
              </a:spcAft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Kott, P. (2006). Using calibration weighting to adjust for nonresponse and coverage errors. 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Survey Methodology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133–142.</a:t>
            </a:r>
          </a:p>
          <a:p>
            <a:pPr marL="0" marR="0" indent="0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  <a:buNone/>
            </a:pPr>
            <a:r>
              <a:rPr lang="en-US" sz="23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RTI International (2012). </a:t>
            </a:r>
            <a:r>
              <a:rPr lang="en-US" sz="2300" i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SUDAAN Language Manual, Release 11.0.</a:t>
            </a:r>
            <a:r>
              <a:rPr lang="en-US" sz="23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Research Triangle Park, NC: RTI International. </a:t>
            </a:r>
            <a:endParaRPr lang="en-US" sz="23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Aft>
                <a:spcPts val="900"/>
              </a:spcAft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Singh, A., Dever, J., and Iannacchione, V. (2004). Efficient estimation for surveys with nonresponse follow-up using dual-frame calibration. 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Proceedings of the American Statistical Association, Section on Survey Research Methods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3919–3930. </a:t>
            </a:r>
          </a:p>
          <a:p>
            <a:pPr marL="0" indent="0">
              <a:lnSpc>
                <a:spcPct val="110000"/>
              </a:lnSpc>
              <a:spcAft>
                <a:spcPts val="900"/>
              </a:spcAft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Tille, Y. and Matei, A., (2013). 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Package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Sampling.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A software routine available online at http://cran.r-project.org/web/packages/ sampling/sampling.pdf  (procedure: </a:t>
            </a:r>
            <a:r>
              <a:rPr lang="en-US" sz="23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gencalib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33400" y="6553200"/>
            <a:ext cx="1371600" cy="304800"/>
          </a:xfrm>
        </p:spPr>
        <p:txBody>
          <a:bodyPr/>
          <a:lstStyle/>
          <a:p>
            <a:r>
              <a:rPr lang="en-US" dirty="0"/>
              <a:t>INPS 2017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1" y="6553200"/>
            <a:ext cx="569166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275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12648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Oregon Marijuana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90600"/>
            <a:ext cx="7772400" cy="4983163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An ABS of one adult per Oregon household was given a 20-minute questionnaire on marijuana use and attitudes.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Roughly half responded via mail, half Internet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More responses were recruited via Facebook.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Poor response on race and household size questions.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How can we weight the result to draw inferences? (Question was not asked until after the data was collected)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en-US" altLang="en-US" sz="32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en-US" altLang="en-US" sz="32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</a:t>
            </a:r>
            <a:endParaRPr lang="en-US" sz="2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INPS 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6096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439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12648"/>
          </a:xfrm>
        </p:spPr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Potential Calibration Variables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612648"/>
            <a:ext cx="8332177" cy="4983163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Sample Size – 1,989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(mail response – 722; mail-to-web – 640; recruit – 627)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Missing number of adults in household – over 800                  					   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(745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for ABS respondents)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Missing race = black – over 1,300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Used to calibrate the ABS sample to the population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Missing Age group (six levels) – 3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Missing Sex – 76 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Missing Education (three levels) – 173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Added to calibrate recruit cohort to mail-to-web cohort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politics TODAY, do you consider yourself ….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  Republican, Democrat,  Independent,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  No preference,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  No or invalid answer (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</a:rPr>
              <a:t>treated as a separate level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INPS 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6096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606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The Selection Model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877823"/>
            <a:ext cx="8077200" cy="54102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The probability that an Oregon adult was sampled and then responded to the ABS survey is assumed to be a logistic function of three categorical variables: age group, sex, and education level. (Better would be to assume only a probability of response, if the probabilities of selection were known)</a:t>
            </a:r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The probability that an Oregon adult was recruited into the sample via Facebook is assumed to be a logistic function of the above three categorical variables and party affiliation.</a:t>
            </a:r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The population that would respond by Internet when given the chance (represented by the mail-to-web cohort) is assumed to be the same as the population that could be recruited via Facebook.  </a:t>
            </a:r>
            <a:r>
              <a:rPr lang="en-US" altLang="en-US" sz="24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An assumption that will be tested. </a:t>
            </a:r>
          </a:p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INPS 2017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5334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985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SAS/SUDAAN Code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254" y="1013556"/>
            <a:ext cx="8748346" cy="5132516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Recruit cohort:          </a:t>
            </a:r>
            <a:r>
              <a:rPr lang="en-US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= 1;   x = 1;  z =  1;   abs = 0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Mail-to-web cohort:  </a:t>
            </a:r>
            <a:r>
              <a:rPr lang="en-US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= 2;   x = 0;  z = -1;   abs = 1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 cohort:              </a:t>
            </a:r>
            <a:r>
              <a:rPr lang="en-US" sz="2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= 3;   x = 0;  z =  0;    abs = 1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en-US" altLang="en-US" sz="2200" cap="all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Proc wtadjx data = d adjust = post  design = wr;     weight _one_;  nest _one_;  lowerbd 1;  var [ ….];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en-US" altLang="en-US" sz="2200" cap="all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Class sex age edu party;   </a:t>
            </a:r>
            <a:r>
              <a:rPr lang="en-US" altLang="en-US" sz="22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* after imputing missing values;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en-US" altLang="en-US" sz="2200" cap="all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Model _ONE_ = sex*abs  age*abs  edu*abs sex*x  age*x  edu*x party*x/noint;   (NOINT = </a:t>
            </a:r>
            <a:r>
              <a:rPr lang="en-US" altLang="en-US" sz="22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no intercept)</a:t>
            </a:r>
            <a:endParaRPr lang="en-US" altLang="en-US" sz="2200" cap="all" dirty="0">
              <a:latin typeface="Times New Roman" panose="02020603050405020304" pitchFamily="18" charset="0"/>
              <a:cs typeface="Times New Roman" pitchFamily="18" charset="0"/>
              <a:sym typeface="Symbol" pitchFamily="18" charset="2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en-US" altLang="en-US" sz="2200" cap="all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Calvars sex*abs  age*abs  edu*abs sex*z  age*z  edu*z party*z/noint;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en-US" altLang="en-US" sz="2200" cap="all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Postwgt </a:t>
            </a:r>
            <a:r>
              <a:rPr lang="en-US" altLang="en-US" sz="22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[population totals for the categories,  16 zeroes];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en-US" altLang="en-US" sz="2200" cap="all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Vdiffvar type (1,2); 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6559420"/>
            <a:ext cx="1447800" cy="304800"/>
          </a:xfrm>
        </p:spPr>
        <p:txBody>
          <a:bodyPr/>
          <a:lstStyle/>
          <a:p>
            <a:r>
              <a:rPr lang="en-US" dirty="0"/>
              <a:t>INPS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5334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194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SAS/SUDAAN Code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914400"/>
            <a:ext cx="9372600" cy="5132516"/>
          </a:xfrm>
        </p:spPr>
        <p:txBody>
          <a:bodyPr/>
          <a:lstStyle/>
          <a:p>
            <a:pPr marL="0" indent="0">
              <a:lnSpc>
                <a:spcPct val="110000"/>
              </a:lnSpc>
              <a:buNone/>
            </a:pPr>
            <a:r>
              <a:rPr lang="en-US" altLang="en-US" sz="2200" cap="all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design = WR </a:t>
            </a:r>
            <a:r>
              <a:rPr lang="en-US" altLang="en-US" sz="22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(with replacement);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altLang="en-US" sz="2200" cap="all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adjust = post </a:t>
            </a:r>
            <a:r>
              <a:rPr lang="en-US" altLang="en-US" sz="22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(outside targets);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altLang="en-US" sz="22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WEIGHT _ONE_ (starts with weights = 1);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altLang="en-US" sz="2200" cap="all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NEST _ONE_  </a:t>
            </a:r>
            <a:r>
              <a:rPr lang="en-US" altLang="en-US" sz="22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(no clusters or strata);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US" altLang="en-US" sz="2200" cap="all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lowerbd 1 </a:t>
            </a:r>
            <a:r>
              <a:rPr lang="en-US" altLang="en-US" sz="22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(adjustment factor never less than 1);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en-US" altLang="en-US" sz="22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Find the 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g</a:t>
            </a:r>
            <a:r>
              <a:rPr lang="en-US" altLang="en-US" sz="22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 such that:  </a:t>
            </a:r>
            <a:r>
              <a:rPr lang="en-US" altLang="en-US" sz="3200" kern="1200" dirty="0">
                <a:solidFill>
                  <a:srgbClr val="00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</a:t>
            </a:r>
            <a:r>
              <a:rPr lang="en-US" altLang="en-US" sz="3200" i="1" kern="1200" baseline="-25000" dirty="0">
                <a:solidFill>
                  <a:srgbClr val="00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R </a:t>
            </a:r>
            <a:r>
              <a:rPr lang="en-US" altLang="en-US" sz="2800" i="1" kern="1200" dirty="0">
                <a:solidFill>
                  <a:srgbClr val="FF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d</a:t>
            </a:r>
            <a:r>
              <a:rPr lang="en-US" altLang="en-US" sz="2800" i="1" kern="1200" baseline="-25000" dirty="0">
                <a:solidFill>
                  <a:srgbClr val="FF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800" i="1" kern="1200" dirty="0">
                <a:solidFill>
                  <a:srgbClr val="FF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   </a:t>
            </a:r>
            <a:r>
              <a:rPr lang="en-US" altLang="en-US" sz="3200" kern="1200" dirty="0">
                <a:solidFill>
                  <a:srgbClr val="FF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[</a:t>
            </a:r>
            <a:r>
              <a:rPr lang="en-US" altLang="en-US" sz="2800" kern="1200" dirty="0">
                <a:solidFill>
                  <a:srgbClr val="FF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1 + exp</a:t>
            </a:r>
            <a:r>
              <a:rPr lang="en-US" altLang="en-US" sz="2800" kern="1200" dirty="0">
                <a:solidFill>
                  <a:srgbClr val="FF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 MT"/>
              </a:rPr>
              <a:t>(</a:t>
            </a:r>
            <a:r>
              <a:rPr lang="en-US" altLang="en-US" sz="2800" b="1" kern="1200" dirty="0">
                <a:solidFill>
                  <a:srgbClr val="FF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 MT"/>
              </a:rPr>
              <a:t>m</a:t>
            </a:r>
            <a:r>
              <a:rPr lang="en-US" altLang="en-US" sz="2800" i="1" kern="1200" baseline="-25000" dirty="0">
                <a:solidFill>
                  <a:srgbClr val="FF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800" i="1" kern="1200" baseline="30000" dirty="0">
                <a:solidFill>
                  <a:srgbClr val="FF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 MT"/>
              </a:rPr>
              <a:t>T</a:t>
            </a:r>
            <a:r>
              <a:rPr lang="en-US" altLang="en-US" sz="2800" b="1" kern="1200" dirty="0">
                <a:solidFill>
                  <a:srgbClr val="FF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 MT"/>
              </a:rPr>
              <a:t>g</a:t>
            </a:r>
            <a:r>
              <a:rPr lang="en-US" altLang="en-US" sz="2800" kern="1200" dirty="0">
                <a:solidFill>
                  <a:srgbClr val="FF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)</a:t>
            </a:r>
            <a:r>
              <a:rPr lang="en-US" altLang="en-US" sz="3200" kern="1200" dirty="0">
                <a:solidFill>
                  <a:srgbClr val="FF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]</a:t>
            </a:r>
            <a:r>
              <a:rPr lang="en-US" altLang="en-US" sz="2800" kern="1200" dirty="0">
                <a:solidFill>
                  <a:srgbClr val="FF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800" b="1" kern="1200" dirty="0"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c</a:t>
            </a:r>
            <a:r>
              <a:rPr lang="en-US" altLang="en-US" sz="2800" i="1" kern="1200" baseline="-25000" dirty="0"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k</a:t>
            </a:r>
            <a:r>
              <a:rPr lang="en-US" altLang="en-US" sz="2800" i="1" kern="1200" dirty="0">
                <a:solidFill>
                  <a:srgbClr val="FF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  </a:t>
            </a:r>
            <a:r>
              <a:rPr lang="en-US" altLang="en-US" sz="2800" i="1" kern="1200" dirty="0">
                <a:solidFill>
                  <a:srgbClr val="00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=  </a:t>
            </a:r>
            <a:r>
              <a:rPr lang="en-US" altLang="en-US" sz="2800" b="1" kern="1200" dirty="0">
                <a:solidFill>
                  <a:srgbClr val="00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T</a:t>
            </a:r>
            <a:r>
              <a:rPr lang="en-US" altLang="en-US" sz="2800" b="1" kern="1200" baseline="-25000" dirty="0">
                <a:solidFill>
                  <a:srgbClr val="00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c 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b="1" kern="1200" dirty="0">
                <a:solidFill>
                  <a:srgbClr val="00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                                              </a:t>
            </a:r>
            <a:r>
              <a:rPr lang="en-US" sz="2400" b="1" kern="1200" baseline="-25000" dirty="0">
                <a:solidFill>
                  <a:srgbClr val="00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           </a:t>
            </a:r>
            <a:r>
              <a:rPr lang="en-US" b="1" kern="1200" dirty="0">
                <a:solidFill>
                  <a:srgbClr val="00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</a:t>
            </a:r>
            <a:r>
              <a:rPr lang="en-US" sz="2400" b="1" kern="1200" baseline="-25000" dirty="0">
                <a:solidFill>
                  <a:srgbClr val="00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                      </a:t>
            </a:r>
            <a:r>
              <a:rPr lang="en-US" sz="1800" b="1" kern="1200" dirty="0">
                <a:solidFill>
                  <a:srgbClr val="00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                            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sz="1800" b="1" kern="1200" dirty="0">
                <a:solidFill>
                  <a:srgbClr val="00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                                           Starting  </a:t>
            </a:r>
            <a:r>
              <a:rPr lang="en-US" sz="1800" b="1" kern="1200" cap="all" dirty="0">
                <a:solidFill>
                  <a:srgbClr val="00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lowerbd</a:t>
            </a:r>
            <a:r>
              <a:rPr lang="en-US" sz="1800" b="1" kern="1200" dirty="0">
                <a:solidFill>
                  <a:srgbClr val="00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  </a:t>
            </a:r>
            <a:r>
              <a:rPr lang="en-US" sz="1800" b="1" kern="1200" cap="all" dirty="0">
                <a:solidFill>
                  <a:srgbClr val="00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Model  Calvar  Postwgt</a:t>
            </a:r>
          </a:p>
          <a:p>
            <a:pPr marL="0" lvl="0" indent="0" eaLnBrk="0" hangingPunct="0">
              <a:spcBef>
                <a:spcPct val="0"/>
              </a:spcBef>
              <a:buClrTx/>
              <a:buSzTx/>
              <a:buNone/>
            </a:pPr>
            <a:r>
              <a:rPr lang="en-US" sz="1800" b="1" kern="1200" dirty="0">
                <a:solidFill>
                  <a:srgbClr val="00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                                             weight                         variables      targets</a:t>
            </a:r>
          </a:p>
          <a:p>
            <a:pPr marL="0" lvl="0" indent="0" eaLnBrk="0" hangingPunct="0">
              <a:spcBef>
                <a:spcPct val="0"/>
              </a:spcBef>
              <a:spcAft>
                <a:spcPts val="1200"/>
              </a:spcAft>
              <a:buClrTx/>
              <a:buSzTx/>
              <a:buNone/>
            </a:pPr>
            <a:r>
              <a:rPr lang="en-US" sz="1800" b="1" kern="1200" dirty="0">
                <a:solidFill>
                  <a:srgbClr val="000000"/>
                </a:solidFill>
                <a:latin typeface="Times New Roman" pitchFamily="18" charset="0"/>
                <a:ea typeface="ヒラギノ角ゴ Pro W3" pitchFamily="1" charset="-128"/>
                <a:cs typeface="Times New Roman" pitchFamily="18" charset="0"/>
                <a:sym typeface="Symbol" pitchFamily="18" charset="2"/>
              </a:rPr>
              <a:t>                                               (=1)</a:t>
            </a:r>
            <a:endParaRPr lang="en-US" sz="3600" b="1" kern="1200" baseline="-25000" dirty="0">
              <a:solidFill>
                <a:srgbClr val="000000"/>
              </a:solidFill>
              <a:latin typeface="Times New Roman" pitchFamily="18" charset="0"/>
              <a:ea typeface="ヒラギノ角ゴ Pro W3" pitchFamily="1" charset="-128"/>
              <a:cs typeface="Times New Roman" pitchFamily="18" charset="0"/>
              <a:sym typeface="Symbol" pitchFamily="18" charset="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en-US" sz="2200" cap="all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Vdiffvar type (1,2)  </a:t>
            </a:r>
            <a:r>
              <a:rPr lang="en-US" altLang="en-US" sz="22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(difference between estimated means for TYPEs)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en-US" sz="2200" cap="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Wtfinal</a:t>
            </a:r>
            <a:r>
              <a:rPr lang="en-US" altLang="en-US" sz="2200" i="1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2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is the calibrated weight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200" dirty="0"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Inverse of bracketed term is the estimated probability of selection.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6559420"/>
            <a:ext cx="1447800" cy="304800"/>
          </a:xfrm>
        </p:spPr>
        <p:txBody>
          <a:bodyPr/>
          <a:lstStyle/>
          <a:p>
            <a:r>
              <a:rPr lang="en-US" dirty="0"/>
              <a:t>INPS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533400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530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810" y="0"/>
            <a:ext cx="9144000" cy="612648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Variables for VAR Statement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8302" y="990600"/>
            <a:ext cx="7772400" cy="4983163"/>
          </a:xfrm>
        </p:spPr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Ordered response when item response;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Whether there was an item response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88302" y="6553200"/>
            <a:ext cx="1447800" cy="304800"/>
          </a:xfrm>
        </p:spPr>
        <p:txBody>
          <a:bodyPr/>
          <a:lstStyle/>
          <a:p>
            <a:r>
              <a:rPr lang="en-US" dirty="0"/>
              <a:t>INPS 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513184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752600"/>
            <a:ext cx="6858882" cy="26813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4849366"/>
            <a:ext cx="6858882" cy="179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22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10" y="-46037"/>
            <a:ext cx="9144000" cy="612648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Variables for VAR Statement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2690" y="1068323"/>
            <a:ext cx="7772400" cy="4983163"/>
          </a:xfrm>
        </p:spPr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SAS Monospace" panose="020B0609020202020204" pitchFamily="49" charset="0"/>
                <a:ea typeface="Calibri" panose="020F0502020204030204" pitchFamily="34" charset="0"/>
                <a:cs typeface="SAS Monospace" panose="020B0609020202020204" pitchFamily="49" charset="0"/>
              </a:rPr>
              <a:t> </a:t>
            </a:r>
            <a:endParaRPr lang="en-US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553200"/>
            <a:ext cx="1447800" cy="304800"/>
          </a:xfrm>
        </p:spPr>
        <p:txBody>
          <a:bodyPr/>
          <a:lstStyle/>
          <a:p>
            <a:r>
              <a:rPr lang="en-US" dirty="0"/>
              <a:t>INPS 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6553200"/>
            <a:ext cx="485192" cy="304800"/>
          </a:xfrm>
        </p:spPr>
        <p:txBody>
          <a:bodyPr/>
          <a:lstStyle/>
          <a:p>
            <a:fld id="{D4325D4D-289E-48C1-B277-2BEB492A7D19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2489" y="4319454"/>
            <a:ext cx="6858882" cy="18307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489" y="1068323"/>
            <a:ext cx="5944872" cy="233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15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RTI Corporate">
  <a:themeElements>
    <a:clrScheme name="RTI Theme Colors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85295"/>
      </a:accent1>
      <a:accent2>
        <a:srgbClr val="D06F1A"/>
      </a:accent2>
      <a:accent3>
        <a:srgbClr val="B1953A"/>
      </a:accent3>
      <a:accent4>
        <a:srgbClr val="FFC525"/>
      </a:accent4>
      <a:accent5>
        <a:srgbClr val="5D9732"/>
      </a:accent5>
      <a:accent6>
        <a:srgbClr val="4F2683"/>
      </a:accent6>
      <a:hlink>
        <a:srgbClr val="0045C7"/>
      </a:hlink>
      <a:folHlink>
        <a:srgbClr val="5D6EC9"/>
      </a:folHlink>
    </a:clrScheme>
    <a:fontScheme name="Custom Design">
      <a:majorFont>
        <a:latin typeface="Arial Narrow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5 RTI Template_eaj.potx" id="{F36C9CB5-03DD-49DE-A2E1-ECD0688EE6F0}" vid="{2E05CADE-BD4F-44D0-94ED-F5F5804852F8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12250</TotalTime>
  <Words>1374</Words>
  <Application>Microsoft Office PowerPoint</Application>
  <PresentationFormat>On-screen Show (4:3)</PresentationFormat>
  <Paragraphs>300</Paragraphs>
  <Slides>20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Arial</vt:lpstr>
      <vt:lpstr>Arial Narrow</vt:lpstr>
      <vt:lpstr>Calibri</vt:lpstr>
      <vt:lpstr>SAS Monospace</vt:lpstr>
      <vt:lpstr>Symbol</vt:lpstr>
      <vt:lpstr>Symbol MT</vt:lpstr>
      <vt:lpstr>Times</vt:lpstr>
      <vt:lpstr>Times New Roman</vt:lpstr>
      <vt:lpstr>Wingdings</vt:lpstr>
      <vt:lpstr>ヒラギノ角ゴ Pro W3</vt:lpstr>
      <vt:lpstr>1_RTI Corporate</vt:lpstr>
      <vt:lpstr>Equation</vt:lpstr>
      <vt:lpstr>A Partially Successful Attempt to Integrate a Web-Recruited Cohort  into an Address-Based Sample </vt:lpstr>
      <vt:lpstr>Overview</vt:lpstr>
      <vt:lpstr>The Oregon Marijuana Study</vt:lpstr>
      <vt:lpstr>Potential Calibration Variables </vt:lpstr>
      <vt:lpstr>The Selection Model </vt:lpstr>
      <vt:lpstr>SAS/SUDAAN Code</vt:lpstr>
      <vt:lpstr>SAS/SUDAAN Code</vt:lpstr>
      <vt:lpstr>Variables for VAR Statement </vt:lpstr>
      <vt:lpstr>Variables for VAR Statement </vt:lpstr>
      <vt:lpstr>Variables for VAR Statement </vt:lpstr>
      <vt:lpstr>Variables for VAR Statement </vt:lpstr>
      <vt:lpstr>Why Party Affiliation? </vt:lpstr>
      <vt:lpstr>Party Affiliation </vt:lpstr>
      <vt:lpstr>WTADJX’s linearization variance estimator</vt:lpstr>
      <vt:lpstr>Holm-Bonferroni Procedure</vt:lpstr>
      <vt:lpstr>Smallest p Values vs Critical Holm-Bonferroni Values</vt:lpstr>
      <vt:lpstr>Jackknife Weights (from Kott 2006)</vt:lpstr>
      <vt:lpstr>Standard-Error Results (ignoring fpc) </vt:lpstr>
      <vt:lpstr>     Some Concluding Remarks </vt:lpstr>
      <vt:lpstr>          Useful References </vt:lpstr>
    </vt:vector>
  </TitlesOfParts>
  <Company>RTI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Jessup, E. Andrew</dc:creator>
  <cp:lastModifiedBy>Kott, Phillip</cp:lastModifiedBy>
  <cp:revision>282</cp:revision>
  <cp:lastPrinted>2016-07-15T12:47:33Z</cp:lastPrinted>
  <dcterms:created xsi:type="dcterms:W3CDTF">2015-02-27T21:17:36Z</dcterms:created>
  <dcterms:modified xsi:type="dcterms:W3CDTF">2017-03-15T13:01:03Z</dcterms:modified>
</cp:coreProperties>
</file>