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ata4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7" r:id="rId3"/>
    <p:sldId id="307" r:id="rId4"/>
    <p:sldId id="308" r:id="rId5"/>
    <p:sldId id="302" r:id="rId6"/>
    <p:sldId id="303" r:id="rId7"/>
    <p:sldId id="304" r:id="rId8"/>
    <p:sldId id="305" r:id="rId9"/>
    <p:sldId id="306" r:id="rId10"/>
    <p:sldId id="315" r:id="rId11"/>
    <p:sldId id="329" r:id="rId12"/>
    <p:sldId id="319" r:id="rId13"/>
    <p:sldId id="310" r:id="rId14"/>
    <p:sldId id="311" r:id="rId15"/>
    <p:sldId id="313" r:id="rId16"/>
    <p:sldId id="318" r:id="rId17"/>
    <p:sldId id="317" r:id="rId18"/>
    <p:sldId id="324" r:id="rId19"/>
    <p:sldId id="326" r:id="rId20"/>
    <p:sldId id="316" r:id="rId21"/>
    <p:sldId id="323" r:id="rId22"/>
    <p:sldId id="330" r:id="rId23"/>
    <p:sldId id="331" r:id="rId24"/>
    <p:sldId id="322" r:id="rId25"/>
    <p:sldId id="32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68"/>
    <a:srgbClr val="479786"/>
    <a:srgbClr val="479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2"/>
    <p:restoredTop sz="95353"/>
  </p:normalViewPr>
  <p:slideViewPr>
    <p:cSldViewPr>
      <p:cViewPr>
        <p:scale>
          <a:sx n="100" d="100"/>
          <a:sy n="100" d="100"/>
        </p:scale>
        <p:origin x="125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9" d="100"/>
          <a:sy n="119" d="100"/>
        </p:scale>
        <p:origin x="-29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3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7BBF5-59DE-E047-98A5-05ED9A9309A2}" type="doc">
      <dgm:prSet loTypeId="urn:microsoft.com/office/officeart/2005/8/layout/chart3" loCatId="" qsTypeId="urn:microsoft.com/office/officeart/2005/8/quickstyle/simple4" qsCatId="simple" csTypeId="urn:microsoft.com/office/officeart/2005/8/colors/colorful1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41F0D4B9-3209-8746-94EC-516687AF2B1A}">
          <dgm:prSet phldrT="[Text]" custT="1"/>
          <dgm:spPr/>
          <dgm:t>
            <a:bodyPr/>
            <a:lstStyle/>
            <a:p>
              <a:r>
                <a:rPr lang="en-US" sz="3400" dirty="0" smtClean="0"/>
                <a:t>      </a:t>
              </a:r>
              <a:r>
                <a:rPr lang="en-US" sz="3400" dirty="0" err="1" smtClean="0"/>
                <a:t>Trt</a:t>
              </a:r>
              <a:r>
                <a:rPr lang="en-US" sz="3400" dirty="0" smtClean="0"/>
                <a:t> B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4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3400" b="0" i="1" smtClean="0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m:oMathPara>
              </a14:m>
              <a:endParaRPr lang="en-US" sz="3400" dirty="0"/>
            </a:p>
          </dgm:t>
        </dgm:pt>
      </mc:Choice>
      <mc:Fallback xmlns="">
        <dgm:pt modelId="{41F0D4B9-3209-8746-94EC-516687AF2B1A}">
          <dgm:prSet phldrT="[Text]" custT="1"/>
          <dgm:spPr/>
          <dgm:t>
            <a:bodyPr/>
            <a:lstStyle/>
            <a:p>
              <a:r>
                <a:rPr lang="en-US" sz="3400" dirty="0" smtClean="0"/>
                <a:t>      </a:t>
              </a:r>
              <a:r>
                <a:rPr lang="en-US" sz="3400" dirty="0" err="1" smtClean="0"/>
                <a:t>Trt</a:t>
              </a:r>
              <a:r>
                <a:rPr lang="en-US" sz="3400" dirty="0" smtClean="0"/>
                <a:t> B</a:t>
              </a:r>
            </a:p>
            <a:p>
              <a:r>
                <a:rPr lang="en-US" sz="3400" b="0" i="0" smtClean="0">
                  <a:latin typeface="Cambria Math" charset="0"/>
                </a:rPr>
                <a:t>𝑦 ̅</a:t>
              </a:r>
              <a:r>
                <a:rPr lang="en-US" sz="3400" b="0" i="0" smtClean="0">
                  <a:latin typeface="Cambria Math" charset="0"/>
                </a:rPr>
                <a:t>_𝐵</a:t>
              </a:r>
              <a:endParaRPr lang="en-US" sz="3400" dirty="0"/>
            </a:p>
          </dgm:t>
        </dgm:pt>
      </mc:Fallback>
    </mc:AlternateContent>
    <dgm:pt modelId="{E23991FA-CB6D-784B-B46D-11BF9C93931A}" type="parTrans" cxnId="{4BB0FFD8-DC51-0D4B-9523-665F3E871232}">
      <dgm:prSet/>
      <dgm:spPr/>
      <dgm:t>
        <a:bodyPr/>
        <a:lstStyle/>
        <a:p>
          <a:endParaRPr lang="en-US"/>
        </a:p>
      </dgm:t>
    </dgm:pt>
    <dgm:pt modelId="{125690C7-FA50-6042-B078-BFB5850299AE}" type="sibTrans" cxnId="{4BB0FFD8-DC51-0D4B-9523-665F3E87123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DA2D994-8C15-7042-9ED4-06581ADDE59A}">
          <dgm:prSet phldrT="[Text]" custT="1"/>
          <dgm:spPr/>
          <dgm:t>
            <a:bodyPr/>
            <a:lstStyle/>
            <a:p>
              <a:r>
                <a:rPr lang="en-US" sz="3400" dirty="0" smtClean="0"/>
                <a:t>      </a:t>
              </a:r>
              <a:r>
                <a:rPr lang="en-US" sz="3400" dirty="0" err="1" smtClean="0"/>
                <a:t>Trt</a:t>
              </a:r>
              <a:r>
                <a:rPr lang="en-US" sz="3400" dirty="0" smtClean="0"/>
                <a:t> A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4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3400" b="0" i="1" smtClean="0">
                            <a:latin typeface="Cambria Math" charset="0"/>
                          </a:rPr>
                          <m:t>𝐴</m:t>
                        </m:r>
                      </m:sub>
                    </m:sSub>
                  </m:oMath>
                </m:oMathPara>
              </a14:m>
              <a:endParaRPr lang="en-US" sz="3400" dirty="0"/>
            </a:p>
          </dgm:t>
        </dgm:pt>
      </mc:Choice>
      <mc:Fallback xmlns="">
        <dgm:pt modelId="{8DA2D994-8C15-7042-9ED4-06581ADDE59A}">
          <dgm:prSet phldrT="[Text]" custT="1"/>
          <dgm:spPr/>
          <dgm:t>
            <a:bodyPr/>
            <a:lstStyle/>
            <a:p>
              <a:r>
                <a:rPr lang="en-US" sz="3400" dirty="0" smtClean="0"/>
                <a:t>      </a:t>
              </a:r>
              <a:r>
                <a:rPr lang="en-US" sz="3400" dirty="0" err="1" smtClean="0"/>
                <a:t>Trt</a:t>
              </a:r>
              <a:r>
                <a:rPr lang="en-US" sz="3400" dirty="0" smtClean="0"/>
                <a:t> A</a:t>
              </a:r>
            </a:p>
            <a:p>
              <a:r>
                <a:rPr lang="en-US" sz="3400" b="0" i="0" smtClean="0">
                  <a:latin typeface="Cambria Math" charset="0"/>
                </a:rPr>
                <a:t>𝑦 ̅_𝐴</a:t>
              </a:r>
              <a:endParaRPr lang="en-US" sz="3400" dirty="0"/>
            </a:p>
          </dgm:t>
        </dgm:pt>
      </mc:Fallback>
    </mc:AlternateContent>
    <dgm:pt modelId="{6CEED80D-5316-6943-A902-B39921CE7EDC}" type="parTrans" cxnId="{8F99C4C4-9D00-D046-9AD4-34B313D09116}">
      <dgm:prSet/>
      <dgm:spPr/>
      <dgm:t>
        <a:bodyPr/>
        <a:lstStyle/>
        <a:p>
          <a:endParaRPr lang="en-US"/>
        </a:p>
      </dgm:t>
    </dgm:pt>
    <dgm:pt modelId="{01D299F3-4244-6F46-A8E7-7934352CF6C6}" type="sibTrans" cxnId="{8F99C4C4-9D00-D046-9AD4-34B313D09116}">
      <dgm:prSet/>
      <dgm:spPr/>
      <dgm:t>
        <a:bodyPr/>
        <a:lstStyle/>
        <a:p>
          <a:endParaRPr lang="en-US"/>
        </a:p>
      </dgm:t>
    </dgm:pt>
    <dgm:pt modelId="{FBD03AFB-4E60-8042-9D41-0EDB68ABC373}" type="pres">
      <dgm:prSet presAssocID="{1B57BBF5-59DE-E047-98A5-05ED9A9309A2}" presName="compositeShape" presStyleCnt="0">
        <dgm:presLayoutVars>
          <dgm:chMax val="7"/>
          <dgm:dir/>
          <dgm:resizeHandles val="exact"/>
        </dgm:presLayoutVars>
      </dgm:prSet>
      <dgm:spPr/>
    </dgm:pt>
    <dgm:pt modelId="{37773691-44A7-7240-86C6-5081A4AB32A7}" type="pres">
      <dgm:prSet presAssocID="{1B57BBF5-59DE-E047-98A5-05ED9A9309A2}" presName="wedge1" presStyleLbl="node1" presStyleIdx="0" presStyleCnt="2"/>
      <dgm:spPr/>
      <dgm:t>
        <a:bodyPr/>
        <a:lstStyle/>
        <a:p>
          <a:endParaRPr lang="en-US"/>
        </a:p>
      </dgm:t>
    </dgm:pt>
    <dgm:pt modelId="{A9F50B6A-A4C2-4149-96CF-30CE45B828A5}" type="pres">
      <dgm:prSet presAssocID="{1B57BBF5-59DE-E047-98A5-05ED9A9309A2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F8C51-6C49-5C4A-9F0F-14EA860AC398}" type="pres">
      <dgm:prSet presAssocID="{1B57BBF5-59DE-E047-98A5-05ED9A9309A2}" presName="wedge2" presStyleLbl="node1" presStyleIdx="1" presStyleCnt="2"/>
      <dgm:spPr/>
      <dgm:t>
        <a:bodyPr/>
        <a:lstStyle/>
        <a:p>
          <a:endParaRPr lang="en-US"/>
        </a:p>
      </dgm:t>
    </dgm:pt>
    <dgm:pt modelId="{36F60C18-0D99-424F-BF0E-98BE2C144E9A}" type="pres">
      <dgm:prSet presAssocID="{1B57BBF5-59DE-E047-98A5-05ED9A9309A2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87B27-D906-F746-80AC-05E97A75A4F5}" type="presOf" srcId="{41F0D4B9-3209-8746-94EC-516687AF2B1A}" destId="{A9F50B6A-A4C2-4149-96CF-30CE45B828A5}" srcOrd="1" destOrd="0" presId="urn:microsoft.com/office/officeart/2005/8/layout/chart3"/>
    <dgm:cxn modelId="{20F32DB8-AF4E-4F4D-9FFB-38A5AFB91FB4}" type="presOf" srcId="{1B57BBF5-59DE-E047-98A5-05ED9A9309A2}" destId="{FBD03AFB-4E60-8042-9D41-0EDB68ABC373}" srcOrd="0" destOrd="0" presId="urn:microsoft.com/office/officeart/2005/8/layout/chart3"/>
    <dgm:cxn modelId="{A8FF732D-2909-D644-B00C-77AD34FAD3B2}" type="presOf" srcId="{8DA2D994-8C15-7042-9ED4-06581ADDE59A}" destId="{36F60C18-0D99-424F-BF0E-98BE2C144E9A}" srcOrd="1" destOrd="0" presId="urn:microsoft.com/office/officeart/2005/8/layout/chart3"/>
    <dgm:cxn modelId="{8F99C4C4-9D00-D046-9AD4-34B313D09116}" srcId="{1B57BBF5-59DE-E047-98A5-05ED9A9309A2}" destId="{8DA2D994-8C15-7042-9ED4-06581ADDE59A}" srcOrd="1" destOrd="0" parTransId="{6CEED80D-5316-6943-A902-B39921CE7EDC}" sibTransId="{01D299F3-4244-6F46-A8E7-7934352CF6C6}"/>
    <dgm:cxn modelId="{0C7D5BD5-E8E8-C441-9B25-CCC39F1CDA8E}" type="presOf" srcId="{41F0D4B9-3209-8746-94EC-516687AF2B1A}" destId="{37773691-44A7-7240-86C6-5081A4AB32A7}" srcOrd="0" destOrd="0" presId="urn:microsoft.com/office/officeart/2005/8/layout/chart3"/>
    <dgm:cxn modelId="{01684130-7626-4943-AC29-4EBF510F742B}" type="presOf" srcId="{8DA2D994-8C15-7042-9ED4-06581ADDE59A}" destId="{4EFF8C51-6C49-5C4A-9F0F-14EA860AC398}" srcOrd="0" destOrd="0" presId="urn:microsoft.com/office/officeart/2005/8/layout/chart3"/>
    <dgm:cxn modelId="{4BB0FFD8-DC51-0D4B-9523-665F3E871232}" srcId="{1B57BBF5-59DE-E047-98A5-05ED9A9309A2}" destId="{41F0D4B9-3209-8746-94EC-516687AF2B1A}" srcOrd="0" destOrd="0" parTransId="{E23991FA-CB6D-784B-B46D-11BF9C93931A}" sibTransId="{125690C7-FA50-6042-B078-BFB5850299AE}"/>
    <dgm:cxn modelId="{DCD547E7-95AC-6A4F-BB52-D8AB3AB80482}" type="presParOf" srcId="{FBD03AFB-4E60-8042-9D41-0EDB68ABC373}" destId="{37773691-44A7-7240-86C6-5081A4AB32A7}" srcOrd="0" destOrd="0" presId="urn:microsoft.com/office/officeart/2005/8/layout/chart3"/>
    <dgm:cxn modelId="{F941FC16-5130-D54F-80F6-63E40A0161D9}" type="presParOf" srcId="{FBD03AFB-4E60-8042-9D41-0EDB68ABC373}" destId="{A9F50B6A-A4C2-4149-96CF-30CE45B828A5}" srcOrd="1" destOrd="0" presId="urn:microsoft.com/office/officeart/2005/8/layout/chart3"/>
    <dgm:cxn modelId="{328DC5F2-D652-8042-8757-A8B18D0CAC59}" type="presParOf" srcId="{FBD03AFB-4E60-8042-9D41-0EDB68ABC373}" destId="{4EFF8C51-6C49-5C4A-9F0F-14EA860AC398}" srcOrd="2" destOrd="0" presId="urn:microsoft.com/office/officeart/2005/8/layout/chart3"/>
    <dgm:cxn modelId="{8E4C0E68-305D-D047-800E-5475198DE045}" type="presParOf" srcId="{FBD03AFB-4E60-8042-9D41-0EDB68ABC373}" destId="{36F60C18-0D99-424F-BF0E-98BE2C144E9A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7BBF5-59DE-E047-98A5-05ED9A9309A2}" type="doc">
      <dgm:prSet loTypeId="urn:microsoft.com/office/officeart/2005/8/layout/chart3" loCatId="" qsTypeId="urn:microsoft.com/office/officeart/2005/8/quickstyle/simple4" qsCatId="simple" csTypeId="urn:microsoft.com/office/officeart/2005/8/colors/colorful1" csCatId="colorful" phldr="1"/>
      <dgm:spPr/>
    </dgm:pt>
    <dgm:pt modelId="{41F0D4B9-3209-8746-94EC-516687AF2B1A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23991FA-CB6D-784B-B46D-11BF9C93931A}" type="parTrans" cxnId="{4BB0FFD8-DC51-0D4B-9523-665F3E871232}">
      <dgm:prSet/>
      <dgm:spPr/>
      <dgm:t>
        <a:bodyPr/>
        <a:lstStyle/>
        <a:p>
          <a:endParaRPr lang="en-US"/>
        </a:p>
      </dgm:t>
    </dgm:pt>
    <dgm:pt modelId="{125690C7-FA50-6042-B078-BFB5850299AE}" type="sibTrans" cxnId="{4BB0FFD8-DC51-0D4B-9523-665F3E871232}">
      <dgm:prSet/>
      <dgm:spPr/>
      <dgm:t>
        <a:bodyPr/>
        <a:lstStyle/>
        <a:p>
          <a:endParaRPr lang="en-US"/>
        </a:p>
      </dgm:t>
    </dgm:pt>
    <dgm:pt modelId="{8DA2D994-8C15-7042-9ED4-06581ADDE59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CEED80D-5316-6943-A902-B39921CE7EDC}" type="parTrans" cxnId="{8F99C4C4-9D00-D046-9AD4-34B313D09116}">
      <dgm:prSet/>
      <dgm:spPr/>
      <dgm:t>
        <a:bodyPr/>
        <a:lstStyle/>
        <a:p>
          <a:endParaRPr lang="en-US"/>
        </a:p>
      </dgm:t>
    </dgm:pt>
    <dgm:pt modelId="{01D299F3-4244-6F46-A8E7-7934352CF6C6}" type="sibTrans" cxnId="{8F99C4C4-9D00-D046-9AD4-34B313D09116}">
      <dgm:prSet/>
      <dgm:spPr/>
      <dgm:t>
        <a:bodyPr/>
        <a:lstStyle/>
        <a:p>
          <a:endParaRPr lang="en-US"/>
        </a:p>
      </dgm:t>
    </dgm:pt>
    <dgm:pt modelId="{FBD03AFB-4E60-8042-9D41-0EDB68ABC373}" type="pres">
      <dgm:prSet presAssocID="{1B57BBF5-59DE-E047-98A5-05ED9A9309A2}" presName="compositeShape" presStyleCnt="0">
        <dgm:presLayoutVars>
          <dgm:chMax val="7"/>
          <dgm:dir/>
          <dgm:resizeHandles val="exact"/>
        </dgm:presLayoutVars>
      </dgm:prSet>
      <dgm:spPr/>
    </dgm:pt>
    <dgm:pt modelId="{37773691-44A7-7240-86C6-5081A4AB32A7}" type="pres">
      <dgm:prSet presAssocID="{1B57BBF5-59DE-E047-98A5-05ED9A9309A2}" presName="wedge1" presStyleLbl="node1" presStyleIdx="0" presStyleCnt="2"/>
      <dgm:spPr/>
      <dgm:t>
        <a:bodyPr/>
        <a:lstStyle/>
        <a:p>
          <a:endParaRPr lang="en-US"/>
        </a:p>
      </dgm:t>
    </dgm:pt>
    <dgm:pt modelId="{A9F50B6A-A4C2-4149-96CF-30CE45B828A5}" type="pres">
      <dgm:prSet presAssocID="{1B57BBF5-59DE-E047-98A5-05ED9A9309A2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F8C51-6C49-5C4A-9F0F-14EA860AC398}" type="pres">
      <dgm:prSet presAssocID="{1B57BBF5-59DE-E047-98A5-05ED9A9309A2}" presName="wedge2" presStyleLbl="node1" presStyleIdx="1" presStyleCnt="2"/>
      <dgm:spPr/>
    </dgm:pt>
    <dgm:pt modelId="{36F60C18-0D99-424F-BF0E-98BE2C144E9A}" type="pres">
      <dgm:prSet presAssocID="{1B57BBF5-59DE-E047-98A5-05ED9A9309A2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BD4209F-C362-E241-B61A-197E89D35589}" type="presOf" srcId="{41F0D4B9-3209-8746-94EC-516687AF2B1A}" destId="{A9F50B6A-A4C2-4149-96CF-30CE45B828A5}" srcOrd="1" destOrd="0" presId="urn:microsoft.com/office/officeart/2005/8/layout/chart3"/>
    <dgm:cxn modelId="{979EF74C-6920-674C-961C-01F64F33C663}" type="presOf" srcId="{41F0D4B9-3209-8746-94EC-516687AF2B1A}" destId="{37773691-44A7-7240-86C6-5081A4AB32A7}" srcOrd="0" destOrd="0" presId="urn:microsoft.com/office/officeart/2005/8/layout/chart3"/>
    <dgm:cxn modelId="{8F99C4C4-9D00-D046-9AD4-34B313D09116}" srcId="{1B57BBF5-59DE-E047-98A5-05ED9A9309A2}" destId="{8DA2D994-8C15-7042-9ED4-06581ADDE59A}" srcOrd="1" destOrd="0" parTransId="{6CEED80D-5316-6943-A902-B39921CE7EDC}" sibTransId="{01D299F3-4244-6F46-A8E7-7934352CF6C6}"/>
    <dgm:cxn modelId="{4BB0FFD8-DC51-0D4B-9523-665F3E871232}" srcId="{1B57BBF5-59DE-E047-98A5-05ED9A9309A2}" destId="{41F0D4B9-3209-8746-94EC-516687AF2B1A}" srcOrd="0" destOrd="0" parTransId="{E23991FA-CB6D-784B-B46D-11BF9C93931A}" sibTransId="{125690C7-FA50-6042-B078-BFB5850299AE}"/>
    <dgm:cxn modelId="{5BAA6BB9-623C-8446-91D5-3D31C4901351}" type="presOf" srcId="{8DA2D994-8C15-7042-9ED4-06581ADDE59A}" destId="{36F60C18-0D99-424F-BF0E-98BE2C144E9A}" srcOrd="1" destOrd="0" presId="urn:microsoft.com/office/officeart/2005/8/layout/chart3"/>
    <dgm:cxn modelId="{A3358EC7-98FE-C946-924A-5237311AD5A2}" type="presOf" srcId="{8DA2D994-8C15-7042-9ED4-06581ADDE59A}" destId="{4EFF8C51-6C49-5C4A-9F0F-14EA860AC398}" srcOrd="0" destOrd="0" presId="urn:microsoft.com/office/officeart/2005/8/layout/chart3"/>
    <dgm:cxn modelId="{701D007F-B169-7B4E-83B9-51EA6432CBDE}" type="presOf" srcId="{1B57BBF5-59DE-E047-98A5-05ED9A9309A2}" destId="{FBD03AFB-4E60-8042-9D41-0EDB68ABC373}" srcOrd="0" destOrd="0" presId="urn:microsoft.com/office/officeart/2005/8/layout/chart3"/>
    <dgm:cxn modelId="{63094A57-AAE3-AC44-B2E3-B1B4EF20193B}" type="presParOf" srcId="{FBD03AFB-4E60-8042-9D41-0EDB68ABC373}" destId="{37773691-44A7-7240-86C6-5081A4AB32A7}" srcOrd="0" destOrd="0" presId="urn:microsoft.com/office/officeart/2005/8/layout/chart3"/>
    <dgm:cxn modelId="{DF7E1F1A-2073-EC4B-9CA9-97E3943A7B96}" type="presParOf" srcId="{FBD03AFB-4E60-8042-9D41-0EDB68ABC373}" destId="{A9F50B6A-A4C2-4149-96CF-30CE45B828A5}" srcOrd="1" destOrd="0" presId="urn:microsoft.com/office/officeart/2005/8/layout/chart3"/>
    <dgm:cxn modelId="{6C96BDB8-A7F1-AE49-A0FB-4304F478833B}" type="presParOf" srcId="{FBD03AFB-4E60-8042-9D41-0EDB68ABC373}" destId="{4EFF8C51-6C49-5C4A-9F0F-14EA860AC398}" srcOrd="2" destOrd="0" presId="urn:microsoft.com/office/officeart/2005/8/layout/chart3"/>
    <dgm:cxn modelId="{40A247E8-CC22-4341-848C-F80EB8630D20}" type="presParOf" srcId="{FBD03AFB-4E60-8042-9D41-0EDB68ABC373}" destId="{36F60C18-0D99-424F-BF0E-98BE2C144E9A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7BBF5-59DE-E047-98A5-05ED9A9309A2}" type="doc">
      <dgm:prSet loTypeId="urn:microsoft.com/office/officeart/2005/8/layout/chart3" loCatId="" qsTypeId="urn:microsoft.com/office/officeart/2005/8/quickstyle/simple3" qsCatId="simple" csTypeId="urn:microsoft.com/office/officeart/2005/8/colors/colorful2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41F0D4B9-3209-8746-94EC-516687AF2B1A}">
          <dgm:prSet phldrT="[Text]" custT="1"/>
          <dgm:spPr/>
          <dgm:t>
            <a:bodyPr/>
            <a:lstStyle/>
            <a:p>
              <a:r>
                <a:rPr lang="en-US" sz="3400" dirty="0" smtClean="0"/>
                <a:t>Not </a:t>
              </a:r>
              <a:r>
                <a:rPr lang="en-US" sz="3400" dirty="0" err="1" smtClean="0"/>
                <a:t>Samp</a:t>
              </a:r>
              <a:endParaRPr lang="en-US" sz="3400" dirty="0" smtClean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4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3400" b="0" i="1" smtClean="0">
                            <a:latin typeface="Cambria Math" charset="0"/>
                          </a:rPr>
                          <m:t>𝑁𝑆</m:t>
                        </m:r>
                      </m:sub>
                    </m:sSub>
                  </m:oMath>
                </m:oMathPara>
              </a14:m>
              <a:endParaRPr lang="en-US" sz="3400" dirty="0"/>
            </a:p>
          </dgm:t>
        </dgm:pt>
      </mc:Choice>
      <mc:Fallback xmlns="">
        <dgm:pt modelId="{41F0D4B9-3209-8746-94EC-516687AF2B1A}">
          <dgm:prSet phldrT="[Text]" custT="1"/>
          <dgm:spPr/>
          <dgm:t>
            <a:bodyPr/>
            <a:lstStyle/>
            <a:p>
              <a:r>
                <a:rPr lang="en-US" sz="3400" dirty="0" smtClean="0"/>
                <a:t>Not </a:t>
              </a:r>
              <a:r>
                <a:rPr lang="en-US" sz="3400" dirty="0" err="1" smtClean="0"/>
                <a:t>Samp</a:t>
              </a:r>
              <a:endParaRPr lang="en-US" sz="3400" dirty="0" smtClean="0"/>
            </a:p>
            <a:p>
              <a:r>
                <a:rPr lang="en-US" sz="3400" b="0" i="0" smtClean="0">
                  <a:latin typeface="Cambria Math" charset="0"/>
                </a:rPr>
                <a:t>𝑦 ̅</a:t>
              </a:r>
              <a:r>
                <a:rPr lang="en-US" sz="3400" b="0" i="0" smtClean="0">
                  <a:latin typeface="Cambria Math" charset="0"/>
                </a:rPr>
                <a:t>_𝑁𝑆</a:t>
              </a:r>
              <a:endParaRPr lang="en-US" sz="3400" dirty="0"/>
            </a:p>
          </dgm:t>
        </dgm:pt>
      </mc:Fallback>
    </mc:AlternateContent>
    <dgm:pt modelId="{E23991FA-CB6D-784B-B46D-11BF9C93931A}" type="parTrans" cxnId="{4BB0FFD8-DC51-0D4B-9523-665F3E871232}">
      <dgm:prSet/>
      <dgm:spPr/>
      <dgm:t>
        <a:bodyPr/>
        <a:lstStyle/>
        <a:p>
          <a:endParaRPr lang="en-US"/>
        </a:p>
      </dgm:t>
    </dgm:pt>
    <dgm:pt modelId="{125690C7-FA50-6042-B078-BFB5850299AE}" type="sibTrans" cxnId="{4BB0FFD8-DC51-0D4B-9523-665F3E87123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DA2D994-8C15-7042-9ED4-06581ADDE59A}">
          <dgm:prSet phldrT="[Text]" custT="1"/>
          <dgm:spPr/>
          <dgm:t>
            <a:bodyPr/>
            <a:lstStyle/>
            <a:p>
              <a:r>
                <a:rPr lang="en-US" sz="3400" dirty="0" smtClean="0"/>
                <a:t>  </a:t>
              </a:r>
              <a:r>
                <a:rPr lang="en-US" sz="3400" dirty="0" err="1" smtClean="0"/>
                <a:t>Samp</a:t>
              </a:r>
              <a:endParaRPr lang="en-US" sz="3400" dirty="0" smtClean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4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3400" b="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m:oMathPara>
              </a14:m>
              <a:endParaRPr lang="en-US" sz="3400" dirty="0"/>
            </a:p>
          </dgm:t>
        </dgm:pt>
      </mc:Choice>
      <mc:Fallback xmlns="">
        <dgm:pt modelId="{8DA2D994-8C15-7042-9ED4-06581ADDE59A}">
          <dgm:prSet phldrT="[Text]" custT="1"/>
          <dgm:spPr/>
          <dgm:t>
            <a:bodyPr/>
            <a:lstStyle/>
            <a:p>
              <a:r>
                <a:rPr lang="en-US" sz="3400" dirty="0" smtClean="0"/>
                <a:t>  </a:t>
              </a:r>
              <a:r>
                <a:rPr lang="en-US" sz="3400" dirty="0" err="1" smtClean="0"/>
                <a:t>Samp</a:t>
              </a:r>
              <a:endParaRPr lang="en-US" sz="3400" dirty="0" smtClean="0"/>
            </a:p>
            <a:p>
              <a:r>
                <a:rPr lang="en-US" sz="3400" b="0" i="0" smtClean="0">
                  <a:latin typeface="Cambria Math" charset="0"/>
                </a:rPr>
                <a:t>𝑦 ̅_𝑆</a:t>
              </a:r>
              <a:endParaRPr lang="en-US" sz="3400" dirty="0"/>
            </a:p>
          </dgm:t>
        </dgm:pt>
      </mc:Fallback>
    </mc:AlternateContent>
    <dgm:pt modelId="{6CEED80D-5316-6943-A902-B39921CE7EDC}" type="parTrans" cxnId="{8F99C4C4-9D00-D046-9AD4-34B313D09116}">
      <dgm:prSet/>
      <dgm:spPr/>
      <dgm:t>
        <a:bodyPr/>
        <a:lstStyle/>
        <a:p>
          <a:endParaRPr lang="en-US"/>
        </a:p>
      </dgm:t>
    </dgm:pt>
    <dgm:pt modelId="{01D299F3-4244-6F46-A8E7-7934352CF6C6}" type="sibTrans" cxnId="{8F99C4C4-9D00-D046-9AD4-34B313D09116}">
      <dgm:prSet/>
      <dgm:spPr/>
      <dgm:t>
        <a:bodyPr/>
        <a:lstStyle/>
        <a:p>
          <a:endParaRPr lang="en-US"/>
        </a:p>
      </dgm:t>
    </dgm:pt>
    <dgm:pt modelId="{FBD03AFB-4E60-8042-9D41-0EDB68ABC373}" type="pres">
      <dgm:prSet presAssocID="{1B57BBF5-59DE-E047-98A5-05ED9A9309A2}" presName="compositeShape" presStyleCnt="0">
        <dgm:presLayoutVars>
          <dgm:chMax val="7"/>
          <dgm:dir/>
          <dgm:resizeHandles val="exact"/>
        </dgm:presLayoutVars>
      </dgm:prSet>
      <dgm:spPr/>
    </dgm:pt>
    <dgm:pt modelId="{37773691-44A7-7240-86C6-5081A4AB32A7}" type="pres">
      <dgm:prSet presAssocID="{1B57BBF5-59DE-E047-98A5-05ED9A9309A2}" presName="wedge1" presStyleLbl="node1" presStyleIdx="0" presStyleCnt="2"/>
      <dgm:spPr/>
      <dgm:t>
        <a:bodyPr/>
        <a:lstStyle/>
        <a:p>
          <a:endParaRPr lang="en-US"/>
        </a:p>
      </dgm:t>
    </dgm:pt>
    <dgm:pt modelId="{A9F50B6A-A4C2-4149-96CF-30CE45B828A5}" type="pres">
      <dgm:prSet presAssocID="{1B57BBF5-59DE-E047-98A5-05ED9A9309A2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F8C51-6C49-5C4A-9F0F-14EA860AC398}" type="pres">
      <dgm:prSet presAssocID="{1B57BBF5-59DE-E047-98A5-05ED9A9309A2}" presName="wedge2" presStyleLbl="node1" presStyleIdx="1" presStyleCnt="2"/>
      <dgm:spPr/>
      <dgm:t>
        <a:bodyPr/>
        <a:lstStyle/>
        <a:p>
          <a:endParaRPr lang="en-US"/>
        </a:p>
      </dgm:t>
    </dgm:pt>
    <dgm:pt modelId="{36F60C18-0D99-424F-BF0E-98BE2C144E9A}" type="pres">
      <dgm:prSet presAssocID="{1B57BBF5-59DE-E047-98A5-05ED9A9309A2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98418B-2899-3644-8F03-DB45844DB264}" type="presOf" srcId="{8DA2D994-8C15-7042-9ED4-06581ADDE59A}" destId="{4EFF8C51-6C49-5C4A-9F0F-14EA860AC398}" srcOrd="0" destOrd="0" presId="urn:microsoft.com/office/officeart/2005/8/layout/chart3"/>
    <dgm:cxn modelId="{F99D7113-735D-8444-A6FA-0B9FBE2523B1}" type="presOf" srcId="{41F0D4B9-3209-8746-94EC-516687AF2B1A}" destId="{A9F50B6A-A4C2-4149-96CF-30CE45B828A5}" srcOrd="1" destOrd="0" presId="urn:microsoft.com/office/officeart/2005/8/layout/chart3"/>
    <dgm:cxn modelId="{46E0E50D-7F7F-124D-8FBA-558D204EF776}" type="presOf" srcId="{8DA2D994-8C15-7042-9ED4-06581ADDE59A}" destId="{36F60C18-0D99-424F-BF0E-98BE2C144E9A}" srcOrd="1" destOrd="0" presId="urn:microsoft.com/office/officeart/2005/8/layout/chart3"/>
    <dgm:cxn modelId="{7499941E-1C5F-6F4E-857A-1755C2217457}" type="presOf" srcId="{41F0D4B9-3209-8746-94EC-516687AF2B1A}" destId="{37773691-44A7-7240-86C6-5081A4AB32A7}" srcOrd="0" destOrd="0" presId="urn:microsoft.com/office/officeart/2005/8/layout/chart3"/>
    <dgm:cxn modelId="{8F99C4C4-9D00-D046-9AD4-34B313D09116}" srcId="{1B57BBF5-59DE-E047-98A5-05ED9A9309A2}" destId="{8DA2D994-8C15-7042-9ED4-06581ADDE59A}" srcOrd="1" destOrd="0" parTransId="{6CEED80D-5316-6943-A902-B39921CE7EDC}" sibTransId="{01D299F3-4244-6F46-A8E7-7934352CF6C6}"/>
    <dgm:cxn modelId="{CBC33221-3C61-C243-A02B-0F7986E5A040}" type="presOf" srcId="{1B57BBF5-59DE-E047-98A5-05ED9A9309A2}" destId="{FBD03AFB-4E60-8042-9D41-0EDB68ABC373}" srcOrd="0" destOrd="0" presId="urn:microsoft.com/office/officeart/2005/8/layout/chart3"/>
    <dgm:cxn modelId="{4BB0FFD8-DC51-0D4B-9523-665F3E871232}" srcId="{1B57BBF5-59DE-E047-98A5-05ED9A9309A2}" destId="{41F0D4B9-3209-8746-94EC-516687AF2B1A}" srcOrd="0" destOrd="0" parTransId="{E23991FA-CB6D-784B-B46D-11BF9C93931A}" sibTransId="{125690C7-FA50-6042-B078-BFB5850299AE}"/>
    <dgm:cxn modelId="{77467C11-6656-0144-AB4D-541F5AC41C55}" type="presParOf" srcId="{FBD03AFB-4E60-8042-9D41-0EDB68ABC373}" destId="{37773691-44A7-7240-86C6-5081A4AB32A7}" srcOrd="0" destOrd="0" presId="urn:microsoft.com/office/officeart/2005/8/layout/chart3"/>
    <dgm:cxn modelId="{24F0E36F-4F47-654E-8FF9-19DDAB49FCB9}" type="presParOf" srcId="{FBD03AFB-4E60-8042-9D41-0EDB68ABC373}" destId="{A9F50B6A-A4C2-4149-96CF-30CE45B828A5}" srcOrd="1" destOrd="0" presId="urn:microsoft.com/office/officeart/2005/8/layout/chart3"/>
    <dgm:cxn modelId="{5BBDA5E7-38FD-7848-98E3-1487E36BEF62}" type="presParOf" srcId="{FBD03AFB-4E60-8042-9D41-0EDB68ABC373}" destId="{4EFF8C51-6C49-5C4A-9F0F-14EA860AC398}" srcOrd="2" destOrd="0" presId="urn:microsoft.com/office/officeart/2005/8/layout/chart3"/>
    <dgm:cxn modelId="{0563FD05-9A63-BF40-8EE3-504A720FF4B2}" type="presParOf" srcId="{FBD03AFB-4E60-8042-9D41-0EDB68ABC373}" destId="{36F60C18-0D99-424F-BF0E-98BE2C144E9A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57BBF5-59DE-E047-98A5-05ED9A9309A2}" type="doc">
      <dgm:prSet loTypeId="urn:microsoft.com/office/officeart/2005/8/layout/chart3" loCatId="" qsTypeId="urn:microsoft.com/office/officeart/2005/8/quickstyle/simple3" qsCatId="simple" csTypeId="urn:microsoft.com/office/officeart/2005/8/colors/colorful2" csCatId="colorful" phldr="1"/>
      <dgm:spPr/>
    </dgm:pt>
    <dgm:pt modelId="{41F0D4B9-3209-8746-94EC-516687AF2B1A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23991FA-CB6D-784B-B46D-11BF9C93931A}" type="parTrans" cxnId="{4BB0FFD8-DC51-0D4B-9523-665F3E871232}">
      <dgm:prSet/>
      <dgm:spPr/>
      <dgm:t>
        <a:bodyPr/>
        <a:lstStyle/>
        <a:p>
          <a:endParaRPr lang="en-US"/>
        </a:p>
      </dgm:t>
    </dgm:pt>
    <dgm:pt modelId="{125690C7-FA50-6042-B078-BFB5850299AE}" type="sibTrans" cxnId="{4BB0FFD8-DC51-0D4B-9523-665F3E871232}">
      <dgm:prSet/>
      <dgm:spPr/>
      <dgm:t>
        <a:bodyPr/>
        <a:lstStyle/>
        <a:p>
          <a:endParaRPr lang="en-US"/>
        </a:p>
      </dgm:t>
    </dgm:pt>
    <dgm:pt modelId="{8DA2D994-8C15-7042-9ED4-06581ADDE59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CEED80D-5316-6943-A902-B39921CE7EDC}" type="parTrans" cxnId="{8F99C4C4-9D00-D046-9AD4-34B313D09116}">
      <dgm:prSet/>
      <dgm:spPr/>
      <dgm:t>
        <a:bodyPr/>
        <a:lstStyle/>
        <a:p>
          <a:endParaRPr lang="en-US"/>
        </a:p>
      </dgm:t>
    </dgm:pt>
    <dgm:pt modelId="{01D299F3-4244-6F46-A8E7-7934352CF6C6}" type="sibTrans" cxnId="{8F99C4C4-9D00-D046-9AD4-34B313D09116}">
      <dgm:prSet/>
      <dgm:spPr/>
      <dgm:t>
        <a:bodyPr/>
        <a:lstStyle/>
        <a:p>
          <a:endParaRPr lang="en-US"/>
        </a:p>
      </dgm:t>
    </dgm:pt>
    <dgm:pt modelId="{FBD03AFB-4E60-8042-9D41-0EDB68ABC373}" type="pres">
      <dgm:prSet presAssocID="{1B57BBF5-59DE-E047-98A5-05ED9A9309A2}" presName="compositeShape" presStyleCnt="0">
        <dgm:presLayoutVars>
          <dgm:chMax val="7"/>
          <dgm:dir/>
          <dgm:resizeHandles val="exact"/>
        </dgm:presLayoutVars>
      </dgm:prSet>
      <dgm:spPr/>
    </dgm:pt>
    <dgm:pt modelId="{37773691-44A7-7240-86C6-5081A4AB32A7}" type="pres">
      <dgm:prSet presAssocID="{1B57BBF5-59DE-E047-98A5-05ED9A9309A2}" presName="wedge1" presStyleLbl="node1" presStyleIdx="0" presStyleCnt="2"/>
      <dgm:spPr/>
      <dgm:t>
        <a:bodyPr/>
        <a:lstStyle/>
        <a:p>
          <a:endParaRPr lang="en-US"/>
        </a:p>
      </dgm:t>
    </dgm:pt>
    <dgm:pt modelId="{A9F50B6A-A4C2-4149-96CF-30CE45B828A5}" type="pres">
      <dgm:prSet presAssocID="{1B57BBF5-59DE-E047-98A5-05ED9A9309A2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F8C51-6C49-5C4A-9F0F-14EA860AC398}" type="pres">
      <dgm:prSet presAssocID="{1B57BBF5-59DE-E047-98A5-05ED9A9309A2}" presName="wedge2" presStyleLbl="node1" presStyleIdx="1" presStyleCnt="2"/>
      <dgm:spPr/>
      <dgm:t>
        <a:bodyPr/>
        <a:lstStyle/>
        <a:p>
          <a:endParaRPr lang="en-US"/>
        </a:p>
      </dgm:t>
    </dgm:pt>
    <dgm:pt modelId="{36F60C18-0D99-424F-BF0E-98BE2C144E9A}" type="pres">
      <dgm:prSet presAssocID="{1B57BBF5-59DE-E047-98A5-05ED9A9309A2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884ED2-EFD7-E043-A946-908308C9529C}" type="presOf" srcId="{8DA2D994-8C15-7042-9ED4-06581ADDE59A}" destId="{4EFF8C51-6C49-5C4A-9F0F-14EA860AC398}" srcOrd="0" destOrd="0" presId="urn:microsoft.com/office/officeart/2005/8/layout/chart3"/>
    <dgm:cxn modelId="{8F99C4C4-9D00-D046-9AD4-34B313D09116}" srcId="{1B57BBF5-59DE-E047-98A5-05ED9A9309A2}" destId="{8DA2D994-8C15-7042-9ED4-06581ADDE59A}" srcOrd="1" destOrd="0" parTransId="{6CEED80D-5316-6943-A902-B39921CE7EDC}" sibTransId="{01D299F3-4244-6F46-A8E7-7934352CF6C6}"/>
    <dgm:cxn modelId="{466CB061-3B47-0642-8D9B-F1780F0036C0}" type="presOf" srcId="{1B57BBF5-59DE-E047-98A5-05ED9A9309A2}" destId="{FBD03AFB-4E60-8042-9D41-0EDB68ABC373}" srcOrd="0" destOrd="0" presId="urn:microsoft.com/office/officeart/2005/8/layout/chart3"/>
    <dgm:cxn modelId="{4BB0FFD8-DC51-0D4B-9523-665F3E871232}" srcId="{1B57BBF5-59DE-E047-98A5-05ED9A9309A2}" destId="{41F0D4B9-3209-8746-94EC-516687AF2B1A}" srcOrd="0" destOrd="0" parTransId="{E23991FA-CB6D-784B-B46D-11BF9C93931A}" sibTransId="{125690C7-FA50-6042-B078-BFB5850299AE}"/>
    <dgm:cxn modelId="{A235A674-0458-A845-8FBD-3F577267F3E0}" type="presOf" srcId="{41F0D4B9-3209-8746-94EC-516687AF2B1A}" destId="{37773691-44A7-7240-86C6-5081A4AB32A7}" srcOrd="0" destOrd="0" presId="urn:microsoft.com/office/officeart/2005/8/layout/chart3"/>
    <dgm:cxn modelId="{75195493-4D19-504F-ABFC-12CCD44CFC42}" type="presOf" srcId="{41F0D4B9-3209-8746-94EC-516687AF2B1A}" destId="{A9F50B6A-A4C2-4149-96CF-30CE45B828A5}" srcOrd="1" destOrd="0" presId="urn:microsoft.com/office/officeart/2005/8/layout/chart3"/>
    <dgm:cxn modelId="{26EA8049-BE3E-B048-B88F-725A78EF0081}" type="presOf" srcId="{8DA2D994-8C15-7042-9ED4-06581ADDE59A}" destId="{36F60C18-0D99-424F-BF0E-98BE2C144E9A}" srcOrd="1" destOrd="0" presId="urn:microsoft.com/office/officeart/2005/8/layout/chart3"/>
    <dgm:cxn modelId="{293159E6-4E78-CC45-8AAE-2511B026634E}" type="presParOf" srcId="{FBD03AFB-4E60-8042-9D41-0EDB68ABC373}" destId="{37773691-44A7-7240-86C6-5081A4AB32A7}" srcOrd="0" destOrd="0" presId="urn:microsoft.com/office/officeart/2005/8/layout/chart3"/>
    <dgm:cxn modelId="{5C7A937F-A890-5741-9559-34981F952B43}" type="presParOf" srcId="{FBD03AFB-4E60-8042-9D41-0EDB68ABC373}" destId="{A9F50B6A-A4C2-4149-96CF-30CE45B828A5}" srcOrd="1" destOrd="0" presId="urn:microsoft.com/office/officeart/2005/8/layout/chart3"/>
    <dgm:cxn modelId="{CC340460-59FE-EB4E-B2D1-53C923FC37BF}" type="presParOf" srcId="{FBD03AFB-4E60-8042-9D41-0EDB68ABC373}" destId="{4EFF8C51-6C49-5C4A-9F0F-14EA860AC398}" srcOrd="2" destOrd="0" presId="urn:microsoft.com/office/officeart/2005/8/layout/chart3"/>
    <dgm:cxn modelId="{A59F6F8F-D874-6849-A352-26F51AB9C8E3}" type="presParOf" srcId="{FBD03AFB-4E60-8042-9D41-0EDB68ABC373}" destId="{36F60C18-0D99-424F-BF0E-98BE2C144E9A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73691-44A7-7240-86C6-5081A4AB32A7}">
      <dsp:nvSpPr>
        <dsp:cNvPr id="0" name=""/>
        <dsp:cNvSpPr/>
      </dsp:nvSpPr>
      <dsp:spPr>
        <a:xfrm>
          <a:off x="395509" y="316991"/>
          <a:ext cx="3328416" cy="3328416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      </a:t>
          </a:r>
          <a:r>
            <a:rPr lang="en-US" sz="3400" kern="1200" dirty="0" err="1" smtClean="0"/>
            <a:t>Trt</a:t>
          </a:r>
          <a:r>
            <a:rPr lang="en-US" sz="3400" kern="1200" dirty="0" smtClean="0"/>
            <a:t> B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3400" i="1" kern="1200" smtClean="0">
                        <a:latin typeface="Cambria Math" charset="0"/>
                      </a:rPr>
                    </m:ctrlPr>
                  </m:sSubPr>
                  <m:e>
                    <m:acc>
                      <m:accPr>
                        <m:chr m:val="̅"/>
                        <m:ctrlPr>
                          <a:rPr lang="en-US" sz="3400" i="1" kern="120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3400" b="0" i="1" kern="1200" smtClean="0">
                            <a:latin typeface="Cambria Math" charset="0"/>
                          </a:rPr>
                          <m:t>𝑦</m:t>
                        </m:r>
                      </m:e>
                    </m:acc>
                  </m:e>
                  <m:sub>
                    <m:r>
                      <a:rPr lang="en-US" sz="3400" b="0" i="1" kern="1200" smtClean="0">
                        <a:latin typeface="Cambria Math" charset="0"/>
                      </a:rPr>
                      <m:t>𝐵</m:t>
                    </m:r>
                  </m:sub>
                </m:sSub>
              </m:oMath>
            </m:oMathPara>
          </a14:m>
          <a:endParaRPr lang="en-US" sz="3400" kern="1200" dirty="0"/>
        </a:p>
      </dsp:txBody>
      <dsp:txXfrm>
        <a:off x="2059718" y="812291"/>
        <a:ext cx="1168908" cy="2337816"/>
      </dsp:txXfrm>
    </dsp:sp>
    <dsp:sp modelId="{4EFF8C51-6C49-5C4A-9F0F-14EA860AC398}">
      <dsp:nvSpPr>
        <dsp:cNvPr id="0" name=""/>
        <dsp:cNvSpPr/>
      </dsp:nvSpPr>
      <dsp:spPr>
        <a:xfrm>
          <a:off x="316261" y="316991"/>
          <a:ext cx="3328416" cy="33284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      </a:t>
          </a:r>
          <a:r>
            <a:rPr lang="en-US" sz="3400" kern="1200" dirty="0" err="1" smtClean="0"/>
            <a:t>Trt</a:t>
          </a:r>
          <a:r>
            <a:rPr lang="en-US" sz="3400" kern="1200" dirty="0" smtClean="0"/>
            <a:t> A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3400" i="1" kern="1200" smtClean="0">
                        <a:latin typeface="Cambria Math" charset="0"/>
                      </a:rPr>
                    </m:ctrlPr>
                  </m:sSubPr>
                  <m:e>
                    <m:acc>
                      <m:accPr>
                        <m:chr m:val="̅"/>
                        <m:ctrlPr>
                          <a:rPr lang="en-US" sz="3400" i="1" kern="120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3400" b="0" i="1" kern="1200" smtClean="0">
                            <a:latin typeface="Cambria Math" charset="0"/>
                          </a:rPr>
                          <m:t>𝑦</m:t>
                        </m:r>
                      </m:e>
                    </m:acc>
                  </m:e>
                  <m:sub>
                    <m:r>
                      <a:rPr lang="en-US" sz="3400" b="0" i="1" kern="1200" smtClean="0">
                        <a:latin typeface="Cambria Math" charset="0"/>
                      </a:rPr>
                      <m:t>𝐴</m:t>
                    </m:r>
                  </m:sub>
                </m:sSub>
              </m:oMath>
            </m:oMathPara>
          </a14:m>
          <a:endParaRPr lang="en-US" sz="3400" kern="1200" dirty="0"/>
        </a:p>
      </dsp:txBody>
      <dsp:txXfrm>
        <a:off x="791749" y="812291"/>
        <a:ext cx="1168908" cy="2337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73691-44A7-7240-86C6-5081A4AB32A7}">
      <dsp:nvSpPr>
        <dsp:cNvPr id="0" name=""/>
        <dsp:cNvSpPr/>
      </dsp:nvSpPr>
      <dsp:spPr>
        <a:xfrm>
          <a:off x="396303" y="316991"/>
          <a:ext cx="3328416" cy="3328416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Not </a:t>
          </a:r>
          <a:r>
            <a:rPr lang="en-US" sz="3400" kern="1200" dirty="0" err="1" smtClean="0"/>
            <a:t>Samp</a:t>
          </a:r>
          <a:endParaRPr lang="en-US" sz="3400" kern="1200" dirty="0" smtClean="0"/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3400" i="1" kern="1200" smtClean="0">
                        <a:latin typeface="Cambria Math" charset="0"/>
                      </a:rPr>
                    </m:ctrlPr>
                  </m:sSubPr>
                  <m:e>
                    <m:acc>
                      <m:accPr>
                        <m:chr m:val="̅"/>
                        <m:ctrlPr>
                          <a:rPr lang="en-US" sz="3400" i="1" kern="120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3400" b="0" i="1" kern="1200" smtClean="0">
                            <a:latin typeface="Cambria Math" charset="0"/>
                          </a:rPr>
                          <m:t>𝑦</m:t>
                        </m:r>
                      </m:e>
                    </m:acc>
                  </m:e>
                  <m:sub>
                    <m:r>
                      <a:rPr lang="en-US" sz="3400" b="0" i="1" kern="1200" smtClean="0">
                        <a:latin typeface="Cambria Math" charset="0"/>
                      </a:rPr>
                      <m:t>𝑁𝑆</m:t>
                    </m:r>
                  </m:sub>
                </m:sSub>
              </m:oMath>
            </m:oMathPara>
          </a14:m>
          <a:endParaRPr lang="en-US" sz="3400" kern="1200" dirty="0"/>
        </a:p>
      </dsp:txBody>
      <dsp:txXfrm>
        <a:off x="2060511" y="812291"/>
        <a:ext cx="1168908" cy="2337816"/>
      </dsp:txXfrm>
    </dsp:sp>
    <dsp:sp modelId="{4EFF8C51-6C49-5C4A-9F0F-14EA860AC398}">
      <dsp:nvSpPr>
        <dsp:cNvPr id="0" name=""/>
        <dsp:cNvSpPr/>
      </dsp:nvSpPr>
      <dsp:spPr>
        <a:xfrm>
          <a:off x="317055" y="316991"/>
          <a:ext cx="3328416" cy="33284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4906161"/>
                <a:satOff val="53868"/>
                <a:lumOff val="-5295"/>
                <a:alphaOff val="0"/>
                <a:tint val="50000"/>
                <a:satMod val="300000"/>
              </a:schemeClr>
            </a:gs>
            <a:gs pos="35000">
              <a:schemeClr val="accent2">
                <a:hueOff val="-14906161"/>
                <a:satOff val="53868"/>
                <a:lumOff val="-5295"/>
                <a:alphaOff val="0"/>
                <a:tint val="37000"/>
                <a:satMod val="300000"/>
              </a:schemeClr>
            </a:gs>
            <a:gs pos="100000">
              <a:schemeClr val="accent2">
                <a:hueOff val="-14906161"/>
                <a:satOff val="53868"/>
                <a:lumOff val="-52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  </a:t>
          </a:r>
          <a:r>
            <a:rPr lang="en-US" sz="3400" kern="1200" dirty="0" err="1" smtClean="0"/>
            <a:t>Samp</a:t>
          </a:r>
          <a:endParaRPr lang="en-US" sz="3400" kern="1200" dirty="0" smtClean="0"/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3400" i="1" kern="1200" smtClean="0">
                        <a:latin typeface="Cambria Math" charset="0"/>
                      </a:rPr>
                    </m:ctrlPr>
                  </m:sSubPr>
                  <m:e>
                    <m:acc>
                      <m:accPr>
                        <m:chr m:val="̅"/>
                        <m:ctrlPr>
                          <a:rPr lang="en-US" sz="3400" i="1" kern="120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3400" b="0" i="1" kern="1200" smtClean="0">
                            <a:latin typeface="Cambria Math" charset="0"/>
                          </a:rPr>
                          <m:t>𝑦</m:t>
                        </m:r>
                      </m:e>
                    </m:acc>
                  </m:e>
                  <m:sub>
                    <m:r>
                      <a:rPr lang="en-US" sz="3400" b="0" i="1" kern="1200" smtClean="0">
                        <a:latin typeface="Cambria Math" charset="0"/>
                      </a:rPr>
                      <m:t>𝑆</m:t>
                    </m:r>
                  </m:sub>
                </m:sSub>
              </m:oMath>
            </m:oMathPara>
          </a14:m>
          <a:endParaRPr lang="en-US" sz="3400" kern="1200" dirty="0"/>
        </a:p>
      </dsp:txBody>
      <dsp:txXfrm>
        <a:off x="792543" y="812291"/>
        <a:ext cx="1168908" cy="2337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AC5F-59AF-48C9-BF20-254BB8AC10A2}" type="datetimeFigureOut">
              <a:rPr lang="en-US" smtClean="0"/>
              <a:pPr/>
              <a:t>3/17/17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EB30B-6C0E-4AB1-ABE3-D064C6EEE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2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78F23-7B17-4360-9B56-489977FCF4C4}" type="datetimeFigureOut">
              <a:rPr lang="en-US" smtClean="0"/>
              <a:pPr/>
              <a:t>3/17/17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41F39-CA18-4F77-A0B4-ACF02FBE9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Implicit</a:t>
            </a:r>
            <a:r>
              <a:rPr lang="en-US" baseline="0" dirty="0" smtClean="0"/>
              <a:t> in this formulation is that we are looking for a standard process that yields accurate estimates for an arbitrary range of variables.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ATP</a:t>
            </a:r>
          </a:p>
          <a:p>
            <a:r>
              <a:rPr lang="en-US" dirty="0" smtClean="0"/>
              <a:t>Note Sample F on Civic and Non-Civic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8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Hypotheticals: suppose you had perfect</a:t>
            </a:r>
            <a:r>
              <a:rPr lang="en-US" baseline="0" dirty="0" smtClean="0"/>
              <a:t> coverage and response but no random selection.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2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it’s possible to have exchangeability and positivity without knowing</a:t>
            </a:r>
            <a:r>
              <a:rPr lang="en-US" baseline="0" dirty="0" smtClean="0"/>
              <a:t> the right composition.  </a:t>
            </a:r>
          </a:p>
          <a:p>
            <a:r>
              <a:rPr lang="en-US" baseline="0" dirty="0" smtClean="0"/>
              <a:t>Also note that we do know about these issues, but there is a lot more work in this area in causal inference.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6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8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think of a sample itself as a scale model of a population. Design reflects beliefs about distribution of X and relationship between X and 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6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1752600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3600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Name</a:t>
            </a:r>
            <a:br>
              <a:rPr lang="en-US" dirty="0" smtClean="0"/>
            </a:br>
            <a:r>
              <a:rPr lang="en-US" dirty="0" smtClean="0"/>
              <a:t>Optional Third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10000"/>
            <a:ext cx="373380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00200"/>
            <a:ext cx="38100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Kicker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191000"/>
            <a:ext cx="37338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762000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895600"/>
            <a:ext cx="373380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200400"/>
            <a:ext cx="30480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505200"/>
            <a:ext cx="3048000" cy="30480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presenter’s email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2895600"/>
            <a:ext cx="3505200" cy="381000"/>
          </a:xfrm>
        </p:spPr>
        <p:txBody>
          <a:bodyPr/>
          <a:lstStyle>
            <a:lvl1pPr>
              <a:defRPr lang="en-US" sz="1800" b="0" kern="1200" baseline="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another person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200400"/>
            <a:ext cx="3048000" cy="304800"/>
          </a:xfrm>
        </p:spPr>
        <p:txBody>
          <a:bodyPr>
            <a:noAutofit/>
          </a:bodyPr>
          <a:lstStyle>
            <a:lvl1pPr>
              <a:defRPr lang="en-US" sz="1600" b="0" i="1" kern="1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3505200"/>
            <a:ext cx="3048000" cy="304800"/>
          </a:xfrm>
        </p:spPr>
        <p:txBody>
          <a:bodyPr>
            <a:noAutofit/>
          </a:bodyPr>
          <a:lstStyle>
            <a:lvl1pPr>
              <a:defRPr lang="en-US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email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rot="5400000">
            <a:off x="3848100" y="3390900"/>
            <a:ext cx="9906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4876800"/>
          </a:xfrm>
        </p:spPr>
        <p:txBody>
          <a:bodyPr/>
          <a:lstStyle>
            <a:lvl2pPr marL="742950" indent="-627063">
              <a:defRPr/>
            </a:lvl2pPr>
            <a:lvl3pPr marL="1143000" indent="-800100">
              <a:defRPr sz="1200"/>
            </a:lvl3pPr>
            <a:lvl4pPr marL="1600200" indent="-1028700">
              <a:defRPr sz="1200"/>
            </a:lvl4pPr>
            <a:lvl5pPr marL="2057400" indent="-12588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4572001"/>
          </a:xfrm>
        </p:spPr>
        <p:txBody>
          <a:bodyPr/>
          <a:lstStyle>
            <a:lvl1pPr>
              <a:buNone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Paste chart here  (adjust width of this container as necessary)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4343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(adjust width of this container as necessary)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www.pewresearch.org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5334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38401"/>
            <a:ext cx="7772400" cy="990599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081213"/>
            <a:ext cx="7772400" cy="357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subsection kicker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72DEDA58-0F44-4E6F-A662-CD004C5E500D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34290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19812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4305300" y="2019300"/>
            <a:ext cx="533400" cy="883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28800"/>
            <a:ext cx="4040188" cy="3962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9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28801"/>
            <a:ext cx="4041775" cy="39624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9B855AF8-0094-43D5-8F89-5AB58B08CE88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www.pewresearch.org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8B82A246-B949-4BE4-BEA5-462CF74F3E30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8229600" cy="4572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baseline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1"/>
            <a:ext cx="4040188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954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1"/>
            <a:ext cx="4041775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86A1-AE8F-46E8-BA76-B9B2DF704D0B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483D-303C-48F5-80BA-8D1BDECCD943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64275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3470-16DF-460A-BC96-502A97480E6E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2484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7319-2E82-4D56-ADBC-557F98406E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495800" y="-4343400"/>
            <a:ext cx="152400" cy="883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572000" y="2286000"/>
            <a:ext cx="152400" cy="899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2484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51" r:id="rId5"/>
    <p:sldLayoutId id="2147483653" r:id="rId6"/>
    <p:sldLayoutId id="2147483652" r:id="rId7"/>
    <p:sldLayoutId id="2147483654" r:id="rId8"/>
    <p:sldLayoutId id="2147483655" r:id="rId9"/>
    <p:sldLayoutId id="2147483660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10.xml"/><Relationship Id="rId20" Type="http://schemas.openxmlformats.org/officeDocument/2006/relationships/diagramQuickStyle" Target="../diagrams/quickStyle20.xml"/><Relationship Id="rId21" Type="http://schemas.openxmlformats.org/officeDocument/2006/relationships/diagramColors" Target="../diagrams/colors20.xml"/><Relationship Id="rId22" Type="http://schemas.openxmlformats.org/officeDocument/2006/relationships/image" Target="../media/image7.png"/><Relationship Id="rId10" Type="http://schemas.openxmlformats.org/officeDocument/2006/relationships/diagramQuickStyle" Target="../diagrams/quickStyle10.xml"/><Relationship Id="rId11" Type="http://schemas.openxmlformats.org/officeDocument/2006/relationships/diagramColors" Target="../diagrams/colors10.xml"/><Relationship Id="rId12" Type="http://schemas.openxmlformats.org/officeDocument/2006/relationships/image" Target="../media/image21.png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2.xml"/><Relationship Id="rId15" Type="http://schemas.openxmlformats.org/officeDocument/2006/relationships/diagramQuickStyle" Target="../diagrams/quickStyle2.xml"/><Relationship Id="rId16" Type="http://schemas.openxmlformats.org/officeDocument/2006/relationships/diagramColors" Target="../diagrams/colors2.xml"/><Relationship Id="rId17" Type="http://schemas.microsoft.com/office/2007/relationships/diagramDrawing" Target="../diagrams/drawing2.xml"/><Relationship Id="rId18" Type="http://schemas.openxmlformats.org/officeDocument/2006/relationships/diagramData" Target="../diagrams/data4.xml"/><Relationship Id="rId19" Type="http://schemas.openxmlformats.org/officeDocument/2006/relationships/diagramLayout" Target="../diagrams/layout20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Nonprobability sampling as model 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0" y="3543300"/>
            <a:ext cx="3733800" cy="381000"/>
          </a:xfrm>
        </p:spPr>
        <p:txBody>
          <a:bodyPr/>
          <a:lstStyle/>
          <a:p>
            <a:r>
              <a:rPr lang="en-US" dirty="0" smtClean="0"/>
              <a:t>Andrew W. Mercer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96900" y="3924300"/>
            <a:ext cx="6172200" cy="60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Senior Research Methodologist </a:t>
            </a:r>
          </a:p>
          <a:p>
            <a:r>
              <a:rPr lang="en-US" dirty="0" smtClean="0"/>
              <a:t>PhD Candidate, JPSM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Estimates still vary considerably across samples. </a:t>
            </a:r>
          </a:p>
          <a:p>
            <a:endParaRPr lang="en-US" sz="2400" dirty="0"/>
          </a:p>
          <a:p>
            <a:r>
              <a:rPr lang="en-US" sz="2400" dirty="0" smtClean="0"/>
              <a:t>Hard to generalize beyond the samples and questions at hand.</a:t>
            </a:r>
          </a:p>
          <a:p>
            <a:endParaRPr lang="en-US" sz="2400" dirty="0"/>
          </a:p>
          <a:p>
            <a:r>
              <a:rPr lang="en-US" sz="2400" dirty="0" smtClean="0"/>
              <a:t>Benchmarks are not usually the outcomes we want to study.</a:t>
            </a:r>
          </a:p>
          <a:p>
            <a:endParaRPr lang="en-US" sz="2400" dirty="0"/>
          </a:p>
          <a:p>
            <a:r>
              <a:rPr lang="en-US" sz="2400" dirty="0" smtClean="0"/>
              <a:t>What do we do when we don’t already have the right answer?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this leave us?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not the first people to have this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A58-0F44-4E6F-A662-CD004C5E500D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Parallels Between Experiments and Surveys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Randomized experiment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10"/>
              <p:cNvGraphicFramePr>
                <a:graphicFrameLocks noGrp="1"/>
              </p:cNvGraphicFramePr>
              <p:nvPr>
                <p:ph sz="half" idx="2"/>
                <p:extLst/>
              </p:nvPr>
            </p:nvGraphicFramePr>
            <p:xfrm>
              <a:off x="457200" y="1828800"/>
              <a:ext cx="4040188" cy="3962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1" name="Content Placeholder 10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925797984"/>
                  </p:ext>
                </p:extLst>
              </p:nvPr>
            </p:nvGraphicFramePr>
            <p:xfrm>
              <a:off x="457200" y="1828800"/>
              <a:ext cx="4040188" cy="3962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Probability-based survey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5AF8-0094-43D5-8F89-5AB58B08CE88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4294" y="5573804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r>
                        <a:rPr lang="en-US" sz="2800" b="0" i="0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94" y="5573804"/>
                <a:ext cx="2286000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Content Placeholder 10"/>
              <p:cNvGraphicFramePr>
                <a:graphicFrameLocks noGrp="1"/>
              </p:cNvGraphicFramePr>
              <p:nvPr>
                <p:ph sz="quarter" idx="4"/>
                <p:extLst/>
              </p:nvPr>
            </p:nvGraphicFramePr>
            <p:xfrm>
              <a:off x="4645025" y="1828800"/>
              <a:ext cx="4041775" cy="3962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Choice>
        <mc:Fallback xmlns="">
          <p:graphicFrame>
            <p:nvGraphicFramePr>
              <p:cNvPr id="17" name="Content Placeholder 10"/>
              <p:cNvGraphicFramePr>
                <a:graphicFrameLocks noGrp="1"/>
              </p:cNvGraphicFramePr>
              <p:nvPr>
                <p:ph sz="quarter" idx="4"/>
                <p:extLst>
                  <p:ext uri="{D42A27DB-BD31-4B8C-83A1-F6EECF244321}">
                    <p14:modId xmlns:p14="http://schemas.microsoft.com/office/powerpoint/2010/main" val="1117533492"/>
                  </p:ext>
                </p:extLst>
              </p:nvPr>
            </p:nvGraphicFramePr>
            <p:xfrm>
              <a:off x="4645025" y="1828800"/>
              <a:ext cx="4041775" cy="3962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36368" y="5540590"/>
                <a:ext cx="2859088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𝑃𝑜𝑝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0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𝑁𝑆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368" y="5540590"/>
                <a:ext cx="2859088" cy="55643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3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Inference and Survey Inference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+mj-lt"/>
              </a:rPr>
              <a:t>Causal inference and survey inference both recognize the utility of randomization.</a:t>
            </a:r>
          </a:p>
          <a:p>
            <a:pPr marL="684213" lvl="1" indent="-223838">
              <a:buFont typeface="Arial" panose="020B0604020202020204" pitchFamily="34" charset="0"/>
              <a:buChar char="•"/>
            </a:pPr>
            <a:r>
              <a:rPr lang="en-US" b="1" dirty="0" smtClean="0"/>
              <a:t>Probability-based surveys</a:t>
            </a:r>
          </a:p>
          <a:p>
            <a:pPr marL="684213" lvl="1" indent="-223838">
              <a:buFont typeface="Arial" panose="020B0604020202020204" pitchFamily="34" charset="0"/>
              <a:buChar char="•"/>
            </a:pPr>
            <a:r>
              <a:rPr lang="en-US" b="1" dirty="0" smtClean="0"/>
              <a:t>Randomized experiments</a:t>
            </a:r>
            <a:endParaRPr lang="en-US" dirty="0" smtClean="0"/>
          </a:p>
          <a:p>
            <a:pPr marL="684213" lvl="1" indent="-223838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 indent="0"/>
            <a:r>
              <a:rPr lang="en-US" sz="1800" b="1" dirty="0" smtClean="0">
                <a:latin typeface="+mj-lt"/>
              </a:rPr>
              <a:t>For causal inference, there has been a long recognition that learning from non-experimental data is valid and necessary while recognizing the limitations.</a:t>
            </a:r>
          </a:p>
          <a:p>
            <a:pPr marL="684213" lvl="1" indent="-223838">
              <a:buFont typeface="Arial" pitchFamily="34" charset="0"/>
              <a:buChar char="•"/>
            </a:pPr>
            <a:r>
              <a:rPr lang="en-US" sz="1800" b="1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Fields like political science, economics, epidemiology, sociology all use observational data.</a:t>
            </a:r>
          </a:p>
          <a:p>
            <a:pPr marL="684213" lvl="1" indent="-223838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Decades of research developing methods for non-experimental data.</a:t>
            </a:r>
            <a:endParaRPr lang="en-US" dirty="0">
              <a:solidFill>
                <a:srgbClr val="000000"/>
              </a:solidFill>
            </a:endParaRPr>
          </a:p>
          <a:p>
            <a:pPr marL="0" lvl="1" indent="0"/>
            <a:endParaRPr lang="en-US" sz="1800" b="1" dirty="0" smtClean="0"/>
          </a:p>
          <a:p>
            <a:pPr marL="0" lvl="1" indent="0"/>
            <a:r>
              <a:rPr lang="en-US" sz="1800" b="1" dirty="0" smtClean="0">
                <a:latin typeface="+mj-lt"/>
              </a:rPr>
              <a:t>The conditions that permit causal inference from observational data are the same conditions that permit survey estimates from non-probability samples.</a:t>
            </a:r>
          </a:p>
          <a:p>
            <a:pPr marL="346075" lvl="1" indent="-23018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true to avoid selection bias?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/>
            <a:r>
              <a:rPr lang="en-US" sz="2000" b="0" dirty="0" smtClean="0">
                <a:latin typeface="+mj-lt"/>
              </a:rPr>
              <a:t>Exchangeability (aka ignorability, </a:t>
            </a:r>
            <a:r>
              <a:rPr lang="en-US" sz="2000" b="0" dirty="0" err="1" smtClean="0">
                <a:latin typeface="+mj-lt"/>
              </a:rPr>
              <a:t>unconfoundedness</a:t>
            </a:r>
            <a:r>
              <a:rPr lang="en-US" sz="2000" b="0" dirty="0" smtClean="0">
                <a:latin typeface="+mj-lt"/>
              </a:rPr>
              <a:t>):</a:t>
            </a:r>
          </a:p>
          <a:p>
            <a:pPr marL="0" indent="0"/>
            <a:r>
              <a:rPr lang="en-US" dirty="0" smtClean="0"/>
              <a:t>We know and have measured all of the confounding variables that are correlated with both inclusion in the sample and the outcome of interest.</a:t>
            </a:r>
          </a:p>
          <a:p>
            <a:pPr marL="0" indent="0"/>
            <a:endParaRPr lang="en-US" sz="2000" dirty="0" smtClean="0"/>
          </a:p>
          <a:p>
            <a:pPr marL="0" indent="0"/>
            <a:r>
              <a:rPr lang="en-US" sz="2000" b="0" dirty="0" smtClean="0">
                <a:latin typeface="+mj-lt"/>
              </a:rPr>
              <a:t>Positivity (aka common support):</a:t>
            </a:r>
          </a:p>
          <a:p>
            <a:pPr marL="0" indent="0"/>
            <a:r>
              <a:rPr lang="en-US" dirty="0" smtClean="0"/>
              <a:t>There are no kinds of unit with distinct values of the outcome variable that are systematically missing from the sample.</a:t>
            </a:r>
          </a:p>
          <a:p>
            <a:pPr marL="0" indent="0"/>
            <a:endParaRPr lang="en-US" sz="2000" dirty="0" smtClean="0"/>
          </a:p>
          <a:p>
            <a:pPr marL="0" indent="0"/>
            <a:r>
              <a:rPr lang="en-US" sz="2000" b="0" dirty="0" smtClean="0">
                <a:latin typeface="+mj-lt"/>
              </a:rPr>
              <a:t>Composition:</a:t>
            </a:r>
            <a:r>
              <a:rPr lang="en-US" sz="2000" b="0" dirty="0" smtClean="0"/>
              <a:t> </a:t>
            </a:r>
          </a:p>
          <a:p>
            <a:pPr marL="0" indent="0"/>
            <a:r>
              <a:rPr lang="en-US" dirty="0" smtClean="0"/>
              <a:t>The distribution of potentially confounding variables in the sample matches the distribution in the population.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formally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Selection bias implies that: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Which parts of this equation don’t match the between sample and population?</a:t>
            </a:r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205383" y="1905000"/>
          <a:ext cx="47275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4" imgW="2565360" imgH="279360" progId="Equation.DSMT4">
                  <p:embed/>
                </p:oleObj>
              </mc:Choice>
              <mc:Fallback>
                <p:oleObj name="Equation" r:id="rId4" imgW="2565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383" y="1905000"/>
                        <a:ext cx="47275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2819400"/>
            <a:ext cx="6391966" cy="12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design as part of modeling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/>
          </a:p>
          <a:p>
            <a:r>
              <a:rPr lang="en-US" sz="2000" dirty="0" smtClean="0"/>
              <a:t>Sample is a scaled down representation of the population with respect to X.</a:t>
            </a:r>
          </a:p>
          <a:p>
            <a:r>
              <a:rPr lang="en-US" sz="2000" dirty="0" smtClean="0"/>
              <a:t>Inferences about Y are justified based on model of Y | X.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Exchangeability</a:t>
            </a:r>
          </a:p>
          <a:p>
            <a:r>
              <a:rPr lang="en-US" sz="2000" dirty="0" smtClean="0"/>
              <a:t>Means selecting the right combination of X covariates for use in quotas, weighting or other modeling.</a:t>
            </a:r>
          </a:p>
          <a:p>
            <a:endParaRPr lang="en-US" sz="2000" dirty="0"/>
          </a:p>
          <a:p>
            <a:r>
              <a:rPr lang="en-US" sz="2000" dirty="0" smtClean="0">
                <a:latin typeface="+mj-lt"/>
              </a:rPr>
              <a:t>Positivity</a:t>
            </a:r>
          </a:p>
          <a:p>
            <a:r>
              <a:rPr lang="en-US" sz="2000" dirty="0" smtClean="0"/>
              <a:t>Selecting a data collection protocol that is capable of reaching all levels of X in the sufficient numbers.</a:t>
            </a:r>
          </a:p>
          <a:p>
            <a:endParaRPr lang="en-US" sz="2000" dirty="0"/>
          </a:p>
          <a:p>
            <a:r>
              <a:rPr lang="en-US" sz="2000" dirty="0" smtClean="0">
                <a:latin typeface="+mj-lt"/>
              </a:rPr>
              <a:t>Composition</a:t>
            </a:r>
          </a:p>
          <a:p>
            <a:r>
              <a:rPr lang="en-US" sz="2000" dirty="0" smtClean="0"/>
              <a:t>Availability of distributional information for quota targets, raking parameters, post-strata for MRP</a:t>
            </a: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34" y="990600"/>
            <a:ext cx="6391966" cy="12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is the model?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With ”gold-standard” microdata representing the population, we can estimate the relative contribution of each of these problems to the total selection bias.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For each sample: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Estimate a propensity model predicting sample membership:</a:t>
            </a:r>
          </a:p>
          <a:p>
            <a:pPr>
              <a:buFont typeface="+mj-lt"/>
              <a:buAutoNum type="arabicPeriod"/>
            </a:pPr>
            <a:endParaRPr lang="en-US" sz="2600" dirty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Estimate </a:t>
            </a:r>
            <a:r>
              <a:rPr lang="en-US" sz="2000" dirty="0"/>
              <a:t>a response surface model for the outcome</a:t>
            </a:r>
            <a:r>
              <a:rPr lang="en-US" sz="2000" dirty="0" smtClean="0"/>
              <a:t>:</a:t>
            </a:r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Estimate counterfactual scenarios</a:t>
            </a:r>
            <a:endParaRPr lang="en-US" sz="2000" dirty="0"/>
          </a:p>
          <a:p>
            <a:pPr marL="115887" lvl="1" indent="0"/>
            <a:r>
              <a:rPr lang="en-US" sz="2000" dirty="0"/>
              <a:t>	</a:t>
            </a:r>
          </a:p>
          <a:p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11790"/>
              </p:ext>
            </p:extLst>
          </p:nvPr>
        </p:nvGraphicFramePr>
        <p:xfrm>
          <a:off x="1524000" y="3417887"/>
          <a:ext cx="32432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3" imgW="1892160" imgH="279360" progId="Equation.DSMT4">
                  <p:embed/>
                </p:oleObj>
              </mc:Choice>
              <mc:Fallback>
                <p:oleObj name="Equation" r:id="rId3" imgW="1892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3417887"/>
                        <a:ext cx="324326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48068"/>
              </p:ext>
            </p:extLst>
          </p:nvPr>
        </p:nvGraphicFramePr>
        <p:xfrm>
          <a:off x="1524000" y="4602161"/>
          <a:ext cx="30035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5" imgW="1752480" imgH="279360" progId="Equation.DSMT4">
                  <p:embed/>
                </p:oleObj>
              </mc:Choice>
              <mc:Fallback>
                <p:oleObj name="Equation" r:id="rId5" imgW="1752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02161"/>
                        <a:ext cx="30035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2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2100"/>
            <a:ext cx="8229600" cy="41148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 CPS Civic Engagement vs. Pew </a:t>
            </a:r>
            <a:r>
              <a:rPr lang="en-US" dirty="0" err="1"/>
              <a:t>Nonprob</a:t>
            </a:r>
            <a:r>
              <a:rPr lang="en-US" dirty="0"/>
              <a:t> Samples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BART models conditional on age, sex, race and Hispanic ethnicity, and education.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some methods work better?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A58-0F44-4E6F-A662-CD004C5E500D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avoid selection bias in survey estimates?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A58-0F44-4E6F-A662-CD004C5E500D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/>
            <a:r>
              <a:rPr lang="en-US" sz="2000" b="0" dirty="0" smtClean="0"/>
              <a:t>For each sample, we requested weights from vendors and also created our own. Used the weights that gave the lowest average error.</a:t>
            </a:r>
          </a:p>
          <a:p>
            <a:pPr marL="0" indent="0"/>
            <a:endParaRPr lang="en-US" sz="2000" b="0" dirty="0" smtClean="0"/>
          </a:p>
          <a:p>
            <a:pPr marL="0" indent="0"/>
            <a:r>
              <a:rPr lang="en-US" sz="2000" b="0" dirty="0" smtClean="0">
                <a:latin typeface="+mj-lt"/>
              </a:rPr>
              <a:t>Sample I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Consistently lower error than other samples.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Only vendor provided weights that </a:t>
            </a:r>
            <a:r>
              <a:rPr lang="en-US" dirty="0" smtClean="0"/>
              <a:t>were used for analysis. </a:t>
            </a:r>
          </a:p>
          <a:p>
            <a:pPr marL="285750" indent="-285750">
              <a:buFont typeface="Arial" charset="0"/>
              <a:buChar char="•"/>
            </a:pPr>
            <a:r>
              <a:rPr lang="en-US" b="0" dirty="0" smtClean="0"/>
              <a:t>What’s different?</a:t>
            </a:r>
          </a:p>
          <a:p>
            <a:pPr marL="0" indent="0"/>
            <a:endParaRPr lang="en-US" sz="2000" b="0" dirty="0" smtClean="0"/>
          </a:p>
          <a:p>
            <a:pPr marL="0" indent="0"/>
            <a:r>
              <a:rPr lang="en-US" sz="2000" b="0" dirty="0" smtClean="0">
                <a:latin typeface="+mj-lt"/>
              </a:rPr>
              <a:t>Exchangeability</a:t>
            </a:r>
          </a:p>
          <a:p>
            <a:pPr>
              <a:buFont typeface="Arial" charset="0"/>
              <a:buChar char="•"/>
            </a:pPr>
            <a:r>
              <a:rPr lang="en-US" sz="2000" b="0" dirty="0" smtClean="0"/>
              <a:t>Selection on more than just demographic variables (party, religious attitudes, </a:t>
            </a:r>
            <a:r>
              <a:rPr lang="en-US" sz="2000" b="0" dirty="0" err="1" smtClean="0"/>
              <a:t>etc</a:t>
            </a:r>
            <a:r>
              <a:rPr lang="mr-IN" sz="2000" b="0" dirty="0" smtClean="0"/>
              <a:t>…</a:t>
            </a:r>
            <a:r>
              <a:rPr lang="en-US" sz="2000" b="0" dirty="0" smtClean="0"/>
              <a:t>).</a:t>
            </a:r>
          </a:p>
          <a:p>
            <a:pPr marL="0" indent="0"/>
            <a:endParaRPr lang="en-US" sz="2000" b="0" dirty="0" smtClean="0">
              <a:latin typeface="+mj-lt"/>
            </a:endParaRPr>
          </a:p>
          <a:p>
            <a:pPr marL="0" indent="0"/>
            <a:r>
              <a:rPr lang="en-US" sz="2000" b="0" dirty="0" smtClean="0">
                <a:latin typeface="+mj-lt"/>
              </a:rPr>
              <a:t>Positivity</a:t>
            </a:r>
          </a:p>
          <a:p>
            <a:pPr>
              <a:buFont typeface="Arial" charset="0"/>
              <a:buChar char="•"/>
            </a:pPr>
            <a:r>
              <a:rPr lang="en-US" sz="2000" b="0" dirty="0" smtClean="0"/>
              <a:t>Match to a synthetic population on chosen covariates. </a:t>
            </a:r>
          </a:p>
          <a:p>
            <a:pPr>
              <a:buFont typeface="Arial" charset="0"/>
              <a:buChar char="•"/>
            </a:pPr>
            <a:endParaRPr lang="en-US" sz="2000" b="0" dirty="0"/>
          </a:p>
          <a:p>
            <a:r>
              <a:rPr lang="en-US" sz="2000" b="0" dirty="0" smtClean="0">
                <a:latin typeface="+mj-lt"/>
              </a:rPr>
              <a:t>Composition:</a:t>
            </a:r>
          </a:p>
          <a:p>
            <a:pPr>
              <a:buFont typeface="Arial" charset="0"/>
              <a:buChar char="•"/>
            </a:pPr>
            <a:r>
              <a:rPr lang="en-US" sz="2000" b="0" dirty="0" smtClean="0"/>
              <a:t>Combination of matching for selection, propensity score weighting and calibration.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Sample 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Xbox Study and MRP</a:t>
            </a:r>
            <a:br>
              <a:rPr lang="en-US" dirty="0" smtClean="0"/>
            </a:br>
            <a:r>
              <a:rPr lang="en-US" dirty="0" smtClean="0"/>
              <a:t>Wang et al (2014)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Panel survey of Xbox users in the days leading up to the 2012 presidential election. </a:t>
            </a:r>
          </a:p>
          <a:p>
            <a:r>
              <a:rPr lang="en-US" dirty="0" smtClean="0"/>
              <a:t>Closer to the national vote than the 2012 Pollster.com average, and very accurate on state level estimates or Obama vote share (mean error 2.5%).</a:t>
            </a:r>
          </a:p>
          <a:p>
            <a:endParaRPr lang="en-US" sz="900" dirty="0" smtClean="0"/>
          </a:p>
          <a:p>
            <a:r>
              <a:rPr lang="en-US" dirty="0" smtClean="0"/>
              <a:t>93% Male and 65% 18-29 years old.  1% of 65+.</a:t>
            </a:r>
          </a:p>
          <a:p>
            <a:pPr lvl="0"/>
            <a:endParaRPr lang="en-US" sz="900" dirty="0" smtClean="0">
              <a:solidFill>
                <a:srgbClr val="000000"/>
              </a:solidFill>
              <a:latin typeface="Franklin Gothic Demi"/>
            </a:endParaRPr>
          </a:p>
          <a:p>
            <a:pPr lvl="0"/>
            <a:r>
              <a:rPr lang="en-US" sz="1900" dirty="0" smtClean="0">
                <a:solidFill>
                  <a:srgbClr val="000000"/>
                </a:solidFill>
                <a:latin typeface="Franklin Gothic Demi"/>
              </a:rPr>
              <a:t>Exchangeability</a:t>
            </a:r>
            <a:endParaRPr lang="en-US" sz="1900" dirty="0">
              <a:solidFill>
                <a:srgbClr val="000000"/>
              </a:solidFill>
              <a:latin typeface="Franklin Gothic Demi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Powerful covariates for predicting vote preference (i.e. party id).</a:t>
            </a:r>
          </a:p>
          <a:p>
            <a:pPr lvl="0"/>
            <a:endParaRPr lang="en-US" sz="900" dirty="0">
              <a:solidFill>
                <a:srgbClr val="000000"/>
              </a:solidFill>
              <a:latin typeface="Franklin Gothic Demi"/>
            </a:endParaRPr>
          </a:p>
          <a:p>
            <a:pPr lvl="0"/>
            <a:r>
              <a:rPr lang="en-US" sz="1900" dirty="0" smtClean="0">
                <a:solidFill>
                  <a:srgbClr val="000000"/>
                </a:solidFill>
                <a:latin typeface="Franklin Gothic Demi"/>
              </a:rPr>
              <a:t>Positivity</a:t>
            </a:r>
            <a:endParaRPr lang="en-US" sz="1900" dirty="0">
              <a:solidFill>
                <a:srgbClr val="000000"/>
              </a:solidFill>
              <a:latin typeface="Franklin Gothic Demi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Very large sample size. 750k interviews, 345k respondents.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1% is still ~3400 observations.</a:t>
            </a:r>
            <a:endParaRPr lang="en-US" sz="1900" dirty="0">
              <a:solidFill>
                <a:srgbClr val="000000"/>
              </a:solidFill>
            </a:endParaRPr>
          </a:p>
          <a:p>
            <a:pPr lvl="0"/>
            <a:endParaRPr lang="en-US" sz="900" dirty="0" smtClean="0">
              <a:solidFill>
                <a:srgbClr val="000000"/>
              </a:solidFill>
              <a:latin typeface="Franklin Gothic Demi"/>
            </a:endParaRPr>
          </a:p>
          <a:p>
            <a:pPr lvl="0"/>
            <a:r>
              <a:rPr lang="en-US" sz="1900" dirty="0" smtClean="0">
                <a:solidFill>
                  <a:srgbClr val="000000"/>
                </a:solidFill>
                <a:latin typeface="Franklin Gothic Demi"/>
              </a:rPr>
              <a:t>Composition</a:t>
            </a:r>
            <a:r>
              <a:rPr lang="en-US" sz="1900" dirty="0">
                <a:solidFill>
                  <a:srgbClr val="000000"/>
                </a:solidFill>
                <a:latin typeface="Franklin Gothic Demi"/>
              </a:rPr>
              <a:t>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2008 exit poll for </a:t>
            </a:r>
            <a:r>
              <a:rPr lang="en-US" sz="1900" dirty="0" err="1" smtClean="0">
                <a:solidFill>
                  <a:srgbClr val="000000"/>
                </a:solidFill>
              </a:rPr>
              <a:t>poststratification</a:t>
            </a:r>
            <a:r>
              <a:rPr lang="en-US" sz="1900" dirty="0" smtClean="0">
                <a:solidFill>
                  <a:srgbClr val="000000"/>
                </a:solidFill>
              </a:rPr>
              <a:t> gives composition of party. Not usually available.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MRP regularization allows more dimensions and more granularity</a:t>
            </a:r>
            <a:endParaRPr lang="en-US" sz="1900" dirty="0">
              <a:solidFill>
                <a:srgbClr val="000000"/>
              </a:solidFill>
            </a:endParaRPr>
          </a:p>
          <a:p>
            <a:pPr marL="0" indent="0"/>
            <a:endParaRPr lang="en-US" sz="2000" dirty="0"/>
          </a:p>
          <a:p>
            <a:pPr lvl="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A58-0F44-4E6F-A662-CD004C5E500D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Variable selection methods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Tradeoffs between estimation approaches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e.g. Raking vs. MRP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Combining compositional microdata from different sources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Move away from benchmarks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Methods for testing models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Variance!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research agenda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Accept necessity of assumptions and work to make sure they are justifiable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Design with modeling assumptions in mind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Design with model testing in mind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Covariate selection is probably more important than anything else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 marL="0" indent="0"/>
            <a:r>
              <a:rPr lang="en-US" sz="2000" dirty="0" smtClean="0"/>
              <a:t>Achieving the requirements may be difficult or impossible for some areas of research.</a:t>
            </a:r>
          </a:p>
          <a:p>
            <a:pPr marL="0" indent="0"/>
            <a:r>
              <a:rPr lang="en-US" sz="2000" dirty="0" smtClean="0"/>
              <a:t>This does not make them any less required. 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principles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W. Mercer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Senior Research Methodologist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amercer@pewresearch.org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ideal: perfect randomization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Random selection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r>
              <a:rPr lang="en-US" sz="2000" dirty="0"/>
              <a:t>f</a:t>
            </a:r>
            <a:r>
              <a:rPr lang="en-US" sz="2000" dirty="0" smtClean="0"/>
              <a:t>rom the entire population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r>
              <a:rPr lang="en-US" sz="2000" dirty="0" smtClean="0"/>
              <a:t>with known probabilities of selection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r>
              <a:rPr lang="en-US" sz="2000" dirty="0" smtClean="0"/>
              <a:t>and 100% response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endParaRPr lang="en-US" sz="2000" dirty="0"/>
          </a:p>
          <a:p>
            <a:r>
              <a:rPr lang="mr-IN" sz="2000" dirty="0" smtClean="0"/>
              <a:t>…</a:t>
            </a:r>
            <a:r>
              <a:rPr lang="en-US" sz="2000" dirty="0" smtClean="0"/>
              <a:t>implies that for any variable we measure (and those that we don’t measure), the sample distribution will match the population on average.</a:t>
            </a:r>
          </a:p>
          <a:p>
            <a:endParaRPr lang="en-US" sz="2000" dirty="0"/>
          </a:p>
          <a:p>
            <a:r>
              <a:rPr lang="en-US" sz="2000" dirty="0" smtClean="0"/>
              <a:t>Depends only on what know about the </a:t>
            </a:r>
            <a:r>
              <a:rPr lang="en-US" sz="2000" i="1" dirty="0" smtClean="0"/>
              <a:t>process</a:t>
            </a:r>
            <a:r>
              <a:rPr lang="en-US" sz="2000" dirty="0" smtClean="0"/>
              <a:t>. Not what we know about the population. </a:t>
            </a:r>
          </a:p>
          <a:p>
            <a:endParaRPr lang="en-US" sz="2000" dirty="0"/>
          </a:p>
          <a:p>
            <a:r>
              <a:rPr lang="en-US" sz="2000" dirty="0" smtClean="0"/>
              <a:t>No need for models or strong assumptions.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605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None of these things apply to nonprobability surveys...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Selection is not random by definition.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You do not have access to the whole population.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There are no known inclusion probabilities.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You probably don’t have complete response.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 marL="0" indent="0"/>
            <a:r>
              <a:rPr lang="en-US" sz="2000" dirty="0" smtClean="0"/>
              <a:t>The sample is only sure to match the population on those dimensions where it is fixed by design (e.g. quotas).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smtClean="0"/>
              <a:t>We can </a:t>
            </a:r>
            <a:r>
              <a:rPr lang="en-US" sz="2000" i="1" dirty="0" smtClean="0">
                <a:latin typeface="+mj-lt"/>
              </a:rPr>
              <a:t>only</a:t>
            </a:r>
            <a:r>
              <a:rPr lang="en-US" sz="2000" dirty="0" smtClean="0"/>
              <a:t> evaluate the sample based on what we know about the population. Nothing intrinsic to the process that guarantees anything.</a:t>
            </a:r>
          </a:p>
          <a:p>
            <a:pPr marL="0" indent="0"/>
            <a:endParaRPr lang="en-US" sz="2000" dirty="0" smtClean="0"/>
          </a:p>
          <a:p>
            <a:pPr marL="0" indent="0"/>
            <a:r>
              <a:rPr lang="en-US" sz="2000" dirty="0" smtClean="0"/>
              <a:t>Entirely dependent on models and strong assumptions.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13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but we act as if they should.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Two main study designs for evaluating nonprobability surveys: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A) Compare one or more nonprobability samples on a wide array of arbitrary variables where benchmarks are available: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e.g. Kennedy et al 2016; </a:t>
            </a:r>
            <a:r>
              <a:rPr lang="en-US" sz="1800" dirty="0" err="1" smtClean="0"/>
              <a:t>Gittelman</a:t>
            </a:r>
            <a:r>
              <a:rPr lang="en-US" sz="1800" dirty="0" smtClean="0"/>
              <a:t> </a:t>
            </a:r>
            <a:r>
              <a:rPr lang="en-US" sz="1800" dirty="0"/>
              <a:t>et al </a:t>
            </a:r>
            <a:r>
              <a:rPr lang="en-US" sz="1800" dirty="0" smtClean="0"/>
              <a:t>2015; Yeager et al 2011</a:t>
            </a:r>
          </a:p>
          <a:p>
            <a:endParaRPr lang="en-US" sz="2000" dirty="0" smtClean="0"/>
          </a:p>
          <a:p>
            <a:r>
              <a:rPr lang="en-US" sz="2000" dirty="0" smtClean="0"/>
              <a:t>B) Compare a probability sample to a nonprobability sample and look for similar estimates: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e.g. </a:t>
            </a:r>
            <a:r>
              <a:rPr lang="en-US" sz="1800" dirty="0" err="1" smtClean="0"/>
              <a:t>Pasek</a:t>
            </a:r>
            <a:r>
              <a:rPr lang="en-US" sz="1800" dirty="0" smtClean="0"/>
              <a:t> 2015; </a:t>
            </a:r>
            <a:r>
              <a:rPr lang="en-US" sz="1800" dirty="0" err="1" smtClean="0"/>
              <a:t>Ansolabehere</a:t>
            </a:r>
            <a:r>
              <a:rPr lang="en-US" sz="1800" dirty="0" smtClean="0"/>
              <a:t> and </a:t>
            </a:r>
            <a:r>
              <a:rPr lang="en-US" sz="1800" dirty="0" err="1" smtClean="0"/>
              <a:t>Schaffner</a:t>
            </a:r>
            <a:r>
              <a:rPr lang="en-US" sz="1800" dirty="0" smtClean="0"/>
              <a:t> 2014; Chang and </a:t>
            </a:r>
            <a:r>
              <a:rPr lang="en-US" sz="1800" dirty="0" err="1" smtClean="0"/>
              <a:t>Krosnick</a:t>
            </a:r>
            <a:r>
              <a:rPr lang="en-US" sz="1800" dirty="0" smtClean="0"/>
              <a:t> 2009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/>
              <a:t>Usually the same weighting and estimation procedures applied to all comparison samples.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99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680" y="1336350"/>
            <a:ext cx="5970639" cy="41853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2004-2005, samples varied in accuracy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5638800"/>
            <a:ext cx="76200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Source: Yeager</a:t>
            </a:r>
            <a:r>
              <a:rPr lang="en-US" dirty="0"/>
              <a:t>, David S., Jon a. </a:t>
            </a:r>
            <a:r>
              <a:rPr lang="en-US" dirty="0" err="1"/>
              <a:t>Krosnick</a:t>
            </a:r>
            <a:r>
              <a:rPr lang="en-US" dirty="0"/>
              <a:t>, </a:t>
            </a:r>
            <a:r>
              <a:rPr lang="en-US" dirty="0" err="1"/>
              <a:t>Linchiat</a:t>
            </a:r>
            <a:r>
              <a:rPr lang="en-US" dirty="0"/>
              <a:t> Chang, Harold S. </a:t>
            </a:r>
            <a:r>
              <a:rPr lang="en-US" dirty="0" err="1"/>
              <a:t>Javitz</a:t>
            </a:r>
            <a:r>
              <a:rPr lang="en-US" dirty="0"/>
              <a:t>, Matthew S. </a:t>
            </a:r>
            <a:r>
              <a:rPr lang="en-US" dirty="0" err="1"/>
              <a:t>Levendusky</a:t>
            </a:r>
            <a:r>
              <a:rPr lang="en-US" dirty="0"/>
              <a:t>, Alberto </a:t>
            </a:r>
            <a:r>
              <a:rPr lang="en-US" dirty="0" err="1"/>
              <a:t>Simpser</a:t>
            </a:r>
            <a:r>
              <a:rPr lang="en-US" dirty="0"/>
              <a:t>, and </a:t>
            </a:r>
            <a:r>
              <a:rPr lang="en-US" dirty="0" err="1"/>
              <a:t>Rui</a:t>
            </a:r>
            <a:r>
              <a:rPr lang="en-US" dirty="0"/>
              <a:t> Wang. 2011. “Comparing </a:t>
            </a:r>
            <a:r>
              <a:rPr lang="en-US" dirty="0" smtClean="0"/>
              <a:t>the Accuracy </a:t>
            </a:r>
            <a:r>
              <a:rPr lang="en-US" dirty="0"/>
              <a:t>of RDD Telephone Surveys and Internet Surveys Conducted with Probability and Non-Probability Samples.” </a:t>
            </a:r>
            <a:r>
              <a:rPr lang="en-US" i="1" dirty="0"/>
              <a:t>Public Opinion Quarterly</a:t>
            </a:r>
            <a:r>
              <a:rPr lang="en-US" dirty="0"/>
              <a:t> 75 (4): 709–47. </a:t>
            </a:r>
          </a:p>
        </p:txBody>
      </p:sp>
    </p:spTree>
    <p:extLst>
      <p:ext uri="{BB962C8B-B14F-4D97-AF65-F5344CB8AC3E}">
        <p14:creationId xmlns:p14="http://schemas.microsoft.com/office/powerpoint/2010/main" val="5885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true in 2013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5867400"/>
            <a:ext cx="7620000" cy="38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Source: </a:t>
            </a:r>
            <a:r>
              <a:rPr lang="en-US" dirty="0" err="1"/>
              <a:t>Gittelman</a:t>
            </a:r>
            <a:r>
              <a:rPr lang="en-US" dirty="0"/>
              <a:t>, Steven H., Randall K. Thomas, Paul J. </a:t>
            </a:r>
            <a:r>
              <a:rPr lang="en-US" dirty="0" err="1"/>
              <a:t>Lavrakas</a:t>
            </a:r>
            <a:r>
              <a:rPr lang="en-US" dirty="0"/>
              <a:t>, and Victor Lange. 2015. “Quota Controls in Survey Research: A Test of Accuracy and </a:t>
            </a:r>
            <a:r>
              <a:rPr lang="en-US" dirty="0" err="1"/>
              <a:t>Intersource</a:t>
            </a:r>
            <a:r>
              <a:rPr lang="en-US" dirty="0"/>
              <a:t> Reliability in Online Samples.” </a:t>
            </a:r>
            <a:r>
              <a:rPr lang="en-US" i="1" dirty="0"/>
              <a:t>Journal of Advertising Research</a:t>
            </a:r>
            <a:r>
              <a:rPr lang="en-US" dirty="0"/>
              <a:t> 55 (4): 368–79.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110" y="1219200"/>
            <a:ext cx="464777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2016 we added color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5867400"/>
            <a:ext cx="7620000" cy="38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Source: </a:t>
            </a:r>
            <a:r>
              <a:rPr lang="en-US" dirty="0"/>
              <a:t>Kennedy, Courtney, Andrew Mercer, Scott </a:t>
            </a:r>
            <a:r>
              <a:rPr lang="en-US" dirty="0" err="1"/>
              <a:t>Keeter</a:t>
            </a:r>
            <a:r>
              <a:rPr lang="en-US" dirty="0"/>
              <a:t>, Nick </a:t>
            </a:r>
            <a:r>
              <a:rPr lang="en-US" dirty="0" err="1"/>
              <a:t>Hatley</a:t>
            </a:r>
            <a:r>
              <a:rPr lang="en-US" dirty="0"/>
              <a:t>, </a:t>
            </a:r>
            <a:r>
              <a:rPr lang="en-US" dirty="0" err="1"/>
              <a:t>Kyley</a:t>
            </a:r>
            <a:r>
              <a:rPr lang="en-US" dirty="0"/>
              <a:t> </a:t>
            </a:r>
            <a:r>
              <a:rPr lang="en-US" dirty="0" err="1"/>
              <a:t>Mcgeeney</a:t>
            </a:r>
            <a:r>
              <a:rPr lang="en-US" dirty="0"/>
              <a:t>, and Alejandra </a:t>
            </a:r>
            <a:r>
              <a:rPr lang="en-US" dirty="0" err="1"/>
              <a:t>Gimenez</a:t>
            </a:r>
            <a:r>
              <a:rPr lang="en-US" dirty="0"/>
              <a:t>. 2016. “Evaluating Online Nonprobability Surveys.” </a:t>
            </a:r>
            <a:r>
              <a:rPr lang="en-US" i="1" dirty="0"/>
              <a:t>Pew Research Center</a:t>
            </a:r>
            <a:r>
              <a:rPr lang="en-US" dirty="0"/>
              <a:t>. 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318752"/>
            <a:ext cx="7010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How would we characterize the errors observed in </a:t>
            </a:r>
            <a:r>
              <a:rPr lang="en-US" sz="2000" dirty="0" smtClean="0"/>
              <a:t>these studies?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For probability surveys, the Total Survey Error (TSE) framework provides useful concepts for describing flaws in the sampling and data collection process.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Undercoverage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Nonresponse</a:t>
            </a:r>
          </a:p>
          <a:p>
            <a:pPr marL="285750" indent="-285750">
              <a:buFont typeface="Arial" charset="0"/>
              <a:buChar char="•"/>
            </a:pPr>
            <a:endParaRPr lang="en-US" sz="1000" dirty="0" smtClean="0"/>
          </a:p>
          <a:p>
            <a:pPr marL="0" indent="0"/>
            <a:r>
              <a:rPr lang="en-US" sz="2000" dirty="0" smtClean="0"/>
              <a:t>Not well defined for many nonprobability surveys</a:t>
            </a:r>
          </a:p>
          <a:p>
            <a:pPr marL="685800" lvl="1" indent="-285750"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No frame</a:t>
            </a:r>
          </a:p>
          <a:p>
            <a:pPr marL="685800" lvl="1" indent="-285750"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Often no discrete sample (routers)</a:t>
            </a:r>
          </a:p>
          <a:p>
            <a:pPr marL="685800" lvl="1" indent="-285750">
              <a:buFont typeface="Arial" charset="0"/>
              <a:buChar char="•"/>
            </a:pPr>
            <a:endParaRPr lang="en-US" sz="900" dirty="0" smtClean="0"/>
          </a:p>
          <a:p>
            <a:pPr marL="0" indent="0"/>
            <a:r>
              <a:rPr lang="en-US" sz="2000" dirty="0" smtClean="0"/>
              <a:t>Concepts describe how a survey process deviates from randomization.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D8-D17E-403D-BB23-DF0CDA7DEB2B}" type="datetime4">
              <a:rPr lang="en-US" smtClean="0"/>
              <a:pPr/>
              <a:t>March 17,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TSE formulation doesn’t fit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C-PPT-Template">
  <a:themeElements>
    <a:clrScheme name="PRC Custom Colors">
      <a:dk1>
        <a:srgbClr val="000000"/>
      </a:dk1>
      <a:lt1>
        <a:srgbClr val="FFFFFF"/>
      </a:lt1>
      <a:dk2>
        <a:srgbClr val="436983"/>
      </a:dk2>
      <a:lt2>
        <a:srgbClr val="EFEDE4"/>
      </a:lt2>
      <a:accent1>
        <a:srgbClr val="949D49"/>
      </a:accent1>
      <a:accent2>
        <a:srgbClr val="74697D"/>
      </a:accent2>
      <a:accent3>
        <a:srgbClr val="A55A26"/>
      </a:accent3>
      <a:accent4>
        <a:srgbClr val="D1A732"/>
      </a:accent4>
      <a:accent5>
        <a:srgbClr val="E99D2D"/>
      </a:accent5>
      <a:accent6>
        <a:srgbClr val="BF3927"/>
      </a:accent6>
      <a:hlink>
        <a:srgbClr val="A55A26"/>
      </a:hlink>
      <a:folHlink>
        <a:srgbClr val="D1A732"/>
      </a:folHlink>
    </a:clrScheme>
    <a:fontScheme name="PRC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wResearch PPT Template.pptx" id="{11E7956E-63B0-AF4F-A73F-ADE64CC45C6D}" vid="{344AF75A-5C46-6549-8E7A-2752B33EE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PewResearch PPT Template</Template>
  <TotalTime>4612</TotalTime>
  <Words>1531</Words>
  <Application>Microsoft Macintosh PowerPoint</Application>
  <PresentationFormat>On-screen Show (4:3)</PresentationFormat>
  <Paragraphs>289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Franklin Gothic Book</vt:lpstr>
      <vt:lpstr>Franklin Gothic Demi</vt:lpstr>
      <vt:lpstr>Georgia</vt:lpstr>
      <vt:lpstr>Verdana</vt:lpstr>
      <vt:lpstr>PRC-PPT-Template</vt:lpstr>
      <vt:lpstr>Equation</vt:lpstr>
      <vt:lpstr>Nonprobability sampling as model construction</vt:lpstr>
      <vt:lpstr>How do we avoid selection bias in survey estimates?</vt:lpstr>
      <vt:lpstr>The ideal: perfect randomization</vt:lpstr>
      <vt:lpstr>None of these things apply to nonprobability surveys...</vt:lpstr>
      <vt:lpstr>…but we act as if they should.</vt:lpstr>
      <vt:lpstr>In 2004-2005, samples varied in accuracy</vt:lpstr>
      <vt:lpstr>Still true in 2013</vt:lpstr>
      <vt:lpstr>In 2016 we added color…</vt:lpstr>
      <vt:lpstr>Current TSE formulation doesn’t fit well</vt:lpstr>
      <vt:lpstr>Where does this leave us?</vt:lpstr>
      <vt:lpstr>We are not the first people to have this problem</vt:lpstr>
      <vt:lpstr>Parallels Between Experiments and Surveys</vt:lpstr>
      <vt:lpstr>Causal Inference and Survey Inference</vt:lpstr>
      <vt:lpstr>What needs to be true to avoid selection bias?</vt:lpstr>
      <vt:lpstr>More formally</vt:lpstr>
      <vt:lpstr>Sample design as part of modeling</vt:lpstr>
      <vt:lpstr>How good is the model?</vt:lpstr>
      <vt:lpstr>2013 CPS Civic Engagement vs. Pew Nonprob Samples</vt:lpstr>
      <vt:lpstr>Why do some methods work better?</vt:lpstr>
      <vt:lpstr>Revisiting Sample I</vt:lpstr>
      <vt:lpstr>The Xbox Study and MRP Wang et al (2014)</vt:lpstr>
      <vt:lpstr>Going forward</vt:lpstr>
      <vt:lpstr>A research agenda</vt:lpstr>
      <vt:lpstr>Some principles</vt:lpstr>
      <vt:lpstr>Thank you!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Mercer</dc:creator>
  <cp:lastModifiedBy>Andrew Mercer</cp:lastModifiedBy>
  <cp:revision>151</cp:revision>
  <dcterms:created xsi:type="dcterms:W3CDTF">2017-03-08T17:14:28Z</dcterms:created>
  <dcterms:modified xsi:type="dcterms:W3CDTF">2017-03-17T10:31:41Z</dcterms:modified>
</cp:coreProperties>
</file>