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5" r:id="rId3"/>
    <p:sldId id="272" r:id="rId4"/>
    <p:sldId id="273" r:id="rId5"/>
    <p:sldId id="274" r:id="rId6"/>
    <p:sldId id="296" r:id="rId7"/>
    <p:sldId id="276" r:id="rId8"/>
    <p:sldId id="277" r:id="rId9"/>
    <p:sldId id="300" r:id="rId10"/>
    <p:sldId id="278" r:id="rId11"/>
    <p:sldId id="298" r:id="rId12"/>
    <p:sldId id="299" r:id="rId13"/>
    <p:sldId id="282" r:id="rId14"/>
    <p:sldId id="284" r:id="rId15"/>
    <p:sldId id="283" r:id="rId16"/>
    <p:sldId id="301" r:id="rId17"/>
    <p:sldId id="302" r:id="rId18"/>
    <p:sldId id="286" r:id="rId19"/>
    <p:sldId id="288" r:id="rId20"/>
    <p:sldId id="289" r:id="rId21"/>
    <p:sldId id="290" r:id="rId22"/>
    <p:sldId id="291" r:id="rId23"/>
    <p:sldId id="303" r:id="rId24"/>
    <p:sldId id="292" r:id="rId25"/>
    <p:sldId id="297" r:id="rId26"/>
    <p:sldId id="285" r:id="rId27"/>
    <p:sldId id="306" r:id="rId28"/>
    <p:sldId id="270" r:id="rId29"/>
    <p:sldId id="271" r:id="rId30"/>
  </p:sldIdLst>
  <p:sldSz cx="9144000" cy="6858000" type="screen4x3"/>
  <p:notesSz cx="9144000" cy="6858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tebe, Janez" initials="ŠJ" lastIdx="2" clrIdx="0">
    <p:extLst>
      <p:ext uri="{19B8F6BF-5375-455C-9EA6-DF929625EA0E}">
        <p15:presenceInfo xmlns:p15="http://schemas.microsoft.com/office/powerpoint/2012/main" userId="S-1-5-21-1343024091-484763869-1801674531-3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5664" autoAdjust="0"/>
  </p:normalViewPr>
  <p:slideViewPr>
    <p:cSldViewPr snapToGrid="0">
      <p:cViewPr varScale="1">
        <p:scale>
          <a:sx n="73" d="100"/>
          <a:sy n="73" d="100"/>
        </p:scale>
        <p:origin x="1299" y="33"/>
      </p:cViewPr>
      <p:guideLst/>
    </p:cSldViewPr>
  </p:slideViewPr>
  <p:outlineViewPr>
    <p:cViewPr>
      <p:scale>
        <a:sx n="33" d="100"/>
        <a:sy n="33" d="100"/>
      </p:scale>
      <p:origin x="0" y="-16752"/>
    </p:cViewPr>
  </p:outlin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2T09:27:44.588" idx="2">
    <p:pos x="5005" y="3446"/>
    <p:text>preveri consent text če dovoli arhiviranje: pomemnbo je načrtovati</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60AEA69-CD11-4506-B787-71B7503DFBD6}" type="datetimeFigureOut">
              <a:rPr lang="sl-SI" smtClean="0"/>
              <a:t>16. 07. 2019</a:t>
            </a:fld>
            <a:endParaRPr lang="sl-SI"/>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72B39D3-9759-46B8-8F72-83CEAF1350B8}" type="slidenum">
              <a:rPr lang="sl-SI" smtClean="0"/>
              <a:t>‹#›</a:t>
            </a:fld>
            <a:endParaRPr lang="sl-SI"/>
          </a:p>
        </p:txBody>
      </p:sp>
    </p:spTree>
    <p:extLst>
      <p:ext uri="{BB962C8B-B14F-4D97-AF65-F5344CB8AC3E}">
        <p14:creationId xmlns:p14="http://schemas.microsoft.com/office/powerpoint/2010/main" val="84911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enodo.org/record/1995646#.XA-wpXRKg2w%C2%A0"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twitter.mpi-sws.org/" TargetMode="External"/><Relationship Id="rId4" Type="http://schemas.openxmlformats.org/officeDocument/2006/relationships/hyperlink" Target="https://github.com/srayandatta/Redd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C72B39D3-9759-46B8-8F72-83CEAF1350B8}" type="slidenum">
              <a:rPr lang="sl-SI" smtClean="0"/>
              <a:t>1</a:t>
            </a:fld>
            <a:endParaRPr lang="sl-SI"/>
          </a:p>
        </p:txBody>
      </p:sp>
    </p:spTree>
    <p:extLst>
      <p:ext uri="{BB962C8B-B14F-4D97-AF65-F5344CB8AC3E}">
        <p14:creationId xmlns:p14="http://schemas.microsoft.com/office/powerpoint/2010/main" val="47992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But </a:t>
            </a:r>
            <a:r>
              <a:rPr lang="sl-SI" dirty="0" err="1" smtClean="0"/>
              <a:t>we</a:t>
            </a:r>
            <a:r>
              <a:rPr lang="sl-SI" dirty="0" smtClean="0"/>
              <a:t> </a:t>
            </a:r>
            <a:r>
              <a:rPr lang="sl-SI" dirty="0" err="1" smtClean="0"/>
              <a:t>mainly</a:t>
            </a:r>
            <a:r>
              <a:rPr lang="sl-SI" dirty="0" smtClean="0"/>
              <a:t> talk </a:t>
            </a:r>
            <a:r>
              <a:rPr lang="sl-SI" dirty="0" err="1" smtClean="0"/>
              <a:t>about</a:t>
            </a:r>
            <a:r>
              <a:rPr lang="sl-SI" dirty="0" smtClean="0"/>
              <a:t> </a:t>
            </a:r>
            <a:r>
              <a:rPr lang="sl-SI" dirty="0" err="1" smtClean="0"/>
              <a:t>twitter</a:t>
            </a:r>
            <a:r>
              <a:rPr lang="sl-SI" dirty="0" smtClean="0"/>
              <a:t> data</a:t>
            </a:r>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3</a:t>
            </a:fld>
            <a:endParaRPr lang="sl-SI"/>
          </a:p>
        </p:txBody>
      </p:sp>
    </p:spTree>
    <p:extLst>
      <p:ext uri="{BB962C8B-B14F-4D97-AF65-F5344CB8AC3E}">
        <p14:creationId xmlns:p14="http://schemas.microsoft.com/office/powerpoint/2010/main" val="423625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solidFill>
                  <a:srgbClr val="C00000"/>
                </a:solidFill>
              </a:rPr>
              <a:t>: </a:t>
            </a:r>
            <a:r>
              <a:rPr lang="en-GB" noProof="0" dirty="0" smtClean="0"/>
              <a:t>there is a need to establish practice, if possible, based on a common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l-SI"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Opportunities of SM data FORS_WPS_2015-02_Kleiner.pdf</a:t>
            </a:r>
            <a:endParaRPr lang="sl-SI"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Sometimes presented as a goldmine of what people are thinking (Brid-</a:t>
            </a:r>
            <a:r>
              <a:rPr lang="en-GB" sz="1200" kern="1200" dirty="0" err="1" smtClean="0">
                <a:solidFill>
                  <a:schemeClr val="tx1"/>
                </a:solidFill>
                <a:effectLst/>
                <a:latin typeface="+mn-lt"/>
                <a:ea typeface="+mn-ea"/>
                <a:cs typeface="+mn-cs"/>
              </a:rPr>
              <a:t>Aine</a:t>
            </a:r>
            <a:r>
              <a:rPr lang="en-GB" sz="1200" kern="1200" dirty="0" smtClean="0">
                <a:solidFill>
                  <a:schemeClr val="tx1"/>
                </a:solidFill>
                <a:effectLst/>
                <a:latin typeface="+mn-lt"/>
                <a:ea typeface="+mn-ea"/>
                <a:cs typeface="+mn-cs"/>
              </a:rPr>
              <a:t> Parnell, 2014), such data are seen as offering unprecedented opportunities for the collection of experimental and observational data. In particular, they provide the ability to observe the online behaviour of hundreds of millions of people in almost real time, and therefore to measure small effect sizes that may otherwise have gone unnoticed (</a:t>
            </a:r>
            <a:r>
              <a:rPr lang="en-GB" sz="1200" kern="1200" dirty="0" err="1" smtClean="0">
                <a:solidFill>
                  <a:schemeClr val="tx1"/>
                </a:solidFill>
                <a:effectLst/>
                <a:latin typeface="+mn-lt"/>
                <a:ea typeface="+mn-ea"/>
                <a:cs typeface="+mn-cs"/>
              </a:rPr>
              <a:t>Golder</a:t>
            </a:r>
            <a:r>
              <a:rPr lang="en-GB" sz="1200" kern="1200" dirty="0" smtClean="0">
                <a:solidFill>
                  <a:schemeClr val="tx1"/>
                </a:solidFill>
                <a:effectLst/>
                <a:latin typeface="+mn-lt"/>
                <a:ea typeface="+mn-ea"/>
                <a:cs typeface="+mn-cs"/>
              </a:rPr>
              <a:t> and Macy, 2014; </a:t>
            </a:r>
            <a:r>
              <a:rPr lang="en-GB" sz="1200" kern="1200" dirty="0" err="1" smtClean="0">
                <a:solidFill>
                  <a:schemeClr val="tx1"/>
                </a:solidFill>
                <a:effectLst/>
                <a:latin typeface="+mn-lt"/>
                <a:ea typeface="+mn-ea"/>
                <a:cs typeface="+mn-cs"/>
              </a:rPr>
              <a:t>Khoury</a:t>
            </a:r>
            <a:r>
              <a:rPr lang="en-GB" sz="1200" kern="1200" dirty="0" smtClean="0">
                <a:solidFill>
                  <a:schemeClr val="tx1"/>
                </a:solidFill>
                <a:effectLst/>
                <a:latin typeface="+mn-lt"/>
                <a:ea typeface="+mn-ea"/>
                <a:cs typeface="+mn-cs"/>
              </a:rPr>
              <a:t> and Ioannidis, 2014). This led </a:t>
            </a:r>
            <a:r>
              <a:rPr lang="en-GB" sz="1200" kern="1200" dirty="0" err="1" smtClean="0">
                <a:solidFill>
                  <a:schemeClr val="tx1"/>
                </a:solidFill>
                <a:effectLst/>
                <a:latin typeface="+mn-lt"/>
                <a:ea typeface="+mn-ea"/>
                <a:cs typeface="+mn-cs"/>
              </a:rPr>
              <a:t>Golder</a:t>
            </a:r>
            <a:r>
              <a:rPr lang="en-GB" sz="1200" kern="1200" dirty="0" smtClean="0">
                <a:solidFill>
                  <a:schemeClr val="tx1"/>
                </a:solidFill>
                <a:effectLst/>
                <a:latin typeface="+mn-lt"/>
                <a:ea typeface="+mn-ea"/>
                <a:cs typeface="+mn-cs"/>
              </a:rPr>
              <a:t> and Macy (2014) to describe the scale as being both massive and microscopic at the same time. 10 Not only have researchers access to the most recent data available (</a:t>
            </a:r>
            <a:r>
              <a:rPr lang="en-GB" sz="1200" kern="1200" dirty="0" err="1" smtClean="0">
                <a:solidFill>
                  <a:schemeClr val="tx1"/>
                </a:solidFill>
                <a:effectLst/>
                <a:latin typeface="+mn-lt"/>
                <a:ea typeface="+mn-ea"/>
                <a:cs typeface="+mn-cs"/>
              </a:rPr>
              <a:t>Khoury</a:t>
            </a:r>
            <a:r>
              <a:rPr lang="en-GB" sz="1200" kern="1200" dirty="0" smtClean="0">
                <a:solidFill>
                  <a:schemeClr val="tx1"/>
                </a:solidFill>
                <a:effectLst/>
                <a:latin typeface="+mn-lt"/>
                <a:ea typeface="+mn-ea"/>
                <a:cs typeface="+mn-cs"/>
              </a:rPr>
              <a:t> and Ioannidis, 2014), but social media data also offer information on what people do and say “in the wild” (</a:t>
            </a:r>
            <a:r>
              <a:rPr lang="en-GB" sz="1200" kern="1200" dirty="0" err="1" smtClean="0">
                <a:solidFill>
                  <a:schemeClr val="tx1"/>
                </a:solidFill>
                <a:effectLst/>
                <a:latin typeface="+mn-lt"/>
                <a:ea typeface="+mn-ea"/>
                <a:cs typeface="+mn-cs"/>
              </a:rPr>
              <a:t>Tinati</a:t>
            </a:r>
            <a:r>
              <a:rPr lang="en-GB" sz="1200" kern="1200" dirty="0" smtClean="0">
                <a:solidFill>
                  <a:schemeClr val="tx1"/>
                </a:solidFill>
                <a:effectLst/>
                <a:latin typeface="+mn-lt"/>
                <a:ea typeface="+mn-ea"/>
                <a:cs typeface="+mn-cs"/>
              </a:rPr>
              <a:t> et al., 2014), rather than retrospectively. By capturing “everything” within a particular field of a particular platform (</a:t>
            </a:r>
            <a:r>
              <a:rPr lang="en-GB" sz="1200" kern="1200" dirty="0" err="1" smtClean="0">
                <a:solidFill>
                  <a:schemeClr val="tx1"/>
                </a:solidFill>
                <a:effectLst/>
                <a:latin typeface="+mn-lt"/>
                <a:ea typeface="+mn-ea"/>
                <a:cs typeface="+mn-cs"/>
              </a:rPr>
              <a:t>Tinati</a:t>
            </a:r>
            <a:r>
              <a:rPr lang="en-GB" sz="1200" kern="1200" dirty="0" smtClean="0">
                <a:solidFill>
                  <a:schemeClr val="tx1"/>
                </a:solidFill>
                <a:effectLst/>
                <a:latin typeface="+mn-lt"/>
                <a:ea typeface="+mn-ea"/>
                <a:cs typeface="+mn-cs"/>
              </a:rPr>
              <a:t> et al., 2014) they also open up new research venues, making it possible to study behaviours that were unsolicited and unprompted by the researcher in the first place (McCormick et al., 2013). Social media data may also be used to inform traditional research, for example by uncovering new associations that may be further tested, or may serve as a pre-test to see whether behaviours or attitudes not currently in a survey are evident among the larger population. </a:t>
            </a:r>
            <a:endParaRPr lang="sl-SI" sz="1200" kern="1200" dirty="0" smtClean="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4</a:t>
            </a:fld>
            <a:endParaRPr lang="sl-SI"/>
          </a:p>
        </p:txBody>
      </p:sp>
    </p:spTree>
    <p:extLst>
      <p:ext uri="{BB962C8B-B14F-4D97-AF65-F5344CB8AC3E}">
        <p14:creationId xmlns:p14="http://schemas.microsoft.com/office/powerpoint/2010/main" val="186519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5</a:t>
            </a:fld>
            <a:endParaRPr lang="sl-SI"/>
          </a:p>
        </p:txBody>
      </p:sp>
    </p:spTree>
    <p:extLst>
      <p:ext uri="{BB962C8B-B14F-4D97-AF65-F5344CB8AC3E}">
        <p14:creationId xmlns:p14="http://schemas.microsoft.com/office/powerpoint/2010/main" val="105202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Framework</a:t>
            </a:r>
            <a:r>
              <a:rPr lang="sl-SI" baseline="0" dirty="0" smtClean="0"/>
              <a:t> is </a:t>
            </a:r>
            <a:r>
              <a:rPr lang="sl-SI" baseline="0" dirty="0" err="1" smtClean="0"/>
              <a:t>better</a:t>
            </a:r>
            <a:r>
              <a:rPr lang="sl-SI" baseline="0" dirty="0" smtClean="0"/>
              <a:t> </a:t>
            </a:r>
            <a:r>
              <a:rPr lang="sl-SI" baseline="0" dirty="0" err="1" smtClean="0"/>
              <a:t>then</a:t>
            </a:r>
            <a:r>
              <a:rPr lang="sl-SI" baseline="0" dirty="0" smtClean="0"/>
              <a:t> </a:t>
            </a:r>
            <a:r>
              <a:rPr lang="sl-SI" baseline="0" dirty="0" err="1" smtClean="0"/>
              <a:t>theory</a:t>
            </a:r>
            <a:r>
              <a:rPr lang="sl-SI" baseline="0" dirty="0" smtClean="0"/>
              <a:t>, </a:t>
            </a:r>
            <a:r>
              <a:rPr lang="sl-SI" baseline="0" dirty="0" err="1" smtClean="0"/>
              <a:t>it‘s</a:t>
            </a:r>
            <a:r>
              <a:rPr lang="sl-SI" baseline="0" dirty="0" smtClean="0"/>
              <a:t> a set </a:t>
            </a:r>
            <a:r>
              <a:rPr lang="sl-SI" baseline="0" dirty="0" err="1" smtClean="0"/>
              <a:t>of</a:t>
            </a:r>
            <a:r>
              <a:rPr lang="sl-SI" baseline="0" dirty="0" smtClean="0"/>
              <a:t> </a:t>
            </a:r>
            <a:r>
              <a:rPr lang="sl-SI" baseline="0" dirty="0" err="1" smtClean="0"/>
              <a:t>boxes</a:t>
            </a:r>
            <a:r>
              <a:rPr lang="sl-SI" baseline="0" dirty="0" smtClean="0"/>
              <a:t> </a:t>
            </a:r>
            <a:r>
              <a:rPr lang="sl-SI" baseline="0" dirty="0" err="1" smtClean="0"/>
              <a:t>of</a:t>
            </a:r>
            <a:r>
              <a:rPr lang="sl-SI" baseline="0" dirty="0" smtClean="0"/>
              <a:t> </a:t>
            </a:r>
            <a:r>
              <a:rPr lang="sl-SI" baseline="0" dirty="0" err="1" smtClean="0"/>
              <a:t>principles</a:t>
            </a:r>
            <a:r>
              <a:rPr lang="sl-SI" baseline="0" dirty="0" smtClean="0"/>
              <a:t>; </a:t>
            </a:r>
            <a:r>
              <a:rPr lang="sl-SI" baseline="0" dirty="0" err="1" smtClean="0"/>
              <a:t>Aspirational</a:t>
            </a:r>
            <a:r>
              <a:rPr lang="sl-SI" baseline="0" dirty="0" smtClean="0"/>
              <a:t> </a:t>
            </a:r>
            <a:r>
              <a:rPr lang="sl-SI" baseline="0" dirty="0" err="1" smtClean="0"/>
              <a:t>because</a:t>
            </a:r>
            <a:r>
              <a:rPr lang="sl-SI" baseline="0" dirty="0" smtClean="0"/>
              <a:t> </a:t>
            </a:r>
            <a:r>
              <a:rPr lang="sl-SI" baseline="0" dirty="0" err="1" smtClean="0"/>
              <a:t>it‘s</a:t>
            </a:r>
            <a:r>
              <a:rPr lang="sl-SI" baseline="0" dirty="0" smtClean="0"/>
              <a:t> </a:t>
            </a:r>
            <a:r>
              <a:rPr lang="sl-SI" baseline="0" dirty="0" err="1" smtClean="0"/>
              <a:t>presented</a:t>
            </a:r>
            <a:r>
              <a:rPr lang="sl-SI" baseline="0" dirty="0" smtClean="0"/>
              <a:t> as a </a:t>
            </a:r>
            <a:r>
              <a:rPr lang="sl-SI" baseline="0" dirty="0" err="1" smtClean="0"/>
              <a:t>goal</a:t>
            </a:r>
            <a:r>
              <a:rPr lang="sl-SI" baseline="0" dirty="0" smtClean="0"/>
              <a:t> not a </a:t>
            </a:r>
            <a:r>
              <a:rPr lang="sl-SI" baseline="0" dirty="0" err="1" smtClean="0"/>
              <a:t>prescription</a:t>
            </a:r>
            <a:r>
              <a:rPr lang="sl-SI" baseline="0" dirty="0" smtClean="0"/>
              <a:t>, </a:t>
            </a:r>
            <a:r>
              <a:rPr lang="sl-SI" baseline="0" dirty="0" err="1" smtClean="0"/>
              <a:t>and</a:t>
            </a:r>
            <a:r>
              <a:rPr lang="sl-SI" baseline="0" dirty="0" smtClean="0"/>
              <a:t> it </a:t>
            </a:r>
            <a:r>
              <a:rPr lang="sl-SI" baseline="0" dirty="0" err="1" smtClean="0"/>
              <a:t>depends</a:t>
            </a:r>
            <a:r>
              <a:rPr lang="sl-SI" baseline="0" dirty="0" smtClean="0"/>
              <a:t> on </a:t>
            </a:r>
            <a:r>
              <a:rPr lang="sl-SI" baseline="0" dirty="0" err="1" smtClean="0"/>
              <a:t>the</a:t>
            </a:r>
            <a:r>
              <a:rPr lang="sl-SI" baseline="0" dirty="0" smtClean="0"/>
              <a:t> </a:t>
            </a:r>
            <a:r>
              <a:rPr lang="sl-SI" baseline="0" dirty="0" err="1" smtClean="0"/>
              <a:t>type</a:t>
            </a:r>
            <a:r>
              <a:rPr lang="sl-SI" baseline="0" dirty="0" smtClean="0"/>
              <a:t> </a:t>
            </a:r>
            <a:r>
              <a:rPr lang="sl-SI" baseline="0" dirty="0" err="1" smtClean="0"/>
              <a:t>of</a:t>
            </a:r>
            <a:r>
              <a:rPr lang="sl-SI" baseline="0" dirty="0" smtClean="0"/>
              <a:t> data </a:t>
            </a:r>
            <a:r>
              <a:rPr lang="sl-SI" baseline="0" dirty="0" err="1" smtClean="0"/>
              <a:t>and</a:t>
            </a:r>
            <a:r>
              <a:rPr lang="sl-SI" baseline="0" dirty="0" smtClean="0"/>
              <a:t> </a:t>
            </a:r>
            <a:r>
              <a:rPr lang="sl-SI" baseline="0" dirty="0" err="1" smtClean="0"/>
              <a:t>community</a:t>
            </a:r>
            <a:r>
              <a:rPr lang="sl-SI" baseline="0" dirty="0" smtClean="0"/>
              <a:t> </a:t>
            </a:r>
            <a:r>
              <a:rPr lang="sl-SI" baseline="0" dirty="0" err="1" smtClean="0"/>
              <a:t>of</a:t>
            </a:r>
            <a:r>
              <a:rPr lang="sl-SI" baseline="0" dirty="0" smtClean="0"/>
              <a:t> </a:t>
            </a:r>
            <a:r>
              <a:rPr lang="sl-SI" baseline="0" dirty="0" err="1" smtClean="0"/>
              <a:t>users</a:t>
            </a:r>
            <a:r>
              <a:rPr lang="sl-SI" baseline="0" dirty="0" smtClean="0"/>
              <a:t> </a:t>
            </a:r>
            <a:r>
              <a:rPr lang="sl-SI" baseline="0" dirty="0" err="1" smtClean="0"/>
              <a:t>and</a:t>
            </a:r>
            <a:r>
              <a:rPr lang="sl-SI" baseline="0" dirty="0" smtClean="0"/>
              <a:t> </a:t>
            </a:r>
            <a:r>
              <a:rPr lang="sl-SI" baseline="0" dirty="0" err="1" smtClean="0"/>
              <a:t>curatiors</a:t>
            </a:r>
            <a:r>
              <a:rPr lang="sl-SI" baseline="0" dirty="0" smtClean="0"/>
              <a:t>…</a:t>
            </a:r>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7</a:t>
            </a:fld>
            <a:endParaRPr lang="sl-SI"/>
          </a:p>
        </p:txBody>
      </p:sp>
    </p:spTree>
    <p:extLst>
      <p:ext uri="{BB962C8B-B14F-4D97-AF65-F5344CB8AC3E}">
        <p14:creationId xmlns:p14="http://schemas.microsoft.com/office/powerpoint/2010/main" val="97533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preveri </a:t>
            </a:r>
            <a:r>
              <a:rPr lang="sl-SI" dirty="0" err="1" smtClean="0"/>
              <a:t>consent</a:t>
            </a:r>
            <a:r>
              <a:rPr lang="sl-SI" dirty="0" smtClean="0"/>
              <a:t> </a:t>
            </a:r>
            <a:r>
              <a:rPr lang="sl-SI" dirty="0" err="1" smtClean="0"/>
              <a:t>text</a:t>
            </a:r>
            <a:r>
              <a:rPr lang="sl-SI" dirty="0" smtClean="0"/>
              <a:t> če dovoli arhiviranje: </a:t>
            </a:r>
            <a:r>
              <a:rPr lang="sl-SI" dirty="0" err="1" smtClean="0"/>
              <a:t>pomemnbo</a:t>
            </a:r>
            <a:r>
              <a:rPr lang="sl-SI" dirty="0" smtClean="0"/>
              <a:t> je načrtovati</a:t>
            </a:r>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11</a:t>
            </a:fld>
            <a:endParaRPr lang="sl-SI"/>
          </a:p>
        </p:txBody>
      </p:sp>
    </p:spTree>
    <p:extLst>
      <p:ext uri="{BB962C8B-B14F-4D97-AF65-F5344CB8AC3E}">
        <p14:creationId xmlns:p14="http://schemas.microsoft.com/office/powerpoint/2010/main" val="143841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responsibility ?! (disclaimer)…: !!! </a:t>
            </a:r>
            <a:r>
              <a:rPr lang="en-GB" b="1" dirty="0" smtClean="0"/>
              <a:t>see examples of data sets: </a:t>
            </a:r>
            <a:r>
              <a:rPr lang="en-GB" b="1" dirty="0" err="1" smtClean="0"/>
              <a:t>ukda</a:t>
            </a:r>
            <a:r>
              <a:rPr lang="en-GB" b="1" dirty="0" smtClean="0"/>
              <a:t> disclaimer text… vs standard text…</a:t>
            </a:r>
          </a:p>
          <a:p>
            <a:r>
              <a:rPr lang="en-GB" u="sng" dirty="0" smtClean="0">
                <a:hlinkClick r:id="rId3"/>
              </a:rPr>
              <a:t>https://zenodo.org/record/1995646#.XA-wpXRKg2w%C2%A0</a:t>
            </a:r>
            <a:r>
              <a:rPr lang="en-GB" dirty="0" smtClean="0"/>
              <a:t> </a:t>
            </a:r>
            <a:r>
              <a:rPr lang="en-GB" dirty="0" err="1" smtClean="0"/>
              <a:t>Sharc</a:t>
            </a:r>
            <a:r>
              <a:rPr lang="en-GB" dirty="0" smtClean="0"/>
              <a:t> evaluation…</a:t>
            </a:r>
            <a:endParaRPr lang="sl-SI" dirty="0" smtClean="0"/>
          </a:p>
          <a:p>
            <a:pPr marL="1085850" lvl="1" indent="-342900" algn="l">
              <a:buFont typeface="Arial" panose="020B0604020202020204" pitchFamily="34" charset="0"/>
              <a:buChar char="•"/>
            </a:pPr>
            <a:r>
              <a:rPr lang="sl-SI" dirty="0" err="1" smtClean="0"/>
              <a:t>Simmilar</a:t>
            </a:r>
            <a:r>
              <a:rPr lang="sl-SI" dirty="0" smtClean="0"/>
              <a:t> </a:t>
            </a:r>
            <a:r>
              <a:rPr lang="sl-SI" dirty="0" err="1" smtClean="0"/>
              <a:t>case</a:t>
            </a:r>
            <a:r>
              <a:rPr lang="sl-SI" dirty="0" smtClean="0"/>
              <a:t> </a:t>
            </a:r>
            <a:r>
              <a:rPr lang="sl-SI" dirty="0" err="1" smtClean="0"/>
              <a:t>mentioned</a:t>
            </a:r>
            <a:r>
              <a:rPr lang="sl-SI" dirty="0" smtClean="0"/>
              <a:t> </a:t>
            </a:r>
            <a:r>
              <a:rPr lang="sl-SI" dirty="0" err="1" smtClean="0"/>
              <a:t>by</a:t>
            </a:r>
            <a:r>
              <a:rPr lang="sl-SI" dirty="0" smtClean="0"/>
              <a:t> One </a:t>
            </a:r>
            <a:r>
              <a:rPr lang="sl-SI" dirty="0" err="1" smtClean="0"/>
              <a:t>case</a:t>
            </a:r>
            <a:r>
              <a:rPr lang="sl-SI" dirty="0" smtClean="0"/>
              <a:t> </a:t>
            </a:r>
            <a:r>
              <a:rPr lang="sl-SI" dirty="0" err="1" smtClean="0"/>
              <a:t>mentioned</a:t>
            </a:r>
            <a:r>
              <a:rPr lang="sl-SI" dirty="0" smtClean="0"/>
              <a:t> </a:t>
            </a:r>
            <a:r>
              <a:rPr lang="sl-SI" dirty="0" err="1" smtClean="0"/>
              <a:t>by</a:t>
            </a:r>
            <a:r>
              <a:rPr lang="sl-SI" dirty="0" smtClean="0"/>
              <a:t> </a:t>
            </a:r>
            <a:r>
              <a:rPr lang="sl-SI" dirty="0" err="1" smtClean="0"/>
              <a:t>Weller</a:t>
            </a:r>
            <a:r>
              <a:rPr lang="sl-SI" dirty="0" smtClean="0"/>
              <a:t> </a:t>
            </a:r>
            <a:r>
              <a:rPr lang="sl-SI" dirty="0" err="1" smtClean="0"/>
              <a:t>and</a:t>
            </a:r>
            <a:r>
              <a:rPr lang="sl-SI" dirty="0" smtClean="0"/>
              <a:t> </a:t>
            </a:r>
            <a:r>
              <a:rPr lang="sl-SI" dirty="0" err="1" smtClean="0"/>
              <a:t>Kinder-Kurlanda</a:t>
            </a:r>
            <a:r>
              <a:rPr lang="sl-SI" dirty="0" smtClean="0"/>
              <a:t> is </a:t>
            </a:r>
            <a:r>
              <a:rPr lang="sl-SI" dirty="0" err="1" smtClean="0"/>
              <a:t>The</a:t>
            </a:r>
            <a:r>
              <a:rPr lang="sl-SI" dirty="0" smtClean="0"/>
              <a:t> </a:t>
            </a:r>
            <a:r>
              <a:rPr lang="sl-SI" dirty="0" err="1" smtClean="0"/>
              <a:t>Twitter</a:t>
            </a:r>
            <a:r>
              <a:rPr lang="sl-SI" dirty="0" smtClean="0"/>
              <a:t> Project Page at MPI-SWS as </a:t>
            </a:r>
            <a:r>
              <a:rPr lang="sl-SI" dirty="0" err="1" smtClean="0"/>
              <a:t>an</a:t>
            </a:r>
            <a:r>
              <a:rPr lang="sl-SI" dirty="0" smtClean="0"/>
              <a:t> </a:t>
            </a:r>
            <a:r>
              <a:rPr lang="sl-SI" dirty="0" err="1" smtClean="0"/>
              <a:t>example</a:t>
            </a:r>
            <a:r>
              <a:rPr lang="sl-SI" dirty="0" smtClean="0"/>
              <a:t> </a:t>
            </a:r>
            <a:r>
              <a:rPr lang="sl-SI" dirty="0" err="1" smtClean="0"/>
              <a:t>of</a:t>
            </a:r>
            <a:r>
              <a:rPr lang="sl-SI" dirty="0" smtClean="0"/>
              <a:t> </a:t>
            </a:r>
            <a:r>
              <a:rPr lang="sl-SI" dirty="0" err="1" smtClean="0"/>
              <a:t>discontinuity</a:t>
            </a:r>
            <a:r>
              <a:rPr lang="sl-SI" dirty="0" smtClean="0"/>
              <a:t> </a:t>
            </a:r>
            <a:r>
              <a:rPr lang="sl-SI" dirty="0" err="1" smtClean="0"/>
              <a:t>of</a:t>
            </a:r>
            <a:r>
              <a:rPr lang="sl-SI" dirty="0" smtClean="0"/>
              <a:t> </a:t>
            </a:r>
            <a:r>
              <a:rPr lang="sl-SI" dirty="0" err="1" smtClean="0"/>
              <a:t>access</a:t>
            </a:r>
            <a:r>
              <a:rPr lang="sl-SI" dirty="0" smtClean="0"/>
              <a:t> to </a:t>
            </a:r>
            <a:r>
              <a:rPr lang="sl-SI" dirty="0" err="1" smtClean="0"/>
              <a:t>full</a:t>
            </a:r>
            <a:r>
              <a:rPr lang="sl-SI" dirty="0" smtClean="0"/>
              <a:t> </a:t>
            </a:r>
            <a:r>
              <a:rPr lang="sl-SI" dirty="0" err="1" smtClean="0"/>
              <a:t>content</a:t>
            </a:r>
            <a:r>
              <a:rPr lang="sl-SI" dirty="0" smtClean="0"/>
              <a:t> </a:t>
            </a:r>
            <a:r>
              <a:rPr lang="sl-SI" dirty="0" err="1" smtClean="0"/>
              <a:t>dataset</a:t>
            </a:r>
            <a:r>
              <a:rPr lang="sl-SI" dirty="0" smtClean="0"/>
              <a:t>, in </a:t>
            </a:r>
            <a:r>
              <a:rPr lang="sl-SI" dirty="0" err="1" smtClean="0"/>
              <a:t>this</a:t>
            </a:r>
            <a:r>
              <a:rPr lang="sl-SI" dirty="0" smtClean="0"/>
              <a:t> </a:t>
            </a:r>
            <a:r>
              <a:rPr lang="sl-SI" dirty="0" err="1" smtClean="0"/>
              <a:t>case</a:t>
            </a:r>
            <a:r>
              <a:rPr lang="sl-SI" dirty="0" smtClean="0"/>
              <a:t> </a:t>
            </a:r>
            <a:r>
              <a:rPr lang="sl-SI" dirty="0" err="1" smtClean="0"/>
              <a:t>based</a:t>
            </a:r>
            <a:r>
              <a:rPr lang="sl-SI" dirty="0" smtClean="0"/>
              <a:t> on </a:t>
            </a:r>
            <a:r>
              <a:rPr lang="sl-SI" dirty="0" err="1" smtClean="0"/>
              <a:t>explicit</a:t>
            </a:r>
            <a:r>
              <a:rPr lang="sl-SI" dirty="0" smtClean="0"/>
              <a:t> </a:t>
            </a:r>
            <a:r>
              <a:rPr lang="sl-SI" dirty="0" err="1" smtClean="0"/>
              <a:t>request</a:t>
            </a:r>
            <a:r>
              <a:rPr lang="sl-SI" dirty="0" smtClean="0"/>
              <a:t> </a:t>
            </a:r>
            <a:r>
              <a:rPr lang="sl-SI" dirty="0" err="1" smtClean="0"/>
              <a:t>from</a:t>
            </a:r>
            <a:r>
              <a:rPr lang="sl-SI" dirty="0" smtClean="0"/>
              <a:t> </a:t>
            </a:r>
            <a:r>
              <a:rPr lang="sl-SI" dirty="0" err="1" smtClean="0"/>
              <a:t>Twitter</a:t>
            </a:r>
            <a:r>
              <a:rPr lang="sl-SI" dirty="0" smtClean="0"/>
              <a:t> </a:t>
            </a:r>
            <a:r>
              <a:rPr lang="sl-SI" dirty="0" err="1" smtClean="0"/>
              <a:t>Company</a:t>
            </a:r>
            <a:r>
              <a:rPr lang="sl-SI" dirty="0" smtClean="0"/>
              <a:t>. </a:t>
            </a:r>
            <a:r>
              <a:rPr lang="sl-SI" dirty="0" err="1" smtClean="0"/>
              <a:t>E.g</a:t>
            </a:r>
            <a:r>
              <a:rPr lang="sl-SI" dirty="0" smtClean="0"/>
              <a:t>. </a:t>
            </a:r>
            <a:r>
              <a:rPr lang="sl-SI" dirty="0" err="1" smtClean="0"/>
              <a:t>The</a:t>
            </a:r>
            <a:r>
              <a:rPr lang="sl-SI" dirty="0" smtClean="0"/>
              <a:t> </a:t>
            </a:r>
            <a:r>
              <a:rPr lang="sl-SI" dirty="0" err="1" smtClean="0"/>
              <a:t>network</a:t>
            </a:r>
            <a:r>
              <a:rPr lang="sl-SI" dirty="0" smtClean="0"/>
              <a:t> </a:t>
            </a:r>
            <a:r>
              <a:rPr lang="sl-SI" dirty="0" err="1" smtClean="0"/>
              <a:t>datasets</a:t>
            </a:r>
            <a:r>
              <a:rPr lang="sl-SI" dirty="0" smtClean="0"/>
              <a:t> </a:t>
            </a:r>
            <a:r>
              <a:rPr lang="sl-SI" dirty="0" err="1" smtClean="0"/>
              <a:t>announced</a:t>
            </a:r>
            <a:r>
              <a:rPr lang="sl-SI" dirty="0" smtClean="0"/>
              <a:t> to be </a:t>
            </a:r>
            <a:r>
              <a:rPr lang="sl-SI" dirty="0" err="1" smtClean="0"/>
              <a:t>publicly</a:t>
            </a:r>
            <a:r>
              <a:rPr lang="sl-SI" dirty="0" smtClean="0"/>
              <a:t> </a:t>
            </a:r>
            <a:r>
              <a:rPr lang="sl-SI" dirty="0" err="1" smtClean="0"/>
              <a:t>available</a:t>
            </a:r>
            <a:r>
              <a:rPr lang="sl-SI" dirty="0" smtClean="0"/>
              <a:t> at: </a:t>
            </a:r>
            <a:r>
              <a:rPr lang="sl-SI" dirty="0" smtClean="0">
                <a:hlinkClick r:id="rId4"/>
              </a:rPr>
              <a:t>https://github.com/srayandatta/Reddit</a:t>
            </a:r>
            <a:endParaRPr lang="sl-SI" dirty="0" smtClean="0"/>
          </a:p>
          <a:p>
            <a:r>
              <a:rPr lang="sl-SI" u="sng" dirty="0" smtClean="0">
                <a:hlinkClick r:id="rId5"/>
              </a:rPr>
              <a:t>http://twitter.mpi-sws.org/</a:t>
            </a:r>
            <a:endParaRPr lang="sl-SI" u="sng" dirty="0" smtClean="0"/>
          </a:p>
          <a:p>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23</a:t>
            </a:fld>
            <a:endParaRPr lang="sl-SI"/>
          </a:p>
        </p:txBody>
      </p:sp>
    </p:spTree>
    <p:extLst>
      <p:ext uri="{BB962C8B-B14F-4D97-AF65-F5344CB8AC3E}">
        <p14:creationId xmlns:p14="http://schemas.microsoft.com/office/powerpoint/2010/main" val="381683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Data </a:t>
            </a:r>
            <a:r>
              <a:rPr lang="sl-SI" dirty="0" err="1" smtClean="0"/>
              <a:t>managment</a:t>
            </a:r>
            <a:r>
              <a:rPr lang="sl-SI" baseline="0" dirty="0" smtClean="0"/>
              <a:t> </a:t>
            </a:r>
            <a:r>
              <a:rPr lang="sl-SI" baseline="0" dirty="0" err="1" smtClean="0"/>
              <a:t>training</a:t>
            </a:r>
            <a:r>
              <a:rPr lang="sl-SI" baseline="0" dirty="0" smtClean="0"/>
              <a:t> </a:t>
            </a:r>
            <a:r>
              <a:rPr lang="sl-SI" baseline="0" dirty="0" err="1" smtClean="0"/>
              <a:t>and</a:t>
            </a:r>
            <a:r>
              <a:rPr lang="sl-SI" baseline="0" dirty="0" smtClean="0"/>
              <a:t> DMP are </a:t>
            </a:r>
            <a:r>
              <a:rPr lang="sl-SI" baseline="0" dirty="0" err="1" smtClean="0"/>
              <a:t>important</a:t>
            </a:r>
            <a:r>
              <a:rPr lang="sl-SI" baseline="0" dirty="0" smtClean="0"/>
              <a:t> </a:t>
            </a:r>
            <a:r>
              <a:rPr lang="sl-SI" baseline="0" dirty="0" err="1" smtClean="0"/>
              <a:t>here</a:t>
            </a:r>
            <a:r>
              <a:rPr lang="sl-SI" baseline="0" dirty="0" smtClean="0"/>
              <a:t>!</a:t>
            </a:r>
            <a:endParaRPr lang="sl-SI" dirty="0"/>
          </a:p>
        </p:txBody>
      </p:sp>
      <p:sp>
        <p:nvSpPr>
          <p:cNvPr id="4" name="Slide Number Placeholder 3"/>
          <p:cNvSpPr>
            <a:spLocks noGrp="1"/>
          </p:cNvSpPr>
          <p:nvPr>
            <p:ph type="sldNum" sz="quarter" idx="10"/>
          </p:nvPr>
        </p:nvSpPr>
        <p:spPr/>
        <p:txBody>
          <a:bodyPr/>
          <a:lstStyle/>
          <a:p>
            <a:fld id="{C72B39D3-9759-46B8-8F72-83CEAF1350B8}" type="slidenum">
              <a:rPr lang="sl-SI" smtClean="0"/>
              <a:t>25</a:t>
            </a:fld>
            <a:endParaRPr lang="sl-SI"/>
          </a:p>
        </p:txBody>
      </p:sp>
    </p:spTree>
    <p:extLst>
      <p:ext uri="{BB962C8B-B14F-4D97-AF65-F5344CB8AC3E}">
        <p14:creationId xmlns:p14="http://schemas.microsoft.com/office/powerpoint/2010/main" val="2808780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slovnica">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51520" y="5085184"/>
            <a:ext cx="8642350" cy="431775"/>
          </a:xfrm>
          <a:prstGeom prst="rect">
            <a:avLst/>
          </a:prstGeom>
        </p:spPr>
        <p:txBody>
          <a:bodyPr/>
          <a:lstStyle>
            <a:lvl1pPr algn="l">
              <a:defRPr sz="2000" b="1">
                <a:latin typeface="Tahoma" panose="020B0604030504040204" pitchFamily="34" charset="0"/>
                <a:ea typeface="Tahoma" panose="020B0604030504040204" pitchFamily="34" charset="0"/>
                <a:cs typeface="Tahoma" panose="020B0604030504040204" pitchFamily="34" charset="0"/>
              </a:defRPr>
            </a:lvl1pPr>
            <a:lvl2pPr algn="l">
              <a:defRPr sz="2000" b="1">
                <a:latin typeface="Tahoma" panose="020B0604030504040204" pitchFamily="34" charset="0"/>
                <a:ea typeface="Tahoma" panose="020B0604030504040204" pitchFamily="34" charset="0"/>
                <a:cs typeface="Tahoma" panose="020B0604030504040204" pitchFamily="34" charset="0"/>
              </a:defRPr>
            </a:lvl2pPr>
            <a:lvl3pPr algn="l">
              <a:defRPr sz="2000" b="1">
                <a:latin typeface="Tahoma" panose="020B0604030504040204" pitchFamily="34" charset="0"/>
                <a:ea typeface="Tahoma" panose="020B0604030504040204" pitchFamily="34" charset="0"/>
                <a:cs typeface="Tahoma" panose="020B0604030504040204" pitchFamily="34" charset="0"/>
              </a:defRPr>
            </a:lvl3pPr>
            <a:lvl4pPr algn="l">
              <a:defRPr sz="2000" b="1">
                <a:latin typeface="Tahoma" panose="020B0604030504040204" pitchFamily="34" charset="0"/>
                <a:ea typeface="Tahoma" panose="020B0604030504040204" pitchFamily="34" charset="0"/>
                <a:cs typeface="Tahoma" panose="020B0604030504040204" pitchFamily="34" charset="0"/>
              </a:defRPr>
            </a:lvl4pPr>
            <a:lvl5pPr algn="l">
              <a:defRPr sz="2000" b="1">
                <a:latin typeface="Tahoma" panose="020B0604030504040204" pitchFamily="34" charset="0"/>
                <a:ea typeface="Tahoma" panose="020B0604030504040204" pitchFamily="34" charset="0"/>
                <a:cs typeface="Tahoma" panose="020B0604030504040204" pitchFamily="34" charset="0"/>
              </a:defRPr>
            </a:lvl5pPr>
          </a:lstStyle>
          <a:p>
            <a:pPr algn="l"/>
            <a:r>
              <a:rPr lang="en-GB" b="1" noProof="0" dirty="0" smtClean="0">
                <a:latin typeface="Tahoma" pitchFamily="34" charset="0"/>
              </a:rPr>
              <a:t>Name and Surname of Author</a:t>
            </a:r>
            <a:endParaRPr lang="en-GB" noProof="0" dirty="0" smtClean="0">
              <a:latin typeface="Tahoma" pitchFamily="34" charset="0"/>
            </a:endParaRPr>
          </a:p>
          <a:p>
            <a:pPr lvl="0"/>
            <a:endParaRPr lang="en-US" dirty="0"/>
          </a:p>
        </p:txBody>
      </p:sp>
      <p:sp>
        <p:nvSpPr>
          <p:cNvPr id="5" name="Content Placeholder 4"/>
          <p:cNvSpPr>
            <a:spLocks noGrp="1"/>
          </p:cNvSpPr>
          <p:nvPr>
            <p:ph sz="quarter" idx="11" hasCustomPrompt="1"/>
          </p:nvPr>
        </p:nvSpPr>
        <p:spPr>
          <a:xfrm>
            <a:off x="250825" y="5589588"/>
            <a:ext cx="8642350" cy="431800"/>
          </a:xfrm>
          <a:prstGeom prst="rect">
            <a:avLst/>
          </a:prstGeom>
        </p:spPr>
        <p:txBody>
          <a:bodyPr/>
          <a:lstStyle>
            <a:lvl1pPr algn="l">
              <a:defRPr sz="2000" baseline="0">
                <a:latin typeface="Tahoma" panose="020B0604030504040204" pitchFamily="34" charset="0"/>
                <a:ea typeface="Tahoma" panose="020B0604030504040204" pitchFamily="34" charset="0"/>
                <a:cs typeface="Tahoma" panose="020B0604030504040204" pitchFamily="34" charset="0"/>
              </a:defRPr>
            </a:lvl1pPr>
          </a:lstStyle>
          <a:p>
            <a:pPr algn="l"/>
            <a:r>
              <a:rPr lang="en-GB" noProof="0" dirty="0" smtClean="0">
                <a:latin typeface="Tahoma" pitchFamily="34" charset="0"/>
              </a:rPr>
              <a:t>ADP, University of Ljubljana, 2018</a:t>
            </a:r>
          </a:p>
        </p:txBody>
      </p:sp>
      <p:sp>
        <p:nvSpPr>
          <p:cNvPr id="10" name="Title 1"/>
          <p:cNvSpPr txBox="1">
            <a:spLocks/>
          </p:cNvSpPr>
          <p:nvPr/>
        </p:nvSpPr>
        <p:spPr>
          <a:xfrm>
            <a:off x="1143000" y="1711697"/>
            <a:ext cx="6858000" cy="1821284"/>
          </a:xfrm>
          <a:prstGeom prst="rect">
            <a:avLst/>
          </a:prstGeom>
        </p:spPr>
        <p:txBody>
          <a:bodyPr anchor="b"/>
          <a:lstStyle>
            <a:lvl1pPr algn="ctr" defTabSz="914400" rtl="0" eaLnBrk="1" latinLnBrk="0" hangingPunct="1">
              <a:spcBef>
                <a:spcPct val="0"/>
              </a:spcBef>
              <a:buNone/>
              <a:defRPr sz="5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11" name="Subtitle 2"/>
          <p:cNvSpPr>
            <a:spLocks noGrp="1"/>
          </p:cNvSpPr>
          <p:nvPr>
            <p:ph type="subTitle" idx="12" hasCustomPrompt="1"/>
          </p:nvPr>
        </p:nvSpPr>
        <p:spPr>
          <a:xfrm>
            <a:off x="1143000" y="3602038"/>
            <a:ext cx="6858000" cy="1004145"/>
          </a:xfrm>
          <a:prstGeom prst="rect">
            <a:avLst/>
          </a:prstGeo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Subtitle</a:t>
            </a:r>
            <a:endParaRPr lang="en-GB" noProof="0" dirty="0"/>
          </a:p>
        </p:txBody>
      </p:sp>
      <p:sp>
        <p:nvSpPr>
          <p:cNvPr id="8" name="Title 1"/>
          <p:cNvSpPr txBox="1">
            <a:spLocks/>
          </p:cNvSpPr>
          <p:nvPr/>
        </p:nvSpPr>
        <p:spPr>
          <a:xfrm>
            <a:off x="1143000" y="1744440"/>
            <a:ext cx="6858000" cy="1821284"/>
          </a:xfrm>
          <a:prstGeom prst="rect">
            <a:avLst/>
          </a:prstGeom>
        </p:spPr>
        <p:txBody>
          <a:bodyPr anchor="b"/>
          <a:lstStyle>
            <a:lvl1pPr algn="ctr" defTabSz="914400" rtl="0" eaLnBrk="1" latinLnBrk="0" hangingPunct="1">
              <a:spcBef>
                <a:spcPct val="0"/>
              </a:spcBef>
              <a:buNone/>
              <a:defRPr sz="5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12" name="Title 2"/>
          <p:cNvSpPr>
            <a:spLocks noGrp="1"/>
          </p:cNvSpPr>
          <p:nvPr>
            <p:ph type="title"/>
          </p:nvPr>
        </p:nvSpPr>
        <p:spPr>
          <a:xfrm>
            <a:off x="1143000" y="1940088"/>
            <a:ext cx="6858000" cy="1325563"/>
          </a:xfrm>
          <a:prstGeom prst="rect">
            <a:avLst/>
          </a:prstGeom>
        </p:spPr>
        <p:txBody>
          <a:bodyPr/>
          <a:lstStyle>
            <a:lvl1pPr algn="ctr">
              <a:defRPr sz="4000">
                <a:latin typeface="Tahoma" panose="020B0604030504040204" pitchFamily="34" charset="0"/>
                <a:ea typeface="Tahoma" panose="020B0604030504040204" pitchFamily="34" charset="0"/>
                <a:cs typeface="Tahoma" panose="020B0604030504040204" pitchFamily="34" charset="0"/>
              </a:defRPr>
            </a:lvl1pPr>
          </a:lstStyle>
          <a:p>
            <a:r>
              <a:rPr lang="en-US" noProof="0" smtClean="0"/>
              <a:t>Click to edit Master title style</a:t>
            </a:r>
            <a:endParaRPr lang="en-GB" noProof="0" dirty="0"/>
          </a:p>
        </p:txBody>
      </p:sp>
      <p:pic>
        <p:nvPicPr>
          <p:cNvPr id="4" name="Picture 3"/>
          <p:cNvPicPr>
            <a:picLocks noChangeAspect="1"/>
          </p:cNvPicPr>
          <p:nvPr/>
        </p:nvPicPr>
        <p:blipFill>
          <a:blip r:embed="rId2"/>
          <a:stretch>
            <a:fillRect/>
          </a:stretch>
        </p:blipFill>
        <p:spPr>
          <a:xfrm>
            <a:off x="2383519" y="352321"/>
            <a:ext cx="6026133" cy="880375"/>
          </a:xfrm>
          <a:prstGeom prst="rect">
            <a:avLst/>
          </a:prstGeom>
        </p:spPr>
      </p:pic>
      <p:pic>
        <p:nvPicPr>
          <p:cNvPr id="13" name="Picture 2" descr="Lic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375" y="6222565"/>
            <a:ext cx="1324800" cy="46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07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Naslovnica z UNI in CESSDO">
    <p:spTree>
      <p:nvGrpSpPr>
        <p:cNvPr id="1" name=""/>
        <p:cNvGrpSpPr/>
        <p:nvPr/>
      </p:nvGrpSpPr>
      <p:grpSpPr>
        <a:xfrm>
          <a:off x="0" y="0"/>
          <a:ext cx="0" cy="0"/>
          <a:chOff x="0" y="0"/>
          <a:chExt cx="0" cy="0"/>
        </a:xfrm>
      </p:grpSpPr>
      <p:sp>
        <p:nvSpPr>
          <p:cNvPr id="11" name="Subtitle 2"/>
          <p:cNvSpPr>
            <a:spLocks noGrp="1"/>
          </p:cNvSpPr>
          <p:nvPr>
            <p:ph type="subTitle" idx="13" hasCustomPrompt="1"/>
          </p:nvPr>
        </p:nvSpPr>
        <p:spPr>
          <a:xfrm>
            <a:off x="1143000" y="3602038"/>
            <a:ext cx="6858000" cy="1004145"/>
          </a:xfrm>
          <a:prstGeom prst="rect">
            <a:avLst/>
          </a:prstGeo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Subtitle</a:t>
            </a:r>
            <a:endParaRPr lang="en-GB" noProof="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786" y="6302839"/>
            <a:ext cx="1121728" cy="216000"/>
          </a:xfrm>
          <a:prstGeom prst="rect">
            <a:avLst/>
          </a:prstGeom>
        </p:spPr>
      </p:pic>
      <p:sp>
        <p:nvSpPr>
          <p:cNvPr id="3" name="Title 2"/>
          <p:cNvSpPr>
            <a:spLocks noGrp="1"/>
          </p:cNvSpPr>
          <p:nvPr>
            <p:ph type="title"/>
          </p:nvPr>
        </p:nvSpPr>
        <p:spPr>
          <a:xfrm>
            <a:off x="1143000" y="1940088"/>
            <a:ext cx="6858000" cy="1325563"/>
          </a:xfrm>
          <a:prstGeom prst="rect">
            <a:avLst/>
          </a:prstGeom>
        </p:spPr>
        <p:txBody>
          <a:bodyPr/>
          <a:lstStyle>
            <a:lvl1pPr algn="ctr">
              <a:defRPr sz="4000">
                <a:latin typeface="Tahoma" panose="020B0604030504040204" pitchFamily="34" charset="0"/>
                <a:ea typeface="Tahoma" panose="020B0604030504040204" pitchFamily="34" charset="0"/>
                <a:cs typeface="Tahoma" panose="020B0604030504040204" pitchFamily="34" charset="0"/>
              </a:defRPr>
            </a:lvl1pPr>
          </a:lstStyle>
          <a:p>
            <a:r>
              <a:rPr lang="en-US" noProof="0" smtClean="0"/>
              <a:t>Click to edit Master title style</a:t>
            </a:r>
            <a:endParaRPr lang="en-GB" noProof="0" dirty="0"/>
          </a:p>
        </p:txBody>
      </p:sp>
      <p:sp>
        <p:nvSpPr>
          <p:cNvPr id="14" name="Content Placeholder 2"/>
          <p:cNvSpPr>
            <a:spLocks noGrp="1"/>
          </p:cNvSpPr>
          <p:nvPr>
            <p:ph sz="quarter" idx="10" hasCustomPrompt="1"/>
          </p:nvPr>
        </p:nvSpPr>
        <p:spPr>
          <a:xfrm>
            <a:off x="251520" y="5085184"/>
            <a:ext cx="8642350" cy="4317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baseline="0">
                <a:latin typeface="Tahoma" panose="020B0604030504040204" pitchFamily="34" charset="0"/>
                <a:ea typeface="Tahoma" panose="020B0604030504040204" pitchFamily="34" charset="0"/>
                <a:cs typeface="Tahoma" panose="020B0604030504040204" pitchFamily="34" charset="0"/>
              </a:defRPr>
            </a:lvl1pPr>
            <a:lvl2pPr algn="l">
              <a:defRPr sz="2000" b="1">
                <a:latin typeface="Tahoma" panose="020B0604030504040204" pitchFamily="34" charset="0"/>
                <a:ea typeface="Tahoma" panose="020B0604030504040204" pitchFamily="34" charset="0"/>
                <a:cs typeface="Tahoma" panose="020B0604030504040204" pitchFamily="34" charset="0"/>
              </a:defRPr>
            </a:lvl2pPr>
            <a:lvl3pPr algn="l">
              <a:defRPr sz="2000" b="1">
                <a:latin typeface="Tahoma" panose="020B0604030504040204" pitchFamily="34" charset="0"/>
                <a:ea typeface="Tahoma" panose="020B0604030504040204" pitchFamily="34" charset="0"/>
                <a:cs typeface="Tahoma" panose="020B0604030504040204" pitchFamily="34" charset="0"/>
              </a:defRPr>
            </a:lvl3pPr>
            <a:lvl4pPr algn="l">
              <a:defRPr sz="2000" b="1">
                <a:latin typeface="Tahoma" panose="020B0604030504040204" pitchFamily="34" charset="0"/>
                <a:ea typeface="Tahoma" panose="020B0604030504040204" pitchFamily="34" charset="0"/>
                <a:cs typeface="Tahoma" panose="020B0604030504040204" pitchFamily="34" charset="0"/>
              </a:defRPr>
            </a:lvl4pPr>
            <a:lvl5pPr algn="l">
              <a:defRPr sz="2000" b="1">
                <a:latin typeface="Tahoma" panose="020B0604030504040204" pitchFamily="34" charset="0"/>
                <a:ea typeface="Tahoma" panose="020B0604030504040204" pitchFamily="34" charset="0"/>
                <a:cs typeface="Tahoma" panose="020B060403050404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b="1" noProof="0" dirty="0" smtClean="0">
                <a:latin typeface="Tahoma" pitchFamily="34" charset="0"/>
              </a:rPr>
              <a:t>Name and Surname of Author</a:t>
            </a:r>
            <a:endParaRPr lang="en-GB" noProof="0" dirty="0"/>
          </a:p>
        </p:txBody>
      </p:sp>
      <p:sp>
        <p:nvSpPr>
          <p:cNvPr id="15" name="Content Placeholder 4"/>
          <p:cNvSpPr>
            <a:spLocks noGrp="1"/>
          </p:cNvSpPr>
          <p:nvPr>
            <p:ph sz="quarter" idx="11" hasCustomPrompt="1"/>
          </p:nvPr>
        </p:nvSpPr>
        <p:spPr>
          <a:xfrm>
            <a:off x="250825" y="5589588"/>
            <a:ext cx="8642350" cy="431800"/>
          </a:xfrm>
          <a:prstGeom prst="rect">
            <a:avLst/>
          </a:prstGeom>
        </p:spPr>
        <p:txBody>
          <a:bodyPr/>
          <a:lstStyle>
            <a:lvl1pPr algn="l">
              <a:defRPr sz="2000">
                <a:latin typeface="Tahoma" panose="020B0604030504040204" pitchFamily="34" charset="0"/>
                <a:ea typeface="Tahoma" panose="020B0604030504040204" pitchFamily="34" charset="0"/>
                <a:cs typeface="Tahoma" panose="020B0604030504040204" pitchFamily="34" charset="0"/>
              </a:defRPr>
            </a:lvl1pPr>
          </a:lstStyle>
          <a:p>
            <a:pPr algn="l"/>
            <a:r>
              <a:rPr lang="en-GB" noProof="0" dirty="0" smtClean="0">
                <a:latin typeface="Tahoma" pitchFamily="34" charset="0"/>
              </a:rPr>
              <a:t>ADP, University of Ljubljana, 2018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610" y="6047716"/>
            <a:ext cx="756000" cy="756000"/>
          </a:xfrm>
          <a:prstGeom prst="rect">
            <a:avLst/>
          </a:prstGeom>
        </p:spPr>
      </p:pic>
      <p:pic>
        <p:nvPicPr>
          <p:cNvPr id="17" name="Picture 16"/>
          <p:cNvPicPr>
            <a:picLocks noChangeAspect="1"/>
          </p:cNvPicPr>
          <p:nvPr/>
        </p:nvPicPr>
        <p:blipFill>
          <a:blip r:embed="rId4"/>
          <a:stretch>
            <a:fillRect/>
          </a:stretch>
        </p:blipFill>
        <p:spPr>
          <a:xfrm>
            <a:off x="2383519" y="352321"/>
            <a:ext cx="6026133" cy="88037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5885714"/>
            <a:ext cx="2445647" cy="12240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7706" y="6104839"/>
            <a:ext cx="2125002" cy="612000"/>
          </a:xfrm>
          <a:prstGeom prst="rect">
            <a:avLst/>
          </a:prstGeom>
        </p:spPr>
      </p:pic>
      <p:pic>
        <p:nvPicPr>
          <p:cNvPr id="16" name="Picture 2" descr="Lic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8375" y="6222565"/>
            <a:ext cx="1324800" cy="46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2861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slov in vsebina">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764704"/>
            <a:ext cx="8229600"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noProof="0" dirty="0"/>
          </a:p>
        </p:txBody>
      </p:sp>
      <p:sp>
        <p:nvSpPr>
          <p:cNvPr id="8" name="Rectangle 7"/>
          <p:cNvSpPr/>
          <p:nvPr/>
        </p:nvSpPr>
        <p:spPr>
          <a:xfrm>
            <a:off x="-36512" y="0"/>
            <a:ext cx="84874"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836" y="6381328"/>
            <a:ext cx="629063" cy="445739"/>
          </a:xfrm>
          <a:prstGeom prst="rect">
            <a:avLst/>
          </a:prstGeom>
        </p:spPr>
      </p:pic>
      <p:sp>
        <p:nvSpPr>
          <p:cNvPr id="13" name="Text Placeholder 12"/>
          <p:cNvSpPr>
            <a:spLocks noGrp="1"/>
          </p:cNvSpPr>
          <p:nvPr>
            <p:ph type="body" sz="quarter" idx="10" hasCustomPrompt="1"/>
          </p:nvPr>
        </p:nvSpPr>
        <p:spPr>
          <a:xfrm>
            <a:off x="8676456" y="0"/>
            <a:ext cx="468312"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none"/>
        </p:style>
        <p:txBody>
          <a:bodyPr vert="vert" anchor="ctr">
            <a:noAutofit/>
          </a:bodyPr>
          <a:lstStyle>
            <a:lvl1pPr algn="l">
              <a:defRPr sz="1200">
                <a:solidFill>
                  <a:schemeClr val="bg1"/>
                </a:solidFill>
                <a:latin typeface="Tahoma" pitchFamily="34" charset="0"/>
                <a:ea typeface="Tahoma" pitchFamily="34" charset="0"/>
                <a:cs typeface="Tahoma" pitchFamily="34" charset="0"/>
              </a:defRPr>
            </a:lvl1pPr>
            <a:lvl2pPr marL="457200" indent="0">
              <a:buNone/>
              <a:defRPr sz="1400">
                <a:latin typeface="Tahoma" pitchFamily="34" charset="0"/>
                <a:ea typeface="Tahoma" pitchFamily="34" charset="0"/>
                <a:cs typeface="Tahoma" pitchFamily="34" charset="0"/>
              </a:defRPr>
            </a:lvl2pPr>
            <a:lvl3pPr>
              <a:defRPr sz="14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a:r>
              <a:rPr lang="en-GB" noProof="0" dirty="0" smtClean="0"/>
              <a:t>  Chapter</a:t>
            </a:r>
          </a:p>
        </p:txBody>
      </p:sp>
      <p:sp>
        <p:nvSpPr>
          <p:cNvPr id="12" name="Title 1"/>
          <p:cNvSpPr>
            <a:spLocks noGrp="1"/>
          </p:cNvSpPr>
          <p:nvPr>
            <p:ph type="title"/>
          </p:nvPr>
        </p:nvSpPr>
        <p:spPr>
          <a:xfrm>
            <a:off x="302840" y="134389"/>
            <a:ext cx="8212510" cy="549275"/>
          </a:xfrm>
          <a:prstGeom prst="rect">
            <a:avLst/>
          </a:prstGeom>
        </p:spPr>
        <p:txBody>
          <a:bodyPr/>
          <a:lstStyle>
            <a:lvl1pPr>
              <a:defRPr sz="2800">
                <a:solidFill>
                  <a:srgbClr val="9D0A0E"/>
                </a:solidFill>
              </a:defRPr>
            </a:lvl1pPr>
          </a:lstStyle>
          <a:p>
            <a:r>
              <a:rPr lang="en-US" smtClean="0"/>
              <a:t>Click to edit Master title style</a:t>
            </a:r>
            <a:endParaRPr lang="sl-SI" dirty="0"/>
          </a:p>
        </p:txBody>
      </p:sp>
    </p:spTree>
    <p:extLst>
      <p:ext uri="{BB962C8B-B14F-4D97-AF65-F5344CB8AC3E}">
        <p14:creationId xmlns:p14="http://schemas.microsoft.com/office/powerpoint/2010/main" val="3576952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Vsebina">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764704"/>
            <a:ext cx="8229600"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836" y="6381328"/>
            <a:ext cx="629063" cy="445739"/>
          </a:xfrm>
          <a:prstGeom prst="rect">
            <a:avLst/>
          </a:prstGeom>
        </p:spPr>
      </p:pic>
      <p:sp>
        <p:nvSpPr>
          <p:cNvPr id="10" name="Text Placeholder 12"/>
          <p:cNvSpPr>
            <a:spLocks noGrp="1"/>
          </p:cNvSpPr>
          <p:nvPr>
            <p:ph type="body" sz="quarter" idx="10" hasCustomPrompt="1"/>
          </p:nvPr>
        </p:nvSpPr>
        <p:spPr>
          <a:xfrm>
            <a:off x="8676456" y="0"/>
            <a:ext cx="468312"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none"/>
        </p:style>
        <p:txBody>
          <a:bodyPr vert="vert" anchor="ctr">
            <a:noAutofit/>
          </a:bodyPr>
          <a:lstStyle>
            <a:lvl1pPr algn="l">
              <a:defRPr sz="1200">
                <a:solidFill>
                  <a:schemeClr val="bg1"/>
                </a:solidFill>
                <a:latin typeface="Tahoma" pitchFamily="34" charset="0"/>
                <a:ea typeface="Tahoma" pitchFamily="34" charset="0"/>
                <a:cs typeface="Tahoma" pitchFamily="34" charset="0"/>
              </a:defRPr>
            </a:lvl1pPr>
            <a:lvl2pPr marL="457200" indent="0">
              <a:buNone/>
              <a:defRPr sz="1400">
                <a:latin typeface="Tahoma" pitchFamily="34" charset="0"/>
                <a:ea typeface="Tahoma" pitchFamily="34" charset="0"/>
                <a:cs typeface="Tahoma" pitchFamily="34" charset="0"/>
              </a:defRPr>
            </a:lvl2pPr>
            <a:lvl3pPr>
              <a:defRPr sz="14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a:r>
              <a:rPr lang="sl-SI" dirty="0" smtClean="0"/>
              <a:t>  </a:t>
            </a:r>
            <a:r>
              <a:rPr lang="en-GB" noProof="0" dirty="0" smtClean="0"/>
              <a:t>Chapter</a:t>
            </a:r>
          </a:p>
        </p:txBody>
      </p:sp>
      <p:sp>
        <p:nvSpPr>
          <p:cNvPr id="11" name="Rectangle 10"/>
          <p:cNvSpPr/>
          <p:nvPr/>
        </p:nvSpPr>
        <p:spPr>
          <a:xfrm>
            <a:off x="-36512" y="0"/>
            <a:ext cx="84874"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5080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aslov in dva stolpca vsebin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764704"/>
            <a:ext cx="4104456"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836" y="6381328"/>
            <a:ext cx="629063" cy="445739"/>
          </a:xfrm>
          <a:prstGeom prst="rect">
            <a:avLst/>
          </a:prstGeom>
        </p:spPr>
      </p:pic>
      <p:sp>
        <p:nvSpPr>
          <p:cNvPr id="6" name="Content Placeholder 2"/>
          <p:cNvSpPr>
            <a:spLocks noGrp="1"/>
          </p:cNvSpPr>
          <p:nvPr>
            <p:ph idx="11"/>
          </p:nvPr>
        </p:nvSpPr>
        <p:spPr>
          <a:xfrm>
            <a:off x="251520" y="764704"/>
            <a:ext cx="4104456"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251520" y="134389"/>
            <a:ext cx="8280920" cy="549275"/>
          </a:xfrm>
          <a:prstGeom prst="rect">
            <a:avLst/>
          </a:prstGeom>
        </p:spPr>
        <p:txBody>
          <a:bodyPr/>
          <a:lstStyle>
            <a:lvl1pPr>
              <a:defRPr sz="2800">
                <a:solidFill>
                  <a:srgbClr val="9D0A0E"/>
                </a:solidFill>
              </a:defRPr>
            </a:lvl1pPr>
          </a:lstStyle>
          <a:p>
            <a:r>
              <a:rPr lang="en-US" noProof="0" smtClean="0"/>
              <a:t>Click to edit Master title style</a:t>
            </a:r>
            <a:endParaRPr lang="en-GB" noProof="0" dirty="0"/>
          </a:p>
        </p:txBody>
      </p:sp>
      <p:sp>
        <p:nvSpPr>
          <p:cNvPr id="17" name="Text Placeholder 12"/>
          <p:cNvSpPr>
            <a:spLocks noGrp="1"/>
          </p:cNvSpPr>
          <p:nvPr>
            <p:ph type="body" sz="quarter" idx="10" hasCustomPrompt="1"/>
          </p:nvPr>
        </p:nvSpPr>
        <p:spPr>
          <a:xfrm>
            <a:off x="8676456" y="0"/>
            <a:ext cx="468312"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none"/>
        </p:style>
        <p:txBody>
          <a:bodyPr vert="vert" anchor="ctr">
            <a:noAutofit/>
          </a:bodyPr>
          <a:lstStyle>
            <a:lvl1pPr algn="l">
              <a:defRPr sz="1200">
                <a:solidFill>
                  <a:schemeClr val="bg1"/>
                </a:solidFill>
                <a:latin typeface="Tahoma" pitchFamily="34" charset="0"/>
                <a:ea typeface="Tahoma" pitchFamily="34" charset="0"/>
                <a:cs typeface="Tahoma" pitchFamily="34" charset="0"/>
              </a:defRPr>
            </a:lvl1pPr>
            <a:lvl2pPr marL="457200" indent="0">
              <a:buNone/>
              <a:defRPr sz="1400">
                <a:latin typeface="Tahoma" pitchFamily="34" charset="0"/>
                <a:ea typeface="Tahoma" pitchFamily="34" charset="0"/>
                <a:cs typeface="Tahoma" pitchFamily="34" charset="0"/>
              </a:defRPr>
            </a:lvl2pPr>
            <a:lvl3pPr>
              <a:defRPr sz="14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a:r>
              <a:rPr lang="sl-SI" dirty="0" smtClean="0"/>
              <a:t>  </a:t>
            </a:r>
            <a:r>
              <a:rPr lang="en-GB" noProof="0" dirty="0" smtClean="0"/>
              <a:t>Chapter</a:t>
            </a:r>
          </a:p>
        </p:txBody>
      </p:sp>
      <p:sp>
        <p:nvSpPr>
          <p:cNvPr id="18" name="Rectangle 17"/>
          <p:cNvSpPr/>
          <p:nvPr/>
        </p:nvSpPr>
        <p:spPr>
          <a:xfrm>
            <a:off x="-36512" y="0"/>
            <a:ext cx="84874"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36497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razna stra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3880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Kontakt">
    <p:bg>
      <p:bgPr>
        <a:solidFill>
          <a:schemeClr val="bg1"/>
        </a:solidFill>
        <a:effectLst/>
      </p:bgPr>
    </p:bg>
    <p:spTree>
      <p:nvGrpSpPr>
        <p:cNvPr id="1" name=""/>
        <p:cNvGrpSpPr/>
        <p:nvPr/>
      </p:nvGrpSpPr>
      <p:grpSpPr>
        <a:xfrm>
          <a:off x="0" y="0"/>
          <a:ext cx="0" cy="0"/>
          <a:chOff x="0" y="0"/>
          <a:chExt cx="0" cy="0"/>
        </a:xfrm>
      </p:grpSpPr>
      <p:sp>
        <p:nvSpPr>
          <p:cNvPr id="55" name="Text Placeholder 2"/>
          <p:cNvSpPr>
            <a:spLocks noGrp="1"/>
          </p:cNvSpPr>
          <p:nvPr>
            <p:ph idx="1" hasCustomPrompt="1"/>
          </p:nvPr>
        </p:nvSpPr>
        <p:spPr>
          <a:xfrm>
            <a:off x="319930" y="1235285"/>
            <a:ext cx="8348710" cy="648072"/>
          </a:xfrm>
          <a:prstGeom prst="rect">
            <a:avLst/>
          </a:prstGeom>
        </p:spPr>
        <p:txBody>
          <a:bodyPr vert="horz" lIns="91440" tIns="45720" rIns="91440" bIns="45720" rtlCol="0">
            <a:normAutofit/>
          </a:bodyPr>
          <a:lstStyle>
            <a:lvl1pPr algn="ctr">
              <a:defRPr lang="en-US" sz="2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dirty="0" smtClean="0"/>
              <a:t>THANK YOU text, picture…</a:t>
            </a:r>
          </a:p>
        </p:txBody>
      </p:sp>
      <p:sp>
        <p:nvSpPr>
          <p:cNvPr id="17" name="Rectangle 16"/>
          <p:cNvSpPr/>
          <p:nvPr/>
        </p:nvSpPr>
        <p:spPr>
          <a:xfrm>
            <a:off x="9059126" y="0"/>
            <a:ext cx="84874" cy="68580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467544" y="2204864"/>
            <a:ext cx="8064896" cy="3024336"/>
            <a:chOff x="467544" y="2204864"/>
            <a:chExt cx="8064896" cy="3024336"/>
          </a:xfrm>
        </p:grpSpPr>
        <p:sp>
          <p:nvSpPr>
            <p:cNvPr id="2" name="TextBox 1"/>
            <p:cNvSpPr txBox="1"/>
            <p:nvPr/>
          </p:nvSpPr>
          <p:spPr>
            <a:xfrm>
              <a:off x="467544" y="2510849"/>
              <a:ext cx="3675450" cy="2585323"/>
            </a:xfrm>
            <a:prstGeom prst="rect">
              <a:avLst/>
            </a:prstGeom>
            <a:noFill/>
          </p:spPr>
          <p:txBody>
            <a:bodyPr wrap="square" rtlCol="0">
              <a:spAutoFit/>
            </a:bodyPr>
            <a:lstStyle/>
            <a:p>
              <a:pPr algn="r">
                <a:lnSpc>
                  <a:spcPct val="150000"/>
                </a:lnSpc>
              </a:pPr>
              <a:r>
                <a:rPr lang="en-GB" sz="1800" noProof="0" dirty="0" smtClean="0">
                  <a:latin typeface="Tahoma" panose="020B0604030504040204" pitchFamily="34" charset="0"/>
                  <a:ea typeface="Tahoma" panose="020B0604030504040204" pitchFamily="34" charset="0"/>
                  <a:cs typeface="Tahoma" panose="020B0604030504040204" pitchFamily="34" charset="0"/>
                </a:rPr>
                <a:t>University of Ljubljana</a:t>
              </a:r>
            </a:p>
            <a:p>
              <a:pPr algn="r">
                <a:lnSpc>
                  <a:spcPct val="150000"/>
                </a:lnSpc>
              </a:pPr>
              <a:r>
                <a:rPr lang="en-GB" sz="1800" noProof="0" dirty="0" smtClean="0">
                  <a:latin typeface="Tahoma" panose="020B0604030504040204" pitchFamily="34" charset="0"/>
                  <a:ea typeface="Tahoma" panose="020B0604030504040204" pitchFamily="34" charset="0"/>
                  <a:cs typeface="Tahoma" panose="020B0604030504040204" pitchFamily="34" charset="0"/>
                </a:rPr>
                <a:t>Faculty of Social Sciences</a:t>
              </a:r>
            </a:p>
            <a:p>
              <a:pPr algn="r">
                <a:lnSpc>
                  <a:spcPct val="150000"/>
                </a:lnSpc>
              </a:pPr>
              <a:r>
                <a:rPr lang="en-GB" sz="1800" b="1" noProof="0" dirty="0" smtClean="0">
                  <a:latin typeface="Tahoma" panose="020B0604030504040204" pitchFamily="34" charset="0"/>
                  <a:ea typeface="Tahoma" panose="020B0604030504040204" pitchFamily="34" charset="0"/>
                  <a:cs typeface="Tahoma" panose="020B0604030504040204" pitchFamily="34" charset="0"/>
                </a:rPr>
                <a:t>Social</a:t>
              </a:r>
              <a:r>
                <a:rPr lang="en-GB" sz="1800" b="1" baseline="0" noProof="0" dirty="0" smtClean="0">
                  <a:latin typeface="Tahoma" panose="020B0604030504040204" pitchFamily="34" charset="0"/>
                  <a:ea typeface="Tahoma" panose="020B0604030504040204" pitchFamily="34" charset="0"/>
                  <a:cs typeface="Tahoma" panose="020B0604030504040204" pitchFamily="34" charset="0"/>
                </a:rPr>
                <a:t> Science Data Archive</a:t>
              </a:r>
              <a:endParaRPr lang="en-GB" sz="1800" b="1" noProof="0" dirty="0" smtClean="0">
                <a:latin typeface="Tahoma" panose="020B0604030504040204" pitchFamily="34" charset="0"/>
                <a:ea typeface="Tahoma" panose="020B0604030504040204" pitchFamily="34" charset="0"/>
                <a:cs typeface="Tahoma" panose="020B0604030504040204" pitchFamily="34" charset="0"/>
              </a:endParaRPr>
            </a:p>
            <a:p>
              <a:pPr algn="r">
                <a:lnSpc>
                  <a:spcPct val="150000"/>
                </a:lnSpc>
              </a:pPr>
              <a:r>
                <a:rPr lang="en-GB" sz="1800" b="0" noProof="0" dirty="0" err="1" smtClean="0">
                  <a:latin typeface="Tahoma" panose="020B0604030504040204" pitchFamily="34" charset="0"/>
                  <a:ea typeface="Tahoma" panose="020B0604030504040204" pitchFamily="34" charset="0"/>
                  <a:cs typeface="Tahoma" panose="020B0604030504040204" pitchFamily="34" charset="0"/>
                </a:rPr>
                <a:t>Kardeljeva</a:t>
              </a:r>
              <a:r>
                <a:rPr lang="en-GB" sz="1800" b="0" noProof="0" dirty="0" smtClean="0">
                  <a:latin typeface="Tahoma" panose="020B0604030504040204" pitchFamily="34" charset="0"/>
                  <a:ea typeface="Tahoma" panose="020B0604030504040204" pitchFamily="34" charset="0"/>
                  <a:cs typeface="Tahoma" panose="020B0604030504040204" pitchFamily="34" charset="0"/>
                </a:rPr>
                <a:t> </a:t>
              </a:r>
              <a:r>
                <a:rPr lang="en-GB" sz="1800" b="0" noProof="0" dirty="0" err="1" smtClean="0">
                  <a:latin typeface="Tahoma" panose="020B0604030504040204" pitchFamily="34" charset="0"/>
                  <a:ea typeface="Tahoma" panose="020B0604030504040204" pitchFamily="34" charset="0"/>
                  <a:cs typeface="Tahoma" panose="020B0604030504040204" pitchFamily="34" charset="0"/>
                </a:rPr>
                <a:t>ploščad</a:t>
              </a:r>
              <a:r>
                <a:rPr lang="en-GB" sz="1800" b="0" noProof="0" dirty="0" smtClean="0">
                  <a:latin typeface="Tahoma" panose="020B0604030504040204" pitchFamily="34" charset="0"/>
                  <a:ea typeface="Tahoma" panose="020B0604030504040204" pitchFamily="34" charset="0"/>
                  <a:cs typeface="Tahoma" panose="020B0604030504040204" pitchFamily="34" charset="0"/>
                </a:rPr>
                <a:t> 5</a:t>
              </a:r>
            </a:p>
            <a:p>
              <a:pPr algn="r">
                <a:lnSpc>
                  <a:spcPct val="150000"/>
                </a:lnSpc>
              </a:pPr>
              <a:r>
                <a:rPr lang="en-GB" sz="1800" b="0" noProof="0" dirty="0" smtClean="0">
                  <a:latin typeface="Tahoma" panose="020B0604030504040204" pitchFamily="34" charset="0"/>
                  <a:ea typeface="Tahoma" panose="020B0604030504040204" pitchFamily="34" charset="0"/>
                  <a:cs typeface="Tahoma" panose="020B0604030504040204" pitchFamily="34" charset="0"/>
                </a:rPr>
                <a:t>1000 Ljubljana</a:t>
              </a:r>
            </a:p>
            <a:p>
              <a:pPr algn="r">
                <a:lnSpc>
                  <a:spcPct val="150000"/>
                </a:lnSpc>
              </a:pPr>
              <a:r>
                <a:rPr lang="en-GB" sz="1800" b="0" noProof="0" dirty="0" smtClean="0">
                  <a:latin typeface="Tahoma" panose="020B0604030504040204" pitchFamily="34" charset="0"/>
                  <a:ea typeface="Tahoma" panose="020B0604030504040204" pitchFamily="34" charset="0"/>
                  <a:cs typeface="Tahoma" panose="020B0604030504040204" pitchFamily="34" charset="0"/>
                </a:rPr>
                <a:t>Slovenia</a:t>
              </a:r>
            </a:p>
          </p:txBody>
        </p:sp>
        <p:sp>
          <p:nvSpPr>
            <p:cNvPr id="44" name="TextBox 43"/>
            <p:cNvSpPr txBox="1"/>
            <p:nvPr/>
          </p:nvSpPr>
          <p:spPr>
            <a:xfrm>
              <a:off x="5237121" y="2280016"/>
              <a:ext cx="3295319" cy="2631490"/>
            </a:xfrm>
            <a:prstGeom prst="rect">
              <a:avLst/>
            </a:prstGeom>
            <a:noFill/>
          </p:spPr>
          <p:txBody>
            <a:bodyPr wrap="square" rtlCol="0">
              <a:spAutoFit/>
            </a:bodyPr>
            <a:lstStyle/>
            <a:p>
              <a:pPr>
                <a:lnSpc>
                  <a:spcPct val="250000"/>
                </a:lnSpc>
              </a:pPr>
              <a:r>
                <a:rPr lang="sl-SI" sz="1600" b="1" dirty="0" err="1" smtClean="0">
                  <a:latin typeface="Tahoma" panose="020B0604030504040204" pitchFamily="34" charset="0"/>
                  <a:ea typeface="Tahoma" panose="020B0604030504040204" pitchFamily="34" charset="0"/>
                  <a:cs typeface="Tahoma" panose="020B0604030504040204" pitchFamily="34" charset="0"/>
                </a:rPr>
                <a:t>www.adp.fdv.uni</a:t>
              </a:r>
              <a:r>
                <a:rPr lang="sl-SI" sz="1600" b="1" dirty="0" smtClean="0">
                  <a:latin typeface="Tahoma" panose="020B0604030504040204" pitchFamily="34" charset="0"/>
                  <a:ea typeface="Tahoma" panose="020B0604030504040204" pitchFamily="34" charset="0"/>
                  <a:cs typeface="Tahoma" panose="020B0604030504040204" pitchFamily="34" charset="0"/>
                </a:rPr>
                <a:t>-</a:t>
              </a:r>
              <a:r>
                <a:rPr lang="sl-SI" sz="1600" b="1" dirty="0" err="1" smtClean="0">
                  <a:latin typeface="Tahoma" panose="020B0604030504040204" pitchFamily="34" charset="0"/>
                  <a:ea typeface="Tahoma" panose="020B0604030504040204" pitchFamily="34" charset="0"/>
                  <a:cs typeface="Tahoma" panose="020B0604030504040204" pitchFamily="34" charset="0"/>
                </a:rPr>
                <a:t>lj.si</a:t>
              </a:r>
              <a:endParaRPr lang="sl-SI" sz="1600" b="1"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dirty="0" err="1" smtClean="0">
                  <a:latin typeface="Tahoma" panose="020B0604030504040204" pitchFamily="34" charset="0"/>
                  <a:ea typeface="Tahoma" panose="020B0604030504040204" pitchFamily="34" charset="0"/>
                  <a:cs typeface="Tahoma" panose="020B0604030504040204" pitchFamily="34" charset="0"/>
                </a:rPr>
                <a:t>arhiv.podatkov@fdv.uni</a:t>
              </a:r>
              <a:r>
                <a:rPr lang="sl-SI" sz="1600" b="1" dirty="0" smtClean="0">
                  <a:latin typeface="Tahoma" panose="020B0604030504040204" pitchFamily="34" charset="0"/>
                  <a:ea typeface="Tahoma" panose="020B0604030504040204" pitchFamily="34" charset="0"/>
                  <a:cs typeface="Tahoma" panose="020B0604030504040204" pitchFamily="34" charset="0"/>
                </a:rPr>
                <a:t>-</a:t>
              </a:r>
              <a:r>
                <a:rPr lang="sl-SI" sz="1600" b="1" dirty="0" err="1" smtClean="0">
                  <a:latin typeface="Tahoma" panose="020B0604030504040204" pitchFamily="34" charset="0"/>
                  <a:ea typeface="Tahoma" panose="020B0604030504040204" pitchFamily="34" charset="0"/>
                  <a:cs typeface="Tahoma" panose="020B0604030504040204" pitchFamily="34" charset="0"/>
                </a:rPr>
                <a:t>lj.si</a:t>
              </a:r>
              <a:endParaRPr lang="sl-SI" sz="1600" b="1"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baseline="0" dirty="0" err="1" smtClean="0">
                  <a:latin typeface="Tahoma" panose="020B0604030504040204" pitchFamily="34" charset="0"/>
                  <a:ea typeface="Tahoma" panose="020B0604030504040204" pitchFamily="34" charset="0"/>
                  <a:cs typeface="Tahoma" panose="020B0604030504040204" pitchFamily="34" charset="0"/>
                </a:rPr>
                <a:t>Arhiv.Druzboslovnih.Podatkov</a:t>
              </a:r>
              <a:endParaRPr lang="sl-SI" sz="1600" b="1" baseline="0"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baseline="0" dirty="0" smtClean="0">
                  <a:latin typeface="Tahoma" panose="020B0604030504040204" pitchFamily="34" charset="0"/>
                  <a:ea typeface="Tahoma" panose="020B0604030504040204" pitchFamily="34" charset="0"/>
                  <a:cs typeface="Tahoma" panose="020B0604030504040204" pitchFamily="34" charset="0"/>
                </a:rPr>
                <a:t>@</a:t>
              </a:r>
              <a:r>
                <a:rPr lang="sl-SI" sz="1600" b="1" baseline="0" dirty="0" err="1" smtClean="0">
                  <a:latin typeface="Tahoma" panose="020B0604030504040204" pitchFamily="34" charset="0"/>
                  <a:ea typeface="Tahoma" panose="020B0604030504040204" pitchFamily="34" charset="0"/>
                  <a:cs typeface="Tahoma" panose="020B0604030504040204" pitchFamily="34" charset="0"/>
                </a:rPr>
                <a:t>ArhivPodatkov</a:t>
              </a:r>
              <a:endParaRPr lang="sl-SI" sz="16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406646" y="2204864"/>
              <a:ext cx="45719" cy="3024336"/>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grpSp>
      <p:sp>
        <p:nvSpPr>
          <p:cNvPr id="19" name="Title 1"/>
          <p:cNvSpPr>
            <a:spLocks noGrp="1"/>
          </p:cNvSpPr>
          <p:nvPr>
            <p:ph type="title" hasCustomPrompt="1"/>
          </p:nvPr>
        </p:nvSpPr>
        <p:spPr>
          <a:xfrm>
            <a:off x="319930" y="303242"/>
            <a:ext cx="8348710" cy="549275"/>
          </a:xfrm>
          <a:prstGeom prst="rect">
            <a:avLst/>
          </a:prstGeom>
        </p:spPr>
        <p:txBody>
          <a:bodyPr/>
          <a:lstStyle>
            <a:lvl1pPr>
              <a:defRPr sz="2800">
                <a:solidFill>
                  <a:srgbClr val="9D0A0E"/>
                </a:solidFill>
              </a:defRPr>
            </a:lvl1pPr>
          </a:lstStyle>
          <a:p>
            <a:r>
              <a:rPr lang="en-GB" noProof="0" dirty="0" smtClean="0"/>
              <a:t>Contact</a:t>
            </a:r>
            <a:endParaRPr lang="en-GB" noProof="0" dirty="0"/>
          </a:p>
        </p:txBody>
      </p:sp>
      <p:sp>
        <p:nvSpPr>
          <p:cNvPr id="20" name="Rectangle 19"/>
          <p:cNvSpPr/>
          <p:nvPr/>
        </p:nvSpPr>
        <p:spPr>
          <a:xfrm>
            <a:off x="-36512" y="0"/>
            <a:ext cx="84874"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4899340" y="3717032"/>
            <a:ext cx="309371" cy="397763"/>
          </a:xfrm>
          <a:prstGeom prst="rect">
            <a:avLst/>
          </a:prstGeom>
        </p:spPr>
      </p:pic>
      <p:pic>
        <p:nvPicPr>
          <p:cNvPr id="7" name="Picture 6"/>
          <p:cNvPicPr>
            <a:picLocks noChangeAspect="1"/>
          </p:cNvPicPr>
          <p:nvPr/>
        </p:nvPicPr>
        <p:blipFill>
          <a:blip r:embed="rId3"/>
          <a:stretch>
            <a:fillRect/>
          </a:stretch>
        </p:blipFill>
        <p:spPr>
          <a:xfrm>
            <a:off x="4870929" y="4346654"/>
            <a:ext cx="403172" cy="347349"/>
          </a:xfrm>
          <a:prstGeom prst="rect">
            <a:avLst/>
          </a:prstGeom>
        </p:spPr>
      </p:pic>
      <p:pic>
        <p:nvPicPr>
          <p:cNvPr id="9" name="Picture 8"/>
          <p:cNvPicPr>
            <a:picLocks noChangeAspect="1"/>
          </p:cNvPicPr>
          <p:nvPr/>
        </p:nvPicPr>
        <p:blipFill>
          <a:blip r:embed="rId4"/>
          <a:stretch>
            <a:fillRect/>
          </a:stretch>
        </p:blipFill>
        <p:spPr>
          <a:xfrm>
            <a:off x="4813790" y="3137124"/>
            <a:ext cx="432711" cy="348050"/>
          </a:xfrm>
          <a:prstGeom prst="rect">
            <a:avLst/>
          </a:prstGeom>
        </p:spPr>
      </p:pic>
      <p:pic>
        <p:nvPicPr>
          <p:cNvPr id="10" name="Picture 9"/>
          <p:cNvPicPr>
            <a:picLocks noChangeAspect="1"/>
          </p:cNvPicPr>
          <p:nvPr/>
        </p:nvPicPr>
        <p:blipFill>
          <a:blip r:embed="rId5"/>
          <a:stretch>
            <a:fillRect/>
          </a:stretch>
        </p:blipFill>
        <p:spPr>
          <a:xfrm>
            <a:off x="4831657" y="2483687"/>
            <a:ext cx="461727" cy="42157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9577" y="303242"/>
            <a:ext cx="629063" cy="445739"/>
          </a:xfrm>
          <a:prstGeom prst="rect">
            <a:avLst/>
          </a:prstGeom>
        </p:spPr>
      </p:pic>
    </p:spTree>
    <p:extLst>
      <p:ext uri="{BB962C8B-B14F-4D97-AF65-F5344CB8AC3E}">
        <p14:creationId xmlns:p14="http://schemas.microsoft.com/office/powerpoint/2010/main" val="4247073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Kontakt z logoti">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9059126" y="0"/>
            <a:ext cx="84874" cy="68580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6512" y="0"/>
            <a:ext cx="84874"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5367" y="6162279"/>
            <a:ext cx="1495638" cy="288000"/>
          </a:xfrm>
          <a:prstGeom prst="rect">
            <a:avLst/>
          </a:prstGeom>
        </p:spPr>
      </p:pic>
      <p:grpSp>
        <p:nvGrpSpPr>
          <p:cNvPr id="36" name="Group 35"/>
          <p:cNvGrpSpPr/>
          <p:nvPr/>
        </p:nvGrpSpPr>
        <p:grpSpPr>
          <a:xfrm>
            <a:off x="467544" y="2204864"/>
            <a:ext cx="8064896" cy="3024336"/>
            <a:chOff x="467544" y="2204864"/>
            <a:chExt cx="8064896" cy="3024336"/>
          </a:xfrm>
        </p:grpSpPr>
        <p:sp>
          <p:nvSpPr>
            <p:cNvPr id="37" name="TextBox 36"/>
            <p:cNvSpPr txBox="1"/>
            <p:nvPr/>
          </p:nvSpPr>
          <p:spPr>
            <a:xfrm>
              <a:off x="467544" y="2510849"/>
              <a:ext cx="3675450" cy="2528897"/>
            </a:xfrm>
            <a:prstGeom prst="rect">
              <a:avLst/>
            </a:prstGeom>
            <a:noFill/>
          </p:spPr>
          <p:txBody>
            <a:bodyPr wrap="square" rtlCol="0">
              <a:spAutoFit/>
            </a:bodyPr>
            <a:lstStyle/>
            <a:p>
              <a:pPr algn="r">
                <a:lnSpc>
                  <a:spcPct val="150000"/>
                </a:lnSpc>
              </a:pPr>
              <a:r>
                <a:rPr lang="en-GB" sz="1800" noProof="0" dirty="0" smtClean="0">
                  <a:latin typeface="Tahoma" panose="020B0604030504040204" pitchFamily="34" charset="0"/>
                  <a:ea typeface="Tahoma" panose="020B0604030504040204" pitchFamily="34" charset="0"/>
                  <a:cs typeface="Tahoma" panose="020B0604030504040204" pitchFamily="34" charset="0"/>
                </a:rPr>
                <a:t>University of Ljubljana</a:t>
              </a:r>
            </a:p>
            <a:p>
              <a:pPr algn="r">
                <a:lnSpc>
                  <a:spcPct val="150000"/>
                </a:lnSpc>
              </a:pPr>
              <a:r>
                <a:rPr lang="en-GB" sz="1800" noProof="0" dirty="0" smtClean="0">
                  <a:latin typeface="Tahoma" panose="020B0604030504040204" pitchFamily="34" charset="0"/>
                  <a:ea typeface="Tahoma" panose="020B0604030504040204" pitchFamily="34" charset="0"/>
                  <a:cs typeface="Tahoma" panose="020B0604030504040204" pitchFamily="34" charset="0"/>
                </a:rPr>
                <a:t>Faculty of Social Sciences</a:t>
              </a:r>
            </a:p>
            <a:p>
              <a:pPr algn="r">
                <a:lnSpc>
                  <a:spcPct val="150000"/>
                </a:lnSpc>
              </a:pPr>
              <a:r>
                <a:rPr lang="en-GB" sz="1800" b="1" noProof="0" dirty="0" smtClean="0">
                  <a:latin typeface="Tahoma" panose="020B0604030504040204" pitchFamily="34" charset="0"/>
                  <a:ea typeface="Tahoma" panose="020B0604030504040204" pitchFamily="34" charset="0"/>
                  <a:cs typeface="Tahoma" panose="020B0604030504040204" pitchFamily="34" charset="0"/>
                </a:rPr>
                <a:t>Social</a:t>
              </a:r>
              <a:r>
                <a:rPr lang="en-GB" sz="1800" b="1" baseline="0" noProof="0" dirty="0" smtClean="0">
                  <a:latin typeface="Tahoma" panose="020B0604030504040204" pitchFamily="34" charset="0"/>
                  <a:ea typeface="Tahoma" panose="020B0604030504040204" pitchFamily="34" charset="0"/>
                  <a:cs typeface="Tahoma" panose="020B0604030504040204" pitchFamily="34" charset="0"/>
                </a:rPr>
                <a:t> Science Data Archive</a:t>
              </a:r>
              <a:endParaRPr lang="en-GB" sz="1800" b="1" noProof="0" dirty="0" smtClean="0">
                <a:latin typeface="Tahoma" panose="020B0604030504040204" pitchFamily="34" charset="0"/>
                <a:ea typeface="Tahoma" panose="020B0604030504040204" pitchFamily="34" charset="0"/>
                <a:cs typeface="Tahoma" panose="020B0604030504040204" pitchFamily="34" charset="0"/>
              </a:endParaRPr>
            </a:p>
            <a:p>
              <a:pPr algn="r">
                <a:lnSpc>
                  <a:spcPct val="150000"/>
                </a:lnSpc>
              </a:pPr>
              <a:r>
                <a:rPr lang="en-GB" sz="1800" b="0" noProof="0" dirty="0" err="1" smtClean="0">
                  <a:latin typeface="Tahoma" panose="020B0604030504040204" pitchFamily="34" charset="0"/>
                  <a:ea typeface="Tahoma" panose="020B0604030504040204" pitchFamily="34" charset="0"/>
                  <a:cs typeface="Tahoma" panose="020B0604030504040204" pitchFamily="34" charset="0"/>
                </a:rPr>
                <a:t>Kardeljeva</a:t>
              </a:r>
              <a:r>
                <a:rPr lang="en-GB" sz="1800" b="0" noProof="0" dirty="0" smtClean="0">
                  <a:latin typeface="Tahoma" panose="020B0604030504040204" pitchFamily="34" charset="0"/>
                  <a:ea typeface="Tahoma" panose="020B0604030504040204" pitchFamily="34" charset="0"/>
                  <a:cs typeface="Tahoma" panose="020B0604030504040204" pitchFamily="34" charset="0"/>
                </a:rPr>
                <a:t> </a:t>
              </a:r>
              <a:r>
                <a:rPr lang="en-GB" sz="1800" b="0" noProof="0" dirty="0" err="1" smtClean="0">
                  <a:latin typeface="Tahoma" panose="020B0604030504040204" pitchFamily="34" charset="0"/>
                  <a:ea typeface="Tahoma" panose="020B0604030504040204" pitchFamily="34" charset="0"/>
                  <a:cs typeface="Tahoma" panose="020B0604030504040204" pitchFamily="34" charset="0"/>
                </a:rPr>
                <a:t>ploščad</a:t>
              </a:r>
              <a:r>
                <a:rPr lang="en-GB" sz="1800" b="0" noProof="0" dirty="0" smtClean="0">
                  <a:latin typeface="Tahoma" panose="020B0604030504040204" pitchFamily="34" charset="0"/>
                  <a:ea typeface="Tahoma" panose="020B0604030504040204" pitchFamily="34" charset="0"/>
                  <a:cs typeface="Tahoma" panose="020B0604030504040204" pitchFamily="34" charset="0"/>
                </a:rPr>
                <a:t> 5</a:t>
              </a:r>
            </a:p>
            <a:p>
              <a:pPr algn="r">
                <a:lnSpc>
                  <a:spcPct val="150000"/>
                </a:lnSpc>
              </a:pPr>
              <a:r>
                <a:rPr lang="en-GB" sz="1800" b="0" noProof="0" dirty="0" smtClean="0">
                  <a:latin typeface="Tahoma" panose="020B0604030504040204" pitchFamily="34" charset="0"/>
                  <a:ea typeface="Tahoma" panose="020B0604030504040204" pitchFamily="34" charset="0"/>
                  <a:cs typeface="Tahoma" panose="020B0604030504040204" pitchFamily="34" charset="0"/>
                </a:rPr>
                <a:t>1000 Ljubljana</a:t>
              </a:r>
            </a:p>
            <a:p>
              <a:pPr algn="r">
                <a:lnSpc>
                  <a:spcPct val="150000"/>
                </a:lnSpc>
              </a:pPr>
              <a:r>
                <a:rPr lang="en-GB" sz="1800" b="0" noProof="0" dirty="0" smtClean="0">
                  <a:latin typeface="Tahoma" panose="020B0604030504040204" pitchFamily="34" charset="0"/>
                  <a:ea typeface="Tahoma" panose="020B0604030504040204" pitchFamily="34" charset="0"/>
                  <a:cs typeface="Tahoma" panose="020B0604030504040204" pitchFamily="34" charset="0"/>
                </a:rPr>
                <a:t>Slovenia</a:t>
              </a:r>
            </a:p>
          </p:txBody>
        </p:sp>
        <p:sp>
          <p:nvSpPr>
            <p:cNvPr id="38" name="TextBox 37"/>
            <p:cNvSpPr txBox="1"/>
            <p:nvPr/>
          </p:nvSpPr>
          <p:spPr>
            <a:xfrm>
              <a:off x="5237121" y="2280016"/>
              <a:ext cx="3295319" cy="2631490"/>
            </a:xfrm>
            <a:prstGeom prst="rect">
              <a:avLst/>
            </a:prstGeom>
            <a:noFill/>
          </p:spPr>
          <p:txBody>
            <a:bodyPr wrap="square" rtlCol="0">
              <a:spAutoFit/>
            </a:bodyPr>
            <a:lstStyle/>
            <a:p>
              <a:pPr>
                <a:lnSpc>
                  <a:spcPct val="250000"/>
                </a:lnSpc>
              </a:pPr>
              <a:r>
                <a:rPr lang="sl-SI" sz="1600" b="1" dirty="0" err="1" smtClean="0">
                  <a:latin typeface="Tahoma" panose="020B0604030504040204" pitchFamily="34" charset="0"/>
                  <a:ea typeface="Tahoma" panose="020B0604030504040204" pitchFamily="34" charset="0"/>
                  <a:cs typeface="Tahoma" panose="020B0604030504040204" pitchFamily="34" charset="0"/>
                </a:rPr>
                <a:t>www.adp.fdv.uni</a:t>
              </a:r>
              <a:r>
                <a:rPr lang="sl-SI" sz="1600" b="1" dirty="0" smtClean="0">
                  <a:latin typeface="Tahoma" panose="020B0604030504040204" pitchFamily="34" charset="0"/>
                  <a:ea typeface="Tahoma" panose="020B0604030504040204" pitchFamily="34" charset="0"/>
                  <a:cs typeface="Tahoma" panose="020B0604030504040204" pitchFamily="34" charset="0"/>
                </a:rPr>
                <a:t>-</a:t>
              </a:r>
              <a:r>
                <a:rPr lang="sl-SI" sz="1600" b="1" dirty="0" err="1" smtClean="0">
                  <a:latin typeface="Tahoma" panose="020B0604030504040204" pitchFamily="34" charset="0"/>
                  <a:ea typeface="Tahoma" panose="020B0604030504040204" pitchFamily="34" charset="0"/>
                  <a:cs typeface="Tahoma" panose="020B0604030504040204" pitchFamily="34" charset="0"/>
                </a:rPr>
                <a:t>lj.si</a:t>
              </a:r>
              <a:endParaRPr lang="sl-SI" sz="1600" b="1"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dirty="0" err="1" smtClean="0">
                  <a:latin typeface="Tahoma" panose="020B0604030504040204" pitchFamily="34" charset="0"/>
                  <a:ea typeface="Tahoma" panose="020B0604030504040204" pitchFamily="34" charset="0"/>
                  <a:cs typeface="Tahoma" panose="020B0604030504040204" pitchFamily="34" charset="0"/>
                </a:rPr>
                <a:t>arhiv.podatkov@fdv.uni</a:t>
              </a:r>
              <a:r>
                <a:rPr lang="sl-SI" sz="1600" b="1" dirty="0" smtClean="0">
                  <a:latin typeface="Tahoma" panose="020B0604030504040204" pitchFamily="34" charset="0"/>
                  <a:ea typeface="Tahoma" panose="020B0604030504040204" pitchFamily="34" charset="0"/>
                  <a:cs typeface="Tahoma" panose="020B0604030504040204" pitchFamily="34" charset="0"/>
                </a:rPr>
                <a:t>-</a:t>
              </a:r>
              <a:r>
                <a:rPr lang="sl-SI" sz="1600" b="1" dirty="0" err="1" smtClean="0">
                  <a:latin typeface="Tahoma" panose="020B0604030504040204" pitchFamily="34" charset="0"/>
                  <a:ea typeface="Tahoma" panose="020B0604030504040204" pitchFamily="34" charset="0"/>
                  <a:cs typeface="Tahoma" panose="020B0604030504040204" pitchFamily="34" charset="0"/>
                </a:rPr>
                <a:t>lj.si</a:t>
              </a:r>
              <a:endParaRPr lang="sl-SI" sz="1600" b="1"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baseline="0" dirty="0" err="1" smtClean="0">
                  <a:latin typeface="Tahoma" panose="020B0604030504040204" pitchFamily="34" charset="0"/>
                  <a:ea typeface="Tahoma" panose="020B0604030504040204" pitchFamily="34" charset="0"/>
                  <a:cs typeface="Tahoma" panose="020B0604030504040204" pitchFamily="34" charset="0"/>
                </a:rPr>
                <a:t>Arhiv.Druzboslovnih.Podatkov</a:t>
              </a:r>
              <a:endParaRPr lang="sl-SI" sz="1600" b="1" baseline="0"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baseline="0" dirty="0" smtClean="0">
                  <a:latin typeface="Tahoma" panose="020B0604030504040204" pitchFamily="34" charset="0"/>
                  <a:ea typeface="Tahoma" panose="020B0604030504040204" pitchFamily="34" charset="0"/>
                  <a:cs typeface="Tahoma" panose="020B0604030504040204" pitchFamily="34" charset="0"/>
                </a:rPr>
                <a:t>@</a:t>
              </a:r>
              <a:r>
                <a:rPr lang="sl-SI" sz="1600" b="1" baseline="0" dirty="0" err="1" smtClean="0">
                  <a:latin typeface="Tahoma" panose="020B0604030504040204" pitchFamily="34" charset="0"/>
                  <a:ea typeface="Tahoma" panose="020B0604030504040204" pitchFamily="34" charset="0"/>
                  <a:cs typeface="Tahoma" panose="020B0604030504040204" pitchFamily="34" charset="0"/>
                </a:rPr>
                <a:t>ArhivPodatkov</a:t>
              </a:r>
              <a:endParaRPr lang="sl-SI" sz="16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9" name="Rectangle 38"/>
            <p:cNvSpPr/>
            <p:nvPr/>
          </p:nvSpPr>
          <p:spPr>
            <a:xfrm>
              <a:off x="4406646" y="2204864"/>
              <a:ext cx="45719" cy="3024336"/>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grpSp>
      <p:pic>
        <p:nvPicPr>
          <p:cNvPr id="40" name="Picture 39"/>
          <p:cNvPicPr>
            <a:picLocks noChangeAspect="1"/>
          </p:cNvPicPr>
          <p:nvPr/>
        </p:nvPicPr>
        <p:blipFill>
          <a:blip r:embed="rId3"/>
          <a:stretch>
            <a:fillRect/>
          </a:stretch>
        </p:blipFill>
        <p:spPr>
          <a:xfrm>
            <a:off x="4831657" y="2483687"/>
            <a:ext cx="461727" cy="421577"/>
          </a:xfrm>
          <a:prstGeom prst="rect">
            <a:avLst/>
          </a:prstGeom>
        </p:spPr>
      </p:pic>
      <p:pic>
        <p:nvPicPr>
          <p:cNvPr id="41" name="Picture 40"/>
          <p:cNvPicPr>
            <a:picLocks noChangeAspect="1"/>
          </p:cNvPicPr>
          <p:nvPr/>
        </p:nvPicPr>
        <p:blipFill>
          <a:blip r:embed="rId4"/>
          <a:stretch>
            <a:fillRect/>
          </a:stretch>
        </p:blipFill>
        <p:spPr>
          <a:xfrm>
            <a:off x="4813790" y="3137124"/>
            <a:ext cx="432711" cy="348050"/>
          </a:xfrm>
          <a:prstGeom prst="rect">
            <a:avLst/>
          </a:prstGeom>
        </p:spPr>
      </p:pic>
      <p:pic>
        <p:nvPicPr>
          <p:cNvPr id="42" name="Picture 41"/>
          <p:cNvPicPr>
            <a:picLocks noChangeAspect="1"/>
          </p:cNvPicPr>
          <p:nvPr/>
        </p:nvPicPr>
        <p:blipFill>
          <a:blip r:embed="rId5"/>
          <a:stretch>
            <a:fillRect/>
          </a:stretch>
        </p:blipFill>
        <p:spPr>
          <a:xfrm>
            <a:off x="4899340" y="3717032"/>
            <a:ext cx="309371" cy="397763"/>
          </a:xfrm>
          <a:prstGeom prst="rect">
            <a:avLst/>
          </a:prstGeom>
        </p:spPr>
      </p:pic>
      <p:pic>
        <p:nvPicPr>
          <p:cNvPr id="43" name="Picture 42"/>
          <p:cNvPicPr>
            <a:picLocks noChangeAspect="1"/>
          </p:cNvPicPr>
          <p:nvPr/>
        </p:nvPicPr>
        <p:blipFill>
          <a:blip r:embed="rId6"/>
          <a:stretch>
            <a:fillRect/>
          </a:stretch>
        </p:blipFill>
        <p:spPr>
          <a:xfrm>
            <a:off x="4870929" y="4346654"/>
            <a:ext cx="403172" cy="347349"/>
          </a:xfrm>
          <a:prstGeom prst="rect">
            <a:avLst/>
          </a:prstGeom>
        </p:spPr>
      </p:pic>
      <p:sp>
        <p:nvSpPr>
          <p:cNvPr id="45" name="Title 1"/>
          <p:cNvSpPr>
            <a:spLocks noGrp="1"/>
          </p:cNvSpPr>
          <p:nvPr>
            <p:ph type="title" hasCustomPrompt="1"/>
          </p:nvPr>
        </p:nvSpPr>
        <p:spPr>
          <a:xfrm>
            <a:off x="319930" y="303242"/>
            <a:ext cx="8348710" cy="549275"/>
          </a:xfrm>
          <a:prstGeom prst="rect">
            <a:avLst/>
          </a:prstGeom>
        </p:spPr>
        <p:txBody>
          <a:bodyPr/>
          <a:lstStyle>
            <a:lvl1pPr>
              <a:defRPr sz="2800">
                <a:solidFill>
                  <a:srgbClr val="9D0A0E"/>
                </a:solidFill>
              </a:defRPr>
            </a:lvl1pPr>
          </a:lstStyle>
          <a:p>
            <a:r>
              <a:rPr lang="en-GB" noProof="0" dirty="0" smtClean="0"/>
              <a:t>Contact</a:t>
            </a:r>
            <a:endParaRPr lang="en-GB" noProof="0" dirty="0"/>
          </a:p>
        </p:txBody>
      </p:sp>
      <p:sp>
        <p:nvSpPr>
          <p:cNvPr id="46" name="Text Placeholder 2"/>
          <p:cNvSpPr>
            <a:spLocks noGrp="1"/>
          </p:cNvSpPr>
          <p:nvPr>
            <p:ph idx="1" hasCustomPrompt="1"/>
          </p:nvPr>
        </p:nvSpPr>
        <p:spPr>
          <a:xfrm>
            <a:off x="319930" y="1235285"/>
            <a:ext cx="8348710" cy="648072"/>
          </a:xfrm>
          <a:prstGeom prst="rect">
            <a:avLst/>
          </a:prstGeom>
        </p:spPr>
        <p:txBody>
          <a:bodyPr vert="horz" lIns="91440" tIns="45720" rIns="91440" bIns="45720" rtlCol="0">
            <a:normAutofit/>
          </a:bodyPr>
          <a:lstStyle>
            <a:lvl1pPr algn="ctr">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dirty="0" smtClean="0"/>
              <a:t>THANK YOU text, picture…</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9577" y="303242"/>
            <a:ext cx="629063" cy="44573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6583" y="6306279"/>
            <a:ext cx="2012827" cy="330998"/>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2244" y="6024220"/>
            <a:ext cx="772443" cy="77244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4285" y="6150084"/>
            <a:ext cx="1755067" cy="576000"/>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377" y="5870442"/>
            <a:ext cx="2157923" cy="1080000"/>
          </a:xfrm>
          <a:prstGeom prst="rect">
            <a:avLst/>
          </a:prstGeom>
        </p:spPr>
      </p:pic>
    </p:spTree>
    <p:extLst>
      <p:ext uri="{BB962C8B-B14F-4D97-AF65-F5344CB8AC3E}">
        <p14:creationId xmlns:p14="http://schemas.microsoft.com/office/powerpoint/2010/main" val="31742457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Kontakt z logoti">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9059126" y="0"/>
            <a:ext cx="84874" cy="68580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36512" y="0"/>
            <a:ext cx="84874" cy="6858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p:cNvGrpSpPr/>
          <p:nvPr/>
        </p:nvGrpSpPr>
        <p:grpSpPr>
          <a:xfrm>
            <a:off x="467544" y="2204864"/>
            <a:ext cx="8064896" cy="3024336"/>
            <a:chOff x="467544" y="2204864"/>
            <a:chExt cx="8064896" cy="3024336"/>
          </a:xfrm>
        </p:grpSpPr>
        <p:sp>
          <p:nvSpPr>
            <p:cNvPr id="30" name="TextBox 29"/>
            <p:cNvSpPr txBox="1"/>
            <p:nvPr/>
          </p:nvSpPr>
          <p:spPr>
            <a:xfrm>
              <a:off x="467544" y="2510849"/>
              <a:ext cx="3675450" cy="2528897"/>
            </a:xfrm>
            <a:prstGeom prst="rect">
              <a:avLst/>
            </a:prstGeom>
            <a:noFill/>
          </p:spPr>
          <p:txBody>
            <a:bodyPr wrap="square" rtlCol="0">
              <a:spAutoFit/>
            </a:bodyPr>
            <a:lstStyle/>
            <a:p>
              <a:pPr algn="r">
                <a:lnSpc>
                  <a:spcPct val="150000"/>
                </a:lnSpc>
              </a:pPr>
              <a:r>
                <a:rPr lang="en-GB" sz="1800" noProof="0" dirty="0" smtClean="0">
                  <a:latin typeface="Tahoma" panose="020B0604030504040204" pitchFamily="34" charset="0"/>
                  <a:ea typeface="Tahoma" panose="020B0604030504040204" pitchFamily="34" charset="0"/>
                  <a:cs typeface="Tahoma" panose="020B0604030504040204" pitchFamily="34" charset="0"/>
                </a:rPr>
                <a:t>University of Ljubljana</a:t>
              </a:r>
            </a:p>
            <a:p>
              <a:pPr algn="r">
                <a:lnSpc>
                  <a:spcPct val="150000"/>
                </a:lnSpc>
              </a:pPr>
              <a:r>
                <a:rPr lang="en-GB" sz="1800" noProof="0" dirty="0" smtClean="0">
                  <a:latin typeface="Tahoma" panose="020B0604030504040204" pitchFamily="34" charset="0"/>
                  <a:ea typeface="Tahoma" panose="020B0604030504040204" pitchFamily="34" charset="0"/>
                  <a:cs typeface="Tahoma" panose="020B0604030504040204" pitchFamily="34" charset="0"/>
                </a:rPr>
                <a:t>Faculty of Social Sciences</a:t>
              </a:r>
            </a:p>
            <a:p>
              <a:pPr algn="r">
                <a:lnSpc>
                  <a:spcPct val="150000"/>
                </a:lnSpc>
              </a:pPr>
              <a:r>
                <a:rPr lang="en-GB" sz="1800" b="1" noProof="0" dirty="0" smtClean="0">
                  <a:latin typeface="Tahoma" panose="020B0604030504040204" pitchFamily="34" charset="0"/>
                  <a:ea typeface="Tahoma" panose="020B0604030504040204" pitchFamily="34" charset="0"/>
                  <a:cs typeface="Tahoma" panose="020B0604030504040204" pitchFamily="34" charset="0"/>
                </a:rPr>
                <a:t>Social</a:t>
              </a:r>
              <a:r>
                <a:rPr lang="en-GB" sz="1800" b="1" baseline="0" noProof="0" dirty="0" smtClean="0">
                  <a:latin typeface="Tahoma" panose="020B0604030504040204" pitchFamily="34" charset="0"/>
                  <a:ea typeface="Tahoma" panose="020B0604030504040204" pitchFamily="34" charset="0"/>
                  <a:cs typeface="Tahoma" panose="020B0604030504040204" pitchFamily="34" charset="0"/>
                </a:rPr>
                <a:t> Science Data Archive</a:t>
              </a:r>
              <a:endParaRPr lang="en-GB" sz="1800" b="1" noProof="0" dirty="0" smtClean="0">
                <a:latin typeface="Tahoma" panose="020B0604030504040204" pitchFamily="34" charset="0"/>
                <a:ea typeface="Tahoma" panose="020B0604030504040204" pitchFamily="34" charset="0"/>
                <a:cs typeface="Tahoma" panose="020B0604030504040204" pitchFamily="34" charset="0"/>
              </a:endParaRPr>
            </a:p>
            <a:p>
              <a:pPr algn="r">
                <a:lnSpc>
                  <a:spcPct val="150000"/>
                </a:lnSpc>
              </a:pPr>
              <a:r>
                <a:rPr lang="en-GB" sz="1800" b="0" noProof="0" dirty="0" err="1" smtClean="0">
                  <a:latin typeface="Tahoma" panose="020B0604030504040204" pitchFamily="34" charset="0"/>
                  <a:ea typeface="Tahoma" panose="020B0604030504040204" pitchFamily="34" charset="0"/>
                  <a:cs typeface="Tahoma" panose="020B0604030504040204" pitchFamily="34" charset="0"/>
                </a:rPr>
                <a:t>Kardeljeva</a:t>
              </a:r>
              <a:r>
                <a:rPr lang="en-GB" sz="1800" b="0" noProof="0" dirty="0" smtClean="0">
                  <a:latin typeface="Tahoma" panose="020B0604030504040204" pitchFamily="34" charset="0"/>
                  <a:ea typeface="Tahoma" panose="020B0604030504040204" pitchFamily="34" charset="0"/>
                  <a:cs typeface="Tahoma" panose="020B0604030504040204" pitchFamily="34" charset="0"/>
                </a:rPr>
                <a:t> </a:t>
              </a:r>
              <a:r>
                <a:rPr lang="en-GB" sz="1800" b="0" noProof="0" dirty="0" err="1" smtClean="0">
                  <a:latin typeface="Tahoma" panose="020B0604030504040204" pitchFamily="34" charset="0"/>
                  <a:ea typeface="Tahoma" panose="020B0604030504040204" pitchFamily="34" charset="0"/>
                  <a:cs typeface="Tahoma" panose="020B0604030504040204" pitchFamily="34" charset="0"/>
                </a:rPr>
                <a:t>ploščad</a:t>
              </a:r>
              <a:r>
                <a:rPr lang="en-GB" sz="1800" b="0" noProof="0" dirty="0" smtClean="0">
                  <a:latin typeface="Tahoma" panose="020B0604030504040204" pitchFamily="34" charset="0"/>
                  <a:ea typeface="Tahoma" panose="020B0604030504040204" pitchFamily="34" charset="0"/>
                  <a:cs typeface="Tahoma" panose="020B0604030504040204" pitchFamily="34" charset="0"/>
                </a:rPr>
                <a:t> 5</a:t>
              </a:r>
            </a:p>
            <a:p>
              <a:pPr algn="r">
                <a:lnSpc>
                  <a:spcPct val="150000"/>
                </a:lnSpc>
              </a:pPr>
              <a:r>
                <a:rPr lang="en-GB" sz="1800" b="0" noProof="0" dirty="0" smtClean="0">
                  <a:latin typeface="Tahoma" panose="020B0604030504040204" pitchFamily="34" charset="0"/>
                  <a:ea typeface="Tahoma" panose="020B0604030504040204" pitchFamily="34" charset="0"/>
                  <a:cs typeface="Tahoma" panose="020B0604030504040204" pitchFamily="34" charset="0"/>
                </a:rPr>
                <a:t>1000 Ljubljana</a:t>
              </a:r>
            </a:p>
            <a:p>
              <a:pPr algn="r">
                <a:lnSpc>
                  <a:spcPct val="150000"/>
                </a:lnSpc>
              </a:pPr>
              <a:r>
                <a:rPr lang="en-GB" sz="1800" b="0" noProof="0" dirty="0" smtClean="0">
                  <a:latin typeface="Tahoma" panose="020B0604030504040204" pitchFamily="34" charset="0"/>
                  <a:ea typeface="Tahoma" panose="020B0604030504040204" pitchFamily="34" charset="0"/>
                  <a:cs typeface="Tahoma" panose="020B0604030504040204" pitchFamily="34" charset="0"/>
                </a:rPr>
                <a:t>Slovenia</a:t>
              </a:r>
            </a:p>
          </p:txBody>
        </p:sp>
        <p:sp>
          <p:nvSpPr>
            <p:cNvPr id="32" name="TextBox 31"/>
            <p:cNvSpPr txBox="1"/>
            <p:nvPr/>
          </p:nvSpPr>
          <p:spPr>
            <a:xfrm>
              <a:off x="5237121" y="2280016"/>
              <a:ext cx="3295319" cy="2631490"/>
            </a:xfrm>
            <a:prstGeom prst="rect">
              <a:avLst/>
            </a:prstGeom>
            <a:noFill/>
          </p:spPr>
          <p:txBody>
            <a:bodyPr wrap="square" rtlCol="0">
              <a:spAutoFit/>
            </a:bodyPr>
            <a:lstStyle/>
            <a:p>
              <a:pPr>
                <a:lnSpc>
                  <a:spcPct val="250000"/>
                </a:lnSpc>
              </a:pPr>
              <a:r>
                <a:rPr lang="sl-SI" sz="1600" b="1" dirty="0" err="1" smtClean="0">
                  <a:latin typeface="Tahoma" panose="020B0604030504040204" pitchFamily="34" charset="0"/>
                  <a:ea typeface="Tahoma" panose="020B0604030504040204" pitchFamily="34" charset="0"/>
                  <a:cs typeface="Tahoma" panose="020B0604030504040204" pitchFamily="34" charset="0"/>
                </a:rPr>
                <a:t>www.adp.fdv.uni</a:t>
              </a:r>
              <a:r>
                <a:rPr lang="sl-SI" sz="1600" b="1" dirty="0" smtClean="0">
                  <a:latin typeface="Tahoma" panose="020B0604030504040204" pitchFamily="34" charset="0"/>
                  <a:ea typeface="Tahoma" panose="020B0604030504040204" pitchFamily="34" charset="0"/>
                  <a:cs typeface="Tahoma" panose="020B0604030504040204" pitchFamily="34" charset="0"/>
                </a:rPr>
                <a:t>-</a:t>
              </a:r>
              <a:r>
                <a:rPr lang="sl-SI" sz="1600" b="1" dirty="0" err="1" smtClean="0">
                  <a:latin typeface="Tahoma" panose="020B0604030504040204" pitchFamily="34" charset="0"/>
                  <a:ea typeface="Tahoma" panose="020B0604030504040204" pitchFamily="34" charset="0"/>
                  <a:cs typeface="Tahoma" panose="020B0604030504040204" pitchFamily="34" charset="0"/>
                </a:rPr>
                <a:t>lj.si</a:t>
              </a:r>
              <a:endParaRPr lang="sl-SI" sz="1600" b="1"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dirty="0" err="1" smtClean="0">
                  <a:latin typeface="Tahoma" panose="020B0604030504040204" pitchFamily="34" charset="0"/>
                  <a:ea typeface="Tahoma" panose="020B0604030504040204" pitchFamily="34" charset="0"/>
                  <a:cs typeface="Tahoma" panose="020B0604030504040204" pitchFamily="34" charset="0"/>
                </a:rPr>
                <a:t>arhiv.podatkov@fdv.uni</a:t>
              </a:r>
              <a:r>
                <a:rPr lang="sl-SI" sz="1600" b="1" dirty="0" smtClean="0">
                  <a:latin typeface="Tahoma" panose="020B0604030504040204" pitchFamily="34" charset="0"/>
                  <a:ea typeface="Tahoma" panose="020B0604030504040204" pitchFamily="34" charset="0"/>
                  <a:cs typeface="Tahoma" panose="020B0604030504040204" pitchFamily="34" charset="0"/>
                </a:rPr>
                <a:t>-</a:t>
              </a:r>
              <a:r>
                <a:rPr lang="sl-SI" sz="1600" b="1" dirty="0" err="1" smtClean="0">
                  <a:latin typeface="Tahoma" panose="020B0604030504040204" pitchFamily="34" charset="0"/>
                  <a:ea typeface="Tahoma" panose="020B0604030504040204" pitchFamily="34" charset="0"/>
                  <a:cs typeface="Tahoma" panose="020B0604030504040204" pitchFamily="34" charset="0"/>
                </a:rPr>
                <a:t>lj.si</a:t>
              </a:r>
              <a:endParaRPr lang="sl-SI" sz="1600" b="1"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baseline="0" dirty="0" err="1" smtClean="0">
                  <a:latin typeface="Tahoma" panose="020B0604030504040204" pitchFamily="34" charset="0"/>
                  <a:ea typeface="Tahoma" panose="020B0604030504040204" pitchFamily="34" charset="0"/>
                  <a:cs typeface="Tahoma" panose="020B0604030504040204" pitchFamily="34" charset="0"/>
                </a:rPr>
                <a:t>Arhiv.Druzboslovnih.Podatkov</a:t>
              </a:r>
              <a:endParaRPr lang="sl-SI" sz="1600" b="1" baseline="0" dirty="0" smtClean="0">
                <a:latin typeface="Tahoma" panose="020B0604030504040204" pitchFamily="34" charset="0"/>
                <a:ea typeface="Tahoma" panose="020B0604030504040204" pitchFamily="34" charset="0"/>
                <a:cs typeface="Tahoma" panose="020B0604030504040204" pitchFamily="34" charset="0"/>
              </a:endParaRPr>
            </a:p>
            <a:p>
              <a:pPr>
                <a:lnSpc>
                  <a:spcPct val="250000"/>
                </a:lnSpc>
              </a:pPr>
              <a:r>
                <a:rPr lang="sl-SI" sz="1600" b="1" baseline="0" dirty="0" smtClean="0">
                  <a:latin typeface="Tahoma" panose="020B0604030504040204" pitchFamily="34" charset="0"/>
                  <a:ea typeface="Tahoma" panose="020B0604030504040204" pitchFamily="34" charset="0"/>
                  <a:cs typeface="Tahoma" panose="020B0604030504040204" pitchFamily="34" charset="0"/>
                </a:rPr>
                <a:t>@</a:t>
              </a:r>
              <a:r>
                <a:rPr lang="sl-SI" sz="1600" b="1" baseline="0" dirty="0" err="1" smtClean="0">
                  <a:latin typeface="Tahoma" panose="020B0604030504040204" pitchFamily="34" charset="0"/>
                  <a:ea typeface="Tahoma" panose="020B0604030504040204" pitchFamily="34" charset="0"/>
                  <a:cs typeface="Tahoma" panose="020B0604030504040204" pitchFamily="34" charset="0"/>
                </a:rPr>
                <a:t>ArhivPodatkov</a:t>
              </a:r>
              <a:endParaRPr lang="sl-SI" sz="16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4406646" y="2204864"/>
              <a:ext cx="45719" cy="3024336"/>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Tahoma" panose="020B0604030504040204" pitchFamily="34" charset="0"/>
                <a:ea typeface="Tahoma" panose="020B0604030504040204" pitchFamily="34" charset="0"/>
                <a:cs typeface="Tahoma" panose="020B0604030504040204" pitchFamily="34" charset="0"/>
              </a:endParaRPr>
            </a:p>
          </p:txBody>
        </p:sp>
      </p:grpSp>
      <p:pic>
        <p:nvPicPr>
          <p:cNvPr id="34" name="Picture 33"/>
          <p:cNvPicPr>
            <a:picLocks noChangeAspect="1"/>
          </p:cNvPicPr>
          <p:nvPr/>
        </p:nvPicPr>
        <p:blipFill>
          <a:blip r:embed="rId2"/>
          <a:stretch>
            <a:fillRect/>
          </a:stretch>
        </p:blipFill>
        <p:spPr>
          <a:xfrm>
            <a:off x="4831657" y="2483687"/>
            <a:ext cx="461727" cy="421577"/>
          </a:xfrm>
          <a:prstGeom prst="rect">
            <a:avLst/>
          </a:prstGeom>
        </p:spPr>
      </p:pic>
      <p:pic>
        <p:nvPicPr>
          <p:cNvPr id="35" name="Picture 34"/>
          <p:cNvPicPr>
            <a:picLocks noChangeAspect="1"/>
          </p:cNvPicPr>
          <p:nvPr/>
        </p:nvPicPr>
        <p:blipFill>
          <a:blip r:embed="rId3"/>
          <a:stretch>
            <a:fillRect/>
          </a:stretch>
        </p:blipFill>
        <p:spPr>
          <a:xfrm>
            <a:off x="4813790" y="3137124"/>
            <a:ext cx="432711" cy="348050"/>
          </a:xfrm>
          <a:prstGeom prst="rect">
            <a:avLst/>
          </a:prstGeom>
        </p:spPr>
      </p:pic>
      <p:pic>
        <p:nvPicPr>
          <p:cNvPr id="36" name="Picture 35"/>
          <p:cNvPicPr>
            <a:picLocks noChangeAspect="1"/>
          </p:cNvPicPr>
          <p:nvPr/>
        </p:nvPicPr>
        <p:blipFill>
          <a:blip r:embed="rId4"/>
          <a:stretch>
            <a:fillRect/>
          </a:stretch>
        </p:blipFill>
        <p:spPr>
          <a:xfrm>
            <a:off x="4899340" y="3717032"/>
            <a:ext cx="309371" cy="397763"/>
          </a:xfrm>
          <a:prstGeom prst="rect">
            <a:avLst/>
          </a:prstGeom>
        </p:spPr>
      </p:pic>
      <p:pic>
        <p:nvPicPr>
          <p:cNvPr id="37" name="Picture 36"/>
          <p:cNvPicPr>
            <a:picLocks noChangeAspect="1"/>
          </p:cNvPicPr>
          <p:nvPr/>
        </p:nvPicPr>
        <p:blipFill>
          <a:blip r:embed="rId5"/>
          <a:stretch>
            <a:fillRect/>
          </a:stretch>
        </p:blipFill>
        <p:spPr>
          <a:xfrm>
            <a:off x="4870929" y="4346654"/>
            <a:ext cx="403172" cy="347349"/>
          </a:xfrm>
          <a:prstGeom prst="rect">
            <a:avLst/>
          </a:prstGeom>
        </p:spPr>
      </p:pic>
      <p:sp>
        <p:nvSpPr>
          <p:cNvPr id="38" name="Title 1"/>
          <p:cNvSpPr>
            <a:spLocks noGrp="1"/>
          </p:cNvSpPr>
          <p:nvPr>
            <p:ph type="title" hasCustomPrompt="1"/>
          </p:nvPr>
        </p:nvSpPr>
        <p:spPr>
          <a:xfrm>
            <a:off x="319930" y="303242"/>
            <a:ext cx="8348710" cy="549275"/>
          </a:xfrm>
          <a:prstGeom prst="rect">
            <a:avLst/>
          </a:prstGeom>
        </p:spPr>
        <p:txBody>
          <a:bodyPr/>
          <a:lstStyle>
            <a:lvl1pPr>
              <a:defRPr sz="2800">
                <a:solidFill>
                  <a:srgbClr val="9D0A0E"/>
                </a:solidFill>
              </a:defRPr>
            </a:lvl1pPr>
          </a:lstStyle>
          <a:p>
            <a:r>
              <a:rPr lang="en-GB" noProof="0" dirty="0" smtClean="0"/>
              <a:t>Contact</a:t>
            </a:r>
            <a:endParaRPr lang="en-GB" noProof="0" dirty="0"/>
          </a:p>
        </p:txBody>
      </p:sp>
      <p:sp>
        <p:nvSpPr>
          <p:cNvPr id="39" name="Text Placeholder 2"/>
          <p:cNvSpPr>
            <a:spLocks noGrp="1"/>
          </p:cNvSpPr>
          <p:nvPr>
            <p:ph idx="1" hasCustomPrompt="1"/>
          </p:nvPr>
        </p:nvSpPr>
        <p:spPr>
          <a:xfrm>
            <a:off x="319930" y="1235285"/>
            <a:ext cx="8348710" cy="648072"/>
          </a:xfrm>
          <a:prstGeom prst="rect">
            <a:avLst/>
          </a:prstGeom>
        </p:spPr>
        <p:txBody>
          <a:bodyPr vert="horz" lIns="91440" tIns="45720" rIns="91440" bIns="45720" rtlCol="0">
            <a:normAutofit/>
          </a:bodyPr>
          <a:lstStyle>
            <a:lvl1pPr algn="ctr">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dirty="0" smtClean="0"/>
              <a:t>THANK YOU text, picture…</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9577" y="303242"/>
            <a:ext cx="629063" cy="44573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1675" y="6168196"/>
            <a:ext cx="1495638" cy="28800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081" y="6004671"/>
            <a:ext cx="772443" cy="772443"/>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3485" y="6228893"/>
            <a:ext cx="2012827" cy="33099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52365" y="6122442"/>
            <a:ext cx="1755067" cy="57600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377" y="5870442"/>
            <a:ext cx="2157923" cy="1080000"/>
          </a:xfrm>
          <a:prstGeom prst="rect">
            <a:avLst/>
          </a:prstGeom>
        </p:spPr>
      </p:pic>
    </p:spTree>
    <p:extLst>
      <p:ext uri="{BB962C8B-B14F-4D97-AF65-F5344CB8AC3E}">
        <p14:creationId xmlns:p14="http://schemas.microsoft.com/office/powerpoint/2010/main" val="4898011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650" y="165455"/>
            <a:ext cx="1693010" cy="1223273"/>
          </a:xfrm>
          <a:prstGeom prst="rect">
            <a:avLst/>
          </a:prstGeom>
        </p:spPr>
      </p:pic>
      <p:sp>
        <p:nvSpPr>
          <p:cNvPr id="6" name="Rectangle 5"/>
          <p:cNvSpPr/>
          <p:nvPr/>
        </p:nvSpPr>
        <p:spPr>
          <a:xfrm>
            <a:off x="222191" y="1478422"/>
            <a:ext cx="8708164" cy="167816"/>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0542104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4" r:id="rId5"/>
    <p:sldLayoutId id="2147483653" r:id="rId6"/>
    <p:sldLayoutId id="2147483655" r:id="rId7"/>
    <p:sldLayoutId id="2147483657" r:id="rId8"/>
    <p:sldLayoutId id="2147483658" r:id="rId9"/>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tx1"/>
          </a:solidFill>
          <a:latin typeface="Verdana" pitchFamily="34" charset="0"/>
          <a:ea typeface="Verdana" pitchFamily="34" charset="0"/>
          <a:cs typeface="Verdana" pitchFamily="34" charset="0"/>
        </a:defRPr>
      </a:lvl1pPr>
    </p:titleStyle>
    <p:bodyStyle>
      <a:lvl1pPr marL="0" indent="0" algn="r" defTabSz="914400" rtl="0" eaLnBrk="1" latinLnBrk="0" hangingPunct="1">
        <a:spcBef>
          <a:spcPct val="2000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742950" indent="-285750" algn="r"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Verdana" pitchFamily="34" charset="0"/>
        </a:defRPr>
      </a:lvl2pPr>
      <a:lvl3pPr marL="1143000" indent="-228600" algn="r"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Verdana" pitchFamily="34" charset="0"/>
        </a:defRPr>
      </a:lvl3pPr>
      <a:lvl4pPr marL="1600200" indent="-228600" algn="r"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Verdana" pitchFamily="34" charset="0"/>
        </a:defRPr>
      </a:lvl4pPr>
      <a:lvl5pPr marL="2057400" indent="-228600" algn="r"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dx.doi.org/10.4232/1.123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oi.org/10.1177/155626461985344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ataverse.harvard.edu/dataverse/t3" TargetMode="External"/><Relationship Id="rId2" Type="http://schemas.openxmlformats.org/officeDocument/2006/relationships/hyperlink" Target="https://doi.org/10.18712/nsd-nsd2434-v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hdl.handle.net/11356/1142"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reshare.ukdataservice.ac.uk/85277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blog.ukdataservice.ac.uk/its-not-such-a-fair-way-off/" TargetMode="External"/><Relationship Id="rId2" Type="http://schemas.openxmlformats.org/officeDocument/2006/relationships/hyperlink" Target="https://www.force11.org/fairprinciple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8712/nsd-nsd2434-v1" TargetMode="External"/><Relationship Id="rId3" Type="http://schemas.openxmlformats.org/officeDocument/2006/relationships/hyperlink" Target="https://doi.org/10.7910/DVN/5XRZLH" TargetMode="External"/><Relationship Id="rId7" Type="http://schemas.openxmlformats.org/officeDocument/2006/relationships/hyperlink" Target="http://reshare.ukdataservice.ac.uk/852772/14/GE_Readme.docx" TargetMode="External"/><Relationship Id="rId2" Type="http://schemas.openxmlformats.org/officeDocument/2006/relationships/hyperlink" Target="https://aaai.org/ojs/index.php/ICWSM/article/view/3256/3124" TargetMode="External"/><Relationship Id="rId1" Type="http://schemas.openxmlformats.org/officeDocument/2006/relationships/slideLayout" Target="../slideLayouts/slideLayout3.xml"/><Relationship Id="rId6" Type="http://schemas.openxmlformats.org/officeDocument/2006/relationships/hyperlink" Target="http://reshare.ukdataservice.ac.uk/852772/" TargetMode="External"/><Relationship Id="rId5" Type="http://schemas.openxmlformats.org/officeDocument/2006/relationships/hyperlink" Target="https://github.com/DataSciencePolimi/NewsAnalyzer" TargetMode="External"/><Relationship Id="rId4" Type="http://schemas.openxmlformats.org/officeDocument/2006/relationships/hyperlink" Target="https://dx.doi.org/10.5255/UKDA-SN-852772" TargetMode="External"/><Relationship Id="rId9" Type="http://schemas.openxmlformats.org/officeDocument/2006/relationships/hyperlink" Target="http://hdl.handle.net/11356/1142"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orscenter.ch/wp-content/uploads/2018/07/fors_wps_2015-02_kleiner.pdf" TargetMode="External"/><Relationship Id="rId3" Type="http://schemas.openxmlformats.org/officeDocument/2006/relationships/hyperlink" Target="http://hdl.handle.net/2027.42/149013" TargetMode="External"/><Relationship Id="rId7" Type="http://schemas.openxmlformats.org/officeDocument/2006/relationships/hyperlink" Target="https://doi.org/10.1093/poq/nfv039" TargetMode="External"/><Relationship Id="rId2" Type="http://schemas.openxmlformats.org/officeDocument/2006/relationships/hyperlink" Target="https://doi.org/10.1007/978-3-319-54395-6_23" TargetMode="External"/><Relationship Id="rId1" Type="http://schemas.openxmlformats.org/officeDocument/2006/relationships/slideLayout" Target="../slideLayouts/slideLayout3.xml"/><Relationship Id="rId6" Type="http://schemas.openxmlformats.org/officeDocument/2006/relationships/hyperlink" Target="https://www.rd-alliance.org/groups/fair-data-maturity-model-wg" TargetMode="External"/><Relationship Id="rId5" Type="http://schemas.openxmlformats.org/officeDocument/2006/relationships/hyperlink" Target="http://www.seriss.eu/resources/deliverables" TargetMode="External"/><Relationship Id="rId4" Type="http://schemas.openxmlformats.org/officeDocument/2006/relationships/hyperlink" Target="https://doi.org/10.5281/zenodo.1406926" TargetMode="External"/><Relationship Id="rId9" Type="http://schemas.openxmlformats.org/officeDocument/2006/relationships/hyperlink" Target="http://dx.doi.org/10.1145/2908131.290817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38/sdata.2016.1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3466" y="4285407"/>
            <a:ext cx="8642350" cy="676789"/>
          </a:xfrm>
        </p:spPr>
        <p:txBody>
          <a:bodyPr/>
          <a:lstStyle/>
          <a:p>
            <a:endParaRPr lang="en-GB" sz="1600" noProof="0" dirty="0" smtClean="0"/>
          </a:p>
          <a:p>
            <a:r>
              <a:rPr lang="en-GB" sz="1600" noProof="0" dirty="0" smtClean="0"/>
              <a:t>Janez Štebe, ADP [Arhiv </a:t>
            </a:r>
            <a:r>
              <a:rPr lang="en-GB" sz="1600" noProof="0" dirty="0" err="1" smtClean="0"/>
              <a:t>Družboslovnih</a:t>
            </a:r>
            <a:r>
              <a:rPr lang="en-GB" sz="1600" noProof="0" dirty="0" smtClean="0"/>
              <a:t> Podatkov], University of Ljubljana</a:t>
            </a:r>
            <a:endParaRPr lang="en-GB" sz="1600" noProof="0" dirty="0"/>
          </a:p>
        </p:txBody>
      </p:sp>
      <p:sp>
        <p:nvSpPr>
          <p:cNvPr id="3" name="Content Placeholder 2"/>
          <p:cNvSpPr>
            <a:spLocks noGrp="1"/>
          </p:cNvSpPr>
          <p:nvPr>
            <p:ph sz="quarter" idx="11"/>
          </p:nvPr>
        </p:nvSpPr>
        <p:spPr>
          <a:xfrm>
            <a:off x="343466" y="5550152"/>
            <a:ext cx="8642350" cy="431800"/>
          </a:xfrm>
        </p:spPr>
        <p:txBody>
          <a:bodyPr/>
          <a:lstStyle/>
          <a:p>
            <a:r>
              <a:rPr lang="en-GB" noProof="0" dirty="0" smtClean="0"/>
              <a:t>                    ESRA 8th Conference Zagreb, Croatia, from 15th to 19th July 2019</a:t>
            </a:r>
            <a:endParaRPr lang="en-GB" noProof="0" dirty="0"/>
          </a:p>
        </p:txBody>
      </p:sp>
      <p:sp>
        <p:nvSpPr>
          <p:cNvPr id="4" name="Subtitle 3"/>
          <p:cNvSpPr>
            <a:spLocks noGrp="1"/>
          </p:cNvSpPr>
          <p:nvPr>
            <p:ph type="subTitle" idx="12"/>
          </p:nvPr>
        </p:nvSpPr>
        <p:spPr/>
        <p:txBody>
          <a:bodyPr/>
          <a:lstStyle/>
          <a:p>
            <a:endParaRPr lang="sl-SI" dirty="0"/>
          </a:p>
        </p:txBody>
      </p:sp>
      <p:sp>
        <p:nvSpPr>
          <p:cNvPr id="5" name="Title 4"/>
          <p:cNvSpPr>
            <a:spLocks noGrp="1"/>
          </p:cNvSpPr>
          <p:nvPr>
            <p:ph type="title"/>
          </p:nvPr>
        </p:nvSpPr>
        <p:spPr/>
        <p:txBody>
          <a:bodyPr/>
          <a:lstStyle/>
          <a:p>
            <a:pPr fontAlgn="base"/>
            <a:r>
              <a:rPr lang="en-GB" b="0" noProof="0" dirty="0" smtClean="0"/>
              <a:t/>
            </a:r>
            <a:br>
              <a:rPr lang="en-GB" b="0" noProof="0" dirty="0" smtClean="0"/>
            </a:br>
            <a:r>
              <a:rPr lang="en-GB" b="0" noProof="0" dirty="0" smtClean="0"/>
              <a:t/>
            </a:r>
            <a:br>
              <a:rPr lang="en-GB" b="0" noProof="0" dirty="0" smtClean="0"/>
            </a:br>
            <a:r>
              <a:rPr lang="en-GB" b="0" noProof="0" dirty="0" err="1" smtClean="0"/>
              <a:t>FAIRness</a:t>
            </a:r>
            <a:r>
              <a:rPr lang="en-GB" b="0" noProof="0" dirty="0" smtClean="0"/>
              <a:t> of (Linked) Social Media Data</a:t>
            </a:r>
            <a:endParaRPr lang="en-GB" b="0" noProof="0" dirty="0"/>
          </a:p>
        </p:txBody>
      </p:sp>
      <p:pic>
        <p:nvPicPr>
          <p:cNvPr id="6" name="Picture 2" descr="https://www.europeansurveyresearch.org/news/esra20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96219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 y="1603701"/>
            <a:ext cx="5362575" cy="150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1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1485900"/>
            <a:ext cx="8229600" cy="4679404"/>
          </a:xfrm>
        </p:spPr>
        <p:txBody>
          <a:bodyPr/>
          <a:lstStyle/>
          <a:p>
            <a:r>
              <a:rPr lang="en-GB" b="1" dirty="0" smtClean="0"/>
              <a:t>Possible criteria</a:t>
            </a:r>
            <a:r>
              <a:rPr lang="en-GB" dirty="0" smtClean="0"/>
              <a:t> (relevant for SM data, but could be quite general) selected from the list of existing proposals (see RDA Fair Maturity Assessment):</a:t>
            </a:r>
          </a:p>
          <a:p>
            <a:pPr marL="342900" indent="-342900">
              <a:buFont typeface="Arial" panose="020B0604020202020204" pitchFamily="34" charset="0"/>
              <a:buChar char="•"/>
            </a:pPr>
            <a:r>
              <a:rPr lang="en-GB" i="1" dirty="0" smtClean="0"/>
              <a:t>Citation exists, including authorship, year, comprehensive title, persistent identifier (e.g. DOI)</a:t>
            </a:r>
          </a:p>
          <a:p>
            <a:pPr marL="342900" indent="-342900">
              <a:buFont typeface="Arial" panose="020B0604020202020204" pitchFamily="34" charset="0"/>
              <a:buChar char="•"/>
            </a:pPr>
            <a:r>
              <a:rPr lang="en-GB" i="1" dirty="0" smtClean="0"/>
              <a:t>Persistent identification of the dataset and related work (related literature and data, authors, projects, terms)</a:t>
            </a:r>
          </a:p>
          <a:p>
            <a:endParaRPr lang="en-GB" i="1" dirty="0" smtClean="0"/>
          </a:p>
          <a:p>
            <a:endParaRPr lang="en-GB" i="1" dirty="0" smtClean="0"/>
          </a:p>
          <a:p>
            <a:r>
              <a:rPr lang="en-GB" b="1" i="1" dirty="0" smtClean="0"/>
              <a:t>Related SM Data </a:t>
            </a:r>
            <a:r>
              <a:rPr lang="en-GB" i="1" dirty="0" smtClean="0"/>
              <a:t>issues: </a:t>
            </a:r>
          </a:p>
          <a:p>
            <a:r>
              <a:rPr lang="en-GB" i="1" dirty="0" smtClean="0"/>
              <a:t>Are the data, literature and code and project etc. PID-s present? Or linked in a persistent way.</a:t>
            </a:r>
          </a:p>
          <a:p>
            <a:r>
              <a:rPr lang="en-GB" i="1" dirty="0" smtClean="0"/>
              <a:t>Is it possible to cite data using required elements? Is the data cited by the related article? </a:t>
            </a:r>
            <a:endParaRPr lang="en-GB" dirty="0" smtClean="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a:xfrm>
            <a:off x="302840" y="134389"/>
            <a:ext cx="8212510" cy="1351511"/>
          </a:xfrm>
        </p:spPr>
        <p:txBody>
          <a:bodyPr/>
          <a:lstStyle/>
          <a:p>
            <a:r>
              <a:rPr lang="en-GB" noProof="0" dirty="0" smtClean="0"/>
              <a:t>To be Findable:</a:t>
            </a:r>
            <a:br>
              <a:rPr lang="en-GB" noProof="0" dirty="0" smtClean="0"/>
            </a:br>
            <a:r>
              <a:rPr lang="en-GB" noProof="0" dirty="0" smtClean="0"/>
              <a:t>F1. (meta)data are assigned a globally unique and persistent identifier</a:t>
            </a:r>
            <a:endParaRPr lang="en-GB" noProof="0" dirty="0"/>
          </a:p>
        </p:txBody>
      </p:sp>
    </p:spTree>
    <p:extLst>
      <p:ext uri="{BB962C8B-B14F-4D97-AF65-F5344CB8AC3E}">
        <p14:creationId xmlns:p14="http://schemas.microsoft.com/office/powerpoint/2010/main" val="62669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dirty="0" smtClean="0"/>
              <a:t>Data </a:t>
            </a:r>
            <a:r>
              <a:rPr lang="sl-SI" dirty="0" err="1" smtClean="0"/>
              <a:t>deposited</a:t>
            </a:r>
            <a:r>
              <a:rPr lang="sl-SI" dirty="0" smtClean="0"/>
              <a:t> </a:t>
            </a:r>
            <a:r>
              <a:rPr lang="sl-SI" dirty="0"/>
              <a:t>✔ </a:t>
            </a:r>
            <a:r>
              <a:rPr lang="sl-SI" dirty="0" smtClean="0"/>
              <a:t>in </a:t>
            </a:r>
            <a:r>
              <a:rPr lang="sl-SI" dirty="0" err="1" smtClean="0"/>
              <a:t>the</a:t>
            </a:r>
            <a:r>
              <a:rPr lang="sl-SI" dirty="0" smtClean="0"/>
              <a:t> </a:t>
            </a:r>
            <a:r>
              <a:rPr lang="sl-SI" dirty="0" err="1" smtClean="0"/>
              <a:t>disciplinary</a:t>
            </a:r>
            <a:r>
              <a:rPr lang="sl-SI" dirty="0" smtClean="0"/>
              <a:t> data </a:t>
            </a:r>
            <a:r>
              <a:rPr lang="sl-SI" dirty="0" err="1" smtClean="0"/>
              <a:t>archives</a:t>
            </a:r>
            <a:r>
              <a:rPr lang="sl-SI" dirty="0" smtClean="0"/>
              <a:t>: </a:t>
            </a:r>
          </a:p>
          <a:p>
            <a:pPr lvl="1" algn="l"/>
            <a:r>
              <a:rPr lang="en-GB" dirty="0" smtClean="0"/>
              <a:t>Kaczmirek</a:t>
            </a:r>
            <a:r>
              <a:rPr lang="en-GB" dirty="0"/>
              <a:t>, Lars; </a:t>
            </a:r>
            <a:r>
              <a:rPr lang="en-GB" dirty="0" err="1"/>
              <a:t>Mayr</a:t>
            </a:r>
            <a:r>
              <a:rPr lang="en-GB" dirty="0"/>
              <a:t>, Philipp (2015): German Bundestag Elections 2013: Twitter usage by electoral candidates. GESIS Data Archive, Cologne. ZA5973 Data file Version </a:t>
            </a:r>
            <a:r>
              <a:rPr lang="en-GB" dirty="0" smtClean="0"/>
              <a:t>1.0.0,</a:t>
            </a:r>
            <a:r>
              <a:rPr lang="sl-SI" dirty="0" smtClean="0"/>
              <a:t> </a:t>
            </a:r>
            <a:r>
              <a:rPr lang="sl-SI" dirty="0" smtClean="0">
                <a:hlinkClick r:id="rId3"/>
              </a:rPr>
              <a:t>http</a:t>
            </a:r>
            <a:r>
              <a:rPr lang="sl-SI" dirty="0">
                <a:hlinkClick r:id="rId3"/>
              </a:rPr>
              <a:t>://</a:t>
            </a:r>
            <a:r>
              <a:rPr lang="sl-SI" dirty="0" smtClean="0">
                <a:hlinkClick r:id="rId3"/>
              </a:rPr>
              <a:t>dx.doi.org/10.4232/1.12319</a:t>
            </a:r>
            <a:r>
              <a:rPr lang="sl-SI" dirty="0"/>
              <a:t> ✔</a:t>
            </a:r>
            <a:endParaRPr lang="sl-SI" dirty="0" smtClean="0"/>
          </a:p>
          <a:p>
            <a:endParaRPr lang="sl-SI" dirty="0" smtClean="0"/>
          </a:p>
          <a:p>
            <a:r>
              <a:rPr lang="sl-SI" dirty="0" smtClean="0"/>
              <a:t>SM data </a:t>
            </a:r>
            <a:r>
              <a:rPr lang="sl-SI" dirty="0" err="1" smtClean="0"/>
              <a:t>linked</a:t>
            </a:r>
            <a:r>
              <a:rPr lang="sl-SI" dirty="0" smtClean="0"/>
              <a:t> to </a:t>
            </a:r>
            <a:r>
              <a:rPr lang="sl-SI" dirty="0" err="1" smtClean="0"/>
              <a:t>survey</a:t>
            </a:r>
            <a:r>
              <a:rPr lang="sl-SI" dirty="0" smtClean="0"/>
              <a:t> data not </a:t>
            </a:r>
            <a:r>
              <a:rPr lang="sl-SI" dirty="0"/>
              <a:t>✘(</a:t>
            </a:r>
            <a:r>
              <a:rPr lang="sl-SI" dirty="0" err="1" smtClean="0"/>
              <a:t>yet</a:t>
            </a:r>
            <a:r>
              <a:rPr lang="sl-SI" dirty="0" smtClean="0"/>
              <a:t>) </a:t>
            </a:r>
            <a:r>
              <a:rPr lang="sl-SI" dirty="0" err="1" smtClean="0"/>
              <a:t>archived</a:t>
            </a:r>
            <a:r>
              <a:rPr lang="sl-SI" dirty="0" smtClean="0"/>
              <a:t>, </a:t>
            </a:r>
            <a:r>
              <a:rPr lang="sl-SI" dirty="0" err="1" smtClean="0"/>
              <a:t>related</a:t>
            </a:r>
            <a:r>
              <a:rPr lang="sl-SI" dirty="0" smtClean="0"/>
              <a:t> to: </a:t>
            </a:r>
          </a:p>
          <a:p>
            <a:pPr lvl="1" algn="l"/>
            <a:r>
              <a:rPr lang="sl-SI" dirty="0" err="1" smtClean="0"/>
              <a:t>Sloan</a:t>
            </a:r>
            <a:r>
              <a:rPr lang="sl-SI" dirty="0"/>
              <a:t>, L., </a:t>
            </a:r>
            <a:r>
              <a:rPr lang="sl-SI" dirty="0" err="1"/>
              <a:t>Jessop</a:t>
            </a:r>
            <a:r>
              <a:rPr lang="sl-SI" dirty="0"/>
              <a:t>, C., Al </a:t>
            </a:r>
            <a:r>
              <a:rPr lang="sl-SI" dirty="0" err="1"/>
              <a:t>Baghal</a:t>
            </a:r>
            <a:r>
              <a:rPr lang="sl-SI" dirty="0"/>
              <a:t>, T., &amp; Williams, M. (2019). </a:t>
            </a:r>
            <a:r>
              <a:rPr lang="sl-SI" dirty="0" err="1"/>
              <a:t>Linking</a:t>
            </a:r>
            <a:r>
              <a:rPr lang="sl-SI" dirty="0"/>
              <a:t> </a:t>
            </a:r>
            <a:r>
              <a:rPr lang="sl-SI" dirty="0" err="1"/>
              <a:t>Survey</a:t>
            </a:r>
            <a:r>
              <a:rPr lang="sl-SI" dirty="0"/>
              <a:t> </a:t>
            </a:r>
            <a:r>
              <a:rPr lang="sl-SI" dirty="0" err="1"/>
              <a:t>and</a:t>
            </a:r>
            <a:r>
              <a:rPr lang="sl-SI" dirty="0"/>
              <a:t> </a:t>
            </a:r>
            <a:r>
              <a:rPr lang="sl-SI" dirty="0" err="1"/>
              <a:t>Twitter</a:t>
            </a:r>
            <a:r>
              <a:rPr lang="sl-SI" dirty="0"/>
              <a:t> Data: </a:t>
            </a:r>
            <a:r>
              <a:rPr lang="sl-SI" dirty="0" err="1"/>
              <a:t>Informed</a:t>
            </a:r>
            <a:r>
              <a:rPr lang="sl-SI" dirty="0"/>
              <a:t> </a:t>
            </a:r>
            <a:r>
              <a:rPr lang="sl-SI" dirty="0" err="1"/>
              <a:t>Consent</a:t>
            </a:r>
            <a:r>
              <a:rPr lang="sl-SI" dirty="0"/>
              <a:t>, </a:t>
            </a:r>
            <a:r>
              <a:rPr lang="sl-SI" dirty="0" err="1"/>
              <a:t>Disclosure</a:t>
            </a:r>
            <a:r>
              <a:rPr lang="sl-SI" dirty="0"/>
              <a:t>, </a:t>
            </a:r>
            <a:r>
              <a:rPr lang="sl-SI" dirty="0" err="1"/>
              <a:t>Security</a:t>
            </a:r>
            <a:r>
              <a:rPr lang="sl-SI" dirty="0"/>
              <a:t>, </a:t>
            </a:r>
            <a:r>
              <a:rPr lang="sl-SI" dirty="0" err="1"/>
              <a:t>and</a:t>
            </a:r>
            <a:r>
              <a:rPr lang="sl-SI" dirty="0"/>
              <a:t> </a:t>
            </a:r>
            <a:r>
              <a:rPr lang="sl-SI" dirty="0" err="1"/>
              <a:t>Archiving</a:t>
            </a:r>
            <a:r>
              <a:rPr lang="sl-SI" dirty="0"/>
              <a:t>. </a:t>
            </a:r>
            <a:r>
              <a:rPr lang="sl-SI" dirty="0" err="1"/>
              <a:t>Journal</a:t>
            </a:r>
            <a:r>
              <a:rPr lang="sl-SI" dirty="0"/>
              <a:t> </a:t>
            </a:r>
            <a:r>
              <a:rPr lang="sl-SI" dirty="0" err="1"/>
              <a:t>of</a:t>
            </a:r>
            <a:r>
              <a:rPr lang="sl-SI" dirty="0"/>
              <a:t> </a:t>
            </a:r>
            <a:r>
              <a:rPr lang="sl-SI" dirty="0" err="1"/>
              <a:t>Empirical</a:t>
            </a:r>
            <a:r>
              <a:rPr lang="sl-SI" dirty="0"/>
              <a:t> </a:t>
            </a:r>
            <a:r>
              <a:rPr lang="sl-SI" dirty="0" err="1"/>
              <a:t>Research</a:t>
            </a:r>
            <a:r>
              <a:rPr lang="sl-SI" dirty="0"/>
              <a:t> on Human </a:t>
            </a:r>
            <a:r>
              <a:rPr lang="sl-SI" dirty="0" err="1"/>
              <a:t>Research</a:t>
            </a:r>
            <a:r>
              <a:rPr lang="sl-SI" dirty="0"/>
              <a:t> </a:t>
            </a:r>
            <a:r>
              <a:rPr lang="sl-SI" dirty="0" err="1"/>
              <a:t>Ethics</a:t>
            </a:r>
            <a:r>
              <a:rPr lang="sl-SI" dirty="0"/>
              <a:t>. </a:t>
            </a:r>
            <a:r>
              <a:rPr lang="sl-SI" dirty="0" smtClean="0">
                <a:hlinkClick r:id="rId4"/>
              </a:rPr>
              <a:t>https</a:t>
            </a:r>
            <a:r>
              <a:rPr lang="sl-SI" dirty="0">
                <a:hlinkClick r:id="rId4"/>
              </a:rPr>
              <a:t>://</a:t>
            </a:r>
            <a:r>
              <a:rPr lang="sl-SI" dirty="0" smtClean="0">
                <a:hlinkClick r:id="rId4"/>
              </a:rPr>
              <a:t>doi.org/10.1177/1556264619853447</a:t>
            </a:r>
            <a:r>
              <a:rPr lang="sl-SI" dirty="0"/>
              <a:t> ✘</a:t>
            </a:r>
            <a:endParaRPr lang="sl-SI" dirty="0" smtClean="0"/>
          </a:p>
          <a:p>
            <a:r>
              <a:rPr lang="sl-SI" sz="1800" i="1" dirty="0" smtClean="0"/>
              <a:t>„(…)</a:t>
            </a:r>
            <a:r>
              <a:rPr lang="en-US" sz="1800" i="1" dirty="0" smtClean="0"/>
              <a:t>none </a:t>
            </a:r>
            <a:r>
              <a:rPr lang="en-US" sz="1800" i="1" dirty="0"/>
              <a:t>have gone through </a:t>
            </a:r>
            <a:r>
              <a:rPr lang="en-US" sz="1800" i="1" dirty="0" smtClean="0"/>
              <a:t>a </a:t>
            </a:r>
            <a:r>
              <a:rPr lang="en-US" sz="1800" i="1" dirty="0"/>
              <a:t>formal archiving process and been accessed by </a:t>
            </a:r>
            <a:r>
              <a:rPr lang="en-US" sz="1800" i="1" dirty="0" smtClean="0"/>
              <a:t>researchers </a:t>
            </a:r>
            <a:r>
              <a:rPr lang="en-US" sz="1800" i="1" dirty="0"/>
              <a:t>working independently of the original </a:t>
            </a:r>
            <a:r>
              <a:rPr lang="en-US" sz="1800" i="1" dirty="0" smtClean="0"/>
              <a:t>research </a:t>
            </a:r>
            <a:r>
              <a:rPr lang="en-US" sz="1800" i="1" dirty="0"/>
              <a:t>team. Although we have identified what we </a:t>
            </a:r>
            <a:r>
              <a:rPr lang="en-US" sz="1800" i="1" dirty="0" smtClean="0"/>
              <a:t>think </a:t>
            </a:r>
            <a:r>
              <a:rPr lang="en-US" sz="1800" i="1" dirty="0"/>
              <a:t>may be key issues and how they may be overcome, </a:t>
            </a:r>
            <a:r>
              <a:rPr lang="en-US" sz="1800" i="1" dirty="0" smtClean="0"/>
              <a:t>it </a:t>
            </a:r>
            <a:r>
              <a:rPr lang="en-US" sz="1800" i="1" dirty="0"/>
              <a:t>will only be through actually archiving and providing </a:t>
            </a:r>
            <a:r>
              <a:rPr lang="en-US" sz="1800" i="1" dirty="0" smtClean="0"/>
              <a:t>access </a:t>
            </a:r>
            <a:r>
              <a:rPr lang="en-US" sz="1800" i="1" dirty="0"/>
              <a:t>to these data that we might fully understand the </a:t>
            </a:r>
            <a:r>
              <a:rPr lang="en-US" sz="1800" i="1" dirty="0" smtClean="0"/>
              <a:t>challenges </a:t>
            </a:r>
            <a:r>
              <a:rPr lang="en-US" sz="1800" i="1" dirty="0"/>
              <a:t>and whether or not the measures we have </a:t>
            </a:r>
            <a:r>
              <a:rPr lang="en-US" sz="1800" i="1" dirty="0" smtClean="0"/>
              <a:t>outlined </a:t>
            </a:r>
            <a:r>
              <a:rPr lang="en-US" sz="1800" i="1" dirty="0"/>
              <a:t>will address them</a:t>
            </a:r>
            <a:r>
              <a:rPr lang="en-US" sz="1800" i="1" dirty="0" smtClean="0"/>
              <a:t>.</a:t>
            </a:r>
            <a:r>
              <a:rPr lang="sl-SI" sz="1600" i="1" dirty="0" smtClean="0"/>
              <a:t>“</a:t>
            </a:r>
            <a:r>
              <a:rPr lang="en-US" sz="1600" i="1" dirty="0" smtClean="0"/>
              <a:t> </a:t>
            </a:r>
            <a:r>
              <a:rPr lang="sl-SI" sz="1800" dirty="0" smtClean="0"/>
              <a:t>(</a:t>
            </a:r>
            <a:r>
              <a:rPr lang="sl-SI" sz="1800" dirty="0" err="1" smtClean="0"/>
              <a:t>Sloan</a:t>
            </a:r>
            <a:r>
              <a:rPr lang="sl-SI" sz="1800" dirty="0" smtClean="0"/>
              <a:t> et </a:t>
            </a:r>
            <a:r>
              <a:rPr lang="sl-SI" sz="1800" dirty="0" err="1" smtClean="0"/>
              <a:t>al</a:t>
            </a:r>
            <a:r>
              <a:rPr lang="sl-SI" sz="1800" dirty="0" smtClean="0"/>
              <a:t>. 2019: 10)</a:t>
            </a:r>
            <a:endParaRPr lang="en-US" sz="1800" dirty="0"/>
          </a:p>
          <a:p>
            <a:endParaRPr lang="sl-SI" dirty="0"/>
          </a:p>
          <a:p>
            <a:endParaRPr lang="sl-SI"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dirty="0" err="1" smtClean="0"/>
              <a:t>Example</a:t>
            </a:r>
            <a:r>
              <a:rPr lang="sl-SI" dirty="0" smtClean="0"/>
              <a:t> </a:t>
            </a:r>
            <a:r>
              <a:rPr lang="sl-SI" dirty="0" err="1" smtClean="0"/>
              <a:t>cases</a:t>
            </a:r>
            <a:endParaRPr lang="sl-SI" dirty="0"/>
          </a:p>
        </p:txBody>
      </p:sp>
    </p:spTree>
    <p:extLst>
      <p:ext uri="{BB962C8B-B14F-4D97-AF65-F5344CB8AC3E}">
        <p14:creationId xmlns:p14="http://schemas.microsoft.com/office/powerpoint/2010/main" val="120550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295" y="728700"/>
            <a:ext cx="8229600" cy="5870220"/>
          </a:xfrm>
        </p:spPr>
        <p:txBody>
          <a:bodyPr/>
          <a:lstStyle/>
          <a:p>
            <a:r>
              <a:rPr lang="en-GB" dirty="0" smtClean="0"/>
              <a:t>F2. Is data </a:t>
            </a:r>
            <a:r>
              <a:rPr lang="en-GB" dirty="0" smtClean="0"/>
              <a:t>described </a:t>
            </a:r>
            <a:r>
              <a:rPr lang="en-GB" dirty="0" smtClean="0"/>
              <a:t>with rich metadata</a:t>
            </a:r>
          </a:p>
          <a:p>
            <a:r>
              <a:rPr lang="en-GB" dirty="0" smtClean="0"/>
              <a:t>F3. </a:t>
            </a:r>
            <a:r>
              <a:rPr lang="sl-SI" dirty="0" smtClean="0"/>
              <a:t>M</a:t>
            </a:r>
            <a:r>
              <a:rPr lang="en-GB" dirty="0" err="1" smtClean="0"/>
              <a:t>etadata</a:t>
            </a:r>
            <a:r>
              <a:rPr lang="en-GB" dirty="0" smtClean="0"/>
              <a:t> </a:t>
            </a:r>
            <a:r>
              <a:rPr lang="en-GB" dirty="0" smtClean="0"/>
              <a:t>clearly and explicitly include the identifier of the data it describes</a:t>
            </a:r>
            <a:endParaRPr lang="sl-SI" dirty="0" smtClean="0"/>
          </a:p>
          <a:p>
            <a:endParaRPr lang="en-GB" dirty="0" smtClean="0"/>
          </a:p>
          <a:p>
            <a:r>
              <a:rPr lang="en-GB" b="1" dirty="0" smtClean="0"/>
              <a:t>SM (meta)data criteria</a:t>
            </a:r>
            <a:r>
              <a:rPr lang="en-GB" dirty="0" smtClean="0"/>
              <a:t>: </a:t>
            </a:r>
          </a:p>
          <a:p>
            <a:pPr marL="342900" indent="-342900">
              <a:buFont typeface="Arial" panose="020B0604020202020204" pitchFamily="34" charset="0"/>
              <a:buChar char="•"/>
            </a:pPr>
            <a:r>
              <a:rPr lang="en-GB" dirty="0" smtClean="0"/>
              <a:t>Extent of descriptive information in metadata</a:t>
            </a:r>
          </a:p>
          <a:p>
            <a:pPr marL="342900" indent="-342900">
              <a:buFont typeface="Arial" panose="020B0604020202020204" pitchFamily="34" charset="0"/>
              <a:buChar char="•"/>
            </a:pPr>
            <a:r>
              <a:rPr lang="en-GB" dirty="0" smtClean="0"/>
              <a:t>Standard disciplinary metadata used, cross walked to general repository metadata systems</a:t>
            </a:r>
          </a:p>
          <a:p>
            <a:pPr marL="342900" indent="-342900">
              <a:buFont typeface="Arial" panose="020B0604020202020204" pitchFamily="34" charset="0"/>
              <a:buChar char="•"/>
            </a:pPr>
            <a:r>
              <a:rPr lang="en-GB" dirty="0" smtClean="0"/>
              <a:t>Searchable on the institutional, disciplinary, </a:t>
            </a:r>
            <a:r>
              <a:rPr lang="sl-SI" dirty="0" err="1" smtClean="0"/>
              <a:t>and</a:t>
            </a:r>
            <a:r>
              <a:rPr lang="sl-SI" dirty="0" smtClean="0"/>
              <a:t>/</a:t>
            </a:r>
            <a:r>
              <a:rPr lang="sl-SI" dirty="0" err="1" smtClean="0"/>
              <a:t>or</a:t>
            </a:r>
            <a:r>
              <a:rPr lang="sl-SI" dirty="0" smtClean="0"/>
              <a:t> </a:t>
            </a:r>
            <a:r>
              <a:rPr lang="en-GB" dirty="0" smtClean="0"/>
              <a:t>general catalogue… </a:t>
            </a:r>
          </a:p>
          <a:p>
            <a:r>
              <a:rPr lang="en-GB" b="1" dirty="0" smtClean="0"/>
              <a:t>SM Cases</a:t>
            </a:r>
            <a:r>
              <a:rPr lang="en-GB" dirty="0" smtClean="0"/>
              <a:t>: </a:t>
            </a:r>
          </a:p>
          <a:p>
            <a:pPr marL="342900" indent="-342900">
              <a:buFont typeface="Arial" panose="020B0604020202020204" pitchFamily="34" charset="0"/>
              <a:buChar char="•"/>
            </a:pPr>
            <a:r>
              <a:rPr lang="en-GB" dirty="0" smtClean="0"/>
              <a:t>Informal sharing, sharing ‘upon request’, sharing on website, GitHub: ✘</a:t>
            </a:r>
          </a:p>
          <a:p>
            <a:pPr marL="1085850" lvl="1" indent="-342900" algn="l">
              <a:buFont typeface="Arial" panose="020B0604020202020204" pitchFamily="34" charset="0"/>
              <a:buChar char="•"/>
            </a:pPr>
            <a:r>
              <a:rPr lang="en-GB" dirty="0" smtClean="0"/>
              <a:t>that lack the availability of search, insufficient documentation, and poor response to request access</a:t>
            </a:r>
            <a:r>
              <a:rPr lang="sl-SI" dirty="0" smtClean="0"/>
              <a:t> (</a:t>
            </a:r>
            <a:r>
              <a:rPr lang="sl-SI" dirty="0" err="1" smtClean="0"/>
              <a:t>mentioned</a:t>
            </a:r>
            <a:r>
              <a:rPr lang="sl-SI" dirty="0" smtClean="0"/>
              <a:t> in </a:t>
            </a:r>
            <a:r>
              <a:rPr lang="sl-SI" dirty="0" err="1" smtClean="0"/>
              <a:t>Weller</a:t>
            </a:r>
            <a:r>
              <a:rPr lang="sl-SI" dirty="0" smtClean="0"/>
              <a:t> </a:t>
            </a:r>
            <a:r>
              <a:rPr lang="sl-SI" dirty="0" err="1"/>
              <a:t>and</a:t>
            </a:r>
            <a:r>
              <a:rPr lang="sl-SI" dirty="0"/>
              <a:t> </a:t>
            </a:r>
            <a:r>
              <a:rPr lang="sl-SI" dirty="0" err="1" smtClean="0"/>
              <a:t>Kinder-Kurlanda</a:t>
            </a:r>
            <a:r>
              <a:rPr lang="sl-SI" dirty="0" smtClean="0"/>
              <a:t> 2016)</a:t>
            </a:r>
            <a:endParaRPr lang="en-GB" dirty="0" smtClean="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dirty="0" smtClean="0"/>
              <a:t>Remaining F… aspects</a:t>
            </a:r>
            <a:endParaRPr lang="en-GB" dirty="0"/>
          </a:p>
        </p:txBody>
      </p:sp>
    </p:spTree>
    <p:extLst>
      <p:ext uri="{BB962C8B-B14F-4D97-AF65-F5344CB8AC3E}">
        <p14:creationId xmlns:p14="http://schemas.microsoft.com/office/powerpoint/2010/main" val="189647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20" y="1954530"/>
            <a:ext cx="8229600" cy="4142194"/>
          </a:xfrm>
        </p:spPr>
        <p:txBody>
          <a:bodyPr/>
          <a:lstStyle/>
          <a:p>
            <a:r>
              <a:rPr lang="en-GB" noProof="0" dirty="0" smtClean="0"/>
              <a:t>A1.1 the protocol is open, free, and universally implementable</a:t>
            </a:r>
          </a:p>
          <a:p>
            <a:endParaRPr lang="en-GB" noProof="0" dirty="0" smtClean="0"/>
          </a:p>
          <a:p>
            <a:endParaRPr lang="en-GB" noProof="0" dirty="0" smtClean="0"/>
          </a:p>
          <a:p>
            <a:endParaRPr lang="en-GB" noProof="0" dirty="0" smtClean="0"/>
          </a:p>
          <a:p>
            <a:endParaRPr lang="en-GB" noProof="0" dirty="0" smtClean="0"/>
          </a:p>
          <a:p>
            <a:endParaRPr lang="sl-SI" sz="1600" dirty="0" smtClean="0"/>
          </a:p>
          <a:p>
            <a:endParaRPr lang="sl-SI" sz="1600" dirty="0" smtClean="0"/>
          </a:p>
          <a:p>
            <a:r>
              <a:rPr lang="en-GB" dirty="0"/>
              <a:t>A1.2 the protocol allows for an authentication and authorization procedure, where necessary</a:t>
            </a:r>
          </a:p>
          <a:p>
            <a:endParaRPr lang="en-GB" noProof="0"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noProof="0" dirty="0" smtClean="0"/>
              <a:t>To be Accessible:</a:t>
            </a:r>
            <a:br>
              <a:rPr lang="en-GB" noProof="0" dirty="0" smtClean="0"/>
            </a:br>
            <a:r>
              <a:rPr lang="en-GB" noProof="0" dirty="0" smtClean="0"/>
              <a:t>A1. (meta)data are retrievable by their identifier using a standardized communications protocol</a:t>
            </a:r>
            <a:endParaRPr lang="en-GB" noProof="0" dirty="0"/>
          </a:p>
        </p:txBody>
      </p:sp>
      <p:graphicFrame>
        <p:nvGraphicFramePr>
          <p:cNvPr id="5" name="Table 4"/>
          <p:cNvGraphicFramePr>
            <a:graphicFrameLocks noGrp="1"/>
          </p:cNvGraphicFramePr>
          <p:nvPr>
            <p:extLst>
              <p:ext uri="{D42A27DB-BD31-4B8C-83A1-F6EECF244321}">
                <p14:modId xmlns:p14="http://schemas.microsoft.com/office/powerpoint/2010/main" val="4138761752"/>
              </p:ext>
            </p:extLst>
          </p:nvPr>
        </p:nvGraphicFramePr>
        <p:xfrm>
          <a:off x="206360" y="2363253"/>
          <a:ext cx="8212510" cy="1951482"/>
        </p:xfrm>
        <a:graphic>
          <a:graphicData uri="http://schemas.openxmlformats.org/drawingml/2006/table">
            <a:tbl>
              <a:tblPr firstRow="1" firstCol="1" bandRow="1">
                <a:tableStyleId>{5C22544A-7EE6-4342-B048-85BDC9FD1C3A}</a:tableStyleId>
              </a:tblPr>
              <a:tblGrid>
                <a:gridCol w="8212510">
                  <a:extLst>
                    <a:ext uri="{9D8B030D-6E8A-4147-A177-3AD203B41FA5}">
                      <a16:colId xmlns:a16="http://schemas.microsoft.com/office/drawing/2014/main" val="2765258603"/>
                    </a:ext>
                  </a:extLst>
                </a:gridCol>
              </a:tblGrid>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l-SI" b="1" dirty="0" err="1" smtClean="0"/>
                        <a:t>Example</a:t>
                      </a:r>
                      <a:r>
                        <a:rPr lang="sl-SI" b="1" dirty="0" smtClean="0"/>
                        <a:t> </a:t>
                      </a:r>
                      <a:r>
                        <a:rPr lang="sl-SI" b="1" dirty="0" err="1" smtClean="0"/>
                        <a:t>criteria</a:t>
                      </a:r>
                      <a:r>
                        <a:rPr lang="sl-SI" b="1" dirty="0" smtClean="0"/>
                        <a:t>: </a:t>
                      </a:r>
                    </a:p>
                    <a:p>
                      <a:pPr>
                        <a:lnSpc>
                          <a:spcPct val="107000"/>
                        </a:lnSpc>
                        <a:spcAft>
                          <a:spcPts val="0"/>
                        </a:spcAft>
                      </a:pPr>
                      <a:r>
                        <a:rPr lang="sl-SI" sz="1800" dirty="0" smtClean="0">
                          <a:effectLst/>
                        </a:rPr>
                        <a:t>Data </a:t>
                      </a:r>
                      <a:r>
                        <a:rPr lang="sl-SI" sz="1800" dirty="0">
                          <a:effectLst/>
                        </a:rPr>
                        <a:t>not </a:t>
                      </a:r>
                      <a:r>
                        <a:rPr lang="sl-SI" sz="1800" dirty="0" err="1">
                          <a:effectLst/>
                        </a:rPr>
                        <a:t>available</a:t>
                      </a:r>
                      <a:r>
                        <a:rPr lang="sl-SI" sz="1800" dirty="0">
                          <a:effectLst/>
                        </a:rPr>
                        <a:t> </a:t>
                      </a:r>
                      <a:r>
                        <a:rPr lang="sl-SI" sz="1800" dirty="0" err="1">
                          <a:effectLst/>
                        </a:rPr>
                        <a:t>publicly</a:t>
                      </a:r>
                      <a:r>
                        <a:rPr lang="sl-SI" sz="1800" dirty="0">
                          <a:effectLst/>
                        </a:rPr>
                        <a:t>; Person-to-person </a:t>
                      </a:r>
                      <a:r>
                        <a:rPr lang="sl-SI" sz="1800" dirty="0" err="1">
                          <a:effectLst/>
                        </a:rPr>
                        <a:t>contact</a:t>
                      </a:r>
                      <a:r>
                        <a:rPr lang="sl-SI" sz="1800" dirty="0">
                          <a:effectLst/>
                        </a:rPr>
                        <a:t> </a:t>
                      </a:r>
                      <a:r>
                        <a:rPr lang="sl-SI" sz="1800" dirty="0" err="1">
                          <a:effectLst/>
                        </a:rPr>
                        <a:t>needed</a:t>
                      </a:r>
                      <a:r>
                        <a:rPr lang="sl-SI" sz="1800" dirty="0">
                          <a:effectLst/>
                        </a:rPr>
                        <a:t>.</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 marB="19050" anchor="b"/>
                </a:tc>
                <a:extLst>
                  <a:ext uri="{0D108BD9-81ED-4DB2-BD59-A6C34878D82A}">
                    <a16:rowId xmlns:a16="http://schemas.microsoft.com/office/drawing/2014/main" val="599067494"/>
                  </a:ext>
                </a:extLst>
              </a:tr>
              <a:tr h="273907">
                <a:tc>
                  <a:txBody>
                    <a:bodyPr/>
                    <a:lstStyle/>
                    <a:p>
                      <a:pPr>
                        <a:lnSpc>
                          <a:spcPct val="107000"/>
                        </a:lnSpc>
                        <a:spcAft>
                          <a:spcPts val="0"/>
                        </a:spcAft>
                      </a:pPr>
                      <a:r>
                        <a:rPr lang="sl-SI" sz="1800" dirty="0" err="1">
                          <a:effectLst/>
                        </a:rPr>
                        <a:t>Basic</a:t>
                      </a:r>
                      <a:r>
                        <a:rPr lang="sl-SI" sz="1800" dirty="0">
                          <a:effectLst/>
                        </a:rPr>
                        <a:t> </a:t>
                      </a:r>
                      <a:r>
                        <a:rPr lang="sl-SI" sz="1800" dirty="0" err="1">
                          <a:effectLst/>
                        </a:rPr>
                        <a:t>online</a:t>
                      </a:r>
                      <a:r>
                        <a:rPr lang="sl-SI" sz="1800" dirty="0">
                          <a:effectLst/>
                        </a:rPr>
                        <a:t> </a:t>
                      </a:r>
                      <a:r>
                        <a:rPr lang="sl-SI" sz="1800" dirty="0" err="1">
                          <a:effectLst/>
                        </a:rPr>
                        <a:t>services</a:t>
                      </a:r>
                      <a:r>
                        <a:rPr lang="sl-SI" sz="1800" dirty="0">
                          <a:effectLst/>
                        </a:rPr>
                        <a:t> </a:t>
                      </a:r>
                      <a:r>
                        <a:rPr lang="sl-SI" sz="1800" dirty="0" err="1">
                          <a:effectLst/>
                        </a:rPr>
                        <a:t>available</a:t>
                      </a:r>
                      <a:r>
                        <a:rPr lang="sl-SI" sz="1800" dirty="0">
                          <a:effectLst/>
                        </a:rPr>
                        <a:t> </a:t>
                      </a:r>
                      <a:r>
                        <a:rPr lang="sl-SI" sz="1800" dirty="0" err="1">
                          <a:effectLst/>
                        </a:rPr>
                        <a:t>for</a:t>
                      </a:r>
                      <a:r>
                        <a:rPr lang="sl-SI" sz="1800" dirty="0">
                          <a:effectLst/>
                        </a:rPr>
                        <a:t> data </a:t>
                      </a:r>
                      <a:r>
                        <a:rPr lang="sl-SI" sz="1800" dirty="0" err="1">
                          <a:effectLst/>
                        </a:rPr>
                        <a:t>access</a:t>
                      </a:r>
                      <a:r>
                        <a:rPr lang="sl-SI" sz="1800" dirty="0">
                          <a:effectLst/>
                        </a:rPr>
                        <a:t> (</a:t>
                      </a:r>
                      <a:r>
                        <a:rPr lang="sl-SI" sz="1800" dirty="0" err="1">
                          <a:effectLst/>
                        </a:rPr>
                        <a:t>e.g</a:t>
                      </a:r>
                      <a:r>
                        <a:rPr lang="sl-SI" sz="1800" dirty="0">
                          <a:effectLst/>
                        </a:rPr>
                        <a:t>. FTP/HTTP </a:t>
                      </a:r>
                      <a:r>
                        <a:rPr lang="sl-SI" sz="1800" dirty="0" err="1">
                          <a:effectLst/>
                        </a:rPr>
                        <a:t>direct</a:t>
                      </a:r>
                      <a:r>
                        <a:rPr lang="sl-SI" sz="1800" dirty="0">
                          <a:effectLst/>
                        </a:rPr>
                        <a:t> </a:t>
                      </a:r>
                      <a:r>
                        <a:rPr lang="sl-SI" sz="1800" dirty="0" err="1">
                          <a:effectLst/>
                        </a:rPr>
                        <a:t>download</a:t>
                      </a:r>
                      <a:r>
                        <a:rPr lang="sl-SI" sz="1800" dirty="0">
                          <a:effectLst/>
                        </a:rPr>
                        <a:t>).</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 marB="19050" anchor="b"/>
                </a:tc>
                <a:extLst>
                  <a:ext uri="{0D108BD9-81ED-4DB2-BD59-A6C34878D82A}">
                    <a16:rowId xmlns:a16="http://schemas.microsoft.com/office/drawing/2014/main" val="2065639498"/>
                  </a:ext>
                </a:extLst>
              </a:tr>
              <a:tr h="273907">
                <a:tc>
                  <a:txBody>
                    <a:bodyPr/>
                    <a:lstStyle/>
                    <a:p>
                      <a:pPr>
                        <a:lnSpc>
                          <a:spcPct val="107000"/>
                        </a:lnSpc>
                        <a:spcAft>
                          <a:spcPts val="0"/>
                        </a:spcAft>
                      </a:pPr>
                      <a:r>
                        <a:rPr lang="sl-SI" sz="1800" dirty="0">
                          <a:effectLst/>
                        </a:rPr>
                        <a:t>Non-standard data </a:t>
                      </a:r>
                      <a:r>
                        <a:rPr lang="sl-SI" sz="1800" dirty="0" err="1">
                          <a:effectLst/>
                        </a:rPr>
                        <a:t>services</a:t>
                      </a:r>
                      <a:r>
                        <a:rPr lang="sl-SI" sz="1800" dirty="0">
                          <a:effectLst/>
                        </a:rPr>
                        <a:t>.</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 marB="19050" anchor="b"/>
                </a:tc>
                <a:extLst>
                  <a:ext uri="{0D108BD9-81ED-4DB2-BD59-A6C34878D82A}">
                    <a16:rowId xmlns:a16="http://schemas.microsoft.com/office/drawing/2014/main" val="2573863560"/>
                  </a:ext>
                </a:extLst>
              </a:tr>
              <a:tr h="273907">
                <a:tc>
                  <a:txBody>
                    <a:bodyPr/>
                    <a:lstStyle/>
                    <a:p>
                      <a:pPr>
                        <a:lnSpc>
                          <a:spcPct val="107000"/>
                        </a:lnSpc>
                        <a:spcAft>
                          <a:spcPts val="0"/>
                        </a:spcAft>
                      </a:pPr>
                      <a:r>
                        <a:rPr lang="sl-SI" sz="1800" dirty="0">
                          <a:effectLst/>
                        </a:rPr>
                        <a:t>Standard-</a:t>
                      </a:r>
                      <a:r>
                        <a:rPr lang="sl-SI" sz="1800" dirty="0" err="1">
                          <a:effectLst/>
                        </a:rPr>
                        <a:t>based</a:t>
                      </a:r>
                      <a:r>
                        <a:rPr lang="sl-SI" sz="1800" dirty="0">
                          <a:effectLst/>
                        </a:rPr>
                        <a:t> </a:t>
                      </a:r>
                      <a:r>
                        <a:rPr lang="sl-SI" sz="1800" dirty="0" err="1">
                          <a:effectLst/>
                        </a:rPr>
                        <a:t>interoperability</a:t>
                      </a:r>
                      <a:r>
                        <a:rPr lang="sl-SI" sz="1800" dirty="0">
                          <a:effectLst/>
                        </a:rPr>
                        <a:t> data </a:t>
                      </a:r>
                      <a:r>
                        <a:rPr lang="sl-SI" sz="1800" dirty="0" err="1">
                          <a:effectLst/>
                        </a:rPr>
                        <a:t>services</a:t>
                      </a:r>
                      <a:r>
                        <a:rPr lang="sl-SI" sz="1800" dirty="0">
                          <a:effectLst/>
                        </a:rPr>
                        <a:t>.</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 marB="19050" anchor="b"/>
                </a:tc>
                <a:extLst>
                  <a:ext uri="{0D108BD9-81ED-4DB2-BD59-A6C34878D82A}">
                    <a16:rowId xmlns:a16="http://schemas.microsoft.com/office/drawing/2014/main" val="3920189793"/>
                  </a:ext>
                </a:extLst>
              </a:tr>
              <a:tr h="273907">
                <a:tc>
                  <a:txBody>
                    <a:bodyPr/>
                    <a:lstStyle/>
                    <a:p>
                      <a:pPr>
                        <a:lnSpc>
                          <a:spcPct val="107000"/>
                        </a:lnSpc>
                        <a:spcAft>
                          <a:spcPts val="0"/>
                        </a:spcAft>
                      </a:pPr>
                      <a:r>
                        <a:rPr lang="sl-SI" sz="1800" dirty="0" err="1">
                          <a:effectLst/>
                        </a:rPr>
                        <a:t>Previous</a:t>
                      </a:r>
                      <a:r>
                        <a:rPr lang="sl-SI" sz="1800" dirty="0">
                          <a:effectLst/>
                        </a:rPr>
                        <a:t> + </a:t>
                      </a:r>
                      <a:r>
                        <a:rPr lang="sl-SI" sz="1800" dirty="0" err="1">
                          <a:effectLst/>
                        </a:rPr>
                        <a:t>Full</a:t>
                      </a:r>
                      <a:r>
                        <a:rPr lang="sl-SI" sz="1800" dirty="0">
                          <a:effectLst/>
                        </a:rPr>
                        <a:t> </a:t>
                      </a:r>
                      <a:r>
                        <a:rPr lang="sl-SI" sz="1800" dirty="0" err="1">
                          <a:effectLst/>
                        </a:rPr>
                        <a:t>capability</a:t>
                      </a:r>
                      <a:r>
                        <a:rPr lang="sl-SI" sz="1800" dirty="0">
                          <a:effectLst/>
                        </a:rPr>
                        <a:t> </a:t>
                      </a:r>
                      <a:r>
                        <a:rPr lang="sl-SI" sz="1800" dirty="0" err="1">
                          <a:effectLst/>
                        </a:rPr>
                        <a:t>of</a:t>
                      </a:r>
                      <a:r>
                        <a:rPr lang="sl-SI" sz="1800" dirty="0">
                          <a:effectLst/>
                        </a:rPr>
                        <a:t> sub-</a:t>
                      </a:r>
                      <a:r>
                        <a:rPr lang="sl-SI" sz="1800" dirty="0" err="1">
                          <a:effectLst/>
                        </a:rPr>
                        <a:t>setting</a:t>
                      </a:r>
                      <a:r>
                        <a:rPr lang="sl-SI" sz="1800" dirty="0">
                          <a:effectLst/>
                        </a:rPr>
                        <a:t>, </a:t>
                      </a:r>
                      <a:r>
                        <a:rPr lang="sl-SI" sz="1800" dirty="0" err="1">
                          <a:effectLst/>
                        </a:rPr>
                        <a:t>aggregation</a:t>
                      </a:r>
                      <a:r>
                        <a:rPr lang="sl-SI" sz="1800" dirty="0">
                          <a:effectLst/>
                        </a:rPr>
                        <a:t> </a:t>
                      </a:r>
                      <a:r>
                        <a:rPr lang="sl-SI" sz="1800" dirty="0" err="1">
                          <a:effectLst/>
                        </a:rPr>
                        <a:t>and</a:t>
                      </a:r>
                      <a:r>
                        <a:rPr lang="sl-SI" sz="1800" dirty="0">
                          <a:effectLst/>
                        </a:rPr>
                        <a:t> </a:t>
                      </a:r>
                      <a:r>
                        <a:rPr lang="sl-SI" sz="1800" dirty="0" err="1" smtClean="0">
                          <a:effectLst/>
                        </a:rPr>
                        <a:t>visualization</a:t>
                      </a:r>
                      <a:r>
                        <a:rPr lang="sl-SI" sz="1800" dirty="0" smtClean="0">
                          <a:effectLst/>
                        </a:rPr>
                        <a:t>.</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 marB="19050" anchor="b"/>
                </a:tc>
                <a:extLst>
                  <a:ext uri="{0D108BD9-81ED-4DB2-BD59-A6C34878D82A}">
                    <a16:rowId xmlns:a16="http://schemas.microsoft.com/office/drawing/2014/main" val="2861051907"/>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880142665"/>
              </p:ext>
            </p:extLst>
          </p:nvPr>
        </p:nvGraphicFramePr>
        <p:xfrm>
          <a:off x="302840" y="5092262"/>
          <a:ext cx="7858443" cy="1668844"/>
        </p:xfrm>
        <a:graphic>
          <a:graphicData uri="http://schemas.openxmlformats.org/drawingml/2006/table">
            <a:tbl>
              <a:tblPr firstRow="1" firstCol="1" bandRow="1">
                <a:tableStyleId>{5C22544A-7EE6-4342-B048-85BDC9FD1C3A}</a:tableStyleId>
              </a:tblPr>
              <a:tblGrid>
                <a:gridCol w="7858443">
                  <a:extLst>
                    <a:ext uri="{9D8B030D-6E8A-4147-A177-3AD203B41FA5}">
                      <a16:colId xmlns:a16="http://schemas.microsoft.com/office/drawing/2014/main" val="2924237443"/>
                    </a:ext>
                  </a:extLst>
                </a:gridCol>
              </a:tblGrid>
              <a:tr h="156078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l-SI" sz="1600" b="1" dirty="0" err="1" smtClean="0"/>
                        <a:t>Example</a:t>
                      </a:r>
                      <a:r>
                        <a:rPr lang="sl-SI" sz="1600" b="1" dirty="0" smtClean="0"/>
                        <a:t> </a:t>
                      </a:r>
                      <a:r>
                        <a:rPr lang="sl-SI" sz="1600" b="1" dirty="0" err="1" smtClean="0"/>
                        <a:t>criteria</a:t>
                      </a:r>
                      <a:r>
                        <a:rPr lang="sl-SI" sz="1600" b="1" dirty="0" smtClean="0"/>
                        <a:t>: </a:t>
                      </a:r>
                    </a:p>
                    <a:p>
                      <a:pPr>
                        <a:lnSpc>
                          <a:spcPct val="107000"/>
                        </a:lnSpc>
                        <a:spcAft>
                          <a:spcPts val="0"/>
                        </a:spcAft>
                      </a:pPr>
                      <a:r>
                        <a:rPr lang="sl-SI" sz="1600" dirty="0" err="1" smtClean="0">
                          <a:effectLst/>
                        </a:rPr>
                        <a:t>Please</a:t>
                      </a:r>
                      <a:r>
                        <a:rPr lang="sl-SI" sz="1600" dirty="0" smtClean="0">
                          <a:effectLst/>
                        </a:rPr>
                        <a:t> </a:t>
                      </a:r>
                      <a:r>
                        <a:rPr lang="sl-SI" sz="1600" dirty="0" err="1" smtClean="0">
                          <a:effectLst/>
                        </a:rPr>
                        <a:t>provide</a:t>
                      </a:r>
                      <a:r>
                        <a:rPr lang="sl-SI" sz="1600" dirty="0" smtClean="0">
                          <a:effectLst/>
                        </a:rPr>
                        <a:t> a IRI </a:t>
                      </a:r>
                      <a:r>
                        <a:rPr lang="sl-SI" sz="1600" dirty="0" err="1" smtClean="0">
                          <a:effectLst/>
                        </a:rPr>
                        <a:t>that</a:t>
                      </a:r>
                      <a:r>
                        <a:rPr lang="sl-SI" sz="1600" dirty="0" smtClean="0">
                          <a:effectLst/>
                        </a:rPr>
                        <a:t> </a:t>
                      </a:r>
                      <a:r>
                        <a:rPr lang="sl-SI" sz="1600" dirty="0" err="1" smtClean="0">
                          <a:effectLst/>
                        </a:rPr>
                        <a:t>resolves</a:t>
                      </a:r>
                      <a:r>
                        <a:rPr lang="sl-SI" sz="1600" dirty="0" smtClean="0">
                          <a:effectLst/>
                        </a:rPr>
                        <a:t> to a </a:t>
                      </a:r>
                      <a:r>
                        <a:rPr lang="sl-SI" sz="1600" dirty="0" err="1" smtClean="0">
                          <a:effectLst/>
                        </a:rPr>
                        <a:t>description</a:t>
                      </a:r>
                      <a:r>
                        <a:rPr lang="sl-SI" sz="1600" dirty="0" smtClean="0">
                          <a:effectLst/>
                        </a:rPr>
                        <a:t> </a:t>
                      </a:r>
                      <a:r>
                        <a:rPr lang="sl-SI" sz="1600" dirty="0" err="1" smtClean="0">
                          <a:effectLst/>
                        </a:rPr>
                        <a:t>of</a:t>
                      </a:r>
                      <a:r>
                        <a:rPr lang="sl-SI" sz="1600" dirty="0" smtClean="0">
                          <a:effectLst/>
                        </a:rPr>
                        <a:t> </a:t>
                      </a:r>
                      <a:r>
                        <a:rPr lang="sl-SI" sz="1600" dirty="0" err="1" smtClean="0">
                          <a:effectLst/>
                        </a:rPr>
                        <a:t>the</a:t>
                      </a:r>
                      <a:r>
                        <a:rPr lang="sl-SI" sz="1600" dirty="0" smtClean="0">
                          <a:effectLst/>
                        </a:rPr>
                        <a:t> </a:t>
                      </a:r>
                      <a:r>
                        <a:rPr lang="sl-SI" sz="1600" dirty="0" err="1" smtClean="0">
                          <a:effectLst/>
                        </a:rPr>
                        <a:t>process</a:t>
                      </a:r>
                      <a:r>
                        <a:rPr lang="sl-SI" sz="1600" dirty="0" smtClean="0">
                          <a:effectLst/>
                        </a:rPr>
                        <a:t> to </a:t>
                      </a:r>
                      <a:r>
                        <a:rPr lang="sl-SI" sz="1600" dirty="0" err="1" smtClean="0">
                          <a:effectLst/>
                        </a:rPr>
                        <a:t>obtain</a:t>
                      </a:r>
                      <a:r>
                        <a:rPr lang="sl-SI" sz="1600" dirty="0" smtClean="0">
                          <a:effectLst/>
                        </a:rPr>
                        <a:t> </a:t>
                      </a:r>
                      <a:r>
                        <a:rPr lang="sl-SI" sz="1600" dirty="0" err="1" smtClean="0">
                          <a:effectLst/>
                        </a:rPr>
                        <a:t>access</a:t>
                      </a:r>
                      <a:r>
                        <a:rPr lang="sl-SI" sz="1600" dirty="0" smtClean="0">
                          <a:effectLst/>
                        </a:rPr>
                        <a:t> to </a:t>
                      </a:r>
                      <a:r>
                        <a:rPr lang="sl-SI" sz="1600" dirty="0" err="1" smtClean="0">
                          <a:effectLst/>
                        </a:rPr>
                        <a:t>restricted</a:t>
                      </a:r>
                      <a:r>
                        <a:rPr lang="sl-SI" sz="1600" dirty="0" smtClean="0">
                          <a:effectLst/>
                        </a:rPr>
                        <a:t> </a:t>
                      </a:r>
                      <a:r>
                        <a:rPr lang="sl-SI" sz="1600" dirty="0" err="1" smtClean="0">
                          <a:effectLst/>
                        </a:rPr>
                        <a:t>content</a:t>
                      </a:r>
                      <a:endParaRPr lang="sl-SI" sz="1600" dirty="0" smtClean="0">
                        <a:effectLst/>
                      </a:endParaRPr>
                    </a:p>
                    <a:p>
                      <a:pPr>
                        <a:lnSpc>
                          <a:spcPct val="107000"/>
                        </a:lnSpc>
                        <a:spcAft>
                          <a:spcPts val="0"/>
                        </a:spcAft>
                      </a:pPr>
                      <a:endParaRPr lang="sl-SI"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sl-SI" sz="1600" b="1" kern="1200" dirty="0" smtClean="0">
                          <a:solidFill>
                            <a:schemeClr val="lt1"/>
                          </a:solidFill>
                          <a:effectLst/>
                          <a:latin typeface="+mn-lt"/>
                          <a:ea typeface="+mn-ea"/>
                          <a:cs typeface="+mn-cs"/>
                        </a:rPr>
                        <a:t>In </a:t>
                      </a:r>
                      <a:r>
                        <a:rPr lang="sl-SI" sz="1600" b="1" kern="1200" dirty="0" err="1" smtClean="0">
                          <a:solidFill>
                            <a:schemeClr val="lt1"/>
                          </a:solidFill>
                          <a:effectLst/>
                          <a:latin typeface="+mn-lt"/>
                          <a:ea typeface="+mn-ea"/>
                          <a:cs typeface="+mn-cs"/>
                        </a:rPr>
                        <a:t>case</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of</a:t>
                      </a:r>
                      <a:r>
                        <a:rPr lang="sl-SI" sz="1600" b="1" kern="1200" dirty="0" smtClean="0">
                          <a:solidFill>
                            <a:schemeClr val="lt1"/>
                          </a:solidFill>
                          <a:effectLst/>
                          <a:latin typeface="+mn-lt"/>
                          <a:ea typeface="+mn-ea"/>
                          <a:cs typeface="+mn-cs"/>
                        </a:rPr>
                        <a:t> a non legal </a:t>
                      </a:r>
                      <a:r>
                        <a:rPr lang="sl-SI" sz="1600" b="1" kern="1200" dirty="0" err="1" smtClean="0">
                          <a:solidFill>
                            <a:schemeClr val="lt1"/>
                          </a:solidFill>
                          <a:effectLst/>
                          <a:latin typeface="+mn-lt"/>
                          <a:ea typeface="+mn-ea"/>
                          <a:cs typeface="+mn-cs"/>
                        </a:rPr>
                        <a:t>restricted</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access</a:t>
                      </a:r>
                      <a:r>
                        <a:rPr lang="sl-SI" sz="1600" b="1" kern="1200" dirty="0" smtClean="0">
                          <a:solidFill>
                            <a:schemeClr val="lt1"/>
                          </a:solidFill>
                          <a:effectLst/>
                          <a:latin typeface="+mn-lt"/>
                          <a:ea typeface="+mn-ea"/>
                          <a:cs typeface="+mn-cs"/>
                        </a:rPr>
                        <a:t>, is </a:t>
                      </a:r>
                      <a:r>
                        <a:rPr lang="sl-SI" sz="1600" b="1" kern="1200" dirty="0" err="1" smtClean="0">
                          <a:solidFill>
                            <a:schemeClr val="lt1"/>
                          </a:solidFill>
                          <a:effectLst/>
                          <a:latin typeface="+mn-lt"/>
                          <a:ea typeface="+mn-ea"/>
                          <a:cs typeface="+mn-cs"/>
                        </a:rPr>
                        <a:t>the</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restriction</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properly</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justified</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by</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the</a:t>
                      </a:r>
                      <a:r>
                        <a:rPr lang="sl-SI" sz="1600" b="1" kern="1200" dirty="0" smtClean="0">
                          <a:solidFill>
                            <a:schemeClr val="lt1"/>
                          </a:solidFill>
                          <a:effectLst/>
                          <a:latin typeface="+mn-lt"/>
                          <a:ea typeface="+mn-ea"/>
                          <a:cs typeface="+mn-cs"/>
                        </a:rPr>
                        <a:t> </a:t>
                      </a:r>
                      <a:r>
                        <a:rPr lang="sl-SI" sz="1600" b="1" kern="1200" dirty="0" err="1" smtClean="0">
                          <a:solidFill>
                            <a:schemeClr val="lt1"/>
                          </a:solidFill>
                          <a:effectLst/>
                          <a:latin typeface="+mn-lt"/>
                          <a:ea typeface="+mn-ea"/>
                          <a:cs typeface="+mn-cs"/>
                        </a:rPr>
                        <a:t>researcher</a:t>
                      </a:r>
                      <a:r>
                        <a:rPr lang="sl-SI" sz="1600" b="1" kern="1200" dirty="0" smtClean="0">
                          <a:solidFill>
                            <a:schemeClr val="lt1"/>
                          </a:solidFill>
                          <a:effectLst/>
                          <a:latin typeface="+mn-lt"/>
                          <a:ea typeface="+mn-ea"/>
                          <a:cs typeface="+mn-cs"/>
                        </a:rPr>
                        <a:t> ?</a:t>
                      </a:r>
                    </a:p>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 marB="19050" anchor="b"/>
                </a:tc>
                <a:extLst>
                  <a:ext uri="{0D108BD9-81ED-4DB2-BD59-A6C34878D82A}">
                    <a16:rowId xmlns:a16="http://schemas.microsoft.com/office/drawing/2014/main" val="3322173794"/>
                  </a:ext>
                </a:extLst>
              </a:tr>
            </a:tbl>
          </a:graphicData>
        </a:graphic>
      </p:graphicFrame>
    </p:spTree>
    <p:extLst>
      <p:ext uri="{BB962C8B-B14F-4D97-AF65-F5344CB8AC3E}">
        <p14:creationId xmlns:p14="http://schemas.microsoft.com/office/powerpoint/2010/main" val="193093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dirty="0" err="1"/>
              <a:t>Example</a:t>
            </a:r>
            <a:r>
              <a:rPr lang="sl-SI" dirty="0"/>
              <a:t> </a:t>
            </a:r>
            <a:r>
              <a:rPr lang="sl-SI" dirty="0" err="1"/>
              <a:t>cases</a:t>
            </a:r>
            <a:endParaRPr lang="en-GB" noProof="0" dirty="0"/>
          </a:p>
        </p:txBody>
      </p:sp>
      <p:sp>
        <p:nvSpPr>
          <p:cNvPr id="6" name="Rectangle 5"/>
          <p:cNvSpPr/>
          <p:nvPr/>
        </p:nvSpPr>
        <p:spPr>
          <a:xfrm>
            <a:off x="302840" y="835599"/>
            <a:ext cx="7738373" cy="5324535"/>
          </a:xfrm>
          <a:prstGeom prst="rect">
            <a:avLst/>
          </a:prstGeom>
        </p:spPr>
        <p:txBody>
          <a:bodyPr wrap="square">
            <a:spAutoFit/>
          </a:bodyPr>
          <a:lstStyle/>
          <a:p>
            <a:r>
              <a:rPr lang="en-GB" sz="2000" b="1" dirty="0" smtClean="0">
                <a:latin typeface="Tahoma" pitchFamily="34" charset="0"/>
                <a:ea typeface="Tahoma" pitchFamily="34" charset="0"/>
                <a:cs typeface="Tahoma" pitchFamily="34" charset="0"/>
              </a:rPr>
              <a:t>SM (meta)data criteria: </a:t>
            </a:r>
          </a:p>
          <a:p>
            <a:r>
              <a:rPr lang="en-GB" sz="2000" dirty="0" smtClean="0">
                <a:latin typeface="Tahoma" pitchFamily="34" charset="0"/>
                <a:ea typeface="Tahoma" pitchFamily="34" charset="0"/>
                <a:cs typeface="Tahoma" pitchFamily="34" charset="0"/>
              </a:rPr>
              <a:t> </a:t>
            </a:r>
          </a:p>
          <a:p>
            <a:pPr marL="342900" indent="-342900">
              <a:buFont typeface="Arial" panose="020B0604020202020204" pitchFamily="34" charset="0"/>
              <a:buChar char="•"/>
            </a:pPr>
            <a:r>
              <a:rPr lang="en-GB" sz="2000" dirty="0" smtClean="0">
                <a:latin typeface="Tahoma" pitchFamily="34" charset="0"/>
                <a:ea typeface="Tahoma" pitchFamily="34" charset="0"/>
                <a:cs typeface="Tahoma" pitchFamily="34" charset="0"/>
              </a:rPr>
              <a:t>Establishing existence of metadata describing access conditions…and reasons for not completely open access… </a:t>
            </a:r>
          </a:p>
          <a:p>
            <a:endParaRPr lang="en-GB" sz="2000" dirty="0" smtClean="0">
              <a:latin typeface="Tahoma" pitchFamily="34" charset="0"/>
              <a:ea typeface="Tahoma" pitchFamily="34" charset="0"/>
              <a:cs typeface="Tahoma" pitchFamily="34" charset="0"/>
            </a:endParaRPr>
          </a:p>
          <a:p>
            <a:r>
              <a:rPr lang="en-GB" sz="2000" b="1" dirty="0" smtClean="0">
                <a:latin typeface="Tahoma" pitchFamily="34" charset="0"/>
                <a:ea typeface="Tahoma" pitchFamily="34" charset="0"/>
                <a:cs typeface="Tahoma" pitchFamily="34" charset="0"/>
              </a:rPr>
              <a:t>SM Cases: </a:t>
            </a:r>
          </a:p>
          <a:p>
            <a:endParaRPr lang="en-GB" sz="2000" dirty="0" smtClean="0">
              <a:latin typeface="Tahoma" pitchFamily="34" charset="0"/>
              <a:ea typeface="Tahoma" pitchFamily="34" charset="0"/>
              <a:cs typeface="Tahoma" pitchFamily="34" charset="0"/>
            </a:endParaRPr>
          </a:p>
          <a:p>
            <a:r>
              <a:rPr lang="en-GB" sz="2000" dirty="0" smtClean="0">
                <a:latin typeface="Tahoma" pitchFamily="34" charset="0"/>
                <a:ea typeface="Tahoma" pitchFamily="34" charset="0"/>
                <a:cs typeface="Tahoma" pitchFamily="34" charset="0"/>
              </a:rPr>
              <a:t>GESIS example: </a:t>
            </a:r>
          </a:p>
          <a:p>
            <a:pPr marL="342900" indent="-342900">
              <a:buFont typeface="Arial" panose="020B0604020202020204" pitchFamily="34" charset="0"/>
              <a:buChar char="•"/>
            </a:pPr>
            <a:r>
              <a:rPr lang="en-GB" sz="2000" dirty="0" smtClean="0">
                <a:latin typeface="Tahoma" pitchFamily="34" charset="0"/>
                <a:ea typeface="Tahoma" pitchFamily="34" charset="0"/>
                <a:cs typeface="Tahoma" pitchFamily="34" charset="0"/>
              </a:rPr>
              <a:t>Kinder-</a:t>
            </a:r>
            <a:r>
              <a:rPr lang="en-GB" sz="2000" dirty="0" err="1" smtClean="0">
                <a:latin typeface="Tahoma" pitchFamily="34" charset="0"/>
                <a:ea typeface="Tahoma" pitchFamily="34" charset="0"/>
                <a:cs typeface="Tahoma" pitchFamily="34" charset="0"/>
              </a:rPr>
              <a:t>Kurlanda</a:t>
            </a:r>
            <a:r>
              <a:rPr lang="en-GB" sz="2000" dirty="0" smtClean="0">
                <a:latin typeface="Tahoma" pitchFamily="34" charset="0"/>
                <a:ea typeface="Tahoma" pitchFamily="34" charset="0"/>
                <a:cs typeface="Tahoma" pitchFamily="34" charset="0"/>
              </a:rPr>
              <a:t> et al</a:t>
            </a:r>
            <a:r>
              <a:rPr lang="sl-SI" sz="2000" dirty="0" smtClean="0">
                <a:latin typeface="Tahoma" pitchFamily="34" charset="0"/>
                <a:ea typeface="Tahoma" pitchFamily="34" charset="0"/>
                <a:cs typeface="Tahoma" pitchFamily="34" charset="0"/>
              </a:rPr>
              <a:t>.</a:t>
            </a:r>
            <a:r>
              <a:rPr lang="en-GB" sz="2000" dirty="0" smtClean="0">
                <a:latin typeface="Tahoma" pitchFamily="34" charset="0"/>
                <a:ea typeface="Tahoma" pitchFamily="34" charset="0"/>
                <a:cs typeface="Tahoma" pitchFamily="34" charset="0"/>
              </a:rPr>
              <a:t> (2017) arguing that it‘s possible to re-identify individuals based on rehydrated twits. </a:t>
            </a:r>
          </a:p>
          <a:p>
            <a:pPr marL="342900" indent="-342900">
              <a:buFont typeface="Arial" panose="020B0604020202020204" pitchFamily="34" charset="0"/>
              <a:buChar char="•"/>
            </a:pPr>
            <a:r>
              <a:rPr lang="en-GB" sz="2000" dirty="0" smtClean="0">
                <a:latin typeface="Tahoma" pitchFamily="34" charset="0"/>
                <a:ea typeface="Tahoma" pitchFamily="34" charset="0"/>
                <a:cs typeface="Tahoma" pitchFamily="34" charset="0"/>
              </a:rPr>
              <a:t>No consent was obtained. </a:t>
            </a:r>
          </a:p>
          <a:p>
            <a:pPr marL="342900" indent="-342900">
              <a:buFont typeface="Arial" panose="020B0604020202020204" pitchFamily="34" charset="0"/>
              <a:buChar char="•"/>
            </a:pPr>
            <a:r>
              <a:rPr lang="en-GB" sz="2000" dirty="0" smtClean="0">
                <a:latin typeface="Tahoma" pitchFamily="34" charset="0"/>
                <a:ea typeface="Tahoma" pitchFamily="34" charset="0"/>
                <a:cs typeface="Tahoma" pitchFamily="34" charset="0"/>
              </a:rPr>
              <a:t>Location can be reconstructed</a:t>
            </a:r>
          </a:p>
          <a:p>
            <a:pPr marL="342900" indent="-342900">
              <a:buFont typeface="Arial" panose="020B0604020202020204" pitchFamily="34" charset="0"/>
              <a:buChar char="•"/>
            </a:pPr>
            <a:endParaRPr lang="en-GB" sz="2000" dirty="0" smtClean="0">
              <a:latin typeface="Tahoma" pitchFamily="34" charset="0"/>
              <a:ea typeface="Tahoma" pitchFamily="34" charset="0"/>
              <a:cs typeface="Tahoma" pitchFamily="34" charset="0"/>
            </a:endParaRPr>
          </a:p>
          <a:p>
            <a:r>
              <a:rPr lang="en-GB" sz="2000" dirty="0" smtClean="0">
                <a:latin typeface="Tahoma" pitchFamily="34" charset="0"/>
                <a:ea typeface="Tahoma" pitchFamily="34" charset="0"/>
                <a:cs typeface="Tahoma" pitchFamily="34" charset="0"/>
              </a:rPr>
              <a:t>As a consequence:  </a:t>
            </a:r>
          </a:p>
          <a:p>
            <a:pPr lvl="1"/>
            <a:r>
              <a:rPr lang="en-GB" sz="2000" i="1" dirty="0" smtClean="0">
                <a:latin typeface="Tahoma" pitchFamily="34" charset="0"/>
                <a:ea typeface="Tahoma" pitchFamily="34" charset="0"/>
                <a:cs typeface="Tahoma" pitchFamily="34" charset="0"/>
              </a:rPr>
              <a:t> ‚Each access request is decided on individually based on the information provided in the application (e.g., research topic, methods, etc.)‘</a:t>
            </a:r>
            <a:r>
              <a:rPr lang="en-GB" sz="2000" dirty="0" smtClean="0">
                <a:latin typeface="Tahoma" pitchFamily="34" charset="0"/>
                <a:ea typeface="Tahoma" pitchFamily="34" charset="0"/>
                <a:cs typeface="Tahoma" pitchFamily="34" charset="0"/>
              </a:rPr>
              <a:t>. </a:t>
            </a:r>
            <a:r>
              <a:rPr lang="en-GB" sz="2000" dirty="0" smtClean="0"/>
              <a:t>✔</a:t>
            </a:r>
            <a:r>
              <a:rPr lang="sl-SI" sz="2000" dirty="0" smtClean="0"/>
              <a:t> (</a:t>
            </a:r>
            <a:r>
              <a:rPr lang="en-GB" sz="2000" dirty="0">
                <a:latin typeface="Tahoma" pitchFamily="34" charset="0"/>
                <a:ea typeface="Tahoma" pitchFamily="34" charset="0"/>
                <a:cs typeface="Tahoma" pitchFamily="34" charset="0"/>
              </a:rPr>
              <a:t>Kinder-</a:t>
            </a:r>
            <a:r>
              <a:rPr lang="en-GB" sz="2000" dirty="0" err="1">
                <a:latin typeface="Tahoma" pitchFamily="34" charset="0"/>
                <a:ea typeface="Tahoma" pitchFamily="34" charset="0"/>
                <a:cs typeface="Tahoma" pitchFamily="34" charset="0"/>
              </a:rPr>
              <a:t>Kurlanda</a:t>
            </a:r>
            <a:r>
              <a:rPr lang="en-GB" sz="2000" dirty="0">
                <a:latin typeface="Tahoma" pitchFamily="34" charset="0"/>
                <a:ea typeface="Tahoma" pitchFamily="34" charset="0"/>
                <a:cs typeface="Tahoma" pitchFamily="34" charset="0"/>
              </a:rPr>
              <a:t> et </a:t>
            </a:r>
            <a:r>
              <a:rPr lang="en-GB" sz="2000" dirty="0" smtClean="0">
                <a:latin typeface="Tahoma" pitchFamily="34" charset="0"/>
                <a:ea typeface="Tahoma" pitchFamily="34" charset="0"/>
                <a:cs typeface="Tahoma" pitchFamily="34" charset="0"/>
              </a:rPr>
              <a:t>al</a:t>
            </a:r>
            <a:r>
              <a:rPr lang="sl-SI" sz="2000" dirty="0" smtClean="0">
                <a:latin typeface="Tahoma" pitchFamily="34" charset="0"/>
                <a:ea typeface="Tahoma" pitchFamily="34" charset="0"/>
                <a:cs typeface="Tahoma" pitchFamily="34" charset="0"/>
              </a:rPr>
              <a:t>. </a:t>
            </a:r>
            <a:r>
              <a:rPr lang="en-GB" sz="2000" dirty="0" smtClean="0">
                <a:latin typeface="Tahoma" pitchFamily="34" charset="0"/>
                <a:ea typeface="Tahoma" pitchFamily="34" charset="0"/>
                <a:cs typeface="Tahoma" pitchFamily="34" charset="0"/>
              </a:rPr>
              <a:t>2017</a:t>
            </a:r>
            <a:r>
              <a:rPr lang="en-GB" sz="2000" dirty="0">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275788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745" y="1441361"/>
            <a:ext cx="8229600" cy="5345299"/>
          </a:xfrm>
        </p:spPr>
        <p:txBody>
          <a:bodyPr/>
          <a:lstStyle/>
          <a:p>
            <a:endParaRPr lang="sl-SI" dirty="0" smtClean="0"/>
          </a:p>
          <a:p>
            <a:endParaRPr lang="sl-SI" dirty="0"/>
          </a:p>
          <a:p>
            <a:endParaRPr lang="sl-SI" dirty="0" smtClean="0"/>
          </a:p>
          <a:p>
            <a:r>
              <a:rPr lang="en-GB" b="1" i="1" dirty="0" smtClean="0"/>
              <a:t>SM </a:t>
            </a:r>
            <a:r>
              <a:rPr lang="sl-SI" b="1" i="1" dirty="0" smtClean="0"/>
              <a:t>(meta)d</a:t>
            </a:r>
            <a:r>
              <a:rPr lang="en-GB" b="1" i="1" dirty="0" err="1" smtClean="0"/>
              <a:t>ata</a:t>
            </a:r>
            <a:r>
              <a:rPr lang="sl-SI" b="1" i="1" dirty="0" smtClean="0"/>
              <a:t> </a:t>
            </a:r>
            <a:r>
              <a:rPr lang="sl-SI" i="1" dirty="0" smtClean="0"/>
              <a:t>test</a:t>
            </a:r>
            <a:r>
              <a:rPr lang="en-GB" i="1" dirty="0" smtClean="0"/>
              <a:t>: </a:t>
            </a:r>
            <a:endParaRPr lang="sl-SI" i="1" dirty="0" smtClean="0"/>
          </a:p>
          <a:p>
            <a:r>
              <a:rPr lang="sl-SI" i="1" dirty="0" smtClean="0"/>
              <a:t>A</a:t>
            </a:r>
            <a:r>
              <a:rPr lang="en-GB" i="1" dirty="0" err="1" smtClean="0"/>
              <a:t>ccess</a:t>
            </a:r>
            <a:r>
              <a:rPr lang="en-GB" i="1" dirty="0" smtClean="0"/>
              <a:t> </a:t>
            </a:r>
            <a:r>
              <a:rPr lang="en-GB" i="1" dirty="0"/>
              <a:t>to metadata </a:t>
            </a:r>
            <a:r>
              <a:rPr lang="sl-SI" i="1" dirty="0" err="1"/>
              <a:t>and</a:t>
            </a:r>
            <a:r>
              <a:rPr lang="sl-SI" i="1" dirty="0"/>
              <a:t> </a:t>
            </a:r>
            <a:r>
              <a:rPr lang="sl-SI" i="1" dirty="0" err="1"/>
              <a:t>code</a:t>
            </a:r>
            <a:r>
              <a:rPr lang="sl-SI" i="1" dirty="0"/>
              <a:t> </a:t>
            </a:r>
            <a:r>
              <a:rPr lang="en-GB" i="1" dirty="0"/>
              <a:t>(even if data is not publicly accessible)? </a:t>
            </a:r>
          </a:p>
          <a:p>
            <a:r>
              <a:rPr lang="en-GB" i="1" dirty="0"/>
              <a:t>E.g. ID of </a:t>
            </a:r>
            <a:r>
              <a:rPr lang="en-GB" i="1" dirty="0" smtClean="0"/>
              <a:t>Twits: </a:t>
            </a:r>
            <a:r>
              <a:rPr lang="en-GB" i="1" dirty="0"/>
              <a:t>full metadata is searchable and accessible… even if ‘</a:t>
            </a:r>
            <a:r>
              <a:rPr lang="en-GB" i="1" dirty="0" err="1"/>
              <a:t>deidentified</a:t>
            </a:r>
            <a:r>
              <a:rPr lang="en-GB" i="1" dirty="0"/>
              <a:t>’ /modified data only is accessible</a:t>
            </a:r>
            <a:r>
              <a:rPr lang="en-GB" i="1" dirty="0" smtClean="0"/>
              <a:t>.</a:t>
            </a:r>
            <a:endParaRPr lang="sl-SI" i="1" dirty="0" smtClean="0"/>
          </a:p>
          <a:p>
            <a:endParaRPr lang="sl-SI" i="1" dirty="0"/>
          </a:p>
          <a:p>
            <a:r>
              <a:rPr lang="en-GB" b="1" dirty="0" smtClean="0"/>
              <a:t>Problematic:</a:t>
            </a:r>
            <a:endParaRPr lang="en-GB" b="1" dirty="0"/>
          </a:p>
          <a:p>
            <a:pPr marL="342900" indent="-342900">
              <a:buFont typeface="Arial" panose="020B0604020202020204" pitchFamily="34" charset="0"/>
              <a:buChar char="•"/>
            </a:pPr>
            <a:r>
              <a:rPr lang="en-GB" i="1" dirty="0">
                <a:latin typeface="TimesNewRomanPSMT"/>
                <a:ea typeface="Calibri" panose="020F0502020204030204" pitchFamily="34" charset="0"/>
                <a:cs typeface="Times New Roman" panose="02020603050405020304" pitchFamily="18" charset="0"/>
              </a:rPr>
              <a:t>Persistence of content (if post behind the ID </a:t>
            </a:r>
            <a:r>
              <a:rPr lang="en-GB" i="1" dirty="0">
                <a:latin typeface="TimesNewRomanPSMT"/>
                <a:ea typeface="Calibri" panose="020F0502020204030204" pitchFamily="34" charset="0"/>
                <a:cs typeface="TimesNewRomanPSMT"/>
              </a:rPr>
              <a:t>–</a:t>
            </a:r>
            <a:r>
              <a:rPr lang="en-GB" i="1" dirty="0">
                <a:latin typeface="TimesNewRomanPSMT"/>
                <a:ea typeface="Calibri" panose="020F0502020204030204" pitchFamily="34" charset="0"/>
                <a:cs typeface="Times New Roman" panose="02020603050405020304" pitchFamily="18" charset="0"/>
              </a:rPr>
              <a:t> lost), </a:t>
            </a:r>
          </a:p>
          <a:p>
            <a:endParaRPr lang="en-GB" dirty="0"/>
          </a:p>
          <a:p>
            <a:endParaRPr lang="sl-SI" dirty="0"/>
          </a:p>
        </p:txBody>
      </p:sp>
      <p:sp>
        <p:nvSpPr>
          <p:cNvPr id="3" name="Text Placeholder 2"/>
          <p:cNvSpPr>
            <a:spLocks noGrp="1"/>
          </p:cNvSpPr>
          <p:nvPr>
            <p:ph type="body" sz="quarter" idx="10"/>
          </p:nvPr>
        </p:nvSpPr>
        <p:spPr/>
        <p:txBody>
          <a:bodyPr/>
          <a:lstStyle/>
          <a:p>
            <a:endParaRPr lang="sl-SI" dirty="0"/>
          </a:p>
        </p:txBody>
      </p:sp>
      <p:sp>
        <p:nvSpPr>
          <p:cNvPr id="4" name="Title 3"/>
          <p:cNvSpPr>
            <a:spLocks noGrp="1"/>
          </p:cNvSpPr>
          <p:nvPr>
            <p:ph type="title"/>
          </p:nvPr>
        </p:nvSpPr>
        <p:spPr>
          <a:xfrm>
            <a:off x="302840" y="-174221"/>
            <a:ext cx="8132500" cy="1488671"/>
          </a:xfrm>
        </p:spPr>
        <p:txBody>
          <a:bodyPr/>
          <a:lstStyle/>
          <a:p>
            <a:r>
              <a:rPr lang="en-GB" noProof="0" dirty="0" smtClean="0"/>
              <a:t/>
            </a:r>
            <a:br>
              <a:rPr lang="en-GB" noProof="0" dirty="0" smtClean="0"/>
            </a:br>
            <a:r>
              <a:rPr lang="en-GB" noProof="0" dirty="0" smtClean="0"/>
              <a:t>A2. metadata are accessible, even when the data are no longer available</a:t>
            </a:r>
            <a:endParaRPr lang="en-GB" noProof="0" dirty="0"/>
          </a:p>
        </p:txBody>
      </p:sp>
      <p:graphicFrame>
        <p:nvGraphicFramePr>
          <p:cNvPr id="5" name="Table 4"/>
          <p:cNvGraphicFramePr>
            <a:graphicFrameLocks noGrp="1"/>
          </p:cNvGraphicFramePr>
          <p:nvPr>
            <p:extLst>
              <p:ext uri="{D42A27DB-BD31-4B8C-83A1-F6EECF244321}">
                <p14:modId xmlns:p14="http://schemas.microsoft.com/office/powerpoint/2010/main" val="2667341988"/>
              </p:ext>
            </p:extLst>
          </p:nvPr>
        </p:nvGraphicFramePr>
        <p:xfrm>
          <a:off x="245745" y="1314450"/>
          <a:ext cx="8229600" cy="975614"/>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2765258603"/>
                    </a:ext>
                  </a:extLst>
                </a:gridCol>
              </a:tblGrid>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l-SI" b="1" dirty="0" err="1" smtClean="0"/>
                        <a:t>Example</a:t>
                      </a:r>
                      <a:r>
                        <a:rPr lang="sl-SI" b="1" dirty="0" smtClean="0"/>
                        <a:t> </a:t>
                      </a:r>
                      <a:r>
                        <a:rPr lang="sl-SI" b="1" dirty="0" err="1" smtClean="0"/>
                        <a:t>criteria</a:t>
                      </a:r>
                      <a:r>
                        <a:rPr lang="sl-SI" b="1" dirty="0" smtClean="0"/>
                        <a:t>: </a:t>
                      </a:r>
                    </a:p>
                  </a:txBody>
                  <a:tcPr marL="0" marR="0" marT="19050" marB="19050" anchor="b"/>
                </a:tc>
                <a:extLst>
                  <a:ext uri="{0D108BD9-81ED-4DB2-BD59-A6C34878D82A}">
                    <a16:rowId xmlns:a16="http://schemas.microsoft.com/office/drawing/2014/main" val="599067494"/>
                  </a:ext>
                </a:extLst>
              </a:tr>
              <a:tr h="273907">
                <a:tc>
                  <a:txBody>
                    <a:bodyPr/>
                    <a:lstStyle/>
                    <a:p>
                      <a:r>
                        <a:rPr lang="en-GB" sz="1800" b="1" kern="1200" dirty="0" smtClean="0">
                          <a:solidFill>
                            <a:schemeClr val="lt1"/>
                          </a:solidFill>
                          <a:latin typeface="+mn-lt"/>
                          <a:ea typeface="+mn-ea"/>
                          <a:cs typeface="+mn-cs"/>
                        </a:rPr>
                        <a:t>Metadata persistence policy / guarantee</a:t>
                      </a:r>
                    </a:p>
                  </a:txBody>
                  <a:tcPr marL="0" marR="0" marT="19050" marB="19050" anchor="b"/>
                </a:tc>
                <a:extLst>
                  <a:ext uri="{0D108BD9-81ED-4DB2-BD59-A6C34878D82A}">
                    <a16:rowId xmlns:a16="http://schemas.microsoft.com/office/drawing/2014/main" val="2065639498"/>
                  </a:ext>
                </a:extLst>
              </a:tr>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kern="1200" dirty="0" smtClean="0">
                          <a:solidFill>
                            <a:schemeClr val="lt1"/>
                          </a:solidFill>
                          <a:latin typeface="+mn-lt"/>
                          <a:ea typeface="+mn-ea"/>
                          <a:cs typeface="+mn-cs"/>
                        </a:rPr>
                        <a:t>Comment: based on repository having a plan (CTS)…</a:t>
                      </a:r>
                    </a:p>
                  </a:txBody>
                  <a:tcPr marL="0" marR="0" marT="19050" marB="19050" anchor="b"/>
                </a:tc>
                <a:extLst>
                  <a:ext uri="{0D108BD9-81ED-4DB2-BD59-A6C34878D82A}">
                    <a16:rowId xmlns:a16="http://schemas.microsoft.com/office/drawing/2014/main" val="2573863560"/>
                  </a:ext>
                </a:extLst>
              </a:tr>
            </a:tbl>
          </a:graphicData>
        </a:graphic>
      </p:graphicFrame>
    </p:spTree>
    <p:extLst>
      <p:ext uri="{BB962C8B-B14F-4D97-AF65-F5344CB8AC3E}">
        <p14:creationId xmlns:p14="http://schemas.microsoft.com/office/powerpoint/2010/main" val="25994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u="sng" dirty="0" smtClean="0"/>
              <a:t>NSD full metadata without data:</a:t>
            </a:r>
          </a:p>
          <a:p>
            <a:r>
              <a:rPr lang="en-GB" dirty="0"/>
              <a:t>Social Media During and After the Terrorist Attacks </a:t>
            </a:r>
            <a:r>
              <a:rPr lang="sl-SI" dirty="0" smtClean="0"/>
              <a:t>(</a:t>
            </a:r>
            <a:r>
              <a:rPr lang="en-GB" dirty="0" err="1" smtClean="0"/>
              <a:t>Hornmoen</a:t>
            </a:r>
            <a:r>
              <a:rPr lang="en-GB" dirty="0" smtClean="0"/>
              <a:t>, H.</a:t>
            </a:r>
            <a:r>
              <a:rPr lang="sl-SI" dirty="0" smtClean="0"/>
              <a:t>, </a:t>
            </a:r>
            <a:r>
              <a:rPr lang="en-GB" dirty="0" smtClean="0"/>
              <a:t>2017). </a:t>
            </a:r>
            <a:r>
              <a:rPr lang="en-GB" dirty="0" smtClean="0">
                <a:hlinkClick r:id="rId2"/>
              </a:rPr>
              <a:t>https://doi.org/10.18712/nsd-nsd2434-v1</a:t>
            </a:r>
            <a:r>
              <a:rPr lang="en-GB" dirty="0" smtClean="0"/>
              <a:t> </a:t>
            </a:r>
          </a:p>
          <a:p>
            <a:pPr marL="457200" lvl="1" indent="0" algn="l">
              <a:buNone/>
            </a:pPr>
            <a:r>
              <a:rPr lang="en-GB" b="1" i="1" dirty="0" smtClean="0"/>
              <a:t>Availability Status / Restrictions</a:t>
            </a:r>
          </a:p>
          <a:p>
            <a:pPr lvl="1" algn="l"/>
            <a:r>
              <a:rPr lang="en-GB" i="1" dirty="0" smtClean="0"/>
              <a:t>For further information please contact the principal investigator.</a:t>
            </a:r>
          </a:p>
          <a:p>
            <a:r>
              <a:rPr lang="en-GB" b="1" dirty="0" smtClean="0"/>
              <a:t>Tastes, Ties, and Time </a:t>
            </a:r>
            <a:r>
              <a:rPr lang="en-GB" b="1" dirty="0" err="1" smtClean="0"/>
              <a:t>Dataverse</a:t>
            </a:r>
            <a:r>
              <a:rPr lang="en-GB" b="1" dirty="0" smtClean="0"/>
              <a:t>: </a:t>
            </a:r>
            <a:r>
              <a:rPr lang="en-GB" b="1" dirty="0" smtClean="0">
                <a:hlinkClick r:id="rId3"/>
              </a:rPr>
              <a:t>https://dataverse.harvard.edu/dataverse/t3</a:t>
            </a:r>
            <a:r>
              <a:rPr lang="en-GB" b="1" dirty="0" smtClean="0"/>
              <a:t> </a:t>
            </a:r>
            <a:r>
              <a:rPr lang="en-GB" dirty="0" smtClean="0"/>
              <a:t>)</a:t>
            </a:r>
          </a:p>
          <a:p>
            <a:r>
              <a:rPr lang="en-GB" b="1" u="sng" dirty="0" err="1" smtClean="0"/>
              <a:t>DataVerse</a:t>
            </a:r>
            <a:r>
              <a:rPr lang="en-GB" b="1" u="sng" dirty="0" smtClean="0"/>
              <a:t> landing page: denoting non-existence… </a:t>
            </a:r>
            <a:endParaRPr lang="sl-SI" b="1" u="sng" dirty="0" smtClean="0"/>
          </a:p>
          <a:p>
            <a:r>
              <a:rPr lang="en-GB" dirty="0" smtClean="0"/>
              <a:t>– Fulfilment of only one of requirements: Persistent </a:t>
            </a:r>
            <a:r>
              <a:rPr lang="en-GB" dirty="0" err="1" smtClean="0"/>
              <a:t>DataVerse</a:t>
            </a:r>
            <a:r>
              <a:rPr lang="en-GB" dirty="0" smtClean="0"/>
              <a:t> identifier (internet location) that lead to </a:t>
            </a:r>
            <a:r>
              <a:rPr lang="sl-SI" dirty="0" smtClean="0"/>
              <a:t>a note</a:t>
            </a:r>
            <a:r>
              <a:rPr lang="en-GB" dirty="0" smtClean="0"/>
              <a:t>: </a:t>
            </a:r>
          </a:p>
          <a:p>
            <a:pPr marL="457200" lvl="1" indent="0" algn="l">
              <a:buNone/>
            </a:pPr>
            <a:r>
              <a:rPr lang="en-GB" i="1" dirty="0" smtClean="0"/>
              <a:t>UPDATE (10/13/10): The T3 dataset is still offline as we take further steps to ensure the privacy of students in the dataset. Please check back later at this site for additional updates- a notice will be posted when the distribution process has resumed.</a:t>
            </a:r>
          </a:p>
          <a:p>
            <a:pPr marL="342900" indent="-342900">
              <a:buFont typeface="Arial" panose="020B0604020202020204" pitchFamily="34" charset="0"/>
              <a:buChar char="•"/>
            </a:pPr>
            <a:r>
              <a:rPr lang="en-GB" dirty="0" smtClean="0"/>
              <a:t>No metadata about past existing data</a:t>
            </a:r>
            <a:r>
              <a:rPr lang="sl-SI" dirty="0" smtClean="0"/>
              <a:t> </a:t>
            </a:r>
            <a:r>
              <a:rPr lang="en-GB" dirty="0"/>
              <a:t>✘</a:t>
            </a:r>
          </a:p>
          <a:p>
            <a:pPr marL="342900" indent="-342900">
              <a:buFont typeface="Arial" panose="020B0604020202020204" pitchFamily="34" charset="0"/>
              <a:buChar char="•"/>
            </a:pPr>
            <a:r>
              <a:rPr lang="en-GB" dirty="0" smtClean="0"/>
              <a:t>If the comprehensive metadata would exist, this could serve as an intermediate substitute for data</a:t>
            </a:r>
          </a:p>
          <a:p>
            <a:endParaRPr lang="en-GB" dirty="0" smtClean="0"/>
          </a:p>
          <a:p>
            <a:endParaRPr lang="en-GB" dirty="0" smtClean="0"/>
          </a:p>
          <a:p>
            <a:endParaRPr lang="en-GB" u="sng" dirty="0" smtClean="0"/>
          </a:p>
          <a:p>
            <a:endParaRPr lang="en-GB"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dirty="0" err="1"/>
              <a:t>Example</a:t>
            </a:r>
            <a:r>
              <a:rPr lang="sl-SI" dirty="0"/>
              <a:t> </a:t>
            </a:r>
            <a:r>
              <a:rPr lang="sl-SI" dirty="0" err="1"/>
              <a:t>cases</a:t>
            </a:r>
            <a:endParaRPr lang="sl-SI" dirty="0"/>
          </a:p>
        </p:txBody>
      </p:sp>
    </p:spTree>
    <p:extLst>
      <p:ext uri="{BB962C8B-B14F-4D97-AF65-F5344CB8AC3E}">
        <p14:creationId xmlns:p14="http://schemas.microsoft.com/office/powerpoint/2010/main" val="323681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sl-SI"/>
          </a:p>
        </p:txBody>
      </p:sp>
      <p:pic>
        <p:nvPicPr>
          <p:cNvPr id="7" name="Picture 6"/>
          <p:cNvPicPr>
            <a:picLocks noChangeAspect="1"/>
          </p:cNvPicPr>
          <p:nvPr/>
        </p:nvPicPr>
        <p:blipFill>
          <a:blip r:embed="rId2"/>
          <a:stretch>
            <a:fillRect/>
          </a:stretch>
        </p:blipFill>
        <p:spPr>
          <a:xfrm>
            <a:off x="191588" y="141358"/>
            <a:ext cx="8830492" cy="3287642"/>
          </a:xfrm>
          <a:prstGeom prst="rect">
            <a:avLst/>
          </a:prstGeom>
        </p:spPr>
      </p:pic>
      <p:pic>
        <p:nvPicPr>
          <p:cNvPr id="8" name="Picture 7"/>
          <p:cNvPicPr>
            <a:picLocks noChangeAspect="1"/>
          </p:cNvPicPr>
          <p:nvPr/>
        </p:nvPicPr>
        <p:blipFill>
          <a:blip r:embed="rId3"/>
          <a:stretch>
            <a:fillRect/>
          </a:stretch>
        </p:blipFill>
        <p:spPr>
          <a:xfrm>
            <a:off x="1663337" y="3758533"/>
            <a:ext cx="6044701" cy="2852666"/>
          </a:xfrm>
          <a:prstGeom prst="rect">
            <a:avLst/>
          </a:prstGeom>
        </p:spPr>
      </p:pic>
    </p:spTree>
    <p:extLst>
      <p:ext uri="{BB962C8B-B14F-4D97-AF65-F5344CB8AC3E}">
        <p14:creationId xmlns:p14="http://schemas.microsoft.com/office/powerpoint/2010/main" val="104833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514351"/>
            <a:ext cx="8229600" cy="5650954"/>
          </a:xfrm>
        </p:spPr>
        <p:txBody>
          <a:bodyPr/>
          <a:lstStyle/>
          <a:p>
            <a:r>
              <a:rPr lang="en-GB" dirty="0" smtClean="0"/>
              <a:t>I1. (meta)data use a formal, accessible, shared, and broadly applicable language for knowledge representation.</a:t>
            </a:r>
          </a:p>
          <a:p>
            <a:r>
              <a:rPr lang="en-GB" dirty="0" smtClean="0"/>
              <a:t>I2. (meta)data use vocabularies that follow FAIR principles</a:t>
            </a:r>
            <a:endParaRPr lang="en-GB" b="1" dirty="0" smtClean="0"/>
          </a:p>
          <a:p>
            <a:endParaRPr lang="sl-SI" b="1" dirty="0" smtClean="0"/>
          </a:p>
          <a:p>
            <a:r>
              <a:rPr lang="en-GB" b="1" dirty="0" smtClean="0"/>
              <a:t>SM </a:t>
            </a:r>
            <a:r>
              <a:rPr lang="en-GB" b="1" dirty="0"/>
              <a:t>(meta)data </a:t>
            </a:r>
            <a:r>
              <a:rPr lang="en-GB" b="1" dirty="0" smtClean="0"/>
              <a:t>criteria: </a:t>
            </a:r>
            <a:endParaRPr lang="sl-SI" b="1" dirty="0" smtClean="0"/>
          </a:p>
          <a:p>
            <a:pPr marL="342900" indent="-342900">
              <a:buFont typeface="Arial" panose="020B0604020202020204" pitchFamily="34" charset="0"/>
              <a:buChar char="•"/>
            </a:pPr>
            <a:r>
              <a:rPr lang="en-GB" dirty="0" smtClean="0"/>
              <a:t>added value processing: standard variables/attributes annotation…</a:t>
            </a:r>
            <a:endParaRPr lang="sl-SI" dirty="0" smtClean="0"/>
          </a:p>
          <a:p>
            <a:pPr marL="342900" indent="-342900">
              <a:buFont typeface="Arial" panose="020B0604020202020204" pitchFamily="34" charset="0"/>
              <a:buChar char="•"/>
            </a:pPr>
            <a:endParaRPr lang="en-GB" dirty="0" smtClean="0"/>
          </a:p>
          <a:p>
            <a:r>
              <a:rPr lang="en-GB" b="1" dirty="0"/>
              <a:t>SM </a:t>
            </a:r>
            <a:r>
              <a:rPr lang="sl-SI" b="1" dirty="0" err="1" smtClean="0"/>
              <a:t>case</a:t>
            </a:r>
            <a:r>
              <a:rPr lang="sl-SI" b="1" dirty="0" smtClean="0"/>
              <a:t>:</a:t>
            </a:r>
            <a:r>
              <a:rPr lang="en-GB" b="1" dirty="0" smtClean="0"/>
              <a:t> </a:t>
            </a:r>
          </a:p>
          <a:p>
            <a:pPr marL="457200" lvl="1" indent="0" algn="l">
              <a:buNone/>
            </a:pPr>
            <a:r>
              <a:rPr lang="en-GB" b="1" dirty="0" err="1" smtClean="0"/>
              <a:t>Ljubešić</a:t>
            </a:r>
            <a:r>
              <a:rPr lang="en-GB" b="1" dirty="0" smtClean="0"/>
              <a:t>, Nikola; Erjavec, Tomaž and Fišer, Darja, 2017, </a:t>
            </a:r>
            <a:r>
              <a:rPr lang="en-GB" b="1" i="1" dirty="0" smtClean="0"/>
              <a:t>Twitter corpus Janes-Tweet 1.0</a:t>
            </a:r>
            <a:r>
              <a:rPr lang="en-GB" b="1" dirty="0" smtClean="0"/>
              <a:t>, Slovenian language resource repository</a:t>
            </a:r>
            <a:r>
              <a:rPr lang="sl-SI" b="1" dirty="0" smtClean="0"/>
              <a:t> C</a:t>
            </a:r>
            <a:r>
              <a:rPr lang="en-GB" b="1" dirty="0" smtClean="0"/>
              <a:t>LARIN.SI, </a:t>
            </a:r>
            <a:r>
              <a:rPr lang="en-GB" b="1" dirty="0" smtClean="0">
                <a:hlinkClick r:id="rId2"/>
              </a:rPr>
              <a:t>http://hdl.handle.net/11356/1142</a:t>
            </a:r>
            <a:r>
              <a:rPr lang="en-GB" b="1" dirty="0" smtClean="0"/>
              <a:t>.</a:t>
            </a:r>
            <a:endParaRPr lang="en-GB" dirty="0" smtClean="0"/>
          </a:p>
          <a:p>
            <a:pPr lvl="1" algn="l"/>
            <a:r>
              <a:rPr lang="en-GB" dirty="0" smtClean="0"/>
              <a:t>linguistic annotation (normalised and lemmatised, TEI encoding), gender, author type, sentiment</a:t>
            </a:r>
          </a:p>
          <a:p>
            <a:endParaRPr lang="en-GB" b="1" dirty="0" smtClean="0"/>
          </a:p>
          <a:p>
            <a:endParaRPr lang="en-GB" b="1" dirty="0" smtClean="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noProof="0" dirty="0" smtClean="0"/>
              <a:t>To be Interoperable:</a:t>
            </a:r>
            <a:endParaRPr lang="en-GB" noProof="0" dirty="0"/>
          </a:p>
        </p:txBody>
      </p:sp>
    </p:spTree>
    <p:extLst>
      <p:ext uri="{BB962C8B-B14F-4D97-AF65-F5344CB8AC3E}">
        <p14:creationId xmlns:p14="http://schemas.microsoft.com/office/powerpoint/2010/main" val="61052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smtClean="0"/>
          </a:p>
          <a:p>
            <a:r>
              <a:rPr lang="en-GB" b="1" dirty="0" smtClean="0"/>
              <a:t>Not specific to SM data: </a:t>
            </a:r>
          </a:p>
          <a:p>
            <a:endParaRPr lang="en-GB" dirty="0" smtClean="0"/>
          </a:p>
          <a:p>
            <a:r>
              <a:rPr lang="en-GB" dirty="0" smtClean="0"/>
              <a:t>Reach context information for related information about project, publications etc... </a:t>
            </a:r>
            <a:endParaRPr lang="sl-SI" dirty="0" smtClean="0"/>
          </a:p>
          <a:p>
            <a:r>
              <a:rPr lang="en-GB" dirty="0" smtClean="0"/>
              <a:t>global journal related repositories are favourites there… </a:t>
            </a:r>
          </a:p>
          <a:p>
            <a:endParaRPr lang="en-GB" dirty="0" smtClean="0"/>
          </a:p>
          <a:p>
            <a:r>
              <a:rPr lang="en-GB" b="1" dirty="0" smtClean="0"/>
              <a:t>But specific is:  </a:t>
            </a:r>
          </a:p>
          <a:p>
            <a:endParaRPr lang="en-GB" dirty="0" smtClean="0"/>
          </a:p>
          <a:p>
            <a:r>
              <a:rPr lang="en-GB" dirty="0" smtClean="0"/>
              <a:t>links to code, </a:t>
            </a:r>
            <a:r>
              <a:rPr lang="sl-SI" dirty="0" err="1" smtClean="0"/>
              <a:t>perhaps</a:t>
            </a:r>
            <a:r>
              <a:rPr lang="sl-SI" dirty="0" smtClean="0"/>
              <a:t> </a:t>
            </a:r>
            <a:r>
              <a:rPr lang="en-GB" dirty="0" smtClean="0"/>
              <a:t>anonymised versions of data, </a:t>
            </a:r>
            <a:r>
              <a:rPr lang="en-GB" dirty="0" smtClean="0"/>
              <a:t>… </a:t>
            </a:r>
            <a:r>
              <a:rPr lang="en-GB" dirty="0" smtClean="0"/>
              <a:t>in particular when access to data is limited.</a:t>
            </a:r>
            <a:endParaRPr lang="sl-SI" dirty="0"/>
          </a:p>
          <a:p>
            <a:endParaRPr lang="sl-SI" dirty="0"/>
          </a:p>
          <a:p>
            <a:endParaRPr lang="en-GB" dirty="0" smtClean="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noProof="0" dirty="0" smtClean="0"/>
              <a:t>I3. (meta)data include qualified references to other (meta)data</a:t>
            </a:r>
            <a:endParaRPr lang="en-GB" noProof="0" dirty="0"/>
          </a:p>
        </p:txBody>
      </p:sp>
    </p:spTree>
    <p:extLst>
      <p:ext uri="{BB962C8B-B14F-4D97-AF65-F5344CB8AC3E}">
        <p14:creationId xmlns:p14="http://schemas.microsoft.com/office/powerpoint/2010/main" val="323024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251520" y="3246120"/>
            <a:ext cx="8280920" cy="2919183"/>
          </a:xfrm>
        </p:spPr>
        <p:txBody>
          <a:bodyPr/>
          <a:lstStyle/>
          <a:p>
            <a:pPr marL="342900" indent="-342900">
              <a:buFont typeface="Arial" panose="020B0604020202020204" pitchFamily="34" charset="0"/>
              <a:buChar char="•"/>
            </a:pPr>
            <a:r>
              <a:rPr lang="en-GB" sz="1800" noProof="0" dirty="0" smtClean="0">
                <a:solidFill>
                  <a:srgbClr val="262626"/>
                </a:solidFill>
                <a:latin typeface="Open Sans Light" panose="020B0604020202020204" charset="0"/>
                <a:cs typeface="Open Sans Light" panose="020B0604020202020204" charset="0"/>
              </a:rPr>
              <a:t>Founded</a:t>
            </a:r>
            <a:r>
              <a:rPr lang="en-GB" sz="1800" noProof="0" dirty="0" smtClean="0"/>
              <a:t> in 1997</a:t>
            </a:r>
          </a:p>
          <a:p>
            <a:pPr marL="342900" indent="-342900">
              <a:buFont typeface="Arial" panose="020B0604020202020204" pitchFamily="34" charset="0"/>
              <a:buChar char="•"/>
            </a:pPr>
            <a:r>
              <a:rPr lang="en-GB" sz="1800" noProof="0" dirty="0" smtClean="0"/>
              <a:t>Slovenian national research data centre for social sciences</a:t>
            </a:r>
          </a:p>
          <a:p>
            <a:pPr marL="1085850" lvl="1" indent="-342900" algn="l">
              <a:buFont typeface="Arial" panose="020B0604020202020204" pitchFamily="34" charset="0"/>
              <a:buChar char="•"/>
            </a:pPr>
            <a:r>
              <a:rPr lang="en-GB" sz="1400" noProof="0" dirty="0" smtClean="0"/>
              <a:t>600 social science studies data accessible in a data catalogue + 150 metadata only </a:t>
            </a:r>
          </a:p>
          <a:p>
            <a:pPr marL="1085850" lvl="1" indent="-342900" algn="l">
              <a:buFont typeface="Arial" panose="020B0604020202020204" pitchFamily="34" charset="0"/>
              <a:buChar char="•"/>
            </a:pPr>
            <a:r>
              <a:rPr lang="en-GB" sz="1400" noProof="0" dirty="0" smtClean="0"/>
              <a:t>Mainly survey data (from 1960‘s on), few qualitative, social networks and social media</a:t>
            </a:r>
          </a:p>
          <a:p>
            <a:pPr marL="342900" indent="-342900">
              <a:buFont typeface="Arial" panose="020B0604020202020204" pitchFamily="34" charset="0"/>
              <a:buChar char="•"/>
            </a:pPr>
            <a:r>
              <a:rPr lang="en-GB" sz="1800" noProof="0" dirty="0" smtClean="0"/>
              <a:t>member of CESSDA ERIC</a:t>
            </a:r>
          </a:p>
          <a:p>
            <a:pPr marL="342900" indent="-342900">
              <a:buFont typeface="Arial" panose="020B0604020202020204" pitchFamily="34" charset="0"/>
              <a:buChar char="•"/>
            </a:pPr>
            <a:endParaRPr lang="en-GB" sz="1800" noProof="0" dirty="0" smtClean="0"/>
          </a:p>
          <a:p>
            <a:pPr marL="342900" indent="-342900">
              <a:buFont typeface="Arial" panose="020B0604020202020204" pitchFamily="34" charset="0"/>
              <a:buChar char="•"/>
            </a:pPr>
            <a:r>
              <a:rPr lang="en-GB" sz="1800" noProof="0" dirty="0" smtClean="0"/>
              <a:t>obtained </a:t>
            </a:r>
            <a:r>
              <a:rPr lang="en-GB" sz="1800" noProof="0" dirty="0" err="1" smtClean="0"/>
              <a:t>CoreTrustSeal</a:t>
            </a:r>
            <a:r>
              <a:rPr lang="en-GB" sz="1800" noProof="0" dirty="0" smtClean="0"/>
              <a:t> in beginning of 2018</a:t>
            </a:r>
          </a:p>
          <a:p>
            <a:pPr marL="342900" indent="-342900">
              <a:buFont typeface="Arial" panose="020B0604020202020204" pitchFamily="34" charset="0"/>
              <a:buChar char="•"/>
            </a:pPr>
            <a:endParaRPr lang="en-GB" sz="1800" noProof="0" dirty="0" smtClean="0"/>
          </a:p>
          <a:p>
            <a:pPr marL="342900" indent="-342900">
              <a:buFont typeface="Arial" panose="020B0604020202020204" pitchFamily="34" charset="0"/>
              <a:buChar char="•"/>
            </a:pPr>
            <a:r>
              <a:rPr lang="en-GB" sz="1800" noProof="0" dirty="0" smtClean="0"/>
              <a:t>involved in EU, CESSDA and national projects</a:t>
            </a:r>
          </a:p>
          <a:p>
            <a:endParaRPr lang="en-GB" noProof="0" dirty="0"/>
          </a:p>
        </p:txBody>
      </p:sp>
      <p:sp>
        <p:nvSpPr>
          <p:cNvPr id="4" name="Title 3"/>
          <p:cNvSpPr>
            <a:spLocks noGrp="1"/>
          </p:cNvSpPr>
          <p:nvPr>
            <p:ph type="title"/>
          </p:nvPr>
        </p:nvSpPr>
        <p:spPr>
          <a:xfrm>
            <a:off x="395536" y="136168"/>
            <a:ext cx="8280920" cy="549275"/>
          </a:xfrm>
        </p:spPr>
        <p:txBody>
          <a:bodyPr/>
          <a:lstStyle/>
          <a:p>
            <a:r>
              <a:rPr lang="en-GB" noProof="0" dirty="0" smtClean="0"/>
              <a:t>Slovenian Social Science Data Archives (</a:t>
            </a:r>
            <a:r>
              <a:rPr lang="en-GB" i="1" noProof="0" dirty="0" smtClean="0"/>
              <a:t>ADP-Arhiv </a:t>
            </a:r>
            <a:r>
              <a:rPr lang="en-GB" i="1" noProof="0" dirty="0" err="1" smtClean="0"/>
              <a:t>Družboslovnih</a:t>
            </a:r>
            <a:r>
              <a:rPr lang="en-GB" i="1" noProof="0" dirty="0" smtClean="0"/>
              <a:t> Podatkov</a:t>
            </a:r>
            <a:r>
              <a:rPr lang="en-GB" noProof="0" dirty="0" smtClean="0"/>
              <a:t>)</a:t>
            </a:r>
            <a:endParaRPr lang="en-GB" noProof="0" dirty="0"/>
          </a:p>
        </p:txBody>
      </p:sp>
      <p:sp>
        <p:nvSpPr>
          <p:cNvPr id="5" name="Text Placeholder 4"/>
          <p:cNvSpPr>
            <a:spLocks noGrp="1"/>
          </p:cNvSpPr>
          <p:nvPr>
            <p:ph type="body" sz="quarter" idx="10"/>
          </p:nvPr>
        </p:nvSpPr>
        <p:spPr/>
        <p:txBody>
          <a:bodyPr/>
          <a:lstStyle/>
          <a:p>
            <a:r>
              <a:rPr lang="en-GB" noProof="0" dirty="0" smtClean="0"/>
              <a:t>About ADP</a:t>
            </a:r>
            <a:endParaRPr lang="en-GB" noProof="0" dirty="0"/>
          </a:p>
        </p:txBody>
      </p:sp>
      <p:pic>
        <p:nvPicPr>
          <p:cNvPr id="6" name="Picture 5"/>
          <p:cNvPicPr>
            <a:picLocks noChangeAspect="1"/>
          </p:cNvPicPr>
          <p:nvPr/>
        </p:nvPicPr>
        <p:blipFill>
          <a:blip r:embed="rId2"/>
          <a:stretch>
            <a:fillRect/>
          </a:stretch>
        </p:blipFill>
        <p:spPr>
          <a:xfrm>
            <a:off x="5467890" y="4469491"/>
            <a:ext cx="2091039" cy="1577451"/>
          </a:xfrm>
          <a:prstGeom prst="rect">
            <a:avLst/>
          </a:prstGeom>
        </p:spPr>
      </p:pic>
      <p:pic>
        <p:nvPicPr>
          <p:cNvPr id="7"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3262" y="1103503"/>
            <a:ext cx="6429641"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934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a:xfrm>
            <a:off x="295220" y="134389"/>
            <a:ext cx="8212510" cy="1831571"/>
          </a:xfrm>
        </p:spPr>
        <p:txBody>
          <a:bodyPr/>
          <a:lstStyle/>
          <a:p>
            <a:r>
              <a:rPr lang="en-GB" noProof="0" dirty="0" smtClean="0"/>
              <a:t>To be Reusable:</a:t>
            </a:r>
            <a:br>
              <a:rPr lang="en-GB" noProof="0" dirty="0" smtClean="0"/>
            </a:br>
            <a:r>
              <a:rPr lang="en-GB" noProof="0" dirty="0" smtClean="0"/>
              <a:t>R1. meta(data) are richly described with a plurality of accurate and relevant attributes</a:t>
            </a:r>
            <a:endParaRPr lang="en-GB" noProof="0" dirty="0"/>
          </a:p>
        </p:txBody>
      </p:sp>
      <p:graphicFrame>
        <p:nvGraphicFramePr>
          <p:cNvPr id="5" name="Table 4"/>
          <p:cNvGraphicFramePr>
            <a:graphicFrameLocks noGrp="1"/>
          </p:cNvGraphicFramePr>
          <p:nvPr>
            <p:extLst>
              <p:ext uri="{D42A27DB-BD31-4B8C-83A1-F6EECF244321}">
                <p14:modId xmlns:p14="http://schemas.microsoft.com/office/powerpoint/2010/main" val="2051386769"/>
              </p:ext>
            </p:extLst>
          </p:nvPr>
        </p:nvGraphicFramePr>
        <p:xfrm>
          <a:off x="295220" y="2224682"/>
          <a:ext cx="8212510" cy="4005707"/>
        </p:xfrm>
        <a:graphic>
          <a:graphicData uri="http://schemas.openxmlformats.org/drawingml/2006/table">
            <a:tbl>
              <a:tblPr firstRow="1" firstCol="1" bandRow="1">
                <a:tableStyleId>{5C22544A-7EE6-4342-B048-85BDC9FD1C3A}</a:tableStyleId>
              </a:tblPr>
              <a:tblGrid>
                <a:gridCol w="8212510">
                  <a:extLst>
                    <a:ext uri="{9D8B030D-6E8A-4147-A177-3AD203B41FA5}">
                      <a16:colId xmlns:a16="http://schemas.microsoft.com/office/drawing/2014/main" val="2765258603"/>
                    </a:ext>
                  </a:extLst>
                </a:gridCol>
              </a:tblGrid>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l-SI" b="1" dirty="0" err="1" smtClean="0"/>
                        <a:t>Example</a:t>
                      </a:r>
                      <a:r>
                        <a:rPr lang="sl-SI" b="1" dirty="0" smtClean="0"/>
                        <a:t> </a:t>
                      </a:r>
                      <a:r>
                        <a:rPr lang="sl-SI" b="1" dirty="0" err="1" smtClean="0"/>
                        <a:t>criteria</a:t>
                      </a:r>
                      <a:r>
                        <a:rPr lang="sl-SI" b="1" dirty="0" smtClean="0"/>
                        <a:t>: </a:t>
                      </a:r>
                    </a:p>
                  </a:txBody>
                  <a:tcPr marL="0" marR="0" marT="19050" marB="19050" anchor="b"/>
                </a:tc>
                <a:extLst>
                  <a:ext uri="{0D108BD9-81ED-4DB2-BD59-A6C34878D82A}">
                    <a16:rowId xmlns:a16="http://schemas.microsoft.com/office/drawing/2014/main" val="599067494"/>
                  </a:ext>
                </a:extLst>
              </a:tr>
              <a:tr h="273907">
                <a:tc>
                  <a:txBody>
                    <a:bodyPr/>
                    <a:lstStyle/>
                    <a:p>
                      <a:pPr>
                        <a:lnSpc>
                          <a:spcPct val="107000"/>
                        </a:lnSpc>
                        <a:spcAft>
                          <a:spcPts val="0"/>
                        </a:spcAft>
                      </a:pPr>
                      <a:r>
                        <a:rPr lang="en-GB" sz="1800" b="1" kern="1200" noProof="0" dirty="0" smtClean="0">
                          <a:solidFill>
                            <a:schemeClr val="lt1"/>
                          </a:solidFill>
                          <a:latin typeface="+mn-lt"/>
                          <a:ea typeface="+mn-ea"/>
                          <a:cs typeface="+mn-cs"/>
                        </a:rPr>
                        <a:t>Database has users guide </a:t>
                      </a:r>
                      <a:endParaRPr lang="sl-SI" sz="1800" b="1" kern="1200" dirty="0">
                        <a:solidFill>
                          <a:schemeClr val="lt1"/>
                        </a:solidFill>
                        <a:latin typeface="+mn-lt"/>
                        <a:ea typeface="+mn-ea"/>
                        <a:cs typeface="+mn-cs"/>
                      </a:endParaRPr>
                    </a:p>
                  </a:txBody>
                  <a:tcPr marL="0" marR="0" marT="19050" marB="19050" anchor="b"/>
                </a:tc>
                <a:extLst>
                  <a:ext uri="{0D108BD9-81ED-4DB2-BD59-A6C34878D82A}">
                    <a16:rowId xmlns:a16="http://schemas.microsoft.com/office/drawing/2014/main" val="2065639498"/>
                  </a:ext>
                </a:extLst>
              </a:tr>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kern="1200" noProof="0" dirty="0" smtClean="0">
                          <a:solidFill>
                            <a:schemeClr val="lt1"/>
                          </a:solidFill>
                          <a:latin typeface="+mn-lt"/>
                          <a:ea typeface="+mn-ea"/>
                          <a:cs typeface="+mn-cs"/>
                        </a:rPr>
                        <a:t>Is there extensive metadata and rich additional documentation available</a:t>
                      </a:r>
                      <a:r>
                        <a:rPr lang="sl-SI" sz="1800" b="1" kern="1200" noProof="0" dirty="0" smtClean="0">
                          <a:solidFill>
                            <a:schemeClr val="lt1"/>
                          </a:solidFill>
                          <a:latin typeface="+mn-lt"/>
                          <a:ea typeface="+mn-ea"/>
                          <a:cs typeface="+mn-cs"/>
                        </a:rPr>
                        <a:t> (</a:t>
                      </a:r>
                      <a:r>
                        <a:rPr lang="en-GB" sz="1800" b="1" kern="1200" noProof="0" dirty="0" smtClean="0">
                          <a:solidFill>
                            <a:schemeClr val="lt1"/>
                          </a:solidFill>
                          <a:latin typeface="+mn-lt"/>
                          <a:ea typeface="+mn-ea"/>
                          <a:cs typeface="+mn-cs"/>
                        </a:rPr>
                        <a:t>for others to understand and reuse your data</a:t>
                      </a:r>
                      <a:r>
                        <a:rPr lang="sl-SI" sz="1800" b="1" kern="1200" noProof="0" dirty="0" smtClean="0">
                          <a:solidFill>
                            <a:schemeClr val="lt1"/>
                          </a:solidFill>
                          <a:latin typeface="+mn-lt"/>
                          <a:ea typeface="+mn-ea"/>
                          <a:cs typeface="+mn-cs"/>
                        </a:rPr>
                        <a:t>)</a:t>
                      </a:r>
                      <a:r>
                        <a:rPr lang="en-GB" sz="1800" b="1" kern="1200" noProof="0" dirty="0" smtClean="0">
                          <a:solidFill>
                            <a:schemeClr val="lt1"/>
                          </a:solidFill>
                          <a:latin typeface="+mn-lt"/>
                          <a:ea typeface="+mn-ea"/>
                          <a:cs typeface="+mn-cs"/>
                        </a:rPr>
                        <a:t>?</a:t>
                      </a:r>
                    </a:p>
                  </a:txBody>
                  <a:tcPr marL="0" marR="0" marT="19050" marB="19050" anchor="b"/>
                </a:tc>
                <a:extLst>
                  <a:ext uri="{0D108BD9-81ED-4DB2-BD59-A6C34878D82A}">
                    <a16:rowId xmlns:a16="http://schemas.microsoft.com/office/drawing/2014/main" val="2573863560"/>
                  </a:ext>
                </a:extLst>
              </a:tr>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kern="1200" noProof="0" dirty="0" smtClean="0">
                          <a:solidFill>
                            <a:schemeClr val="lt1"/>
                          </a:solidFill>
                          <a:latin typeface="+mn-lt"/>
                          <a:ea typeface="+mn-ea"/>
                          <a:cs typeface="+mn-cs"/>
                        </a:rPr>
                        <a:t>Content of the dataset agrees with description of the dataset content </a:t>
                      </a:r>
                    </a:p>
                  </a:txBody>
                  <a:tcPr marL="0" marR="0" marT="19050" marB="19050" anchor="b"/>
                </a:tc>
                <a:extLst>
                  <a:ext uri="{0D108BD9-81ED-4DB2-BD59-A6C34878D82A}">
                    <a16:rowId xmlns:a16="http://schemas.microsoft.com/office/drawing/2014/main" val="3920189793"/>
                  </a:ext>
                </a:extLst>
              </a:tr>
              <a:tr h="559793">
                <a:tc>
                  <a:txBody>
                    <a:bodyPr/>
                    <a:lstStyle/>
                    <a:p>
                      <a:r>
                        <a:rPr lang="en-GB" sz="1800" b="1" kern="1200" noProof="0" dirty="0" smtClean="0">
                          <a:solidFill>
                            <a:schemeClr val="lt1"/>
                          </a:solidFill>
                          <a:latin typeface="+mn-lt"/>
                          <a:ea typeface="+mn-ea"/>
                          <a:cs typeface="+mn-cs"/>
                        </a:rPr>
                        <a:t>Which relevant actions have been undertaken by the researcher to enhance the data reuse potential</a:t>
                      </a:r>
                    </a:p>
                    <a:p>
                      <a:pPr>
                        <a:lnSpc>
                          <a:spcPct val="107000"/>
                        </a:lnSpc>
                        <a:spcAft>
                          <a:spcPts val="0"/>
                        </a:spcAft>
                      </a:pPr>
                      <a:endParaRPr lang="sl-SI" sz="1800" b="1" kern="1200" dirty="0">
                        <a:solidFill>
                          <a:schemeClr val="lt1"/>
                        </a:solidFill>
                        <a:latin typeface="+mn-lt"/>
                        <a:ea typeface="+mn-ea"/>
                        <a:cs typeface="+mn-cs"/>
                      </a:endParaRPr>
                    </a:p>
                  </a:txBody>
                  <a:tcPr marL="0" marR="0" marT="19050" marB="19050" anchor="b"/>
                </a:tc>
                <a:extLst>
                  <a:ext uri="{0D108BD9-81ED-4DB2-BD59-A6C34878D82A}">
                    <a16:rowId xmlns:a16="http://schemas.microsoft.com/office/drawing/2014/main" val="2861051907"/>
                  </a:ext>
                </a:extLst>
              </a:tr>
              <a:tr h="10751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kern="1200" noProof="0" dirty="0" smtClean="0">
                          <a:solidFill>
                            <a:schemeClr val="lt1"/>
                          </a:solidFill>
                          <a:latin typeface="+mn-lt"/>
                          <a:ea typeface="+mn-ea"/>
                          <a:cs typeface="+mn-cs"/>
                        </a:rPr>
                        <a:t>Does the researcher provide information on methods and tools that permit the understanding, integrity, value and readability of data intended to be kept on the long-term ? (e.g. versioning, archival and long term reuse issue for protocols, </a:t>
                      </a:r>
                      <a:r>
                        <a:rPr lang="en-GB" sz="1800" b="1" kern="1200" noProof="0" dirty="0" err="1" smtClean="0">
                          <a:solidFill>
                            <a:schemeClr val="lt1"/>
                          </a:solidFill>
                          <a:latin typeface="+mn-lt"/>
                          <a:ea typeface="+mn-ea"/>
                          <a:cs typeface="+mn-cs"/>
                        </a:rPr>
                        <a:t>softwares</a:t>
                      </a:r>
                      <a:r>
                        <a:rPr lang="en-GB" sz="1800" b="1" kern="1200" noProof="0" dirty="0" smtClean="0">
                          <a:solidFill>
                            <a:schemeClr val="lt1"/>
                          </a:solidFill>
                          <a:latin typeface="+mn-lt"/>
                          <a:ea typeface="+mn-ea"/>
                          <a:cs typeface="+mn-cs"/>
                        </a:rPr>
                        <a:t>, required methods and contexts to create, read and understand data)</a:t>
                      </a:r>
                    </a:p>
                    <a:p>
                      <a:pPr>
                        <a:lnSpc>
                          <a:spcPct val="107000"/>
                        </a:lnSpc>
                        <a:spcAft>
                          <a:spcPts val="0"/>
                        </a:spcAft>
                      </a:pPr>
                      <a:endParaRPr lang="sl-SI" sz="1800" b="1" kern="1200" dirty="0">
                        <a:solidFill>
                          <a:schemeClr val="lt1"/>
                        </a:solidFill>
                        <a:latin typeface="+mn-lt"/>
                        <a:ea typeface="+mn-ea"/>
                        <a:cs typeface="+mn-cs"/>
                      </a:endParaRPr>
                    </a:p>
                  </a:txBody>
                  <a:tcPr marL="0" marR="0" marT="19050" marB="19050" anchor="b"/>
                </a:tc>
                <a:extLst>
                  <a:ext uri="{0D108BD9-81ED-4DB2-BD59-A6C34878D82A}">
                    <a16:rowId xmlns:a16="http://schemas.microsoft.com/office/drawing/2014/main" val="1144792012"/>
                  </a:ext>
                </a:extLst>
              </a:tr>
            </a:tbl>
          </a:graphicData>
        </a:graphic>
      </p:graphicFrame>
    </p:spTree>
    <p:extLst>
      <p:ext uri="{BB962C8B-B14F-4D97-AF65-F5344CB8AC3E}">
        <p14:creationId xmlns:p14="http://schemas.microsoft.com/office/powerpoint/2010/main" val="22270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586740"/>
            <a:ext cx="8229600" cy="5578564"/>
          </a:xfrm>
        </p:spPr>
        <p:txBody>
          <a:bodyPr/>
          <a:lstStyle/>
          <a:p>
            <a:r>
              <a:rPr lang="en-GB" b="1" dirty="0" smtClean="0"/>
              <a:t>SM Case of extended documentation and data use suggestions: </a:t>
            </a:r>
          </a:p>
          <a:p>
            <a:pPr marL="457200" lvl="1" indent="0" algn="l">
              <a:buNone/>
            </a:pPr>
            <a:r>
              <a:rPr lang="en-GB" dirty="0" smtClean="0"/>
              <a:t>International Conference on Web and Social Media (ICWSM) dedicated </a:t>
            </a:r>
            <a:r>
              <a:rPr lang="en-GB" b="1" dirty="0" smtClean="0"/>
              <a:t>Data papers section</a:t>
            </a:r>
            <a:r>
              <a:rPr lang="en-GB" dirty="0" smtClean="0"/>
              <a:t>. E.g.:</a:t>
            </a:r>
          </a:p>
          <a:p>
            <a:pPr marL="457200" lvl="1" indent="0" algn="l">
              <a:buNone/>
            </a:pPr>
            <a:r>
              <a:rPr lang="en-GB" dirty="0" smtClean="0"/>
              <a:t>- </a:t>
            </a:r>
            <a:r>
              <a:rPr lang="en-GB" dirty="0" err="1" smtClean="0"/>
              <a:t>Brena</a:t>
            </a:r>
            <a:r>
              <a:rPr lang="en-GB" dirty="0" smtClean="0"/>
              <a:t>, 2019a: News Sharing Users Behaviour on Twitter: A Comprehensive Data Collection of News Articles and Social Interactions</a:t>
            </a:r>
          </a:p>
          <a:p>
            <a:pPr marL="457200" lvl="1" indent="0" algn="l">
              <a:buNone/>
            </a:pPr>
            <a:r>
              <a:rPr lang="en-GB" dirty="0" smtClean="0"/>
              <a:t>- The data referred to is available at one of the dedicated repositories, in this case it is at the Harvard </a:t>
            </a:r>
            <a:r>
              <a:rPr lang="en-GB" dirty="0" err="1" smtClean="0"/>
              <a:t>Dataverse</a:t>
            </a:r>
            <a:r>
              <a:rPr lang="en-GB" dirty="0" smtClean="0"/>
              <a:t> (</a:t>
            </a:r>
            <a:r>
              <a:rPr lang="en-GB" dirty="0" err="1" smtClean="0"/>
              <a:t>Brena</a:t>
            </a:r>
            <a:r>
              <a:rPr lang="en-GB" dirty="0" smtClean="0"/>
              <a:t>, 2019). The code is published on GitHub.</a:t>
            </a:r>
          </a:p>
          <a:p>
            <a:endParaRPr lang="en-GB" dirty="0" smtClean="0"/>
          </a:p>
          <a:p>
            <a:r>
              <a:rPr lang="en-GB" b="1" dirty="0" smtClean="0"/>
              <a:t>SM Case: </a:t>
            </a:r>
            <a:r>
              <a:rPr lang="en-GB" dirty="0" smtClean="0"/>
              <a:t>Hemphill et al (2018)</a:t>
            </a:r>
            <a:r>
              <a:rPr lang="sl-SI" dirty="0" smtClean="0"/>
              <a:t>:</a:t>
            </a:r>
            <a:r>
              <a:rPr lang="en-GB" dirty="0" smtClean="0"/>
              <a:t> Developing a Social Media Archive at ICPSR: </a:t>
            </a:r>
          </a:p>
          <a:p>
            <a:pPr marL="457200" lvl="1" indent="0">
              <a:buNone/>
            </a:pPr>
            <a:r>
              <a:rPr lang="en-GB" dirty="0" smtClean="0"/>
              <a:t>ICPSR Jupiter notebook </a:t>
            </a:r>
            <a:r>
              <a:rPr lang="en-GB" dirty="0"/>
              <a:t>feature plan of </a:t>
            </a:r>
            <a:r>
              <a:rPr lang="en-GB" dirty="0" smtClean="0"/>
              <a:t>SM archive to enhance the replicability… </a:t>
            </a:r>
          </a:p>
          <a:p>
            <a:r>
              <a:rPr lang="en-GB" dirty="0" smtClean="0"/>
              <a:t> </a:t>
            </a:r>
          </a:p>
          <a:p>
            <a:endParaRPr lang="en-GB"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a:xfrm>
            <a:off x="302840" y="134389"/>
            <a:ext cx="8212510" cy="673331"/>
          </a:xfrm>
        </p:spPr>
        <p:txBody>
          <a:bodyPr/>
          <a:lstStyle/>
          <a:p>
            <a:r>
              <a:rPr lang="sl-SI" dirty="0" err="1" smtClean="0"/>
              <a:t>Cases</a:t>
            </a:r>
            <a:endParaRPr lang="en-GB" noProof="0" dirty="0"/>
          </a:p>
        </p:txBody>
      </p:sp>
    </p:spTree>
    <p:extLst>
      <p:ext uri="{BB962C8B-B14F-4D97-AF65-F5344CB8AC3E}">
        <p14:creationId xmlns:p14="http://schemas.microsoft.com/office/powerpoint/2010/main" val="55776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3627120"/>
            <a:ext cx="8229600" cy="2538184"/>
          </a:xfrm>
        </p:spPr>
        <p:txBody>
          <a:bodyPr/>
          <a:lstStyle/>
          <a:p>
            <a:endParaRPr lang="en-GB" noProof="0" dirty="0" smtClean="0"/>
          </a:p>
          <a:p>
            <a:endParaRPr lang="en-GB" i="1"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b="1" noProof="0"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noProof="0" dirty="0" smtClean="0"/>
              <a:t>R1.1. (meta)data are released with a clear and accessible data usage license</a:t>
            </a:r>
            <a:endParaRPr lang="en-GB" noProof="0" dirty="0"/>
          </a:p>
        </p:txBody>
      </p:sp>
      <p:graphicFrame>
        <p:nvGraphicFramePr>
          <p:cNvPr id="6" name="Table 5"/>
          <p:cNvGraphicFramePr>
            <a:graphicFrameLocks noGrp="1"/>
          </p:cNvGraphicFramePr>
          <p:nvPr>
            <p:extLst>
              <p:ext uri="{D42A27DB-BD31-4B8C-83A1-F6EECF244321}">
                <p14:modId xmlns:p14="http://schemas.microsoft.com/office/powerpoint/2010/main" val="3944102024"/>
              </p:ext>
            </p:extLst>
          </p:nvPr>
        </p:nvGraphicFramePr>
        <p:xfrm>
          <a:off x="319930" y="1241298"/>
          <a:ext cx="8212510" cy="2187702"/>
        </p:xfrm>
        <a:graphic>
          <a:graphicData uri="http://schemas.openxmlformats.org/drawingml/2006/table">
            <a:tbl>
              <a:tblPr firstRow="1" firstCol="1" bandRow="1">
                <a:tableStyleId>{5C22544A-7EE6-4342-B048-85BDC9FD1C3A}</a:tableStyleId>
              </a:tblPr>
              <a:tblGrid>
                <a:gridCol w="8212510">
                  <a:extLst>
                    <a:ext uri="{9D8B030D-6E8A-4147-A177-3AD203B41FA5}">
                      <a16:colId xmlns:a16="http://schemas.microsoft.com/office/drawing/2014/main" val="2765258603"/>
                    </a:ext>
                  </a:extLst>
                </a:gridCol>
              </a:tblGrid>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l-SI" b="1" dirty="0" err="1" smtClean="0"/>
                        <a:t>Example</a:t>
                      </a:r>
                      <a:r>
                        <a:rPr lang="sl-SI" b="1" dirty="0" smtClean="0"/>
                        <a:t> </a:t>
                      </a:r>
                      <a:r>
                        <a:rPr lang="sl-SI" b="1" dirty="0" err="1" smtClean="0"/>
                        <a:t>criteria</a:t>
                      </a:r>
                      <a:r>
                        <a:rPr lang="sl-SI" b="1" dirty="0" smtClean="0"/>
                        <a:t>: </a:t>
                      </a:r>
                    </a:p>
                  </a:txBody>
                  <a:tcPr marL="0" marR="0" marT="19050" marB="19050" anchor="b"/>
                </a:tc>
                <a:extLst>
                  <a:ext uri="{0D108BD9-81ED-4DB2-BD59-A6C34878D82A}">
                    <a16:rowId xmlns:a16="http://schemas.microsoft.com/office/drawing/2014/main" val="599067494"/>
                  </a:ext>
                </a:extLst>
              </a:tr>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i="1" dirty="0" smtClean="0"/>
                        <a:t>Terms of usage (licenses, other conditions of reuse, data protection, ethical issues)</a:t>
                      </a:r>
                      <a:endParaRPr lang="sl-SI" i="1" dirty="0" smtClean="0"/>
                    </a:p>
                    <a:p>
                      <a:pPr>
                        <a:lnSpc>
                          <a:spcPct val="107000"/>
                        </a:lnSpc>
                        <a:spcAft>
                          <a:spcPts val="0"/>
                        </a:spcAft>
                      </a:pPr>
                      <a:endParaRPr lang="sl-SI" sz="1800" b="1" kern="1200" dirty="0">
                        <a:solidFill>
                          <a:schemeClr val="lt1"/>
                        </a:solidFill>
                        <a:latin typeface="+mn-lt"/>
                        <a:ea typeface="+mn-ea"/>
                        <a:cs typeface="+mn-cs"/>
                      </a:endParaRPr>
                    </a:p>
                  </a:txBody>
                  <a:tcPr marL="0" marR="0" marT="19050" marB="19050" anchor="b"/>
                </a:tc>
                <a:extLst>
                  <a:ext uri="{0D108BD9-81ED-4DB2-BD59-A6C34878D82A}">
                    <a16:rowId xmlns:a16="http://schemas.microsoft.com/office/drawing/2014/main" val="2065639498"/>
                  </a:ext>
                </a:extLst>
              </a:tr>
              <a:tr h="273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dirty="0" smtClean="0"/>
                        <a:t>Do the data reuse control and data sharing arrangements meet the data protection and local/national ethics requirements</a:t>
                      </a:r>
                      <a:r>
                        <a:rPr lang="sl-SI" dirty="0" smtClean="0"/>
                        <a:t>?</a:t>
                      </a:r>
                      <a:endParaRPr lang="en-GB" dirty="0" smtClean="0"/>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b="1" kern="1200" noProof="0" dirty="0" smtClean="0">
                        <a:solidFill>
                          <a:schemeClr val="lt1"/>
                        </a:solidFill>
                        <a:latin typeface="+mn-lt"/>
                        <a:ea typeface="+mn-ea"/>
                        <a:cs typeface="+mn-cs"/>
                      </a:endParaRPr>
                    </a:p>
                  </a:txBody>
                  <a:tcPr marL="0" marR="0" marT="19050" marB="19050" anchor="b"/>
                </a:tc>
                <a:extLst>
                  <a:ext uri="{0D108BD9-81ED-4DB2-BD59-A6C34878D82A}">
                    <a16:rowId xmlns:a16="http://schemas.microsoft.com/office/drawing/2014/main" val="2573863560"/>
                  </a:ext>
                </a:extLst>
              </a:tr>
              <a:tr h="273907">
                <a:tc>
                  <a:txBody>
                    <a:bodyPr/>
                    <a:lstStyle/>
                    <a:p>
                      <a:r>
                        <a:rPr lang="en-GB" dirty="0" smtClean="0"/>
                        <a:t>Legal reuse restriction properly justified?</a:t>
                      </a:r>
                      <a:endParaRPr lang="en-GB" dirty="0"/>
                    </a:p>
                  </a:txBody>
                  <a:tcPr marL="0" marR="0" marT="19050" marB="19050" anchor="b"/>
                </a:tc>
                <a:extLst>
                  <a:ext uri="{0D108BD9-81ED-4DB2-BD59-A6C34878D82A}">
                    <a16:rowId xmlns:a16="http://schemas.microsoft.com/office/drawing/2014/main" val="3920189793"/>
                  </a:ext>
                </a:extLst>
              </a:tr>
            </a:tbl>
          </a:graphicData>
        </a:graphic>
      </p:graphicFrame>
    </p:spTree>
    <p:extLst>
      <p:ext uri="{BB962C8B-B14F-4D97-AF65-F5344CB8AC3E}">
        <p14:creationId xmlns:p14="http://schemas.microsoft.com/office/powerpoint/2010/main" val="303573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b="1" dirty="0" err="1"/>
              <a:t>Chukwuemeka</a:t>
            </a:r>
            <a:r>
              <a:rPr lang="sl-SI" b="1" dirty="0"/>
              <a:t> , David</a:t>
            </a:r>
            <a:r>
              <a:rPr lang="sl-SI" dirty="0"/>
              <a:t> </a:t>
            </a:r>
            <a:r>
              <a:rPr lang="sl-SI" dirty="0" err="1"/>
              <a:t>and</a:t>
            </a:r>
            <a:r>
              <a:rPr lang="sl-SI" dirty="0"/>
              <a:t> </a:t>
            </a:r>
            <a:r>
              <a:rPr lang="sl-SI" b="1" dirty="0"/>
              <a:t>Abdul, </a:t>
            </a:r>
            <a:r>
              <a:rPr lang="sl-SI" b="1" dirty="0" err="1"/>
              <a:t>Adeniyi</a:t>
            </a:r>
            <a:r>
              <a:rPr lang="sl-SI" dirty="0"/>
              <a:t> (</a:t>
            </a:r>
            <a:r>
              <a:rPr lang="sl-SI" dirty="0" smtClean="0"/>
              <a:t>2017) </a:t>
            </a:r>
            <a:r>
              <a:rPr lang="sl-SI" dirty="0" smtClean="0">
                <a:hlinkClick r:id="rId3"/>
              </a:rPr>
              <a:t>GE_Readme.docx</a:t>
            </a:r>
            <a:r>
              <a:rPr lang="sl-SI" dirty="0" smtClean="0"/>
              <a:t>:</a:t>
            </a:r>
          </a:p>
          <a:p>
            <a:r>
              <a:rPr lang="en-GB" sz="1800" i="1" dirty="0" smtClean="0"/>
              <a:t>It </a:t>
            </a:r>
            <a:r>
              <a:rPr lang="en-GB" sz="1800" i="1" dirty="0"/>
              <a:t>is noted that we only upload a subset of the collected Tweets (1499,999 Tweets) to comply with Clause F.2 of the Twitter Developer Policy (effective June 18 </a:t>
            </a:r>
            <a:r>
              <a:rPr lang="en-GB" sz="1800" i="1" dirty="0" smtClean="0"/>
              <a:t>2017</a:t>
            </a:r>
            <a:r>
              <a:rPr lang="sl-SI" sz="1800" i="1" dirty="0" smtClean="0"/>
              <a:t>).</a:t>
            </a:r>
          </a:p>
          <a:p>
            <a:endParaRPr lang="sl-SI" sz="1800" i="1" dirty="0"/>
          </a:p>
          <a:p>
            <a:r>
              <a:rPr lang="en-GB" sz="1800" i="1" dirty="0"/>
              <a:t>Disclaimer</a:t>
            </a:r>
            <a:endParaRPr lang="sl-SI" sz="1800" i="1" dirty="0"/>
          </a:p>
          <a:p>
            <a:r>
              <a:rPr lang="en-GB" sz="1800" i="1" dirty="0"/>
              <a:t>The published Data are for non-commercial research purposes only, and the use of the data is subject to all of the other provisions and rules of the Twitter Developer Policy and Agreement.</a:t>
            </a:r>
            <a:endParaRPr lang="sl-SI" sz="1800" i="1" dirty="0"/>
          </a:p>
          <a:p>
            <a:r>
              <a:rPr lang="en-GB" sz="1800" i="1" dirty="0" smtClean="0"/>
              <a:t>Data </a:t>
            </a:r>
            <a:r>
              <a:rPr lang="en-GB" sz="1800" i="1" dirty="0"/>
              <a:t>contained within each tweet sample are copyright by the Tweet's authors and are subject to all copyright law. The creator of the dataset makes no assertion of rights related to the content of each tweet.  The dataset is provided 'as is' without warranty or any representation of accuracy, timeliness or completeness.</a:t>
            </a:r>
            <a:endParaRPr lang="sl-SI" sz="1800" i="1" dirty="0"/>
          </a:p>
          <a:p>
            <a:r>
              <a:rPr lang="en-GB" sz="1800" i="1" dirty="0" smtClean="0"/>
              <a:t>Please </a:t>
            </a:r>
            <a:r>
              <a:rPr lang="en-GB" sz="1800" i="1" dirty="0"/>
              <a:t>follow Twitter Term of Service and related policies when accessing the above files and using the data contained in these files. We take no responsibility for any inappropriate/illegal use of the data by any third party. </a:t>
            </a:r>
            <a:endParaRPr lang="sl-SI" sz="1800" i="1" dirty="0"/>
          </a:p>
          <a:p>
            <a:endParaRPr lang="sl-SI"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dirty="0" err="1"/>
              <a:t>Example</a:t>
            </a:r>
            <a:r>
              <a:rPr lang="sl-SI" dirty="0"/>
              <a:t> </a:t>
            </a:r>
            <a:r>
              <a:rPr lang="sl-SI" dirty="0" err="1" smtClean="0"/>
              <a:t>case</a:t>
            </a:r>
            <a:endParaRPr lang="sl-SI" dirty="0"/>
          </a:p>
        </p:txBody>
      </p:sp>
    </p:spTree>
    <p:extLst>
      <p:ext uri="{BB962C8B-B14F-4D97-AF65-F5344CB8AC3E}">
        <p14:creationId xmlns:p14="http://schemas.microsoft.com/office/powerpoint/2010/main" val="393322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1931670"/>
            <a:ext cx="8229600" cy="4233634"/>
          </a:xfrm>
        </p:spPr>
        <p:txBody>
          <a:bodyPr/>
          <a:lstStyle/>
          <a:p>
            <a:r>
              <a:rPr lang="en-GB" dirty="0" smtClean="0"/>
              <a:t>Description of methods used to create this dataset are appropriate for the context and discipline  </a:t>
            </a:r>
            <a:endParaRPr lang="en-GB" dirty="0" smtClean="0">
              <a:solidFill>
                <a:srgbClr val="FF0000"/>
              </a:solidFill>
            </a:endParaRPr>
          </a:p>
          <a:p>
            <a:endParaRPr lang="en-GB" dirty="0" smtClean="0">
              <a:solidFill>
                <a:srgbClr val="FF0000"/>
              </a:solidFill>
            </a:endParaRPr>
          </a:p>
          <a:p>
            <a:r>
              <a:rPr lang="en-GB" b="1" dirty="0" smtClean="0"/>
              <a:t>SM Case typical observation:</a:t>
            </a:r>
            <a:endParaRPr lang="en-GB" dirty="0" smtClean="0">
              <a:solidFill>
                <a:srgbClr val="FF0000"/>
              </a:solidFill>
            </a:endParaRPr>
          </a:p>
          <a:p>
            <a:r>
              <a:rPr lang="en-GB" dirty="0" smtClean="0"/>
              <a:t>Hemphill et al (2019): How can we save social media data?</a:t>
            </a:r>
            <a:r>
              <a:rPr lang="sl-SI" dirty="0" smtClean="0"/>
              <a:t>:</a:t>
            </a:r>
            <a:r>
              <a:rPr lang="en-GB" dirty="0" smtClean="0"/>
              <a:t> </a:t>
            </a:r>
            <a:endParaRPr lang="en-GB" dirty="0" smtClean="0">
              <a:solidFill>
                <a:srgbClr val="FF0000"/>
              </a:solidFill>
            </a:endParaRPr>
          </a:p>
          <a:p>
            <a:pPr lvl="1" algn="l"/>
            <a:r>
              <a:rPr lang="sl-SI" i="1" dirty="0" smtClean="0"/>
              <a:t>‚</a:t>
            </a:r>
            <a:r>
              <a:rPr lang="en-GB" i="1" dirty="0" smtClean="0"/>
              <a:t>Researchers then rarely describe the particulars of those collection methods or the transformations they perform on the data to prepare it for analysis. The inability to judge the quality or understand the provenance of a single research group’s effort presents additional challenges for other research groups to reuse the data</a:t>
            </a:r>
            <a:r>
              <a:rPr lang="sl-SI" i="1" dirty="0" smtClean="0"/>
              <a:t>.‘</a:t>
            </a:r>
            <a:endParaRPr lang="en-GB" i="1" dirty="0" smtClean="0"/>
          </a:p>
          <a:p>
            <a:endParaRPr lang="en-GB"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a:xfrm>
            <a:off x="302840" y="134389"/>
            <a:ext cx="8212510" cy="1797281"/>
          </a:xfrm>
        </p:spPr>
        <p:txBody>
          <a:bodyPr/>
          <a:lstStyle/>
          <a:p>
            <a:r>
              <a:rPr lang="en-GB" noProof="0" dirty="0" smtClean="0"/>
              <a:t>R1.2. (meta)data are associated with detailed provenance</a:t>
            </a:r>
            <a:r>
              <a:rPr lang="sl-SI" noProof="0" dirty="0" smtClean="0"/>
              <a:t/>
            </a:r>
            <a:br>
              <a:rPr lang="sl-SI" noProof="0" dirty="0" smtClean="0"/>
            </a:br>
            <a:r>
              <a:rPr lang="en-GB" dirty="0"/>
              <a:t>R1.3. (meta)data meet domain-relevant community standards</a:t>
            </a:r>
            <a:endParaRPr lang="en-GB" noProof="0" dirty="0"/>
          </a:p>
        </p:txBody>
      </p:sp>
    </p:spTree>
    <p:extLst>
      <p:ext uri="{BB962C8B-B14F-4D97-AF65-F5344CB8AC3E}">
        <p14:creationId xmlns:p14="http://schemas.microsoft.com/office/powerpoint/2010/main" val="57859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Not all data need to be shared / </a:t>
            </a:r>
          </a:p>
          <a:p>
            <a:r>
              <a:rPr lang="en-GB" dirty="0" smtClean="0"/>
              <a:t>Not all data need to be open (only as open as it‘s reasonable and fair) </a:t>
            </a:r>
          </a:p>
          <a:p>
            <a:pPr marL="342900" indent="-342900">
              <a:buFontTx/>
              <a:buChar char="-"/>
            </a:pPr>
            <a:r>
              <a:rPr lang="en-GB" dirty="0" smtClean="0"/>
              <a:t>Creator (author) or repository (data archive): the data archive intensity of curation follows the appraisal and selection criteria of collection: only reference data sets deserve highest intensive level of curation</a:t>
            </a:r>
          </a:p>
          <a:p>
            <a:pPr marL="342900" indent="-342900">
              <a:buFontTx/>
              <a:buChar char="-"/>
            </a:pPr>
            <a:r>
              <a:rPr lang="en-GB" dirty="0" smtClean="0"/>
              <a:t>Trade of between usability and access: anonymization can be time consuming and costly; or even not possible for SM content (and related survey data); </a:t>
            </a:r>
          </a:p>
          <a:p>
            <a:pPr marL="342900" indent="-342900">
              <a:buFontTx/>
              <a:buChar char="-"/>
            </a:pPr>
            <a:r>
              <a:rPr lang="en-GB" dirty="0" smtClean="0"/>
              <a:t>Controlled access perhaps better solution? (but views differ)</a:t>
            </a:r>
          </a:p>
          <a:p>
            <a:r>
              <a:rPr lang="en-GB" dirty="0" smtClean="0"/>
              <a:t>Appraisal and Selection for new type of data</a:t>
            </a:r>
          </a:p>
          <a:p>
            <a:pPr marL="342900" indent="-342900">
              <a:buFontTx/>
              <a:buChar char="-"/>
            </a:pPr>
            <a:r>
              <a:rPr lang="en-GB" dirty="0" smtClean="0"/>
              <a:t>Repositories poses general-purpose disciplinary knowledge of the data and </a:t>
            </a:r>
            <a:r>
              <a:rPr lang="en-GB" dirty="0" smtClean="0"/>
              <a:t>curation </a:t>
            </a:r>
            <a:r>
              <a:rPr lang="en-GB" dirty="0" smtClean="0"/>
              <a:t>best practice:  </a:t>
            </a:r>
          </a:p>
          <a:p>
            <a:pPr marL="342900" indent="-342900">
              <a:buFontTx/>
              <a:buChar char="-"/>
            </a:pPr>
            <a:r>
              <a:rPr lang="en-GB" dirty="0" smtClean="0"/>
              <a:t>Compared to researchers specific knowledge of study design, data collection and analysis.</a:t>
            </a:r>
          </a:p>
        </p:txBody>
      </p:sp>
      <p:sp>
        <p:nvSpPr>
          <p:cNvPr id="3" name="Text Placeholder 2"/>
          <p:cNvSpPr>
            <a:spLocks noGrp="1"/>
          </p:cNvSpPr>
          <p:nvPr>
            <p:ph type="body" sz="quarter" idx="10"/>
          </p:nvPr>
        </p:nvSpPr>
        <p:spPr/>
        <p:txBody>
          <a:bodyPr/>
          <a:lstStyle/>
          <a:p>
            <a:r>
              <a:rPr lang="sl-SI" sz="2000" dirty="0" err="1"/>
              <a:t>Discussion</a:t>
            </a:r>
            <a:endParaRPr lang="sl-SI" sz="2000" dirty="0"/>
          </a:p>
          <a:p>
            <a:endParaRPr lang="sl-SI" dirty="0"/>
          </a:p>
        </p:txBody>
      </p:sp>
      <p:sp>
        <p:nvSpPr>
          <p:cNvPr id="4" name="Title 3"/>
          <p:cNvSpPr>
            <a:spLocks noGrp="1"/>
          </p:cNvSpPr>
          <p:nvPr>
            <p:ph type="title"/>
          </p:nvPr>
        </p:nvSpPr>
        <p:spPr/>
        <p:txBody>
          <a:bodyPr/>
          <a:lstStyle/>
          <a:p>
            <a:r>
              <a:rPr lang="en-GB" dirty="0" smtClean="0"/>
              <a:t>Cost considerations</a:t>
            </a:r>
            <a:endParaRPr lang="en-GB" dirty="0"/>
          </a:p>
        </p:txBody>
      </p:sp>
    </p:spTree>
    <p:extLst>
      <p:ext uri="{BB962C8B-B14F-4D97-AF65-F5344CB8AC3E}">
        <p14:creationId xmlns:p14="http://schemas.microsoft.com/office/powerpoint/2010/main" val="3157857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FAIR is less a matter of the data itself than it is of the data’s metadata:</a:t>
            </a:r>
          </a:p>
          <a:p>
            <a:pPr marL="342900" indent="-342900">
              <a:buFont typeface="Arial" panose="020B0604020202020204" pitchFamily="34" charset="0"/>
              <a:buChar char="•"/>
            </a:pPr>
            <a:r>
              <a:rPr lang="en-GB" dirty="0" smtClean="0"/>
              <a:t>having “FAIR metadata is of very high value in its own right” (</a:t>
            </a:r>
            <a:r>
              <a:rPr lang="en-GB" dirty="0" smtClean="0">
                <a:hlinkClick r:id="rId2"/>
              </a:rPr>
              <a:t>FORCE11</a:t>
            </a:r>
            <a:r>
              <a:rPr lang="en-GB" dirty="0" smtClean="0"/>
              <a:t>). </a:t>
            </a:r>
            <a:endParaRPr lang="sl-SI"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The data itself might not be accessible, but to find information about the data and its access conditions is already part of </a:t>
            </a:r>
            <a:r>
              <a:rPr lang="en-GB" dirty="0" err="1" smtClean="0"/>
              <a:t>FAIRness</a:t>
            </a:r>
            <a:r>
              <a:rPr lang="en-GB" dirty="0" smtClean="0"/>
              <a:t>. (</a:t>
            </a:r>
            <a:r>
              <a:rPr lang="en-GB" dirty="0" smtClean="0">
                <a:hlinkClick r:id="rId3"/>
              </a:rPr>
              <a:t>http://blog.ukdataservice.ac.uk/its-not-such-a-fair-way-off</a:t>
            </a:r>
            <a:r>
              <a:rPr lang="en-GB" dirty="0" smtClean="0">
                <a:hlinkClick r:id="rId3"/>
              </a:rPr>
              <a:t>/</a:t>
            </a:r>
            <a:r>
              <a:rPr lang="en-GB" dirty="0" smtClean="0"/>
              <a:t>)</a:t>
            </a:r>
            <a:endParaRPr lang="sl-SI"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We lack metadata and documentation standards for Social Media Datasets (Hemphill et al. 2019)</a:t>
            </a:r>
          </a:p>
        </p:txBody>
      </p:sp>
      <p:sp>
        <p:nvSpPr>
          <p:cNvPr id="3" name="Text Placeholder 2"/>
          <p:cNvSpPr>
            <a:spLocks noGrp="1"/>
          </p:cNvSpPr>
          <p:nvPr>
            <p:ph type="body" sz="quarter" idx="10"/>
          </p:nvPr>
        </p:nvSpPr>
        <p:spPr/>
        <p:txBody>
          <a:bodyPr/>
          <a:lstStyle/>
          <a:p>
            <a:endParaRPr lang="sl-SI" dirty="0"/>
          </a:p>
        </p:txBody>
      </p:sp>
      <p:sp>
        <p:nvSpPr>
          <p:cNvPr id="4" name="Title 3"/>
          <p:cNvSpPr>
            <a:spLocks noGrp="1"/>
          </p:cNvSpPr>
          <p:nvPr>
            <p:ph type="title"/>
          </p:nvPr>
        </p:nvSpPr>
        <p:spPr/>
        <p:txBody>
          <a:bodyPr/>
          <a:lstStyle/>
          <a:p>
            <a:r>
              <a:rPr lang="sl-SI" noProof="0" dirty="0" smtClean="0"/>
              <a:t>C</a:t>
            </a:r>
            <a:r>
              <a:rPr lang="en-GB" noProof="0" dirty="0" err="1" smtClean="0"/>
              <a:t>onclusion</a:t>
            </a:r>
            <a:endParaRPr lang="en-GB" noProof="0" dirty="0"/>
          </a:p>
        </p:txBody>
      </p:sp>
    </p:spTree>
    <p:extLst>
      <p:ext uri="{BB962C8B-B14F-4D97-AF65-F5344CB8AC3E}">
        <p14:creationId xmlns:p14="http://schemas.microsoft.com/office/powerpoint/2010/main" val="157280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sl-SI" sz="1800" dirty="0" err="1"/>
              <a:t>Brena</a:t>
            </a:r>
            <a:r>
              <a:rPr lang="sl-SI" sz="1800" dirty="0"/>
              <a:t>, G., Marco </a:t>
            </a:r>
            <a:r>
              <a:rPr lang="sl-SI" sz="1800" dirty="0" err="1"/>
              <a:t>Brambilla</a:t>
            </a:r>
            <a:r>
              <a:rPr lang="sl-SI" sz="1800" dirty="0"/>
              <a:t>, </a:t>
            </a:r>
            <a:r>
              <a:rPr lang="sl-SI" sz="1800" dirty="0" err="1"/>
              <a:t>Stefano</a:t>
            </a:r>
            <a:r>
              <a:rPr lang="sl-SI" sz="1800" dirty="0"/>
              <a:t> Ceri, Marco Di </a:t>
            </a:r>
            <a:r>
              <a:rPr lang="sl-SI" sz="1800" dirty="0" err="1"/>
              <a:t>Giovanni</a:t>
            </a:r>
            <a:r>
              <a:rPr lang="sl-SI" sz="1800" dirty="0"/>
              <a:t>, Francesco Pierri, </a:t>
            </a:r>
            <a:r>
              <a:rPr lang="sl-SI" sz="1800" dirty="0" err="1"/>
              <a:t>Giorgia</a:t>
            </a:r>
            <a:r>
              <a:rPr lang="sl-SI" sz="1800" dirty="0"/>
              <a:t> </a:t>
            </a:r>
            <a:r>
              <a:rPr lang="sl-SI" sz="1800" dirty="0" err="1"/>
              <a:t>Ramponi</a:t>
            </a:r>
            <a:r>
              <a:rPr lang="sl-SI" sz="1800" dirty="0"/>
              <a:t> (</a:t>
            </a:r>
            <a:r>
              <a:rPr lang="sl-SI" sz="1800" dirty="0" smtClean="0"/>
              <a:t>2019a).  </a:t>
            </a:r>
            <a:r>
              <a:rPr lang="sl-SI" sz="1800" dirty="0" err="1"/>
              <a:t>News</a:t>
            </a:r>
            <a:r>
              <a:rPr lang="sl-SI" sz="1800" dirty="0"/>
              <a:t> </a:t>
            </a:r>
            <a:r>
              <a:rPr lang="sl-SI" sz="1800" dirty="0" err="1"/>
              <a:t>Sharing</a:t>
            </a:r>
            <a:r>
              <a:rPr lang="sl-SI" sz="1800" dirty="0"/>
              <a:t> </a:t>
            </a:r>
            <a:r>
              <a:rPr lang="sl-SI" sz="1800" dirty="0" err="1"/>
              <a:t>Users</a:t>
            </a:r>
            <a:r>
              <a:rPr lang="sl-SI" sz="1800" dirty="0"/>
              <a:t> </a:t>
            </a:r>
            <a:r>
              <a:rPr lang="sl-SI" sz="1800" dirty="0" err="1"/>
              <a:t>Behaviour</a:t>
            </a:r>
            <a:r>
              <a:rPr lang="sl-SI" sz="1800" dirty="0"/>
              <a:t> on </a:t>
            </a:r>
            <a:r>
              <a:rPr lang="sl-SI" sz="1800" dirty="0" err="1"/>
              <a:t>Twitter</a:t>
            </a:r>
            <a:r>
              <a:rPr lang="sl-SI" sz="1800" dirty="0"/>
              <a:t>: A </a:t>
            </a:r>
            <a:r>
              <a:rPr lang="sl-SI" sz="1800" dirty="0" err="1"/>
              <a:t>Comprehensive</a:t>
            </a:r>
            <a:r>
              <a:rPr lang="sl-SI" sz="1800" dirty="0"/>
              <a:t> Data </a:t>
            </a:r>
            <a:r>
              <a:rPr lang="sl-SI" sz="1800" dirty="0" err="1"/>
              <a:t>Collection</a:t>
            </a:r>
            <a:r>
              <a:rPr lang="sl-SI" sz="1800" dirty="0"/>
              <a:t> </a:t>
            </a:r>
            <a:r>
              <a:rPr lang="sl-SI" sz="1800" dirty="0" err="1"/>
              <a:t>of</a:t>
            </a:r>
            <a:r>
              <a:rPr lang="sl-SI" sz="1800" dirty="0"/>
              <a:t> </a:t>
            </a:r>
            <a:r>
              <a:rPr lang="sl-SI" sz="1800" dirty="0" err="1"/>
              <a:t>News</a:t>
            </a:r>
            <a:r>
              <a:rPr lang="sl-SI" sz="1800" dirty="0"/>
              <a:t> </a:t>
            </a:r>
            <a:r>
              <a:rPr lang="sl-SI" sz="1800" dirty="0" err="1"/>
              <a:t>Articles</a:t>
            </a:r>
            <a:r>
              <a:rPr lang="sl-SI" sz="1800" dirty="0"/>
              <a:t> </a:t>
            </a:r>
            <a:r>
              <a:rPr lang="sl-SI" sz="1800" dirty="0" err="1"/>
              <a:t>and</a:t>
            </a:r>
            <a:r>
              <a:rPr lang="sl-SI" sz="1800" dirty="0"/>
              <a:t> Social </a:t>
            </a:r>
            <a:r>
              <a:rPr lang="sl-SI" sz="1800" dirty="0" err="1"/>
              <a:t>Interactions</a:t>
            </a:r>
            <a:r>
              <a:rPr lang="sl-SI" sz="1800" dirty="0"/>
              <a:t>. </a:t>
            </a:r>
            <a:r>
              <a:rPr lang="sl-SI" sz="1800" u="sng" dirty="0">
                <a:hlinkClick r:id="rId2"/>
              </a:rPr>
              <a:t>https://aaai.org/ojs/index.php/ICWSM/article/view/3256/3124</a:t>
            </a:r>
            <a:r>
              <a:rPr lang="sl-SI" sz="1800" u="sng" dirty="0"/>
              <a:t>.</a:t>
            </a:r>
            <a:endParaRPr lang="sl-SI" sz="1800" dirty="0"/>
          </a:p>
          <a:p>
            <a:pPr marL="285750" indent="-285750">
              <a:buFont typeface="Arial" panose="020B0604020202020204" pitchFamily="34" charset="0"/>
              <a:buChar char="•"/>
            </a:pPr>
            <a:r>
              <a:rPr lang="sl-SI" sz="1800" dirty="0" err="1"/>
              <a:t>Brena</a:t>
            </a:r>
            <a:r>
              <a:rPr lang="sl-SI" sz="1800" dirty="0"/>
              <a:t>, </a:t>
            </a:r>
            <a:r>
              <a:rPr lang="sl-SI" sz="1800" dirty="0" err="1"/>
              <a:t>Giovanni</a:t>
            </a:r>
            <a:r>
              <a:rPr lang="sl-SI" sz="1800" dirty="0"/>
              <a:t>; </a:t>
            </a:r>
            <a:r>
              <a:rPr lang="sl-SI" sz="1800" dirty="0" err="1"/>
              <a:t>Brambilla</a:t>
            </a:r>
            <a:r>
              <a:rPr lang="sl-SI" sz="1800" dirty="0"/>
              <a:t>, Marco; Ceri, </a:t>
            </a:r>
            <a:r>
              <a:rPr lang="sl-SI" sz="1800" dirty="0" err="1"/>
              <a:t>Stefano</a:t>
            </a:r>
            <a:r>
              <a:rPr lang="sl-SI" sz="1800" dirty="0"/>
              <a:t>; Di </a:t>
            </a:r>
            <a:r>
              <a:rPr lang="sl-SI" sz="1800" dirty="0" err="1"/>
              <a:t>Giovanni</a:t>
            </a:r>
            <a:r>
              <a:rPr lang="sl-SI" sz="1800" dirty="0"/>
              <a:t>, Marco; Pierri, Francesco; </a:t>
            </a:r>
            <a:r>
              <a:rPr lang="sl-SI" sz="1800" dirty="0" err="1"/>
              <a:t>Ramponi</a:t>
            </a:r>
            <a:r>
              <a:rPr lang="sl-SI" sz="1800" dirty="0"/>
              <a:t>, </a:t>
            </a:r>
            <a:r>
              <a:rPr lang="sl-SI" sz="1800" dirty="0" err="1"/>
              <a:t>Giorgia</a:t>
            </a:r>
            <a:r>
              <a:rPr lang="sl-SI" sz="1800" dirty="0"/>
              <a:t>, </a:t>
            </a:r>
            <a:r>
              <a:rPr lang="sl-SI" sz="1800" dirty="0" smtClean="0"/>
              <a:t>2019b, </a:t>
            </a:r>
            <a:r>
              <a:rPr lang="sl-SI" sz="1800" dirty="0"/>
              <a:t>"</a:t>
            </a:r>
            <a:r>
              <a:rPr lang="sl-SI" sz="1800" dirty="0" err="1"/>
              <a:t>News</a:t>
            </a:r>
            <a:r>
              <a:rPr lang="sl-SI" sz="1800" dirty="0"/>
              <a:t> </a:t>
            </a:r>
            <a:r>
              <a:rPr lang="sl-SI" sz="1800" dirty="0" err="1"/>
              <a:t>Sharing</a:t>
            </a:r>
            <a:r>
              <a:rPr lang="sl-SI" sz="1800" dirty="0"/>
              <a:t> </a:t>
            </a:r>
            <a:r>
              <a:rPr lang="sl-SI" sz="1800" dirty="0" err="1"/>
              <a:t>User</a:t>
            </a:r>
            <a:r>
              <a:rPr lang="sl-SI" sz="1800" dirty="0"/>
              <a:t> </a:t>
            </a:r>
            <a:r>
              <a:rPr lang="sl-SI" sz="1800" dirty="0" err="1"/>
              <a:t>Behaviour</a:t>
            </a:r>
            <a:r>
              <a:rPr lang="sl-SI" sz="1800" dirty="0"/>
              <a:t> on </a:t>
            </a:r>
            <a:r>
              <a:rPr lang="sl-SI" sz="1800" dirty="0" err="1"/>
              <a:t>Twitter</a:t>
            </a:r>
            <a:r>
              <a:rPr lang="sl-SI" sz="1800" dirty="0"/>
              <a:t>: A </a:t>
            </a:r>
            <a:r>
              <a:rPr lang="sl-SI" sz="1800" dirty="0" err="1"/>
              <a:t>Comprehensive</a:t>
            </a:r>
            <a:r>
              <a:rPr lang="sl-SI" sz="1800" dirty="0"/>
              <a:t> Data </a:t>
            </a:r>
            <a:r>
              <a:rPr lang="sl-SI" sz="1800" dirty="0" err="1"/>
              <a:t>Collection</a:t>
            </a:r>
            <a:r>
              <a:rPr lang="sl-SI" sz="1800" dirty="0"/>
              <a:t> </a:t>
            </a:r>
            <a:r>
              <a:rPr lang="sl-SI" sz="1800" dirty="0" err="1"/>
              <a:t>of</a:t>
            </a:r>
            <a:r>
              <a:rPr lang="sl-SI" sz="1800" dirty="0"/>
              <a:t> </a:t>
            </a:r>
            <a:r>
              <a:rPr lang="sl-SI" sz="1800" dirty="0" err="1"/>
              <a:t>News</a:t>
            </a:r>
            <a:r>
              <a:rPr lang="sl-SI" sz="1800" dirty="0"/>
              <a:t> </a:t>
            </a:r>
            <a:r>
              <a:rPr lang="sl-SI" sz="1800" dirty="0" err="1"/>
              <a:t>Articles</a:t>
            </a:r>
            <a:r>
              <a:rPr lang="sl-SI" sz="1800" dirty="0"/>
              <a:t> </a:t>
            </a:r>
            <a:r>
              <a:rPr lang="sl-SI" sz="1800" dirty="0" err="1"/>
              <a:t>and</a:t>
            </a:r>
            <a:r>
              <a:rPr lang="sl-SI" sz="1800" dirty="0"/>
              <a:t> Social </a:t>
            </a:r>
            <a:r>
              <a:rPr lang="sl-SI" sz="1800" dirty="0" err="1"/>
              <a:t>Interactions</a:t>
            </a:r>
            <a:r>
              <a:rPr lang="sl-SI" sz="1800" dirty="0"/>
              <a:t>", </a:t>
            </a:r>
            <a:r>
              <a:rPr lang="sl-SI" sz="1800" u="sng" dirty="0">
                <a:hlinkClick r:id="rId3"/>
              </a:rPr>
              <a:t>https://doi.org/10.7910/DVN/5XRZLH</a:t>
            </a:r>
            <a:r>
              <a:rPr lang="sl-SI" sz="1800" dirty="0"/>
              <a:t>, Harvard </a:t>
            </a:r>
            <a:r>
              <a:rPr lang="sl-SI" sz="1800" dirty="0" err="1"/>
              <a:t>Dataverse</a:t>
            </a:r>
            <a:r>
              <a:rPr lang="sl-SI" sz="1800" dirty="0"/>
              <a:t>, V3</a:t>
            </a:r>
            <a:r>
              <a:rPr lang="sl-SI" sz="1800" dirty="0" smtClean="0"/>
              <a:t>.</a:t>
            </a:r>
          </a:p>
          <a:p>
            <a:pPr marL="285750" indent="-285750">
              <a:buFont typeface="Arial" panose="020B0604020202020204" pitchFamily="34" charset="0"/>
              <a:buChar char="•"/>
            </a:pPr>
            <a:r>
              <a:rPr lang="sl-SI" sz="1800" dirty="0" err="1"/>
              <a:t>Chukwuemeka</a:t>
            </a:r>
            <a:r>
              <a:rPr lang="sl-SI" sz="1800" dirty="0"/>
              <a:t> , David </a:t>
            </a:r>
            <a:r>
              <a:rPr lang="sl-SI" sz="1800" dirty="0" err="1"/>
              <a:t>and</a:t>
            </a:r>
            <a:r>
              <a:rPr lang="sl-SI" sz="1800" dirty="0"/>
              <a:t> Abdul, </a:t>
            </a:r>
            <a:r>
              <a:rPr lang="sl-SI" sz="1800" dirty="0" err="1"/>
              <a:t>Adeniyi</a:t>
            </a:r>
            <a:r>
              <a:rPr lang="sl-SI" sz="1800" dirty="0"/>
              <a:t> (2017). </a:t>
            </a:r>
            <a:r>
              <a:rPr lang="sl-SI" sz="1800" i="1" dirty="0" err="1"/>
              <a:t>The</a:t>
            </a:r>
            <a:r>
              <a:rPr lang="sl-SI" sz="1800" i="1" dirty="0"/>
              <a:t> UK 2015 General </a:t>
            </a:r>
            <a:r>
              <a:rPr lang="sl-SI" sz="1800" i="1" dirty="0" err="1"/>
              <a:t>Election</a:t>
            </a:r>
            <a:r>
              <a:rPr lang="sl-SI" sz="1800" i="1" dirty="0"/>
              <a:t>, </a:t>
            </a:r>
            <a:r>
              <a:rPr lang="sl-SI" sz="1800" i="1" dirty="0" err="1"/>
              <a:t>Twitter</a:t>
            </a:r>
            <a:r>
              <a:rPr lang="sl-SI" sz="1800" i="1" dirty="0"/>
              <a:t> data.</a:t>
            </a:r>
            <a:r>
              <a:rPr lang="sl-SI" sz="1800" dirty="0"/>
              <a:t> [Data </a:t>
            </a:r>
            <a:r>
              <a:rPr lang="sl-SI" sz="1800" dirty="0" err="1"/>
              <a:t>Collection</a:t>
            </a:r>
            <a:r>
              <a:rPr lang="sl-SI" sz="1800" dirty="0"/>
              <a:t>]. </a:t>
            </a:r>
            <a:r>
              <a:rPr lang="sl-SI" sz="1800" dirty="0" err="1"/>
              <a:t>Colchester</a:t>
            </a:r>
            <a:r>
              <a:rPr lang="sl-SI" sz="1800" dirty="0"/>
              <a:t>, </a:t>
            </a:r>
            <a:r>
              <a:rPr lang="sl-SI" sz="1800" dirty="0" err="1"/>
              <a:t>Essex</a:t>
            </a:r>
            <a:r>
              <a:rPr lang="sl-SI" sz="1800" dirty="0"/>
              <a:t>: UK Data </a:t>
            </a:r>
            <a:r>
              <a:rPr lang="sl-SI" sz="1800" dirty="0" err="1"/>
              <a:t>Archive</a:t>
            </a:r>
            <a:r>
              <a:rPr lang="sl-SI" sz="1800" dirty="0"/>
              <a:t>. </a:t>
            </a:r>
            <a:r>
              <a:rPr lang="sl-SI" sz="1800" dirty="0" err="1">
                <a:hlinkClick r:id="rId4"/>
              </a:rPr>
              <a:t>D</a:t>
            </a:r>
            <a:r>
              <a:rPr lang="sl-SI" sz="1800" dirty="0" err="1"/>
              <a:t>oi</a:t>
            </a:r>
            <a:r>
              <a:rPr lang="sl-SI" sz="1800" dirty="0"/>
              <a:t>: </a:t>
            </a:r>
            <a:r>
              <a:rPr lang="sl-SI" sz="1800" u="sng" dirty="0">
                <a:hlinkClick r:id="rId4"/>
              </a:rPr>
              <a:t>10.5255/UKDA-SN-852772</a:t>
            </a:r>
            <a:endParaRPr lang="sl-SI" sz="1800" u="sng" dirty="0"/>
          </a:p>
          <a:p>
            <a:pPr marL="285750" indent="-285750">
              <a:buFont typeface="Arial" panose="020B0604020202020204" pitchFamily="34" charset="0"/>
              <a:buChar char="•"/>
            </a:pPr>
            <a:r>
              <a:rPr lang="sl-SI" sz="1800" u="sng" dirty="0" smtClean="0">
                <a:hlinkClick r:id="rId5"/>
              </a:rPr>
              <a:t>https</a:t>
            </a:r>
            <a:r>
              <a:rPr lang="sl-SI" sz="1800" u="sng" dirty="0">
                <a:hlinkClick r:id="rId5"/>
              </a:rPr>
              <a:t>://github.com/DataSciencePolimi/NewsAnalyzer</a:t>
            </a:r>
            <a:endParaRPr lang="sl-SI" sz="1800" dirty="0"/>
          </a:p>
          <a:p>
            <a:pPr marL="285750" indent="-285750">
              <a:buFont typeface="Arial" panose="020B0604020202020204" pitchFamily="34" charset="0"/>
              <a:buChar char="•"/>
            </a:pPr>
            <a:r>
              <a:rPr lang="sl-SI" sz="1800" dirty="0">
                <a:hlinkClick r:id="rId6"/>
              </a:rPr>
              <a:t>GE_Readme.docx</a:t>
            </a:r>
            <a:r>
              <a:rPr lang="sl-SI" sz="1800" dirty="0"/>
              <a:t> (</a:t>
            </a:r>
            <a:r>
              <a:rPr lang="sl-SI" sz="1800" dirty="0">
                <a:hlinkClick r:id="rId7"/>
              </a:rPr>
              <a:t>http://reshare.ukdataservice.ac.uk/852772/14/GE_Readme.docx</a:t>
            </a:r>
            <a:r>
              <a:rPr lang="sl-SI" sz="1800" dirty="0" smtClean="0"/>
              <a:t>)</a:t>
            </a:r>
          </a:p>
          <a:p>
            <a:pPr marL="285750" indent="-285750">
              <a:buFont typeface="Arial" panose="020B0604020202020204" pitchFamily="34" charset="0"/>
              <a:buChar char="•"/>
            </a:pPr>
            <a:r>
              <a:rPr lang="en-GB" sz="1800" dirty="0" err="1"/>
              <a:t>Hornmoen</a:t>
            </a:r>
            <a:r>
              <a:rPr lang="en-GB" sz="1800" dirty="0"/>
              <a:t>, H. (2017). Use of Social Media During and After the Terrorist Attacks in Norway in 2011, 2017 [Data set]. NSD – Norwegian Centre for Research Data. </a:t>
            </a:r>
            <a:r>
              <a:rPr lang="en-GB" sz="1800" dirty="0">
                <a:hlinkClick r:id="rId8"/>
              </a:rPr>
              <a:t>https://doi.org/10.18712/nsd-nsd2434-v1</a:t>
            </a:r>
            <a:r>
              <a:rPr lang="en-GB" sz="1800" dirty="0"/>
              <a:t> </a:t>
            </a:r>
          </a:p>
          <a:p>
            <a:pPr marL="285750" indent="-285750">
              <a:buFont typeface="Arial" panose="020B0604020202020204" pitchFamily="34" charset="0"/>
              <a:buChar char="•"/>
            </a:pPr>
            <a:r>
              <a:rPr lang="sl-SI" sz="1800" dirty="0" err="1" smtClean="0"/>
              <a:t>Ljubešić</a:t>
            </a:r>
            <a:r>
              <a:rPr lang="sl-SI" sz="1800" dirty="0"/>
              <a:t>, </a:t>
            </a:r>
            <a:r>
              <a:rPr lang="sl-SI" sz="1800" dirty="0" smtClean="0"/>
              <a:t>N.; </a:t>
            </a:r>
            <a:r>
              <a:rPr lang="sl-SI" sz="1800" dirty="0"/>
              <a:t>Erjavec, </a:t>
            </a:r>
            <a:r>
              <a:rPr lang="sl-SI" sz="1800" dirty="0" smtClean="0"/>
              <a:t>T. </a:t>
            </a:r>
            <a:r>
              <a:rPr lang="sl-SI" sz="1800" dirty="0" err="1"/>
              <a:t>and</a:t>
            </a:r>
            <a:r>
              <a:rPr lang="sl-SI" sz="1800" dirty="0"/>
              <a:t> Fišer, </a:t>
            </a:r>
            <a:r>
              <a:rPr lang="sl-SI" sz="1800" dirty="0" smtClean="0"/>
              <a:t>D., </a:t>
            </a:r>
            <a:r>
              <a:rPr lang="sl-SI" sz="1800" dirty="0"/>
              <a:t>2017, </a:t>
            </a:r>
            <a:r>
              <a:rPr lang="sl-SI" sz="1800" i="1" dirty="0" err="1"/>
              <a:t>Twitter</a:t>
            </a:r>
            <a:r>
              <a:rPr lang="sl-SI" sz="1800" i="1" dirty="0"/>
              <a:t> </a:t>
            </a:r>
            <a:r>
              <a:rPr lang="sl-SI" sz="1800" i="1" dirty="0" err="1"/>
              <a:t>corpus</a:t>
            </a:r>
            <a:r>
              <a:rPr lang="sl-SI" sz="1800" i="1" dirty="0"/>
              <a:t> </a:t>
            </a:r>
            <a:r>
              <a:rPr lang="sl-SI" sz="1800" i="1" dirty="0" err="1"/>
              <a:t>Janes-Tweet</a:t>
            </a:r>
            <a:r>
              <a:rPr lang="sl-SI" sz="1800" i="1" dirty="0"/>
              <a:t> 1.0</a:t>
            </a:r>
            <a:r>
              <a:rPr lang="sl-SI" sz="1800" dirty="0"/>
              <a:t>, </a:t>
            </a:r>
            <a:r>
              <a:rPr lang="sl-SI" sz="1800" dirty="0" err="1"/>
              <a:t>Slovenian</a:t>
            </a:r>
            <a:r>
              <a:rPr lang="sl-SI" sz="1800" dirty="0"/>
              <a:t> </a:t>
            </a:r>
            <a:r>
              <a:rPr lang="sl-SI" sz="1800" dirty="0" err="1"/>
              <a:t>language</a:t>
            </a:r>
            <a:r>
              <a:rPr lang="sl-SI" sz="1800" dirty="0"/>
              <a:t> </a:t>
            </a:r>
            <a:r>
              <a:rPr lang="sl-SI" sz="1800" dirty="0" err="1"/>
              <a:t>resource</a:t>
            </a:r>
            <a:r>
              <a:rPr lang="sl-SI" sz="1800" dirty="0"/>
              <a:t> </a:t>
            </a:r>
            <a:r>
              <a:rPr lang="sl-SI" sz="1800" dirty="0" err="1"/>
              <a:t>repository</a:t>
            </a:r>
            <a:r>
              <a:rPr lang="sl-SI" sz="1800" dirty="0"/>
              <a:t> CLARIN.SI, </a:t>
            </a:r>
            <a:r>
              <a:rPr lang="sl-SI" sz="1800" dirty="0">
                <a:hlinkClick r:id="rId9"/>
              </a:rPr>
              <a:t>http://hdl.handle.net/11356/1142</a:t>
            </a:r>
            <a:r>
              <a:rPr lang="sl-SI" sz="1800" dirty="0"/>
              <a:t>.</a:t>
            </a:r>
          </a:p>
          <a:p>
            <a:endParaRPr lang="sl-SI" sz="1800" u="sng" dirty="0" smtClean="0"/>
          </a:p>
          <a:p>
            <a:endParaRPr lang="sl-SI"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dirty="0" smtClean="0"/>
              <a:t>Data </a:t>
            </a:r>
            <a:r>
              <a:rPr lang="en-GB" dirty="0" smtClean="0"/>
              <a:t>resources </a:t>
            </a:r>
            <a:r>
              <a:rPr lang="en-GB" dirty="0"/>
              <a:t>mentioned</a:t>
            </a:r>
            <a:endParaRPr lang="sl-SI" dirty="0"/>
          </a:p>
        </p:txBody>
      </p:sp>
    </p:spTree>
    <p:extLst>
      <p:ext uri="{BB962C8B-B14F-4D97-AF65-F5344CB8AC3E}">
        <p14:creationId xmlns:p14="http://schemas.microsoft.com/office/powerpoint/2010/main" val="3220672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GB" sz="1400" dirty="0" err="1"/>
              <a:t>Callegaro</a:t>
            </a:r>
            <a:r>
              <a:rPr lang="en-GB" sz="1400" dirty="0"/>
              <a:t> M., Yang Y. (2018) The Role of Surveys in the Era of “Big Data”. In: </a:t>
            </a:r>
            <a:r>
              <a:rPr lang="en-GB" sz="1400" dirty="0" err="1"/>
              <a:t>Vannette</a:t>
            </a:r>
            <a:r>
              <a:rPr lang="en-GB" sz="1400" dirty="0"/>
              <a:t> D., </a:t>
            </a:r>
            <a:r>
              <a:rPr lang="en-GB" sz="1400" dirty="0" err="1"/>
              <a:t>Krosnick</a:t>
            </a:r>
            <a:r>
              <a:rPr lang="en-GB" sz="1400" dirty="0"/>
              <a:t> J. (</a:t>
            </a:r>
            <a:r>
              <a:rPr lang="en-GB" sz="1400" dirty="0" err="1"/>
              <a:t>eds</a:t>
            </a:r>
            <a:r>
              <a:rPr lang="en-GB" sz="1400" dirty="0"/>
              <a:t>) The Palgrave Handbook of Survey Research. Palgrave Macmillan, Cham. </a:t>
            </a:r>
            <a:r>
              <a:rPr lang="en-GB" sz="1400" dirty="0">
                <a:hlinkClick r:id="rId2"/>
              </a:rPr>
              <a:t>https://doi.org/10.1007/978-3-319-54395-6_23</a:t>
            </a:r>
            <a:endParaRPr lang="sl-SI" sz="1400" dirty="0"/>
          </a:p>
          <a:p>
            <a:pPr marL="342900" indent="-342900">
              <a:buFont typeface="Arial" panose="020B0604020202020204" pitchFamily="34" charset="0"/>
              <a:buChar char="•"/>
            </a:pPr>
            <a:r>
              <a:rPr lang="sl-SI" sz="1400" dirty="0" err="1" smtClean="0"/>
              <a:t>Hemphill</a:t>
            </a:r>
            <a:r>
              <a:rPr lang="sl-SI" sz="1400" dirty="0"/>
              <a:t>, L., </a:t>
            </a:r>
            <a:r>
              <a:rPr lang="sl-SI" sz="1400" dirty="0" err="1"/>
              <a:t>Hedstrom</a:t>
            </a:r>
            <a:r>
              <a:rPr lang="sl-SI" sz="1400" dirty="0"/>
              <a:t>, M., Leonard, S. (2019) How </a:t>
            </a:r>
            <a:r>
              <a:rPr lang="sl-SI" sz="1400" dirty="0" err="1"/>
              <a:t>can</a:t>
            </a:r>
            <a:r>
              <a:rPr lang="sl-SI" sz="1400" dirty="0"/>
              <a:t> </a:t>
            </a:r>
            <a:r>
              <a:rPr lang="sl-SI" sz="1400" dirty="0" err="1"/>
              <a:t>we</a:t>
            </a:r>
            <a:r>
              <a:rPr lang="sl-SI" sz="1400" dirty="0"/>
              <a:t> </a:t>
            </a:r>
            <a:r>
              <a:rPr lang="sl-SI" sz="1400" dirty="0" err="1"/>
              <a:t>save</a:t>
            </a:r>
            <a:r>
              <a:rPr lang="sl-SI" sz="1400" dirty="0"/>
              <a:t> social </a:t>
            </a:r>
            <a:r>
              <a:rPr lang="sl-SI" sz="1400" dirty="0" err="1"/>
              <a:t>media</a:t>
            </a:r>
            <a:r>
              <a:rPr lang="sl-SI" sz="1400" dirty="0"/>
              <a:t> data? </a:t>
            </a:r>
            <a:r>
              <a:rPr lang="sl-SI" sz="1400" dirty="0" err="1"/>
              <a:t>Retrieved</a:t>
            </a:r>
            <a:r>
              <a:rPr lang="sl-SI" sz="1400" dirty="0"/>
              <a:t> </a:t>
            </a:r>
            <a:r>
              <a:rPr lang="sl-SI" sz="1400" dirty="0" err="1"/>
              <a:t>from</a:t>
            </a:r>
            <a:r>
              <a:rPr lang="sl-SI" sz="1400" dirty="0"/>
              <a:t> </a:t>
            </a:r>
            <a:r>
              <a:rPr lang="sl-SI" sz="1400" u="sng" dirty="0">
                <a:hlinkClick r:id="rId3"/>
              </a:rPr>
              <a:t>http://hdl.handle.net/2027.42/149013</a:t>
            </a:r>
            <a:endParaRPr lang="sl-SI" sz="1400" dirty="0"/>
          </a:p>
          <a:p>
            <a:pPr marL="342900" indent="-342900">
              <a:buFont typeface="Arial" panose="020B0604020202020204" pitchFamily="34" charset="0"/>
              <a:buChar char="•"/>
            </a:pPr>
            <a:r>
              <a:rPr lang="en-US" sz="1400" dirty="0"/>
              <a:t>L’Hours et al (2018) Appraisal/Selection Requirements for New Forms of Data. Deliverable 6.9 of the SERISS project funded under the European Union’s Horizon 2020 research and innovation </a:t>
            </a:r>
            <a:r>
              <a:rPr lang="en-US" sz="1400" dirty="0" err="1"/>
              <a:t>programme</a:t>
            </a:r>
            <a:r>
              <a:rPr lang="en-US" sz="1400" dirty="0"/>
              <a:t> GA No: 654221. </a:t>
            </a:r>
            <a:r>
              <a:rPr lang="en-US" sz="1400" dirty="0">
                <a:hlinkClick r:id="rId4"/>
              </a:rPr>
              <a:t>https://doi.org/10.5281/zenodo.1406926</a:t>
            </a:r>
            <a:r>
              <a:rPr lang="sl-SI" sz="1400" dirty="0"/>
              <a:t> </a:t>
            </a:r>
            <a:r>
              <a:rPr lang="en-US" sz="1400" dirty="0"/>
              <a:t>. Available at: </a:t>
            </a:r>
            <a:r>
              <a:rPr lang="en-US" sz="1400" dirty="0">
                <a:hlinkClick r:id="rId5"/>
              </a:rPr>
              <a:t>www.seriss.eu/resources/deliverables</a:t>
            </a:r>
            <a:r>
              <a:rPr lang="sl-SI" sz="1400" dirty="0"/>
              <a:t> </a:t>
            </a:r>
          </a:p>
          <a:p>
            <a:pPr marL="342900" indent="-342900">
              <a:buFont typeface="Arial" panose="020B0604020202020204" pitchFamily="34" charset="0"/>
              <a:buChar char="•"/>
            </a:pPr>
            <a:r>
              <a:rPr lang="en-GB" sz="1400" dirty="0" smtClean="0"/>
              <a:t>RDA </a:t>
            </a:r>
            <a:r>
              <a:rPr lang="en-GB" sz="1400" dirty="0"/>
              <a:t>Fair Maturity </a:t>
            </a:r>
            <a:r>
              <a:rPr lang="en-GB" sz="1400" dirty="0" smtClean="0"/>
              <a:t>Assessment</a:t>
            </a:r>
            <a:r>
              <a:rPr lang="sl-SI" sz="1400" dirty="0" smtClean="0"/>
              <a:t> WG. </a:t>
            </a:r>
            <a:r>
              <a:rPr lang="sl-SI" sz="1400" dirty="0">
                <a:hlinkClick r:id="rId6"/>
              </a:rPr>
              <a:t>https://www.rd-alliance.org/groups/fair-data-maturity-model-wg</a:t>
            </a:r>
            <a:endParaRPr lang="en-GB" sz="1400" noProof="0" dirty="0" smtClean="0"/>
          </a:p>
          <a:p>
            <a:pPr marL="342900" indent="-342900">
              <a:buFont typeface="Arial" panose="020B0604020202020204" pitchFamily="34" charset="0"/>
              <a:buChar char="•"/>
            </a:pPr>
            <a:r>
              <a:rPr lang="en-GB" sz="1400" noProof="0" dirty="0" err="1" smtClean="0"/>
              <a:t>Japec</a:t>
            </a:r>
            <a:r>
              <a:rPr lang="en-GB" sz="1400" noProof="0" dirty="0" smtClean="0"/>
              <a:t>, L</a:t>
            </a:r>
            <a:r>
              <a:rPr lang="sl-SI" sz="1400" noProof="0" dirty="0" smtClean="0"/>
              <a:t>.</a:t>
            </a:r>
            <a:r>
              <a:rPr lang="en-GB" sz="1400" noProof="0" dirty="0" smtClean="0"/>
              <a:t>, F</a:t>
            </a:r>
            <a:r>
              <a:rPr lang="sl-SI" sz="1400" noProof="0" dirty="0" smtClean="0"/>
              <a:t>.</a:t>
            </a:r>
            <a:r>
              <a:rPr lang="en-GB" sz="1400" noProof="0" dirty="0" smtClean="0"/>
              <a:t> </a:t>
            </a:r>
            <a:r>
              <a:rPr lang="en-GB" sz="1400" noProof="0" dirty="0" err="1" smtClean="0"/>
              <a:t>Kreuter</a:t>
            </a:r>
            <a:r>
              <a:rPr lang="en-GB" sz="1400" noProof="0" dirty="0" smtClean="0"/>
              <a:t>, M</a:t>
            </a:r>
            <a:r>
              <a:rPr lang="sl-SI" sz="1400" noProof="0" dirty="0" smtClean="0"/>
              <a:t>.</a:t>
            </a:r>
            <a:r>
              <a:rPr lang="en-GB" sz="1400" noProof="0" dirty="0" smtClean="0"/>
              <a:t> Berg, P</a:t>
            </a:r>
            <a:r>
              <a:rPr lang="sl-SI" sz="1400" noProof="0" dirty="0" smtClean="0"/>
              <a:t>.</a:t>
            </a:r>
            <a:r>
              <a:rPr lang="en-GB" sz="1400" noProof="0" dirty="0" smtClean="0"/>
              <a:t> P. </a:t>
            </a:r>
            <a:r>
              <a:rPr lang="en-GB" sz="1400" noProof="0" dirty="0" err="1" smtClean="0"/>
              <a:t>Biemer</a:t>
            </a:r>
            <a:r>
              <a:rPr lang="en-GB" sz="1400" noProof="0" dirty="0" smtClean="0"/>
              <a:t>, P</a:t>
            </a:r>
            <a:r>
              <a:rPr lang="sl-SI" sz="1400" noProof="0" dirty="0" smtClean="0"/>
              <a:t>.</a:t>
            </a:r>
            <a:r>
              <a:rPr lang="en-GB" sz="1400" noProof="0" dirty="0" smtClean="0"/>
              <a:t> Decker, C</a:t>
            </a:r>
            <a:r>
              <a:rPr lang="sl-SI" sz="1400" noProof="0" dirty="0" smtClean="0"/>
              <a:t>.</a:t>
            </a:r>
            <a:r>
              <a:rPr lang="en-GB" sz="1400" noProof="0" dirty="0" smtClean="0"/>
              <a:t> Lampe, J</a:t>
            </a:r>
            <a:r>
              <a:rPr lang="sl-SI" sz="1400" noProof="0" dirty="0" smtClean="0"/>
              <a:t>.</a:t>
            </a:r>
            <a:r>
              <a:rPr lang="en-GB" sz="1400" noProof="0" dirty="0" smtClean="0"/>
              <a:t> Lane, C</a:t>
            </a:r>
            <a:r>
              <a:rPr lang="sl-SI" sz="1400" noProof="0" dirty="0" smtClean="0"/>
              <a:t>.</a:t>
            </a:r>
            <a:r>
              <a:rPr lang="en-GB" sz="1400" noProof="0" dirty="0" smtClean="0"/>
              <a:t> O’Neil, and A</a:t>
            </a:r>
            <a:r>
              <a:rPr lang="sl-SI" sz="1400" noProof="0" dirty="0" smtClean="0"/>
              <a:t>.</a:t>
            </a:r>
            <a:r>
              <a:rPr lang="en-GB" sz="1400" noProof="0" dirty="0" smtClean="0"/>
              <a:t> Usher. 2015. “Big Data in Survey Research. AAPOR Task Force Report.” </a:t>
            </a:r>
            <a:r>
              <a:rPr lang="en-GB" sz="1400" i="1" noProof="0" dirty="0" smtClean="0"/>
              <a:t>Public Opinion Quarterly</a:t>
            </a:r>
            <a:r>
              <a:rPr lang="en-GB" sz="1400" noProof="0" dirty="0" smtClean="0"/>
              <a:t> 79(4): 839–80. </a:t>
            </a:r>
            <a:r>
              <a:rPr lang="en-GB" sz="1400" noProof="0" dirty="0" err="1" smtClean="0"/>
              <a:t>doi</a:t>
            </a:r>
            <a:r>
              <a:rPr lang="en-GB" sz="1400" noProof="0" dirty="0" smtClean="0"/>
              <a:t>: </a:t>
            </a:r>
            <a:r>
              <a:rPr lang="en-GB" sz="1400" u="sng" noProof="0" dirty="0" smtClean="0">
                <a:hlinkClick r:id="rId7"/>
              </a:rPr>
              <a:t>10.1093/</a:t>
            </a:r>
            <a:r>
              <a:rPr lang="en-GB" sz="1400" u="sng" noProof="0" dirty="0" err="1" smtClean="0">
                <a:hlinkClick r:id="rId7"/>
              </a:rPr>
              <a:t>poq</a:t>
            </a:r>
            <a:r>
              <a:rPr lang="en-GB" sz="1400" u="sng" noProof="0" dirty="0" smtClean="0">
                <a:hlinkClick r:id="rId7"/>
              </a:rPr>
              <a:t>/nfv039</a:t>
            </a:r>
            <a:r>
              <a:rPr lang="en-GB" sz="1400" noProof="0" dirty="0" smtClean="0"/>
              <a:t>. </a:t>
            </a:r>
            <a:endParaRPr lang="sl-SI" sz="1400" noProof="0" dirty="0" smtClean="0"/>
          </a:p>
          <a:p>
            <a:pPr marL="342900" indent="-342900">
              <a:buFont typeface="Arial" panose="020B0604020202020204" pitchFamily="34" charset="0"/>
              <a:buChar char="•"/>
            </a:pPr>
            <a:r>
              <a:rPr lang="en-GB" sz="1400" dirty="0"/>
              <a:t>Kinder-</a:t>
            </a:r>
            <a:r>
              <a:rPr lang="en-GB" sz="1400" dirty="0" err="1"/>
              <a:t>Kurlanda</a:t>
            </a:r>
            <a:r>
              <a:rPr lang="en-GB" sz="1400" dirty="0"/>
              <a:t> K, Weller K, </a:t>
            </a:r>
            <a:r>
              <a:rPr lang="en-GB" sz="1400" dirty="0" err="1"/>
              <a:t>Zenk-Möltgen</a:t>
            </a:r>
            <a:r>
              <a:rPr lang="en-GB" sz="1400" dirty="0"/>
              <a:t> W, et al. (2017) Archiving information from geotagged tweets to promote reproducibility and comparability in social media research. Big Data &amp; Society. DOI:  10.1177/2053951717736336</a:t>
            </a:r>
          </a:p>
          <a:p>
            <a:pPr marL="342900" indent="-342900">
              <a:buFont typeface="Arial" panose="020B0604020202020204" pitchFamily="34" charset="0"/>
              <a:buChar char="•"/>
            </a:pPr>
            <a:r>
              <a:rPr lang="sv-SE" sz="1400" dirty="0" smtClean="0"/>
              <a:t>Kleiner</a:t>
            </a:r>
            <a:r>
              <a:rPr lang="sv-SE" sz="1400" dirty="0"/>
              <a:t>, </a:t>
            </a:r>
            <a:r>
              <a:rPr lang="sl-SI" sz="1400" dirty="0" smtClean="0"/>
              <a:t>B., </a:t>
            </a:r>
            <a:r>
              <a:rPr lang="sv-SE" sz="1400" dirty="0" smtClean="0"/>
              <a:t>A</a:t>
            </a:r>
            <a:r>
              <a:rPr lang="sl-SI" sz="1400" dirty="0" smtClean="0"/>
              <a:t>.</a:t>
            </a:r>
            <a:r>
              <a:rPr lang="sv-SE" sz="1400" dirty="0" smtClean="0"/>
              <a:t> </a:t>
            </a:r>
            <a:r>
              <a:rPr lang="sv-SE" sz="1400" dirty="0"/>
              <a:t>Stam and </a:t>
            </a:r>
            <a:r>
              <a:rPr lang="sl-SI" sz="1400" dirty="0" smtClean="0"/>
              <a:t>N.</a:t>
            </a:r>
            <a:r>
              <a:rPr lang="sv-SE" sz="1400" dirty="0" smtClean="0"/>
              <a:t> </a:t>
            </a:r>
            <a:r>
              <a:rPr lang="sv-SE" sz="1400" dirty="0"/>
              <a:t>Pekari </a:t>
            </a:r>
            <a:r>
              <a:rPr lang="sl-SI" sz="1400" dirty="0" smtClean="0"/>
              <a:t>(2015): </a:t>
            </a:r>
            <a:r>
              <a:rPr lang="en-US" sz="1400" dirty="0"/>
              <a:t>Big data for the social </a:t>
            </a:r>
            <a:r>
              <a:rPr lang="en-US" sz="1400" dirty="0" smtClean="0"/>
              <a:t>sciences</a:t>
            </a:r>
            <a:r>
              <a:rPr lang="sl-SI" sz="1400" dirty="0"/>
              <a:t>. FORS </a:t>
            </a:r>
            <a:r>
              <a:rPr lang="sl-SI" sz="1400" dirty="0" err="1"/>
              <a:t>Working</a:t>
            </a:r>
            <a:r>
              <a:rPr lang="sl-SI" sz="1400" dirty="0"/>
              <a:t> </a:t>
            </a:r>
            <a:r>
              <a:rPr lang="sl-SI" sz="1400" dirty="0" err="1" smtClean="0"/>
              <a:t>Papers</a:t>
            </a:r>
            <a:r>
              <a:rPr lang="sl-SI" sz="1400" dirty="0" smtClean="0"/>
              <a:t>. </a:t>
            </a:r>
            <a:r>
              <a:rPr lang="sl-SI" sz="1400" dirty="0">
                <a:hlinkClick r:id="rId8"/>
              </a:rPr>
              <a:t>https://forscenter.ch/wp-content/uploads/2018/07/fors_wps_2015-02_kleiner.pdf</a:t>
            </a:r>
            <a:endParaRPr lang="sl-SI" sz="1400" noProof="0" dirty="0" smtClean="0"/>
          </a:p>
          <a:p>
            <a:pPr marL="342900" indent="-342900">
              <a:buFont typeface="Arial" panose="020B0604020202020204" pitchFamily="34" charset="0"/>
              <a:buChar char="•"/>
            </a:pPr>
            <a:r>
              <a:rPr lang="sl-SI" sz="1400" dirty="0" err="1"/>
              <a:t>Mannheimer</a:t>
            </a:r>
            <a:r>
              <a:rPr lang="sl-SI" sz="1400" dirty="0"/>
              <a:t>, S., </a:t>
            </a:r>
            <a:r>
              <a:rPr lang="sl-SI" sz="1400" dirty="0" err="1"/>
              <a:t>and</a:t>
            </a:r>
            <a:r>
              <a:rPr lang="sl-SI" sz="1400" dirty="0"/>
              <a:t> </a:t>
            </a:r>
            <a:r>
              <a:rPr lang="sl-SI" sz="1400" dirty="0" err="1"/>
              <a:t>Hull</a:t>
            </a:r>
            <a:r>
              <a:rPr lang="sl-SI" sz="1400" dirty="0"/>
              <a:t>, E.A (2017) </a:t>
            </a:r>
            <a:r>
              <a:rPr lang="sl-SI" sz="1400" dirty="0" err="1"/>
              <a:t>Sharing</a:t>
            </a:r>
            <a:r>
              <a:rPr lang="sl-SI" sz="1400" dirty="0"/>
              <a:t> </a:t>
            </a:r>
            <a:r>
              <a:rPr lang="sl-SI" sz="1400" dirty="0" err="1"/>
              <a:t>Selves</a:t>
            </a:r>
            <a:r>
              <a:rPr lang="sl-SI" sz="1400" dirty="0"/>
              <a:t>: </a:t>
            </a:r>
            <a:r>
              <a:rPr lang="sl-SI" sz="1400" dirty="0" err="1"/>
              <a:t>Developing</a:t>
            </a:r>
            <a:r>
              <a:rPr lang="sl-SI" sz="1400" dirty="0"/>
              <a:t> </a:t>
            </a:r>
            <a:r>
              <a:rPr lang="sl-SI" sz="1400" dirty="0" err="1"/>
              <a:t>an</a:t>
            </a:r>
            <a:r>
              <a:rPr lang="sl-SI" sz="1400" dirty="0"/>
              <a:t> </a:t>
            </a:r>
            <a:r>
              <a:rPr lang="sl-SI" sz="1400" dirty="0" err="1"/>
              <a:t>Ethical</a:t>
            </a:r>
            <a:r>
              <a:rPr lang="sl-SI" sz="1400" dirty="0"/>
              <a:t> </a:t>
            </a:r>
            <a:r>
              <a:rPr lang="sl-SI" sz="1400" dirty="0" err="1"/>
              <a:t>Framework</a:t>
            </a:r>
            <a:r>
              <a:rPr lang="sl-SI" sz="1400" dirty="0"/>
              <a:t> </a:t>
            </a:r>
            <a:r>
              <a:rPr lang="sl-SI" sz="1400" dirty="0" err="1"/>
              <a:t>for</a:t>
            </a:r>
            <a:r>
              <a:rPr lang="sl-SI" sz="1400" dirty="0"/>
              <a:t> </a:t>
            </a:r>
            <a:r>
              <a:rPr lang="sl-SI" sz="1400" dirty="0" err="1"/>
              <a:t>Curating</a:t>
            </a:r>
            <a:r>
              <a:rPr lang="sl-SI" sz="1400" dirty="0"/>
              <a:t> Social </a:t>
            </a:r>
            <a:r>
              <a:rPr lang="sl-SI" sz="1400" dirty="0" err="1"/>
              <a:t>Media</a:t>
            </a:r>
            <a:r>
              <a:rPr lang="sl-SI" sz="1400" dirty="0"/>
              <a:t> Data, </a:t>
            </a:r>
            <a:r>
              <a:rPr lang="sl-SI" sz="1400" dirty="0" err="1"/>
              <a:t>International</a:t>
            </a:r>
            <a:r>
              <a:rPr lang="sl-SI" sz="1400" dirty="0"/>
              <a:t> </a:t>
            </a:r>
            <a:r>
              <a:rPr lang="sl-SI" sz="1400" dirty="0" err="1"/>
              <a:t>Journal</a:t>
            </a:r>
            <a:r>
              <a:rPr lang="sl-SI" sz="1400" dirty="0"/>
              <a:t> </a:t>
            </a:r>
            <a:r>
              <a:rPr lang="sl-SI" sz="1400" dirty="0" err="1"/>
              <a:t>of</a:t>
            </a:r>
            <a:r>
              <a:rPr lang="sl-SI" sz="1400" dirty="0"/>
              <a:t> </a:t>
            </a:r>
            <a:r>
              <a:rPr lang="sl-SI" sz="1400" dirty="0" err="1"/>
              <a:t>Digital</a:t>
            </a:r>
            <a:r>
              <a:rPr lang="sl-SI" sz="1400" dirty="0"/>
              <a:t> </a:t>
            </a:r>
            <a:r>
              <a:rPr lang="sl-SI" sz="1400" dirty="0" err="1"/>
              <a:t>Curation</a:t>
            </a:r>
            <a:r>
              <a:rPr lang="sl-SI" sz="1400" dirty="0"/>
              <a:t>, 2017, Vol. 12, </a:t>
            </a:r>
            <a:r>
              <a:rPr lang="sl-SI" sz="1400" dirty="0" err="1"/>
              <a:t>Iss</a:t>
            </a:r>
            <a:r>
              <a:rPr lang="sl-SI" sz="1400" dirty="0"/>
              <a:t>. 2, 196–209</a:t>
            </a:r>
            <a:r>
              <a:rPr lang="sl-SI" sz="1400" dirty="0" smtClean="0"/>
              <a:t>.</a:t>
            </a:r>
            <a:endParaRPr lang="sl-SI" sz="1400" noProof="0" dirty="0" smtClean="0"/>
          </a:p>
          <a:p>
            <a:pPr marL="342900" indent="-342900">
              <a:buFont typeface="Arial" panose="020B0604020202020204" pitchFamily="34" charset="0"/>
              <a:buChar char="•"/>
            </a:pPr>
            <a:r>
              <a:rPr lang="sl-SI" sz="1400" dirty="0" err="1" smtClean="0"/>
              <a:t>Weller</a:t>
            </a:r>
            <a:r>
              <a:rPr lang="sl-SI" sz="1400" dirty="0"/>
              <a:t>, K., </a:t>
            </a:r>
            <a:r>
              <a:rPr lang="sl-SI" sz="1400" dirty="0" err="1"/>
              <a:t>and</a:t>
            </a:r>
            <a:r>
              <a:rPr lang="sl-SI" sz="1400" dirty="0"/>
              <a:t> </a:t>
            </a:r>
            <a:r>
              <a:rPr lang="sl-SI" sz="1400" dirty="0" err="1"/>
              <a:t>Kinder-Kurlanda</a:t>
            </a:r>
            <a:r>
              <a:rPr lang="sl-SI" sz="1400" dirty="0"/>
              <a:t>, K. (2016) A </a:t>
            </a:r>
            <a:r>
              <a:rPr lang="sl-SI" sz="1400" dirty="0" err="1"/>
              <a:t>Manifesto</a:t>
            </a:r>
            <a:r>
              <a:rPr lang="sl-SI" sz="1400" dirty="0"/>
              <a:t> </a:t>
            </a:r>
            <a:r>
              <a:rPr lang="sl-SI" sz="1400" dirty="0" err="1"/>
              <a:t>of</a:t>
            </a:r>
            <a:r>
              <a:rPr lang="sl-SI" sz="1400" dirty="0"/>
              <a:t> Data </a:t>
            </a:r>
            <a:r>
              <a:rPr lang="sl-SI" sz="1400" dirty="0" err="1"/>
              <a:t>Sharing</a:t>
            </a:r>
            <a:r>
              <a:rPr lang="sl-SI" sz="1400" dirty="0"/>
              <a:t> in Social </a:t>
            </a:r>
            <a:r>
              <a:rPr lang="sl-SI" sz="1400" dirty="0" err="1"/>
              <a:t>Media</a:t>
            </a:r>
            <a:r>
              <a:rPr lang="sl-SI" sz="1400" dirty="0"/>
              <a:t> </a:t>
            </a:r>
            <a:r>
              <a:rPr lang="sl-SI" sz="1400" dirty="0" err="1"/>
              <a:t>Research</a:t>
            </a:r>
            <a:r>
              <a:rPr lang="sl-SI" sz="1400" dirty="0"/>
              <a:t>. DOI: </a:t>
            </a:r>
            <a:r>
              <a:rPr lang="sl-SI" sz="1400" u="sng" dirty="0">
                <a:hlinkClick r:id="rId9"/>
              </a:rPr>
              <a:t>http://dx.doi.org/10.1145/2908131.2908172</a:t>
            </a:r>
            <a:endParaRPr lang="sl-SI" sz="1400" dirty="0"/>
          </a:p>
          <a:p>
            <a:pPr marL="342900" indent="-342900">
              <a:buFont typeface="Arial" panose="020B0604020202020204" pitchFamily="34" charset="0"/>
              <a:buChar char="•"/>
            </a:pPr>
            <a:endParaRPr lang="en-GB" sz="1600" noProof="0"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sz="2400" noProof="0" dirty="0" smtClean="0"/>
              <a:t>References</a:t>
            </a:r>
            <a:endParaRPr lang="en-GB" sz="2400" noProof="0" dirty="0"/>
          </a:p>
        </p:txBody>
      </p:sp>
    </p:spTree>
    <p:extLst>
      <p:ext uri="{BB962C8B-B14F-4D97-AF65-F5344CB8AC3E}">
        <p14:creationId xmlns:p14="http://schemas.microsoft.com/office/powerpoint/2010/main" val="3816654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930" y="301706"/>
            <a:ext cx="8348710" cy="549275"/>
          </a:xfrm>
        </p:spPr>
        <p:txBody>
          <a:bodyPr/>
          <a:lstStyle/>
          <a:p>
            <a:endParaRPr lang="en-GB" noProof="0" dirty="0"/>
          </a:p>
        </p:txBody>
      </p:sp>
      <p:sp>
        <p:nvSpPr>
          <p:cNvPr id="4" name="Oval Callout 3"/>
          <p:cNvSpPr/>
          <p:nvPr/>
        </p:nvSpPr>
        <p:spPr>
          <a:xfrm>
            <a:off x="6519795" y="1173448"/>
            <a:ext cx="2286001" cy="612648"/>
          </a:xfrm>
          <a:prstGeom prst="wedgeEllipseCallout">
            <a:avLst>
              <a:gd name="adj1" fmla="val -89508"/>
              <a:gd name="adj2" fmla="val 109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err="1" smtClean="0"/>
              <a:t>Sugesstions</a:t>
            </a:r>
            <a:r>
              <a:rPr lang="sl-SI" dirty="0" smtClean="0"/>
              <a:t>!</a:t>
            </a:r>
            <a:endParaRPr lang="sl-SI" dirty="0"/>
          </a:p>
        </p:txBody>
      </p:sp>
      <p:sp>
        <p:nvSpPr>
          <p:cNvPr id="7" name="Oval Callout 6"/>
          <p:cNvSpPr/>
          <p:nvPr/>
        </p:nvSpPr>
        <p:spPr>
          <a:xfrm>
            <a:off x="3065733" y="431253"/>
            <a:ext cx="1891430" cy="612648"/>
          </a:xfrm>
          <a:prstGeom prst="wedgeEllipseCallout">
            <a:avLst>
              <a:gd name="adj1" fmla="val 40293"/>
              <a:gd name="adj2" fmla="val 140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err="1" smtClean="0"/>
              <a:t>Questions</a:t>
            </a:r>
            <a:r>
              <a:rPr lang="sl-SI" dirty="0" smtClean="0"/>
              <a:t>?</a:t>
            </a:r>
            <a:endParaRPr lang="sl-SI" dirty="0"/>
          </a:p>
        </p:txBody>
      </p:sp>
      <p:sp>
        <p:nvSpPr>
          <p:cNvPr id="8" name="Oval Callout 7"/>
          <p:cNvSpPr/>
          <p:nvPr/>
        </p:nvSpPr>
        <p:spPr>
          <a:xfrm>
            <a:off x="5234306" y="431253"/>
            <a:ext cx="2231205" cy="612648"/>
          </a:xfrm>
          <a:prstGeom prst="wedgeEllipseCallout">
            <a:avLst>
              <a:gd name="adj1" fmla="val -14011"/>
              <a:gd name="adj2" fmla="val 14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err="1" smtClean="0"/>
              <a:t>Comments</a:t>
            </a:r>
            <a:r>
              <a:rPr lang="sl-SI" dirty="0" smtClean="0"/>
              <a:t>?!</a:t>
            </a:r>
            <a:endParaRPr lang="sl-SI" dirty="0"/>
          </a:p>
        </p:txBody>
      </p:sp>
      <p:sp>
        <p:nvSpPr>
          <p:cNvPr id="9" name="Content Placeholder 8"/>
          <p:cNvSpPr>
            <a:spLocks noGrp="1"/>
          </p:cNvSpPr>
          <p:nvPr>
            <p:ph idx="1"/>
          </p:nvPr>
        </p:nvSpPr>
        <p:spPr>
          <a:xfrm>
            <a:off x="0" y="1362186"/>
            <a:ext cx="4697889" cy="648072"/>
          </a:xfrm>
          <a:prstGeom prst="wedgeEllipseCallout">
            <a:avLst>
              <a:gd name="adj1" fmla="val 19686"/>
              <a:gd name="adj2" fmla="val 137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noProof="0" dirty="0" smtClean="0"/>
              <a:t>Thank you! </a:t>
            </a:r>
            <a:endParaRPr lang="en-GB" noProof="0" dirty="0"/>
          </a:p>
        </p:txBody>
      </p:sp>
    </p:spTree>
    <p:extLst>
      <p:ext uri="{BB962C8B-B14F-4D97-AF65-F5344CB8AC3E}">
        <p14:creationId xmlns:p14="http://schemas.microsoft.com/office/powerpoint/2010/main" val="663798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2840" y="764704"/>
            <a:ext cx="8229600" cy="5956136"/>
          </a:xfrm>
        </p:spPr>
        <p:txBody>
          <a:bodyPr/>
          <a:lstStyle/>
          <a:p>
            <a:endParaRPr lang="en-GB" dirty="0" smtClean="0"/>
          </a:p>
          <a:p>
            <a:pPr marL="342900" indent="-342900">
              <a:buFont typeface="Arial" panose="020B0604020202020204" pitchFamily="34" charset="0"/>
              <a:buChar char="•"/>
            </a:pPr>
            <a:r>
              <a:rPr lang="en-GB" dirty="0" smtClean="0"/>
              <a:t>Linked third party CESSDA partner in SERISS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sl-SI" dirty="0" err="1" smtClean="0"/>
              <a:t>Involved</a:t>
            </a:r>
            <a:r>
              <a:rPr lang="sl-SI" dirty="0" smtClean="0"/>
              <a:t> in </a:t>
            </a:r>
            <a:r>
              <a:rPr lang="en-GB" dirty="0" smtClean="0"/>
              <a:t>Task 1 and 3, WP6: New forms of data – legal, ethical and quality issues</a:t>
            </a:r>
          </a:p>
          <a:p>
            <a:pPr marL="342900" indent="-342900">
              <a:buFont typeface="Arial" panose="020B0604020202020204" pitchFamily="34" charset="0"/>
              <a:buChar char="•"/>
            </a:pPr>
            <a:r>
              <a:rPr lang="sl-SI" dirty="0" err="1" smtClean="0"/>
              <a:t>Task</a:t>
            </a:r>
            <a:r>
              <a:rPr lang="sl-SI" dirty="0" smtClean="0"/>
              <a:t> 1</a:t>
            </a:r>
            <a:r>
              <a:rPr lang="en-GB" dirty="0" smtClean="0"/>
              <a:t> address: Legal and ethical etc. challenges of Social Media (SM) Data</a:t>
            </a:r>
          </a:p>
          <a:p>
            <a:pPr marL="342900" indent="-342900">
              <a:buFont typeface="Arial" panose="020B0604020202020204" pitchFamily="34" charset="0"/>
              <a:buChar char="•"/>
            </a:pPr>
            <a:r>
              <a:rPr lang="en-GB" dirty="0" smtClean="0"/>
              <a:t>Results: Workshops, reports, guides</a:t>
            </a:r>
          </a:p>
          <a:p>
            <a:pPr marL="342900" indent="-342900">
              <a:buFont typeface="Arial" panose="020B0604020202020204" pitchFamily="34" charset="0"/>
              <a:buChar char="•"/>
            </a:pPr>
            <a:r>
              <a:rPr lang="en-GB" dirty="0" smtClean="0"/>
              <a:t>Tasks partners: NSD (WP and T1 Lead), UKDA (T3 Lead), ČSDA, ADP</a:t>
            </a:r>
            <a:r>
              <a:rPr lang="sl-SI" dirty="0" smtClean="0"/>
              <a:t>, (GESIS)</a:t>
            </a: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In this presentation : Special attention about the data service aspects of dealing with SM data: </a:t>
            </a:r>
          </a:p>
          <a:p>
            <a:pPr marL="1085850" lvl="1" indent="-342900" algn="l">
              <a:buFont typeface="Arial" panose="020B0604020202020204" pitchFamily="34" charset="0"/>
              <a:buChar char="•"/>
            </a:pPr>
            <a:r>
              <a:rPr lang="en-GB" dirty="0" smtClean="0"/>
              <a:t>Appraisal and selection, Curation, Archiving, Sharing, Disseminating and Re-using SM data </a:t>
            </a:r>
          </a:p>
        </p:txBody>
      </p:sp>
      <p:sp>
        <p:nvSpPr>
          <p:cNvPr id="8" name="Text Placeholder 7"/>
          <p:cNvSpPr>
            <a:spLocks noGrp="1"/>
          </p:cNvSpPr>
          <p:nvPr>
            <p:ph type="body" sz="quarter" idx="10"/>
          </p:nvPr>
        </p:nvSpPr>
        <p:spPr/>
        <p:txBody>
          <a:bodyPr/>
          <a:lstStyle/>
          <a:p>
            <a:endParaRPr lang="sl-SI"/>
          </a:p>
        </p:txBody>
      </p:sp>
      <p:sp>
        <p:nvSpPr>
          <p:cNvPr id="6" name="Title 5"/>
          <p:cNvSpPr>
            <a:spLocks noGrp="1"/>
          </p:cNvSpPr>
          <p:nvPr>
            <p:ph type="title"/>
          </p:nvPr>
        </p:nvSpPr>
        <p:spPr/>
        <p:txBody>
          <a:bodyPr/>
          <a:lstStyle/>
          <a:p>
            <a:r>
              <a:rPr lang="en-GB" noProof="0" dirty="0" smtClean="0"/>
              <a:t>ADP involvement in SERISS project</a:t>
            </a:r>
            <a:endParaRPr lang="en-GB" noProof="0" dirty="0"/>
          </a:p>
        </p:txBody>
      </p:sp>
      <p:pic>
        <p:nvPicPr>
          <p:cNvPr id="2052" name="Picture 4" descr="SER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150" y="1399528"/>
            <a:ext cx="2904306" cy="81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6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1257300"/>
            <a:ext cx="8229600" cy="4908004"/>
          </a:xfrm>
        </p:spPr>
        <p:txBody>
          <a:bodyPr/>
          <a:lstStyle/>
          <a:p>
            <a:pPr marL="342900" indent="-342900">
              <a:buFont typeface="Arial" panose="020B0604020202020204" pitchFamily="34" charset="0"/>
              <a:buChar char="•"/>
            </a:pPr>
            <a:r>
              <a:rPr lang="en-GB" dirty="0" smtClean="0"/>
              <a:t>SM research: becomes established source of data for research (complementing, substituting other sources/methods, including surveys- see </a:t>
            </a:r>
            <a:r>
              <a:rPr lang="en-GB" dirty="0" err="1" smtClean="0"/>
              <a:t>Kleiner</a:t>
            </a:r>
            <a:r>
              <a:rPr lang="en-GB" dirty="0" smtClean="0"/>
              <a:t> 2015, </a:t>
            </a:r>
            <a:r>
              <a:rPr lang="en-GB" dirty="0" err="1" smtClean="0"/>
              <a:t>Callegaro</a:t>
            </a:r>
            <a:r>
              <a:rPr lang="en-GB" dirty="0" smtClean="0"/>
              <a:t> 2018)</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SM data can be reused for the benefits of new research</a:t>
            </a:r>
          </a:p>
          <a:p>
            <a:pPr marL="342900" indent="-342900">
              <a:buFont typeface="Arial" panose="020B0604020202020204" pitchFamily="34" charset="0"/>
              <a:buChar char="•"/>
            </a:pPr>
            <a:endParaRPr lang="en-GB" sz="3200" b="1" dirty="0" smtClean="0"/>
          </a:p>
          <a:p>
            <a:pPr marL="342900" indent="-342900">
              <a:buFont typeface="Arial" panose="020B0604020202020204" pitchFamily="34" charset="0"/>
              <a:buChar char="•"/>
            </a:pPr>
            <a:r>
              <a:rPr lang="en-GB" dirty="0" smtClean="0"/>
              <a:t>Journals, funders request data sharing for transparency and reproducibility of research (under FAIR principles)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Data sharing principles are (still) in flux (we need to discuss and re-evaluate, establish standards) (</a:t>
            </a:r>
            <a:r>
              <a:rPr lang="en-GB" dirty="0" err="1" smtClean="0"/>
              <a:t>Mannheimer</a:t>
            </a:r>
            <a:r>
              <a:rPr lang="en-GB" dirty="0" smtClean="0"/>
              <a:t> and  Hull 2017)</a:t>
            </a:r>
          </a:p>
          <a:p>
            <a:endParaRPr lang="en-GB" dirty="0" smtClean="0"/>
          </a:p>
          <a:p>
            <a:pPr marL="342900" indent="-342900">
              <a:buFont typeface="Arial" panose="020B0604020202020204" pitchFamily="34" charset="0"/>
              <a:buChar char="•"/>
            </a:pPr>
            <a:r>
              <a:rPr lang="en-GB" dirty="0" smtClean="0"/>
              <a:t>CESSDA: only a handful of SP is accepting/ curating SM data (see appendix of SERISS 6.3 report)</a:t>
            </a:r>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dirty="0" smtClean="0"/>
              <a:t>Why is discussing about sharing SM data important</a:t>
            </a:r>
            <a:r>
              <a:rPr lang="sl-SI" dirty="0" smtClean="0"/>
              <a:t>?</a:t>
            </a:r>
            <a:endParaRPr lang="en-GB" dirty="0"/>
          </a:p>
        </p:txBody>
      </p:sp>
    </p:spTree>
    <p:extLst>
      <p:ext uri="{BB962C8B-B14F-4D97-AF65-F5344CB8AC3E}">
        <p14:creationId xmlns:p14="http://schemas.microsoft.com/office/powerpoint/2010/main" val="362002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GB" dirty="0" smtClean="0"/>
              <a:t>Compared to survey data: this are ‚organic‘ data, found and not generated with research purpose in mind</a:t>
            </a:r>
          </a:p>
          <a:p>
            <a:pPr marL="342900" indent="-342900">
              <a:buFont typeface="Arial" panose="020B0604020202020204" pitchFamily="34" charset="0"/>
              <a:buChar char="•"/>
            </a:pPr>
            <a:r>
              <a:rPr lang="en-GB" dirty="0" smtClean="0"/>
              <a:t>Issues about data quality </a:t>
            </a:r>
            <a:r>
              <a:rPr lang="en-GB" sz="1600" dirty="0" smtClean="0"/>
              <a:t>(</a:t>
            </a:r>
            <a:r>
              <a:rPr lang="en-GB" sz="1600" dirty="0" err="1" smtClean="0"/>
              <a:t>Japec</a:t>
            </a:r>
            <a:r>
              <a:rPr lang="en-GB" sz="1600" dirty="0" smtClean="0"/>
              <a:t> et al. 2015; </a:t>
            </a:r>
            <a:r>
              <a:rPr lang="en-GB" sz="1600" dirty="0" err="1" smtClean="0"/>
              <a:t>Callegaro</a:t>
            </a:r>
            <a:r>
              <a:rPr lang="en-GB" sz="1600" dirty="0" smtClean="0"/>
              <a:t> 2018)</a:t>
            </a:r>
          </a:p>
          <a:p>
            <a:pPr marL="342900" indent="-342900">
              <a:buFont typeface="Arial" panose="020B0604020202020204" pitchFamily="34" charset="0"/>
              <a:buChar char="•"/>
            </a:pPr>
            <a:r>
              <a:rPr lang="en-GB" dirty="0" smtClean="0"/>
              <a:t>Complexity of Big Data (size, structure,…)</a:t>
            </a:r>
          </a:p>
          <a:p>
            <a:pPr marL="342900" indent="-342900">
              <a:buFont typeface="Arial" panose="020B0604020202020204" pitchFamily="34" charset="0"/>
              <a:buChar char="•"/>
            </a:pPr>
            <a:r>
              <a:rPr lang="en-GB" dirty="0" smtClean="0"/>
              <a:t>Ethical issues </a:t>
            </a:r>
          </a:p>
          <a:p>
            <a:pPr marL="1085850" lvl="1" indent="-342900" algn="l">
              <a:buFont typeface="Arial" panose="020B0604020202020204" pitchFamily="34" charset="0"/>
              <a:buChar char="•"/>
            </a:pPr>
            <a:r>
              <a:rPr lang="en-GB" dirty="0" smtClean="0"/>
              <a:t>Consent (when it‘s necessary, if practical, and how to obtain)</a:t>
            </a:r>
          </a:p>
          <a:p>
            <a:pPr marL="1085850" lvl="1" indent="-342900" algn="l">
              <a:buFont typeface="Arial" panose="020B0604020202020204" pitchFamily="34" charset="0"/>
              <a:buChar char="•"/>
            </a:pPr>
            <a:r>
              <a:rPr lang="en-GB" dirty="0" smtClean="0"/>
              <a:t>Public or private communication</a:t>
            </a:r>
          </a:p>
          <a:p>
            <a:pPr marL="1085850" lvl="1" indent="-342900" algn="l">
              <a:buFont typeface="Arial" panose="020B0604020202020204" pitchFamily="34" charset="0"/>
              <a:buChar char="•"/>
            </a:pPr>
            <a:r>
              <a:rPr lang="en-GB" dirty="0" smtClean="0"/>
              <a:t>Confidentiality: Anonymization, sensitive content, vulnerable population</a:t>
            </a:r>
          </a:p>
          <a:p>
            <a:pPr marL="342900" indent="-342900">
              <a:buFont typeface="Arial" panose="020B0604020202020204" pitchFamily="34" charset="0"/>
              <a:buChar char="•"/>
            </a:pPr>
            <a:r>
              <a:rPr lang="en-GB" dirty="0" smtClean="0"/>
              <a:t>Legal issues</a:t>
            </a:r>
          </a:p>
          <a:p>
            <a:pPr marL="1085850" lvl="1" indent="-342900" algn="l">
              <a:buFont typeface="Arial" panose="020B0604020202020204" pitchFamily="34" charset="0"/>
              <a:buChar char="•"/>
            </a:pPr>
            <a:r>
              <a:rPr lang="en-GB" dirty="0" smtClean="0"/>
              <a:t>Terms of Services (changing, limiting use, when to and when not to follow)</a:t>
            </a:r>
          </a:p>
          <a:p>
            <a:pPr marL="1085850" lvl="1" indent="-342900" algn="l">
              <a:buFont typeface="Arial" panose="020B0604020202020204" pitchFamily="34" charset="0"/>
              <a:buChar char="•"/>
            </a:pPr>
            <a:r>
              <a:rPr lang="en-GB" dirty="0" smtClean="0"/>
              <a:t>Licences and permissions of use (Controlled access to sensitive data, evaluating purpose of use to balance the risks)</a:t>
            </a:r>
          </a:p>
          <a:p>
            <a:pPr marL="1085850" lvl="1" indent="-342900" algn="l">
              <a:buFont typeface="Arial" panose="020B0604020202020204" pitchFamily="34" charset="0"/>
              <a:buChar char="•"/>
            </a:pPr>
            <a:r>
              <a:rPr lang="en-GB" dirty="0" smtClean="0"/>
              <a:t>GDPR (rules and exceptions for research)</a:t>
            </a:r>
            <a:endParaRPr lang="en-GB"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noProof="0" dirty="0" err="1" smtClean="0"/>
              <a:t>Issues</a:t>
            </a:r>
            <a:r>
              <a:rPr lang="sl-SI" noProof="0" dirty="0" smtClean="0"/>
              <a:t> </a:t>
            </a:r>
            <a:r>
              <a:rPr lang="en-GB" noProof="0" dirty="0" smtClean="0"/>
              <a:t>about </a:t>
            </a:r>
            <a:r>
              <a:rPr lang="sl-SI" noProof="0" dirty="0" smtClean="0"/>
              <a:t>(</a:t>
            </a:r>
            <a:r>
              <a:rPr lang="en-GB" noProof="0" dirty="0" smtClean="0"/>
              <a:t>sharing</a:t>
            </a:r>
            <a:r>
              <a:rPr lang="sl-SI" noProof="0" dirty="0" smtClean="0"/>
              <a:t>)</a:t>
            </a:r>
            <a:r>
              <a:rPr lang="en-GB" noProof="0" dirty="0" smtClean="0"/>
              <a:t> SM data</a:t>
            </a:r>
            <a:endParaRPr lang="en-GB" noProof="0" dirty="0"/>
          </a:p>
        </p:txBody>
      </p:sp>
    </p:spTree>
    <p:extLst>
      <p:ext uri="{BB962C8B-B14F-4D97-AF65-F5344CB8AC3E}">
        <p14:creationId xmlns:p14="http://schemas.microsoft.com/office/powerpoint/2010/main" val="122441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1223010"/>
            <a:ext cx="8229600" cy="4942294"/>
          </a:xfrm>
        </p:spPr>
        <p:txBody>
          <a:bodyPr/>
          <a:lstStyle/>
          <a:p>
            <a:r>
              <a:rPr lang="en-GB" dirty="0" smtClean="0"/>
              <a:t>The following categories of cases: </a:t>
            </a:r>
          </a:p>
          <a:p>
            <a:pPr marL="342900" indent="-342900">
              <a:buFont typeface="Arial" panose="020B0604020202020204" pitchFamily="34" charset="0"/>
              <a:buChar char="•"/>
            </a:pPr>
            <a:r>
              <a:rPr lang="en-GB" b="1" dirty="0" smtClean="0"/>
              <a:t>Establishing best practice</a:t>
            </a:r>
            <a:r>
              <a:rPr lang="en-GB" dirty="0" smtClean="0"/>
              <a:t>: Transparent arguments about principles and decisions taken that lead to archived and accessible SM data (Kinder-</a:t>
            </a:r>
            <a:r>
              <a:rPr lang="en-GB" dirty="0" err="1" smtClean="0"/>
              <a:t>Kurlanda</a:t>
            </a:r>
            <a:r>
              <a:rPr lang="en-GB" dirty="0" smtClean="0"/>
              <a:t> et al. 2017)</a:t>
            </a:r>
          </a:p>
          <a:p>
            <a:pPr marL="342900" indent="-342900">
              <a:buFont typeface="Arial" panose="020B0604020202020204" pitchFamily="34" charset="0"/>
              <a:buChar char="•"/>
            </a:pPr>
            <a:r>
              <a:rPr lang="en-GB" b="1" dirty="0" smtClean="0"/>
              <a:t>Typical</a:t>
            </a:r>
            <a:r>
              <a:rPr lang="en-GB" dirty="0" smtClean="0"/>
              <a:t> for certain group of cases: e.g. sharing for replication purpose in a self-archiving repository by disclaimer (</a:t>
            </a:r>
            <a:r>
              <a:rPr lang="en-GB" dirty="0" err="1" smtClean="0"/>
              <a:t>Chukwuemeka</a:t>
            </a:r>
            <a:r>
              <a:rPr lang="en-GB" dirty="0" smtClean="0"/>
              <a:t> and Abdul 2017)</a:t>
            </a:r>
          </a:p>
          <a:p>
            <a:pPr marL="342900" indent="-342900">
              <a:buFont typeface="Arial" panose="020B0604020202020204" pitchFamily="34" charset="0"/>
              <a:buChar char="•"/>
            </a:pPr>
            <a:r>
              <a:rPr lang="en-GB" b="1" dirty="0" smtClean="0"/>
              <a:t>Exceptional</a:t>
            </a:r>
            <a:r>
              <a:rPr lang="en-GB" dirty="0" smtClean="0"/>
              <a:t>: resolving conflicts of principles showing an exception from the typical rules (</a:t>
            </a:r>
            <a:r>
              <a:rPr lang="en-GB" dirty="0" err="1" smtClean="0"/>
              <a:t>Mannheimer</a:t>
            </a:r>
            <a:r>
              <a:rPr lang="en-GB" dirty="0" smtClean="0"/>
              <a:t>, Hull 2017)</a:t>
            </a:r>
          </a:p>
          <a:p>
            <a:pPr marL="342900" indent="-342900">
              <a:buFont typeface="Arial" panose="020B0604020202020204" pitchFamily="34" charset="0"/>
              <a:buChar char="•"/>
            </a:pPr>
            <a:r>
              <a:rPr lang="en-GB" b="1" dirty="0" smtClean="0"/>
              <a:t>Problematic</a:t>
            </a:r>
            <a:r>
              <a:rPr lang="en-GB" dirty="0" smtClean="0"/>
              <a:t>: reach attention as cases that cross the boundary of acceptable (e.g. public vs. private consideration in </a:t>
            </a:r>
            <a:r>
              <a:rPr lang="en-GB" b="1" dirty="0" smtClean="0"/>
              <a:t>Tastes, Ties, and Time </a:t>
            </a:r>
            <a:r>
              <a:rPr lang="en-GB" b="1" dirty="0" err="1" smtClean="0"/>
              <a:t>Dataverse</a:t>
            </a:r>
            <a:r>
              <a:rPr lang="en-GB" dirty="0" smtClean="0"/>
              <a:t>)</a:t>
            </a:r>
          </a:p>
          <a:p>
            <a:r>
              <a:rPr lang="en-GB" b="1" dirty="0" smtClean="0"/>
              <a:t>Range of solutions we can observe: </a:t>
            </a:r>
          </a:p>
          <a:p>
            <a:pPr marL="342900" indent="-342900">
              <a:buFont typeface="Arial" panose="020B0604020202020204" pitchFamily="34" charset="0"/>
              <a:buChar char="•"/>
            </a:pPr>
            <a:r>
              <a:rPr lang="en-GB" dirty="0" smtClean="0"/>
              <a:t>Users / depositors responsibility vs. curator responsibility</a:t>
            </a:r>
          </a:p>
          <a:p>
            <a:pPr marL="342900" indent="-342900">
              <a:buFont typeface="Arial" panose="020B0604020202020204" pitchFamily="34" charset="0"/>
              <a:buChar char="•"/>
            </a:pPr>
            <a:r>
              <a:rPr lang="en-GB" dirty="0" smtClean="0"/>
              <a:t>Comparison of general repositories vs. disciplinary data centres </a:t>
            </a:r>
          </a:p>
          <a:p>
            <a:pPr marL="342900" indent="-342900">
              <a:buFont typeface="Arial" panose="020B0604020202020204" pitchFamily="34" charset="0"/>
              <a:buChar char="•"/>
            </a:pPr>
            <a:endParaRPr lang="en-GB"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a:xfrm>
            <a:off x="302840" y="134389"/>
            <a:ext cx="8212510" cy="860021"/>
          </a:xfrm>
        </p:spPr>
        <p:txBody>
          <a:bodyPr/>
          <a:lstStyle/>
          <a:p>
            <a:r>
              <a:rPr lang="en-GB" noProof="0" dirty="0" smtClean="0"/>
              <a:t>Paradigmatic cases of (non)sharing SM data</a:t>
            </a:r>
            <a:endParaRPr lang="en-GB" noProof="0" dirty="0"/>
          </a:p>
        </p:txBody>
      </p:sp>
    </p:spTree>
    <p:extLst>
      <p:ext uri="{BB962C8B-B14F-4D97-AF65-F5344CB8AC3E}">
        <p14:creationId xmlns:p14="http://schemas.microsoft.com/office/powerpoint/2010/main" val="40628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i="1" dirty="0" smtClean="0"/>
              <a:t>Original FAIR Guiding Principles (</a:t>
            </a:r>
            <a:r>
              <a:rPr lang="en-GB" sz="1800" u="sng" dirty="0" smtClean="0">
                <a:hlinkClick r:id="rId3"/>
              </a:rPr>
              <a:t>https://doi.org/10.1038/sdata.2016.18</a:t>
            </a:r>
            <a:r>
              <a:rPr lang="en-GB" sz="1800" dirty="0" smtClean="0"/>
              <a:t> </a:t>
            </a:r>
            <a:r>
              <a:rPr lang="en-GB" dirty="0" smtClean="0"/>
              <a:t>): </a:t>
            </a:r>
          </a:p>
          <a:p>
            <a:pPr marL="342900" indent="-342900">
              <a:buFont typeface="Arial" panose="020B0604020202020204" pitchFamily="34" charset="0"/>
              <a:buChar char="•"/>
            </a:pPr>
            <a:r>
              <a:rPr lang="en-GB" dirty="0" smtClean="0"/>
              <a:t>‚</a:t>
            </a:r>
            <a:r>
              <a:rPr lang="en-GB" i="1" dirty="0" smtClean="0"/>
              <a:t>The intent is that these may act as a guideline for those wishing to enhance the reusability of their data holdings</a:t>
            </a:r>
            <a:r>
              <a:rPr lang="en-GB" dirty="0" smtClean="0"/>
              <a:t>.‘</a:t>
            </a:r>
          </a:p>
          <a:p>
            <a:pPr marL="342900" indent="-342900">
              <a:buFont typeface="Arial" panose="020B0604020202020204" pitchFamily="34" charset="0"/>
              <a:buChar char="•"/>
            </a:pPr>
            <a:r>
              <a:rPr lang="en-GB" dirty="0" smtClean="0"/>
              <a:t>Attributes of metadata and data to qualify as Findable,  Accessible, Interoperable and Reusable</a:t>
            </a:r>
          </a:p>
          <a:p>
            <a:r>
              <a:rPr lang="en-GB" dirty="0" smtClean="0"/>
              <a:t>Discussions and misconceptions about FAIR : </a:t>
            </a:r>
          </a:p>
          <a:p>
            <a:pPr marL="342900" indent="-342900">
              <a:buFont typeface="Arial" panose="020B0604020202020204" pitchFamily="34" charset="0"/>
              <a:buChar char="•"/>
            </a:pPr>
            <a:r>
              <a:rPr lang="en-GB" dirty="0" smtClean="0"/>
              <a:t>Not new, just make it more visible some of the long standing principles around open research data (OECD, Royal society, …)</a:t>
            </a:r>
          </a:p>
          <a:p>
            <a:pPr marL="342900" indent="-342900">
              <a:buFont typeface="Arial" panose="020B0604020202020204" pitchFamily="34" charset="0"/>
              <a:buChar char="•"/>
            </a:pPr>
            <a:r>
              <a:rPr lang="en-GB" dirty="0" smtClean="0"/>
              <a:t>Oriented towards Machine- computer automatic assessment </a:t>
            </a:r>
          </a:p>
          <a:p>
            <a:pPr marL="342900" indent="-342900">
              <a:buFont typeface="Arial" panose="020B0604020202020204" pitchFamily="34" charset="0"/>
              <a:buChar char="•"/>
            </a:pPr>
            <a:r>
              <a:rPr lang="en-GB" dirty="0" smtClean="0"/>
              <a:t>Overlap with some other principles: regarding data citation (Force11), Core Trust Seal (more focus on repositories, while FAIR is data centric) </a:t>
            </a:r>
          </a:p>
          <a:p>
            <a:pPr marL="342900" indent="-342900">
              <a:buFont typeface="Arial" panose="020B0604020202020204" pitchFamily="34" charset="0"/>
              <a:buChar char="•"/>
            </a:pPr>
            <a:r>
              <a:rPr lang="en-GB" dirty="0" smtClean="0"/>
              <a:t>FAIR is not equal Open (there are various degrees of openness that are legitimate reasons for not completely open depending on data characteristics; there are degrees of </a:t>
            </a:r>
            <a:r>
              <a:rPr lang="en-GB" dirty="0" err="1" smtClean="0"/>
              <a:t>FAIRness</a:t>
            </a:r>
            <a:r>
              <a:rPr lang="en-GB" dirty="0" smtClean="0"/>
              <a:t> that are appropriate for the type of data in specific case)</a:t>
            </a:r>
            <a:endParaRPr lang="en-GB" dirty="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en-GB" noProof="0" dirty="0" smtClean="0"/>
              <a:t>Aspirational FAIR sharing framework</a:t>
            </a:r>
            <a:endParaRPr lang="en-GB" noProof="0" dirty="0"/>
          </a:p>
        </p:txBody>
      </p:sp>
    </p:spTree>
    <p:extLst>
      <p:ext uri="{BB962C8B-B14F-4D97-AF65-F5344CB8AC3E}">
        <p14:creationId xmlns:p14="http://schemas.microsoft.com/office/powerpoint/2010/main" val="420825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40" y="1508760"/>
            <a:ext cx="8229600" cy="4656544"/>
          </a:xfrm>
        </p:spPr>
        <p:txBody>
          <a:bodyPr/>
          <a:lstStyle/>
          <a:p>
            <a:pPr marL="342900" lvl="0" indent="-342900">
              <a:buFont typeface="Arial" panose="020B0604020202020204" pitchFamily="34" charset="0"/>
              <a:buChar char="•"/>
            </a:pPr>
            <a:r>
              <a:rPr lang="en-GB" dirty="0" smtClean="0"/>
              <a:t>Different emphasis on some of the aspects depending on discipline established requirements, type of data and purpose of evaluation…</a:t>
            </a:r>
            <a:endParaRPr lang="sl-SI" dirty="0" smtClean="0"/>
          </a:p>
          <a:p>
            <a:pPr marL="342900" lvl="0" indent="-342900">
              <a:buFont typeface="Arial" panose="020B0604020202020204" pitchFamily="34" charset="0"/>
              <a:buChar char="•"/>
            </a:pPr>
            <a:endParaRPr lang="sl-SI" dirty="0"/>
          </a:p>
          <a:p>
            <a:pPr marL="342900" lvl="0" indent="-342900">
              <a:buFont typeface="Arial" panose="020B0604020202020204" pitchFamily="34" charset="0"/>
              <a:buChar char="•"/>
            </a:pPr>
            <a:r>
              <a:rPr lang="en-GB" dirty="0" smtClean="0"/>
              <a:t>including a discussion about what is perhaps missing from usual FAIR criteria: </a:t>
            </a:r>
            <a:endParaRPr lang="sl-SI" dirty="0" smtClean="0"/>
          </a:p>
          <a:p>
            <a:pPr marL="1085850" lvl="1" indent="-342900" algn="l">
              <a:buFont typeface="Arial" panose="020B0604020202020204" pitchFamily="34" charset="0"/>
              <a:buChar char="•"/>
            </a:pPr>
            <a:r>
              <a:rPr lang="en-GB" dirty="0" smtClean="0"/>
              <a:t>data quality assessment, </a:t>
            </a:r>
            <a:endParaRPr lang="sl-SI" dirty="0" smtClean="0"/>
          </a:p>
          <a:p>
            <a:pPr marL="1085850" lvl="1" indent="-342900" algn="l">
              <a:buFont typeface="Arial" panose="020B0604020202020204" pitchFamily="34" charset="0"/>
              <a:buChar char="•"/>
            </a:pPr>
            <a:r>
              <a:rPr lang="en-GB" dirty="0" smtClean="0"/>
              <a:t>and costs of keeping and curating data</a:t>
            </a:r>
          </a:p>
          <a:p>
            <a:pPr lvl="0"/>
            <a:endParaRPr lang="en-GB" dirty="0" smtClean="0"/>
          </a:p>
          <a:p>
            <a:pPr lvl="0"/>
            <a:r>
              <a:rPr lang="en-GB" dirty="0" smtClean="0"/>
              <a:t>What we will do</a:t>
            </a:r>
            <a:r>
              <a:rPr lang="sl-SI" dirty="0" smtClean="0"/>
              <a:t>:</a:t>
            </a:r>
          </a:p>
          <a:p>
            <a:pPr lvl="0"/>
            <a:endParaRPr lang="sl-SI" dirty="0"/>
          </a:p>
          <a:p>
            <a:pPr marL="342900" lvl="0" indent="-342900">
              <a:buFont typeface="Arial" panose="020B0604020202020204" pitchFamily="34" charset="0"/>
              <a:buChar char="•"/>
            </a:pPr>
            <a:r>
              <a:rPr lang="en-GB" dirty="0" smtClean="0"/>
              <a:t>elaborate FAIR criteria and Map to Attributes of cases of SM data shared (and repositories) </a:t>
            </a:r>
          </a:p>
          <a:p>
            <a:endParaRPr lang="en-GB" dirty="0" smtClean="0"/>
          </a:p>
        </p:txBody>
      </p:sp>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a:xfrm>
            <a:off x="302840" y="134389"/>
            <a:ext cx="8212510" cy="1100051"/>
          </a:xfrm>
        </p:spPr>
        <p:txBody>
          <a:bodyPr/>
          <a:lstStyle/>
          <a:p>
            <a:r>
              <a:rPr lang="en-GB" noProof="0" dirty="0" smtClean="0"/>
              <a:t>Selection from existing FAIR maturity metrics for the purpose of evaluating SM data sharing</a:t>
            </a:r>
            <a:endParaRPr lang="en-GB" noProof="0" dirty="0"/>
          </a:p>
        </p:txBody>
      </p:sp>
    </p:spTree>
    <p:extLst>
      <p:ext uri="{BB962C8B-B14F-4D97-AF65-F5344CB8AC3E}">
        <p14:creationId xmlns:p14="http://schemas.microsoft.com/office/powerpoint/2010/main" val="196892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71835799"/>
              </p:ext>
            </p:extLst>
          </p:nvPr>
        </p:nvGraphicFramePr>
        <p:xfrm>
          <a:off x="302840" y="945931"/>
          <a:ext cx="8373615" cy="5380192"/>
        </p:xfrm>
        <a:graphic>
          <a:graphicData uri="http://schemas.openxmlformats.org/drawingml/2006/table">
            <a:tbl>
              <a:tblPr>
                <a:tableStyleId>{5C22544A-7EE6-4342-B048-85BDC9FD1C3A}</a:tableStyleId>
              </a:tblPr>
              <a:tblGrid>
                <a:gridCol w="5123855">
                  <a:extLst>
                    <a:ext uri="{9D8B030D-6E8A-4147-A177-3AD203B41FA5}">
                      <a16:colId xmlns:a16="http://schemas.microsoft.com/office/drawing/2014/main" val="58036827"/>
                    </a:ext>
                  </a:extLst>
                </a:gridCol>
                <a:gridCol w="3249760">
                  <a:extLst>
                    <a:ext uri="{9D8B030D-6E8A-4147-A177-3AD203B41FA5}">
                      <a16:colId xmlns:a16="http://schemas.microsoft.com/office/drawing/2014/main" val="1707665648"/>
                    </a:ext>
                  </a:extLst>
                </a:gridCol>
              </a:tblGrid>
              <a:tr h="383957">
                <a:tc>
                  <a:txBody>
                    <a:bodyPr/>
                    <a:lstStyle/>
                    <a:p>
                      <a:pPr algn="l" fontAlgn="ctr"/>
                      <a:r>
                        <a:rPr lang="en-GB" sz="2000" u="none" strike="noStrike" dirty="0">
                          <a:effectLst/>
                        </a:rPr>
                        <a:t>ANDS-NECTAR-RDS-FAIR data assessment tool</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ARDC</a:t>
                      </a:r>
                      <a:endParaRPr lang="en-GB"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07809118"/>
                  </a:ext>
                </a:extLst>
              </a:tr>
              <a:tr h="383957">
                <a:tc>
                  <a:txBody>
                    <a:bodyPr/>
                    <a:lstStyle/>
                    <a:p>
                      <a:pPr algn="l" fontAlgn="ctr"/>
                      <a:r>
                        <a:rPr lang="en-GB" sz="2000" u="none" strike="noStrike" dirty="0" smtClean="0">
                          <a:effectLst/>
                        </a:rPr>
                        <a:t>DANS-</a:t>
                      </a:r>
                      <a:r>
                        <a:rPr lang="en-GB" sz="2000" u="none" strike="noStrike" dirty="0" err="1" smtClean="0">
                          <a:effectLst/>
                        </a:rPr>
                        <a:t>Fairdat</a:t>
                      </a:r>
                      <a:r>
                        <a:rPr lang="sl-SI" sz="2000" u="none" strike="noStrike" dirty="0" smtClean="0">
                          <a:effectLst/>
                        </a:rPr>
                        <a:t>a</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DANS</a:t>
                      </a:r>
                      <a:endParaRPr lang="en-GB"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1155684"/>
                  </a:ext>
                </a:extLst>
              </a:tr>
              <a:tr h="383957">
                <a:tc>
                  <a:txBody>
                    <a:bodyPr/>
                    <a:lstStyle/>
                    <a:p>
                      <a:pPr algn="l" fontAlgn="ctr"/>
                      <a:r>
                        <a:rPr lang="en-GB" sz="2000" u="none" strike="noStrike" dirty="0">
                          <a:effectLst/>
                        </a:rPr>
                        <a:t>DANS-Fair enough?</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DANS</a:t>
                      </a:r>
                      <a:endParaRPr lang="en-GB"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48386893"/>
                  </a:ext>
                </a:extLst>
              </a:tr>
              <a:tr h="383957">
                <a:tc>
                  <a:txBody>
                    <a:bodyPr/>
                    <a:lstStyle/>
                    <a:p>
                      <a:pPr algn="l" fontAlgn="ctr"/>
                      <a:r>
                        <a:rPr lang="en-US" sz="2000" u="none" strike="noStrike" dirty="0">
                          <a:effectLst/>
                        </a:rPr>
                        <a:t>The CSIRO 5-star Data Rating tool </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CSIRO</a:t>
                      </a:r>
                      <a:endParaRPr lang="en-GB"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79549724"/>
                  </a:ext>
                </a:extLst>
              </a:tr>
              <a:tr h="383957">
                <a:tc>
                  <a:txBody>
                    <a:bodyPr/>
                    <a:lstStyle/>
                    <a:p>
                      <a:pPr algn="l" fontAlgn="ctr"/>
                      <a:r>
                        <a:rPr lang="en-GB" sz="2000" u="none" strike="noStrike" dirty="0">
                          <a:effectLst/>
                        </a:rPr>
                        <a:t>FAIR Metrics Questionnaire</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The FAIR Metrics Group</a:t>
                      </a:r>
                      <a:endParaRPr lang="en-GB"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68304018"/>
                  </a:ext>
                </a:extLst>
              </a:tr>
              <a:tr h="383957">
                <a:tc>
                  <a:txBody>
                    <a:bodyPr/>
                    <a:lstStyle/>
                    <a:p>
                      <a:pPr algn="l" fontAlgn="ctr"/>
                      <a:r>
                        <a:rPr lang="en-GB" sz="2000" u="none" strike="noStrike" dirty="0">
                          <a:effectLst/>
                        </a:rPr>
                        <a:t>Stewardship Maturity Mix</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a:effectLst/>
                        </a:rPr>
                        <a:t>NOAA's CICS-NC, NOAA's NCDC</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81948526"/>
                  </a:ext>
                </a:extLst>
              </a:tr>
              <a:tr h="652727">
                <a:tc>
                  <a:txBody>
                    <a:bodyPr/>
                    <a:lstStyle/>
                    <a:p>
                      <a:pPr algn="l" fontAlgn="ctr"/>
                      <a:r>
                        <a:rPr lang="en-GB" sz="2000" u="none" strike="noStrike">
                          <a:effectLst/>
                        </a:rPr>
                        <a:t>FAIR Evaluator</a:t>
                      </a:r>
                      <a:endParaRPr lang="en-GB"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a:effectLst/>
                        </a:rPr>
                        <a:t>GO FAIR, LUMC CBGP, IDS, RDA </a:t>
                      </a:r>
                      <a:r>
                        <a:rPr lang="en-US" sz="2000" u="none" strike="noStrike" dirty="0" err="1">
                          <a:effectLst/>
                        </a:rPr>
                        <a:t>FAIRsharing</a:t>
                      </a:r>
                      <a:r>
                        <a:rPr lang="en-US" sz="2000" u="none" strike="noStrike" dirty="0">
                          <a:effectLst/>
                        </a:rPr>
                        <a:t>, IQSS</a:t>
                      </a:r>
                      <a:endParaRPr lang="en-US"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26114849"/>
                  </a:ext>
                </a:extLst>
              </a:tr>
              <a:tr h="383957">
                <a:tc>
                  <a:txBody>
                    <a:bodyPr/>
                    <a:lstStyle/>
                    <a:p>
                      <a:pPr algn="l" fontAlgn="ctr"/>
                      <a:r>
                        <a:rPr lang="en-GB" sz="2000" u="none" strike="noStrike">
                          <a:effectLst/>
                        </a:rPr>
                        <a:t>Data Stewardship Wizard</a:t>
                      </a:r>
                      <a:endParaRPr lang="en-GB"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a:effectLst/>
                        </a:rPr>
                        <a:t>ELIXIR NL/CZ</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2202835"/>
                  </a:ext>
                </a:extLst>
              </a:tr>
              <a:tr h="652727">
                <a:tc>
                  <a:txBody>
                    <a:bodyPr/>
                    <a:lstStyle/>
                    <a:p>
                      <a:pPr algn="l" fontAlgn="ctr"/>
                      <a:r>
                        <a:rPr lang="en-US" sz="2000" u="none" strike="noStrike">
                          <a:effectLst/>
                        </a:rPr>
                        <a:t>Checklist for Evaluation of Dataset Fitness for Use</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a:effectLst/>
                        </a:rPr>
                        <a:t>Assessment of Data Fitness for Use WG (WDS/RDA) </a:t>
                      </a:r>
                      <a:endParaRPr lang="en-US"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97086707"/>
                  </a:ext>
                </a:extLst>
              </a:tr>
              <a:tr h="383957">
                <a:tc>
                  <a:txBody>
                    <a:bodyPr/>
                    <a:lstStyle/>
                    <a:p>
                      <a:pPr algn="l" fontAlgn="ctr"/>
                      <a:r>
                        <a:rPr lang="en-GB" sz="2000" u="none" strike="noStrike">
                          <a:effectLst/>
                        </a:rPr>
                        <a:t>RDA-SHARC Evaluation</a:t>
                      </a:r>
                      <a:endParaRPr lang="en-GB"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a:effectLst/>
                        </a:rPr>
                        <a:t>SHARC IG (RDA)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89615257"/>
                  </a:ext>
                </a:extLst>
              </a:tr>
              <a:tr h="441550">
                <a:tc>
                  <a:txBody>
                    <a:bodyPr/>
                    <a:lstStyle/>
                    <a:p>
                      <a:pPr algn="l" fontAlgn="ctr"/>
                      <a:r>
                        <a:rPr lang="en-US" sz="2000" u="none" strike="noStrike">
                          <a:effectLst/>
                        </a:rPr>
                        <a:t>WMO-Wide Stewardship Maturity Matrix for Climate Data</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a:effectLst/>
                        </a:rPr>
                        <a:t>The SMM-CD WG</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8912354"/>
                  </a:ext>
                </a:extLst>
              </a:tr>
              <a:tr h="383957">
                <a:tc>
                  <a:txBody>
                    <a:bodyPr/>
                    <a:lstStyle/>
                    <a:p>
                      <a:pPr algn="l" fontAlgn="ctr"/>
                      <a:r>
                        <a:rPr lang="en-US" sz="2000" u="none" strike="noStrike">
                          <a:effectLst/>
                        </a:rPr>
                        <a:t>Data Use and Services Maturity Matrix</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a:effectLst/>
                        </a:rPr>
                        <a:t>The MM-</a:t>
                      </a:r>
                      <a:r>
                        <a:rPr lang="en-GB" sz="2000" u="none" strike="noStrike" dirty="0" err="1">
                          <a:effectLst/>
                        </a:rPr>
                        <a:t>Serv</a:t>
                      </a:r>
                      <a:r>
                        <a:rPr lang="en-GB" sz="2000" u="none" strike="noStrike" dirty="0">
                          <a:effectLst/>
                        </a:rPr>
                        <a:t> WG</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21837356"/>
                  </a:ext>
                </a:extLst>
              </a:tr>
            </a:tbl>
          </a:graphicData>
        </a:graphic>
      </p:graphicFrame>
      <p:sp>
        <p:nvSpPr>
          <p:cNvPr id="3" name="Text Placeholder 2"/>
          <p:cNvSpPr>
            <a:spLocks noGrp="1"/>
          </p:cNvSpPr>
          <p:nvPr>
            <p:ph type="body" sz="quarter" idx="10"/>
          </p:nvPr>
        </p:nvSpPr>
        <p:spPr/>
        <p:txBody>
          <a:bodyPr/>
          <a:lstStyle/>
          <a:p>
            <a:endParaRPr lang="sl-SI"/>
          </a:p>
        </p:txBody>
      </p:sp>
      <p:sp>
        <p:nvSpPr>
          <p:cNvPr id="4" name="Title 3"/>
          <p:cNvSpPr>
            <a:spLocks noGrp="1"/>
          </p:cNvSpPr>
          <p:nvPr>
            <p:ph type="title"/>
          </p:nvPr>
        </p:nvSpPr>
        <p:spPr/>
        <p:txBody>
          <a:bodyPr/>
          <a:lstStyle/>
          <a:p>
            <a:r>
              <a:rPr lang="sl-SI" dirty="0" err="1" smtClean="0"/>
              <a:t>Sources</a:t>
            </a:r>
            <a:r>
              <a:rPr lang="sl-SI" dirty="0" smtClean="0"/>
              <a:t> </a:t>
            </a:r>
            <a:r>
              <a:rPr lang="sl-SI" dirty="0" err="1" smtClean="0"/>
              <a:t>of</a:t>
            </a:r>
            <a:r>
              <a:rPr lang="sl-SI" dirty="0" smtClean="0"/>
              <a:t> </a:t>
            </a:r>
            <a:r>
              <a:rPr lang="sl-SI" dirty="0" err="1" smtClean="0"/>
              <a:t>existing</a:t>
            </a:r>
            <a:r>
              <a:rPr lang="sl-SI" dirty="0" smtClean="0"/>
              <a:t> </a:t>
            </a:r>
            <a:r>
              <a:rPr lang="sl-SI" dirty="0" err="1" smtClean="0"/>
              <a:t>metrics</a:t>
            </a:r>
            <a:r>
              <a:rPr lang="sl-SI" dirty="0" smtClean="0"/>
              <a:t> </a:t>
            </a:r>
            <a:r>
              <a:rPr lang="sl-SI" dirty="0" err="1" smtClean="0"/>
              <a:t>for</a:t>
            </a:r>
            <a:r>
              <a:rPr lang="sl-SI" dirty="0" smtClean="0"/>
              <a:t> FAIR</a:t>
            </a:r>
            <a:endParaRPr lang="sl-SI" dirty="0"/>
          </a:p>
        </p:txBody>
      </p:sp>
      <p:sp>
        <p:nvSpPr>
          <p:cNvPr id="6" name="Rectangle 5"/>
          <p:cNvSpPr/>
          <p:nvPr/>
        </p:nvSpPr>
        <p:spPr>
          <a:xfrm>
            <a:off x="3263300" y="6410815"/>
            <a:ext cx="4219681" cy="369332"/>
          </a:xfrm>
          <a:prstGeom prst="rect">
            <a:avLst/>
          </a:prstGeom>
        </p:spPr>
        <p:txBody>
          <a:bodyPr wrap="none">
            <a:spAutoFit/>
          </a:bodyPr>
          <a:lstStyle/>
          <a:p>
            <a:r>
              <a:rPr lang="sl-SI" dirty="0" err="1" smtClean="0"/>
              <a:t>Taken</a:t>
            </a:r>
            <a:r>
              <a:rPr lang="sl-SI" dirty="0" smtClean="0"/>
              <a:t> </a:t>
            </a:r>
            <a:r>
              <a:rPr lang="sl-SI" dirty="0" err="1" smtClean="0"/>
              <a:t>from</a:t>
            </a:r>
            <a:r>
              <a:rPr lang="sl-SI" dirty="0" smtClean="0"/>
              <a:t>: </a:t>
            </a:r>
            <a:r>
              <a:rPr lang="en-GB" dirty="0" smtClean="0"/>
              <a:t>RDA </a:t>
            </a:r>
            <a:r>
              <a:rPr lang="en-GB" dirty="0"/>
              <a:t>Fair Maturity Assessment</a:t>
            </a:r>
            <a:r>
              <a:rPr lang="sl-SI" dirty="0"/>
              <a:t> </a:t>
            </a:r>
            <a:endParaRPr lang="en-GB" dirty="0"/>
          </a:p>
        </p:txBody>
      </p:sp>
    </p:spTree>
    <p:extLst>
      <p:ext uri="{BB962C8B-B14F-4D97-AF65-F5344CB8AC3E}">
        <p14:creationId xmlns:p14="http://schemas.microsoft.com/office/powerpoint/2010/main" val="2096416552"/>
      </p:ext>
    </p:extLst>
  </p:cSld>
  <p:clrMapOvr>
    <a:masterClrMapping/>
  </p:clrMapOvr>
</p:sld>
</file>

<file path=ppt/theme/theme1.xml><?xml version="1.0" encoding="utf-8"?>
<a:theme xmlns:a="http://schemas.openxmlformats.org/drawingml/2006/main" name="PPT_predloga_V7.1.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dloga_V7.1.EN" id="{45E125A8-0BE1-4031-9E8D-72D727A544FC}" vid="{8A9FA223-EF7B-4FB0-8780-54E00797FE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PPT_predloga_V7.1.EN</Template>
  <TotalTime>3122</TotalTime>
  <Words>3153</Words>
  <Application>Microsoft Office PowerPoint</Application>
  <PresentationFormat>On-screen Show (4:3)</PresentationFormat>
  <Paragraphs>307</Paragraphs>
  <Slides>29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Open Sans Light</vt:lpstr>
      <vt:lpstr>Tahoma</vt:lpstr>
      <vt:lpstr>Times New Roman</vt:lpstr>
      <vt:lpstr>TimesNewRomanPSMT</vt:lpstr>
      <vt:lpstr>Verdana</vt:lpstr>
      <vt:lpstr>PPT_predloga_V7.1.EN</vt:lpstr>
      <vt:lpstr>  FAIRness of (Linked) Social Media Data</vt:lpstr>
      <vt:lpstr>Slovenian Social Science Data Archives (ADP-Arhiv Družboslovnih Podatkov)</vt:lpstr>
      <vt:lpstr>ADP involvement in SERISS project</vt:lpstr>
      <vt:lpstr>Why is discussing about sharing SM data important?</vt:lpstr>
      <vt:lpstr>Issues about (sharing) SM data</vt:lpstr>
      <vt:lpstr>Paradigmatic cases of (non)sharing SM data</vt:lpstr>
      <vt:lpstr>Aspirational FAIR sharing framework</vt:lpstr>
      <vt:lpstr>Selection from existing FAIR maturity metrics for the purpose of evaluating SM data sharing</vt:lpstr>
      <vt:lpstr>Sources of existing metrics for FAIR</vt:lpstr>
      <vt:lpstr>To be Findable: F1. (meta)data are assigned a globally unique and persistent identifier</vt:lpstr>
      <vt:lpstr>Example cases</vt:lpstr>
      <vt:lpstr>Remaining F… aspects</vt:lpstr>
      <vt:lpstr>To be Accessible: A1. (meta)data are retrievable by their identifier using a standardized communications protocol</vt:lpstr>
      <vt:lpstr>Example cases</vt:lpstr>
      <vt:lpstr> A2. metadata are accessible, even when the data are no longer available</vt:lpstr>
      <vt:lpstr>Example cases</vt:lpstr>
      <vt:lpstr>PowerPoint Presentation</vt:lpstr>
      <vt:lpstr>To be Interoperable:</vt:lpstr>
      <vt:lpstr>I3. (meta)data include qualified references to other (meta)data</vt:lpstr>
      <vt:lpstr>To be Reusable: R1. meta(data) are richly described with a plurality of accurate and relevant attributes</vt:lpstr>
      <vt:lpstr>Cases</vt:lpstr>
      <vt:lpstr>R1.1. (meta)data are released with a clear and accessible data usage license</vt:lpstr>
      <vt:lpstr>Example case</vt:lpstr>
      <vt:lpstr>R1.2. (meta)data are associated with detailed provenance R1.3. (meta)data meet domain-relevant community standards</vt:lpstr>
      <vt:lpstr>Cost considerations</vt:lpstr>
      <vt:lpstr>Conclusion</vt:lpstr>
      <vt:lpstr>Data resources mentioned</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Barriers for Establishing a National Data Service</dc:title>
  <dc:creator>Štebe, Janez</dc:creator>
  <cp:lastModifiedBy>Štebe, Janez</cp:lastModifiedBy>
  <cp:revision>155</cp:revision>
  <dcterms:created xsi:type="dcterms:W3CDTF">2019-05-13T10:02:18Z</dcterms:created>
  <dcterms:modified xsi:type="dcterms:W3CDTF">2019-07-16T12:32:00Z</dcterms:modified>
</cp:coreProperties>
</file>