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sldIdLst>
    <p:sldId id="256" r:id="rId2"/>
    <p:sldId id="259" r:id="rId3"/>
    <p:sldId id="263" r:id="rId4"/>
    <p:sldId id="262" r:id="rId5"/>
    <p:sldId id="268" r:id="rId6"/>
    <p:sldId id="270" r:id="rId7"/>
    <p:sldId id="274" r:id="rId8"/>
    <p:sldId id="275" r:id="rId9"/>
    <p:sldId id="273" r:id="rId10"/>
    <p:sldId id="267" r:id="rId11"/>
    <p:sldId id="266" r:id="rId12"/>
    <p:sldId id="264" r:id="rId13"/>
    <p:sldId id="265" r:id="rId14"/>
  </p:sldIdLst>
  <p:sldSz cx="9144000" cy="6858000" type="screen4x3"/>
  <p:notesSz cx="6858000" cy="9926638"/>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6464"/>
    <a:srgbClr val="0070C0"/>
    <a:srgbClr val="7170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79" autoAdjust="0"/>
    <p:restoredTop sz="96397" autoAdjust="0"/>
  </p:normalViewPr>
  <p:slideViewPr>
    <p:cSldViewPr>
      <p:cViewPr>
        <p:scale>
          <a:sx n="117" d="100"/>
          <a:sy n="117" d="100"/>
        </p:scale>
        <p:origin x="579"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DBE958F-F175-4303-BE44-7846244FBA9F}"/>
              </a:ext>
            </a:extLst>
          </p:cNvPr>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atin typeface="Arial" charset="0"/>
              </a:defRPr>
            </a:lvl1pPr>
          </a:lstStyle>
          <a:p>
            <a:pPr>
              <a:defRPr/>
            </a:pPr>
            <a:endParaRPr lang="en-GB"/>
          </a:p>
        </p:txBody>
      </p:sp>
      <p:sp>
        <p:nvSpPr>
          <p:cNvPr id="3" name="Date Placeholder 2">
            <a:extLst>
              <a:ext uri="{FF2B5EF4-FFF2-40B4-BE49-F238E27FC236}">
                <a16:creationId xmlns:a16="http://schemas.microsoft.com/office/drawing/2014/main" id="{559288F7-0B32-4F39-9CBB-465F1F1C19FD}"/>
              </a:ext>
            </a:extLst>
          </p:cNvPr>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atin typeface="Arial" charset="0"/>
              </a:defRPr>
            </a:lvl1pPr>
          </a:lstStyle>
          <a:p>
            <a:pPr>
              <a:defRPr/>
            </a:pPr>
            <a:fld id="{70E48069-4B47-41F8-84CA-50ACC7986902}" type="datetimeFigureOut">
              <a:rPr lang="en-GB"/>
              <a:pPr>
                <a:defRPr/>
              </a:pPr>
              <a:t>16/07/2019</a:t>
            </a:fld>
            <a:endParaRPr lang="en-GB"/>
          </a:p>
        </p:txBody>
      </p:sp>
      <p:sp>
        <p:nvSpPr>
          <p:cNvPr id="4" name="Slide Image Placeholder 3">
            <a:extLst>
              <a:ext uri="{FF2B5EF4-FFF2-40B4-BE49-F238E27FC236}">
                <a16:creationId xmlns:a16="http://schemas.microsoft.com/office/drawing/2014/main" id="{1211CAC7-954B-4570-B5B4-FD25D81D74D0}"/>
              </a:ext>
            </a:extLst>
          </p:cNvPr>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5450B8E8-766F-4D39-82A9-D7830F060470}"/>
              </a:ext>
            </a:extLst>
          </p:cNvPr>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6E756D24-0606-4760-9A45-7F0A9B3138B1}"/>
              </a:ext>
            </a:extLst>
          </p:cNvPr>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atin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6FF66D2F-D7D5-41B5-9421-05B6771E31B7}"/>
              </a:ext>
            </a:extLst>
          </p:cNvPr>
          <p:cNvSpPr>
            <a:spLocks noGrp="1"/>
          </p:cNvSpPr>
          <p:nvPr>
            <p:ph type="sldNum" sz="quarter" idx="5"/>
          </p:nvPr>
        </p:nvSpPr>
        <p:spPr>
          <a:xfrm>
            <a:off x="3884613" y="9428163"/>
            <a:ext cx="29718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FB10022-12ED-41DB-BD4E-D06DC983942D}"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C270D143-403D-48B9-BD1E-716FBA2940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0EA054BB-635B-436D-B658-F275E2CDA0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2292" name="Slide Number Placeholder 3">
            <a:extLst>
              <a:ext uri="{FF2B5EF4-FFF2-40B4-BE49-F238E27FC236}">
                <a16:creationId xmlns:a16="http://schemas.microsoft.com/office/drawing/2014/main" id="{6F5BA2A4-8AC3-408D-B228-A5FD44DA71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1" charset="-128"/>
              </a:defRPr>
            </a:lvl1pPr>
            <a:lvl2pPr marL="742950" indent="-285750">
              <a:defRPr sz="2400">
                <a:solidFill>
                  <a:schemeClr val="tx1"/>
                </a:solidFill>
                <a:latin typeface="Arial" panose="020B0604020202020204" pitchFamily="34" charset="0"/>
                <a:ea typeface="ヒラギノ角ゴ Pro W3" pitchFamily="1" charset="-128"/>
              </a:defRPr>
            </a:lvl2pPr>
            <a:lvl3pPr marL="1143000" indent="-228600">
              <a:defRPr sz="2400">
                <a:solidFill>
                  <a:schemeClr val="tx1"/>
                </a:solidFill>
                <a:latin typeface="Arial" panose="020B0604020202020204" pitchFamily="34" charset="0"/>
                <a:ea typeface="ヒラギノ角ゴ Pro W3" pitchFamily="1" charset="-128"/>
              </a:defRPr>
            </a:lvl3pPr>
            <a:lvl4pPr marL="1600200" indent="-228600">
              <a:defRPr sz="2400">
                <a:solidFill>
                  <a:schemeClr val="tx1"/>
                </a:solidFill>
                <a:latin typeface="Arial" panose="020B0604020202020204" pitchFamily="34" charset="0"/>
                <a:ea typeface="ヒラギノ角ゴ Pro W3" pitchFamily="1" charset="-128"/>
              </a:defRPr>
            </a:lvl4pPr>
            <a:lvl5pPr marL="2057400" indent="-228600">
              <a:defRPr sz="2400">
                <a:solidFill>
                  <a:schemeClr val="tx1"/>
                </a:solidFill>
                <a:latin typeface="Arial" panose="020B0604020202020204"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fld id="{25E73CDD-32D0-4866-BBC2-8F5FD740B57B}" type="slidenum">
              <a:rPr lang="en-GB" altLang="en-US" sz="1200"/>
              <a:pPr/>
              <a:t>1</a:t>
            </a:fld>
            <a:endParaRPr lang="en-GB"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FC78A3D-5756-4873-96B9-B09BAF8BA4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95FD0CAA-CEE0-4218-9B93-03B3A96716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dirty="0"/>
              <a:t>First three points are things I’ve learnt from the literature </a:t>
            </a:r>
          </a:p>
          <a:p>
            <a:pPr marL="171450" indent="-171450" eaLnBrk="1" hangingPunct="1">
              <a:buFontTx/>
              <a:buChar char="-"/>
            </a:pPr>
            <a:r>
              <a:rPr lang="en-GB" altLang="en-US" dirty="0"/>
              <a:t>Economics of privacy</a:t>
            </a:r>
          </a:p>
          <a:p>
            <a:pPr marL="171450" indent="-171450" eaLnBrk="1" hangingPunct="1">
              <a:buFontTx/>
              <a:buChar char="-"/>
            </a:pPr>
            <a:r>
              <a:rPr lang="en-GB" altLang="en-US" dirty="0"/>
              <a:t>Human-Computer-Interaction and privacy</a:t>
            </a:r>
          </a:p>
          <a:p>
            <a:pPr marL="0" indent="0" eaLnBrk="1" hangingPunct="1">
              <a:buFontTx/>
              <a:buNone/>
            </a:pPr>
            <a:r>
              <a:rPr lang="en-GB" altLang="en-US" dirty="0"/>
              <a:t>Last point is based on own research</a:t>
            </a:r>
          </a:p>
        </p:txBody>
      </p:sp>
      <p:sp>
        <p:nvSpPr>
          <p:cNvPr id="13316" name="Slide Number Placeholder 3">
            <a:extLst>
              <a:ext uri="{FF2B5EF4-FFF2-40B4-BE49-F238E27FC236}">
                <a16:creationId xmlns:a16="http://schemas.microsoft.com/office/drawing/2014/main" id="{991B90AA-F048-4FF7-9C45-65157F6DCD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1" charset="-128"/>
              </a:defRPr>
            </a:lvl1pPr>
            <a:lvl2pPr marL="742950" indent="-285750">
              <a:defRPr sz="2400">
                <a:solidFill>
                  <a:schemeClr val="tx1"/>
                </a:solidFill>
                <a:latin typeface="Arial" panose="020B0604020202020204" pitchFamily="34" charset="0"/>
                <a:ea typeface="ヒラギノ角ゴ Pro W3" pitchFamily="1" charset="-128"/>
              </a:defRPr>
            </a:lvl2pPr>
            <a:lvl3pPr marL="1143000" indent="-228600">
              <a:defRPr sz="2400">
                <a:solidFill>
                  <a:schemeClr val="tx1"/>
                </a:solidFill>
                <a:latin typeface="Arial" panose="020B0604020202020204" pitchFamily="34" charset="0"/>
                <a:ea typeface="ヒラギノ角ゴ Pro W3" pitchFamily="1" charset="-128"/>
              </a:defRPr>
            </a:lvl3pPr>
            <a:lvl4pPr marL="1600200" indent="-228600">
              <a:defRPr sz="2400">
                <a:solidFill>
                  <a:schemeClr val="tx1"/>
                </a:solidFill>
                <a:latin typeface="Arial" panose="020B0604020202020204" pitchFamily="34" charset="0"/>
                <a:ea typeface="ヒラギノ角ゴ Pro W3" pitchFamily="1" charset="-128"/>
              </a:defRPr>
            </a:lvl4pPr>
            <a:lvl5pPr marL="2057400" indent="-228600">
              <a:defRPr sz="2400">
                <a:solidFill>
                  <a:schemeClr val="tx1"/>
                </a:solidFill>
                <a:latin typeface="Arial" panose="020B0604020202020204"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fld id="{317C7845-9748-4AE0-80CB-D1A769B00B01}" type="slidenum">
              <a:rPr lang="en-GB" altLang="en-US" sz="1200"/>
              <a:pPr/>
              <a:t>2</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FC78A3D-5756-4873-96B9-B09BAF8BA4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95FD0CAA-CEE0-4218-9B93-03B3A96716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dirty="0"/>
          </a:p>
        </p:txBody>
      </p:sp>
      <p:sp>
        <p:nvSpPr>
          <p:cNvPr id="13316" name="Slide Number Placeholder 3">
            <a:extLst>
              <a:ext uri="{FF2B5EF4-FFF2-40B4-BE49-F238E27FC236}">
                <a16:creationId xmlns:a16="http://schemas.microsoft.com/office/drawing/2014/main" id="{991B90AA-F048-4FF7-9C45-65157F6DCD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1" charset="-128"/>
              </a:defRPr>
            </a:lvl1pPr>
            <a:lvl2pPr marL="742950" indent="-285750">
              <a:defRPr sz="2400">
                <a:solidFill>
                  <a:schemeClr val="tx1"/>
                </a:solidFill>
                <a:latin typeface="Arial" panose="020B0604020202020204" pitchFamily="34" charset="0"/>
                <a:ea typeface="ヒラギノ角ゴ Pro W3" pitchFamily="1" charset="-128"/>
              </a:defRPr>
            </a:lvl2pPr>
            <a:lvl3pPr marL="1143000" indent="-228600">
              <a:defRPr sz="2400">
                <a:solidFill>
                  <a:schemeClr val="tx1"/>
                </a:solidFill>
                <a:latin typeface="Arial" panose="020B0604020202020204" pitchFamily="34" charset="0"/>
                <a:ea typeface="ヒラギノ角ゴ Pro W3" pitchFamily="1" charset="-128"/>
              </a:defRPr>
            </a:lvl3pPr>
            <a:lvl4pPr marL="1600200" indent="-228600">
              <a:defRPr sz="2400">
                <a:solidFill>
                  <a:schemeClr val="tx1"/>
                </a:solidFill>
                <a:latin typeface="Arial" panose="020B0604020202020204" pitchFamily="34" charset="0"/>
                <a:ea typeface="ヒラギノ角ゴ Pro W3" pitchFamily="1" charset="-128"/>
              </a:defRPr>
            </a:lvl4pPr>
            <a:lvl5pPr marL="2057400" indent="-228600">
              <a:defRPr sz="2400">
                <a:solidFill>
                  <a:schemeClr val="tx1"/>
                </a:solidFill>
                <a:latin typeface="Arial" panose="020B0604020202020204"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fld id="{317C7845-9748-4AE0-80CB-D1A769B00B01}" type="slidenum">
              <a:rPr lang="en-GB" altLang="en-US" sz="1200"/>
              <a:pPr/>
              <a:t>3</a:t>
            </a:fld>
            <a:endParaRPr lang="en-GB" altLang="en-US" sz="1200"/>
          </a:p>
        </p:txBody>
      </p:sp>
    </p:spTree>
    <p:extLst>
      <p:ext uri="{BB962C8B-B14F-4D97-AF65-F5344CB8AC3E}">
        <p14:creationId xmlns:p14="http://schemas.microsoft.com/office/powerpoint/2010/main" val="4037902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Research about how respondents decide whether or not to consent to data linkage</a:t>
            </a:r>
          </a:p>
          <a:p>
            <a:endParaRPr lang="en-GB" dirty="0"/>
          </a:p>
          <a:p>
            <a:r>
              <a:rPr lang="en-GB" dirty="0"/>
              <a:t>As part of that we collected background information about attitudes and behaviours that might predict consent</a:t>
            </a:r>
          </a:p>
        </p:txBody>
      </p:sp>
      <p:sp>
        <p:nvSpPr>
          <p:cNvPr id="4" name="Slide Number Placeholder 3"/>
          <p:cNvSpPr>
            <a:spLocks noGrp="1"/>
          </p:cNvSpPr>
          <p:nvPr>
            <p:ph type="sldNum" sz="quarter" idx="5"/>
          </p:nvPr>
        </p:nvSpPr>
        <p:spPr/>
        <p:txBody>
          <a:bodyPr/>
          <a:lstStyle/>
          <a:p>
            <a:fld id="{DFB10022-12ED-41DB-BD4E-D06DC983942D}" type="slidenum">
              <a:rPr lang="en-GB" altLang="en-US" smtClean="0"/>
              <a:pPr/>
              <a:t>4</a:t>
            </a:fld>
            <a:endParaRPr lang="en-GB" altLang="en-US"/>
          </a:p>
        </p:txBody>
      </p:sp>
    </p:spTree>
    <p:extLst>
      <p:ext uri="{BB962C8B-B14F-4D97-AF65-F5344CB8AC3E}">
        <p14:creationId xmlns:p14="http://schemas.microsoft.com/office/powerpoint/2010/main" val="2901413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Experimental mixed mode design</a:t>
            </a:r>
          </a:p>
          <a:p>
            <a:r>
              <a:rPr lang="en-GB" dirty="0"/>
              <a:t>Same as in medical trials with non-compliance to treatment</a:t>
            </a:r>
          </a:p>
          <a:p>
            <a:r>
              <a:rPr lang="en-GB" dirty="0"/>
              <a:t>Can use the random allocation to modes as instruments for the mode of interview</a:t>
            </a:r>
          </a:p>
          <a:p>
            <a:r>
              <a:rPr lang="en-GB" dirty="0"/>
              <a:t>To control for selection into modes</a:t>
            </a:r>
          </a:p>
        </p:txBody>
      </p:sp>
      <p:sp>
        <p:nvSpPr>
          <p:cNvPr id="4" name="Slide Number Placeholder 3"/>
          <p:cNvSpPr>
            <a:spLocks noGrp="1"/>
          </p:cNvSpPr>
          <p:nvPr>
            <p:ph type="sldNum" sz="quarter" idx="5"/>
          </p:nvPr>
        </p:nvSpPr>
        <p:spPr/>
        <p:txBody>
          <a:bodyPr/>
          <a:lstStyle/>
          <a:p>
            <a:fld id="{DFB10022-12ED-41DB-BD4E-D06DC983942D}" type="slidenum">
              <a:rPr lang="en-GB" altLang="en-US" smtClean="0"/>
              <a:pPr/>
              <a:t>5</a:t>
            </a:fld>
            <a:endParaRPr lang="en-GB" altLang="en-US"/>
          </a:p>
        </p:txBody>
      </p:sp>
    </p:spTree>
    <p:extLst>
      <p:ext uri="{BB962C8B-B14F-4D97-AF65-F5344CB8AC3E}">
        <p14:creationId xmlns:p14="http://schemas.microsoft.com/office/powerpoint/2010/main" val="3653157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FB10022-12ED-41DB-BD4E-D06DC983942D}" type="slidenum">
              <a:rPr lang="en-GB" altLang="en-US" smtClean="0"/>
              <a:pPr/>
              <a:t>6</a:t>
            </a:fld>
            <a:endParaRPr lang="en-GB" altLang="en-US"/>
          </a:p>
        </p:txBody>
      </p:sp>
    </p:spTree>
    <p:extLst>
      <p:ext uri="{BB962C8B-B14F-4D97-AF65-F5344CB8AC3E}">
        <p14:creationId xmlns:p14="http://schemas.microsoft.com/office/powerpoint/2010/main" val="1843782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Seems that answering survey online primes respondents to worry more about the security of their data?</a:t>
            </a:r>
          </a:p>
        </p:txBody>
      </p:sp>
      <p:sp>
        <p:nvSpPr>
          <p:cNvPr id="4" name="Slide Number Placeholder 3"/>
          <p:cNvSpPr>
            <a:spLocks noGrp="1"/>
          </p:cNvSpPr>
          <p:nvPr>
            <p:ph type="sldNum" sz="quarter" idx="5"/>
          </p:nvPr>
        </p:nvSpPr>
        <p:spPr/>
        <p:txBody>
          <a:bodyPr/>
          <a:lstStyle/>
          <a:p>
            <a:fld id="{DFB10022-12ED-41DB-BD4E-D06DC983942D}" type="slidenum">
              <a:rPr lang="en-GB" altLang="en-US" smtClean="0"/>
              <a:pPr/>
              <a:t>8</a:t>
            </a:fld>
            <a:endParaRPr lang="en-GB" altLang="en-US"/>
          </a:p>
        </p:txBody>
      </p:sp>
    </p:spTree>
    <p:extLst>
      <p:ext uri="{BB962C8B-B14F-4D97-AF65-F5344CB8AC3E}">
        <p14:creationId xmlns:p14="http://schemas.microsoft.com/office/powerpoint/2010/main" val="17526481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14" descr="Powerpoint_title_slide">
            <a:extLst>
              <a:ext uri="{FF2B5EF4-FFF2-40B4-BE49-F238E27FC236}">
                <a16:creationId xmlns:a16="http://schemas.microsoft.com/office/drawing/2014/main" id="{CB9A8746-BAD4-4B2E-9F51-7B3B622948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9" descr="Logo_strap">
            <a:extLst>
              <a:ext uri="{FF2B5EF4-FFF2-40B4-BE49-F238E27FC236}">
                <a16:creationId xmlns:a16="http://schemas.microsoft.com/office/drawing/2014/main" id="{17D4168C-55DE-4A25-B57A-C4B8834188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04800"/>
            <a:ext cx="4103688" cy="174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9284526B-1615-43B5-ADB2-3F98C40D0561}"/>
              </a:ext>
            </a:extLst>
          </p:cNvPr>
          <p:cNvSpPr txBox="1">
            <a:spLocks noChangeArrowheads="1"/>
          </p:cNvSpPr>
          <p:nvPr userDrawn="1"/>
        </p:nvSpPr>
        <p:spPr bwMode="auto">
          <a:xfrm>
            <a:off x="0" y="6302375"/>
            <a:ext cx="56515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ヒラギノ角ゴ Pro W3" pitchFamily="1" charset="-128"/>
              </a:defRPr>
            </a:lvl1pPr>
            <a:lvl2pPr marL="742950" indent="-285750">
              <a:defRPr sz="2400">
                <a:solidFill>
                  <a:schemeClr val="tx1"/>
                </a:solidFill>
                <a:latin typeface="Arial" charset="0"/>
                <a:ea typeface="ヒラギノ角ゴ Pro W3" pitchFamily="1" charset="-128"/>
              </a:defRPr>
            </a:lvl2pPr>
            <a:lvl3pPr marL="1143000" indent="-228600">
              <a:defRPr sz="2400">
                <a:solidFill>
                  <a:schemeClr val="tx1"/>
                </a:solidFill>
                <a:latin typeface="Arial" charset="0"/>
                <a:ea typeface="ヒラギノ角ゴ Pro W3" pitchFamily="1" charset="-128"/>
              </a:defRPr>
            </a:lvl3pPr>
            <a:lvl4pPr marL="1600200" indent="-228600">
              <a:defRPr sz="2400">
                <a:solidFill>
                  <a:schemeClr val="tx1"/>
                </a:solidFill>
                <a:latin typeface="Arial" charset="0"/>
                <a:ea typeface="ヒラギノ角ゴ Pro W3" pitchFamily="1" charset="-128"/>
              </a:defRPr>
            </a:lvl4pPr>
            <a:lvl5pPr marL="2057400" indent="-228600">
              <a:defRPr sz="2400">
                <a:solidFill>
                  <a:schemeClr val="tx1"/>
                </a:solidFill>
                <a:latin typeface="Arial"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 charset="-128"/>
              </a:defRPr>
            </a:lvl9pPr>
          </a:lstStyle>
          <a:p>
            <a:pPr>
              <a:defRPr/>
            </a:pPr>
            <a:r>
              <a:rPr lang="en-GB" altLang="en-US" sz="1000" dirty="0">
                <a:solidFill>
                  <a:srgbClr val="717074"/>
                </a:solidFill>
                <a:cs typeface="Arial" charset="0"/>
              </a:rPr>
              <a:t>An initiative by the Economic and Social Research Council, with scientific leadership by the Institute for Social and Economic Research, University of Essex, and survey delivery by NatCen Social Research and Kantar Public</a:t>
            </a:r>
          </a:p>
        </p:txBody>
      </p:sp>
      <p:pic>
        <p:nvPicPr>
          <p:cNvPr id="6" name="Picture 9">
            <a:extLst>
              <a:ext uri="{FF2B5EF4-FFF2-40B4-BE49-F238E27FC236}">
                <a16:creationId xmlns:a16="http://schemas.microsoft.com/office/drawing/2014/main" id="{A1352E20-91FE-4CCF-9291-93C8498CA59B}"/>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9388" y="5292725"/>
            <a:ext cx="2052637"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a:extLst>
              <a:ext uri="{FF2B5EF4-FFF2-40B4-BE49-F238E27FC236}">
                <a16:creationId xmlns:a16="http://schemas.microsoft.com/office/drawing/2014/main" id="{5DFBB429-42DA-43B7-AF9D-42121FA88ACA}"/>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700338" y="5337175"/>
            <a:ext cx="9525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a:extLst>
              <a:ext uri="{FF2B5EF4-FFF2-40B4-BE49-F238E27FC236}">
                <a16:creationId xmlns:a16="http://schemas.microsoft.com/office/drawing/2014/main" id="{0D641990-55F4-4A82-948F-E39137491203}"/>
              </a:ext>
            </a:extLst>
          </p:cNvPr>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427538" y="5327650"/>
            <a:ext cx="1008062"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276755" y="2204864"/>
            <a:ext cx="7679621" cy="1066800"/>
          </a:xfrm>
        </p:spPr>
        <p:txBody>
          <a:bodyPr/>
          <a:lstStyle>
            <a:lvl1pPr>
              <a:defRPr sz="7200">
                <a:solidFill>
                  <a:schemeClr val="tx1"/>
                </a:solidFill>
              </a:defRPr>
            </a:lvl1pPr>
          </a:lstStyle>
          <a:p>
            <a:pPr lvl="0"/>
            <a:r>
              <a:rPr lang="en-US" altLang="en-US" noProof="0" dirty="0"/>
              <a:t>Click to edit Master title style</a:t>
            </a:r>
          </a:p>
        </p:txBody>
      </p:sp>
    </p:spTree>
    <p:extLst>
      <p:ext uri="{BB962C8B-B14F-4D97-AF65-F5344CB8AC3E}">
        <p14:creationId xmlns:p14="http://schemas.microsoft.com/office/powerpoint/2010/main" val="1733999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D13FA17-9F5A-4DE6-BD0B-A2780F7436FB}"/>
              </a:ext>
            </a:extLst>
          </p:cNvPr>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45705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95950" y="457200"/>
            <a:ext cx="1771650" cy="56388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81000" y="457200"/>
            <a:ext cx="516255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812E4E4-2E47-40AF-8B68-B93EC86587F6}"/>
              </a:ext>
            </a:extLst>
          </p:cNvPr>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7138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C252E3E-260C-4BB7-9A19-E0790361A780}"/>
              </a:ext>
            </a:extLst>
          </p:cNvPr>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66981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A93C249-FCB0-4341-AB6A-98A7C49B87F8}"/>
              </a:ext>
            </a:extLst>
          </p:cNvPr>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8508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81000" y="1981200"/>
            <a:ext cx="3467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000500" y="1981200"/>
            <a:ext cx="3467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885BF73-84B7-4CFD-AC6E-599EC660B277}"/>
              </a:ext>
            </a:extLst>
          </p:cNvPr>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254118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0C6D9E69-839D-4E88-AF81-2AAA285867E3}"/>
              </a:ext>
            </a:extLst>
          </p:cNvPr>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927277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636B5222-FFD9-40EA-9EA5-9090ADC6904F}"/>
              </a:ext>
            </a:extLst>
          </p:cNvPr>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5506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E37B897-FC94-4D5C-9AE8-2764CC4FD725}"/>
              </a:ext>
            </a:extLst>
          </p:cNvPr>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4674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152427F-D1D3-44AC-AEB0-E8BE3F44211F}"/>
              </a:ext>
            </a:extLst>
          </p:cNvPr>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45689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9306913-206E-44F0-9095-32085386C379}"/>
              </a:ext>
            </a:extLst>
          </p:cNvPr>
          <p:cNvSpPr>
            <a:spLocks noGrp="1" noChangeArrowheads="1"/>
          </p:cNvSpPr>
          <p:nvPr>
            <p:ph type="dt" sz="half" idx="10"/>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519814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1" descr="Background_2">
            <a:extLst>
              <a:ext uri="{FF2B5EF4-FFF2-40B4-BE49-F238E27FC236}">
                <a16:creationId xmlns:a16="http://schemas.microsoft.com/office/drawing/2014/main" id="{303DF540-1334-4D68-8AA8-214BE5C99D6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98FBEB0A-BD68-4CCA-9F4E-879141E327D1}"/>
              </a:ext>
            </a:extLst>
          </p:cNvPr>
          <p:cNvSpPr>
            <a:spLocks noGrp="1" noChangeArrowheads="1"/>
          </p:cNvSpPr>
          <p:nvPr>
            <p:ph type="title"/>
          </p:nvPr>
        </p:nvSpPr>
        <p:spPr bwMode="auto">
          <a:xfrm>
            <a:off x="381000" y="457200"/>
            <a:ext cx="70866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40A7770F-1340-4256-B4A1-237D7A9CCA9E}"/>
              </a:ext>
            </a:extLst>
          </p:cNvPr>
          <p:cNvSpPr>
            <a:spLocks noGrp="1" noChangeArrowheads="1"/>
          </p:cNvSpPr>
          <p:nvPr>
            <p:ph type="body" idx="1"/>
          </p:nvPr>
        </p:nvSpPr>
        <p:spPr bwMode="auto">
          <a:xfrm>
            <a:off x="381000" y="1981200"/>
            <a:ext cx="70866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a:extLst>
              <a:ext uri="{FF2B5EF4-FFF2-40B4-BE49-F238E27FC236}">
                <a16:creationId xmlns:a16="http://schemas.microsoft.com/office/drawing/2014/main" id="{14ABCD60-4136-47D4-9451-2876CFFF2A6B}"/>
              </a:ext>
            </a:extLst>
          </p:cNvPr>
          <p:cNvSpPr>
            <a:spLocks noGrp="1" noChangeArrowheads="1"/>
          </p:cNvSpPr>
          <p:nvPr>
            <p:ph type="dt" sz="half" idx="2"/>
          </p:nvPr>
        </p:nvSpPr>
        <p:spPr bwMode="auto">
          <a:xfrm>
            <a:off x="304800" y="63246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000">
                <a:solidFill>
                  <a:srgbClr val="626464"/>
                </a:solidFill>
                <a:latin typeface="Arial" charset="0"/>
              </a:defRPr>
            </a:lvl1pPr>
          </a:lstStyle>
          <a:p>
            <a:pPr>
              <a:defRPr/>
            </a:pPr>
            <a:endParaRPr lang="en-US" altLang="en-US"/>
          </a:p>
        </p:txBody>
      </p:sp>
      <p:sp>
        <p:nvSpPr>
          <p:cNvPr id="1030" name="Line 13">
            <a:extLst>
              <a:ext uri="{FF2B5EF4-FFF2-40B4-BE49-F238E27FC236}">
                <a16:creationId xmlns:a16="http://schemas.microsoft.com/office/drawing/2014/main" id="{1900BC0F-CFA7-4095-9BE6-2EF42F222EDB}"/>
              </a:ext>
            </a:extLst>
          </p:cNvPr>
          <p:cNvSpPr>
            <a:spLocks noChangeShapeType="1"/>
          </p:cNvSpPr>
          <p:nvPr/>
        </p:nvSpPr>
        <p:spPr bwMode="auto">
          <a:xfrm>
            <a:off x="381000" y="6324600"/>
            <a:ext cx="8382000" cy="0"/>
          </a:xfrm>
          <a:prstGeom prst="line">
            <a:avLst/>
          </a:prstGeom>
          <a:noFill/>
          <a:ln w="6350">
            <a:solidFill>
              <a:srgbClr val="626464"/>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rtl="0" eaLnBrk="0" fontAlgn="base" hangingPunct="0">
        <a:lnSpc>
          <a:spcPct val="90000"/>
        </a:lnSpc>
        <a:spcBef>
          <a:spcPct val="0"/>
        </a:spcBef>
        <a:spcAft>
          <a:spcPct val="0"/>
        </a:spcAft>
        <a:defRPr sz="4000">
          <a:solidFill>
            <a:schemeClr val="tx2"/>
          </a:solidFill>
          <a:latin typeface="+mj-lt"/>
          <a:ea typeface="+mj-ea"/>
          <a:cs typeface="+mj-cs"/>
        </a:defRPr>
      </a:lvl1pPr>
      <a:lvl2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2pPr>
      <a:lvl3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3pPr>
      <a:lvl4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4pPr>
      <a:lvl5pPr algn="l" rtl="0" eaLnBrk="0" fontAlgn="base" hangingPunct="0">
        <a:lnSpc>
          <a:spcPct val="90000"/>
        </a:lnSpc>
        <a:spcBef>
          <a:spcPct val="0"/>
        </a:spcBef>
        <a:spcAft>
          <a:spcPct val="0"/>
        </a:spcAft>
        <a:defRPr sz="4000">
          <a:solidFill>
            <a:schemeClr val="tx2"/>
          </a:solidFill>
          <a:latin typeface="Arial" charset="0"/>
          <a:ea typeface="ヒラギノ角ゴ Pro W3" pitchFamily="1" charset="-128"/>
        </a:defRPr>
      </a:lvl5pPr>
      <a:lvl6pPr marL="457200" algn="l" rtl="0" fontAlgn="base">
        <a:lnSpc>
          <a:spcPct val="90000"/>
        </a:lnSpc>
        <a:spcBef>
          <a:spcPct val="0"/>
        </a:spcBef>
        <a:spcAft>
          <a:spcPct val="0"/>
        </a:spcAft>
        <a:defRPr sz="4000">
          <a:solidFill>
            <a:schemeClr val="tx2"/>
          </a:solidFill>
          <a:latin typeface="Arial" charset="0"/>
          <a:ea typeface="ヒラギノ角ゴ Pro W3" pitchFamily="1" charset="-128"/>
        </a:defRPr>
      </a:lvl6pPr>
      <a:lvl7pPr marL="914400" algn="l" rtl="0" fontAlgn="base">
        <a:lnSpc>
          <a:spcPct val="90000"/>
        </a:lnSpc>
        <a:spcBef>
          <a:spcPct val="0"/>
        </a:spcBef>
        <a:spcAft>
          <a:spcPct val="0"/>
        </a:spcAft>
        <a:defRPr sz="4000">
          <a:solidFill>
            <a:schemeClr val="tx2"/>
          </a:solidFill>
          <a:latin typeface="Arial" charset="0"/>
          <a:ea typeface="ヒラギノ角ゴ Pro W3" pitchFamily="1" charset="-128"/>
        </a:defRPr>
      </a:lvl7pPr>
      <a:lvl8pPr marL="1371600" algn="l" rtl="0" fontAlgn="base">
        <a:lnSpc>
          <a:spcPct val="90000"/>
        </a:lnSpc>
        <a:spcBef>
          <a:spcPct val="0"/>
        </a:spcBef>
        <a:spcAft>
          <a:spcPct val="0"/>
        </a:spcAft>
        <a:defRPr sz="4000">
          <a:solidFill>
            <a:schemeClr val="tx2"/>
          </a:solidFill>
          <a:latin typeface="Arial" charset="0"/>
          <a:ea typeface="ヒラギノ角ゴ Pro W3" pitchFamily="1" charset="-128"/>
        </a:defRPr>
      </a:lvl8pPr>
      <a:lvl9pPr marL="1828800" algn="l" rtl="0" fontAlgn="base">
        <a:lnSpc>
          <a:spcPct val="90000"/>
        </a:lnSpc>
        <a:spcBef>
          <a:spcPct val="0"/>
        </a:spcBef>
        <a:spcAft>
          <a:spcPct val="0"/>
        </a:spcAft>
        <a:defRPr sz="4000">
          <a:solidFill>
            <a:schemeClr val="tx2"/>
          </a:solidFill>
          <a:latin typeface="Arial" charset="0"/>
          <a:ea typeface="ヒラギノ角ゴ Pro W3" pitchFamily="1" charset="-128"/>
        </a:defRPr>
      </a:lvl9pPr>
    </p:titleStyle>
    <p:bodyStyle>
      <a:lvl1pPr marL="342900" indent="-342900" algn="l" rtl="0" eaLnBrk="0" fontAlgn="base" hangingPunct="0">
        <a:lnSpc>
          <a:spcPct val="110000"/>
        </a:lnSpc>
        <a:spcBef>
          <a:spcPct val="20000"/>
        </a:spcBef>
        <a:spcAft>
          <a:spcPct val="0"/>
        </a:spcAft>
        <a:buClr>
          <a:srgbClr val="0095D3"/>
        </a:buClr>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1776B2"/>
        </a:buClr>
        <a:defRPr sz="2200">
          <a:solidFill>
            <a:srgbClr val="626464"/>
          </a:solidFill>
          <a:latin typeface="+mn-lt"/>
          <a:ea typeface="+mn-ea"/>
        </a:defRPr>
      </a:lvl2pPr>
      <a:lvl3pPr marL="1143000" indent="-228600" algn="l" rtl="0" eaLnBrk="0" fontAlgn="base" hangingPunct="0">
        <a:spcBef>
          <a:spcPct val="20000"/>
        </a:spcBef>
        <a:spcAft>
          <a:spcPct val="0"/>
        </a:spcAft>
        <a:buChar char="–"/>
        <a:defRPr sz="1600">
          <a:solidFill>
            <a:srgbClr val="626464"/>
          </a:solidFill>
          <a:latin typeface="+mn-lt"/>
          <a:ea typeface="+mn-ea"/>
        </a:defRPr>
      </a:lvl3pPr>
      <a:lvl4pPr marL="1600200" indent="-228600" algn="l" rtl="0" eaLnBrk="0" fontAlgn="base" hangingPunct="0">
        <a:spcBef>
          <a:spcPct val="20000"/>
        </a:spcBef>
        <a:spcAft>
          <a:spcPct val="0"/>
        </a:spcAft>
        <a:defRPr sz="2200">
          <a:solidFill>
            <a:srgbClr val="626464"/>
          </a:solidFill>
          <a:latin typeface="+mn-lt"/>
          <a:ea typeface="+mn-ea"/>
        </a:defRPr>
      </a:lvl4pPr>
      <a:lvl5pPr marL="2057400" indent="-228600" algn="l" rtl="0" eaLnBrk="0" fontAlgn="base" hangingPunct="0">
        <a:spcBef>
          <a:spcPct val="20000"/>
        </a:spcBef>
        <a:spcAft>
          <a:spcPct val="0"/>
        </a:spcAft>
        <a:buChar char="»"/>
        <a:defRPr sz="2200">
          <a:solidFill>
            <a:srgbClr val="626464"/>
          </a:solidFill>
          <a:latin typeface="+mn-lt"/>
          <a:ea typeface="+mn-ea"/>
        </a:defRPr>
      </a:lvl5pPr>
      <a:lvl6pPr marL="2514600" indent="-228600" algn="l" rtl="0" fontAlgn="base">
        <a:spcBef>
          <a:spcPct val="20000"/>
        </a:spcBef>
        <a:spcAft>
          <a:spcPct val="0"/>
        </a:spcAft>
        <a:buChar char="»"/>
        <a:defRPr sz="2200">
          <a:solidFill>
            <a:srgbClr val="626464"/>
          </a:solidFill>
          <a:latin typeface="+mn-lt"/>
          <a:ea typeface="+mn-ea"/>
        </a:defRPr>
      </a:lvl6pPr>
      <a:lvl7pPr marL="2971800" indent="-228600" algn="l" rtl="0" fontAlgn="base">
        <a:spcBef>
          <a:spcPct val="20000"/>
        </a:spcBef>
        <a:spcAft>
          <a:spcPct val="0"/>
        </a:spcAft>
        <a:buChar char="»"/>
        <a:defRPr sz="2200">
          <a:solidFill>
            <a:srgbClr val="626464"/>
          </a:solidFill>
          <a:latin typeface="+mn-lt"/>
          <a:ea typeface="+mn-ea"/>
        </a:defRPr>
      </a:lvl7pPr>
      <a:lvl8pPr marL="3429000" indent="-228600" algn="l" rtl="0" fontAlgn="base">
        <a:spcBef>
          <a:spcPct val="20000"/>
        </a:spcBef>
        <a:spcAft>
          <a:spcPct val="0"/>
        </a:spcAft>
        <a:buChar char="»"/>
        <a:defRPr sz="2200">
          <a:solidFill>
            <a:srgbClr val="626464"/>
          </a:solidFill>
          <a:latin typeface="+mn-lt"/>
          <a:ea typeface="+mn-ea"/>
        </a:defRPr>
      </a:lvl8pPr>
      <a:lvl9pPr marL="3886200" indent="-228600" algn="l" rtl="0" fontAlgn="base">
        <a:spcBef>
          <a:spcPct val="20000"/>
        </a:spcBef>
        <a:spcAft>
          <a:spcPct val="0"/>
        </a:spcAft>
        <a:buChar char="»"/>
        <a:defRPr sz="2200">
          <a:solidFill>
            <a:srgbClr val="626464"/>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iser.essex.ac.uk/research/projects/understanding-and-improving-data-linkage-consent-in-survey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E9AFB596-49F1-4437-AB0C-83F19257D725}"/>
              </a:ext>
            </a:extLst>
          </p:cNvPr>
          <p:cNvSpPr>
            <a:spLocks noGrp="1" noChangeArrowheads="1"/>
          </p:cNvSpPr>
          <p:nvPr>
            <p:ph type="ctrTitle"/>
          </p:nvPr>
        </p:nvSpPr>
        <p:spPr>
          <a:xfrm>
            <a:off x="468313" y="2276475"/>
            <a:ext cx="7680325" cy="1066800"/>
          </a:xfrm>
        </p:spPr>
        <p:txBody>
          <a:bodyPr/>
          <a:lstStyle/>
          <a:p>
            <a:pPr eaLnBrk="1" hangingPunct="1"/>
            <a:br>
              <a:rPr lang="en-US" altLang="en-US" sz="2800" dirty="0"/>
            </a:br>
            <a:r>
              <a:rPr lang="en-US" altLang="en-US" sz="2800" dirty="0"/>
              <a:t>Panel discussion: Measuring privacy attitudes</a:t>
            </a:r>
            <a:br>
              <a:rPr lang="en-US" altLang="en-US" sz="2800" dirty="0"/>
            </a:br>
            <a:br>
              <a:rPr lang="en-US" altLang="en-US" sz="2800" dirty="0"/>
            </a:br>
            <a:r>
              <a:rPr lang="en-US" altLang="en-US" sz="2400" dirty="0">
                <a:latin typeface="Calibri" panose="020F0502020204030204" pitchFamily="34" charset="0"/>
              </a:rPr>
              <a:t>Annette </a:t>
            </a:r>
            <a:r>
              <a:rPr lang="en-US" altLang="en-US" sz="2400" dirty="0" err="1">
                <a:latin typeface="Calibri" panose="020F0502020204030204" pitchFamily="34" charset="0"/>
              </a:rPr>
              <a:t>Jäckle</a:t>
            </a:r>
            <a:r>
              <a:rPr lang="en-US" altLang="en-US" sz="2400" dirty="0">
                <a:latin typeface="Calibri" panose="020F0502020204030204" pitchFamily="34" charset="0"/>
              </a:rPr>
              <a:t> </a:t>
            </a:r>
            <a:br>
              <a:rPr lang="en-US" altLang="en-US" sz="2400" dirty="0">
                <a:latin typeface="Calibri" panose="020F0502020204030204" pitchFamily="34" charset="0"/>
              </a:rPr>
            </a:br>
            <a:r>
              <a:rPr lang="en-US" altLang="en-US" sz="2400" dirty="0">
                <a:latin typeface="Calibri" panose="020F0502020204030204" pitchFamily="34" charset="0"/>
              </a:rPr>
              <a:t>University of Essex</a:t>
            </a:r>
            <a:endParaRPr lang="en-US"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504B6-826F-49C3-B3F9-0D1F39D9815E}"/>
              </a:ext>
            </a:extLst>
          </p:cNvPr>
          <p:cNvSpPr>
            <a:spLocks noGrp="1"/>
          </p:cNvSpPr>
          <p:nvPr>
            <p:ph type="title"/>
          </p:nvPr>
        </p:nvSpPr>
        <p:spPr/>
        <p:txBody>
          <a:bodyPr/>
          <a:lstStyle/>
          <a:p>
            <a:r>
              <a:rPr lang="en-GB" dirty="0"/>
              <a:t>Appendix</a:t>
            </a:r>
          </a:p>
        </p:txBody>
      </p:sp>
      <p:sp>
        <p:nvSpPr>
          <p:cNvPr id="3" name="Content Placeholder 2">
            <a:extLst>
              <a:ext uri="{FF2B5EF4-FFF2-40B4-BE49-F238E27FC236}">
                <a16:creationId xmlns:a16="http://schemas.microsoft.com/office/drawing/2014/main" id="{2C7B5F2F-CCB6-448A-8EF2-5021CEE9570C}"/>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763567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C967C-3BDF-4D04-B67C-095A134DFEE5}"/>
              </a:ext>
            </a:extLst>
          </p:cNvPr>
          <p:cNvSpPr>
            <a:spLocks noGrp="1"/>
          </p:cNvSpPr>
          <p:nvPr>
            <p:ph type="title"/>
          </p:nvPr>
        </p:nvSpPr>
        <p:spPr>
          <a:xfrm>
            <a:off x="381000" y="457200"/>
            <a:ext cx="7503368" cy="1143000"/>
          </a:xfrm>
        </p:spPr>
        <p:txBody>
          <a:bodyPr/>
          <a:lstStyle/>
          <a:p>
            <a:r>
              <a:rPr lang="en-GB" sz="3600" dirty="0"/>
              <a:t>Questions 1</a:t>
            </a:r>
          </a:p>
        </p:txBody>
      </p:sp>
      <p:sp>
        <p:nvSpPr>
          <p:cNvPr id="3" name="Content Placeholder 2">
            <a:extLst>
              <a:ext uri="{FF2B5EF4-FFF2-40B4-BE49-F238E27FC236}">
                <a16:creationId xmlns:a16="http://schemas.microsoft.com/office/drawing/2014/main" id="{4809E1A6-5633-4F87-9F76-FCED3603CBC6}"/>
              </a:ext>
            </a:extLst>
          </p:cNvPr>
          <p:cNvSpPr>
            <a:spLocks noGrp="1"/>
          </p:cNvSpPr>
          <p:nvPr>
            <p:ph idx="1"/>
          </p:nvPr>
        </p:nvSpPr>
        <p:spPr>
          <a:xfrm>
            <a:off x="381000" y="1981200"/>
            <a:ext cx="7935416" cy="4114800"/>
          </a:xfrm>
        </p:spPr>
        <p:txBody>
          <a:bodyPr/>
          <a:lstStyle/>
          <a:p>
            <a:r>
              <a:rPr lang="en-GB" sz="2400" dirty="0"/>
              <a:t>Data sharing attitudes</a:t>
            </a:r>
          </a:p>
          <a:p>
            <a:pPr lvl="1"/>
            <a:r>
              <a:rPr lang="en-GB" sz="2000" dirty="0">
                <a:latin typeface="Calibri" panose="020F0502020204030204" pitchFamily="34" charset="0"/>
                <a:cs typeface="Calibri" panose="020F0502020204030204" pitchFamily="34" charset="0"/>
              </a:rPr>
              <a:t>To what extent do you agree or disagree with the following statements about sharing personal information? </a:t>
            </a:r>
          </a:p>
          <a:p>
            <a:pPr lvl="1"/>
            <a:r>
              <a:rPr lang="en-GB" sz="2000" dirty="0">
                <a:latin typeface="Calibri" panose="020F0502020204030204" pitchFamily="34" charset="0"/>
                <a:cs typeface="Calibri" panose="020F0502020204030204" pitchFamily="34" charset="0"/>
              </a:rPr>
              <a:t>(1 strongly agree, …, 5 strongly disagree)</a:t>
            </a:r>
          </a:p>
          <a:p>
            <a:pPr lvl="1"/>
            <a:r>
              <a:rPr lang="en-GB" sz="2000" dirty="0">
                <a:latin typeface="Calibri" panose="020F0502020204030204" pitchFamily="34" charset="0"/>
                <a:cs typeface="Calibri" panose="020F0502020204030204" pitchFamily="34" charset="0"/>
              </a:rPr>
              <a:t> I do not mind sharing personal information as nowadays everyone is doing this anyway.</a:t>
            </a:r>
          </a:p>
          <a:p>
            <a:pPr lvl="1"/>
            <a:r>
              <a:rPr lang="en-GB" sz="2000" dirty="0">
                <a:latin typeface="Calibri" panose="020F0502020204030204" pitchFamily="34" charset="0"/>
                <a:cs typeface="Calibri" panose="020F0502020204030204" pitchFamily="34" charset="0"/>
              </a:rPr>
              <a:t>You cannot live in the modern world without sharing personal information. </a:t>
            </a:r>
          </a:p>
          <a:p>
            <a:pPr lvl="1"/>
            <a:r>
              <a:rPr lang="en-GB" sz="2000" dirty="0">
                <a:latin typeface="Calibri" panose="020F0502020204030204" pitchFamily="34" charset="0"/>
                <a:cs typeface="Calibri" panose="020F0502020204030204" pitchFamily="34" charset="0"/>
              </a:rPr>
              <a:t>When you provide personal information you never know who else is going to see it.</a:t>
            </a:r>
          </a:p>
          <a:p>
            <a:pPr lvl="1"/>
            <a:r>
              <a:rPr lang="en-GB" sz="2000" dirty="0">
                <a:latin typeface="Calibri" panose="020F0502020204030204" pitchFamily="34" charset="0"/>
                <a:cs typeface="Calibri" panose="020F0502020204030204" pitchFamily="34" charset="0"/>
              </a:rPr>
              <a:t>I do not mind sharing personal information in return for a product or service that I want</a:t>
            </a:r>
          </a:p>
          <a:p>
            <a:pPr lvl="1"/>
            <a:endParaRPr lang="en-GB" sz="2400" dirty="0"/>
          </a:p>
          <a:p>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5756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C967C-3BDF-4D04-B67C-095A134DFEE5}"/>
              </a:ext>
            </a:extLst>
          </p:cNvPr>
          <p:cNvSpPr>
            <a:spLocks noGrp="1"/>
          </p:cNvSpPr>
          <p:nvPr>
            <p:ph type="title"/>
          </p:nvPr>
        </p:nvSpPr>
        <p:spPr>
          <a:xfrm>
            <a:off x="381000" y="457200"/>
            <a:ext cx="7503368" cy="1143000"/>
          </a:xfrm>
        </p:spPr>
        <p:txBody>
          <a:bodyPr/>
          <a:lstStyle/>
          <a:p>
            <a:r>
              <a:rPr lang="en-GB" sz="3600" dirty="0"/>
              <a:t>Questions 2</a:t>
            </a:r>
          </a:p>
        </p:txBody>
      </p:sp>
      <p:sp>
        <p:nvSpPr>
          <p:cNvPr id="3" name="Content Placeholder 2">
            <a:extLst>
              <a:ext uri="{FF2B5EF4-FFF2-40B4-BE49-F238E27FC236}">
                <a16:creationId xmlns:a16="http://schemas.microsoft.com/office/drawing/2014/main" id="{4809E1A6-5633-4F87-9F76-FCED3603CBC6}"/>
              </a:ext>
            </a:extLst>
          </p:cNvPr>
          <p:cNvSpPr>
            <a:spLocks noGrp="1"/>
          </p:cNvSpPr>
          <p:nvPr>
            <p:ph idx="1"/>
          </p:nvPr>
        </p:nvSpPr>
        <p:spPr>
          <a:xfrm>
            <a:off x="381000" y="1981200"/>
            <a:ext cx="7935416" cy="4114800"/>
          </a:xfrm>
        </p:spPr>
        <p:txBody>
          <a:bodyPr/>
          <a:lstStyle/>
          <a:p>
            <a:r>
              <a:rPr lang="en-GB" sz="2400" dirty="0"/>
              <a:t>Privacy</a:t>
            </a:r>
            <a:endParaRPr lang="en-GB" dirty="0"/>
          </a:p>
          <a:p>
            <a:pPr lvl="1"/>
            <a:r>
              <a:rPr lang="en-GB" sz="2000" dirty="0">
                <a:latin typeface="Calibri" panose="020F0502020204030204" pitchFamily="34" charset="0"/>
                <a:cs typeface="Calibri" panose="020F0502020204030204" pitchFamily="34" charset="0"/>
              </a:rPr>
              <a:t>In general, how worried are you about your personal privacy?</a:t>
            </a:r>
          </a:p>
          <a:p>
            <a:pPr lvl="1"/>
            <a:r>
              <a:rPr lang="en-GB" sz="2000" dirty="0">
                <a:latin typeface="Calibri" panose="020F0502020204030204" pitchFamily="34" charset="0"/>
                <a:cs typeface="Calibri" panose="020F0502020204030204" pitchFamily="34" charset="0"/>
              </a:rPr>
              <a:t>(1 very worried, … 4 not worried at all)</a:t>
            </a:r>
          </a:p>
          <a:p>
            <a:pPr lvl="1"/>
            <a:endParaRPr lang="en-GB" sz="2000" dirty="0">
              <a:latin typeface="Calibri" panose="020F0502020204030204" pitchFamily="34" charset="0"/>
              <a:cs typeface="Calibri" panose="020F0502020204030204" pitchFamily="34" charset="0"/>
            </a:endParaRPr>
          </a:p>
          <a:p>
            <a:r>
              <a:rPr lang="en-GB" sz="2400" dirty="0">
                <a:cs typeface="Calibri" panose="020F0502020204030204" pitchFamily="34" charset="0"/>
              </a:rPr>
              <a:t>Data security</a:t>
            </a:r>
          </a:p>
          <a:p>
            <a:pPr lvl="1"/>
            <a:r>
              <a:rPr lang="en-GB" sz="2000" dirty="0">
                <a:latin typeface="Calibri" panose="020F0502020204030204" pitchFamily="34" charset="0"/>
                <a:cs typeface="Calibri" panose="020F0502020204030204" pitchFamily="34" charset="0"/>
              </a:rPr>
              <a:t>Different private and public organizations have personal information about us. How concerned are you about whether or not they keep this information confidential? </a:t>
            </a:r>
          </a:p>
          <a:p>
            <a:pPr lvl="1"/>
            <a:r>
              <a:rPr lang="en-GB" sz="2000" dirty="0">
                <a:latin typeface="Calibri" panose="020F0502020204030204" pitchFamily="34" charset="0"/>
                <a:cs typeface="Calibri" panose="020F0502020204030204" pitchFamily="34" charset="0"/>
              </a:rPr>
              <a:t>(1 very worried, … 4 not worried at all)</a:t>
            </a:r>
          </a:p>
          <a:p>
            <a:pPr lvl="1"/>
            <a:endParaRPr lang="en-GB" sz="2000" dirty="0">
              <a:latin typeface="Calibri" panose="020F0502020204030204" pitchFamily="34" charset="0"/>
              <a:cs typeface="Calibri" panose="020F0502020204030204" pitchFamily="34" charset="0"/>
            </a:endParaRPr>
          </a:p>
          <a:p>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4248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C967C-3BDF-4D04-B67C-095A134DFEE5}"/>
              </a:ext>
            </a:extLst>
          </p:cNvPr>
          <p:cNvSpPr>
            <a:spLocks noGrp="1"/>
          </p:cNvSpPr>
          <p:nvPr>
            <p:ph type="title"/>
          </p:nvPr>
        </p:nvSpPr>
        <p:spPr>
          <a:xfrm>
            <a:off x="381000" y="457200"/>
            <a:ext cx="7503368" cy="1143000"/>
          </a:xfrm>
        </p:spPr>
        <p:txBody>
          <a:bodyPr/>
          <a:lstStyle/>
          <a:p>
            <a:r>
              <a:rPr lang="en-GB" sz="3600" dirty="0"/>
              <a:t>Questions 3</a:t>
            </a:r>
          </a:p>
        </p:txBody>
      </p:sp>
      <p:sp>
        <p:nvSpPr>
          <p:cNvPr id="3" name="Content Placeholder 2">
            <a:extLst>
              <a:ext uri="{FF2B5EF4-FFF2-40B4-BE49-F238E27FC236}">
                <a16:creationId xmlns:a16="http://schemas.microsoft.com/office/drawing/2014/main" id="{4809E1A6-5633-4F87-9F76-FCED3603CBC6}"/>
              </a:ext>
            </a:extLst>
          </p:cNvPr>
          <p:cNvSpPr>
            <a:spLocks noGrp="1"/>
          </p:cNvSpPr>
          <p:nvPr>
            <p:ph idx="1"/>
          </p:nvPr>
        </p:nvSpPr>
        <p:spPr>
          <a:xfrm>
            <a:off x="381000" y="1981200"/>
            <a:ext cx="8151440" cy="4114800"/>
          </a:xfrm>
        </p:spPr>
        <p:txBody>
          <a:bodyPr/>
          <a:lstStyle/>
          <a:p>
            <a:r>
              <a:rPr lang="en-GB" sz="2400" dirty="0">
                <a:cs typeface="Calibri" panose="020F0502020204030204" pitchFamily="34" charset="0"/>
              </a:rPr>
              <a:t>Data sharing behaviours</a:t>
            </a:r>
          </a:p>
          <a:p>
            <a:pPr lvl="1"/>
            <a:r>
              <a:rPr lang="en-GB" sz="2000" dirty="0">
                <a:latin typeface="Calibri" panose="020F0502020204030204" pitchFamily="34" charset="0"/>
                <a:cs typeface="Calibri" panose="020F0502020204030204" pitchFamily="34" charset="0"/>
              </a:rPr>
              <a:t>Which of the following do you do? (check all)</a:t>
            </a:r>
          </a:p>
          <a:p>
            <a:pPr marL="800100" lvl="1" indent="-342900">
              <a:buFont typeface="Wingdings" panose="05000000000000000000" pitchFamily="2" charset="2"/>
              <a:buChar char="§"/>
            </a:pPr>
            <a:r>
              <a:rPr lang="en-GB" sz="2000" dirty="0">
                <a:solidFill>
                  <a:srgbClr val="626464"/>
                </a:solidFill>
                <a:latin typeface="Calibri" panose="020F0502020204030204" pitchFamily="34" charset="0"/>
                <a:cs typeface="Calibri" panose="020F0502020204030204" pitchFamily="34" charset="0"/>
              </a:rPr>
              <a:t>Post text on social media websites or apps</a:t>
            </a:r>
          </a:p>
          <a:p>
            <a:pPr marL="800100" lvl="1" indent="-342900">
              <a:buFont typeface="Wingdings" panose="05000000000000000000" pitchFamily="2" charset="2"/>
              <a:buChar char="§"/>
            </a:pPr>
            <a:r>
              <a:rPr lang="en-GB" sz="2000" dirty="0">
                <a:solidFill>
                  <a:srgbClr val="626464"/>
                </a:solidFill>
                <a:latin typeface="Calibri" panose="020F0502020204030204" pitchFamily="34" charset="0"/>
                <a:cs typeface="Calibri" panose="020F0502020204030204" pitchFamily="34" charset="0"/>
              </a:rPr>
              <a:t>Post images of yourself, family or friends online</a:t>
            </a:r>
          </a:p>
          <a:p>
            <a:pPr marL="800100" lvl="1" indent="-342900">
              <a:buFont typeface="Wingdings" panose="05000000000000000000" pitchFamily="2" charset="2"/>
              <a:buChar char="§"/>
            </a:pPr>
            <a:r>
              <a:rPr lang="en-GB" sz="2000" dirty="0">
                <a:solidFill>
                  <a:srgbClr val="626464"/>
                </a:solidFill>
                <a:latin typeface="Calibri" panose="020F0502020204030204" pitchFamily="34" charset="0"/>
                <a:cs typeface="Calibri" panose="020F0502020204030204" pitchFamily="34" charset="0"/>
              </a:rPr>
              <a:t>Post videos online</a:t>
            </a:r>
          </a:p>
          <a:p>
            <a:pPr marL="800100" lvl="1" indent="-342900">
              <a:buFont typeface="Wingdings" panose="05000000000000000000" pitchFamily="2" charset="2"/>
              <a:buChar char="§"/>
            </a:pPr>
            <a:r>
              <a:rPr lang="en-GB" sz="2000" dirty="0">
                <a:solidFill>
                  <a:srgbClr val="626464"/>
                </a:solidFill>
                <a:latin typeface="Calibri" panose="020F0502020204030204" pitchFamily="34" charset="0"/>
                <a:cs typeface="Calibri" panose="020F0502020204030204" pitchFamily="34" charset="0"/>
              </a:rPr>
              <a:t>Download apps onto your smartphone or tablet</a:t>
            </a:r>
          </a:p>
          <a:p>
            <a:pPr marL="800100" lvl="1" indent="-342900">
              <a:buFont typeface="Wingdings" panose="05000000000000000000" pitchFamily="2" charset="2"/>
              <a:buChar char="§"/>
            </a:pPr>
            <a:r>
              <a:rPr lang="en-GB" sz="2000" dirty="0">
                <a:solidFill>
                  <a:srgbClr val="626464"/>
                </a:solidFill>
                <a:latin typeface="Calibri" panose="020F0502020204030204" pitchFamily="34" charset="0"/>
                <a:cs typeface="Calibri" panose="020F0502020204030204" pitchFamily="34" charset="0"/>
              </a:rPr>
              <a:t>Make purchases online</a:t>
            </a:r>
          </a:p>
          <a:p>
            <a:pPr marL="800100" lvl="1" indent="-342900">
              <a:buFont typeface="Wingdings" panose="05000000000000000000" pitchFamily="2" charset="2"/>
              <a:buChar char="§"/>
            </a:pPr>
            <a:r>
              <a:rPr lang="en-GB" sz="2000" dirty="0">
                <a:solidFill>
                  <a:srgbClr val="626464"/>
                </a:solidFill>
                <a:latin typeface="Calibri" panose="020F0502020204030204" pitchFamily="34" charset="0"/>
                <a:cs typeface="Calibri" panose="020F0502020204030204" pitchFamily="34" charset="0"/>
              </a:rPr>
              <a:t>Use online banking</a:t>
            </a:r>
          </a:p>
          <a:p>
            <a:pPr marL="800100" lvl="1" indent="-342900">
              <a:buFont typeface="Wingdings" panose="05000000000000000000" pitchFamily="2" charset="2"/>
              <a:buChar char="§"/>
            </a:pPr>
            <a:r>
              <a:rPr lang="en-GB" sz="2000" dirty="0">
                <a:solidFill>
                  <a:srgbClr val="626464"/>
                </a:solidFill>
                <a:latin typeface="Calibri" panose="020F0502020204030204" pitchFamily="34" charset="0"/>
                <a:cs typeface="Calibri" panose="020F0502020204030204" pitchFamily="34" charset="0"/>
              </a:rPr>
              <a:t>Use GPS/location-aware apps</a:t>
            </a:r>
          </a:p>
          <a:p>
            <a:pPr marL="800100" lvl="1" indent="-342900">
              <a:buFont typeface="Wingdings" panose="05000000000000000000" pitchFamily="2" charset="2"/>
              <a:buChar char="§"/>
            </a:pPr>
            <a:r>
              <a:rPr lang="en-GB" sz="2000" dirty="0">
                <a:solidFill>
                  <a:srgbClr val="626464"/>
                </a:solidFill>
                <a:latin typeface="Calibri" panose="020F0502020204030204" pitchFamily="34" charset="0"/>
                <a:cs typeface="Calibri" panose="020F0502020204030204" pitchFamily="34" charset="0"/>
              </a:rPr>
              <a:t>None of these</a:t>
            </a:r>
          </a:p>
          <a:p>
            <a:pPr lvl="1"/>
            <a:endParaRPr lang="en-GB" sz="2000" dirty="0">
              <a:latin typeface="Calibri" panose="020F0502020204030204" pitchFamily="34" charset="0"/>
              <a:cs typeface="Calibri" panose="020F0502020204030204" pitchFamily="34" charset="0"/>
            </a:endParaRPr>
          </a:p>
          <a:p>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75324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30E8F0D2-1770-4450-AA00-CB39F4A361C0}"/>
              </a:ext>
            </a:extLst>
          </p:cNvPr>
          <p:cNvSpPr>
            <a:spLocks noGrp="1"/>
          </p:cNvSpPr>
          <p:nvPr>
            <p:ph type="title"/>
          </p:nvPr>
        </p:nvSpPr>
        <p:spPr/>
        <p:txBody>
          <a:bodyPr/>
          <a:lstStyle/>
          <a:p>
            <a:r>
              <a:rPr lang="en-GB" altLang="en-US" sz="3600" dirty="0"/>
              <a:t>Measuring privacy attitudes</a:t>
            </a:r>
          </a:p>
        </p:txBody>
      </p:sp>
      <p:sp>
        <p:nvSpPr>
          <p:cNvPr id="4099" name="Content Placeholder 2">
            <a:extLst>
              <a:ext uri="{FF2B5EF4-FFF2-40B4-BE49-F238E27FC236}">
                <a16:creationId xmlns:a16="http://schemas.microsoft.com/office/drawing/2014/main" id="{A090E44B-F84D-496B-940E-15B6B95DD2E7}"/>
              </a:ext>
            </a:extLst>
          </p:cNvPr>
          <p:cNvSpPr>
            <a:spLocks noGrp="1"/>
          </p:cNvSpPr>
          <p:nvPr>
            <p:ph idx="1"/>
          </p:nvPr>
        </p:nvSpPr>
        <p:spPr/>
        <p:txBody>
          <a:bodyPr/>
          <a:lstStyle/>
          <a:p>
            <a:r>
              <a:rPr lang="en-GB" altLang="en-US" sz="2400" dirty="0"/>
              <a:t>Reported attitudes ≠ behaviours</a:t>
            </a:r>
          </a:p>
          <a:p>
            <a:r>
              <a:rPr lang="en-GB" altLang="en-US" sz="2400" dirty="0"/>
              <a:t>Domain specific</a:t>
            </a:r>
          </a:p>
          <a:p>
            <a:r>
              <a:rPr lang="en-GB" altLang="en-US" sz="2400" dirty="0"/>
              <a:t>Social context specific</a:t>
            </a:r>
          </a:p>
          <a:p>
            <a:r>
              <a:rPr lang="en-GB" altLang="en-US" sz="2400" dirty="0"/>
              <a:t>Influenced by survey mode</a:t>
            </a:r>
          </a:p>
          <a:p>
            <a:pPr lvl="1"/>
            <a:endParaRPr lang="en-GB"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66A093A-B8E3-4F22-A83D-71FD562DA7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3346304"/>
            <a:ext cx="2051304" cy="1450848"/>
          </a:xfrm>
          <a:prstGeom prst="rect">
            <a:avLst/>
          </a:prstGeom>
        </p:spPr>
      </p:pic>
      <p:sp>
        <p:nvSpPr>
          <p:cNvPr id="4099" name="Content Placeholder 2">
            <a:extLst>
              <a:ext uri="{FF2B5EF4-FFF2-40B4-BE49-F238E27FC236}">
                <a16:creationId xmlns:a16="http://schemas.microsoft.com/office/drawing/2014/main" id="{A090E44B-F84D-496B-940E-15B6B95DD2E7}"/>
              </a:ext>
            </a:extLst>
          </p:cNvPr>
          <p:cNvSpPr>
            <a:spLocks noGrp="1"/>
          </p:cNvSpPr>
          <p:nvPr>
            <p:ph idx="1"/>
          </p:nvPr>
        </p:nvSpPr>
        <p:spPr/>
        <p:txBody>
          <a:bodyPr/>
          <a:lstStyle/>
          <a:p>
            <a:r>
              <a:rPr lang="en-GB" altLang="en-US" sz="2400" dirty="0"/>
              <a:t>“Understanding and improving data linkage consent in surveys”</a:t>
            </a:r>
          </a:p>
          <a:p>
            <a:pPr marL="0" indent="0">
              <a:buNone/>
            </a:pPr>
            <a:endParaRPr lang="en-GB" altLang="en-US" sz="1600" dirty="0"/>
          </a:p>
          <a:p>
            <a:r>
              <a:rPr lang="en-GB" altLang="en-US" sz="2400" dirty="0"/>
              <a:t>Funded by</a:t>
            </a:r>
          </a:p>
          <a:p>
            <a:pPr marL="0" indent="0">
              <a:buNone/>
            </a:pPr>
            <a:endParaRPr lang="en-GB" altLang="en-US" sz="2400" dirty="0"/>
          </a:p>
          <a:p>
            <a:pPr marL="0" indent="0">
              <a:buNone/>
            </a:pPr>
            <a:endParaRPr lang="en-GB" altLang="en-US" sz="2400" dirty="0">
              <a:hlinkClick r:id="rId4"/>
            </a:endParaRPr>
          </a:p>
          <a:p>
            <a:pPr marL="0" indent="0">
              <a:buNone/>
            </a:pPr>
            <a:endParaRPr lang="en-GB" altLang="en-US" sz="2400" dirty="0">
              <a:hlinkClick r:id="rId4"/>
            </a:endParaRPr>
          </a:p>
          <a:p>
            <a:r>
              <a:rPr lang="en-GB" altLang="en-US" sz="2400" dirty="0">
                <a:hlinkClick r:id="rId4"/>
              </a:rPr>
              <a:t>https://www.iser.essex.ac.uk/research/projects/ understanding-and-improving-data-linkage-consent-in-surveys</a:t>
            </a:r>
            <a:r>
              <a:rPr lang="en-GB" altLang="en-US" sz="2400" dirty="0"/>
              <a:t> </a:t>
            </a:r>
          </a:p>
          <a:p>
            <a:endParaRPr lang="en-GB" altLang="en-US" sz="2400" dirty="0"/>
          </a:p>
          <a:p>
            <a:pPr lvl="1"/>
            <a:endParaRPr lang="en-GB" altLang="en-US" sz="2000" dirty="0"/>
          </a:p>
        </p:txBody>
      </p:sp>
      <p:sp>
        <p:nvSpPr>
          <p:cNvPr id="4098" name="Title 1">
            <a:extLst>
              <a:ext uri="{FF2B5EF4-FFF2-40B4-BE49-F238E27FC236}">
                <a16:creationId xmlns:a16="http://schemas.microsoft.com/office/drawing/2014/main" id="{30E8F0D2-1770-4450-AA00-CB39F4A361C0}"/>
              </a:ext>
            </a:extLst>
          </p:cNvPr>
          <p:cNvSpPr>
            <a:spLocks noGrp="1"/>
          </p:cNvSpPr>
          <p:nvPr>
            <p:ph type="title"/>
          </p:nvPr>
        </p:nvSpPr>
        <p:spPr/>
        <p:txBody>
          <a:bodyPr/>
          <a:lstStyle/>
          <a:p>
            <a:r>
              <a:rPr lang="en-GB" altLang="en-US" sz="3600" dirty="0"/>
              <a:t>Background</a:t>
            </a:r>
            <a:endParaRPr lang="en-GB" altLang="en-US" dirty="0"/>
          </a:p>
        </p:txBody>
      </p:sp>
      <p:graphicFrame>
        <p:nvGraphicFramePr>
          <p:cNvPr id="3" name="Table 2">
            <a:extLst>
              <a:ext uri="{FF2B5EF4-FFF2-40B4-BE49-F238E27FC236}">
                <a16:creationId xmlns:a16="http://schemas.microsoft.com/office/drawing/2014/main" id="{3269D684-349F-4943-B9C0-0F6CDA330C7F}"/>
              </a:ext>
            </a:extLst>
          </p:cNvPr>
          <p:cNvGraphicFramePr>
            <a:graphicFrameLocks noGrp="1"/>
          </p:cNvGraphicFramePr>
          <p:nvPr>
            <p:extLst>
              <p:ext uri="{D42A27DB-BD31-4B8C-83A1-F6EECF244321}">
                <p14:modId xmlns:p14="http://schemas.microsoft.com/office/powerpoint/2010/main" val="3244271966"/>
              </p:ext>
            </p:extLst>
          </p:nvPr>
        </p:nvGraphicFramePr>
        <p:xfrm>
          <a:off x="3923928" y="3020928"/>
          <a:ext cx="3312368" cy="1920240"/>
        </p:xfrm>
        <a:graphic>
          <a:graphicData uri="http://schemas.openxmlformats.org/drawingml/2006/table">
            <a:tbl>
              <a:tblPr firstRow="1" bandRow="1">
                <a:tableStyleId>{5C22544A-7EE6-4342-B048-85BDC9FD1C3A}</a:tableStyleId>
              </a:tblPr>
              <a:tblGrid>
                <a:gridCol w="3312368">
                  <a:extLst>
                    <a:ext uri="{9D8B030D-6E8A-4147-A177-3AD203B41FA5}">
                      <a16:colId xmlns:a16="http://schemas.microsoft.com/office/drawing/2014/main" val="2820465206"/>
                    </a:ext>
                  </a:extLst>
                </a:gridCol>
              </a:tblGrid>
              <a:tr h="370840">
                <a:tc>
                  <a:txBody>
                    <a:bodyPr/>
                    <a:lstStyle/>
                    <a:p>
                      <a:r>
                        <a:rPr lang="en-GB" sz="2000" b="0" dirty="0">
                          <a:solidFill>
                            <a:sysClr val="windowText" lastClr="000000"/>
                          </a:solidFill>
                          <a:latin typeface="Calibri" panose="020F0502020204030204" pitchFamily="34" charset="0"/>
                          <a:cs typeface="Calibri" panose="020F0502020204030204" pitchFamily="34" charset="0"/>
                        </a:rPr>
                        <a:t>Annette </a:t>
                      </a:r>
                      <a:r>
                        <a:rPr lang="en-GB" sz="2000" b="0" dirty="0" err="1">
                          <a:solidFill>
                            <a:sysClr val="windowText" lastClr="000000"/>
                          </a:solidFill>
                          <a:latin typeface="Calibri" panose="020F0502020204030204" pitchFamily="34" charset="0"/>
                          <a:cs typeface="Calibri" panose="020F0502020204030204" pitchFamily="34" charset="0"/>
                        </a:rPr>
                        <a:t>Jäckle</a:t>
                      </a:r>
                      <a:r>
                        <a:rPr lang="en-GB" sz="2000" b="0" dirty="0">
                          <a:solidFill>
                            <a:sysClr val="windowText" lastClr="000000"/>
                          </a:solidFill>
                          <a:latin typeface="Calibri" panose="020F0502020204030204" pitchFamily="34" charset="0"/>
                          <a:cs typeface="Calibri" panose="020F0502020204030204" pitchFamily="34" charset="0"/>
                        </a:rPr>
                        <a:t> (Essex)</a:t>
                      </a:r>
                    </a:p>
                    <a:p>
                      <a:r>
                        <a:rPr lang="en-GB" sz="2000" b="0" dirty="0">
                          <a:solidFill>
                            <a:sysClr val="windowText" lastClr="000000"/>
                          </a:solidFill>
                          <a:latin typeface="Calibri" panose="020F0502020204030204" pitchFamily="34" charset="0"/>
                          <a:cs typeface="Calibri" panose="020F0502020204030204" pitchFamily="34" charset="0"/>
                        </a:rPr>
                        <a:t>Jonathan Burton (Essex)</a:t>
                      </a:r>
                    </a:p>
                    <a:p>
                      <a:r>
                        <a:rPr lang="en-GB" sz="2000" b="0" dirty="0">
                          <a:solidFill>
                            <a:sysClr val="windowText" lastClr="000000"/>
                          </a:solidFill>
                          <a:latin typeface="Calibri" panose="020F0502020204030204" pitchFamily="34" charset="0"/>
                          <a:cs typeface="Calibri" panose="020F0502020204030204" pitchFamily="34" charset="0"/>
                        </a:rPr>
                        <a:t>Mick Couper (Michigan)</a:t>
                      </a:r>
                    </a:p>
                    <a:p>
                      <a:r>
                        <a:rPr lang="en-GB" sz="2000" b="0" dirty="0">
                          <a:solidFill>
                            <a:sysClr val="windowText" lastClr="000000"/>
                          </a:solidFill>
                          <a:latin typeface="Calibri" panose="020F0502020204030204" pitchFamily="34" charset="0"/>
                          <a:cs typeface="Calibri" panose="020F0502020204030204" pitchFamily="34" charset="0"/>
                        </a:rPr>
                        <a:t>Thomas Crossley (EUI)</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solidFill>
                            <a:sysClr val="windowText" lastClr="000000"/>
                          </a:solidFill>
                          <a:latin typeface="Calibri" panose="020F0502020204030204" pitchFamily="34" charset="0"/>
                          <a:cs typeface="Calibri" panose="020F0502020204030204" pitchFamily="34" charset="0"/>
                        </a:rPr>
                        <a:t>Brendan Read (Essex)</a:t>
                      </a:r>
                    </a:p>
                    <a:p>
                      <a:r>
                        <a:rPr lang="en-GB" sz="2000" b="0" dirty="0">
                          <a:solidFill>
                            <a:sysClr val="windowText" lastClr="000000"/>
                          </a:solidFill>
                          <a:latin typeface="Calibri" panose="020F0502020204030204" pitchFamily="34" charset="0"/>
                          <a:cs typeface="Calibri" panose="020F0502020204030204" pitchFamily="34" charset="0"/>
                        </a:rPr>
                        <a:t>Sandra </a:t>
                      </a:r>
                      <a:r>
                        <a:rPr lang="en-GB" sz="2000" b="0" dirty="0" err="1">
                          <a:solidFill>
                            <a:sysClr val="windowText" lastClr="000000"/>
                          </a:solidFill>
                          <a:latin typeface="Calibri" panose="020F0502020204030204" pitchFamily="34" charset="0"/>
                          <a:cs typeface="Calibri" panose="020F0502020204030204" pitchFamily="34" charset="0"/>
                        </a:rPr>
                        <a:t>Walzenbach</a:t>
                      </a:r>
                      <a:r>
                        <a:rPr lang="en-GB" sz="2000" b="0" dirty="0">
                          <a:solidFill>
                            <a:sysClr val="windowText" lastClr="000000"/>
                          </a:solidFill>
                          <a:latin typeface="Calibri" panose="020F0502020204030204" pitchFamily="34" charset="0"/>
                          <a:cs typeface="Calibri" panose="020F0502020204030204" pitchFamily="34" charset="0"/>
                        </a:rPr>
                        <a:t> (Essex)</a:t>
                      </a:r>
                    </a:p>
                  </a:txBody>
                  <a:tcPr>
                    <a:solidFill>
                      <a:schemeClr val="accent5"/>
                    </a:solidFill>
                  </a:tcPr>
                </a:tc>
                <a:extLst>
                  <a:ext uri="{0D108BD9-81ED-4DB2-BD59-A6C34878D82A}">
                    <a16:rowId xmlns:a16="http://schemas.microsoft.com/office/drawing/2014/main" val="2008751457"/>
                  </a:ext>
                </a:extLst>
              </a:tr>
            </a:tbl>
          </a:graphicData>
        </a:graphic>
      </p:graphicFrame>
    </p:spTree>
    <p:extLst>
      <p:ext uri="{BB962C8B-B14F-4D97-AF65-F5344CB8AC3E}">
        <p14:creationId xmlns:p14="http://schemas.microsoft.com/office/powerpoint/2010/main" val="255300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C967C-3BDF-4D04-B67C-095A134DFEE5}"/>
              </a:ext>
            </a:extLst>
          </p:cNvPr>
          <p:cNvSpPr>
            <a:spLocks noGrp="1"/>
          </p:cNvSpPr>
          <p:nvPr>
            <p:ph type="title"/>
          </p:nvPr>
        </p:nvSpPr>
        <p:spPr>
          <a:xfrm>
            <a:off x="381000" y="457200"/>
            <a:ext cx="7503368" cy="1143000"/>
          </a:xfrm>
        </p:spPr>
        <p:txBody>
          <a:bodyPr/>
          <a:lstStyle/>
          <a:p>
            <a:r>
              <a:rPr lang="en-GB" sz="3600" dirty="0"/>
              <a:t>How do respondents decide whether to consent to data linkage?</a:t>
            </a:r>
          </a:p>
        </p:txBody>
      </p:sp>
      <p:sp>
        <p:nvSpPr>
          <p:cNvPr id="3" name="Content Placeholder 2">
            <a:extLst>
              <a:ext uri="{FF2B5EF4-FFF2-40B4-BE49-F238E27FC236}">
                <a16:creationId xmlns:a16="http://schemas.microsoft.com/office/drawing/2014/main" id="{4809E1A6-5633-4F87-9F76-FCED3603CBC6}"/>
              </a:ext>
            </a:extLst>
          </p:cNvPr>
          <p:cNvSpPr>
            <a:spLocks noGrp="1"/>
          </p:cNvSpPr>
          <p:nvPr>
            <p:ph idx="1"/>
          </p:nvPr>
        </p:nvSpPr>
        <p:spPr>
          <a:xfrm>
            <a:off x="381000" y="1981200"/>
            <a:ext cx="7935416" cy="4114800"/>
          </a:xfrm>
        </p:spPr>
        <p:txBody>
          <a:bodyPr/>
          <a:lstStyle/>
          <a:p>
            <a:r>
              <a:rPr lang="en-GB" sz="2400" dirty="0"/>
              <a:t>Data sharing attitudes</a:t>
            </a:r>
          </a:p>
          <a:p>
            <a:r>
              <a:rPr lang="en-GB" sz="2400" dirty="0"/>
              <a:t>Privacy concerns</a:t>
            </a:r>
          </a:p>
          <a:p>
            <a:r>
              <a:rPr lang="en-GB" sz="2400" dirty="0"/>
              <a:t>Data security concerns</a:t>
            </a:r>
          </a:p>
          <a:p>
            <a:r>
              <a:rPr lang="en-GB" sz="2400" dirty="0"/>
              <a:t>Data sharing behaviour</a:t>
            </a:r>
          </a:p>
          <a:p>
            <a:pPr lvl="1"/>
            <a:endParaRPr lang="en-GB" sz="2400" dirty="0"/>
          </a:p>
          <a:p>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0550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EB1A6-1A8A-484A-B9BD-DD0E89C86570}"/>
              </a:ext>
            </a:extLst>
          </p:cNvPr>
          <p:cNvSpPr>
            <a:spLocks noGrp="1"/>
          </p:cNvSpPr>
          <p:nvPr>
            <p:ph type="title"/>
          </p:nvPr>
        </p:nvSpPr>
        <p:spPr/>
        <p:txBody>
          <a:bodyPr/>
          <a:lstStyle/>
          <a:p>
            <a:r>
              <a:rPr lang="en-GB" dirty="0"/>
              <a:t>Data </a:t>
            </a:r>
          </a:p>
        </p:txBody>
      </p:sp>
      <p:sp>
        <p:nvSpPr>
          <p:cNvPr id="3" name="Content Placeholder 2">
            <a:extLst>
              <a:ext uri="{FF2B5EF4-FFF2-40B4-BE49-F238E27FC236}">
                <a16:creationId xmlns:a16="http://schemas.microsoft.com/office/drawing/2014/main" id="{9439FBB8-46B2-4B39-8794-DD6168E6C7A3}"/>
              </a:ext>
            </a:extLst>
          </p:cNvPr>
          <p:cNvSpPr>
            <a:spLocks noGrp="1"/>
          </p:cNvSpPr>
          <p:nvPr>
            <p:ph idx="1"/>
          </p:nvPr>
        </p:nvSpPr>
        <p:spPr/>
        <p:txBody>
          <a:bodyPr/>
          <a:lstStyle/>
          <a:p>
            <a:r>
              <a:rPr lang="en-GB" i="1" dirty="0"/>
              <a:t>Understanding Society </a:t>
            </a:r>
            <a:r>
              <a:rPr lang="en-GB" dirty="0"/>
              <a:t>Innovation Panel w11</a:t>
            </a:r>
          </a:p>
          <a:p>
            <a:pPr lvl="1"/>
            <a:endParaRPr lang="en-GB" dirty="0"/>
          </a:p>
          <a:p>
            <a:r>
              <a:rPr lang="en-GB" dirty="0"/>
              <a:t>Mixed mode</a:t>
            </a:r>
          </a:p>
          <a:p>
            <a:endParaRPr lang="en-GB" dirty="0"/>
          </a:p>
          <a:p>
            <a:pPr marL="0" indent="0">
              <a:buNone/>
            </a:pPr>
            <a:r>
              <a:rPr lang="en-GB" dirty="0"/>
              <a:t>    Mode of interview by allocation (Col %)</a:t>
            </a:r>
          </a:p>
          <a:p>
            <a:endParaRPr lang="en-GB" dirty="0"/>
          </a:p>
          <a:p>
            <a:endParaRPr lang="en-GB" dirty="0"/>
          </a:p>
          <a:p>
            <a:endParaRPr lang="en-GB" dirty="0"/>
          </a:p>
          <a:p>
            <a:endParaRPr lang="en-GB" dirty="0"/>
          </a:p>
        </p:txBody>
      </p:sp>
      <p:graphicFrame>
        <p:nvGraphicFramePr>
          <p:cNvPr id="4" name="Table 3">
            <a:extLst>
              <a:ext uri="{FF2B5EF4-FFF2-40B4-BE49-F238E27FC236}">
                <a16:creationId xmlns:a16="http://schemas.microsoft.com/office/drawing/2014/main" id="{B8FB8DEA-7483-46A7-9D6C-92DD32FA96B3}"/>
              </a:ext>
            </a:extLst>
          </p:cNvPr>
          <p:cNvGraphicFramePr>
            <a:graphicFrameLocks noGrp="1"/>
          </p:cNvGraphicFramePr>
          <p:nvPr>
            <p:extLst>
              <p:ext uri="{D42A27DB-BD31-4B8C-83A1-F6EECF244321}">
                <p14:modId xmlns:p14="http://schemas.microsoft.com/office/powerpoint/2010/main" val="2774083506"/>
              </p:ext>
            </p:extLst>
          </p:nvPr>
        </p:nvGraphicFramePr>
        <p:xfrm>
          <a:off x="755576" y="4221088"/>
          <a:ext cx="6096000" cy="1112520"/>
        </p:xfrm>
        <a:graphic>
          <a:graphicData uri="http://schemas.openxmlformats.org/drawingml/2006/table">
            <a:tbl>
              <a:tblPr firstRow="1" bandRow="1">
                <a:tableStyleId>{5A111915-BE36-4E01-A7E5-04B1672EAD32}</a:tableStyleId>
              </a:tblPr>
              <a:tblGrid>
                <a:gridCol w="1524000">
                  <a:extLst>
                    <a:ext uri="{9D8B030D-6E8A-4147-A177-3AD203B41FA5}">
                      <a16:colId xmlns:a16="http://schemas.microsoft.com/office/drawing/2014/main" val="1499534685"/>
                    </a:ext>
                  </a:extLst>
                </a:gridCol>
                <a:gridCol w="1524000">
                  <a:extLst>
                    <a:ext uri="{9D8B030D-6E8A-4147-A177-3AD203B41FA5}">
                      <a16:colId xmlns:a16="http://schemas.microsoft.com/office/drawing/2014/main" val="223737512"/>
                    </a:ext>
                  </a:extLst>
                </a:gridCol>
                <a:gridCol w="1524000">
                  <a:extLst>
                    <a:ext uri="{9D8B030D-6E8A-4147-A177-3AD203B41FA5}">
                      <a16:colId xmlns:a16="http://schemas.microsoft.com/office/drawing/2014/main" val="2780120625"/>
                    </a:ext>
                  </a:extLst>
                </a:gridCol>
                <a:gridCol w="1524000">
                  <a:extLst>
                    <a:ext uri="{9D8B030D-6E8A-4147-A177-3AD203B41FA5}">
                      <a16:colId xmlns:a16="http://schemas.microsoft.com/office/drawing/2014/main" val="730720347"/>
                    </a:ext>
                  </a:extLst>
                </a:gridCol>
              </a:tblGrid>
              <a:tr h="370840">
                <a:tc>
                  <a:txBody>
                    <a:bodyPr/>
                    <a:lstStyle/>
                    <a:p>
                      <a:endParaRPr lang="en-GB" dirty="0"/>
                    </a:p>
                  </a:txBody>
                  <a:tcPr/>
                </a:tc>
                <a:tc>
                  <a:txBody>
                    <a:bodyPr/>
                    <a:lstStyle/>
                    <a:p>
                      <a:r>
                        <a:rPr lang="en-GB" b="0" dirty="0">
                          <a:solidFill>
                            <a:schemeClr val="tx1"/>
                          </a:solidFill>
                        </a:rPr>
                        <a:t>CAPI</a:t>
                      </a:r>
                    </a:p>
                  </a:txBody>
                  <a:tcPr/>
                </a:tc>
                <a:tc>
                  <a:txBody>
                    <a:bodyPr/>
                    <a:lstStyle/>
                    <a:p>
                      <a:r>
                        <a:rPr lang="en-GB" b="0" dirty="0">
                          <a:solidFill>
                            <a:schemeClr val="tx1"/>
                          </a:solidFill>
                        </a:rPr>
                        <a:t>Web</a:t>
                      </a:r>
                    </a:p>
                  </a:txBody>
                  <a:tcPr/>
                </a:tc>
                <a:tc>
                  <a:txBody>
                    <a:bodyPr/>
                    <a:lstStyle/>
                    <a:p>
                      <a:r>
                        <a:rPr lang="en-GB" b="0" dirty="0">
                          <a:solidFill>
                            <a:schemeClr val="tx1"/>
                          </a:solidFill>
                        </a:rPr>
                        <a:t>N</a:t>
                      </a:r>
                    </a:p>
                  </a:txBody>
                  <a:tcPr/>
                </a:tc>
                <a:extLst>
                  <a:ext uri="{0D108BD9-81ED-4DB2-BD59-A6C34878D82A}">
                    <a16:rowId xmlns:a16="http://schemas.microsoft.com/office/drawing/2014/main" val="533869802"/>
                  </a:ext>
                </a:extLst>
              </a:tr>
              <a:tr h="370840">
                <a:tc>
                  <a:txBody>
                    <a:bodyPr/>
                    <a:lstStyle/>
                    <a:p>
                      <a:r>
                        <a:rPr lang="en-GB" dirty="0"/>
                        <a:t>CAPI-first</a:t>
                      </a:r>
                    </a:p>
                  </a:txBody>
                  <a:tcPr/>
                </a:tc>
                <a:tc>
                  <a:txBody>
                    <a:bodyPr/>
                    <a:lstStyle/>
                    <a:p>
                      <a:r>
                        <a:rPr lang="en-GB" dirty="0"/>
                        <a:t>93 %</a:t>
                      </a:r>
                    </a:p>
                  </a:txBody>
                  <a:tcPr/>
                </a:tc>
                <a:tc>
                  <a:txBody>
                    <a:bodyPr/>
                    <a:lstStyle/>
                    <a:p>
                      <a:r>
                        <a:rPr lang="en-GB" dirty="0"/>
                        <a:t>7 %</a:t>
                      </a:r>
                    </a:p>
                  </a:txBody>
                  <a:tcPr/>
                </a:tc>
                <a:tc>
                  <a:txBody>
                    <a:bodyPr/>
                    <a:lstStyle/>
                    <a:p>
                      <a:r>
                        <a:rPr lang="en-GB" dirty="0"/>
                        <a:t>903</a:t>
                      </a:r>
                    </a:p>
                  </a:txBody>
                  <a:tcPr/>
                </a:tc>
                <a:extLst>
                  <a:ext uri="{0D108BD9-81ED-4DB2-BD59-A6C34878D82A}">
                    <a16:rowId xmlns:a16="http://schemas.microsoft.com/office/drawing/2014/main" val="2237876529"/>
                  </a:ext>
                </a:extLst>
              </a:tr>
              <a:tr h="370840">
                <a:tc>
                  <a:txBody>
                    <a:bodyPr/>
                    <a:lstStyle/>
                    <a:p>
                      <a:r>
                        <a:rPr lang="en-GB" dirty="0"/>
                        <a:t>Web-first</a:t>
                      </a:r>
                    </a:p>
                  </a:txBody>
                  <a:tcPr/>
                </a:tc>
                <a:tc>
                  <a:txBody>
                    <a:bodyPr/>
                    <a:lstStyle/>
                    <a:p>
                      <a:r>
                        <a:rPr lang="en-GB" dirty="0"/>
                        <a:t>25 %</a:t>
                      </a:r>
                    </a:p>
                  </a:txBody>
                  <a:tcPr/>
                </a:tc>
                <a:tc>
                  <a:txBody>
                    <a:bodyPr/>
                    <a:lstStyle/>
                    <a:p>
                      <a:r>
                        <a:rPr lang="en-GB" dirty="0"/>
                        <a:t>75 %</a:t>
                      </a:r>
                    </a:p>
                  </a:txBody>
                  <a:tcPr/>
                </a:tc>
                <a:tc>
                  <a:txBody>
                    <a:bodyPr/>
                    <a:lstStyle/>
                    <a:p>
                      <a:r>
                        <a:rPr lang="en-GB" dirty="0"/>
                        <a:t>1,644</a:t>
                      </a:r>
                    </a:p>
                  </a:txBody>
                  <a:tcPr/>
                </a:tc>
                <a:extLst>
                  <a:ext uri="{0D108BD9-81ED-4DB2-BD59-A6C34878D82A}">
                    <a16:rowId xmlns:a16="http://schemas.microsoft.com/office/drawing/2014/main" val="3697503247"/>
                  </a:ext>
                </a:extLst>
              </a:tr>
            </a:tbl>
          </a:graphicData>
        </a:graphic>
      </p:graphicFrame>
    </p:spTree>
    <p:extLst>
      <p:ext uri="{BB962C8B-B14F-4D97-AF65-F5344CB8AC3E}">
        <p14:creationId xmlns:p14="http://schemas.microsoft.com/office/powerpoint/2010/main" val="336754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C967C-3BDF-4D04-B67C-095A134DFEE5}"/>
              </a:ext>
            </a:extLst>
          </p:cNvPr>
          <p:cNvSpPr>
            <a:spLocks noGrp="1"/>
          </p:cNvSpPr>
          <p:nvPr>
            <p:ph type="title"/>
          </p:nvPr>
        </p:nvSpPr>
        <p:spPr>
          <a:xfrm>
            <a:off x="381000" y="457200"/>
            <a:ext cx="7503368" cy="1143000"/>
          </a:xfrm>
        </p:spPr>
        <p:txBody>
          <a:bodyPr/>
          <a:lstStyle/>
          <a:p>
            <a:r>
              <a:rPr lang="en-GB" sz="3600" dirty="0"/>
              <a:t>Mode effects</a:t>
            </a:r>
          </a:p>
        </p:txBody>
      </p:sp>
      <p:sp>
        <p:nvSpPr>
          <p:cNvPr id="3" name="Content Placeholder 2">
            <a:extLst>
              <a:ext uri="{FF2B5EF4-FFF2-40B4-BE49-F238E27FC236}">
                <a16:creationId xmlns:a16="http://schemas.microsoft.com/office/drawing/2014/main" id="{4809E1A6-5633-4F87-9F76-FCED3603CBC6}"/>
              </a:ext>
            </a:extLst>
          </p:cNvPr>
          <p:cNvSpPr>
            <a:spLocks noGrp="1"/>
          </p:cNvSpPr>
          <p:nvPr>
            <p:ph idx="1"/>
          </p:nvPr>
        </p:nvSpPr>
        <p:spPr>
          <a:xfrm>
            <a:off x="381000" y="1981200"/>
            <a:ext cx="7935416" cy="4114800"/>
          </a:xfrm>
        </p:spPr>
        <p:txBody>
          <a:bodyPr/>
          <a:lstStyle/>
          <a:p>
            <a:r>
              <a:rPr lang="en-GB" sz="2400" dirty="0"/>
              <a:t>Data sharing behaviour </a:t>
            </a:r>
          </a:p>
          <a:p>
            <a:pPr lvl="1"/>
            <a:r>
              <a:rPr lang="en-GB" sz="2000" dirty="0">
                <a:latin typeface="Calibri" panose="020F0502020204030204" pitchFamily="34" charset="0"/>
                <a:cs typeface="Calibri" panose="020F0502020204030204" pitchFamily="34" charset="0"/>
              </a:rPr>
              <a:t>No effect of mode</a:t>
            </a:r>
          </a:p>
          <a:p>
            <a:endParaRPr lang="en-GB" sz="2400" dirty="0"/>
          </a:p>
          <a:p>
            <a:r>
              <a:rPr lang="en-GB" sz="2400" dirty="0"/>
              <a:t>Data sharing attitudes                   Respondents report  </a:t>
            </a:r>
          </a:p>
          <a:p>
            <a:r>
              <a:rPr lang="en-GB" sz="2400" dirty="0"/>
              <a:t>Privacy concerns                           more concern in   </a:t>
            </a:r>
          </a:p>
          <a:p>
            <a:r>
              <a:rPr lang="en-GB" sz="2400" dirty="0"/>
              <a:t>Data security concerns                  Web than FTF </a:t>
            </a:r>
          </a:p>
          <a:p>
            <a:pPr lvl="1"/>
            <a:endParaRPr lang="en-GB" sz="2400" dirty="0"/>
          </a:p>
          <a:p>
            <a:endParaRPr lang="en-GB" sz="2000" dirty="0">
              <a:latin typeface="Calibri" panose="020F0502020204030204" pitchFamily="34" charset="0"/>
              <a:cs typeface="Calibri" panose="020F0502020204030204" pitchFamily="34" charset="0"/>
            </a:endParaRPr>
          </a:p>
        </p:txBody>
      </p:sp>
      <p:sp>
        <p:nvSpPr>
          <p:cNvPr id="4" name="Right Brace 3">
            <a:extLst>
              <a:ext uri="{FF2B5EF4-FFF2-40B4-BE49-F238E27FC236}">
                <a16:creationId xmlns:a16="http://schemas.microsoft.com/office/drawing/2014/main" id="{9D800087-9688-4658-A381-9E5909C6C30D}"/>
              </a:ext>
            </a:extLst>
          </p:cNvPr>
          <p:cNvSpPr/>
          <p:nvPr/>
        </p:nvSpPr>
        <p:spPr bwMode="auto">
          <a:xfrm>
            <a:off x="4355976" y="3356992"/>
            <a:ext cx="216024" cy="1440160"/>
          </a:xfrm>
          <a:prstGeom prst="rightBrace">
            <a:avLst/>
          </a:prstGeom>
          <a:noFill/>
          <a:ln>
            <a:headEnd type="none" w="med" len="med"/>
            <a:tailEnd type="non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noFill/>
              <a:effectLst/>
              <a:latin typeface="Arial" charset="0"/>
              <a:ea typeface="ヒラギノ角ゴ Pro W3" pitchFamily="1" charset="-128"/>
            </a:endParaRPr>
          </a:p>
        </p:txBody>
      </p:sp>
    </p:spTree>
    <p:extLst>
      <p:ext uri="{BB962C8B-B14F-4D97-AF65-F5344CB8AC3E}">
        <p14:creationId xmlns:p14="http://schemas.microsoft.com/office/powerpoint/2010/main" val="2859561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5BB6F-536A-4C10-8693-433800E1D7C4}"/>
              </a:ext>
            </a:extLst>
          </p:cNvPr>
          <p:cNvSpPr>
            <a:spLocks noGrp="1"/>
          </p:cNvSpPr>
          <p:nvPr>
            <p:ph type="title"/>
          </p:nvPr>
        </p:nvSpPr>
        <p:spPr/>
        <p:txBody>
          <a:bodyPr/>
          <a:lstStyle/>
          <a:p>
            <a:r>
              <a:rPr lang="en-GB" sz="3600" dirty="0"/>
              <a:t>Why does Web increase concerns?</a:t>
            </a:r>
          </a:p>
        </p:txBody>
      </p:sp>
      <p:sp>
        <p:nvSpPr>
          <p:cNvPr id="3" name="Content Placeholder 2">
            <a:extLst>
              <a:ext uri="{FF2B5EF4-FFF2-40B4-BE49-F238E27FC236}">
                <a16:creationId xmlns:a16="http://schemas.microsoft.com/office/drawing/2014/main" id="{DFCE00E6-3E22-4401-81AF-1BCDA2D07D25}"/>
              </a:ext>
            </a:extLst>
          </p:cNvPr>
          <p:cNvSpPr>
            <a:spLocks noGrp="1"/>
          </p:cNvSpPr>
          <p:nvPr>
            <p:ph idx="1"/>
          </p:nvPr>
        </p:nvSpPr>
        <p:spPr/>
        <p:txBody>
          <a:bodyPr/>
          <a:lstStyle/>
          <a:p>
            <a:r>
              <a:rPr lang="en-GB" sz="2400" dirty="0"/>
              <a:t>Qualitative in-depth interviews</a:t>
            </a:r>
            <a:endParaRPr lang="en-GB" sz="2400" dirty="0">
              <a:solidFill>
                <a:srgbClr val="626464"/>
              </a:solidFill>
              <a:latin typeface="Calibri" panose="020F0502020204030204" pitchFamily="34" charset="0"/>
              <a:cs typeface="Calibri" panose="020F0502020204030204" pitchFamily="34" charset="0"/>
            </a:endParaRPr>
          </a:p>
          <a:p>
            <a:pPr lvl="1"/>
            <a:r>
              <a:rPr lang="en-GB" sz="2000" dirty="0">
                <a:latin typeface="Calibri" panose="020F0502020204030204" pitchFamily="34" charset="0"/>
                <a:cs typeface="Calibri" panose="020F0502020204030204" pitchFamily="34" charset="0"/>
              </a:rPr>
              <a:t>How do respondents decide whether to consent to data linkage?</a:t>
            </a:r>
          </a:p>
          <a:p>
            <a:pPr lvl="1"/>
            <a:r>
              <a:rPr lang="en-GB" sz="2000" dirty="0">
                <a:latin typeface="Calibri" panose="020F0502020204030204" pitchFamily="34" charset="0"/>
                <a:cs typeface="Calibri" panose="020F0502020204030204" pitchFamily="34" charset="0"/>
              </a:rPr>
              <a:t>Influence of mode on decision to consent?</a:t>
            </a:r>
          </a:p>
          <a:p>
            <a:r>
              <a:rPr lang="en-GB" sz="2400" dirty="0">
                <a:cs typeface="Calibri" panose="020F0502020204030204" pitchFamily="34" charset="0"/>
              </a:rPr>
              <a:t>Kantar Public UK </a:t>
            </a:r>
            <a:r>
              <a:rPr lang="en-GB" sz="2000" dirty="0">
                <a:solidFill>
                  <a:srgbClr val="626464"/>
                </a:solidFill>
                <a:latin typeface="Calibri" panose="020F0502020204030204" pitchFamily="34" charset="0"/>
                <a:cs typeface="Calibri" panose="020F0502020204030204" pitchFamily="34" charset="0"/>
              </a:rPr>
              <a:t>(Beninger et al 2017)</a:t>
            </a:r>
            <a:endParaRPr lang="en-GB" sz="2000" dirty="0">
              <a:latin typeface="Calibri" panose="020F0502020204030204" pitchFamily="34" charset="0"/>
              <a:cs typeface="Calibri" panose="020F0502020204030204" pitchFamily="34" charset="0"/>
            </a:endParaRPr>
          </a:p>
          <a:p>
            <a:r>
              <a:rPr lang="en-GB" sz="2400" dirty="0">
                <a:cs typeface="Calibri" panose="020F0502020204030204" pitchFamily="34" charset="0"/>
              </a:rPr>
              <a:t>Sample</a:t>
            </a:r>
            <a:r>
              <a:rPr lang="en-GB" sz="2000" dirty="0">
                <a:latin typeface="Calibri" panose="020F0502020204030204" pitchFamily="34" charset="0"/>
                <a:cs typeface="Calibri" panose="020F0502020204030204" pitchFamily="34" charset="0"/>
              </a:rPr>
              <a:t> </a:t>
            </a:r>
          </a:p>
          <a:p>
            <a:pPr lvl="1"/>
            <a:r>
              <a:rPr lang="en-GB" sz="2000" dirty="0">
                <a:latin typeface="Calibri" panose="020F0502020204030204" pitchFamily="34" charset="0"/>
                <a:cs typeface="Calibri" panose="020F0502020204030204" pitchFamily="34" charset="0"/>
              </a:rPr>
              <a:t>Innovation Panel (n=25)</a:t>
            </a:r>
          </a:p>
          <a:p>
            <a:pPr lvl="1"/>
            <a:r>
              <a:rPr lang="en-GB" sz="2000" dirty="0">
                <a:latin typeface="Calibri" panose="020F0502020204030204" pitchFamily="34" charset="0"/>
                <a:cs typeface="Calibri" panose="020F0502020204030204" pitchFamily="34" charset="0"/>
              </a:rPr>
              <a:t>FTF, Web respondents</a:t>
            </a:r>
          </a:p>
          <a:p>
            <a:pPr lvl="1"/>
            <a:r>
              <a:rPr lang="en-GB" sz="2000" dirty="0">
                <a:latin typeface="Calibri" panose="020F0502020204030204" pitchFamily="34" charset="0"/>
                <a:cs typeface="Calibri" panose="020F0502020204030204" pitchFamily="34" charset="0"/>
              </a:rPr>
              <a:t>Consenters, non-consenters</a:t>
            </a:r>
          </a:p>
          <a:p>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83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B5080-5F18-4B36-8C32-A1319E21C589}"/>
              </a:ext>
            </a:extLst>
          </p:cNvPr>
          <p:cNvSpPr>
            <a:spLocks noGrp="1"/>
          </p:cNvSpPr>
          <p:nvPr>
            <p:ph type="title"/>
          </p:nvPr>
        </p:nvSpPr>
        <p:spPr/>
        <p:txBody>
          <a:bodyPr/>
          <a:lstStyle/>
          <a:p>
            <a:r>
              <a:rPr lang="en-GB" sz="3600" dirty="0"/>
              <a:t>Qualitative interviews</a:t>
            </a:r>
          </a:p>
        </p:txBody>
      </p:sp>
      <p:sp>
        <p:nvSpPr>
          <p:cNvPr id="3" name="Content Placeholder 2">
            <a:extLst>
              <a:ext uri="{FF2B5EF4-FFF2-40B4-BE49-F238E27FC236}">
                <a16:creationId xmlns:a16="http://schemas.microsoft.com/office/drawing/2014/main" id="{1B040562-F4A2-4316-A33D-72F1953CC30D}"/>
              </a:ext>
            </a:extLst>
          </p:cNvPr>
          <p:cNvSpPr>
            <a:spLocks noGrp="1"/>
          </p:cNvSpPr>
          <p:nvPr>
            <p:ph idx="1"/>
          </p:nvPr>
        </p:nvSpPr>
        <p:spPr/>
        <p:txBody>
          <a:bodyPr/>
          <a:lstStyle/>
          <a:p>
            <a:r>
              <a:rPr lang="en-GB" dirty="0"/>
              <a:t>Concern about privacy and security of personal information shared online </a:t>
            </a:r>
          </a:p>
          <a:p>
            <a:endParaRPr lang="en-GB" sz="1000" dirty="0"/>
          </a:p>
          <a:p>
            <a:r>
              <a:rPr lang="en-GB" i="1" dirty="0"/>
              <a:t>“I guess I am more likely to consent in person because I don’t know who is asking [questions] online.” </a:t>
            </a:r>
          </a:p>
          <a:p>
            <a:endParaRPr lang="en-GB" sz="1000" i="1" dirty="0"/>
          </a:p>
          <a:p>
            <a:r>
              <a:rPr lang="en-GB" i="1" dirty="0"/>
              <a:t>"They may think online it could go anywhere because we all know once it’s online it is for everyone to see. I think face to face they would feel more comfortable."</a:t>
            </a:r>
          </a:p>
        </p:txBody>
      </p:sp>
    </p:spTree>
    <p:extLst>
      <p:ext uri="{BB962C8B-B14F-4D97-AF65-F5344CB8AC3E}">
        <p14:creationId xmlns:p14="http://schemas.microsoft.com/office/powerpoint/2010/main" val="3933064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43411-5EBD-4628-BCB4-924603DD3112}"/>
              </a:ext>
            </a:extLst>
          </p:cNvPr>
          <p:cNvSpPr>
            <a:spLocks noGrp="1"/>
          </p:cNvSpPr>
          <p:nvPr>
            <p:ph type="title"/>
          </p:nvPr>
        </p:nvSpPr>
        <p:spPr/>
        <p:txBody>
          <a:bodyPr/>
          <a:lstStyle/>
          <a:p>
            <a:r>
              <a:rPr lang="en-GB" dirty="0"/>
              <a:t>Measuring privacy attitudes</a:t>
            </a:r>
          </a:p>
        </p:txBody>
      </p:sp>
      <p:sp>
        <p:nvSpPr>
          <p:cNvPr id="3" name="Content Placeholder 2">
            <a:extLst>
              <a:ext uri="{FF2B5EF4-FFF2-40B4-BE49-F238E27FC236}">
                <a16:creationId xmlns:a16="http://schemas.microsoft.com/office/drawing/2014/main" id="{BC33D6E3-475D-47C3-8681-98983164350E}"/>
              </a:ext>
            </a:extLst>
          </p:cNvPr>
          <p:cNvSpPr>
            <a:spLocks noGrp="1"/>
          </p:cNvSpPr>
          <p:nvPr>
            <p:ph idx="1"/>
          </p:nvPr>
        </p:nvSpPr>
        <p:spPr/>
        <p:txBody>
          <a:bodyPr/>
          <a:lstStyle/>
          <a:p>
            <a:r>
              <a:rPr lang="en-GB" altLang="en-US" sz="2400" dirty="0"/>
              <a:t>Attitudes or behaviours?</a:t>
            </a:r>
          </a:p>
          <a:p>
            <a:r>
              <a:rPr lang="en-GB" altLang="en-US" sz="2400" dirty="0"/>
              <a:t>Domains?</a:t>
            </a:r>
          </a:p>
          <a:p>
            <a:r>
              <a:rPr lang="en-GB" altLang="en-US" sz="2400" dirty="0"/>
              <a:t>Social context?</a:t>
            </a:r>
          </a:p>
          <a:p>
            <a:r>
              <a:rPr lang="en-GB" altLang="en-US" sz="2400" dirty="0"/>
              <a:t>Generic?</a:t>
            </a:r>
          </a:p>
          <a:p>
            <a:r>
              <a:rPr lang="en-GB" altLang="en-US" sz="2400" dirty="0"/>
              <a:t>Mode insensitive questions?</a:t>
            </a:r>
          </a:p>
          <a:p>
            <a:endParaRPr lang="en-GB" dirty="0"/>
          </a:p>
        </p:txBody>
      </p:sp>
    </p:spTree>
    <p:extLst>
      <p:ext uri="{BB962C8B-B14F-4D97-AF65-F5344CB8AC3E}">
        <p14:creationId xmlns:p14="http://schemas.microsoft.com/office/powerpoint/2010/main" val="283719756"/>
      </p:ext>
    </p:extLst>
  </p:cSld>
  <p:clrMapOvr>
    <a:masterClrMapping/>
  </p:clrMapOvr>
</p:sld>
</file>

<file path=ppt/theme/theme1.xml><?xml version="1.0" encoding="utf-8"?>
<a:theme xmlns:a="http://schemas.openxmlformats.org/drawingml/2006/main" name="Understanding_Society_v2_tagline">
  <a:themeElements>
    <a:clrScheme name="Understanding_Society_v2_tagli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nderstanding_Society_v2_tagline">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Understanding_Society_v2_tagli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derstanding_Society_v2_tagli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derstanding_Society_v2_tagli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derstanding_Society_v2_tagli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derstanding_Society_v2_tagli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derstanding_Society_v2_tagli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derstanding_Society_v2_taglin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derstanding_Society_v2_tagli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derstanding_Society_v2_tagli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derstanding_Society_v2_tagli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derstanding_Society_v2_tagli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derstanding_Society_v2_tagli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TotalTime>
  <Words>560</Words>
  <Application>Microsoft Office PowerPoint</Application>
  <PresentationFormat>On-screen Show (4:3)</PresentationFormat>
  <Paragraphs>119</Paragraphs>
  <Slides>13</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ヒラギノ角ゴ Pro W3</vt:lpstr>
      <vt:lpstr>Calibri</vt:lpstr>
      <vt:lpstr>Understanding_Society_v2_tagline</vt:lpstr>
      <vt:lpstr> Panel discussion: Measuring privacy attitudes  Annette Jäckle  University of Essex</vt:lpstr>
      <vt:lpstr>Measuring privacy attitudes</vt:lpstr>
      <vt:lpstr>Background</vt:lpstr>
      <vt:lpstr>How do respondents decide whether to consent to data linkage?</vt:lpstr>
      <vt:lpstr>Data </vt:lpstr>
      <vt:lpstr>Mode effects</vt:lpstr>
      <vt:lpstr>Why does Web increase concerns?</vt:lpstr>
      <vt:lpstr>Qualitative interviews</vt:lpstr>
      <vt:lpstr>Measuring privacy attitudes</vt:lpstr>
      <vt:lpstr>Appendix</vt:lpstr>
      <vt:lpstr>Questions 1</vt:lpstr>
      <vt:lpstr>Questions 2</vt:lpstr>
      <vt:lpstr>Questions 3</vt:lpstr>
    </vt:vector>
  </TitlesOfParts>
  <Company>Public Zone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here</dc:title>
  <dc:creator>Amanda Prosser</dc:creator>
  <cp:lastModifiedBy>Annette Jaeckle</cp:lastModifiedBy>
  <cp:revision>80</cp:revision>
  <dcterms:created xsi:type="dcterms:W3CDTF">2008-07-23T14:25:57Z</dcterms:created>
  <dcterms:modified xsi:type="dcterms:W3CDTF">2019-07-16T16:06:47Z</dcterms:modified>
</cp:coreProperties>
</file>