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 id="2147483695" r:id="rId2"/>
  </p:sldMasterIdLst>
  <p:notesMasterIdLst>
    <p:notesMasterId r:id="rId26"/>
  </p:notesMasterIdLst>
  <p:handoutMasterIdLst>
    <p:handoutMasterId r:id="rId27"/>
  </p:handoutMasterIdLst>
  <p:sldIdLst>
    <p:sldId id="484" r:id="rId3"/>
    <p:sldId id="505" r:id="rId4"/>
    <p:sldId id="485" r:id="rId5"/>
    <p:sldId id="487" r:id="rId6"/>
    <p:sldId id="511" r:id="rId7"/>
    <p:sldId id="497" r:id="rId8"/>
    <p:sldId id="498" r:id="rId9"/>
    <p:sldId id="512" r:id="rId10"/>
    <p:sldId id="514" r:id="rId11"/>
    <p:sldId id="513" r:id="rId12"/>
    <p:sldId id="510" r:id="rId13"/>
    <p:sldId id="519" r:id="rId14"/>
    <p:sldId id="499" r:id="rId15"/>
    <p:sldId id="500" r:id="rId16"/>
    <p:sldId id="501" r:id="rId17"/>
    <p:sldId id="502" r:id="rId18"/>
    <p:sldId id="503" r:id="rId19"/>
    <p:sldId id="504" r:id="rId20"/>
    <p:sldId id="509" r:id="rId21"/>
    <p:sldId id="517" r:id="rId22"/>
    <p:sldId id="516" r:id="rId23"/>
    <p:sldId id="518" r:id="rId24"/>
    <p:sldId id="520" r:id="rId25"/>
  </p:sldIdLst>
  <p:sldSz cx="6858000" cy="5143500"/>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160" userDrawn="1">
          <p15:clr>
            <a:srgbClr val="A4A3A4"/>
          </p15:clr>
        </p15:guide>
        <p15:guide id="3" orient="horz" pos="16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lr" initials="" lastIdx="7" clrIdx="0"/>
  <p:cmAuthor id="1" name="ISR" initials="" lastIdx="2" clrIdx="1"/>
  <p:cmAuthor id="2" name="jskeeler" initials="" lastIdx="0" clrIdx="2"/>
  <p:cmAuthor id="3" name="ISR" initials="I" lastIdx="3" clrIdx="3"/>
  <p:cmAuthor id="4" name="Nancy Bylica" initials="NB" lastIdx="0" clrIdx="4"/>
  <p:cmAuthor id="5" name="Wen Chang" initials="A" lastIdx="6"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9" autoAdjust="0"/>
    <p:restoredTop sz="80201" autoAdjust="0"/>
  </p:normalViewPr>
  <p:slideViewPr>
    <p:cSldViewPr>
      <p:cViewPr varScale="1">
        <p:scale>
          <a:sx n="73" d="100"/>
          <a:sy n="73" d="100"/>
        </p:scale>
        <p:origin x="1472" y="44"/>
      </p:cViewPr>
      <p:guideLst>
        <p:guide orient="horz" pos="2160"/>
        <p:guide pos="2160"/>
        <p:guide orient="horz" pos="16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ChangeArrowheads="1"/>
          </p:cNvSpPr>
          <p:nvPr>
            <p:ph type="hdr" sz="quarter"/>
          </p:nvPr>
        </p:nvSpPr>
        <p:spPr bwMode="auto">
          <a:xfrm>
            <a:off x="3" y="2"/>
            <a:ext cx="3005448" cy="459750"/>
          </a:xfrm>
          <a:prstGeom prst="rect">
            <a:avLst/>
          </a:prstGeom>
          <a:noFill/>
          <a:ln w="9525">
            <a:noFill/>
            <a:miter lim="800000"/>
            <a:headEnd/>
            <a:tailEnd/>
          </a:ln>
          <a:effectLst/>
        </p:spPr>
        <p:txBody>
          <a:bodyPr vert="horz" wrap="square" lIns="92272" tIns="46136" rIns="92272" bIns="46136" numCol="1" anchor="t" anchorCtr="0" compatLnSpc="1">
            <a:prstTxWarp prst="textNoShape">
              <a:avLst/>
            </a:prstTxWarp>
          </a:bodyPr>
          <a:lstStyle>
            <a:lvl1pPr defTabSz="923542">
              <a:defRPr sz="1200" dirty="0"/>
            </a:lvl1pPr>
          </a:lstStyle>
          <a:p>
            <a:pPr>
              <a:defRPr/>
            </a:pPr>
            <a:endParaRPr lang="en-US" dirty="0"/>
          </a:p>
        </p:txBody>
      </p:sp>
      <p:sp>
        <p:nvSpPr>
          <p:cNvPr id="197635" name="Rectangle 3"/>
          <p:cNvSpPr>
            <a:spLocks noGrp="1" noChangeArrowheads="1"/>
          </p:cNvSpPr>
          <p:nvPr>
            <p:ph type="dt" sz="quarter" idx="1"/>
          </p:nvPr>
        </p:nvSpPr>
        <p:spPr bwMode="auto">
          <a:xfrm>
            <a:off x="3927185" y="2"/>
            <a:ext cx="3005448" cy="459750"/>
          </a:xfrm>
          <a:prstGeom prst="rect">
            <a:avLst/>
          </a:prstGeom>
          <a:noFill/>
          <a:ln w="9525">
            <a:noFill/>
            <a:miter lim="800000"/>
            <a:headEnd/>
            <a:tailEnd/>
          </a:ln>
          <a:effectLst/>
        </p:spPr>
        <p:txBody>
          <a:bodyPr vert="horz" wrap="square" lIns="92272" tIns="46136" rIns="92272" bIns="46136" numCol="1" anchor="t" anchorCtr="0" compatLnSpc="1">
            <a:prstTxWarp prst="textNoShape">
              <a:avLst/>
            </a:prstTxWarp>
          </a:bodyPr>
          <a:lstStyle>
            <a:lvl1pPr algn="r" defTabSz="923542">
              <a:defRPr sz="1200" dirty="0"/>
            </a:lvl1pPr>
          </a:lstStyle>
          <a:p>
            <a:pPr>
              <a:defRPr/>
            </a:pPr>
            <a:endParaRPr lang="en-US" dirty="0"/>
          </a:p>
        </p:txBody>
      </p:sp>
      <p:sp>
        <p:nvSpPr>
          <p:cNvPr id="197636" name="Rectangle 4"/>
          <p:cNvSpPr>
            <a:spLocks noGrp="1" noChangeArrowheads="1"/>
          </p:cNvSpPr>
          <p:nvPr>
            <p:ph type="ftr" sz="quarter" idx="2"/>
          </p:nvPr>
        </p:nvSpPr>
        <p:spPr bwMode="auto">
          <a:xfrm>
            <a:off x="3" y="8758876"/>
            <a:ext cx="3005448" cy="459750"/>
          </a:xfrm>
          <a:prstGeom prst="rect">
            <a:avLst/>
          </a:prstGeom>
          <a:noFill/>
          <a:ln w="9525">
            <a:noFill/>
            <a:miter lim="800000"/>
            <a:headEnd/>
            <a:tailEnd/>
          </a:ln>
          <a:effectLst/>
        </p:spPr>
        <p:txBody>
          <a:bodyPr vert="horz" wrap="square" lIns="92272" tIns="46136" rIns="92272" bIns="46136" numCol="1" anchor="b" anchorCtr="0" compatLnSpc="1">
            <a:prstTxWarp prst="textNoShape">
              <a:avLst/>
            </a:prstTxWarp>
          </a:bodyPr>
          <a:lstStyle>
            <a:lvl1pPr defTabSz="923542">
              <a:defRPr sz="1200" dirty="0"/>
            </a:lvl1pPr>
          </a:lstStyle>
          <a:p>
            <a:pPr>
              <a:defRPr/>
            </a:pPr>
            <a:endParaRPr lang="en-US" dirty="0"/>
          </a:p>
        </p:txBody>
      </p:sp>
      <p:sp>
        <p:nvSpPr>
          <p:cNvPr id="197637" name="Rectangle 5"/>
          <p:cNvSpPr>
            <a:spLocks noGrp="1" noChangeArrowheads="1"/>
          </p:cNvSpPr>
          <p:nvPr>
            <p:ph type="sldNum" sz="quarter" idx="3"/>
          </p:nvPr>
        </p:nvSpPr>
        <p:spPr bwMode="auto">
          <a:xfrm>
            <a:off x="3927185" y="8758876"/>
            <a:ext cx="3005448" cy="459750"/>
          </a:xfrm>
          <a:prstGeom prst="rect">
            <a:avLst/>
          </a:prstGeom>
          <a:noFill/>
          <a:ln w="9525">
            <a:noFill/>
            <a:miter lim="800000"/>
            <a:headEnd/>
            <a:tailEnd/>
          </a:ln>
          <a:effectLst/>
        </p:spPr>
        <p:txBody>
          <a:bodyPr vert="horz" wrap="square" lIns="92272" tIns="46136" rIns="92272" bIns="46136" numCol="1" anchor="b" anchorCtr="0" compatLnSpc="1">
            <a:prstTxWarp prst="textNoShape">
              <a:avLst/>
            </a:prstTxWarp>
          </a:bodyPr>
          <a:lstStyle>
            <a:lvl1pPr algn="r" defTabSz="923542">
              <a:defRPr sz="1200"/>
            </a:lvl1pPr>
          </a:lstStyle>
          <a:p>
            <a:pPr>
              <a:defRPr/>
            </a:pPr>
            <a:fld id="{BECF0284-C7A7-46CF-9C07-EC0880C7101D}" type="slidenum">
              <a:rPr lang="en-US"/>
              <a:pPr>
                <a:defRPr/>
              </a:pPr>
              <a:t>‹#›</a:t>
            </a:fld>
            <a:endParaRPr lang="en-US" dirty="0"/>
          </a:p>
        </p:txBody>
      </p:sp>
    </p:spTree>
    <p:extLst>
      <p:ext uri="{BB962C8B-B14F-4D97-AF65-F5344CB8AC3E}">
        <p14:creationId xmlns:p14="http://schemas.microsoft.com/office/powerpoint/2010/main" val="3539148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3" y="2"/>
            <a:ext cx="3005448" cy="459750"/>
          </a:xfrm>
          <a:prstGeom prst="rect">
            <a:avLst/>
          </a:prstGeom>
          <a:noFill/>
          <a:ln w="9525">
            <a:noFill/>
            <a:miter lim="800000"/>
            <a:headEnd/>
            <a:tailEnd/>
          </a:ln>
          <a:effectLst/>
        </p:spPr>
        <p:txBody>
          <a:bodyPr vert="horz" wrap="square" lIns="92272" tIns="46136" rIns="92272" bIns="46136" numCol="1" anchor="t" anchorCtr="0" compatLnSpc="1">
            <a:prstTxWarp prst="textNoShape">
              <a:avLst/>
            </a:prstTxWarp>
          </a:bodyPr>
          <a:lstStyle>
            <a:lvl1pPr defTabSz="923542">
              <a:defRPr sz="1200" dirty="0"/>
            </a:lvl1pPr>
          </a:lstStyle>
          <a:p>
            <a:pPr>
              <a:defRPr/>
            </a:pPr>
            <a:endParaRPr lang="en-US" dirty="0"/>
          </a:p>
        </p:txBody>
      </p:sp>
      <p:sp>
        <p:nvSpPr>
          <p:cNvPr id="13315" name="Rectangle 3"/>
          <p:cNvSpPr>
            <a:spLocks noGrp="1" noChangeArrowheads="1"/>
          </p:cNvSpPr>
          <p:nvPr>
            <p:ph type="dt" idx="1"/>
          </p:nvPr>
        </p:nvSpPr>
        <p:spPr bwMode="auto">
          <a:xfrm>
            <a:off x="3927185" y="2"/>
            <a:ext cx="3005448" cy="459750"/>
          </a:xfrm>
          <a:prstGeom prst="rect">
            <a:avLst/>
          </a:prstGeom>
          <a:noFill/>
          <a:ln w="9525">
            <a:noFill/>
            <a:miter lim="800000"/>
            <a:headEnd/>
            <a:tailEnd/>
          </a:ln>
          <a:effectLst/>
        </p:spPr>
        <p:txBody>
          <a:bodyPr vert="horz" wrap="square" lIns="92272" tIns="46136" rIns="92272" bIns="46136" numCol="1" anchor="t" anchorCtr="0" compatLnSpc="1">
            <a:prstTxWarp prst="textNoShape">
              <a:avLst/>
            </a:prstTxWarp>
          </a:bodyPr>
          <a:lstStyle>
            <a:lvl1pPr algn="r" defTabSz="923542">
              <a:defRPr sz="1200" dirty="0"/>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62050" y="692150"/>
            <a:ext cx="4611688" cy="3457575"/>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94049" y="4380228"/>
            <a:ext cx="5546104" cy="4147201"/>
          </a:xfrm>
          <a:prstGeom prst="rect">
            <a:avLst/>
          </a:prstGeom>
          <a:noFill/>
          <a:ln w="9525">
            <a:noFill/>
            <a:miter lim="800000"/>
            <a:headEnd/>
            <a:tailEnd/>
          </a:ln>
          <a:effectLst/>
        </p:spPr>
        <p:txBody>
          <a:bodyPr vert="horz" wrap="square" lIns="92272" tIns="46136" rIns="92272" bIns="461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3" y="8758876"/>
            <a:ext cx="3005448" cy="459750"/>
          </a:xfrm>
          <a:prstGeom prst="rect">
            <a:avLst/>
          </a:prstGeom>
          <a:noFill/>
          <a:ln w="9525">
            <a:noFill/>
            <a:miter lim="800000"/>
            <a:headEnd/>
            <a:tailEnd/>
          </a:ln>
          <a:effectLst/>
        </p:spPr>
        <p:txBody>
          <a:bodyPr vert="horz" wrap="square" lIns="92272" tIns="46136" rIns="92272" bIns="46136" numCol="1" anchor="b" anchorCtr="0" compatLnSpc="1">
            <a:prstTxWarp prst="textNoShape">
              <a:avLst/>
            </a:prstTxWarp>
          </a:bodyPr>
          <a:lstStyle>
            <a:lvl1pPr defTabSz="923542">
              <a:defRPr sz="1200" dirty="0"/>
            </a:lvl1pPr>
          </a:lstStyle>
          <a:p>
            <a:pPr>
              <a:defRPr/>
            </a:pPr>
            <a:endParaRPr lang="en-US" dirty="0"/>
          </a:p>
        </p:txBody>
      </p:sp>
      <p:sp>
        <p:nvSpPr>
          <p:cNvPr id="13319" name="Rectangle 7"/>
          <p:cNvSpPr>
            <a:spLocks noGrp="1" noChangeArrowheads="1"/>
          </p:cNvSpPr>
          <p:nvPr>
            <p:ph type="sldNum" sz="quarter" idx="5"/>
          </p:nvPr>
        </p:nvSpPr>
        <p:spPr bwMode="auto">
          <a:xfrm>
            <a:off x="3927185" y="8758876"/>
            <a:ext cx="3005448" cy="459750"/>
          </a:xfrm>
          <a:prstGeom prst="rect">
            <a:avLst/>
          </a:prstGeom>
          <a:noFill/>
          <a:ln w="9525">
            <a:noFill/>
            <a:miter lim="800000"/>
            <a:headEnd/>
            <a:tailEnd/>
          </a:ln>
          <a:effectLst/>
        </p:spPr>
        <p:txBody>
          <a:bodyPr vert="horz" wrap="square" lIns="92272" tIns="46136" rIns="92272" bIns="46136" numCol="1" anchor="b" anchorCtr="0" compatLnSpc="1">
            <a:prstTxWarp prst="textNoShape">
              <a:avLst/>
            </a:prstTxWarp>
          </a:bodyPr>
          <a:lstStyle>
            <a:lvl1pPr algn="r" defTabSz="923542">
              <a:defRPr sz="1200"/>
            </a:lvl1pPr>
          </a:lstStyle>
          <a:p>
            <a:pPr>
              <a:defRPr/>
            </a:pPr>
            <a:fld id="{EE5B6871-8BD1-4A41-BB10-EDC808E548A6}" type="slidenum">
              <a:rPr lang="en-US"/>
              <a:pPr>
                <a:defRPr/>
              </a:pPr>
              <a:t>‹#›</a:t>
            </a:fld>
            <a:endParaRPr lang="en-US" dirty="0"/>
          </a:p>
        </p:txBody>
      </p:sp>
    </p:spTree>
    <p:extLst>
      <p:ext uri="{BB962C8B-B14F-4D97-AF65-F5344CB8AC3E}">
        <p14:creationId xmlns:p14="http://schemas.microsoft.com/office/powerpoint/2010/main" val="521825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2050" y="692150"/>
            <a:ext cx="4611688" cy="3457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E5B6871-8BD1-4A41-BB10-EDC808E548A6}" type="slidenum">
              <a:rPr lang="en-US" smtClean="0"/>
              <a:pPr>
                <a:defRPr/>
              </a:pPr>
              <a:t>15</a:t>
            </a:fld>
            <a:endParaRPr lang="en-US" dirty="0"/>
          </a:p>
        </p:txBody>
      </p:sp>
    </p:spTree>
    <p:extLst>
      <p:ext uri="{BB962C8B-B14F-4D97-AF65-F5344CB8AC3E}">
        <p14:creationId xmlns:p14="http://schemas.microsoft.com/office/powerpoint/2010/main" val="9706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00100" y="2876550"/>
            <a:ext cx="5314950" cy="757238"/>
          </a:xfrm>
          <a:prstGeom prst="rect">
            <a:avLst/>
          </a:prstGeom>
        </p:spPr>
        <p:txBody>
          <a:bodyPr/>
          <a:lstStyle>
            <a:lvl1pPr algn="l">
              <a:defRPr>
                <a:latin typeface="Lucida Sans" panose="020B0602030504020204" pitchFamily="34" charset="0"/>
              </a:defRPr>
            </a:lvl1pPr>
          </a:lstStyle>
          <a:p>
            <a:r>
              <a:rPr lang="en-US" dirty="0" smtClean="0"/>
              <a:t>Title</a:t>
            </a:r>
            <a:endParaRPr lang="en-US" dirty="0"/>
          </a:p>
        </p:txBody>
      </p:sp>
      <p:sp>
        <p:nvSpPr>
          <p:cNvPr id="5" name="Text Placeholder 4"/>
          <p:cNvSpPr>
            <a:spLocks noGrp="1"/>
          </p:cNvSpPr>
          <p:nvPr>
            <p:ph type="body" sz="quarter" idx="10" hasCustomPrompt="1"/>
          </p:nvPr>
        </p:nvSpPr>
        <p:spPr>
          <a:xfrm>
            <a:off x="171450" y="4229100"/>
            <a:ext cx="6515100" cy="285750"/>
          </a:xfrm>
          <a:prstGeom prst="rect">
            <a:avLst/>
          </a:prstGeom>
        </p:spPr>
        <p:txBody>
          <a:bodyPr>
            <a:normAutofit/>
          </a:bodyPr>
          <a:lstStyle>
            <a:lvl1pPr marL="0" indent="0">
              <a:buFontTx/>
              <a:buNone/>
              <a:defRPr sz="1350"/>
            </a:lvl1pPr>
          </a:lstStyle>
          <a:p>
            <a:pPr lvl="0"/>
            <a:r>
              <a:rPr lang="en-US" sz="1350" dirty="0" smtClean="0"/>
              <a:t>Author</a:t>
            </a:r>
            <a:endParaRPr lang="en-US" dirty="0"/>
          </a:p>
        </p:txBody>
      </p:sp>
      <p:sp>
        <p:nvSpPr>
          <p:cNvPr id="7" name="Text Placeholder 6"/>
          <p:cNvSpPr>
            <a:spLocks noGrp="1"/>
          </p:cNvSpPr>
          <p:nvPr>
            <p:ph type="body" sz="quarter" idx="11"/>
          </p:nvPr>
        </p:nvSpPr>
        <p:spPr>
          <a:xfrm>
            <a:off x="171450" y="4514850"/>
            <a:ext cx="6515100" cy="285750"/>
          </a:xfrm>
          <a:prstGeom prst="rect">
            <a:avLst/>
          </a:prstGeom>
        </p:spPr>
        <p:txBody>
          <a:bodyPr>
            <a:normAutofit/>
          </a:bodyPr>
          <a:lstStyle>
            <a:lvl1pPr marL="0" indent="0">
              <a:buFontTx/>
              <a:buNone/>
              <a:defRPr sz="1350"/>
            </a:lvl1pPr>
          </a:lstStyle>
          <a:p>
            <a:pPr lvl="0"/>
            <a:r>
              <a:rPr lang="en-US" smtClean="0"/>
              <a:t>Edit Master text styles</a:t>
            </a:r>
          </a:p>
        </p:txBody>
      </p:sp>
    </p:spTree>
    <p:extLst>
      <p:ext uri="{BB962C8B-B14F-4D97-AF65-F5344CB8AC3E}">
        <p14:creationId xmlns:p14="http://schemas.microsoft.com/office/powerpoint/2010/main" val="10075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ND_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754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1"/>
            <a:ext cx="58293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5E7A8F-91DF-45F3-847F-418DCF8C4273}"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1E8178-DBB1-446E-B78F-D4A2E4D52D9F}" type="slidenum">
              <a:rPr lang="en-US" smtClean="0"/>
              <a:t>‹#›</a:t>
            </a:fld>
            <a:endParaRPr lang="en-US" dirty="0"/>
          </a:p>
        </p:txBody>
      </p:sp>
    </p:spTree>
    <p:extLst>
      <p:ext uri="{BB962C8B-B14F-4D97-AF65-F5344CB8AC3E}">
        <p14:creationId xmlns:p14="http://schemas.microsoft.com/office/powerpoint/2010/main" val="233229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4629150"/>
            <a:ext cx="1600200" cy="273844"/>
          </a:xfrm>
        </p:spPr>
        <p:txBody>
          <a:bodyPr/>
          <a:lstStyle/>
          <a:p>
            <a:fld id="{AE8929AF-2298-4CE6-9695-E66C5D06E419}" type="datetime1">
              <a:rPr lang="en-US" smtClean="0"/>
              <a:t>7/4/2019</a:t>
            </a:fld>
            <a:endParaRPr lang="en-US" dirty="0"/>
          </a:p>
        </p:txBody>
      </p:sp>
      <p:sp>
        <p:nvSpPr>
          <p:cNvPr id="5" name="Footer Placeholder 4"/>
          <p:cNvSpPr>
            <a:spLocks noGrp="1"/>
          </p:cNvSpPr>
          <p:nvPr>
            <p:ph type="ftr" sz="quarter" idx="11"/>
          </p:nvPr>
        </p:nvSpPr>
        <p:spPr>
          <a:xfrm>
            <a:off x="2343150" y="4629150"/>
            <a:ext cx="2171700" cy="273844"/>
          </a:xfrm>
        </p:spPr>
        <p:txBody>
          <a:bodyPr/>
          <a:lstStyle/>
          <a:p>
            <a:endParaRPr lang="en-US" dirty="0"/>
          </a:p>
        </p:txBody>
      </p:sp>
      <p:sp>
        <p:nvSpPr>
          <p:cNvPr id="6" name="Slide Number Placeholder 5"/>
          <p:cNvSpPr>
            <a:spLocks noGrp="1"/>
          </p:cNvSpPr>
          <p:nvPr>
            <p:ph type="sldNum" sz="quarter" idx="12"/>
          </p:nvPr>
        </p:nvSpPr>
        <p:spPr>
          <a:xfrm>
            <a:off x="4914900" y="4629150"/>
            <a:ext cx="1600200" cy="273844"/>
          </a:xfrm>
        </p:spPr>
        <p:txBody>
          <a:bodyPr/>
          <a:lstStyle/>
          <a:p>
            <a:fld id="{091E8178-DBB1-446E-B78F-D4A2E4D52D9F}" type="slidenum">
              <a:rPr lang="en-US" smtClean="0"/>
              <a:t>‹#›</a:t>
            </a:fld>
            <a:endParaRPr lang="en-US" dirty="0"/>
          </a:p>
        </p:txBody>
      </p:sp>
    </p:spTree>
    <p:extLst>
      <p:ext uri="{BB962C8B-B14F-4D97-AF65-F5344CB8AC3E}">
        <p14:creationId xmlns:p14="http://schemas.microsoft.com/office/powerpoint/2010/main" val="1077856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81F95FE-57D9-47D2-BFA1-A615EF1A429C}" type="datetime1">
              <a:rPr lang="en-US" smtClean="0"/>
              <a:t>7/4/2019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1E8178-DBB1-446E-B78F-D4A2E4D52D9F}" type="slidenum">
              <a:rPr lang="en-US" smtClean="0"/>
              <a:t>‹#›</a:t>
            </a:fld>
            <a:endParaRPr lang="en-US" dirty="0"/>
          </a:p>
        </p:txBody>
      </p:sp>
    </p:spTree>
    <p:extLst>
      <p:ext uri="{BB962C8B-B14F-4D97-AF65-F5344CB8AC3E}">
        <p14:creationId xmlns:p14="http://schemas.microsoft.com/office/powerpoint/2010/main" val="384936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A658D1C-085D-4FE3-9950-806C03627C31}" type="datetime1">
              <a:rPr lang="en-US" smtClean="0"/>
              <a:t>7/4/2019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91E8178-DBB1-446E-B78F-D4A2E4D52D9F}" type="slidenum">
              <a:rPr lang="en-US" smtClean="0"/>
              <a:t>‹#›</a:t>
            </a:fld>
            <a:endParaRPr lang="en-US" dirty="0"/>
          </a:p>
        </p:txBody>
      </p:sp>
    </p:spTree>
    <p:extLst>
      <p:ext uri="{BB962C8B-B14F-4D97-AF65-F5344CB8AC3E}">
        <p14:creationId xmlns:p14="http://schemas.microsoft.com/office/powerpoint/2010/main" val="58694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1344216" y="4025505"/>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77FC7-4CE3-4FA0-8B87-4C6FD78D8486}" type="datetime1">
              <a:rPr lang="en-US" smtClean="0"/>
              <a:t>7/4/2019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91E8178-DBB1-446E-B78F-D4A2E4D52D9F}" type="slidenum">
              <a:rPr lang="en-US" smtClean="0"/>
              <a:t>‹#›</a:t>
            </a:fld>
            <a:endParaRPr lang="en-US" dirty="0"/>
          </a:p>
        </p:txBody>
      </p:sp>
    </p:spTree>
    <p:extLst>
      <p:ext uri="{BB962C8B-B14F-4D97-AF65-F5344CB8AC3E}">
        <p14:creationId xmlns:p14="http://schemas.microsoft.com/office/powerpoint/2010/main" val="17682785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914900" y="4767264"/>
            <a:ext cx="1600200" cy="273844"/>
          </a:xfrm>
          <a:prstGeom prst="rect">
            <a:avLst/>
          </a:prstGeom>
        </p:spPr>
        <p:txBody>
          <a:bodyPr vert="horz" lIns="91440" tIns="45720" rIns="91440" bIns="45720" rtlCol="0" anchor="ctr"/>
          <a:lstStyle>
            <a:lvl1pPr algn="r">
              <a:defRPr sz="900">
                <a:solidFill>
                  <a:schemeClr val="bg1">
                    <a:lumMod val="50000"/>
                  </a:schemeClr>
                </a:solidFill>
              </a:defRPr>
            </a:lvl1pPr>
          </a:lstStyle>
          <a:p>
            <a:pPr>
              <a:defRPr/>
            </a:pPr>
            <a:fld id="{C2C51CE7-87A0-402D-9CFC-0B322E7C71B5}" type="slidenum">
              <a:rPr lang="en-US" smtClean="0"/>
              <a:pPr>
                <a:defRPr/>
              </a:pPr>
              <a:t>‹#›</a:t>
            </a:fld>
            <a:endParaRPr lang="en-US" dirty="0"/>
          </a:p>
        </p:txBody>
      </p:sp>
      <p:sp>
        <p:nvSpPr>
          <p:cNvPr id="7" name="TextBox 6"/>
          <p:cNvSpPr txBox="1"/>
          <p:nvPr/>
        </p:nvSpPr>
        <p:spPr>
          <a:xfrm>
            <a:off x="50303" y="4920827"/>
            <a:ext cx="2433680" cy="207749"/>
          </a:xfrm>
          <a:prstGeom prst="rect">
            <a:avLst/>
          </a:prstGeom>
          <a:noFill/>
        </p:spPr>
        <p:txBody>
          <a:bodyPr wrap="none" rtlCol="0">
            <a:spAutoFit/>
          </a:bodyPr>
          <a:lstStyle/>
          <a:p>
            <a:r>
              <a:rPr lang="en-US" sz="750" dirty="0" smtClean="0">
                <a:solidFill>
                  <a:srgbClr val="00274C"/>
                </a:solidFill>
                <a:latin typeface="Tahoma" panose="020B0604030504040204" pitchFamily="34" charset="0"/>
                <a:ea typeface="Tahoma" panose="020B0604030504040204" pitchFamily="34" charset="0"/>
                <a:cs typeface="Tahoma" panose="020B0604030504040204" pitchFamily="34" charset="0"/>
              </a:rPr>
              <a:t>© 2019 by the Regents of the University of Michigan</a:t>
            </a:r>
            <a:endParaRPr lang="en-US" sz="750" dirty="0">
              <a:solidFill>
                <a:srgbClr val="00274C"/>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42623088"/>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ftr="0" dt="0"/>
  <p:txStyles>
    <p:titleStyle>
      <a:lvl1pPr algn="ctr" defTabSz="685800" rtl="0" eaLnBrk="1" latinLnBrk="0" hangingPunct="1">
        <a:spcBef>
          <a:spcPct val="0"/>
        </a:spcBef>
        <a:buNone/>
        <a:defRPr sz="3300" kern="1200">
          <a:solidFill>
            <a:schemeClr val="tx1"/>
          </a:solidFill>
          <a:latin typeface="Lucida Sans" panose="020B0602030504020204" pitchFamily="34" charset="0"/>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Lucida Sans" panose="020B0602030504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Lucida Sans" panose="020B0602030504020204" pitchFamily="34" charset="0"/>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Lucida Sans" panose="020B0602030504020204" pitchFamily="34" charset="0"/>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Lucida Sans" panose="020B0602030504020204" pitchFamily="34" charset="0"/>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Lucida Sans" panose="020B0602030504020204" pitchFamily="34" charset="0"/>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457202"/>
            <a:ext cx="6172200" cy="60602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42900" y="1200151"/>
            <a:ext cx="61722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42900" y="4629150"/>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F771B10-6675-4DB4-969D-A30FB1578E87}" type="datetime1">
              <a:rPr lang="en-US" smtClean="0"/>
              <a:t>7/4/2019</a:t>
            </a:fld>
            <a:endParaRPr lang="en-US" dirty="0"/>
          </a:p>
        </p:txBody>
      </p:sp>
      <p:sp>
        <p:nvSpPr>
          <p:cNvPr id="5" name="Footer Placeholder 4"/>
          <p:cNvSpPr>
            <a:spLocks noGrp="1"/>
          </p:cNvSpPr>
          <p:nvPr>
            <p:ph type="ftr" sz="quarter" idx="3"/>
          </p:nvPr>
        </p:nvSpPr>
        <p:spPr>
          <a:xfrm>
            <a:off x="2343150" y="4629150"/>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4629150"/>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7673FA54-AB7C-476C-A16E-7EED96043BDE}" type="slidenum">
              <a:rPr lang="en-US" smtClean="0"/>
              <a:pPr/>
              <a:t>‹#›</a:t>
            </a:fld>
            <a:endParaRPr lang="en-US" dirty="0"/>
          </a:p>
        </p:txBody>
      </p:sp>
      <p:sp>
        <p:nvSpPr>
          <p:cNvPr id="8" name="TextBox 7"/>
          <p:cNvSpPr txBox="1"/>
          <p:nvPr/>
        </p:nvSpPr>
        <p:spPr>
          <a:xfrm>
            <a:off x="50303" y="4920827"/>
            <a:ext cx="2433680" cy="207749"/>
          </a:xfrm>
          <a:prstGeom prst="rect">
            <a:avLst/>
          </a:prstGeom>
          <a:noFill/>
        </p:spPr>
        <p:txBody>
          <a:bodyPr wrap="none" rtlCol="0">
            <a:spAutoFit/>
          </a:bodyPr>
          <a:lstStyle/>
          <a:p>
            <a:r>
              <a:rPr lang="en-US" sz="750" dirty="0" smtClean="0">
                <a:solidFill>
                  <a:srgbClr val="00274C"/>
                </a:solidFill>
                <a:latin typeface="Tahoma" panose="020B0604030504040204" pitchFamily="34" charset="0"/>
                <a:ea typeface="Tahoma" panose="020B0604030504040204" pitchFamily="34" charset="0"/>
                <a:cs typeface="Tahoma" panose="020B0604030504040204" pitchFamily="34" charset="0"/>
              </a:rPr>
              <a:t>© 2019 by the Regents of the University of Michigan</a:t>
            </a:r>
            <a:endParaRPr lang="en-US" sz="750" dirty="0">
              <a:solidFill>
                <a:srgbClr val="00274C"/>
              </a:solidFill>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descr="C:\Users\nbylica\Downloads\src-signature-stationery.png"/>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4300" y="84806"/>
            <a:ext cx="2085587" cy="356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416184"/>
      </p:ext>
    </p:extLst>
  </p:cSld>
  <p:clrMap bg1="lt1" tx1="dk1" bg2="lt2" tx2="dk2" accent1="accent1" accent2="accent2" accent3="accent3" accent4="accent4" accent5="accent5" accent6="accent6" hlink="hlink" folHlink="folHlink"/>
  <p:sldLayoutIdLst>
    <p:sldLayoutId id="2147483696" r:id="rId1"/>
    <p:sldLayoutId id="2147483698" r:id="rId2"/>
    <p:sldLayoutId id="2147483697" r:id="rId3"/>
    <p:sldLayoutId id="2147483701" r:id="rId4"/>
    <p:sldLayoutId id="2147483704"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mailto:jameswag@umich.edu"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85750" y="985853"/>
            <a:ext cx="6286500" cy="1314450"/>
          </a:xfrm>
        </p:spPr>
        <p:txBody>
          <a:bodyPr>
            <a:normAutofit fontScale="90000"/>
          </a:bodyPr>
          <a:lstStyle/>
          <a:p>
            <a:pPr algn="ctr"/>
            <a:r>
              <a:rPr lang="en-US" sz="2025" b="1" dirty="0"/>
              <a:t>Using Machine Learning Models to Predict Costs under Alternative Designs in a Responsive Design Framework</a:t>
            </a:r>
            <a:r>
              <a:rPr lang="en-US" sz="2025" dirty="0"/>
              <a:t/>
            </a:r>
            <a:br>
              <a:rPr lang="en-US" sz="2025" dirty="0"/>
            </a:br>
            <a:r>
              <a:rPr lang="en-US" dirty="0" smtClean="0"/>
              <a:t/>
            </a:r>
            <a:br>
              <a:rPr lang="en-US" dirty="0" smtClean="0"/>
            </a:br>
            <a:endParaRPr lang="en-US" sz="1950" dirty="0"/>
          </a:p>
        </p:txBody>
      </p:sp>
      <p:sp>
        <p:nvSpPr>
          <p:cNvPr id="4" name="Text Placeholder 2"/>
          <p:cNvSpPr>
            <a:spLocks noGrp="1"/>
          </p:cNvSpPr>
          <p:nvPr>
            <p:ph type="body" sz="quarter" idx="10"/>
          </p:nvPr>
        </p:nvSpPr>
        <p:spPr>
          <a:xfrm>
            <a:off x="1485900" y="2300303"/>
            <a:ext cx="4286250" cy="514350"/>
          </a:xfrm>
        </p:spPr>
        <p:txBody>
          <a:bodyPr>
            <a:noAutofit/>
          </a:bodyPr>
          <a:lstStyle/>
          <a:p>
            <a:pPr algn="ctr"/>
            <a:r>
              <a:rPr lang="en-US" dirty="0"/>
              <a:t>James </a:t>
            </a:r>
            <a:r>
              <a:rPr lang="en-US" dirty="0" smtClean="0"/>
              <a:t>Wagner</a:t>
            </a:r>
            <a:r>
              <a:rPr lang="en-US" baseline="30000" dirty="0" smtClean="0"/>
              <a:t>1,2</a:t>
            </a:r>
            <a:r>
              <a:rPr lang="en-US" dirty="0" smtClean="0"/>
              <a:t>, </a:t>
            </a:r>
            <a:r>
              <a:rPr lang="en-US" dirty="0"/>
              <a:t>Michael </a:t>
            </a:r>
            <a:r>
              <a:rPr lang="en-US" dirty="0" smtClean="0"/>
              <a:t>Elliott</a:t>
            </a:r>
            <a:r>
              <a:rPr lang="en-US" baseline="30000" dirty="0" smtClean="0"/>
              <a:t>1,2,3</a:t>
            </a:r>
            <a:r>
              <a:rPr lang="en-US" dirty="0" smtClean="0"/>
              <a:t>, Brady T. West</a:t>
            </a:r>
            <a:r>
              <a:rPr lang="en-US" baseline="30000" dirty="0"/>
              <a:t>1,2</a:t>
            </a:r>
            <a:r>
              <a:rPr lang="en-US" dirty="0" smtClean="0"/>
              <a:t>, </a:t>
            </a:r>
            <a:r>
              <a:rPr lang="en-US" dirty="0"/>
              <a:t>Stephanie </a:t>
            </a:r>
            <a:r>
              <a:rPr lang="en-US" dirty="0" smtClean="0"/>
              <a:t>Coffey</a:t>
            </a:r>
            <a:r>
              <a:rPr lang="en-US" baseline="30000" dirty="0" smtClean="0"/>
              <a:t>2,3</a:t>
            </a:r>
            <a:endParaRPr lang="en-US" sz="1125" baseline="30000" dirty="0"/>
          </a:p>
        </p:txBody>
      </p:sp>
      <p:sp>
        <p:nvSpPr>
          <p:cNvPr id="5" name="Text Placeholder 2"/>
          <p:cNvSpPr>
            <a:spLocks noGrp="1"/>
          </p:cNvSpPr>
          <p:nvPr>
            <p:ph type="body" sz="quarter" idx="10"/>
          </p:nvPr>
        </p:nvSpPr>
        <p:spPr>
          <a:xfrm>
            <a:off x="3543300" y="4714875"/>
            <a:ext cx="3314700" cy="428625"/>
          </a:xfrm>
        </p:spPr>
        <p:txBody>
          <a:bodyPr>
            <a:normAutofit/>
          </a:bodyPr>
          <a:lstStyle/>
          <a:p>
            <a:pPr algn="r"/>
            <a:r>
              <a:rPr lang="en-US" sz="900" dirty="0"/>
              <a:t>ESRA</a:t>
            </a:r>
          </a:p>
          <a:p>
            <a:pPr algn="r"/>
            <a:r>
              <a:rPr lang="en-US" sz="900" dirty="0"/>
              <a:t>July 18, 2019</a:t>
            </a:r>
          </a:p>
        </p:txBody>
      </p:sp>
      <p:sp>
        <p:nvSpPr>
          <p:cNvPr id="2" name="Rectangle 1"/>
          <p:cNvSpPr/>
          <p:nvPr/>
        </p:nvSpPr>
        <p:spPr>
          <a:xfrm>
            <a:off x="152400" y="3877359"/>
            <a:ext cx="3686175" cy="646331"/>
          </a:xfrm>
          <a:prstGeom prst="rect">
            <a:avLst/>
          </a:prstGeom>
        </p:spPr>
        <p:txBody>
          <a:bodyPr wrap="square">
            <a:spAutoFit/>
          </a:bodyPr>
          <a:lstStyle/>
          <a:p>
            <a:r>
              <a:rPr lang="en-US" sz="900" baseline="30000" dirty="0"/>
              <a:t>1 </a:t>
            </a:r>
            <a:r>
              <a:rPr lang="en-US" sz="900" dirty="0"/>
              <a:t>Survey Research Center, Institute for Social Research, Univ. of MI-Ann Arbor</a:t>
            </a:r>
          </a:p>
          <a:p>
            <a:r>
              <a:rPr lang="en-US" sz="900" baseline="30000" dirty="0"/>
              <a:t>2</a:t>
            </a:r>
            <a:r>
              <a:rPr lang="en-US" sz="900" dirty="0"/>
              <a:t> Joint Program in Survey Methodology, Univ. of MD-College Park</a:t>
            </a:r>
          </a:p>
          <a:p>
            <a:r>
              <a:rPr lang="en-US" sz="900" baseline="30000" dirty="0"/>
              <a:t>3</a:t>
            </a:r>
            <a:r>
              <a:rPr lang="en-US" sz="900" dirty="0"/>
              <a:t> U.S. Census Bureau</a:t>
            </a:r>
            <a:endParaRPr lang="en-US" sz="900" baseline="30000" dirty="0"/>
          </a:p>
        </p:txBody>
      </p:sp>
    </p:spTree>
    <p:extLst>
      <p:ext uri="{BB962C8B-B14F-4D97-AF65-F5344CB8AC3E}">
        <p14:creationId xmlns:p14="http://schemas.microsoft.com/office/powerpoint/2010/main" val="1013320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NSFG: Data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Use data from previous quarters and current quarter phase one to predict phase two costs</a:t>
            </a:r>
          </a:p>
          <a:p>
            <a:pPr lvl="1"/>
            <a:r>
              <a:rPr lang="en-US" dirty="0" smtClean="0"/>
              <a:t>Predictions for Q22-Q27</a:t>
            </a:r>
          </a:p>
          <a:p>
            <a:r>
              <a:rPr lang="en-US" dirty="0" smtClean="0"/>
              <a:t>Outcome variable: </a:t>
            </a:r>
            <a:r>
              <a:rPr lang="en-US" b="1" dirty="0" smtClean="0"/>
              <a:t>phase two interviewer hours</a:t>
            </a:r>
          </a:p>
          <a:p>
            <a:pPr lvl="1"/>
            <a:r>
              <a:rPr lang="en-US" dirty="0" smtClean="0"/>
              <a:t>This is the major cost driver of the phase</a:t>
            </a:r>
          </a:p>
          <a:p>
            <a:r>
              <a:rPr lang="en-US" dirty="0" smtClean="0"/>
              <a:t>Secondary costs: incentives</a:t>
            </a:r>
          </a:p>
          <a:p>
            <a:pPr lvl="1"/>
            <a:r>
              <a:rPr lang="en-US" dirty="0" smtClean="0"/>
              <a:t>Not predicted in these models</a:t>
            </a:r>
          </a:p>
          <a:p>
            <a:pPr lvl="1"/>
            <a:r>
              <a:rPr lang="en-US" dirty="0" smtClean="0"/>
              <a:t>Some are prepaid, i.e. known</a:t>
            </a:r>
          </a:p>
          <a:p>
            <a:pPr lvl="1"/>
            <a:r>
              <a:rPr lang="en-US" dirty="0" smtClean="0"/>
              <a:t>Postpaid incentive more readily predicted from propensity models </a:t>
            </a:r>
          </a:p>
        </p:txBody>
      </p:sp>
      <p:sp>
        <p:nvSpPr>
          <p:cNvPr id="4" name="Slide Number Placeholder 3"/>
          <p:cNvSpPr>
            <a:spLocks noGrp="1"/>
          </p:cNvSpPr>
          <p:nvPr>
            <p:ph type="sldNum" sz="quarter" idx="12"/>
          </p:nvPr>
        </p:nvSpPr>
        <p:spPr/>
        <p:txBody>
          <a:bodyPr/>
          <a:lstStyle/>
          <a:p>
            <a:fld id="{091E8178-DBB1-446E-B78F-D4A2E4D52D9F}" type="slidenum">
              <a:rPr lang="en-US" smtClean="0"/>
              <a:t>10</a:t>
            </a:fld>
            <a:endParaRPr lang="en-US" dirty="0"/>
          </a:p>
        </p:txBody>
      </p:sp>
    </p:spTree>
    <p:extLst>
      <p:ext uri="{BB962C8B-B14F-4D97-AF65-F5344CB8AC3E}">
        <p14:creationId xmlns:p14="http://schemas.microsoft.com/office/powerpoint/2010/main" val="1890115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a:t>
            </a:r>
            <a:endParaRPr lang="en-US" dirty="0"/>
          </a:p>
        </p:txBody>
      </p:sp>
      <p:sp>
        <p:nvSpPr>
          <p:cNvPr id="3" name="Content Placeholder 2"/>
          <p:cNvSpPr>
            <a:spLocks noGrp="1"/>
          </p:cNvSpPr>
          <p:nvPr>
            <p:ph idx="1"/>
          </p:nvPr>
        </p:nvSpPr>
        <p:spPr/>
        <p:txBody>
          <a:bodyPr>
            <a:normAutofit lnSpcReduction="10000"/>
          </a:bodyPr>
          <a:lstStyle/>
          <a:p>
            <a:r>
              <a:rPr lang="en-US" dirty="0" smtClean="0"/>
              <a:t>Two methods of prediction:</a:t>
            </a:r>
          </a:p>
          <a:p>
            <a:pPr lvl="1"/>
            <a:r>
              <a:rPr lang="en-US" b="1" dirty="0" smtClean="0"/>
              <a:t>Multilevel regression models</a:t>
            </a:r>
          </a:p>
          <a:p>
            <a:pPr lvl="2"/>
            <a:r>
              <a:rPr lang="en-US" dirty="0" smtClean="0"/>
              <a:t>Random intercept for each interviewer</a:t>
            </a:r>
          </a:p>
          <a:p>
            <a:pPr lvl="2"/>
            <a:r>
              <a:rPr lang="en-US" dirty="0" smtClean="0"/>
              <a:t>All covariates described earlier included in the model</a:t>
            </a:r>
            <a:endParaRPr lang="en-US" dirty="0"/>
          </a:p>
          <a:p>
            <a:pPr lvl="1"/>
            <a:r>
              <a:rPr lang="en-US" b="1" dirty="0" smtClean="0"/>
              <a:t>Bayesian Additive Regression Trees </a:t>
            </a:r>
            <a:r>
              <a:rPr lang="en-US" dirty="0" smtClean="0"/>
              <a:t>(BART, </a:t>
            </a:r>
            <a:r>
              <a:rPr lang="en-US" i="1" dirty="0" err="1" smtClean="0"/>
              <a:t>Chipman</a:t>
            </a:r>
            <a:r>
              <a:rPr lang="en-US" i="1" dirty="0" smtClean="0"/>
              <a:t>, et al., 2010</a:t>
            </a:r>
            <a:r>
              <a:rPr lang="en-US" dirty="0" smtClean="0"/>
              <a:t>)</a:t>
            </a:r>
          </a:p>
          <a:p>
            <a:pPr lvl="2"/>
            <a:r>
              <a:rPr lang="en-US" dirty="0" smtClean="0"/>
              <a:t>Sum of trees method</a:t>
            </a:r>
          </a:p>
          <a:p>
            <a:pPr lvl="2"/>
            <a:r>
              <a:rPr lang="en-US" dirty="0" smtClean="0"/>
              <a:t>Priors constrain the inclusion of predictors</a:t>
            </a:r>
          </a:p>
          <a:p>
            <a:pPr lvl="2"/>
            <a:r>
              <a:rPr lang="en-US" dirty="0" smtClean="0"/>
              <a:t>Possible to examine how frequently each predictor is included</a:t>
            </a:r>
          </a:p>
          <a:p>
            <a:pPr lvl="2"/>
            <a:endParaRPr lang="en-US" dirty="0" smtClean="0"/>
          </a:p>
        </p:txBody>
      </p:sp>
      <p:sp>
        <p:nvSpPr>
          <p:cNvPr id="4" name="Slide Number Placeholder 3"/>
          <p:cNvSpPr>
            <a:spLocks noGrp="1"/>
          </p:cNvSpPr>
          <p:nvPr>
            <p:ph type="sldNum" sz="quarter" idx="12"/>
          </p:nvPr>
        </p:nvSpPr>
        <p:spPr/>
        <p:txBody>
          <a:bodyPr/>
          <a:lstStyle/>
          <a:p>
            <a:fld id="{091E8178-DBB1-446E-B78F-D4A2E4D52D9F}" type="slidenum">
              <a:rPr lang="en-US" smtClean="0"/>
              <a:t>11</a:t>
            </a:fld>
            <a:endParaRPr lang="en-US" dirty="0"/>
          </a:p>
        </p:txBody>
      </p:sp>
    </p:spTree>
    <p:extLst>
      <p:ext uri="{BB962C8B-B14F-4D97-AF65-F5344CB8AC3E}">
        <p14:creationId xmlns:p14="http://schemas.microsoft.com/office/powerpoint/2010/main" val="2204543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Compare:</a:t>
                </a:r>
              </a:p>
              <a:p>
                <a:pPr marL="800100" lvl="1" indent="-457200">
                  <a:buFont typeface="+mj-lt"/>
                  <a:buAutoNum type="arabicPeriod"/>
                </a:pPr>
                <a:r>
                  <a:rPr lang="en-US" b="1" u="sng" dirty="0" smtClean="0"/>
                  <a:t>Total</a:t>
                </a:r>
                <a:r>
                  <a:rPr lang="en-US" b="1" dirty="0" smtClean="0"/>
                  <a:t> Predicted vs observed </a:t>
                </a:r>
                <a:r>
                  <a:rPr lang="en-US" dirty="0" smtClean="0"/>
                  <a:t>hours in phase 2</a:t>
                </a:r>
              </a:p>
              <a:p>
                <a:pPr marL="800100" lvl="1" indent="-457200">
                  <a:buFont typeface="+mj-lt"/>
                  <a:buAutoNum type="arabicPeriod"/>
                </a:pPr>
                <a:r>
                  <a:rPr lang="en-US" b="1" u="sng" dirty="0" smtClean="0"/>
                  <a:t>Interviewer-level</a:t>
                </a:r>
                <a:r>
                  <a:rPr lang="en-US" b="1" dirty="0" smtClean="0"/>
                  <a:t> predicted vs observed </a:t>
                </a:r>
                <a:r>
                  <a:rPr lang="en-US" dirty="0" smtClean="0"/>
                  <a:t>hours in phase 2</a:t>
                </a:r>
                <a:endParaRPr lang="en-US" b="1" dirty="0" smtClean="0"/>
              </a:p>
              <a:p>
                <a:r>
                  <a:rPr lang="en-US" dirty="0" smtClean="0"/>
                  <a:t>Measures of accuracy</a:t>
                </a:r>
              </a:p>
              <a:p>
                <a:pPr marL="800100" lvl="1" indent="-457200">
                  <a:buFont typeface="+mj-lt"/>
                  <a:buAutoNum type="arabicPeriod"/>
                </a:pPr>
                <a:r>
                  <a:rPr lang="en-US" dirty="0" smtClean="0"/>
                  <a:t>Mean squared error:</a:t>
                </a:r>
                <a14:m>
                  <m:oMath xmlns:m="http://schemas.openxmlformats.org/officeDocument/2006/math">
                    <m:r>
                      <a:rPr lang="en-US" b="0" i="0" smtClean="0">
                        <a:latin typeface="Cambria Math" panose="02040503050406030204" pitchFamily="18" charset="0"/>
                      </a:rPr>
                      <m:t>  </m:t>
                    </m:r>
                    <m:r>
                      <a:rPr lang="en-US" b="0" i="1" smtClean="0">
                        <a:latin typeface="Cambria Math" panose="02040503050406030204" pitchFamily="18" charset="0"/>
                      </a:rPr>
                      <m:t>𝑀𝑆𝐸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𝑛</m:t>
                        </m:r>
                      </m:den>
                    </m:f>
                    <m:sSup>
                      <m:sSupPr>
                        <m:ctrlPr>
                          <a:rPr lang="en-US" b="0" i="1" smtClean="0">
                            <a:latin typeface="Cambria Math" panose="02040503050406030204" pitchFamily="18" charset="0"/>
                          </a:rPr>
                        </m:ctrlPr>
                      </m:sSupPr>
                      <m:e>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𝑛</m:t>
                            </m:r>
                          </m:sup>
                          <m:e>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𝑌</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𝑌</m:t>
                                        </m:r>
                                      </m:e>
                                    </m:acc>
                                  </m:e>
                                  <m:sub>
                                    <m:r>
                                      <a:rPr lang="en-US" b="0" i="1" smtClean="0">
                                        <a:latin typeface="Cambria Math" panose="02040503050406030204" pitchFamily="18" charset="0"/>
                                      </a:rPr>
                                      <m:t>𝑖</m:t>
                                    </m:r>
                                  </m:sub>
                                </m:sSub>
                              </m:e>
                            </m:d>
                          </m:e>
                        </m:nary>
                      </m:e>
                      <m:sup>
                        <m:r>
                          <a:rPr lang="en-US" b="0" i="1" smtClean="0">
                            <a:latin typeface="Cambria Math" panose="02040503050406030204" pitchFamily="18" charset="0"/>
                          </a:rPr>
                          <m:t>2</m:t>
                        </m:r>
                      </m:sup>
                    </m:sSup>
                  </m:oMath>
                </a14:m>
                <a:endParaRPr lang="en-US" dirty="0" smtClean="0"/>
              </a:p>
              <a:p>
                <a:pPr marL="800100" lvl="1" indent="-457200">
                  <a:buFont typeface="+mj-lt"/>
                  <a:buAutoNum type="arabicPeriod"/>
                </a:pPr>
                <a:r>
                  <a:rPr lang="en-US" dirty="0" smtClean="0"/>
                  <a:t>Mean absolute error: </a:t>
                </a:r>
                <a14:m>
                  <m:oMath xmlns:m="http://schemas.openxmlformats.org/officeDocument/2006/math">
                    <m:r>
                      <a:rPr lang="en-US" b="0" i="1" smtClean="0">
                        <a:latin typeface="Cambria Math" panose="02040503050406030204" pitchFamily="18" charset="0"/>
                      </a:rPr>
                      <m:t>𝑀𝐴𝐸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chr m:val="∑"/>
                            <m:limLoc m:val="subSup"/>
                            <m:ctrlPr>
                              <a:rPr lang="en-US" b="0" i="1" smtClean="0">
                                <a:latin typeface="Cambria Math" panose="02040503050406030204" pitchFamily="18" charset="0"/>
                              </a:rPr>
                            </m:ctrlPr>
                          </m:naryPr>
                          <m:sub>
                            <m:r>
                              <m:rPr>
                                <m:brk m:alnAt="25"/>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𝑛</m:t>
                            </m:r>
                          </m:sup>
                          <m:e>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𝑌</m:t>
                                    </m:r>
                                  </m:e>
                                  <m:sub>
                                    <m:r>
                                      <a:rPr lang="en-US" b="0" i="1" smtClean="0">
                                        <a:latin typeface="Cambria Math" panose="02040503050406030204" pitchFamily="18" charset="0"/>
                                      </a:rPr>
                                      <m:t>𝑖</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𝑌</m:t>
                                        </m:r>
                                      </m:e>
                                    </m:acc>
                                  </m:e>
                                  <m:sub>
                                    <m:r>
                                      <a:rPr lang="en-US" b="0" i="1" smtClean="0">
                                        <a:latin typeface="Cambria Math" panose="02040503050406030204" pitchFamily="18" charset="0"/>
                                      </a:rPr>
                                      <m:t>𝑖</m:t>
                                    </m:r>
                                  </m:sub>
                                </m:sSub>
                              </m:e>
                            </m:d>
                          </m:e>
                        </m:nary>
                      </m:num>
                      <m:den>
                        <m:r>
                          <a:rPr lang="en-US" b="0" i="1" smtClean="0">
                            <a:latin typeface="Cambria Math" panose="02040503050406030204" pitchFamily="18" charset="0"/>
                          </a:rPr>
                          <m:t>𝑛</m:t>
                        </m:r>
                      </m:den>
                    </m:f>
                  </m:oMath>
                </a14:m>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83" t="-1436"/>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91E8178-DBB1-446E-B78F-D4A2E4D52D9F}" type="slidenum">
              <a:rPr lang="en-US" smtClean="0"/>
              <a:t>12</a:t>
            </a:fld>
            <a:endParaRPr lang="en-US" dirty="0"/>
          </a:p>
        </p:txBody>
      </p:sp>
    </p:spTree>
    <p:extLst>
      <p:ext uri="{BB962C8B-B14F-4D97-AF65-F5344CB8AC3E}">
        <p14:creationId xmlns:p14="http://schemas.microsoft.com/office/powerpoint/2010/main" val="3971685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Interviewers are consistent</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13</a:t>
            </a:fld>
            <a:endParaRPr lang="en-US" dirty="0"/>
          </a:p>
        </p:txBody>
      </p:sp>
      <p:sp>
        <p:nvSpPr>
          <p:cNvPr id="3" name="Content Placeholder 2"/>
          <p:cNvSpPr>
            <a:spLocks noGrp="1"/>
          </p:cNvSpPr>
          <p:nvPr>
            <p:ph idx="1"/>
          </p:nvPr>
        </p:nvSpPr>
        <p:spPr>
          <a:xfrm>
            <a:off x="228600" y="1200151"/>
            <a:ext cx="2057400" cy="3394472"/>
          </a:xfrm>
        </p:spPr>
        <p:txBody>
          <a:bodyPr>
            <a:normAutofit fontScale="92500" lnSpcReduction="20000"/>
          </a:bodyPr>
          <a:lstStyle/>
          <a:p>
            <a:r>
              <a:rPr lang="en-US" u="sng" dirty="0" smtClean="0"/>
              <a:t>MLM models</a:t>
            </a:r>
            <a:r>
              <a:rPr lang="en-US" dirty="0" smtClean="0"/>
              <a:t>: ICC:0.21-0.25</a:t>
            </a:r>
          </a:p>
          <a:p>
            <a:endParaRPr lang="en-US" dirty="0" smtClean="0"/>
          </a:p>
          <a:p>
            <a:r>
              <a:rPr lang="en-US" u="sng" dirty="0" smtClean="0"/>
              <a:t>BART models</a:t>
            </a:r>
            <a:r>
              <a:rPr lang="en-US" dirty="0" smtClean="0"/>
              <a:t>: 20 most frequently included variables</a:t>
            </a:r>
          </a:p>
          <a:p>
            <a:pPr lvl="1"/>
            <a:r>
              <a:rPr lang="en-US" dirty="0" smtClean="0"/>
              <a:t>11 are interviewer IDs</a:t>
            </a:r>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2209800" y="1191040"/>
            <a:ext cx="4572000" cy="3657600"/>
          </a:xfrm>
          <a:prstGeom prst="rect">
            <a:avLst/>
          </a:prstGeom>
        </p:spPr>
      </p:pic>
    </p:spTree>
    <p:extLst>
      <p:ext uri="{BB962C8B-B14F-4D97-AF65-F5344CB8AC3E}">
        <p14:creationId xmlns:p14="http://schemas.microsoft.com/office/powerpoint/2010/main" val="1921359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2"/>
            <a:ext cx="6324600" cy="606029"/>
          </a:xfrm>
        </p:spPr>
        <p:txBody>
          <a:bodyPr>
            <a:normAutofit fontScale="90000"/>
          </a:bodyPr>
          <a:lstStyle/>
          <a:p>
            <a:r>
              <a:rPr lang="en-US" sz="2800" dirty="0" smtClean="0"/>
              <a:t>Results: Predictive Accuracy – Total Ph2 Hours</a:t>
            </a:r>
            <a:endParaRPr lang="en-US" sz="2800" dirty="0"/>
          </a:p>
        </p:txBody>
      </p:sp>
      <p:sp>
        <p:nvSpPr>
          <p:cNvPr id="4" name="Slide Number Placeholder 3"/>
          <p:cNvSpPr>
            <a:spLocks noGrp="1"/>
          </p:cNvSpPr>
          <p:nvPr>
            <p:ph type="sldNum" sz="quarter" idx="12"/>
          </p:nvPr>
        </p:nvSpPr>
        <p:spPr/>
        <p:txBody>
          <a:bodyPr/>
          <a:lstStyle/>
          <a:p>
            <a:fld id="{091E8178-DBB1-446E-B78F-D4A2E4D52D9F}" type="slidenum">
              <a:rPr lang="en-US" smtClean="0"/>
              <a:t>14</a:t>
            </a:fld>
            <a:endParaRPr lang="en-US" dirty="0"/>
          </a:p>
        </p:txBody>
      </p:sp>
      <p:pic>
        <p:nvPicPr>
          <p:cNvPr id="5" name="Content Placeholder 4"/>
          <p:cNvPicPr>
            <a:picLocks noGrp="1" noChangeAspect="1"/>
          </p:cNvPicPr>
          <p:nvPr>
            <p:ph idx="1"/>
          </p:nvPr>
        </p:nvPicPr>
        <p:blipFill>
          <a:blip r:embed="rId2"/>
          <a:stretch>
            <a:fillRect/>
          </a:stretch>
        </p:blipFill>
        <p:spPr>
          <a:xfrm>
            <a:off x="1066800" y="1014657"/>
            <a:ext cx="4572000" cy="3816237"/>
          </a:xfrm>
          <a:prstGeom prst="rect">
            <a:avLst/>
          </a:prstGeom>
        </p:spPr>
      </p:pic>
    </p:spTree>
    <p:extLst>
      <p:ext uri="{BB962C8B-B14F-4D97-AF65-F5344CB8AC3E}">
        <p14:creationId xmlns:p14="http://schemas.microsoft.com/office/powerpoint/2010/main" val="1028123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66750"/>
            <a:ext cx="6400800" cy="606029"/>
          </a:xfrm>
        </p:spPr>
        <p:txBody>
          <a:bodyPr>
            <a:noAutofit/>
          </a:bodyPr>
          <a:lstStyle/>
          <a:p>
            <a:r>
              <a:rPr lang="en-US" sz="2800" dirty="0" smtClean="0"/>
              <a:t>Results: Predictive Accuracy – Interviewers </a:t>
            </a:r>
            <a:r>
              <a:rPr lang="en-US" sz="1800" dirty="0" smtClean="0"/>
              <a:t>(Q27)</a:t>
            </a:r>
            <a:endParaRPr lang="en-US" sz="1800" dirty="0"/>
          </a:p>
        </p:txBody>
      </p:sp>
      <p:sp>
        <p:nvSpPr>
          <p:cNvPr id="4" name="Slide Number Placeholder 3"/>
          <p:cNvSpPr>
            <a:spLocks noGrp="1"/>
          </p:cNvSpPr>
          <p:nvPr>
            <p:ph type="sldNum" sz="quarter" idx="12"/>
          </p:nvPr>
        </p:nvSpPr>
        <p:spPr/>
        <p:txBody>
          <a:bodyPr/>
          <a:lstStyle/>
          <a:p>
            <a:fld id="{091E8178-DBB1-446E-B78F-D4A2E4D52D9F}" type="slidenum">
              <a:rPr lang="en-US" smtClean="0"/>
              <a:t>15</a:t>
            </a:fld>
            <a:endParaRPr lang="en-US" dirty="0"/>
          </a:p>
        </p:txBody>
      </p:sp>
      <p:pic>
        <p:nvPicPr>
          <p:cNvPr id="5" name="Picture 4"/>
          <p:cNvPicPr>
            <a:picLocks noChangeAspect="1"/>
          </p:cNvPicPr>
          <p:nvPr/>
        </p:nvPicPr>
        <p:blipFill>
          <a:blip r:embed="rId3"/>
          <a:stretch>
            <a:fillRect/>
          </a:stretch>
        </p:blipFill>
        <p:spPr>
          <a:xfrm>
            <a:off x="152400" y="1504950"/>
            <a:ext cx="6477000" cy="3238500"/>
          </a:xfrm>
          <a:prstGeom prst="rect">
            <a:avLst/>
          </a:prstGeom>
        </p:spPr>
      </p:pic>
    </p:spTree>
    <p:extLst>
      <p:ext uri="{BB962C8B-B14F-4D97-AF65-F5344CB8AC3E}">
        <p14:creationId xmlns:p14="http://schemas.microsoft.com/office/powerpoint/2010/main" val="891551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Accuracy – Interviewers (2)</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16</a:t>
            </a:fld>
            <a:endParaRPr lang="en-US" dirty="0"/>
          </a:p>
        </p:txBody>
      </p:sp>
      <p:pic>
        <p:nvPicPr>
          <p:cNvPr id="5" name="Content Placeholder 4"/>
          <p:cNvPicPr>
            <a:picLocks noGrp="1" noChangeAspect="1"/>
          </p:cNvPicPr>
          <p:nvPr>
            <p:ph idx="1"/>
          </p:nvPr>
        </p:nvPicPr>
        <p:blipFill>
          <a:blip r:embed="rId2"/>
          <a:stretch>
            <a:fillRect/>
          </a:stretch>
        </p:blipFill>
        <p:spPr>
          <a:xfrm>
            <a:off x="399525" y="1200150"/>
            <a:ext cx="6104689" cy="3702844"/>
          </a:xfrm>
          <a:prstGeom prst="rect">
            <a:avLst/>
          </a:prstGeom>
        </p:spPr>
      </p:pic>
    </p:spTree>
    <p:extLst>
      <p:ext uri="{BB962C8B-B14F-4D97-AF65-F5344CB8AC3E}">
        <p14:creationId xmlns:p14="http://schemas.microsoft.com/office/powerpoint/2010/main" val="58977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smtClean="0"/>
              <a:t>Cost prediction is an interesting problem</a:t>
            </a:r>
          </a:p>
          <a:p>
            <a:r>
              <a:rPr lang="en-US" dirty="0" smtClean="0"/>
              <a:t>Existing methods for prediction can be used</a:t>
            </a:r>
          </a:p>
          <a:p>
            <a:r>
              <a:rPr lang="en-US" dirty="0" smtClean="0"/>
              <a:t>In this problem, </a:t>
            </a:r>
            <a:r>
              <a:rPr lang="en-US" b="1" dirty="0" smtClean="0"/>
              <a:t>knowing the interviewer is very useful since their behavior is consistent</a:t>
            </a:r>
          </a:p>
          <a:p>
            <a:r>
              <a:rPr lang="en-US" dirty="0" smtClean="0"/>
              <a:t>For this problem, </a:t>
            </a:r>
            <a:r>
              <a:rPr lang="en-US" b="1" dirty="0" smtClean="0"/>
              <a:t>MLM and BART models produce comparable predictive accuracy</a:t>
            </a:r>
            <a:endParaRPr lang="en-US" b="1" dirty="0"/>
          </a:p>
        </p:txBody>
      </p:sp>
      <p:sp>
        <p:nvSpPr>
          <p:cNvPr id="4" name="Slide Number Placeholder 3"/>
          <p:cNvSpPr>
            <a:spLocks noGrp="1"/>
          </p:cNvSpPr>
          <p:nvPr>
            <p:ph type="sldNum" sz="quarter" idx="12"/>
          </p:nvPr>
        </p:nvSpPr>
        <p:spPr/>
        <p:txBody>
          <a:bodyPr/>
          <a:lstStyle/>
          <a:p>
            <a:fld id="{091E8178-DBB1-446E-B78F-D4A2E4D52D9F}" type="slidenum">
              <a:rPr lang="en-US" smtClean="0"/>
              <a:t>17</a:t>
            </a:fld>
            <a:endParaRPr lang="en-US" dirty="0"/>
          </a:p>
        </p:txBody>
      </p:sp>
    </p:spTree>
    <p:extLst>
      <p:ext uri="{BB962C8B-B14F-4D97-AF65-F5344CB8AC3E}">
        <p14:creationId xmlns:p14="http://schemas.microsoft.com/office/powerpoint/2010/main" val="3060938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Email: </a:t>
            </a:r>
            <a:r>
              <a:rPr lang="en-US" dirty="0" smtClean="0">
                <a:hlinkClick r:id="rId2"/>
              </a:rPr>
              <a:t>jameswag@umich.edu</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18</a:t>
            </a:fld>
            <a:endParaRPr lang="en-US" dirty="0"/>
          </a:p>
        </p:txBody>
      </p:sp>
    </p:spTree>
    <p:extLst>
      <p:ext uri="{BB962C8B-B14F-4D97-AF65-F5344CB8AC3E}">
        <p14:creationId xmlns:p14="http://schemas.microsoft.com/office/powerpoint/2010/main" val="2408922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Chipman</a:t>
            </a:r>
            <a:r>
              <a:rPr lang="en-US" dirty="0"/>
              <a:t>, H. A., E. I. George and R. E. McCulloch (2010). "BART: Bayesian additive regression trees." </a:t>
            </a:r>
            <a:r>
              <a:rPr lang="en-US" u="sng" dirty="0"/>
              <a:t>The </a:t>
            </a:r>
            <a:r>
              <a:rPr lang="en-US" u="sng" dirty="0" smtClean="0"/>
              <a:t>Annals </a:t>
            </a:r>
            <a:r>
              <a:rPr lang="en-US" u="sng" dirty="0"/>
              <a:t>of </a:t>
            </a:r>
            <a:r>
              <a:rPr lang="en-US" u="sng" dirty="0" smtClean="0"/>
              <a:t>Applied Statistics</a:t>
            </a:r>
            <a:r>
              <a:rPr lang="en-US" dirty="0" smtClean="0"/>
              <a:t> </a:t>
            </a:r>
            <a:r>
              <a:rPr lang="en-US" b="1" dirty="0"/>
              <a:t>4(1): 266-298.</a:t>
            </a:r>
          </a:p>
          <a:p>
            <a:r>
              <a:rPr lang="en-US" dirty="0"/>
              <a:t>Groves, R. M. and S. G. </a:t>
            </a:r>
            <a:r>
              <a:rPr lang="en-US" dirty="0" err="1"/>
              <a:t>Heeringa</a:t>
            </a:r>
            <a:r>
              <a:rPr lang="en-US" dirty="0"/>
              <a:t> (2006). "Responsive design for household surveys: tools for actively controlling survey errors and costs." </a:t>
            </a:r>
            <a:r>
              <a:rPr lang="en-US" u="sng" dirty="0"/>
              <a:t>Journal of the Royal Statistical Society: Series A (Statistics in Society)</a:t>
            </a:r>
            <a:r>
              <a:rPr lang="en-US" dirty="0"/>
              <a:t> </a:t>
            </a:r>
            <a:r>
              <a:rPr lang="en-US" b="1" dirty="0"/>
              <a:t>169(3): 439-457</a:t>
            </a:r>
            <a:r>
              <a:rPr lang="en-US" b="1" dirty="0" smtClean="0"/>
              <a:t>.</a:t>
            </a:r>
          </a:p>
          <a:p>
            <a:r>
              <a:rPr lang="en-US" dirty="0"/>
              <a:t>Wagner, J. (2019). "Estimation of Survey Cost Parameters Using </a:t>
            </a:r>
            <a:r>
              <a:rPr lang="en-US" dirty="0" err="1"/>
              <a:t>Paradata</a:t>
            </a:r>
            <a:r>
              <a:rPr lang="en-US" dirty="0"/>
              <a:t>." </a:t>
            </a:r>
            <a:r>
              <a:rPr lang="en-US" u="sng" dirty="0"/>
              <a:t>Survey Practice</a:t>
            </a:r>
            <a:r>
              <a:rPr lang="en-US" dirty="0"/>
              <a:t> </a:t>
            </a:r>
            <a:r>
              <a:rPr lang="en-US" b="1" dirty="0"/>
              <a:t>12(1): 1-10</a:t>
            </a:r>
            <a:r>
              <a:rPr lang="en-US" b="1" dirty="0" smtClean="0"/>
              <a:t>.</a:t>
            </a:r>
            <a:r>
              <a:rPr lang="en-US" dirty="0"/>
              <a:t>	</a:t>
            </a:r>
          </a:p>
          <a:p>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19</a:t>
            </a:fld>
            <a:endParaRPr lang="en-US" dirty="0"/>
          </a:p>
        </p:txBody>
      </p:sp>
    </p:spTree>
    <p:extLst>
      <p:ext uri="{BB962C8B-B14F-4D97-AF65-F5344CB8AC3E}">
        <p14:creationId xmlns:p14="http://schemas.microsoft.com/office/powerpoint/2010/main" val="124230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Acknowledgements / Disclaimers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This work was supported by a grant from the National Institutes for Health (#1R01AG058599-01; PI: </a:t>
            </a:r>
            <a:r>
              <a:rPr lang="en-US" dirty="0" smtClean="0"/>
              <a:t>Wagner</a:t>
            </a:r>
            <a:r>
              <a:rPr lang="en-US" dirty="0"/>
              <a:t>)</a:t>
            </a:r>
          </a:p>
          <a:p>
            <a:r>
              <a:rPr lang="en-US" dirty="0" smtClean="0"/>
              <a:t>The </a:t>
            </a:r>
            <a:r>
              <a:rPr lang="en-US" dirty="0"/>
              <a:t>National Survey of Family Growth (NSFG) is conducted by the Centers for Disease Control and Prevention's (CDC’s) National Center for Health Statistics (NCHS), under contract # 200‐2010‐33976 with University of Michigan’s Institute for Social Research with funding from several agencies of the U.S. Department of Health and Human Services, including CDC/NCHS, the National Institute of Child Health and Human Development (NICHD), the Office of Population Affairs (OPA), and others listed on the NSFG webpage (see http://www.cdc.gov/nchs/nsfg/). The views expressed here do not represent those of NCHS or the other funding agencies. </a:t>
            </a:r>
          </a:p>
        </p:txBody>
      </p:sp>
      <p:sp>
        <p:nvSpPr>
          <p:cNvPr id="4" name="Slide Number Placeholder 3"/>
          <p:cNvSpPr>
            <a:spLocks noGrp="1"/>
          </p:cNvSpPr>
          <p:nvPr>
            <p:ph type="sldNum" sz="quarter" idx="12"/>
          </p:nvPr>
        </p:nvSpPr>
        <p:spPr/>
        <p:txBody>
          <a:bodyPr/>
          <a:lstStyle/>
          <a:p>
            <a:fld id="{091E8178-DBB1-446E-B78F-D4A2E4D52D9F}" type="slidenum">
              <a:rPr lang="en-US" smtClean="0"/>
              <a:t>2</a:t>
            </a:fld>
            <a:endParaRPr lang="en-US" dirty="0"/>
          </a:p>
        </p:txBody>
      </p:sp>
    </p:spTree>
    <p:extLst>
      <p:ext uri="{BB962C8B-B14F-4D97-AF65-F5344CB8AC3E}">
        <p14:creationId xmlns:p14="http://schemas.microsoft.com/office/powerpoint/2010/main" val="1567158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020" y="57150"/>
            <a:ext cx="6172200" cy="438147"/>
          </a:xfrm>
        </p:spPr>
        <p:txBody>
          <a:bodyPr>
            <a:normAutofit fontScale="90000"/>
          </a:bodyPr>
          <a:lstStyle/>
          <a:p>
            <a:r>
              <a:rPr lang="en-US" dirty="0" smtClean="0"/>
              <a:t>Data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3877002"/>
              </p:ext>
            </p:extLst>
          </p:nvPr>
        </p:nvGraphicFramePr>
        <p:xfrm>
          <a:off x="76201" y="590550"/>
          <a:ext cx="6629400" cy="4346448"/>
        </p:xfrm>
        <a:graphic>
          <a:graphicData uri="http://schemas.openxmlformats.org/drawingml/2006/table">
            <a:tbl>
              <a:tblPr firstRow="1" firstCol="1"/>
              <a:tblGrid>
                <a:gridCol w="6095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5029201">
                  <a:extLst>
                    <a:ext uri="{9D8B030D-6E8A-4147-A177-3AD203B41FA5}">
                      <a16:colId xmlns:a16="http://schemas.microsoft.com/office/drawing/2014/main" val="20002"/>
                    </a:ext>
                  </a:extLst>
                </a:gridCol>
              </a:tblGrid>
              <a:tr h="99060">
                <a:tc>
                  <a:txBody>
                    <a:bodyPr/>
                    <a:lstStyle/>
                    <a:p>
                      <a:pPr>
                        <a:lnSpc>
                          <a:spcPct val="115000"/>
                        </a:lnSpc>
                        <a:spcAft>
                          <a:spcPts val="600"/>
                        </a:spcAft>
                      </a:pPr>
                      <a:r>
                        <a:rPr lang="en-US" sz="800" b="1" dirty="0">
                          <a:solidFill>
                            <a:srgbClr val="000000"/>
                          </a:solidFill>
                          <a:effectLst/>
                          <a:latin typeface="Calibri"/>
                          <a:ea typeface="Calibri"/>
                          <a:cs typeface="Times New Roman"/>
                        </a:rPr>
                        <a:t>Source</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a:solidFill>
                            <a:srgbClr val="000000"/>
                          </a:solidFill>
                          <a:effectLst/>
                          <a:latin typeface="Calibri"/>
                          <a:ea typeface="Calibri"/>
                          <a:cs typeface="Times New Roman"/>
                        </a:rPr>
                        <a:t>Predictor</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a:solidFill>
                            <a:srgbClr val="000000"/>
                          </a:solidFill>
                          <a:effectLst/>
                          <a:latin typeface="Calibri"/>
                          <a:ea typeface="Calibri"/>
                          <a:cs typeface="Times New Roman"/>
                        </a:rPr>
                        <a:t>Description</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3532">
                <a:tc>
                  <a:txBody>
                    <a:bodyPr/>
                    <a:lstStyle/>
                    <a:p>
                      <a:pPr>
                        <a:lnSpc>
                          <a:spcPct val="115000"/>
                        </a:lnSpc>
                        <a:spcAft>
                          <a:spcPts val="600"/>
                        </a:spcAft>
                      </a:pPr>
                      <a:r>
                        <a:rPr lang="en-US" sz="800" b="1"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newIwerID                     </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Interviewer ID Number</a:t>
                      </a: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60074">
                <a:tc>
                  <a:txBody>
                    <a:bodyPr/>
                    <a:lstStyle/>
                    <a:p>
                      <a:pPr>
                        <a:lnSpc>
                          <a:spcPct val="115000"/>
                        </a:lnSpc>
                        <a:spcAft>
                          <a:spcPts val="600"/>
                        </a:spcAft>
                      </a:pPr>
                      <a:r>
                        <a:rPr lang="en-US" sz="800" b="1" cap="all">
                          <a:solidFill>
                            <a:srgbClr val="000000"/>
                          </a:solidFill>
                          <a:effectLst/>
                          <a:latin typeface="Calibri"/>
                          <a:ea typeface="Calibri"/>
                          <a:cs typeface="Times New Roman"/>
                        </a:rPr>
                        <a:t>Timesheets</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NHOURS_LAG2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Number of hours worked by the interviewer in the week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2"/>
                  </a:ext>
                </a:extLst>
              </a:tr>
              <a:tr h="90111">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travel_LAG2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How much did the interviewer participate in overnight travel in the week two weeks prior to the current week: NONE, SOME, or ALL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3"/>
                  </a:ext>
                </a:extLst>
              </a:tr>
              <a:tr h="90111">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DAYS_WORKED_LAG2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The number of days worked (i.e. days with an entry in the timesheet) in the week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4"/>
                  </a:ext>
                </a:extLst>
              </a:tr>
              <a:tr h="60074">
                <a:tc rowSpan="2">
                  <a:txBody>
                    <a:bodyPr/>
                    <a:lstStyle/>
                    <a:p>
                      <a:pPr>
                        <a:lnSpc>
                          <a:spcPct val="115000"/>
                        </a:lnSpc>
                        <a:spcAft>
                          <a:spcPts val="600"/>
                        </a:spcAft>
                      </a:pPr>
                      <a:r>
                        <a:rPr lang="en-US" sz="800" b="1" cap="all" dirty="0">
                          <a:solidFill>
                            <a:srgbClr val="000000"/>
                          </a:solidFill>
                          <a:effectLst/>
                          <a:latin typeface="Calibri"/>
                          <a:ea typeface="Calibri"/>
                          <a:cs typeface="Times New Roman"/>
                        </a:rPr>
                        <a:t>Sampling </a:t>
                      </a:r>
                      <a:r>
                        <a:rPr lang="en-US" sz="800" b="1" cap="all" dirty="0" smtClean="0">
                          <a:solidFill>
                            <a:srgbClr val="000000"/>
                          </a:solidFill>
                          <a:effectLst/>
                          <a:latin typeface="Calibri"/>
                          <a:ea typeface="Calibri"/>
                          <a:cs typeface="Times New Roman"/>
                        </a:rPr>
                        <a:t>Frame</a:t>
                      </a:r>
                      <a:r>
                        <a:rPr lang="en-US" sz="800" b="1"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dirty="0" err="1">
                          <a:solidFill>
                            <a:srgbClr val="000000"/>
                          </a:solidFill>
                          <a:effectLst/>
                          <a:latin typeface="Calibri"/>
                          <a:ea typeface="Calibri"/>
                          <a:cs typeface="Times New Roman"/>
                        </a:rPr>
                        <a:t>Qtr</a:t>
                      </a:r>
                      <a:r>
                        <a:rPr lang="en-US" sz="800"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The quarter of production (Q1-Q27)</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5"/>
                  </a:ext>
                </a:extLst>
              </a:tr>
              <a:tr h="43532">
                <a:tc vMerge="1">
                  <a:txBody>
                    <a:bodyPr/>
                    <a:lstStyle/>
                    <a:p>
                      <a:pPr>
                        <a:lnSpc>
                          <a:spcPct val="115000"/>
                        </a:lnSpc>
                        <a:spcAft>
                          <a:spcPts val="600"/>
                        </a:spcAft>
                      </a:pP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year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The calendar year of production (2011-2018)</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6"/>
                  </a:ext>
                </a:extLst>
              </a:tr>
              <a:tr h="90111">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census_div_Mode_Lag2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The modal Census Division of the lines attempted by an interviewer in the week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7"/>
                  </a:ext>
                </a:extLst>
              </a:tr>
              <a:tr h="90111">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cens_reg_Mode 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The modal Census Region of the lines attempted by an interviewer in the week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8"/>
                  </a:ext>
                </a:extLst>
              </a:tr>
              <a:tr h="150186">
                <a:tc>
                  <a:txBody>
                    <a:bodyPr/>
                    <a:lstStyle/>
                    <a:p>
                      <a:pPr>
                        <a:lnSpc>
                          <a:spcPct val="115000"/>
                        </a:lnSpc>
                        <a:spcAft>
                          <a:spcPts val="600"/>
                        </a:spcAft>
                      </a:pPr>
                      <a:r>
                        <a:rPr lang="en-US" sz="800" b="1"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cap="all" dirty="0">
                          <a:solidFill>
                            <a:srgbClr val="000000"/>
                          </a:solidFill>
                          <a:effectLst/>
                          <a:latin typeface="Calibri"/>
                          <a:ea typeface="Calibri"/>
                          <a:cs typeface="Times New Roman"/>
                        </a:rPr>
                        <a:t>est_elig_rate_Mean_LAG2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This is the mean of the Census Block Group  level data about the estimated eligibility rate. The data are at the Block Group level, but the value here is the average over all contact attempts for the week that is two weeks prior to the current week.</a:t>
                      </a:r>
                    </a:p>
                  </a:txBody>
                  <a:tcPr marL="6054" marR="6054" marT="0" marB="0">
                    <a:lnL>
                      <a:noFill/>
                    </a:lnL>
                    <a:lnR>
                      <a:noFill/>
                    </a:lnR>
                    <a:lnT>
                      <a:noFill/>
                    </a:lnT>
                    <a:lnB>
                      <a:noFill/>
                    </a:lnB>
                    <a:solidFill>
                      <a:schemeClr val="bg1"/>
                    </a:solidFill>
                  </a:tcPr>
                </a:tc>
                <a:extLst>
                  <a:ext uri="{0D108BD9-81ED-4DB2-BD59-A6C34878D82A}">
                    <a16:rowId xmlns:a16="http://schemas.microsoft.com/office/drawing/2014/main" val="10009"/>
                  </a:ext>
                </a:extLst>
              </a:tr>
              <a:tr h="240297">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cap="all" dirty="0">
                          <a:solidFill>
                            <a:srgbClr val="000000"/>
                          </a:solidFill>
                          <a:effectLst/>
                          <a:latin typeface="Calibri"/>
                          <a:ea typeface="Calibri"/>
                          <a:cs typeface="Times New Roman"/>
                        </a:rPr>
                        <a:t>est_elig_15_49_ACS_Mean_LAG2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The mean of the estimated eligibility rate for the Census Block Group reported in the American Community Survey. The data are at the Block Group level, but the value here is the average over all contact attempts for the week that is two weeks prior to the current week.	 </a:t>
                      </a:r>
                    </a:p>
                  </a:txBody>
                  <a:tcPr marL="6054" marR="6054" marT="0" marB="0">
                    <a:lnL>
                      <a:noFill/>
                    </a:lnL>
                    <a:lnR>
                      <a:noFill/>
                    </a:lnR>
                    <a:lnT>
                      <a:noFill/>
                    </a:lnT>
                    <a:lnB>
                      <a:noFill/>
                    </a:lnB>
                    <a:solidFill>
                      <a:schemeClr val="bg1"/>
                    </a:solidFill>
                  </a:tcPr>
                </a:tc>
                <a:extLst>
                  <a:ext uri="{0D108BD9-81ED-4DB2-BD59-A6C34878D82A}">
                    <a16:rowId xmlns:a16="http://schemas.microsoft.com/office/drawing/2014/main" val="10010"/>
                  </a:ext>
                </a:extLst>
              </a:tr>
              <a:tr h="150186">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elig_never_pct_Mean_LAG2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chemeClr val="bg1"/>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This is the percentage of eligible persons living in the Census Tract who have never been married. The data are at the Tract level, but the value here is the average over all contact attempts for the week that is two weeks prior to the current week. </a:t>
                      </a:r>
                    </a:p>
                  </a:txBody>
                  <a:tcPr marL="6054" marR="6054" marT="0" marB="0">
                    <a:lnL>
                      <a:noFill/>
                    </a:lnL>
                    <a:lnR>
                      <a:noFill/>
                    </a:lnR>
                    <a:lnT>
                      <a:noFill/>
                    </a:lnT>
                    <a:lnB>
                      <a:noFill/>
                    </a:lnB>
                    <a:solidFill>
                      <a:schemeClr val="bg1"/>
                    </a:solidFill>
                  </a:tcPr>
                </a:tc>
                <a:extLst>
                  <a:ext uri="{0D108BD9-81ED-4DB2-BD59-A6C34878D82A}">
                    <a16:rowId xmlns:a16="http://schemas.microsoft.com/office/drawing/2014/main" val="10011"/>
                  </a:ext>
                </a:extLst>
              </a:tr>
              <a:tr h="1201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occ_rate_Mean_LAG2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This is the Census Block Group level occupancy rate. The data are at the Block Group level, but the value here is the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2"/>
                  </a:ext>
                </a:extLst>
              </a:tr>
              <a:tr h="33040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domain_Mode_LAG2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a:solidFill>
                            <a:srgbClr val="000000"/>
                          </a:solidFill>
                          <a:effectLst/>
                          <a:latin typeface="Calibri"/>
                          <a:ea typeface="Calibri"/>
                          <a:cs typeface="Times New Roman"/>
                        </a:rPr>
                        <a:t>The domain is set at the Census Block Group (BG) level and assigned to housing units within each BG. All BGs are assigned to a domain based upon the following definitions: 1) &lt;10% of Block Group African-American and &lt;10% Hispanic, 2) &gt;=10% of Block Group African-American and &lt;10% Hispanic, 3) &lt;10% of Block Group African-American and &gt;=10% Hispanic, and 4) &gt;=10% of Block Group African-American and &gt;=10% Hispanic. The mode is for the domain of the lines that are attempted in the week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3"/>
                  </a:ext>
                </a:extLst>
              </a:tr>
              <a:tr h="150186">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urban_Mode_LAG2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dirty="0">
                          <a:solidFill>
                            <a:srgbClr val="000000"/>
                          </a:solidFill>
                          <a:effectLst/>
                          <a:latin typeface="Calibri"/>
                          <a:ea typeface="Calibri"/>
                          <a:cs typeface="Times New Roman"/>
                        </a:rPr>
                        <a:t>The mode of the </a:t>
                      </a:r>
                      <a:r>
                        <a:rPr lang="en-US" sz="800" dirty="0" err="1">
                          <a:solidFill>
                            <a:srgbClr val="000000"/>
                          </a:solidFill>
                          <a:effectLst/>
                          <a:latin typeface="Calibri"/>
                          <a:ea typeface="Calibri"/>
                          <a:cs typeface="Times New Roman"/>
                        </a:rPr>
                        <a:t>urbanicity</a:t>
                      </a:r>
                      <a:r>
                        <a:rPr lang="en-US" sz="800" dirty="0">
                          <a:solidFill>
                            <a:srgbClr val="000000"/>
                          </a:solidFill>
                          <a:effectLst/>
                          <a:latin typeface="Calibri"/>
                          <a:ea typeface="Calibri"/>
                          <a:cs typeface="Times New Roman"/>
                        </a:rPr>
                        <a:t> (assigned at the case level) of the attempts made during the week that is two weeks prior to the current week, where 1=Major Metropolitan Area, 2=Minor Metropolitan Area, 3=Non-Metropolitan Area, 4=Remote Area.</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091E8178-DBB1-446E-B78F-D4A2E4D52D9F}" type="slidenum">
              <a:rPr lang="en-US" smtClean="0"/>
              <a:t>20</a:t>
            </a:fld>
            <a:endParaRPr lang="en-US" dirty="0"/>
          </a:p>
        </p:txBody>
      </p:sp>
    </p:spTree>
    <p:extLst>
      <p:ext uri="{BB962C8B-B14F-4D97-AF65-F5344CB8AC3E}">
        <p14:creationId xmlns:p14="http://schemas.microsoft.com/office/powerpoint/2010/main" val="4074542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7150"/>
            <a:ext cx="6172200" cy="438147"/>
          </a:xfrm>
        </p:spPr>
        <p:txBody>
          <a:bodyPr>
            <a:normAutofit fontScale="90000"/>
          </a:bodyPr>
          <a:lstStyle/>
          <a:p>
            <a:r>
              <a:rPr lang="en-US" dirty="0" smtClean="0"/>
              <a:t>Data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042657"/>
              </p:ext>
            </p:extLst>
          </p:nvPr>
        </p:nvGraphicFramePr>
        <p:xfrm>
          <a:off x="152400" y="590550"/>
          <a:ext cx="6629400" cy="4118525"/>
        </p:xfrm>
        <a:graphic>
          <a:graphicData uri="http://schemas.openxmlformats.org/drawingml/2006/table">
            <a:tbl>
              <a:tblPr firstRow="1" firstCol="1"/>
              <a:tblGrid>
                <a:gridCol w="685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76562">
                <a:tc>
                  <a:txBody>
                    <a:bodyPr/>
                    <a:lstStyle/>
                    <a:p>
                      <a:pPr>
                        <a:lnSpc>
                          <a:spcPct val="115000"/>
                        </a:lnSpc>
                        <a:spcAft>
                          <a:spcPts val="600"/>
                        </a:spcAft>
                      </a:pPr>
                      <a:r>
                        <a:rPr lang="en-US" sz="800" b="1" dirty="0">
                          <a:solidFill>
                            <a:srgbClr val="000000"/>
                          </a:solidFill>
                          <a:effectLst/>
                          <a:latin typeface="Calibri"/>
                          <a:ea typeface="Calibri"/>
                          <a:cs typeface="Times New Roman"/>
                        </a:rPr>
                        <a:t>Source</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dirty="0">
                          <a:solidFill>
                            <a:srgbClr val="000000"/>
                          </a:solidFill>
                          <a:effectLst/>
                          <a:latin typeface="Calibri"/>
                          <a:ea typeface="Calibri"/>
                          <a:cs typeface="Times New Roman"/>
                        </a:rPr>
                        <a:t>Predictor</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dirty="0">
                          <a:solidFill>
                            <a:srgbClr val="000000"/>
                          </a:solidFill>
                          <a:effectLst/>
                          <a:latin typeface="Calibri"/>
                          <a:ea typeface="Calibri"/>
                          <a:cs typeface="Times New Roman"/>
                        </a:rPr>
                        <a:t>Description</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64135">
                <a:tc>
                  <a:txBody>
                    <a:bodyPr/>
                    <a:lstStyle/>
                    <a:p>
                      <a:pPr>
                        <a:lnSpc>
                          <a:spcPct val="115000"/>
                        </a:lnSpc>
                        <a:spcAft>
                          <a:spcPts val="600"/>
                        </a:spcAft>
                      </a:pPr>
                      <a:r>
                        <a:rPr lang="en-US" sz="800" b="1" cap="all" dirty="0">
                          <a:solidFill>
                            <a:srgbClr val="000000"/>
                          </a:solidFill>
                          <a:effectLst/>
                          <a:latin typeface="Calibri"/>
                          <a:ea typeface="Calibri"/>
                          <a:cs typeface="Times New Roman"/>
                        </a:rPr>
                        <a:t>Interviewer Observations</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Structure_Type_Mode _LAG2          </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mode of the structure type variable of the cases that were attempted in the week that is two weeks prior to the current week . 1=Single family home, 2=Structure with 2 to 9 units, 3=Structure with 10+ units,4= Mobile home, 5=Other.</a:t>
                      </a: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blAccess_Gated_Mean_LAG2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there is a gated community in the area segment.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2"/>
                  </a:ext>
                </a:extLst>
              </a:tr>
              <a:tr h="369790">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dirty="0">
                          <a:solidFill>
                            <a:srgbClr val="000000"/>
                          </a:solidFill>
                          <a:effectLst/>
                          <a:latin typeface="Calibri"/>
                          <a:ea typeface="Calibri"/>
                          <a:cs typeface="Times New Roman"/>
                        </a:rPr>
                        <a:t>blAccess_Seasonal_Hazard_Mean_LAG2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there is a potential seasonal hazard preventing access to the area segment (e.g. unplowed roads).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3"/>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blAccess_Unimproved_Roads_Mean_LAG2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there are unimproved roads limiting access to the area segment.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4"/>
                  </a:ext>
                </a:extLst>
              </a:tr>
              <a:tr h="369790">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dirty="0" err="1">
                          <a:solidFill>
                            <a:srgbClr val="000000"/>
                          </a:solidFill>
                          <a:effectLst/>
                          <a:latin typeface="Calibri"/>
                          <a:ea typeface="Calibri"/>
                          <a:cs typeface="Times New Roman"/>
                        </a:rPr>
                        <a:t>blAccess_Other_Mean</a:t>
                      </a:r>
                      <a:r>
                        <a:rPr lang="en-US" sz="800"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there other (i.e. not gated, seasonal hazards, or unimproved roads) factors limiting access to the area segment.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5"/>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Lresidential_Mean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 area is completely residential or also includes some commercial structures.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6"/>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iNon_English_Speakers_Mean_LAG2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 area has evidence of non-English speakers.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7"/>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blNon_English_Lang_Spanis_Mean_LAG2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 area has evidence of Spanish speakers.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8"/>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iSafety_Concerns_Mean_LAG2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area segment-level observation about whether the interviewer had concerns about their safety on the first visit. This is observed at the segment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9"/>
                  </a:ext>
                </a:extLst>
              </a:tr>
              <a:tr h="316963">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Manyunits_Mean_LAg2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observation at the housing unit level indicating whether the sampled housing unit has 1=more than one unit, or 0=1 unit. This is observed at the housing unit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0"/>
                  </a:ext>
                </a:extLst>
              </a:tr>
              <a:tr h="369790">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ChildrenUnder15_Mean_LAG2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observation at the housing unit level indicating whether the interviewer believes that there are children under the age of 15 living in the housing unit (1=Yes, 0=No). This is observed at the housing unit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1"/>
                  </a:ext>
                </a:extLst>
              </a:tr>
              <a:tr h="369790">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AllAgeOver45_Mean_LAg2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an observation at the housing unit level indicating whether the interviewer believes that persons living in the housing unit are all over the age of 45 (1=Yes, 0=No). This is observed at the housing unit level but the value here is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2"/>
                  </a:ext>
                </a:extLst>
              </a:tr>
            </a:tbl>
          </a:graphicData>
        </a:graphic>
      </p:graphicFrame>
      <p:sp>
        <p:nvSpPr>
          <p:cNvPr id="4" name="Slide Number Placeholder 3"/>
          <p:cNvSpPr>
            <a:spLocks noGrp="1"/>
          </p:cNvSpPr>
          <p:nvPr>
            <p:ph type="sldNum" sz="quarter" idx="12"/>
          </p:nvPr>
        </p:nvSpPr>
        <p:spPr/>
        <p:txBody>
          <a:bodyPr/>
          <a:lstStyle/>
          <a:p>
            <a:fld id="{091E8178-DBB1-446E-B78F-D4A2E4D52D9F}" type="slidenum">
              <a:rPr lang="en-US" smtClean="0"/>
              <a:t>21</a:t>
            </a:fld>
            <a:endParaRPr lang="en-US" dirty="0"/>
          </a:p>
        </p:txBody>
      </p:sp>
    </p:spTree>
    <p:extLst>
      <p:ext uri="{BB962C8B-B14F-4D97-AF65-F5344CB8AC3E}">
        <p14:creationId xmlns:p14="http://schemas.microsoft.com/office/powerpoint/2010/main" val="129103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7150"/>
            <a:ext cx="6172200" cy="438147"/>
          </a:xfrm>
        </p:spPr>
        <p:txBody>
          <a:bodyPr>
            <a:normAutofit fontScale="90000"/>
          </a:bodyPr>
          <a:lstStyle/>
          <a:p>
            <a:r>
              <a:rPr lang="en-US" dirty="0" smtClean="0"/>
              <a:t>Data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2528094"/>
              </p:ext>
            </p:extLst>
          </p:nvPr>
        </p:nvGraphicFramePr>
        <p:xfrm>
          <a:off x="228600" y="590550"/>
          <a:ext cx="6324599" cy="4212336"/>
        </p:xfrm>
        <a:graphic>
          <a:graphicData uri="http://schemas.openxmlformats.org/drawingml/2006/table">
            <a:tbl>
              <a:tblPr firstRow="1" firstCol="1"/>
              <a:tblGrid>
                <a:gridCol w="609599">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31666">
                <a:tc>
                  <a:txBody>
                    <a:bodyPr/>
                    <a:lstStyle/>
                    <a:p>
                      <a:pPr>
                        <a:lnSpc>
                          <a:spcPct val="115000"/>
                        </a:lnSpc>
                        <a:spcAft>
                          <a:spcPts val="600"/>
                        </a:spcAft>
                      </a:pPr>
                      <a:r>
                        <a:rPr lang="en-US" sz="800" b="1" dirty="0">
                          <a:solidFill>
                            <a:srgbClr val="000000"/>
                          </a:solidFill>
                          <a:effectLst/>
                          <a:latin typeface="Calibri"/>
                          <a:ea typeface="Calibri"/>
                          <a:cs typeface="Times New Roman"/>
                        </a:rPr>
                        <a:t>Source</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a:solidFill>
                            <a:srgbClr val="000000"/>
                          </a:solidFill>
                          <a:effectLst/>
                          <a:latin typeface="Calibri"/>
                          <a:ea typeface="Calibri"/>
                          <a:cs typeface="Times New Roman"/>
                        </a:rPr>
                        <a:t>Predictor</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b="1" dirty="0">
                          <a:solidFill>
                            <a:srgbClr val="000000"/>
                          </a:solidFill>
                          <a:effectLst/>
                          <a:latin typeface="Calibri"/>
                          <a:ea typeface="Calibri"/>
                          <a:cs typeface="Times New Roman"/>
                        </a:rPr>
                        <a:t>Description</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9248">
                <a:tc>
                  <a:txBody>
                    <a:bodyPr/>
                    <a:lstStyle/>
                    <a:p>
                      <a:pPr>
                        <a:lnSpc>
                          <a:spcPct val="115000"/>
                        </a:lnSpc>
                        <a:spcAft>
                          <a:spcPts val="600"/>
                        </a:spcAft>
                      </a:pPr>
                      <a:r>
                        <a:rPr lang="en-US" sz="800" b="1" cap="all" dirty="0">
                          <a:solidFill>
                            <a:srgbClr val="000000"/>
                          </a:solidFill>
                          <a:effectLst/>
                          <a:latin typeface="Calibri"/>
                          <a:ea typeface="Calibri"/>
                          <a:cs typeface="Times New Roman"/>
                        </a:rPr>
                        <a:t>Commercial Data</a:t>
                      </a:r>
                      <a:endParaRPr lang="en-US" sz="800" dirty="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MSG_MatchQuality_Mean_LAG2         </a:t>
                      </a:r>
                      <a:endParaRPr lang="en-US" sz="800">
                        <a:solidFill>
                          <a:srgbClr val="000000"/>
                        </a:solidFill>
                        <a:effectLst/>
                        <a:latin typeface="Calibri"/>
                        <a:ea typeface="Calibri"/>
                        <a:cs typeface="Times New Roman"/>
                      </a:endParaRP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A variable indicating the estimated quality of the match of commercially-available data to the address (1-5). The data are at the case level, but the value here is the average over all contact attempts for the week that is two weeks prior to the current week.</a:t>
                      </a:r>
                    </a:p>
                  </a:txBody>
                  <a:tcPr marL="6054" marR="6054" marT="0" marB="0">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1"/>
                  </a:ext>
                </a:extLst>
              </a:tr>
              <a:tr h="131097">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MSG_Age_Mean_LAG2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age of the first person from the commercially-available data where those data are available. The data are at the case level, but the value here is the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2"/>
                  </a:ext>
                </a:extLst>
              </a:tr>
              <a:tr h="1092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MSG_Income_Mean_LAG2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mean of the estimated household income for cases with a match to commercially-available data. The data are at the case level, but the value here is the average over all contact attempts for the week that is two weeks prior to the current week</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3"/>
                  </a:ext>
                </a:extLst>
              </a:tr>
              <a:tr h="65549">
                <a:tc rowSpan="3">
                  <a:txBody>
                    <a:bodyPr/>
                    <a:lstStyle/>
                    <a:p>
                      <a:pPr>
                        <a:lnSpc>
                          <a:spcPct val="115000"/>
                        </a:lnSpc>
                        <a:spcAft>
                          <a:spcPts val="600"/>
                        </a:spcAft>
                      </a:pPr>
                      <a:r>
                        <a:rPr lang="en-US" sz="800" b="1" cap="all" dirty="0">
                          <a:solidFill>
                            <a:srgbClr val="000000"/>
                          </a:solidFill>
                          <a:effectLst/>
                          <a:latin typeface="Calibri"/>
                          <a:ea typeface="Calibri"/>
                          <a:cs typeface="Times New Roman"/>
                        </a:rPr>
                        <a:t>Level of Effort </a:t>
                      </a:r>
                      <a:r>
                        <a:rPr lang="en-US" sz="800" b="1" cap="all" dirty="0" smtClean="0">
                          <a:solidFill>
                            <a:srgbClr val="000000"/>
                          </a:solidFill>
                          <a:effectLst/>
                          <a:latin typeface="Calibri"/>
                          <a:ea typeface="Calibri"/>
                          <a:cs typeface="Times New Roman"/>
                        </a:rPr>
                        <a:t>Paradata</a:t>
                      </a:r>
                      <a:endParaRPr lang="en-US" sz="800" dirty="0">
                        <a:solidFill>
                          <a:srgbClr val="000000"/>
                        </a:solidFill>
                        <a:effectLst/>
                        <a:latin typeface="Calibri"/>
                        <a:ea typeface="Calibri"/>
                        <a:cs typeface="Times New Roman"/>
                      </a:endParaRPr>
                    </a:p>
                    <a:p>
                      <a:pPr>
                        <a:lnSpc>
                          <a:spcPct val="115000"/>
                        </a:lnSpc>
                        <a:spcAft>
                          <a:spcPts val="600"/>
                        </a:spcAft>
                      </a:pPr>
                      <a:r>
                        <a:rPr lang="en-US" sz="800" b="1" cap="all" dirty="0">
                          <a:solidFill>
                            <a:srgbClr val="000000"/>
                          </a:solidFill>
                          <a:effectLst/>
                          <a:latin typeface="Calibri"/>
                          <a:ea typeface="Calibri"/>
                          <a:cs typeface="Times New Roman"/>
                        </a:rPr>
                        <a:t> </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pha</a:t>
                      </a:r>
                      <a:r>
                        <a:rPr lang="en-US" sz="800" b="1" cap="all">
                          <a:solidFill>
                            <a:srgbClr val="000000"/>
                          </a:solidFill>
                          <a:effectLst/>
                          <a:latin typeface="Calibri"/>
                          <a:ea typeface="Calibri"/>
                          <a:cs typeface="Times New Roman"/>
                        </a:rPr>
                        <a:t>SE</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phase of the NSFG design (first phase occurs in weeks 1-10, phase 2 during weeks 11-12). </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4"/>
                  </a:ext>
                </a:extLst>
              </a:tr>
              <a:tr h="43699">
                <a:tc vMerge="1">
                  <a:txBody>
                    <a:bodyPr/>
                    <a:lstStyle/>
                    <a:p>
                      <a:pPr>
                        <a:lnSpc>
                          <a:spcPct val="115000"/>
                        </a:lnSpc>
                        <a:spcAft>
                          <a:spcPts val="600"/>
                        </a:spcAft>
                      </a:pP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lag2.active_lines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number of active lines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5"/>
                  </a:ext>
                </a:extLst>
              </a:tr>
              <a:tr h="87398">
                <a:tc vMerge="1">
                  <a:txBody>
                    <a:bodyPr/>
                    <a:lstStyle/>
                    <a:p>
                      <a:pPr>
                        <a:lnSpc>
                          <a:spcPct val="115000"/>
                        </a:lnSpc>
                        <a:spcAft>
                          <a:spcPts val="600"/>
                        </a:spcAft>
                      </a:pP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TRIPS_LAG2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unique visits to an area segment (derived from call record data)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6"/>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FTFNOCONTACT_LAG2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no contact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7"/>
                  </a:ext>
                </a:extLst>
              </a:tr>
              <a:tr h="8739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FTFCONTACT_LAG2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a contact with only agreement for a general callback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8"/>
                  </a:ext>
                </a:extLst>
              </a:tr>
              <a:tr h="8739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dirty="0">
                          <a:solidFill>
                            <a:srgbClr val="000000"/>
                          </a:solidFill>
                          <a:effectLst/>
                          <a:latin typeface="Calibri"/>
                          <a:ea typeface="Calibri"/>
                          <a:cs typeface="Times New Roman"/>
                        </a:rPr>
                        <a:t>FTFAPPT_LAG2</a:t>
                      </a:r>
                      <a:endParaRPr lang="en-US" sz="800" dirty="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setting an appointment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09"/>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MAINIW_LAG2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main interviews (all main interviews are completed face-to-face)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0"/>
                  </a:ext>
                </a:extLst>
              </a:tr>
              <a:tr h="8739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FTFMAINRESISt_lag2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the sampled person expressing concerns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1"/>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FTFMAINNI_LAg2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a final </a:t>
                      </a:r>
                      <a:r>
                        <a:rPr lang="en-US" sz="600" dirty="0" err="1">
                          <a:solidFill>
                            <a:srgbClr val="000000"/>
                          </a:solidFill>
                          <a:effectLst/>
                          <a:latin typeface="Calibri"/>
                          <a:ea typeface="Calibri"/>
                          <a:cs typeface="Times New Roman"/>
                        </a:rPr>
                        <a:t>noninterview</a:t>
                      </a:r>
                      <a:r>
                        <a:rPr lang="en-US" sz="600" dirty="0">
                          <a:solidFill>
                            <a:srgbClr val="000000"/>
                          </a:solidFill>
                          <a:effectLst/>
                          <a:latin typeface="Calibri"/>
                          <a:ea typeface="Calibri"/>
                          <a:cs typeface="Times New Roman"/>
                        </a:rPr>
                        <a:t>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2"/>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FTFMAINNS_LAG2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a final </a:t>
                      </a:r>
                      <a:r>
                        <a:rPr lang="en-US" sz="600" dirty="0" err="1">
                          <a:solidFill>
                            <a:srgbClr val="000000"/>
                          </a:solidFill>
                          <a:effectLst/>
                          <a:latin typeface="Calibri"/>
                          <a:ea typeface="Calibri"/>
                          <a:cs typeface="Times New Roman"/>
                        </a:rPr>
                        <a:t>nonsample</a:t>
                      </a:r>
                      <a:r>
                        <a:rPr lang="en-US" sz="600" dirty="0">
                          <a:solidFill>
                            <a:srgbClr val="000000"/>
                          </a:solidFill>
                          <a:effectLst/>
                          <a:latin typeface="Calibri"/>
                          <a:ea typeface="Calibri"/>
                          <a:cs typeface="Times New Roman"/>
                        </a:rPr>
                        <a:t>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3"/>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FTFSCRNIW_LAG2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a screening interview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4"/>
                  </a:ext>
                </a:extLst>
              </a:tr>
              <a:tr h="1092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FTFSCRNRESIST_LAG2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the sampled housing unit expressing concerns prior to completing a screening interview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5"/>
                  </a:ext>
                </a:extLst>
              </a:tr>
              <a:tr h="1092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FTFSCRNNI_LAG2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the sampled housing unit being finalized as a </a:t>
                      </a:r>
                      <a:r>
                        <a:rPr lang="en-US" sz="600" dirty="0" err="1">
                          <a:solidFill>
                            <a:srgbClr val="000000"/>
                          </a:solidFill>
                          <a:effectLst/>
                          <a:latin typeface="Calibri"/>
                          <a:ea typeface="Calibri"/>
                          <a:cs typeface="Times New Roman"/>
                        </a:rPr>
                        <a:t>noninterview</a:t>
                      </a:r>
                      <a:r>
                        <a:rPr lang="en-US" sz="600" dirty="0">
                          <a:solidFill>
                            <a:srgbClr val="000000"/>
                          </a:solidFill>
                          <a:effectLst/>
                          <a:latin typeface="Calibri"/>
                          <a:ea typeface="Calibri"/>
                          <a:cs typeface="Times New Roman"/>
                        </a:rPr>
                        <a:t> prior to completing a screening interview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6"/>
                  </a:ext>
                </a:extLst>
              </a:tr>
              <a:tr h="1092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FTFSCRNNS_LAG2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the sampled housing unit being finalized as </a:t>
                      </a:r>
                      <a:r>
                        <a:rPr lang="en-US" sz="600" dirty="0" err="1">
                          <a:solidFill>
                            <a:srgbClr val="000000"/>
                          </a:solidFill>
                          <a:effectLst/>
                          <a:latin typeface="Calibri"/>
                          <a:ea typeface="Calibri"/>
                          <a:cs typeface="Times New Roman"/>
                        </a:rPr>
                        <a:t>nonsample</a:t>
                      </a:r>
                      <a:r>
                        <a:rPr lang="en-US" sz="600" dirty="0">
                          <a:solidFill>
                            <a:srgbClr val="000000"/>
                          </a:solidFill>
                          <a:effectLst/>
                          <a:latin typeface="Calibri"/>
                          <a:ea typeface="Calibri"/>
                          <a:cs typeface="Times New Roman"/>
                        </a:rPr>
                        <a:t> prior to completing a screening interview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7"/>
                  </a:ext>
                </a:extLst>
              </a:tr>
              <a:tr h="109248">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FTF_MAINNS_INEL_LAG2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Face-to-face contact attempts that resulted in the sampled person being finalized as ineligible prior to completing a screening interview from 2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8"/>
                  </a:ext>
                </a:extLst>
              </a:tr>
              <a:tr h="4369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ACTIVE_LINES_LAG2</a:t>
                      </a:r>
                      <a:endParaRPr lang="en-US" sz="800">
                        <a:solidFill>
                          <a:srgbClr val="000000"/>
                        </a:solidFill>
                        <a:effectLst/>
                        <a:latin typeface="Calibri"/>
                        <a:ea typeface="Calibri"/>
                        <a:cs typeface="Times New Roman"/>
                      </a:endParaRPr>
                    </a:p>
                  </a:txBody>
                  <a:tcPr marL="6054" marR="6054" marT="0" marB="0">
                    <a:lnL>
                      <a:noFill/>
                    </a:lnL>
                    <a:lnR>
                      <a:noFill/>
                    </a:lnR>
                    <a:lnT>
                      <a:noFill/>
                    </a:lnT>
                    <a:lnB>
                      <a:noFill/>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number of active sampled units two weeks prior to the current week for each interviewer.</a:t>
                      </a:r>
                    </a:p>
                  </a:txBody>
                  <a:tcPr marL="6054" marR="6054" marT="0" marB="0">
                    <a:lnL>
                      <a:noFill/>
                    </a:lnL>
                    <a:lnR>
                      <a:noFill/>
                    </a:lnR>
                    <a:lnT>
                      <a:noFill/>
                    </a:lnT>
                    <a:lnB>
                      <a:noFill/>
                    </a:lnB>
                    <a:solidFill>
                      <a:srgbClr val="FFFFFF"/>
                    </a:solidFill>
                  </a:tcPr>
                </a:tc>
                <a:extLst>
                  <a:ext uri="{0D108BD9-81ED-4DB2-BD59-A6C34878D82A}">
                    <a16:rowId xmlns:a16="http://schemas.microsoft.com/office/drawing/2014/main" val="10019"/>
                  </a:ext>
                </a:extLst>
              </a:tr>
              <a:tr h="65549">
                <a:tc>
                  <a:txBody>
                    <a:bodyPr/>
                    <a:lstStyle/>
                    <a:p>
                      <a:pPr>
                        <a:lnSpc>
                          <a:spcPct val="115000"/>
                        </a:lnSpc>
                        <a:spcAft>
                          <a:spcPts val="600"/>
                        </a:spcAft>
                      </a:pPr>
                      <a:r>
                        <a:rPr lang="en-US" sz="800" b="1" cap="all">
                          <a:solidFill>
                            <a:srgbClr val="000000"/>
                          </a:solidFill>
                          <a:effectLst/>
                          <a:latin typeface="Calibri"/>
                          <a:ea typeface="Calibri"/>
                          <a:cs typeface="Times New Roman"/>
                        </a:rPr>
                        <a:t> </a:t>
                      </a:r>
                      <a:endParaRPr lang="en-US" sz="800">
                        <a:solidFill>
                          <a:srgbClr val="000000"/>
                        </a:solidFill>
                        <a:effectLst/>
                        <a:latin typeface="Calibri"/>
                        <a:ea typeface="Calibri"/>
                        <a:cs typeface="Times New Roman"/>
                      </a:endParaRPr>
                    </a:p>
                  </a:txBody>
                  <a:tcPr marL="6054" marR="605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800" cap="all">
                          <a:solidFill>
                            <a:srgbClr val="000000"/>
                          </a:solidFill>
                          <a:effectLst/>
                          <a:latin typeface="Calibri"/>
                          <a:ea typeface="Calibri"/>
                          <a:cs typeface="Times New Roman"/>
                        </a:rPr>
                        <a:t>TEL_ALL_LAG2</a:t>
                      </a:r>
                      <a:endParaRPr lang="en-US" sz="800">
                        <a:solidFill>
                          <a:srgbClr val="000000"/>
                        </a:solidFill>
                        <a:effectLst/>
                        <a:latin typeface="Calibri"/>
                        <a:ea typeface="Calibri"/>
                        <a:cs typeface="Times New Roman"/>
                      </a:endParaRPr>
                    </a:p>
                  </a:txBody>
                  <a:tcPr marL="6054" marR="605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600"/>
                        </a:spcAft>
                      </a:pPr>
                      <a:r>
                        <a:rPr lang="en-US" sz="600" dirty="0">
                          <a:solidFill>
                            <a:srgbClr val="000000"/>
                          </a:solidFill>
                          <a:effectLst/>
                          <a:latin typeface="Calibri"/>
                          <a:ea typeface="Calibri"/>
                          <a:cs typeface="Times New Roman"/>
                        </a:rPr>
                        <a:t>The total number of telephone attempts made by each interviewer two weeks prior to the current week.</a:t>
                      </a:r>
                    </a:p>
                  </a:txBody>
                  <a:tcPr marL="6054" marR="6054" marT="0"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bl>
          </a:graphicData>
        </a:graphic>
      </p:graphicFrame>
      <p:sp>
        <p:nvSpPr>
          <p:cNvPr id="4" name="Slide Number Placeholder 3"/>
          <p:cNvSpPr>
            <a:spLocks noGrp="1"/>
          </p:cNvSpPr>
          <p:nvPr>
            <p:ph type="sldNum" sz="quarter" idx="12"/>
          </p:nvPr>
        </p:nvSpPr>
        <p:spPr/>
        <p:txBody>
          <a:bodyPr/>
          <a:lstStyle/>
          <a:p>
            <a:fld id="{091E8178-DBB1-446E-B78F-D4A2E4D52D9F}" type="slidenum">
              <a:rPr lang="en-US" smtClean="0"/>
              <a:t>22</a:t>
            </a:fld>
            <a:endParaRPr lang="en-US" dirty="0"/>
          </a:p>
        </p:txBody>
      </p:sp>
    </p:spTree>
    <p:extLst>
      <p:ext uri="{BB962C8B-B14F-4D97-AF65-F5344CB8AC3E}">
        <p14:creationId xmlns:p14="http://schemas.microsoft.com/office/powerpoint/2010/main" val="2736420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Accuracy – Interviewers (2)</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23</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9742015"/>
              </p:ext>
            </p:extLst>
          </p:nvPr>
        </p:nvGraphicFramePr>
        <p:xfrm>
          <a:off x="1238453" y="1162114"/>
          <a:ext cx="4381094" cy="3470148"/>
        </p:xfrm>
        <a:graphic>
          <a:graphicData uri="http://schemas.openxmlformats.org/drawingml/2006/table">
            <a:tbl>
              <a:tblPr firstRow="1" firstCol="1">
                <a:tableStyleId>{5C22544A-7EE6-4342-B048-85BDC9FD1C3A}</a:tableStyleId>
              </a:tblPr>
              <a:tblGrid>
                <a:gridCol w="1486864">
                  <a:extLst>
                    <a:ext uri="{9D8B030D-6E8A-4147-A177-3AD203B41FA5}">
                      <a16:colId xmlns:a16="http://schemas.microsoft.com/office/drawing/2014/main" val="2693051143"/>
                    </a:ext>
                  </a:extLst>
                </a:gridCol>
                <a:gridCol w="1486864">
                  <a:extLst>
                    <a:ext uri="{9D8B030D-6E8A-4147-A177-3AD203B41FA5}">
                      <a16:colId xmlns:a16="http://schemas.microsoft.com/office/drawing/2014/main" val="1776846432"/>
                    </a:ext>
                  </a:extLst>
                </a:gridCol>
                <a:gridCol w="703062">
                  <a:extLst>
                    <a:ext uri="{9D8B030D-6E8A-4147-A177-3AD203B41FA5}">
                      <a16:colId xmlns:a16="http://schemas.microsoft.com/office/drawing/2014/main" val="3789561344"/>
                    </a:ext>
                  </a:extLst>
                </a:gridCol>
                <a:gridCol w="704304">
                  <a:extLst>
                    <a:ext uri="{9D8B030D-6E8A-4147-A177-3AD203B41FA5}">
                      <a16:colId xmlns:a16="http://schemas.microsoft.com/office/drawing/2014/main" val="2526184976"/>
                    </a:ext>
                  </a:extLst>
                </a:gridCol>
              </a:tblGrid>
              <a:tr h="188560">
                <a:tc>
                  <a:txBody>
                    <a:bodyPr/>
                    <a:lstStyle/>
                    <a:p>
                      <a:pPr marL="0" marR="0">
                        <a:lnSpc>
                          <a:spcPct val="115000"/>
                        </a:lnSpc>
                        <a:spcBef>
                          <a:spcPts val="0"/>
                        </a:spcBef>
                        <a:spcAft>
                          <a:spcPts val="1000"/>
                        </a:spcAft>
                      </a:pPr>
                      <a:r>
                        <a:rPr lang="en-US" sz="1100" cap="all">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cap="all">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cap="all">
                          <a:effectLst/>
                        </a:rPr>
                        <a:t>MSE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cap="all">
                          <a:effectLst/>
                        </a:rPr>
                        <a:t>MAE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3370993443"/>
                  </a:ext>
                </a:extLst>
              </a:tr>
              <a:tr h="188560">
                <a:tc rowSpan="2">
                  <a:txBody>
                    <a:bodyPr/>
                    <a:lstStyle/>
                    <a:p>
                      <a:pPr marL="0" marR="0">
                        <a:lnSpc>
                          <a:spcPct val="115000"/>
                        </a:lnSpc>
                        <a:spcBef>
                          <a:spcPts val="0"/>
                        </a:spcBef>
                        <a:spcAft>
                          <a:spcPts val="1000"/>
                        </a:spcAft>
                      </a:pPr>
                      <a:r>
                        <a:rPr lang="en-US" sz="1100" cap="all" dirty="0" smtClean="0">
                          <a:effectLst/>
                        </a:rPr>
                        <a:t>Q22</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*122.71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3290382207"/>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128.62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*8.72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900622415"/>
                  </a:ext>
                </a:extLst>
              </a:tr>
              <a:tr h="81956">
                <a:tc gridSpan="4">
                  <a:txBody>
                    <a:bodyPr/>
                    <a:lstStyle/>
                    <a:p>
                      <a:pPr marL="0" marR="0" algn="r">
                        <a:lnSpc>
                          <a:spcPct val="115000"/>
                        </a:lnSpc>
                        <a:spcBef>
                          <a:spcPts val="0"/>
                        </a:spcBef>
                        <a:spcAft>
                          <a:spcPts val="1000"/>
                        </a:spcAft>
                      </a:pP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96586868"/>
                  </a:ext>
                </a:extLst>
              </a:tr>
              <a:tr h="188560">
                <a:tc rowSpan="2">
                  <a:txBody>
                    <a:bodyPr/>
                    <a:lstStyle/>
                    <a:p>
                      <a:pPr marL="0" marR="0">
                        <a:lnSpc>
                          <a:spcPct val="115000"/>
                        </a:lnSpc>
                        <a:spcBef>
                          <a:spcPts val="0"/>
                        </a:spcBef>
                        <a:spcAft>
                          <a:spcPts val="1000"/>
                        </a:spcAft>
                      </a:pPr>
                      <a:r>
                        <a:rPr lang="en-US" sz="1100" cap="all" dirty="0" smtClean="0">
                          <a:effectLst/>
                        </a:rPr>
                        <a:t>Q23</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127.14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9.40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3676643157"/>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*118.03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*9.09</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635104061"/>
                  </a:ext>
                </a:extLst>
              </a:tr>
              <a:tr h="188560">
                <a:tc gridSpan="4">
                  <a:txBody>
                    <a:bodyPr/>
                    <a:lstStyle/>
                    <a:p>
                      <a:pPr marL="0" marR="0" algn="r">
                        <a:lnSpc>
                          <a:spcPct val="115000"/>
                        </a:lnSpc>
                        <a:spcBef>
                          <a:spcPts val="0"/>
                        </a:spcBef>
                        <a:spcAft>
                          <a:spcPts val="1000"/>
                        </a:spcAft>
                      </a:pP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8878752"/>
                  </a:ext>
                </a:extLst>
              </a:tr>
              <a:tr h="188560">
                <a:tc rowSpan="2">
                  <a:txBody>
                    <a:bodyPr/>
                    <a:lstStyle/>
                    <a:p>
                      <a:pPr marL="0" marR="0">
                        <a:lnSpc>
                          <a:spcPct val="115000"/>
                        </a:lnSpc>
                        <a:spcBef>
                          <a:spcPts val="0"/>
                        </a:spcBef>
                        <a:spcAft>
                          <a:spcPts val="1000"/>
                        </a:spcAft>
                      </a:pPr>
                      <a:r>
                        <a:rPr lang="en-US" sz="1100" cap="all" dirty="0" smtClean="0">
                          <a:effectLst/>
                        </a:rPr>
                        <a:t>Q24</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*123.83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*8.82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123083820"/>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129.72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8.99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018011526"/>
                  </a:ext>
                </a:extLst>
              </a:tr>
              <a:tr h="188560">
                <a:tc gridSpan="4">
                  <a:txBody>
                    <a:bodyPr/>
                    <a:lstStyle/>
                    <a:p>
                      <a:pPr marL="0" marR="0" algn="r">
                        <a:lnSpc>
                          <a:spcPct val="115000"/>
                        </a:lnSpc>
                        <a:spcBef>
                          <a:spcPts val="0"/>
                        </a:spcBef>
                        <a:spcAft>
                          <a:spcPts val="1000"/>
                        </a:spcAft>
                      </a:pP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71092335"/>
                  </a:ext>
                </a:extLst>
              </a:tr>
              <a:tr h="188560">
                <a:tc rowSpan="2">
                  <a:txBody>
                    <a:bodyPr/>
                    <a:lstStyle/>
                    <a:p>
                      <a:pPr marL="0" marR="0">
                        <a:lnSpc>
                          <a:spcPct val="115000"/>
                        </a:lnSpc>
                        <a:spcBef>
                          <a:spcPts val="0"/>
                        </a:spcBef>
                        <a:spcAft>
                          <a:spcPts val="1000"/>
                        </a:spcAft>
                      </a:pPr>
                      <a:r>
                        <a:rPr lang="en-US" sz="1100" cap="all" dirty="0" smtClean="0">
                          <a:effectLst/>
                        </a:rPr>
                        <a:t>Q25</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*77.03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*7.11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1222081618"/>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92.38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7.96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701395070"/>
                  </a:ext>
                </a:extLst>
              </a:tr>
              <a:tr h="188560">
                <a:tc gridSpan="4">
                  <a:txBody>
                    <a:bodyPr/>
                    <a:lstStyle/>
                    <a:p>
                      <a:pPr marL="0" marR="0" algn="r">
                        <a:lnSpc>
                          <a:spcPct val="115000"/>
                        </a:lnSpc>
                        <a:spcBef>
                          <a:spcPts val="0"/>
                        </a:spcBef>
                        <a:spcAft>
                          <a:spcPts val="1000"/>
                        </a:spcAft>
                      </a:pP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58464435"/>
                  </a:ext>
                </a:extLst>
              </a:tr>
              <a:tr h="188560">
                <a:tc rowSpan="2">
                  <a:txBody>
                    <a:bodyPr/>
                    <a:lstStyle/>
                    <a:p>
                      <a:pPr marL="0" marR="0">
                        <a:lnSpc>
                          <a:spcPct val="115000"/>
                        </a:lnSpc>
                        <a:spcBef>
                          <a:spcPts val="0"/>
                        </a:spcBef>
                        <a:spcAft>
                          <a:spcPts val="1000"/>
                        </a:spcAft>
                      </a:pPr>
                      <a:r>
                        <a:rPr lang="en-US" sz="1100" cap="all" dirty="0" smtClean="0">
                          <a:effectLst/>
                        </a:rPr>
                        <a:t>Q26</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97.36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*7.52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3528839450"/>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*97.16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7.70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730244929"/>
                  </a:ext>
                </a:extLst>
              </a:tr>
              <a:tr h="188560">
                <a:tc gridSpan="4">
                  <a:txBody>
                    <a:bodyPr/>
                    <a:lstStyle/>
                    <a:p>
                      <a:pPr marL="0" marR="0" algn="r">
                        <a:lnSpc>
                          <a:spcPct val="115000"/>
                        </a:lnSpc>
                        <a:spcBef>
                          <a:spcPts val="0"/>
                        </a:spcBef>
                        <a:spcAft>
                          <a:spcPts val="1000"/>
                        </a:spcAft>
                      </a:pP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6210884"/>
                  </a:ext>
                </a:extLst>
              </a:tr>
              <a:tr h="188560">
                <a:tc rowSpan="2">
                  <a:txBody>
                    <a:bodyPr/>
                    <a:lstStyle/>
                    <a:p>
                      <a:pPr marL="0" marR="0">
                        <a:lnSpc>
                          <a:spcPct val="115000"/>
                        </a:lnSpc>
                        <a:spcBef>
                          <a:spcPts val="0"/>
                        </a:spcBef>
                        <a:spcAft>
                          <a:spcPts val="1000"/>
                        </a:spcAft>
                      </a:pPr>
                      <a:r>
                        <a:rPr lang="en-US" sz="1100" cap="all" dirty="0" smtClean="0">
                          <a:effectLst/>
                        </a:rPr>
                        <a:t>Q27</a:t>
                      </a:r>
                      <a:r>
                        <a:rPr lang="en-US" sz="1100" cap="all"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tc>
                <a:tc>
                  <a:txBody>
                    <a:bodyPr/>
                    <a:lstStyle/>
                    <a:p>
                      <a:pPr marL="0" marR="0">
                        <a:lnSpc>
                          <a:spcPct val="115000"/>
                        </a:lnSpc>
                        <a:spcBef>
                          <a:spcPts val="0"/>
                        </a:spcBef>
                        <a:spcAft>
                          <a:spcPts val="1000"/>
                        </a:spcAft>
                      </a:pPr>
                      <a:r>
                        <a:rPr lang="en-US" sz="1100">
                          <a:effectLst/>
                        </a:rPr>
                        <a:t>Multi-Level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a:effectLst/>
                        </a:rPr>
                        <a:t>102.45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*7.31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520257629"/>
                  </a:ext>
                </a:extLst>
              </a:tr>
              <a:tr h="188560">
                <a:tc vMerge="1">
                  <a:txBody>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nSpc>
                          <a:spcPct val="115000"/>
                        </a:lnSpc>
                        <a:spcBef>
                          <a:spcPts val="0"/>
                        </a:spcBef>
                        <a:spcAft>
                          <a:spcPts val="1000"/>
                        </a:spcAft>
                      </a:pPr>
                      <a:r>
                        <a:rPr lang="en-US" sz="1100">
                          <a:effectLst/>
                        </a:rPr>
                        <a:t>BART Model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b="1" dirty="0">
                          <a:effectLst/>
                        </a:rPr>
                        <a:t>*99.46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tc>
                  <a:txBody>
                    <a:bodyPr/>
                    <a:lstStyle/>
                    <a:p>
                      <a:pPr marL="0" marR="0" algn="r">
                        <a:lnSpc>
                          <a:spcPct val="115000"/>
                        </a:lnSpc>
                        <a:spcBef>
                          <a:spcPts val="0"/>
                        </a:spcBef>
                        <a:spcAft>
                          <a:spcPts val="1000"/>
                        </a:spcAft>
                      </a:pPr>
                      <a:r>
                        <a:rPr lang="en-US" sz="1100" dirty="0">
                          <a:effectLst/>
                        </a:rPr>
                        <a:t>7.40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077" marR="67077" marT="0" marB="0" anchor="b"/>
                </a:tc>
                <a:extLst>
                  <a:ext uri="{0D108BD9-81ED-4DB2-BD59-A6C34878D82A}">
                    <a16:rowId xmlns:a16="http://schemas.microsoft.com/office/drawing/2014/main" val="2418594206"/>
                  </a:ext>
                </a:extLst>
              </a:tr>
            </a:tbl>
          </a:graphicData>
        </a:graphic>
      </p:graphicFrame>
    </p:spTree>
    <p:extLst>
      <p:ext uri="{BB962C8B-B14F-4D97-AF65-F5344CB8AC3E}">
        <p14:creationId xmlns:p14="http://schemas.microsoft.com/office/powerpoint/2010/main" val="43275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Background</a:t>
            </a:r>
          </a:p>
          <a:p>
            <a:pPr lvl="1"/>
            <a:r>
              <a:rPr lang="en-US" dirty="0" smtClean="0"/>
              <a:t>Responsive Survey Design</a:t>
            </a:r>
          </a:p>
          <a:p>
            <a:pPr lvl="1"/>
            <a:r>
              <a:rPr lang="en-US" dirty="0" smtClean="0"/>
              <a:t>Monitoring incoming data from the field</a:t>
            </a:r>
          </a:p>
          <a:p>
            <a:r>
              <a:rPr lang="en-US" dirty="0" smtClean="0"/>
              <a:t>Problem</a:t>
            </a:r>
          </a:p>
          <a:p>
            <a:pPr lvl="1"/>
            <a:r>
              <a:rPr lang="en-US" dirty="0" smtClean="0"/>
              <a:t>Need predictions of costs under alternative designs</a:t>
            </a:r>
          </a:p>
          <a:p>
            <a:r>
              <a:rPr lang="en-US" dirty="0" smtClean="0"/>
              <a:t>NSFG</a:t>
            </a:r>
          </a:p>
          <a:p>
            <a:pPr lvl="1"/>
            <a:r>
              <a:rPr lang="en-US" dirty="0" smtClean="0"/>
              <a:t>Current design</a:t>
            </a:r>
          </a:p>
          <a:p>
            <a:pPr lvl="1"/>
            <a:r>
              <a:rPr lang="en-US" dirty="0" smtClean="0"/>
              <a:t>Data</a:t>
            </a:r>
          </a:p>
          <a:p>
            <a:r>
              <a:rPr lang="en-US" dirty="0" smtClean="0"/>
              <a:t>Methods</a:t>
            </a:r>
          </a:p>
          <a:p>
            <a:pPr lvl="1"/>
            <a:r>
              <a:rPr lang="en-US" dirty="0" smtClean="0"/>
              <a:t>Multilevel Regression Models</a:t>
            </a:r>
          </a:p>
          <a:p>
            <a:pPr lvl="1"/>
            <a:r>
              <a:rPr lang="en-US" dirty="0" smtClean="0"/>
              <a:t>Bayesian Additive Regression Trees (BART)</a:t>
            </a:r>
          </a:p>
          <a:p>
            <a:r>
              <a:rPr lang="en-US" dirty="0" smtClean="0"/>
              <a:t>Results</a:t>
            </a:r>
          </a:p>
          <a:p>
            <a:r>
              <a:rPr lang="en-US" dirty="0" smtClean="0"/>
              <a:t>Conclusions</a:t>
            </a:r>
          </a:p>
        </p:txBody>
      </p:sp>
      <p:sp>
        <p:nvSpPr>
          <p:cNvPr id="4" name="Slide Number Placeholder 3"/>
          <p:cNvSpPr>
            <a:spLocks noGrp="1"/>
          </p:cNvSpPr>
          <p:nvPr>
            <p:ph type="sldNum" sz="quarter" idx="12"/>
          </p:nvPr>
        </p:nvSpPr>
        <p:spPr/>
        <p:txBody>
          <a:bodyPr/>
          <a:lstStyle/>
          <a:p>
            <a:fld id="{091E8178-DBB1-446E-B78F-D4A2E4D52D9F}" type="slidenum">
              <a:rPr lang="en-US" smtClean="0"/>
              <a:t>3</a:t>
            </a:fld>
            <a:endParaRPr lang="en-US" dirty="0"/>
          </a:p>
        </p:txBody>
      </p:sp>
    </p:spTree>
    <p:extLst>
      <p:ext uri="{BB962C8B-B14F-4D97-AF65-F5344CB8AC3E}">
        <p14:creationId xmlns:p14="http://schemas.microsoft.com/office/powerpoint/2010/main" val="3720638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Responsive Survey Design (RSD)</a:t>
            </a:r>
            <a:endParaRPr lang="en-US" dirty="0"/>
          </a:p>
        </p:txBody>
      </p:sp>
      <p:sp>
        <p:nvSpPr>
          <p:cNvPr id="3" name="Content Placeholder 2"/>
          <p:cNvSpPr>
            <a:spLocks noGrp="1"/>
          </p:cNvSpPr>
          <p:nvPr>
            <p:ph idx="1"/>
          </p:nvPr>
        </p:nvSpPr>
        <p:spPr/>
        <p:txBody>
          <a:bodyPr>
            <a:normAutofit/>
          </a:bodyPr>
          <a:lstStyle/>
          <a:p>
            <a:r>
              <a:rPr lang="en-US" i="1" u="sng" dirty="0" smtClean="0"/>
              <a:t>Uncertainty</a:t>
            </a:r>
            <a:r>
              <a:rPr lang="en-US" dirty="0" smtClean="0"/>
              <a:t> has become an issue in survey design</a:t>
            </a:r>
          </a:p>
          <a:p>
            <a:r>
              <a:rPr lang="en-US" b="1" dirty="0" smtClean="0"/>
              <a:t>RSD makes use of incoming data </a:t>
            </a:r>
            <a:r>
              <a:rPr lang="en-US" dirty="0" smtClean="0"/>
              <a:t>from the field to address this uncertainty</a:t>
            </a:r>
          </a:p>
          <a:p>
            <a:pPr lvl="1"/>
            <a:r>
              <a:rPr lang="en-US" sz="2400" i="1" dirty="0"/>
              <a:t>Groves and </a:t>
            </a:r>
            <a:r>
              <a:rPr lang="en-US" sz="2400" i="1" dirty="0" err="1"/>
              <a:t>Heeringa</a:t>
            </a:r>
            <a:r>
              <a:rPr lang="en-US" sz="2400" i="1" dirty="0"/>
              <a:t> (2006)</a:t>
            </a:r>
          </a:p>
          <a:p>
            <a:r>
              <a:rPr lang="en-US" dirty="0" smtClean="0"/>
              <a:t>Develop </a:t>
            </a:r>
            <a:r>
              <a:rPr lang="en-US" b="1" dirty="0" smtClean="0"/>
              <a:t>indicators of cost and error</a:t>
            </a:r>
          </a:p>
          <a:p>
            <a:r>
              <a:rPr lang="en-US" b="1" dirty="0" smtClean="0"/>
              <a:t>Planned interventions </a:t>
            </a:r>
            <a:r>
              <a:rPr lang="en-US" dirty="0" smtClean="0"/>
              <a:t>when costs increase or errors stabilize/increase</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4</a:t>
            </a:fld>
            <a:endParaRPr lang="en-US" dirty="0"/>
          </a:p>
        </p:txBody>
      </p:sp>
    </p:spTree>
    <p:extLst>
      <p:ext uri="{BB962C8B-B14F-4D97-AF65-F5344CB8AC3E}">
        <p14:creationId xmlns:p14="http://schemas.microsoft.com/office/powerpoint/2010/main" val="349037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Problem</a:t>
            </a:r>
            <a:endParaRPr lang="en-US" dirty="0"/>
          </a:p>
        </p:txBody>
      </p:sp>
      <p:sp>
        <p:nvSpPr>
          <p:cNvPr id="3" name="Content Placeholder 2"/>
          <p:cNvSpPr>
            <a:spLocks noGrp="1"/>
          </p:cNvSpPr>
          <p:nvPr>
            <p:ph idx="1"/>
          </p:nvPr>
        </p:nvSpPr>
        <p:spPr/>
        <p:txBody>
          <a:bodyPr>
            <a:normAutofit lnSpcReduction="10000"/>
          </a:bodyPr>
          <a:lstStyle/>
          <a:p>
            <a:r>
              <a:rPr lang="en-US" dirty="0" smtClean="0"/>
              <a:t>Costs and errors vary over time</a:t>
            </a:r>
          </a:p>
          <a:p>
            <a:r>
              <a:rPr lang="en-US" dirty="0" smtClean="0"/>
              <a:t>RSD has used proxy indicators</a:t>
            </a:r>
          </a:p>
          <a:p>
            <a:pPr lvl="1"/>
            <a:r>
              <a:rPr lang="en-US" dirty="0" smtClean="0"/>
              <a:t>Costs: call attempts</a:t>
            </a:r>
          </a:p>
          <a:p>
            <a:pPr lvl="1"/>
            <a:r>
              <a:rPr lang="en-US" dirty="0" smtClean="0"/>
              <a:t>Nonresponse error: stabilized estimates, “phase capacity”</a:t>
            </a:r>
            <a:endParaRPr lang="en-US" dirty="0"/>
          </a:p>
          <a:p>
            <a:r>
              <a:rPr lang="en-US" dirty="0" smtClean="0"/>
              <a:t>Inaccurate indicators may lead to inefficient designs</a:t>
            </a:r>
          </a:p>
          <a:p>
            <a:r>
              <a:rPr lang="en-US" b="1" i="1" dirty="0" smtClean="0"/>
              <a:t>Can we improve the accuracy of cost predictions?</a:t>
            </a:r>
          </a:p>
        </p:txBody>
      </p:sp>
      <p:sp>
        <p:nvSpPr>
          <p:cNvPr id="4" name="Slide Number Placeholder 3"/>
          <p:cNvSpPr>
            <a:spLocks noGrp="1"/>
          </p:cNvSpPr>
          <p:nvPr>
            <p:ph type="sldNum" sz="quarter" idx="12"/>
          </p:nvPr>
        </p:nvSpPr>
        <p:spPr/>
        <p:txBody>
          <a:bodyPr/>
          <a:lstStyle/>
          <a:p>
            <a:fld id="{091E8178-DBB1-446E-B78F-D4A2E4D52D9F}" type="slidenum">
              <a:rPr lang="en-US" smtClean="0"/>
              <a:t>5</a:t>
            </a:fld>
            <a:endParaRPr lang="en-US" dirty="0"/>
          </a:p>
        </p:txBody>
      </p:sp>
    </p:spTree>
    <p:extLst>
      <p:ext uri="{BB962C8B-B14F-4D97-AF65-F5344CB8AC3E}">
        <p14:creationId xmlns:p14="http://schemas.microsoft.com/office/powerpoint/2010/main" val="133533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42900" y="592633"/>
            <a:ext cx="6172200" cy="531317"/>
          </a:xfrm>
        </p:spPr>
        <p:txBody>
          <a:bodyPr>
            <a:normAutofit fontScale="90000"/>
          </a:bodyPr>
          <a:lstStyle/>
          <a:p>
            <a:pPr eaLnBrk="1" hangingPunct="1"/>
            <a:r>
              <a:rPr lang="en-US" altLang="en-US" dirty="0" smtClean="0"/>
              <a:t>NSFG</a:t>
            </a:r>
          </a:p>
        </p:txBody>
      </p:sp>
      <p:sp>
        <p:nvSpPr>
          <p:cNvPr id="15363" name="Content Placeholder 2"/>
          <p:cNvSpPr>
            <a:spLocks noGrp="1"/>
          </p:cNvSpPr>
          <p:nvPr>
            <p:ph idx="1"/>
          </p:nvPr>
        </p:nvSpPr>
        <p:spPr>
          <a:xfrm>
            <a:off x="342900" y="1123950"/>
            <a:ext cx="6172200" cy="3581400"/>
          </a:xfrm>
        </p:spPr>
        <p:txBody>
          <a:bodyPr>
            <a:normAutofit fontScale="92500" lnSpcReduction="10000"/>
          </a:bodyPr>
          <a:lstStyle/>
          <a:p>
            <a:pPr eaLnBrk="1" hangingPunct="1"/>
            <a:r>
              <a:rPr lang="en-US" altLang="en-US" dirty="0" smtClean="0"/>
              <a:t>Continuous data collection</a:t>
            </a:r>
          </a:p>
          <a:p>
            <a:pPr lvl="1"/>
            <a:r>
              <a:rPr lang="en-US" altLang="en-US" dirty="0" smtClean="0"/>
              <a:t>A new sample is released every </a:t>
            </a:r>
            <a:r>
              <a:rPr lang="en-US" altLang="en-US" b="1" dirty="0" smtClean="0"/>
              <a:t>quarter </a:t>
            </a:r>
          </a:p>
          <a:p>
            <a:pPr eaLnBrk="1" hangingPunct="1"/>
            <a:r>
              <a:rPr lang="en-US" altLang="en-US" dirty="0" smtClean="0"/>
              <a:t>Two-stage data collection:</a:t>
            </a:r>
          </a:p>
          <a:p>
            <a:pPr lvl="1" eaLnBrk="1" hangingPunct="1"/>
            <a:r>
              <a:rPr lang="en-US" altLang="en-US" sz="1500" u="sng" dirty="0"/>
              <a:t>Screener</a:t>
            </a:r>
            <a:r>
              <a:rPr lang="en-US" altLang="en-US" sz="1500" dirty="0"/>
              <a:t> interview to identify eligible persons</a:t>
            </a:r>
          </a:p>
          <a:p>
            <a:pPr lvl="1" eaLnBrk="1" hangingPunct="1"/>
            <a:r>
              <a:rPr lang="en-US" altLang="en-US" sz="1500" u="sng" dirty="0"/>
              <a:t>Main</a:t>
            </a:r>
            <a:r>
              <a:rPr lang="en-US" altLang="en-US" sz="1500" dirty="0"/>
              <a:t> interview of selected person</a:t>
            </a:r>
          </a:p>
          <a:p>
            <a:pPr eaLnBrk="1" hangingPunct="1"/>
            <a:r>
              <a:rPr lang="en-US" altLang="en-US" dirty="0" smtClean="0"/>
              <a:t>Two phases of data collection:</a:t>
            </a:r>
          </a:p>
          <a:p>
            <a:pPr lvl="1" eaLnBrk="1" hangingPunct="1"/>
            <a:r>
              <a:rPr lang="en-US" altLang="en-US" sz="1500" b="1" dirty="0"/>
              <a:t>Phase 1: </a:t>
            </a:r>
            <a:r>
              <a:rPr lang="en-US" altLang="en-US" sz="1500" dirty="0"/>
              <a:t>10 week data collection</a:t>
            </a:r>
          </a:p>
          <a:p>
            <a:pPr lvl="1" eaLnBrk="1" hangingPunct="1"/>
            <a:r>
              <a:rPr lang="en-US" altLang="en-US" sz="1500" b="1" dirty="0"/>
              <a:t>Phase 2: </a:t>
            </a:r>
            <a:r>
              <a:rPr lang="en-US" altLang="en-US" sz="1500" dirty="0"/>
              <a:t>Subsample remaining cases</a:t>
            </a:r>
          </a:p>
          <a:p>
            <a:pPr lvl="2" eaLnBrk="1" hangingPunct="1">
              <a:buFont typeface="Wingdings" panose="05000000000000000000" pitchFamily="2" charset="2"/>
              <a:buChar char="§"/>
            </a:pPr>
            <a:r>
              <a:rPr lang="en-US" altLang="en-US" sz="1200" dirty="0"/>
              <a:t>Oversample higher likelihood of interview cases and eligible/likely eligible cases</a:t>
            </a:r>
          </a:p>
          <a:p>
            <a:pPr lvl="2" eaLnBrk="1" hangingPunct="1">
              <a:buFont typeface="Wingdings" panose="05000000000000000000" pitchFamily="2" charset="2"/>
              <a:buChar char="§"/>
            </a:pPr>
            <a:r>
              <a:rPr lang="en-US" altLang="en-US" sz="1200" dirty="0"/>
              <a:t>Reduce interviewer workload by 2/3</a:t>
            </a:r>
          </a:p>
          <a:p>
            <a:pPr lvl="2" eaLnBrk="1" hangingPunct="1">
              <a:buFont typeface="Wingdings" panose="05000000000000000000" pitchFamily="2" charset="2"/>
              <a:buChar char="§"/>
            </a:pPr>
            <a:r>
              <a:rPr lang="en-US" altLang="en-US" sz="1200" dirty="0"/>
              <a:t>Change data collection model: added interview token of appreciation, interviewer behavior change</a:t>
            </a:r>
          </a:p>
          <a:p>
            <a:pPr lvl="1" eaLnBrk="1" hangingPunct="1"/>
            <a:r>
              <a:rPr lang="en-US" altLang="en-US" sz="1500" dirty="0"/>
              <a:t>Combine data and response rates from two phases using weights</a:t>
            </a:r>
          </a:p>
          <a:p>
            <a:pPr eaLnBrk="1" hangingPunct="1">
              <a:lnSpc>
                <a:spcPct val="90000"/>
              </a:lnSpc>
            </a:pPr>
            <a:endParaRPr lang="en-US" altLang="en-US" dirty="0" smtClean="0"/>
          </a:p>
        </p:txBody>
      </p:sp>
      <p:sp>
        <p:nvSpPr>
          <p:cNvPr id="2" name="Slide Number Placeholder 1"/>
          <p:cNvSpPr>
            <a:spLocks noGrp="1"/>
          </p:cNvSpPr>
          <p:nvPr>
            <p:ph type="sldNum" sz="quarter" idx="12"/>
          </p:nvPr>
        </p:nvSpPr>
        <p:spPr/>
        <p:txBody>
          <a:bodyPr/>
          <a:lstStyle/>
          <a:p>
            <a:fld id="{F9A952E6-2F45-41A2-A9FF-B2040E513ED5}" type="slidenum">
              <a:rPr lang="en-US" smtClean="0"/>
              <a:t>6</a:t>
            </a:fld>
            <a:endParaRPr lang="en-US" dirty="0"/>
          </a:p>
        </p:txBody>
      </p:sp>
    </p:spTree>
    <p:extLst>
      <p:ext uri="{BB962C8B-B14F-4D97-AF65-F5344CB8AC3E}">
        <p14:creationId xmlns:p14="http://schemas.microsoft.com/office/powerpoint/2010/main" val="2480779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NSFG: Data</a:t>
            </a:r>
            <a:endParaRPr lang="en-US" dirty="0"/>
          </a:p>
        </p:txBody>
      </p:sp>
      <p:sp>
        <p:nvSpPr>
          <p:cNvPr id="3" name="Content Placeholder 2"/>
          <p:cNvSpPr>
            <a:spLocks noGrp="1"/>
          </p:cNvSpPr>
          <p:nvPr>
            <p:ph idx="1"/>
          </p:nvPr>
        </p:nvSpPr>
        <p:spPr>
          <a:xfrm>
            <a:off x="349431" y="1002506"/>
            <a:ext cx="6172200" cy="3626644"/>
          </a:xfrm>
        </p:spPr>
        <p:txBody>
          <a:bodyPr>
            <a:normAutofit/>
          </a:bodyPr>
          <a:lstStyle/>
          <a:p>
            <a:r>
              <a:rPr lang="en-US" dirty="0" smtClean="0"/>
              <a:t>We use the data available at the time the predictions would be made</a:t>
            </a:r>
          </a:p>
          <a:p>
            <a:pPr lvl="1"/>
            <a:r>
              <a:rPr lang="en-US" dirty="0" smtClean="0"/>
              <a:t>Paradata: highly correlated with interviewer hours </a:t>
            </a:r>
            <a:r>
              <a:rPr lang="en-US" sz="1600" i="1" dirty="0" smtClean="0"/>
              <a:t>(Wagner, 2019)</a:t>
            </a:r>
          </a:p>
          <a:p>
            <a:pPr lvl="1"/>
            <a:r>
              <a:rPr lang="en-US" dirty="0" err="1" smtClean="0"/>
              <a:t>Paradata</a:t>
            </a:r>
            <a:r>
              <a:rPr lang="en-US" dirty="0" smtClean="0"/>
              <a:t> and other characteristics of the sample for the </a:t>
            </a:r>
            <a:r>
              <a:rPr lang="en-US" b="1" dirty="0" smtClean="0"/>
              <a:t>future time periods </a:t>
            </a:r>
            <a:r>
              <a:rPr lang="en-US" dirty="0" smtClean="0"/>
              <a:t>we are predicting are </a:t>
            </a:r>
            <a:r>
              <a:rPr lang="en-US" b="1" dirty="0" smtClean="0"/>
              <a:t>not available </a:t>
            </a:r>
            <a:r>
              <a:rPr lang="en-US" dirty="0" smtClean="0"/>
              <a:t>at time of prediction</a:t>
            </a:r>
            <a:endParaRPr lang="en-US" b="1" dirty="0" smtClean="0"/>
          </a:p>
          <a:p>
            <a:r>
              <a:rPr lang="en-US" dirty="0" smtClean="0"/>
              <a:t>Use </a:t>
            </a:r>
            <a:r>
              <a:rPr lang="en-US" b="1" dirty="0" smtClean="0"/>
              <a:t>lagged values</a:t>
            </a:r>
            <a:r>
              <a:rPr lang="en-US" dirty="0" smtClean="0"/>
              <a:t>: the values from two weeks prior to the time period being predicted</a:t>
            </a:r>
          </a:p>
        </p:txBody>
      </p:sp>
      <p:sp>
        <p:nvSpPr>
          <p:cNvPr id="4" name="Slide Number Placeholder 3"/>
          <p:cNvSpPr>
            <a:spLocks noGrp="1"/>
          </p:cNvSpPr>
          <p:nvPr>
            <p:ph type="sldNum" sz="quarter" idx="12"/>
          </p:nvPr>
        </p:nvSpPr>
        <p:spPr>
          <a:xfrm>
            <a:off x="4914900" y="4781550"/>
            <a:ext cx="1600200" cy="273844"/>
          </a:xfrm>
        </p:spPr>
        <p:txBody>
          <a:bodyPr/>
          <a:lstStyle/>
          <a:p>
            <a:fld id="{091E8178-DBB1-446E-B78F-D4A2E4D52D9F}"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65417151"/>
              </p:ext>
            </p:extLst>
          </p:nvPr>
        </p:nvGraphicFramePr>
        <p:xfrm>
          <a:off x="164918" y="4459392"/>
          <a:ext cx="6541226" cy="339516"/>
        </p:xfrm>
        <a:graphic>
          <a:graphicData uri="http://schemas.openxmlformats.org/presentationml/2006/ole">
            <mc:AlternateContent xmlns:mc="http://schemas.openxmlformats.org/markup-compatibility/2006">
              <mc:Choice xmlns:v="urn:schemas-microsoft-com:vml" Requires="v">
                <p:oleObj spid="_x0000_s1035" name="Worksheet" r:id="rId3" imgW="4121212" imgH="190676" progId="Excel.Sheet.12">
                  <p:embed/>
                </p:oleObj>
              </mc:Choice>
              <mc:Fallback>
                <p:oleObj name="Worksheet" r:id="rId3" imgW="4121212" imgH="190676" progId="Excel.Sheet.12">
                  <p:embed/>
                  <p:pic>
                    <p:nvPicPr>
                      <p:cNvPr id="6" name="Object 5"/>
                      <p:cNvPicPr/>
                      <p:nvPr/>
                    </p:nvPicPr>
                    <p:blipFill>
                      <a:blip r:embed="rId4"/>
                      <a:stretch>
                        <a:fillRect/>
                      </a:stretch>
                    </p:blipFill>
                    <p:spPr>
                      <a:xfrm>
                        <a:off x="164918" y="4459392"/>
                        <a:ext cx="6541226" cy="339516"/>
                      </a:xfrm>
                      <a:prstGeom prst="rect">
                        <a:avLst/>
                      </a:prstGeom>
                    </p:spPr>
                  </p:pic>
                </p:oleObj>
              </mc:Fallback>
            </mc:AlternateContent>
          </a:graphicData>
        </a:graphic>
      </p:graphicFrame>
      <p:cxnSp>
        <p:nvCxnSpPr>
          <p:cNvPr id="27" name="Straight Connector 26"/>
          <p:cNvCxnSpPr/>
          <p:nvPr/>
        </p:nvCxnSpPr>
        <p:spPr>
          <a:xfrm flipV="1">
            <a:off x="2057400" y="4248150"/>
            <a:ext cx="0" cy="211242"/>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057400" y="4248150"/>
            <a:ext cx="10668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124200" y="4248150"/>
            <a:ext cx="0" cy="211242"/>
          </a:xfrm>
          <a:prstGeom prst="straightConnector1">
            <a:avLst/>
          </a:prstGeom>
          <a:ln w="254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47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NSFG: Data</a:t>
            </a:r>
            <a:endParaRPr lang="en-US" dirty="0"/>
          </a:p>
        </p:txBody>
      </p:sp>
      <p:sp>
        <p:nvSpPr>
          <p:cNvPr id="3" name="Content Placeholder 2"/>
          <p:cNvSpPr>
            <a:spLocks noGrp="1"/>
          </p:cNvSpPr>
          <p:nvPr>
            <p:ph idx="1"/>
          </p:nvPr>
        </p:nvSpPr>
        <p:spPr>
          <a:xfrm>
            <a:off x="342900" y="1063231"/>
            <a:ext cx="6172200" cy="3839763"/>
          </a:xfrm>
        </p:spPr>
        <p:txBody>
          <a:bodyPr>
            <a:normAutofit/>
          </a:bodyPr>
          <a:lstStyle/>
          <a:p>
            <a:r>
              <a:rPr lang="en-US" dirty="0"/>
              <a:t>Data </a:t>
            </a:r>
            <a:r>
              <a:rPr lang="en-US" dirty="0" smtClean="0"/>
              <a:t>include:</a:t>
            </a:r>
            <a:endParaRPr lang="en-US" dirty="0"/>
          </a:p>
          <a:p>
            <a:pPr lvl="1"/>
            <a:r>
              <a:rPr lang="en-US" b="1" dirty="0" smtClean="0"/>
              <a:t>Interviewer ID</a:t>
            </a:r>
          </a:p>
          <a:p>
            <a:pPr lvl="1"/>
            <a:r>
              <a:rPr lang="en-US" b="1" dirty="0"/>
              <a:t>Phase</a:t>
            </a:r>
            <a:r>
              <a:rPr lang="en-US" dirty="0"/>
              <a:t> (i.e. the design change)</a:t>
            </a:r>
          </a:p>
          <a:p>
            <a:pPr lvl="1"/>
            <a:r>
              <a:rPr lang="en-US" b="1" dirty="0" smtClean="0"/>
              <a:t>Lagged values of the following:</a:t>
            </a:r>
          </a:p>
          <a:p>
            <a:pPr lvl="2"/>
            <a:r>
              <a:rPr lang="en-US" b="1" dirty="0" smtClean="0"/>
              <a:t>Area </a:t>
            </a:r>
            <a:r>
              <a:rPr lang="en-US" b="1" dirty="0"/>
              <a:t>characteristics</a:t>
            </a:r>
            <a:r>
              <a:rPr lang="en-US" dirty="0"/>
              <a:t>: Census Division, Population eligibility rate, </a:t>
            </a:r>
            <a:r>
              <a:rPr lang="en-US" dirty="0" err="1"/>
              <a:t>urbanicity</a:t>
            </a:r>
            <a:r>
              <a:rPr lang="en-US" dirty="0"/>
              <a:t>, etc.</a:t>
            </a:r>
          </a:p>
          <a:p>
            <a:pPr lvl="2"/>
            <a:r>
              <a:rPr lang="en-US" b="1" dirty="0"/>
              <a:t>Interviewer observations</a:t>
            </a:r>
            <a:r>
              <a:rPr lang="en-US" dirty="0"/>
              <a:t>: access problems, safety concerns, etc.</a:t>
            </a:r>
          </a:p>
          <a:p>
            <a:pPr lvl="2"/>
            <a:r>
              <a:rPr lang="en-US" b="1" dirty="0"/>
              <a:t>Commercial data</a:t>
            </a:r>
            <a:r>
              <a:rPr lang="en-US" dirty="0"/>
              <a:t>: Age of first person, etc.</a:t>
            </a:r>
          </a:p>
          <a:p>
            <a:pPr lvl="2"/>
            <a:r>
              <a:rPr lang="en-US" b="1" dirty="0" err="1" smtClean="0"/>
              <a:t>Paradata</a:t>
            </a:r>
            <a:r>
              <a:rPr lang="en-US" dirty="0" smtClean="0"/>
              <a:t>: Number of screened interviews, number of trips, number of active lines, etc.</a:t>
            </a:r>
            <a:endParaRPr lang="en-US" dirty="0"/>
          </a:p>
        </p:txBody>
      </p:sp>
      <p:sp>
        <p:nvSpPr>
          <p:cNvPr id="4" name="Slide Number Placeholder 3"/>
          <p:cNvSpPr>
            <a:spLocks noGrp="1"/>
          </p:cNvSpPr>
          <p:nvPr>
            <p:ph type="sldNum" sz="quarter" idx="12"/>
          </p:nvPr>
        </p:nvSpPr>
        <p:spPr/>
        <p:txBody>
          <a:bodyPr/>
          <a:lstStyle/>
          <a:p>
            <a:fld id="{091E8178-DBB1-446E-B78F-D4A2E4D52D9F}" type="slidenum">
              <a:rPr lang="en-US" smtClean="0"/>
              <a:t>8</a:t>
            </a:fld>
            <a:endParaRPr lang="en-US" dirty="0"/>
          </a:p>
        </p:txBody>
      </p:sp>
    </p:spTree>
    <p:extLst>
      <p:ext uri="{BB962C8B-B14F-4D97-AF65-F5344CB8AC3E}">
        <p14:creationId xmlns:p14="http://schemas.microsoft.com/office/powerpoint/2010/main" val="2174058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NSFG: Data</a:t>
            </a:r>
            <a:endParaRPr lang="en-US" dirty="0"/>
          </a:p>
        </p:txBody>
      </p:sp>
      <p:sp>
        <p:nvSpPr>
          <p:cNvPr id="3" name="Content Placeholder 2"/>
          <p:cNvSpPr>
            <a:spLocks noGrp="1"/>
          </p:cNvSpPr>
          <p:nvPr>
            <p:ph idx="1"/>
          </p:nvPr>
        </p:nvSpPr>
        <p:spPr>
          <a:xfrm>
            <a:off x="342900" y="1063231"/>
            <a:ext cx="6172200" cy="3839763"/>
          </a:xfrm>
        </p:spPr>
        <p:txBody>
          <a:bodyPr>
            <a:normAutofit fontScale="85000" lnSpcReduction="20000"/>
          </a:bodyPr>
          <a:lstStyle/>
          <a:p>
            <a:r>
              <a:rPr lang="en-US" dirty="0" smtClean="0"/>
              <a:t>Variables are </a:t>
            </a:r>
            <a:r>
              <a:rPr lang="en-US" b="1" dirty="0" smtClean="0"/>
              <a:t>summarized to the interviewer-week level</a:t>
            </a:r>
          </a:p>
          <a:p>
            <a:pPr lvl="1"/>
            <a:r>
              <a:rPr lang="en-US" dirty="0" smtClean="0"/>
              <a:t>Call attempts have sample characteristics, interviewer observations, etc.</a:t>
            </a:r>
          </a:p>
          <a:p>
            <a:pPr lvl="1"/>
            <a:r>
              <a:rPr lang="en-US" dirty="0" smtClean="0"/>
              <a:t>Categorical variables: Mode</a:t>
            </a:r>
          </a:p>
          <a:p>
            <a:pPr lvl="2"/>
            <a:r>
              <a:rPr lang="en-US" dirty="0" smtClean="0"/>
              <a:t>EXAMPLE: </a:t>
            </a:r>
            <a:r>
              <a:rPr lang="en-US" b="1" dirty="0" smtClean="0"/>
              <a:t>Modal </a:t>
            </a:r>
            <a:r>
              <a:rPr lang="en-US" b="1" dirty="0" err="1" smtClean="0"/>
              <a:t>urbanicity</a:t>
            </a:r>
            <a:r>
              <a:rPr lang="en-US" b="1" dirty="0" smtClean="0"/>
              <a:t> from cases that were attempted two weeks prior to the week being predicted</a:t>
            </a:r>
          </a:p>
          <a:p>
            <a:pPr lvl="1"/>
            <a:r>
              <a:rPr lang="en-US" dirty="0" smtClean="0"/>
              <a:t>Continuous variables: Mean</a:t>
            </a:r>
          </a:p>
          <a:p>
            <a:pPr lvl="2"/>
            <a:r>
              <a:rPr lang="en-US" dirty="0"/>
              <a:t>EXAMPLE: </a:t>
            </a:r>
            <a:r>
              <a:rPr lang="en-US" dirty="0" smtClean="0"/>
              <a:t>Mean population eligibility rate from cases that were attempted two weeks prior</a:t>
            </a:r>
          </a:p>
          <a:p>
            <a:pPr lvl="1"/>
            <a:r>
              <a:rPr lang="en-US" dirty="0" err="1" smtClean="0"/>
              <a:t>Paradata</a:t>
            </a:r>
            <a:r>
              <a:rPr lang="en-US" dirty="0" smtClean="0"/>
              <a:t>: Sums</a:t>
            </a:r>
          </a:p>
          <a:p>
            <a:pPr lvl="2"/>
            <a:r>
              <a:rPr lang="en-US" dirty="0"/>
              <a:t>EXAMPLE: </a:t>
            </a:r>
            <a:r>
              <a:rPr lang="en-US" b="1" dirty="0"/>
              <a:t>Number </a:t>
            </a:r>
            <a:r>
              <a:rPr lang="en-US" b="1" dirty="0" smtClean="0"/>
              <a:t>of completed screening interviews two weeks </a:t>
            </a:r>
            <a:r>
              <a:rPr lang="en-US" b="1" dirty="0"/>
              <a:t>prior to the week being predicted</a:t>
            </a:r>
            <a:endParaRPr lang="en-US" b="1" dirty="0" smtClean="0"/>
          </a:p>
          <a:p>
            <a:pPr lvl="2"/>
            <a:r>
              <a:rPr lang="en-US" dirty="0"/>
              <a:t>EXAMPLE: Number </a:t>
            </a:r>
            <a:r>
              <a:rPr lang="en-US" dirty="0" smtClean="0"/>
              <a:t>of active sampled units (“lines”) two weeks prior</a:t>
            </a:r>
          </a:p>
        </p:txBody>
      </p:sp>
      <p:sp>
        <p:nvSpPr>
          <p:cNvPr id="4" name="Slide Number Placeholder 3"/>
          <p:cNvSpPr>
            <a:spLocks noGrp="1"/>
          </p:cNvSpPr>
          <p:nvPr>
            <p:ph type="sldNum" sz="quarter" idx="12"/>
          </p:nvPr>
        </p:nvSpPr>
        <p:spPr/>
        <p:txBody>
          <a:bodyPr/>
          <a:lstStyle/>
          <a:p>
            <a:fld id="{091E8178-DBB1-446E-B78F-D4A2E4D52D9F}" type="slidenum">
              <a:rPr lang="en-US" smtClean="0"/>
              <a:t>9</a:t>
            </a:fld>
            <a:endParaRPr lang="en-US" dirty="0"/>
          </a:p>
        </p:txBody>
      </p:sp>
    </p:spTree>
    <p:extLst>
      <p:ext uri="{BB962C8B-B14F-4D97-AF65-F5344CB8AC3E}">
        <p14:creationId xmlns:p14="http://schemas.microsoft.com/office/powerpoint/2010/main" val="2613856220"/>
      </p:ext>
    </p:extLst>
  </p:cSld>
  <p:clrMapOvr>
    <a:masterClrMapping/>
  </p:clrMapOvr>
</p:sld>
</file>

<file path=ppt/theme/theme1.xml><?xml version="1.0" encoding="utf-8"?>
<a:theme xmlns:a="http://schemas.openxmlformats.org/drawingml/2006/main" name="SRO_Tmplt_WhiteBkgd2 (1)">
  <a:themeElements>
    <a:clrScheme name="001_SRO1">
      <a:dk1>
        <a:srgbClr val="00274C"/>
      </a:dk1>
      <a:lt1>
        <a:srgbClr val="FFFFFF"/>
      </a:lt1>
      <a:dk2>
        <a:srgbClr val="FFCB05"/>
      </a:dk2>
      <a:lt2>
        <a:srgbClr val="587ABC"/>
      </a:lt2>
      <a:accent1>
        <a:srgbClr val="CC6600"/>
      </a:accent1>
      <a:accent2>
        <a:srgbClr val="7A121C"/>
      </a:accent2>
      <a:accent3>
        <a:srgbClr val="655A52"/>
      </a:accent3>
      <a:accent4>
        <a:srgbClr val="A02816"/>
      </a:accent4>
      <a:accent5>
        <a:srgbClr val="587ABC"/>
      </a:accent5>
      <a:accent6>
        <a:srgbClr val="595001"/>
      </a:accent6>
      <a:hlink>
        <a:srgbClr val="0D57AA"/>
      </a:hlink>
      <a:folHlink>
        <a:srgbClr val="682B8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SRC template.potx" id="{02970B15-D5AD-45F6-B814-09720A559215}" vid="{B16F8A11-1031-4EB5-B382-AA2977677FA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SRC template.potx" id="{02970B15-D5AD-45F6-B814-09720A559215}" vid="{20756EA7-883B-4A47-B250-E74A8A4DD1D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SRC template</Template>
  <TotalTime>753</TotalTime>
  <Words>2844</Words>
  <Application>Microsoft Office PowerPoint</Application>
  <PresentationFormat>Custom</PresentationFormat>
  <Paragraphs>341</Paragraphs>
  <Slides>23</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Cambria Math</vt:lpstr>
      <vt:lpstr>Lucida Sans</vt:lpstr>
      <vt:lpstr>Tahoma</vt:lpstr>
      <vt:lpstr>Times New Roman</vt:lpstr>
      <vt:lpstr>Wingdings</vt:lpstr>
      <vt:lpstr>SRO_Tmplt_WhiteBkgd2 (1)</vt:lpstr>
      <vt:lpstr>Custom Design</vt:lpstr>
      <vt:lpstr>Worksheet</vt:lpstr>
      <vt:lpstr>Using Machine Learning Models to Predict Costs under Alternative Designs in a Responsive Design Framework  </vt:lpstr>
      <vt:lpstr>Acknowledgements / Disclaimers</vt:lpstr>
      <vt:lpstr>Overview</vt:lpstr>
      <vt:lpstr>Responsive Survey Design (RSD)</vt:lpstr>
      <vt:lpstr>Problem</vt:lpstr>
      <vt:lpstr>NSFG</vt:lpstr>
      <vt:lpstr>NSFG: Data</vt:lpstr>
      <vt:lpstr>NSFG: Data</vt:lpstr>
      <vt:lpstr>NSFG: Data</vt:lpstr>
      <vt:lpstr>NSFG: Data</vt:lpstr>
      <vt:lpstr>Method</vt:lpstr>
      <vt:lpstr>Method</vt:lpstr>
      <vt:lpstr>Results: Interviewers are consistent</vt:lpstr>
      <vt:lpstr>Results: Predictive Accuracy – Total Ph2 Hours</vt:lpstr>
      <vt:lpstr>Results: Predictive Accuracy – Interviewers (Q27)</vt:lpstr>
      <vt:lpstr>Predictive Accuracy – Interviewers (2)</vt:lpstr>
      <vt:lpstr>Conclusions</vt:lpstr>
      <vt:lpstr>Thank You!</vt:lpstr>
      <vt:lpstr>References</vt:lpstr>
      <vt:lpstr>Data</vt:lpstr>
      <vt:lpstr>Data</vt:lpstr>
      <vt:lpstr>Data</vt:lpstr>
      <vt:lpstr>Predictive Accuracy – Interviewers (2)</vt:lpstr>
    </vt:vector>
  </TitlesOfParts>
  <Company>ISR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Wagner</dc:creator>
  <cp:lastModifiedBy>jw</cp:lastModifiedBy>
  <cp:revision>68</cp:revision>
  <cp:lastPrinted>2015-05-06T22:02:44Z</cp:lastPrinted>
  <dcterms:created xsi:type="dcterms:W3CDTF">2019-04-15T18:09:27Z</dcterms:created>
  <dcterms:modified xsi:type="dcterms:W3CDTF">2019-07-04T19:30:13Z</dcterms:modified>
</cp:coreProperties>
</file>