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4"/>
  </p:notesMasterIdLst>
  <p:handoutMasterIdLst>
    <p:handoutMasterId r:id="rId45"/>
  </p:handoutMasterIdLst>
  <p:sldIdLst>
    <p:sldId id="329" r:id="rId6"/>
    <p:sldId id="368" r:id="rId7"/>
    <p:sldId id="370" r:id="rId8"/>
    <p:sldId id="367" r:id="rId9"/>
    <p:sldId id="330" r:id="rId10"/>
    <p:sldId id="341" r:id="rId11"/>
    <p:sldId id="342" r:id="rId12"/>
    <p:sldId id="355" r:id="rId13"/>
    <p:sldId id="378" r:id="rId14"/>
    <p:sldId id="366" r:id="rId15"/>
    <p:sldId id="357" r:id="rId16"/>
    <p:sldId id="371" r:id="rId17"/>
    <p:sldId id="387" r:id="rId18"/>
    <p:sldId id="369" r:id="rId19"/>
    <p:sldId id="388" r:id="rId20"/>
    <p:sldId id="337" r:id="rId21"/>
    <p:sldId id="360" r:id="rId22"/>
    <p:sldId id="361" r:id="rId23"/>
    <p:sldId id="380" r:id="rId24"/>
    <p:sldId id="362" r:id="rId25"/>
    <p:sldId id="379" r:id="rId26"/>
    <p:sldId id="373" r:id="rId27"/>
    <p:sldId id="383" r:id="rId28"/>
    <p:sldId id="381" r:id="rId29"/>
    <p:sldId id="382" r:id="rId30"/>
    <p:sldId id="372" r:id="rId31"/>
    <p:sldId id="374" r:id="rId32"/>
    <p:sldId id="376" r:id="rId33"/>
    <p:sldId id="386" r:id="rId34"/>
    <p:sldId id="384" r:id="rId35"/>
    <p:sldId id="377" r:id="rId36"/>
    <p:sldId id="339" r:id="rId37"/>
    <p:sldId id="334" r:id="rId38"/>
    <p:sldId id="389" r:id="rId39"/>
    <p:sldId id="356" r:id="rId40"/>
    <p:sldId id="359" r:id="rId41"/>
    <p:sldId id="354" r:id="rId42"/>
    <p:sldId id="363" r:id="rId4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0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llerbach, Kerstin" initials="hollerba" lastIdx="15" clrIdx="0"/>
  <p:cmAuthor id="1" name="Heuser, Holger" initials="hr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4F"/>
    <a:srgbClr val="58748F"/>
    <a:srgbClr val="C6D1DC"/>
    <a:srgbClr val="FF6100"/>
    <a:srgbClr val="FFFFFF"/>
    <a:srgbClr val="FF9859"/>
    <a:srgbClr val="FFB78B"/>
    <a:srgbClr val="889FB6"/>
    <a:srgbClr val="FFB18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7" autoAdjust="0"/>
    <p:restoredTop sz="93836" autoAdjust="0"/>
  </p:normalViewPr>
  <p:slideViewPr>
    <p:cSldViewPr>
      <p:cViewPr>
        <p:scale>
          <a:sx n="66" d="100"/>
          <a:sy n="66" d="100"/>
        </p:scale>
        <p:origin x="-3096" y="-1410"/>
      </p:cViewPr>
      <p:guideLst>
        <p:guide orient="horz" pos="300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64186258646545E-2"/>
          <c:y val="0.10336801838073598"/>
          <c:w val="0.88784632483140569"/>
          <c:h val="0.65916087521094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Tabelle1!$A$2:$A$21</c:f>
              <c:strCache>
                <c:ptCount val="20"/>
                <c:pt idx="0">
                  <c:v>CZE</c:v>
                </c:pt>
                <c:pt idx="1">
                  <c:v>LVA</c:v>
                </c:pt>
                <c:pt idx="2">
                  <c:v>FRA</c:v>
                </c:pt>
                <c:pt idx="3">
                  <c:v>DOM</c:v>
                </c:pt>
                <c:pt idx="4">
                  <c:v>NZL</c:v>
                </c:pt>
                <c:pt idx="5">
                  <c:v>DNK</c:v>
                </c:pt>
                <c:pt idx="6">
                  <c:v>USA</c:v>
                </c:pt>
                <c:pt idx="7">
                  <c:v>MEX</c:v>
                </c:pt>
                <c:pt idx="8">
                  <c:v>Ø</c:v>
                </c:pt>
                <c:pt idx="9">
                  <c:v>BEL</c:v>
                </c:pt>
                <c:pt idx="10">
                  <c:v>NLD</c:v>
                </c:pt>
                <c:pt idx="11">
                  <c:v>JPN</c:v>
                </c:pt>
                <c:pt idx="12">
                  <c:v>CHE</c:v>
                </c:pt>
                <c:pt idx="13">
                  <c:v>RUS</c:v>
                </c:pt>
                <c:pt idx="14">
                  <c:v>PHL</c:v>
                </c:pt>
                <c:pt idx="15">
                  <c:v>DEU</c:v>
                </c:pt>
                <c:pt idx="16">
                  <c:v>ISE</c:v>
                </c:pt>
                <c:pt idx="17">
                  <c:v>IRL</c:v>
                </c:pt>
                <c:pt idx="18">
                  <c:v>TWN</c:v>
                </c:pt>
                <c:pt idx="19">
                  <c:v>KOR</c:v>
                </c:pt>
              </c:strCache>
            </c:strRef>
          </c:cat>
          <c:val>
            <c:numRef>
              <c:f>Tabelle1!$B$2:$B$21</c:f>
              <c:numCache>
                <c:formatCode>General</c:formatCode>
                <c:ptCount val="20"/>
                <c:pt idx="0">
                  <c:v>-7.0000000000000034E-2</c:v>
                </c:pt>
                <c:pt idx="1">
                  <c:v>-4.0000000000000063E-2</c:v>
                </c:pt>
                <c:pt idx="2">
                  <c:v>-1.0000000000000016E-2</c:v>
                </c:pt>
                <c:pt idx="3">
                  <c:v>2.0000000000000032E-2</c:v>
                </c:pt>
                <c:pt idx="4">
                  <c:v>9.0000000000000066E-2</c:v>
                </c:pt>
                <c:pt idx="5">
                  <c:v>0.12000000000000002</c:v>
                </c:pt>
                <c:pt idx="6">
                  <c:v>0.13</c:v>
                </c:pt>
                <c:pt idx="7">
                  <c:v>0.13</c:v>
                </c:pt>
                <c:pt idx="8">
                  <c:v>0.14000000000000001</c:v>
                </c:pt>
                <c:pt idx="9">
                  <c:v>0.16000000000000017</c:v>
                </c:pt>
                <c:pt idx="10">
                  <c:v>0.16000000000000017</c:v>
                </c:pt>
                <c:pt idx="11">
                  <c:v>0.18000000000000024</c:v>
                </c:pt>
                <c:pt idx="12">
                  <c:v>0.18000000000000024</c:v>
                </c:pt>
                <c:pt idx="13">
                  <c:v>0.19000000000000017</c:v>
                </c:pt>
                <c:pt idx="14">
                  <c:v>0.19000000000000017</c:v>
                </c:pt>
                <c:pt idx="15">
                  <c:v>0.2</c:v>
                </c:pt>
                <c:pt idx="16">
                  <c:v>0.23</c:v>
                </c:pt>
                <c:pt idx="17">
                  <c:v>0.24000000000000021</c:v>
                </c:pt>
                <c:pt idx="18">
                  <c:v>0.29000000000000031</c:v>
                </c:pt>
                <c:pt idx="19">
                  <c:v>0.29000000000000031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31776"/>
        <c:axId val="33533312"/>
      </c:barChart>
      <c:catAx>
        <c:axId val="3353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3533312"/>
        <c:crosses val="autoZero"/>
        <c:auto val="0"/>
        <c:lblAlgn val="ctr"/>
        <c:lblOffset val="100"/>
        <c:noMultiLvlLbl val="0"/>
      </c:catAx>
      <c:valAx>
        <c:axId val="33533312"/>
        <c:scaling>
          <c:orientation val="minMax"/>
          <c:max val="0.30000000000000032"/>
          <c:min val="-0.3000000000000003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531776"/>
        <c:crossesAt val="1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D4C7-C774-42D5-9E58-119FD3177B5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2726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>
                <a:latin typeface="Rotis SemiSans Pro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>
                <a:latin typeface="Rotis SemiSans Pro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9" tIns="49520" rIns="99039" bIns="495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>
                <a:latin typeface="Rotis SemiSans Pro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>
                <a:latin typeface="Rotis SemiSans Pro" pitchFamily="50" charset="0"/>
              </a:defRPr>
            </a:lvl1pPr>
          </a:lstStyle>
          <a:p>
            <a:fld id="{BF63E930-8F88-4EE0-A623-E2193C3967E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76925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Rotis SemiSans Pro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tis SemiSans Pro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tis SemiSans Pro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tis SemiSans Pro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tis SemiSans Pro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69993" indent="-2961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4605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58447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32289" indent="-236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6B366DB-DAFB-4BA1-BB18-E15FABC3C1FE}" type="slidenum">
              <a:rPr lang="de-DE" altLang="en-US" smtClean="0">
                <a:cs typeface="Arial" pitchFamily="34" charset="0"/>
              </a:rPr>
              <a:pPr>
                <a:spcBef>
                  <a:spcPct val="0"/>
                </a:spcBef>
              </a:pPr>
              <a:t>2</a:t>
            </a:fld>
            <a:endParaRPr lang="de-DE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226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226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843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843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843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843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226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3248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3248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324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0027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3248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3248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320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320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320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320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1542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7599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75993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39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8756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20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6689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20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704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200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226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63E930-8F88-4EE0-A623-E2193C3967E3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22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656200"/>
            <a:ext cx="9144000" cy="1289957"/>
          </a:xfrm>
          <a:prstGeom prst="rect">
            <a:avLst/>
          </a:prstGeom>
          <a:solidFill>
            <a:srgbClr val="C6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3946156"/>
            <a:ext cx="9144000" cy="1289957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2" descr="J:\Medien\Jahresbericht\Jahresbericht2011\Bilder\GS_Jahresbericht_2011_frontseit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55997"/>
            <a:ext cx="3144243" cy="25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5936" y="2708919"/>
            <a:ext cx="4896544" cy="1152129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58748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95936" y="4077072"/>
            <a:ext cx="4896544" cy="10801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3" y="980728"/>
            <a:ext cx="2987824" cy="6251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9" y="6021288"/>
            <a:ext cx="921493" cy="6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3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7775575" cy="5095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9" y="1600200"/>
            <a:ext cx="7776219" cy="4525963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 panose="05040102010807070707" pitchFamily="18" charset="2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6516216" y="6380919"/>
            <a:ext cx="1943572" cy="365125"/>
          </a:xfrm>
        </p:spPr>
        <p:txBody>
          <a:bodyPr/>
          <a:lstStyle/>
          <a:p>
            <a:fld id="{506DEF79-D5F3-42ED-9335-D73AD216BB5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" y="355600"/>
            <a:ext cx="1648400" cy="34488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" y="6322994"/>
            <a:ext cx="460746" cy="3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9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3124200" y="6380919"/>
            <a:ext cx="28956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7775575" cy="5095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83569" y="1628800"/>
            <a:ext cx="3744415" cy="4525963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 panose="05040102010807070707" pitchFamily="18" charset="2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4716016" y="1628800"/>
            <a:ext cx="3744415" cy="4525963"/>
          </a:xfrm>
        </p:spPr>
        <p:txBody>
          <a:bodyPr/>
          <a:lstStyle>
            <a:lvl1pPr marL="342900" indent="-342900">
              <a:buClr>
                <a:srgbClr val="58748F"/>
              </a:buClr>
              <a:buFont typeface="Wingdings" panose="05000000000000000000" pitchFamily="2" charset="2"/>
              <a:buChar char="§"/>
              <a:defRPr sz="2800"/>
            </a:lvl1pPr>
            <a:lvl2pPr marL="742950" indent="-285750">
              <a:buClr>
                <a:srgbClr val="58748F"/>
              </a:buClr>
              <a:buFont typeface="Wingdings 3" panose="05040102010807070707" pitchFamily="18" charset="2"/>
              <a:buChar char=""/>
              <a:defRPr sz="2400"/>
            </a:lvl2pPr>
            <a:lvl3pPr marL="11430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58748F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" y="355600"/>
            <a:ext cx="1648400" cy="34488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" y="6322994"/>
            <a:ext cx="460746" cy="3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9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908050"/>
            <a:ext cx="7776864" cy="5095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6516216" y="6380919"/>
            <a:ext cx="1943572" cy="365125"/>
          </a:xfrm>
        </p:spPr>
        <p:txBody>
          <a:bodyPr/>
          <a:lstStyle/>
          <a:p>
            <a:fld id="{506DEF79-D5F3-42ED-9335-D73AD216BB5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" y="355600"/>
            <a:ext cx="1648400" cy="34488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" y="6322994"/>
            <a:ext cx="460746" cy="3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8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6516216" y="6380919"/>
            <a:ext cx="1943572" cy="365125"/>
          </a:xfrm>
        </p:spPr>
        <p:txBody>
          <a:bodyPr/>
          <a:lstStyle/>
          <a:p>
            <a:fld id="{506DEF79-D5F3-42ED-9335-D73AD216BB5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" y="355600"/>
            <a:ext cx="1648400" cy="34488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" y="6322994"/>
            <a:ext cx="460746" cy="3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8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196974"/>
            <a:ext cx="9144000" cy="56610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3569" y="1513071"/>
            <a:ext cx="7776864" cy="5095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6516216" y="6380919"/>
            <a:ext cx="1943572" cy="365125"/>
          </a:xfrm>
        </p:spPr>
        <p:txBody>
          <a:bodyPr/>
          <a:lstStyle/>
          <a:p>
            <a:fld id="{506DEF79-D5F3-42ED-9335-D73AD216BB5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2" y="355600"/>
            <a:ext cx="1648400" cy="34488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" y="6322994"/>
            <a:ext cx="460746" cy="30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2656478"/>
            <a:ext cx="9144000" cy="1152128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4" y="2944509"/>
            <a:ext cx="7632202" cy="57606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 for your attention</a:t>
            </a:r>
            <a:r>
              <a:rPr lang="de-DE" dirty="0"/>
              <a:t>.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0" y="2304822"/>
            <a:ext cx="9144000" cy="351656"/>
          </a:xfrm>
          <a:prstGeom prst="rect">
            <a:avLst/>
          </a:prstGeom>
          <a:solidFill>
            <a:srgbClr val="5874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52" y="4365104"/>
            <a:ext cx="2908004" cy="60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23" y="4293096"/>
            <a:ext cx="830301" cy="5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6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213" y="897622"/>
            <a:ext cx="7775575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213" y="1600200"/>
            <a:ext cx="777557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Rotis SemiSans Pro" pitchFamily="50" charset="0"/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124200" y="63809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tis SemiSans Pro" pitchFamily="50" charset="0"/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6516216" y="6380919"/>
            <a:ext cx="1943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Rotis SemiSans Pro" pitchFamily="50" charset="0"/>
              </a:defRPr>
            </a:lvl1pPr>
          </a:lstStyle>
          <a:p>
            <a:fld id="{506DEF79-D5F3-42ED-9335-D73AD216BB5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46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7" r:id="rId5"/>
    <p:sldLayoutId id="2147483656" r:id="rId6"/>
    <p:sldLayoutId id="2147483658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58748F"/>
          </a:solidFill>
          <a:latin typeface="Rotis SemiSans Pro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Rotis SemiSans Pro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Rotis SemiSans Pro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Rotis SemiSans Pro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Rotis SemiSans Pro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8748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Rotis SemiSans Pro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ias.bluemke@gesis.or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Comparable Measurement of Religiosity Across Different Religious Groups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de-DE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Matthias Bluemke (GESIS, Mannheim, Germany)</a:t>
            </a:r>
          </a:p>
          <a:p>
            <a:pPr>
              <a:spcBef>
                <a:spcPts val="1000"/>
              </a:spcBef>
            </a:pPr>
            <a:r>
              <a:rPr lang="de-DE" sz="1600" b="1" i="1" smtClean="0">
                <a:latin typeface="Arial" panose="020B0604020202020204" pitchFamily="34" charset="0"/>
                <a:cs typeface="Arial" panose="020B0604020202020204" pitchFamily="34" charset="0"/>
              </a:rPr>
              <a:t>Katharina Groskurth (GESIS</a:t>
            </a:r>
            <a:r>
              <a:rPr lang="de-DE" sz="1600" b="1" i="1">
                <a:latin typeface="Arial" panose="020B0604020202020204" pitchFamily="34" charset="0"/>
                <a:cs typeface="Arial" panose="020B0604020202020204" pitchFamily="34" charset="0"/>
              </a:rPr>
              <a:t>, Mannheim, Germany</a:t>
            </a:r>
            <a:r>
              <a:rPr lang="de-DE" sz="1600" b="1" i="1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de-DE" sz="1600" b="1" i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ESRA 2019, Zagreb, </a:t>
            </a:r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July </a:t>
            </a:r>
            <a:r>
              <a:rPr lang="de-DE" sz="1400" smtClean="0">
                <a:latin typeface="Arial" panose="020B0604020202020204" pitchFamily="34" charset="0"/>
                <a:cs typeface="Arial" panose="020B0604020202020204" pitchFamily="34" charset="0"/>
              </a:rPr>
              <a:t>16, </a:t>
            </a:r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4" name="Untertitel 5"/>
          <p:cNvSpPr txBox="1">
            <a:spLocks/>
          </p:cNvSpPr>
          <p:nvPr/>
        </p:nvSpPr>
        <p:spPr>
          <a:xfrm>
            <a:off x="3995936" y="5301208"/>
            <a:ext cx="4896544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Rotis SemiSans Pro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Rotis SemiSans Pro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tis SemiSans Pro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tis SemiSans Pro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58748F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tis SemiSans Pro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Collaborators: </a:t>
            </a:r>
            <a:endParaRPr lang="de-DE" sz="1600" b="1" i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</a:t>
            </a:r>
            <a:r>
              <a:rPr lang="de-DE" sz="16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Jong (Coventry &amp; Oxford, </a:t>
            </a:r>
            <a:r>
              <a:rPr lang="de-DE" sz="16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UK)</a:t>
            </a:r>
            <a:endParaRPr lang="de-DE" sz="16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Jamin Halberstadt (Otago, Dunedin, NZ)</a:t>
            </a:r>
            <a:br>
              <a:rPr lang="de-DE" sz="16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b="1" i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SBS-6: Short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Six Items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4" y="980728"/>
            <a:ext cx="7974796" cy="5352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grpSp>
        <p:nvGrpSpPr>
          <p:cNvPr id="5" name="Gruppieren 4"/>
          <p:cNvGrpSpPr/>
          <p:nvPr/>
        </p:nvGrpSpPr>
        <p:grpSpPr>
          <a:xfrm>
            <a:off x="611559" y="3573016"/>
            <a:ext cx="6253122" cy="2459847"/>
            <a:chOff x="611559" y="3573016"/>
            <a:chExt cx="6253122" cy="2459847"/>
          </a:xfrm>
        </p:grpSpPr>
        <p:sp>
          <p:nvSpPr>
            <p:cNvPr id="3" name="Ellipse 2"/>
            <p:cNvSpPr/>
            <p:nvPr/>
          </p:nvSpPr>
          <p:spPr>
            <a:xfrm>
              <a:off x="6360625" y="3573016"/>
              <a:ext cx="504056" cy="36004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1440931" y="4005064"/>
              <a:ext cx="1224136" cy="36004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2423334" y="4413962"/>
              <a:ext cx="1047135" cy="36004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2164649" y="4820302"/>
              <a:ext cx="1171640" cy="36004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1331640" y="5240775"/>
              <a:ext cx="1152128" cy="36004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611559" y="5672823"/>
              <a:ext cx="1553089" cy="36004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1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200215"/>
            <a:ext cx="5299364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71126" y="5412661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Researchers who study the hypotheses on the relationship between religiosity </a:t>
            </a:r>
            <a:r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t>and other variables across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several </a:t>
            </a:r>
            <a:r>
              <a:rPr lang="en-AU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AU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 groups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always face the statistical problem of </a:t>
            </a:r>
            <a:r>
              <a:rPr lang="en-AU" i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equivalence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3275856" y="2095098"/>
            <a:ext cx="720080" cy="2558038"/>
            <a:chOff x="3275856" y="2095098"/>
            <a:chExt cx="720080" cy="2558038"/>
          </a:xfrm>
        </p:grpSpPr>
        <p:sp>
          <p:nvSpPr>
            <p:cNvPr id="6" name="Textfeld 5"/>
            <p:cNvSpPr txBox="1"/>
            <p:nvPr/>
          </p:nvSpPr>
          <p:spPr>
            <a:xfrm>
              <a:off x="3275856" y="209509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λ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1</a:t>
              </a:r>
              <a:endParaRPr lang="en-US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275856" y="257012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λ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2</a:t>
              </a:r>
              <a:endParaRPr lang="en-US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275856" y="305966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λ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3</a:t>
              </a:r>
              <a:endParaRPr lang="en-US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275856" y="346268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λ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4</a:t>
              </a:r>
              <a:endParaRPr lang="en-US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275856" y="385119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λ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5</a:t>
              </a:r>
              <a:endParaRPr lang="en-US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275856" y="428380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λ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6</a:t>
              </a:r>
              <a:endParaRPr lang="en-US" b="1" baseline="-25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4860032" y="1663050"/>
            <a:ext cx="720080" cy="3287410"/>
            <a:chOff x="4860032" y="1663050"/>
            <a:chExt cx="720080" cy="3287410"/>
          </a:xfrm>
        </p:grpSpPr>
        <p:sp>
          <p:nvSpPr>
            <p:cNvPr id="15" name="Textfeld 14"/>
            <p:cNvSpPr txBox="1"/>
            <p:nvPr/>
          </p:nvSpPr>
          <p:spPr>
            <a:xfrm>
              <a:off x="4860032" y="166305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μ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1</a:t>
              </a:r>
              <a:endParaRPr lang="en-US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860032" y="226758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μ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2</a:t>
              </a:r>
              <a:endParaRPr lang="en-US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860032" y="285293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μ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3</a:t>
              </a:r>
              <a:endParaRPr lang="en-US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860032" y="341970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μ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4</a:t>
              </a:r>
              <a:endParaRPr lang="en-US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860032" y="399577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μ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5</a:t>
              </a:r>
              <a:endParaRPr lang="en-US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860032" y="458112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μ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Times New Roman"/>
                  <a:cs typeface="Times New Roman"/>
                </a:rPr>
                <a:t>6</a:t>
              </a:r>
              <a:endParaRPr lang="en-US" b="1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2411760" y="10527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58748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b="1" baseline="-25000" dirty="0" err="1" smtClean="0">
                <a:solidFill>
                  <a:srgbClr val="58748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b="1" dirty="0" smtClean="0">
                <a:solidFill>
                  <a:srgbClr val="58748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dirty="0" smtClean="0">
                <a:solidFill>
                  <a:srgbClr val="58748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e-DE" b="1" dirty="0" smtClean="0">
                <a:solidFill>
                  <a:srgbClr val="58748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srgbClr val="58748F"/>
                </a:solidFill>
                <a:latin typeface="Times New Roman"/>
                <a:cs typeface="Times New Roman"/>
              </a:rPr>
              <a:t>μ</a:t>
            </a:r>
            <a:r>
              <a:rPr lang="de-DE" b="1" baseline="-25000" dirty="0" smtClean="0">
                <a:solidFill>
                  <a:srgbClr val="58748F"/>
                </a:solidFill>
                <a:latin typeface="Times New Roman"/>
                <a:cs typeface="Times New Roman"/>
              </a:rPr>
              <a:t>i</a:t>
            </a:r>
            <a:r>
              <a:rPr lang="de-DE" b="1" dirty="0" smtClean="0">
                <a:solidFill>
                  <a:srgbClr val="58748F"/>
                </a:solidFill>
                <a:latin typeface="Times New Roman"/>
                <a:cs typeface="Times New Roman"/>
              </a:rPr>
              <a:t>  +  </a:t>
            </a:r>
            <a:r>
              <a:rPr lang="el-GR" b="1" dirty="0" smtClean="0">
                <a:solidFill>
                  <a:srgbClr val="58748F"/>
                </a:solidFill>
                <a:latin typeface="Times New Roman"/>
                <a:cs typeface="Times New Roman"/>
              </a:rPr>
              <a:t>λ</a:t>
            </a:r>
            <a:r>
              <a:rPr lang="de-DE" b="1" baseline="-25000" dirty="0" smtClean="0">
                <a:solidFill>
                  <a:srgbClr val="58748F"/>
                </a:solidFill>
                <a:latin typeface="Times New Roman"/>
                <a:cs typeface="Times New Roman"/>
              </a:rPr>
              <a:t>i</a:t>
            </a:r>
            <a:r>
              <a:rPr lang="el-GR" b="1" dirty="0" smtClean="0">
                <a:solidFill>
                  <a:srgbClr val="58748F"/>
                </a:solidFill>
                <a:latin typeface="Times New Roman"/>
                <a:cs typeface="Times New Roman"/>
              </a:rPr>
              <a:t> η</a:t>
            </a:r>
            <a:r>
              <a:rPr lang="de-DE" b="1" dirty="0" smtClean="0">
                <a:solidFill>
                  <a:srgbClr val="58748F"/>
                </a:solidFill>
                <a:latin typeface="Times New Roman"/>
                <a:cs typeface="Times New Roman"/>
              </a:rPr>
              <a:t>  +  </a:t>
            </a:r>
            <a:r>
              <a:rPr lang="el-GR" b="1" dirty="0" smtClean="0">
                <a:solidFill>
                  <a:srgbClr val="58748F"/>
                </a:solidFill>
                <a:latin typeface="Times New Roman"/>
                <a:cs typeface="Times New Roman"/>
              </a:rPr>
              <a:t>ε</a:t>
            </a:r>
            <a:r>
              <a:rPr lang="de-DE" b="1" baseline="-25000" dirty="0" smtClean="0">
                <a:solidFill>
                  <a:srgbClr val="58748F"/>
                </a:solidFill>
                <a:latin typeface="Times New Roman"/>
                <a:cs typeface="Times New Roman"/>
              </a:rPr>
              <a:t>i</a:t>
            </a:r>
            <a:endParaRPr lang="en-US" b="1" baseline="-25000" dirty="0" smtClean="0">
              <a:solidFill>
                <a:srgbClr val="5874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SBS-6 Short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092280" y="206084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Facette: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SN-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200215"/>
            <a:ext cx="5299364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200215"/>
            <a:ext cx="5299364" cy="6858000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122676"/>
              </p:ext>
            </p:extLst>
          </p:nvPr>
        </p:nvGraphicFramePr>
        <p:xfrm>
          <a:off x="1763688" y="5445224"/>
          <a:ext cx="609600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MGCFA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CFI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SRMR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1F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0.948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87793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89145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1F + CE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0.983</a:t>
                      </a:r>
                      <a:endParaRPr lang="en-US" sz="17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0.065</a:t>
                      </a:r>
                      <a:endParaRPr lang="en-US" sz="17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  <a:endParaRPr lang="en-US" sz="17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87148</a:t>
                      </a:r>
                      <a:endParaRPr lang="en-US" sz="17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88576</a:t>
                      </a:r>
                      <a:endParaRPr lang="en-US" sz="17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1259632" y="6165304"/>
            <a:ext cx="684076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0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7"/>
          <a:stretch/>
        </p:blipFill>
        <p:spPr>
          <a:xfrm>
            <a:off x="1922318" y="943429"/>
            <a:ext cx="5299364" cy="6114786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613971"/>
              </p:ext>
            </p:extLst>
          </p:nvPr>
        </p:nvGraphicFramePr>
        <p:xfrm>
          <a:off x="1763688" y="5445224"/>
          <a:ext cx="609600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MGCFA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CFI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SRMR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1F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0.986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96036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96945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1259632" y="6194332"/>
            <a:ext cx="684076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77166" y="332656"/>
            <a:ext cx="5472608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50" b="1" smtClean="0">
                <a:latin typeface="Arial" panose="020B0604020202020204" pitchFamily="34" charset="0"/>
                <a:cs typeface="Arial" panose="020B0604020202020204" pitchFamily="34" charset="0"/>
              </a:rPr>
              <a:t>Supernatural Belief: ISSP (2008-2009)</a:t>
            </a:r>
            <a:endParaRPr lang="en-US" sz="14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&quot;Nein&quot;-Symbol 6"/>
          <p:cNvSpPr/>
          <p:nvPr/>
        </p:nvSpPr>
        <p:spPr>
          <a:xfrm>
            <a:off x="4499992" y="1844824"/>
            <a:ext cx="576064" cy="57606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&quot;Nein&quot;-Symbol 11"/>
          <p:cNvSpPr/>
          <p:nvPr/>
        </p:nvSpPr>
        <p:spPr>
          <a:xfrm>
            <a:off x="4499992" y="2453587"/>
            <a:ext cx="576064" cy="57606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&quot;Nein&quot;-Symbol 12"/>
          <p:cNvSpPr/>
          <p:nvPr/>
        </p:nvSpPr>
        <p:spPr>
          <a:xfrm>
            <a:off x="4499992" y="3029651"/>
            <a:ext cx="576064" cy="57606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&quot;Nein&quot;-Symbol 13"/>
          <p:cNvSpPr/>
          <p:nvPr/>
        </p:nvSpPr>
        <p:spPr>
          <a:xfrm>
            <a:off x="4499992" y="3638414"/>
            <a:ext cx="576064" cy="57606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516216" y="2003354"/>
            <a:ext cx="1944216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9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smtClean="0">
                <a:latin typeface="Arial" panose="020B0604020202020204" pitchFamily="34" charset="0"/>
                <a:cs typeface="Arial" panose="020B0604020202020204" pitchFamily="34" charset="0"/>
              </a:rPr>
              <a:t>Heaven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516216" y="3758043"/>
            <a:ext cx="1944216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9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smtClean="0">
                <a:latin typeface="Arial" panose="020B0604020202020204" pitchFamily="34" charset="0"/>
                <a:cs typeface="Arial" panose="020B0604020202020204" pitchFamily="34" charset="0"/>
              </a:rPr>
              <a:t>Hell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516216" y="4322124"/>
            <a:ext cx="1944216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9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smtClean="0">
                <a:latin typeface="Arial" panose="020B0604020202020204" pitchFamily="34" charset="0"/>
                <a:cs typeface="Arial" panose="020B0604020202020204" pitchFamily="34" charset="0"/>
              </a:rPr>
              <a:t>Life after Death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516216" y="4897626"/>
            <a:ext cx="1944216" cy="30777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9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b="1" smtClean="0">
                <a:latin typeface="Arial" panose="020B0604020202020204" pitchFamily="34" charset="0"/>
                <a:cs typeface="Arial" panose="020B0604020202020204" pitchFamily="34" charset="0"/>
              </a:rPr>
              <a:t>Religious Miracles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7775575" cy="509588"/>
          </a:xfrm>
        </p:spPr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ISSP Religiosity Items (Short Scale)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9" y="1844824"/>
            <a:ext cx="8460431" cy="47811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587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Invariance (Equivalence)</a:t>
            </a:r>
          </a:p>
          <a:p>
            <a:pPr lvl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Multigroup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confirmatory factor analysis (MGCFA)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Estimator: „Robust Maximum Likelihood“ (MLR)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of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12 countries for SBS-6</a:t>
            </a:r>
            <a:b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(10 identical or similar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countries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for ISSP scale)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5874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of MI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Configural invariance: comparability of factor form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same factor form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comparable concept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Metric invariance: comparability of factor loadings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items have same weight on construct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same scale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Scalar invariance: comparability of item intercepts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items have same difficulties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factor means comparable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://thenationalwealthcenter.com/wp-content/uploads/2014/12/group_of_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18" y="2717380"/>
            <a:ext cx="2631555" cy="2223787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Samples: SBS-6  vs  ISSP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lvl="4" indent="-285750" defTabSz="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>
                <a:latin typeface="Arial" pitchFamily="34" charset="0"/>
                <a:cs typeface="Arial" pitchFamily="34" charset="0"/>
              </a:rPr>
              <a:t>12 countries: </a:t>
            </a:r>
            <a:r>
              <a:rPr lang="en-US" i="1">
                <a:latin typeface="Arial" pitchFamily="34" charset="0"/>
                <a:cs typeface="Arial" pitchFamily="34" charset="0"/>
              </a:rPr>
              <a:t>N</a:t>
            </a:r>
            <a:r>
              <a:rPr lang="en-US">
                <a:latin typeface="Arial" pitchFamily="34" charset="0"/>
                <a:cs typeface="Arial" pitchFamily="34" charset="0"/>
              </a:rPr>
              <a:t> = 3,872</a:t>
            </a:r>
          </a:p>
          <a:p>
            <a:pPr marL="0" lvl="4" indent="-285750" defTabSz="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>
                <a:latin typeface="Arial" pitchFamily="34" charset="0"/>
                <a:cs typeface="Arial" pitchFamily="34" charset="0"/>
              </a:rPr>
              <a:t>Gender: 48% </a:t>
            </a:r>
            <a:r>
              <a:rPr lang="en-US" smtClean="0">
                <a:latin typeface="Arial" pitchFamily="34" charset="0"/>
                <a:cs typeface="Arial" pitchFamily="34" charset="0"/>
              </a:rPr>
              <a:t>women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marL="0" lvl="4" indent="-285750" defTabSz="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>
                <a:latin typeface="Arial" pitchFamily="34" charset="0"/>
                <a:cs typeface="Arial" pitchFamily="34" charset="0"/>
              </a:rPr>
              <a:t>Age: </a:t>
            </a:r>
            <a:r>
              <a:rPr lang="en-US" i="1">
                <a:latin typeface="Arial" pitchFamily="34" charset="0"/>
                <a:cs typeface="Arial" pitchFamily="34" charset="0"/>
              </a:rPr>
              <a:t>M</a:t>
            </a:r>
            <a:r>
              <a:rPr lang="en-US">
                <a:latin typeface="Arial" pitchFamily="34" charset="0"/>
                <a:cs typeface="Arial" pitchFamily="34" charset="0"/>
              </a:rPr>
              <a:t> = 36.0 yrs. </a:t>
            </a:r>
            <a:r>
              <a:rPr lang="en-US" smtClean="0">
                <a:latin typeface="Arial" pitchFamily="34" charset="0"/>
                <a:cs typeface="Arial" pitchFamily="34" charset="0"/>
              </a:rPr>
              <a:t/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           (</a:t>
            </a:r>
            <a:r>
              <a:rPr lang="en-US" i="1">
                <a:latin typeface="Arial" pitchFamily="34" charset="0"/>
                <a:cs typeface="Arial" pitchFamily="34" charset="0"/>
              </a:rPr>
              <a:t>SD</a:t>
            </a:r>
            <a:r>
              <a:rPr lang="en-US">
                <a:latin typeface="Arial" pitchFamily="34" charset="0"/>
                <a:cs typeface="Arial" pitchFamily="34" charset="0"/>
              </a:rPr>
              <a:t> = 11.3)</a:t>
            </a:r>
          </a:p>
          <a:p>
            <a:pPr marL="0" lvl="4" indent="0" defTabSz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pPr marL="0" lvl="4" indent="-285750" defTabSz="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de-DE" smtClean="0">
                <a:latin typeface="Arial" pitchFamily="34" charset="0"/>
                <a:cs typeface="Arial" pitchFamily="34" charset="0"/>
              </a:rPr>
              <a:t>5 </a:t>
            </a:r>
            <a:r>
              <a:rPr lang="de-DE">
                <a:latin typeface="Arial" pitchFamily="34" charset="0"/>
                <a:cs typeface="Arial" pitchFamily="34" charset="0"/>
              </a:rPr>
              <a:t>religions: </a:t>
            </a:r>
            <a:r>
              <a:rPr lang="de-DE" i="1">
                <a:latin typeface="Arial" pitchFamily="34" charset="0"/>
                <a:cs typeface="Arial" pitchFamily="34" charset="0"/>
              </a:rPr>
              <a:t>n</a:t>
            </a:r>
            <a:r>
              <a:rPr lang="de-DE">
                <a:latin typeface="Arial" pitchFamily="34" charset="0"/>
                <a:cs typeface="Arial" pitchFamily="34" charset="0"/>
              </a:rPr>
              <a:t> = 3,583</a:t>
            </a:r>
          </a:p>
          <a:p>
            <a:pPr marL="0" lvl="4" indent="-285750" defTabSz="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Christian, None, Muslim</a:t>
            </a:r>
            <a:r>
              <a:rPr lang="de-DE" smtClean="0">
                <a:latin typeface="Arial" pitchFamily="34" charset="0"/>
                <a:cs typeface="Arial" pitchFamily="34" charset="0"/>
              </a:rPr>
              <a:t>,</a:t>
            </a:r>
            <a:br>
              <a:rPr lang="de-DE" smtClean="0">
                <a:latin typeface="Arial" pitchFamily="34" charset="0"/>
                <a:cs typeface="Arial" pitchFamily="34" charset="0"/>
              </a:rPr>
            </a:br>
            <a:r>
              <a:rPr lang="de-DE" smtClean="0">
                <a:latin typeface="Arial" pitchFamily="34" charset="0"/>
                <a:cs typeface="Arial" pitchFamily="34" charset="0"/>
              </a:rPr>
              <a:t>    Buddhist</a:t>
            </a:r>
            <a:r>
              <a:rPr lang="de-DE">
                <a:latin typeface="Arial" pitchFamily="34" charset="0"/>
                <a:cs typeface="Arial" pitchFamily="34" charset="0"/>
              </a:rPr>
              <a:t>, Hindu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marL="0" lvl="4" indent="-285750" defTabSz="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feil nach unten 11"/>
          <p:cNvSpPr/>
          <p:nvPr/>
        </p:nvSpPr>
        <p:spPr>
          <a:xfrm>
            <a:off x="1835696" y="3717032"/>
            <a:ext cx="720080" cy="463823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4932041" y="1639341"/>
            <a:ext cx="3744415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4" indent="-285750" defTabSz="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>
                <a:latin typeface="Arial" pitchFamily="34" charset="0"/>
                <a:cs typeface="Arial" pitchFamily="34" charset="0"/>
              </a:rPr>
              <a:t>countries: </a:t>
            </a:r>
            <a:r>
              <a:rPr lang="en-US" i="1">
                <a:latin typeface="Arial" pitchFamily="34" charset="0"/>
                <a:cs typeface="Arial" pitchFamily="34" charset="0"/>
              </a:rPr>
              <a:t>N</a:t>
            </a:r>
            <a:r>
              <a:rPr lang="en-US">
                <a:latin typeface="Arial" pitchFamily="34" charset="0"/>
                <a:cs typeface="Arial" pitchFamily="34" charset="0"/>
              </a:rPr>
              <a:t> = </a:t>
            </a:r>
            <a:r>
              <a:rPr lang="en-US" smtClean="0">
                <a:latin typeface="Arial" pitchFamily="34" charset="0"/>
                <a:cs typeface="Arial" pitchFamily="34" charset="0"/>
              </a:rPr>
              <a:t>14,458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marL="0" lvl="4" indent="-285750" defTabSz="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>
                <a:latin typeface="Arial" pitchFamily="34" charset="0"/>
                <a:cs typeface="Arial" pitchFamily="34" charset="0"/>
              </a:rPr>
              <a:t>Gender: </a:t>
            </a:r>
            <a:r>
              <a:rPr lang="en-US" smtClean="0">
                <a:latin typeface="Arial" pitchFamily="34" charset="0"/>
                <a:cs typeface="Arial" pitchFamily="34" charset="0"/>
              </a:rPr>
              <a:t>46% women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marL="0" lvl="4" indent="-285750" defTabSz="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>
                <a:latin typeface="Arial" pitchFamily="34" charset="0"/>
                <a:cs typeface="Arial" pitchFamily="34" charset="0"/>
              </a:rPr>
              <a:t>Age: </a:t>
            </a:r>
            <a:r>
              <a:rPr lang="en-US" i="1">
                <a:latin typeface="Arial" pitchFamily="34" charset="0"/>
                <a:cs typeface="Arial" pitchFamily="34" charset="0"/>
              </a:rPr>
              <a:t>M</a:t>
            </a:r>
            <a:r>
              <a:rPr lang="en-US">
                <a:latin typeface="Arial" pitchFamily="34" charset="0"/>
                <a:cs typeface="Arial" pitchFamily="34" charset="0"/>
              </a:rPr>
              <a:t> = </a:t>
            </a:r>
            <a:r>
              <a:rPr lang="en-US" smtClean="0">
                <a:latin typeface="Arial" pitchFamily="34" charset="0"/>
                <a:cs typeface="Arial" pitchFamily="34" charset="0"/>
              </a:rPr>
              <a:t>43.8 </a:t>
            </a:r>
            <a:r>
              <a:rPr lang="en-US">
                <a:latin typeface="Arial" pitchFamily="34" charset="0"/>
                <a:cs typeface="Arial" pitchFamily="34" charset="0"/>
              </a:rPr>
              <a:t>yrs</a:t>
            </a:r>
            <a:r>
              <a:rPr lang="en-US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		           (</a:t>
            </a:r>
            <a:r>
              <a:rPr lang="en-US" i="1">
                <a:latin typeface="Arial" pitchFamily="34" charset="0"/>
                <a:cs typeface="Arial" pitchFamily="34" charset="0"/>
              </a:rPr>
              <a:t>SD</a:t>
            </a:r>
            <a:r>
              <a:rPr lang="en-US">
                <a:latin typeface="Arial" pitchFamily="34" charset="0"/>
                <a:cs typeface="Arial" pitchFamily="34" charset="0"/>
              </a:rPr>
              <a:t> = </a:t>
            </a:r>
            <a:r>
              <a:rPr lang="en-US" smtClean="0">
                <a:latin typeface="Arial" pitchFamily="34" charset="0"/>
                <a:cs typeface="Arial" pitchFamily="34" charset="0"/>
              </a:rPr>
              <a:t>16.55)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marL="0" lvl="4" indent="0" defTabSz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endParaRPr lang="en-US" sz="2400" smtClean="0">
              <a:latin typeface="Arial" pitchFamily="34" charset="0"/>
              <a:cs typeface="Arial" pitchFamily="34" charset="0"/>
            </a:endParaRPr>
          </a:p>
          <a:p>
            <a:pPr marL="0" lvl="4" indent="-285750" defTabSz="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de-DE" smtClean="0">
                <a:latin typeface="Arial" pitchFamily="34" charset="0"/>
                <a:cs typeface="Arial" pitchFamily="34" charset="0"/>
              </a:rPr>
              <a:t>5 </a:t>
            </a:r>
            <a:r>
              <a:rPr lang="de-DE">
                <a:latin typeface="Arial" pitchFamily="34" charset="0"/>
                <a:cs typeface="Arial" pitchFamily="34" charset="0"/>
              </a:rPr>
              <a:t>religions: </a:t>
            </a:r>
            <a:r>
              <a:rPr lang="de-DE" i="1">
                <a:latin typeface="Arial" pitchFamily="34" charset="0"/>
                <a:cs typeface="Arial" pitchFamily="34" charset="0"/>
              </a:rPr>
              <a:t>n</a:t>
            </a:r>
            <a:r>
              <a:rPr lang="de-DE">
                <a:latin typeface="Arial" pitchFamily="34" charset="0"/>
                <a:cs typeface="Arial" pitchFamily="34" charset="0"/>
              </a:rPr>
              <a:t> = </a:t>
            </a:r>
            <a:r>
              <a:rPr lang="de-DE" smtClean="0">
                <a:latin typeface="Arial" pitchFamily="34" charset="0"/>
                <a:cs typeface="Arial" pitchFamily="34" charset="0"/>
              </a:rPr>
              <a:t>13,041</a:t>
            </a:r>
            <a:endParaRPr lang="de-DE">
              <a:latin typeface="Arial" pitchFamily="34" charset="0"/>
              <a:cs typeface="Arial" pitchFamily="34" charset="0"/>
            </a:endParaRPr>
          </a:p>
          <a:p>
            <a:pPr marL="0" lvl="4" indent="-285750" defTabSz="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de-DE">
                <a:latin typeface="Arial" pitchFamily="34" charset="0"/>
                <a:cs typeface="Arial" pitchFamily="34" charset="0"/>
              </a:rPr>
              <a:t>Christian, </a:t>
            </a:r>
            <a:r>
              <a:rPr lang="de-DE" smtClean="0">
                <a:latin typeface="Arial" pitchFamily="34" charset="0"/>
                <a:cs typeface="Arial" pitchFamily="34" charset="0"/>
              </a:rPr>
              <a:t>Muslim</a:t>
            </a:r>
            <a:r>
              <a:rPr lang="de-DE">
                <a:latin typeface="Arial" pitchFamily="34" charset="0"/>
                <a:cs typeface="Arial" pitchFamily="34" charset="0"/>
              </a:rPr>
              <a:t>, </a:t>
            </a:r>
            <a:r>
              <a:rPr lang="de-DE" smtClean="0">
                <a:latin typeface="Arial" pitchFamily="34" charset="0"/>
                <a:cs typeface="Arial" pitchFamily="34" charset="0"/>
              </a:rPr>
              <a:t>None, </a:t>
            </a:r>
            <a:br>
              <a:rPr lang="de-DE" smtClean="0">
                <a:latin typeface="Arial" pitchFamily="34" charset="0"/>
                <a:cs typeface="Arial" pitchFamily="34" charset="0"/>
              </a:rPr>
            </a:br>
            <a:r>
              <a:rPr lang="de-DE" smtClean="0">
                <a:latin typeface="Arial" pitchFamily="34" charset="0"/>
                <a:cs typeface="Arial" pitchFamily="34" charset="0"/>
              </a:rPr>
              <a:t>    Buddhist</a:t>
            </a:r>
            <a:r>
              <a:rPr lang="de-DE">
                <a:latin typeface="Arial" pitchFamily="34" charset="0"/>
                <a:cs typeface="Arial" pitchFamily="34" charset="0"/>
              </a:rPr>
              <a:t>, Hindu</a:t>
            </a:r>
            <a:endParaRPr lang="en-US">
              <a:latin typeface="Arial" pitchFamily="34" charset="0"/>
              <a:cs typeface="Arial" pitchFamily="34" charset="0"/>
            </a:endParaRPr>
          </a:p>
          <a:p>
            <a:pPr marL="0" lvl="4" indent="-285750" defTabSz="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feil nach unten 13"/>
          <p:cNvSpPr/>
          <p:nvPr/>
        </p:nvSpPr>
        <p:spPr>
          <a:xfrm>
            <a:off x="6228184" y="3704212"/>
            <a:ext cx="720080" cy="463823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1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2" grpId="0" animBg="1"/>
      <p:bldP spid="13" grpId="0" uiExpand="1" build="p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Samples: SBS-6  vs  ISSP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676457" cy="499715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“International Death” – Study (IDS)</a:t>
            </a:r>
            <a:endParaRPr lang="en-US" sz="22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countries (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1-6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≈ 200 – 800)</a:t>
            </a:r>
          </a:p>
          <a:p>
            <a:pPr lvl="2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U.S.A., Brazil, Russia, Philippines, Japan, Korea</a:t>
            </a:r>
          </a:p>
          <a:p>
            <a:pPr lvl="2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Online-Panel from 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Qualtrics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for US (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mTurk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&amp; Japan (Lancer/</a:t>
            </a:r>
            <a:r>
              <a:rPr lang="en-US" sz="2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mTurk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equivalent)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“Affective Science of Religions“ – Study (ASR)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 countries (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≈ 200 – 300)</a:t>
            </a:r>
          </a:p>
          <a:p>
            <a:pPr lvl="2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U.S.A., Brazil, Russia, China, India, Indonesia, Thailand, Turkey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“German Personality” – Study (GPS)</a:t>
            </a:r>
          </a:p>
          <a:p>
            <a:pPr lvl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country (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200" baseline="-25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≈ 400)</a:t>
            </a:r>
          </a:p>
          <a:p>
            <a:pPr lvl="2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</a:p>
          <a:p>
            <a:pPr lvl="2"/>
            <a:r>
              <a:rPr lang="de-DE" sz="2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</a:t>
            </a:r>
            <a:r>
              <a:rPr lang="de-DE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-Online-Panel / </a:t>
            </a:r>
            <a:r>
              <a:rPr lang="de-DE" sz="2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</a:t>
            </a:r>
            <a:r>
              <a:rPr lang="de-DE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-Sample (3 </a:t>
            </a:r>
            <a:r>
              <a:rPr lang="de-DE" sz="2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DE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de-DE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de-DE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908304"/>
            <a:ext cx="8590721" cy="509588"/>
          </a:xfrm>
          <a:solidFill>
            <a:schemeClr val="bg1"/>
          </a:solidFill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Religious Affiliations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3299006" y="756801"/>
            <a:ext cx="2573122" cy="6058357"/>
            <a:chOff x="3299006" y="756801"/>
            <a:chExt cx="2573122" cy="6058357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006" y="756801"/>
              <a:ext cx="2573122" cy="6058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3851920" y="1268760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Roman </a:t>
              </a:r>
              <a:r>
                <a:rPr lang="de-DE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Catholic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itel 1"/>
          <p:cNvSpPr txBox="1">
            <a:spLocks/>
          </p:cNvSpPr>
          <p:nvPr/>
        </p:nvSpPr>
        <p:spPr>
          <a:xfrm>
            <a:off x="229751" y="260648"/>
            <a:ext cx="8590721" cy="5095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58748F"/>
                </a:solidFill>
                <a:latin typeface="Rotis SemiSans Pro" pitchFamily="50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U.S. 		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25016" y="742950"/>
            <a:ext cx="2590800" cy="6115050"/>
            <a:chOff x="325016" y="742950"/>
            <a:chExt cx="2590800" cy="611505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016" y="742950"/>
              <a:ext cx="2590800" cy="611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ieren 6"/>
            <p:cNvGrpSpPr/>
            <p:nvPr/>
          </p:nvGrpSpPr>
          <p:grpSpPr>
            <a:xfrm>
              <a:off x="467544" y="1268760"/>
              <a:ext cx="2448272" cy="1346086"/>
              <a:chOff x="467544" y="1268760"/>
              <a:chExt cx="2448272" cy="1346086"/>
            </a:xfrm>
          </p:grpSpPr>
          <p:sp>
            <p:nvSpPr>
              <p:cNvPr id="3" name="Textfeld 2"/>
              <p:cNvSpPr txBox="1"/>
              <p:nvPr/>
            </p:nvSpPr>
            <p:spPr>
              <a:xfrm>
                <a:off x="899592" y="1268760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Protestant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1740349" y="2245514"/>
                <a:ext cx="1175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None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467544" y="1928278"/>
                <a:ext cx="13696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Roman </a:t>
                </a:r>
                <a:r>
                  <a:rPr lang="de-DE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Catholic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59" y="787854"/>
            <a:ext cx="2530475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9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987824" y="836712"/>
            <a:ext cx="3816425" cy="3096344"/>
            <a:chOff x="3419871" y="836712"/>
            <a:chExt cx="3816425" cy="3096344"/>
          </a:xfrm>
        </p:grpSpPr>
        <p:pic>
          <p:nvPicPr>
            <p:cNvPr id="6148" name="Picture 4" descr="http://asiaphilippines.files.wordpress.com/2012/08/adertyui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1" y="908720"/>
              <a:ext cx="3765709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5436096" y="836712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Philippines</a:t>
              </a:r>
              <a:endParaRPr lang="de-DE" u="sng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5220022" y="3625279"/>
            <a:ext cx="3888482" cy="2612033"/>
            <a:chOff x="5220022" y="3625279"/>
            <a:chExt cx="3888482" cy="2612033"/>
          </a:xfrm>
        </p:grpSpPr>
        <p:pic>
          <p:nvPicPr>
            <p:cNvPr id="6146" name="Picture 2" descr="http://jalkeshijapan.weebly.com/uploads/2/3/8/5/23853705/9172960_ori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22" y="4046562"/>
              <a:ext cx="3600450" cy="2190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8208404" y="3625279"/>
              <a:ext cx="900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Japan</a:t>
              </a:r>
              <a:endParaRPr lang="de-DE" u="sng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439887" y="1144489"/>
            <a:ext cx="2547937" cy="4498975"/>
            <a:chOff x="439887" y="1144489"/>
            <a:chExt cx="2547937" cy="44989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887" y="1144489"/>
              <a:ext cx="2547937" cy="449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uppieren 13"/>
            <p:cNvGrpSpPr/>
            <p:nvPr/>
          </p:nvGrpSpPr>
          <p:grpSpPr>
            <a:xfrm>
              <a:off x="467544" y="1556792"/>
              <a:ext cx="2088232" cy="1161420"/>
              <a:chOff x="6300192" y="1268760"/>
              <a:chExt cx="2088232" cy="1161420"/>
            </a:xfrm>
          </p:grpSpPr>
          <p:sp>
            <p:nvSpPr>
              <p:cNvPr id="15" name="Textfeld 14"/>
              <p:cNvSpPr txBox="1"/>
              <p:nvPr/>
            </p:nvSpPr>
            <p:spPr>
              <a:xfrm>
                <a:off x="6732240" y="1268760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None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6300192" y="2060848"/>
                <a:ext cx="11881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Buddhist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" name="Titel 1"/>
          <p:cNvSpPr txBox="1">
            <a:spLocks/>
          </p:cNvSpPr>
          <p:nvPr/>
        </p:nvSpPr>
        <p:spPr>
          <a:xfrm>
            <a:off x="229751" y="260648"/>
            <a:ext cx="8590721" cy="5095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58748F"/>
                </a:solidFill>
                <a:latin typeface="Rotis SemiSans Pro" pitchFamily="50" charset="0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South Korea      Philippines	  Japan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30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Major Religious Backgrounds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065248"/>
              </p:ext>
            </p:extLst>
          </p:nvPr>
        </p:nvGraphicFramePr>
        <p:xfrm>
          <a:off x="611560" y="1510573"/>
          <a:ext cx="7962384" cy="48820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4296"/>
                <a:gridCol w="2859405"/>
                <a:gridCol w="2438683"/>
              </a:tblGrid>
              <a:tr h="3620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SBS-6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ISSP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9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Christian / Protestant</a:t>
                      </a:r>
                      <a:endParaRPr lang="de-DE" sz="16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28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kern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Brazil</a:t>
                      </a:r>
                      <a:endParaRPr lang="en-US" sz="160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kern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Christian / Roman Catholic </a:t>
                      </a:r>
                      <a:endParaRPr lang="en-US" sz="160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b="1" kern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n.a.</a:t>
                      </a:r>
                      <a:endParaRPr lang="en-US" sz="1600" b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20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Russia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Christian / Orthodox</a:t>
                      </a:r>
                      <a:endParaRPr lang="de-DE" sz="16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5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None/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lang="de-DE" sz="16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Christian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2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Christian</a:t>
                      </a:r>
                      <a:endParaRPr lang="de-DE" sz="16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2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Thailand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Buddhist</a:t>
                      </a:r>
                      <a:endParaRPr lang="en-US" sz="18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Sri Lanka</a:t>
                      </a:r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8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Buddhists / None (Shintoists)</a:t>
                      </a:r>
                      <a:endParaRPr lang="de-DE" sz="16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20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Turkey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Islam / Muslim</a:t>
                      </a:r>
                      <a:endParaRPr lang="en-US" sz="16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20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Islam / Muslim</a:t>
                      </a:r>
                      <a:endParaRPr lang="de-DE" sz="16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20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Hindu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(Sri Lanka)</a:t>
                      </a:r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20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Korea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 / Christian</a:t>
                      </a:r>
                      <a:endParaRPr lang="de-DE" sz="160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20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Atheist / None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Taiwan </a:t>
                      </a:r>
                      <a:br>
                        <a:rPr lang="de-DE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6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(Tao, Buddhists)</a:t>
                      </a:r>
                      <a:endParaRPr lang="en-US" sz="1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604250" y="6497638"/>
            <a:ext cx="539750" cy="360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A1352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0FBA0D-82F4-4A96-90D5-8F48ADC0F049}" type="slidenum">
              <a:rPr lang="de-DE" altLang="en-US" sz="1200" b="0" smtClean="0">
                <a:solidFill>
                  <a:schemeClr val="bg1"/>
                </a:solidFill>
                <a:ea typeface="MS PGothic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en-US" sz="1400" smtClean="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6153" name="Picture 9" descr="https://musingsofernie.files.wordpress.com/2014/07/relig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4427537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971550" y="6415088"/>
            <a:ext cx="47529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i="1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Source</a:t>
            </a:r>
            <a:r>
              <a:rPr lang="de-DE" sz="105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https://musingsofernie.files.wordpress.com/2014/07/religions.jpg</a:t>
            </a:r>
          </a:p>
        </p:txBody>
      </p:sp>
      <p:pic>
        <p:nvPicPr>
          <p:cNvPr id="6155" name="Picture 11" descr="https://500questions.files.wordpress.com/2011/05/religions20of20the20ear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2656"/>
            <a:ext cx="432435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140200" y="188913"/>
            <a:ext cx="47529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50" i="1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Source</a:t>
            </a:r>
            <a:r>
              <a:rPr lang="de-DE" sz="1050" dirty="0">
                <a:solidFill>
                  <a:schemeClr val="bg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https://500questions.wordpress.com/2011/05/03/11-doesn%E2%80%99t-the-existence-of-many-religions-discredit-them-all/</a:t>
            </a:r>
          </a:p>
        </p:txBody>
      </p:sp>
    </p:spTree>
    <p:extLst>
      <p:ext uri="{BB962C8B-B14F-4D97-AF65-F5344CB8AC3E}">
        <p14:creationId xmlns:p14="http://schemas.microsoft.com/office/powerpoint/2010/main" val="260468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Samples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62" y="4290979"/>
            <a:ext cx="239649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12" y="1772816"/>
            <a:ext cx="239649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17072"/>
            <a:ext cx="239649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99" y="1724784"/>
            <a:ext cx="239649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99" y="4293096"/>
            <a:ext cx="239649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239649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55576" y="1700808"/>
            <a:ext cx="2376264" cy="2308324"/>
          </a:xfrm>
          <a:prstGeom prst="rect">
            <a:avLst/>
          </a:prstGeom>
          <a:solidFill>
            <a:schemeClr val="bg2">
              <a:lumMod val="90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U.S.A.: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= 36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SD=11</a:t>
            </a: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549755" y="1700808"/>
            <a:ext cx="2376264" cy="2308324"/>
          </a:xfrm>
          <a:prstGeom prst="rect">
            <a:avLst/>
          </a:prstGeom>
          <a:solidFill>
            <a:schemeClr val="bg2">
              <a:lumMod val="90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Portuguese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36%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= 36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SD=12</a:t>
            </a: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323342" y="1700808"/>
            <a:ext cx="2376264" cy="2308324"/>
          </a:xfrm>
          <a:prstGeom prst="rect">
            <a:avLst/>
          </a:prstGeom>
          <a:solidFill>
            <a:schemeClr val="bg2">
              <a:lumMod val="90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Korea: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Korean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/Hangul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64%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= 34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SD=11</a:t>
            </a: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55576" y="4289028"/>
            <a:ext cx="2376264" cy="2308324"/>
          </a:xfrm>
          <a:prstGeom prst="rect">
            <a:avLst/>
          </a:prstGeom>
          <a:solidFill>
            <a:schemeClr val="bg2">
              <a:lumMod val="90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55%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= 36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SD=10</a:t>
            </a: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549755" y="4289028"/>
            <a:ext cx="2376264" cy="2308324"/>
          </a:xfrm>
          <a:prstGeom prst="rect">
            <a:avLst/>
          </a:prstGeom>
          <a:solidFill>
            <a:schemeClr val="bg2">
              <a:lumMod val="90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Philippines: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Tagalog</a:t>
            </a: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57%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= 35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SD=10</a:t>
            </a: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323342" y="4289028"/>
            <a:ext cx="2376264" cy="2308324"/>
          </a:xfrm>
          <a:prstGeom prst="rect">
            <a:avLst/>
          </a:prstGeom>
          <a:solidFill>
            <a:schemeClr val="bg2">
              <a:lumMod val="90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Japan:</a:t>
            </a:r>
          </a:p>
          <a:p>
            <a:pPr algn="ctr"/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4%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= 23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SD=9</a:t>
            </a:r>
          </a:p>
          <a:p>
            <a:pPr algn="ctr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59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SBS-6 Short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092280" y="206084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Facette: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SN-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200215"/>
            <a:ext cx="5299364" cy="6858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200215"/>
            <a:ext cx="5299364" cy="6858000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91594"/>
              </p:ext>
            </p:extLst>
          </p:nvPr>
        </p:nvGraphicFramePr>
        <p:xfrm>
          <a:off x="1763688" y="5445224"/>
          <a:ext cx="609600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MGCFA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CFI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SRMR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1F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0.948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87793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89145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1F + CE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0.983</a:t>
                      </a:r>
                      <a:endParaRPr lang="en-US" sz="17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0.065</a:t>
                      </a:r>
                      <a:endParaRPr lang="en-US" sz="17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  <a:endParaRPr lang="en-US" sz="17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87148</a:t>
                      </a:r>
                      <a:endParaRPr lang="en-US" sz="17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88576</a:t>
                      </a:r>
                      <a:endParaRPr lang="en-US" sz="17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1259632" y="6192126"/>
            <a:ext cx="684076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509588"/>
          </a:xfrm>
          <a:solidFill>
            <a:schemeClr val="bg1"/>
          </a:solidFill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SBS-6: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Fit &amp;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Countries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915816" y="1579942"/>
            <a:ext cx="288032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508521"/>
              </p:ext>
            </p:extLst>
          </p:nvPr>
        </p:nvGraphicFramePr>
        <p:xfrm>
          <a:off x="467543" y="1268760"/>
          <a:ext cx="8280921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9"/>
                <a:gridCol w="936104"/>
                <a:gridCol w="792088"/>
                <a:gridCol w="1296144"/>
                <a:gridCol w="792088"/>
                <a:gridCol w="936104"/>
                <a:gridCol w="989310"/>
                <a:gridCol w="1026914"/>
              </a:tblGrid>
              <a:tr h="29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Goodness-of-fit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(* MLR</a:t>
                      </a:r>
                      <a:r>
                        <a:rPr lang="en-U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SB-scaled)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Reliabilität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</a:t>
                      </a:r>
                      <a:r>
                        <a:rPr lang="en-US" sz="1600" b="1" i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(8)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CFI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RMSEA *</a:t>
                      </a:r>
                      <a:endParaRPr lang="en-US" sz="1600" b="1" i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SRMR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Omega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398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USA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35.33***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.990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.97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.96</a:t>
                      </a:r>
                      <a:endParaRPr lang="de-DE" sz="1600" b="0" i="0" u="none" strike="noStrike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.85</a:t>
                      </a:r>
                      <a:endParaRPr lang="de-DE" sz="1600" b="0" i="0" u="none" strike="noStrike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7.96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.90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.88</a:t>
                      </a:r>
                      <a:endParaRPr lang="de-DE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.61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Korea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26.20***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.93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.91</a:t>
                      </a:r>
                      <a:endParaRPr lang="de-DE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.69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Russia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14.66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.990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.046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.020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.91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.89</a:t>
                      </a:r>
                      <a:endParaRPr lang="de-DE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.62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Brazil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49.67***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FF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dirty="0">
                          <a:solidFill>
                            <a:srgbClr val="FF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.050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.90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.88</a:t>
                      </a:r>
                      <a:endParaRPr lang="de-DE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.58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Philippines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6.24  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037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.89</a:t>
                      </a:r>
                      <a:endParaRPr lang="de-DE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.87</a:t>
                      </a:r>
                      <a:endParaRPr lang="de-DE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.59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China</a:t>
                      </a:r>
                      <a:endParaRPr lang="de-DE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17.50*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.980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.078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.92</a:t>
                      </a:r>
                      <a:endParaRPr lang="de-DE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.92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.69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India</a:t>
                      </a:r>
                      <a:endParaRPr lang="de-DE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5.00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.90</a:t>
                      </a:r>
                      <a:endParaRPr lang="de-DE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.89</a:t>
                      </a:r>
                      <a:endParaRPr lang="de-DE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.59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Indonesia</a:t>
                      </a:r>
                      <a:endParaRPr lang="de-DE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19.09*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FF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dirty="0">
                          <a:solidFill>
                            <a:srgbClr val="FF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FF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.085</a:t>
                      </a:r>
                      <a:endParaRPr lang="de-DE" sz="1600" b="0" i="0" u="none" strike="noStrike" dirty="0">
                        <a:solidFill>
                          <a:srgbClr val="FF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032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.87</a:t>
                      </a:r>
                      <a:endParaRPr lang="de-DE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FF61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.86</a:t>
                      </a:r>
                      <a:endParaRPr lang="de-DE" sz="1600" b="0" i="0" u="none" strike="noStrike" kern="1200" dirty="0">
                        <a:solidFill>
                          <a:srgbClr val="FF61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FF61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.52</a:t>
                      </a:r>
                      <a:endParaRPr lang="de-DE" sz="1600" b="0" i="0" u="none" strike="noStrike" kern="1200" dirty="0">
                        <a:solidFill>
                          <a:srgbClr val="FF61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Thailand</a:t>
                      </a:r>
                      <a:endParaRPr lang="de-DE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12.38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.88</a:t>
                      </a:r>
                      <a:endParaRPr lang="de-DE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FF61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.86</a:t>
                      </a:r>
                      <a:endParaRPr lang="de-DE" sz="1600" b="0" i="0" u="none" strike="noStrike" kern="1200" dirty="0">
                        <a:solidFill>
                          <a:srgbClr val="FF61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.56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Turkey</a:t>
                      </a:r>
                      <a:endParaRPr lang="de-DE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19.58*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FF61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.086</a:t>
                      </a:r>
                      <a:endParaRPr lang="de-DE" sz="1600" b="0" i="0" u="none" strike="noStrike" dirty="0">
                        <a:solidFill>
                          <a:srgbClr val="FF61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.96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.94</a:t>
                      </a:r>
                      <a:endParaRPr lang="de-DE" sz="1600" b="0" i="0" u="none" strike="noStrike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.78</a:t>
                      </a:r>
                      <a:endParaRPr lang="de-DE" sz="1600" b="0" i="0" u="none" strike="noStrike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Germany</a:t>
                      </a:r>
                      <a:endParaRPr lang="de-DE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21.87**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.92</a:t>
                      </a:r>
                      <a:endParaRPr lang="de-DE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.91</a:t>
                      </a:r>
                      <a:endParaRPr lang="de-DE" sz="16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.66</a:t>
                      </a:r>
                      <a:endParaRPr lang="de-DE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5796136" y="1269132"/>
            <a:ext cx="3168352" cy="4919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99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5575" cy="509588"/>
          </a:xfrm>
          <a:solidFill>
            <a:schemeClr val="bg1"/>
          </a:solidFill>
        </p:spPr>
        <p:txBody>
          <a:bodyPr/>
          <a:lstStyle/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SBS-6</a:t>
            </a:r>
            <a:r>
              <a:rPr lang="de-DE" sz="3200" smtClean="0">
                <a:latin typeface="Arial" panose="020B0604020202020204" pitchFamily="34" charset="0"/>
                <a:cs typeface="Arial" panose="020B0604020202020204" pitchFamily="34" charset="0"/>
              </a:rPr>
              <a:t>: Equivalence across Countries?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425716"/>
              </p:ext>
            </p:extLst>
          </p:nvPr>
        </p:nvGraphicFramePr>
        <p:xfrm>
          <a:off x="467543" y="1271656"/>
          <a:ext cx="8424937" cy="4173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468"/>
                <a:gridCol w="952384"/>
                <a:gridCol w="952384"/>
                <a:gridCol w="1025644"/>
                <a:gridCol w="952384"/>
                <a:gridCol w="1098905"/>
                <a:gridCol w="752640"/>
                <a:gridCol w="1152128"/>
              </a:tblGrid>
              <a:tr h="29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Goodness-of-fit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(* SB-scaled)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difference tests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</a:t>
                      </a:r>
                      <a:r>
                        <a:rPr lang="en-US" sz="1600" b="1" i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="1" i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CFI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RMSEA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Δχ</a:t>
                      </a:r>
                      <a:r>
                        <a:rPr lang="en-US" sz="1600" b="1" i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1" i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Δdf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ΔCFI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ΔRMSEA*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Configural</a:t>
                      </a:r>
                      <a:b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(Factor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form)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b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.983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88576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Loadings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b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.971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.069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88321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***</a:t>
                      </a:r>
                      <a:b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(55)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Scalar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dirty="0" err="1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Intercepts</a:t>
                      </a:r>
                      <a:r>
                        <a:rPr lang="de-DE" sz="1400" dirty="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solidFill>
                          <a:srgbClr val="FF924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1068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b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.892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88882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 ***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(55)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.079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Partial-scalar</a:t>
                      </a:r>
                      <a:br>
                        <a:rPr lang="de-DE" sz="160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en-US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(#1, 2, 3, 6 free</a:t>
                      </a:r>
                      <a:r>
                        <a:rPr lang="en-US" sz="1400" b="1" kern="1200" baseline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800" b="1" kern="120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442 ***</a:t>
                      </a:r>
                      <a:b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162)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.965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.073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88316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245 ***</a:t>
                      </a:r>
                      <a:b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.006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.005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Factor-Means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.894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.123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89241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.071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.050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P-Residual | partial </a:t>
                      </a:r>
                      <a:r>
                        <a:rPr lang="de-DE" sz="16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scalar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380 ***</a:t>
                      </a:r>
                      <a:b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(113)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.941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.088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41687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147 ***</a:t>
                      </a:r>
                      <a:b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(30)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.030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.021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0" y="2470244"/>
            <a:ext cx="9024921" cy="63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3031455"/>
            <a:ext cx="9036496" cy="63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7504" y="3665352"/>
            <a:ext cx="8964488" cy="63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860346"/>
            <a:ext cx="9036496" cy="63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4255869"/>
            <a:ext cx="8964488" cy="697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7544" y="3060260"/>
            <a:ext cx="849694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conclude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err="1" smtClean="0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well enough in terms of intercept differences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similarly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countries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construct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understood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err="1" smtClean="0">
                <a:latin typeface="Arial" panose="020B0604020202020204" pitchFamily="34" charset="0"/>
                <a:cs typeface="Arial" panose="020B0604020202020204" pitchFamily="34" charset="0"/>
              </a:rPr>
              <a:t>comparably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across cultures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SBS-6 </a:t>
            </a:r>
            <a:r>
              <a:rPr lang="de-DE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cross-culturally</a:t>
            </a:r>
            <a:r>
              <a:rPr lang="de-DE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invariant proxy of </a:t>
            </a:r>
            <a:r>
              <a:rPr lang="de-DE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religiosity</a:t>
            </a:r>
            <a:r>
              <a:rPr lang="de-DE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spcAft>
                <a:spcPts val="600"/>
              </a:spcAft>
            </a:pPr>
            <a:r>
              <a:rPr lang="de-DE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  <a:r>
              <a:rPr lang="de-DE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de-DE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SBS-6 </a:t>
            </a:r>
            <a:r>
              <a:rPr lang="de-DE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hypothesis-tests</a:t>
            </a:r>
            <a:r>
              <a:rPr lang="de-DE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de-DE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31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5575" cy="509588"/>
          </a:xfrm>
          <a:solidFill>
            <a:schemeClr val="bg1"/>
          </a:solidFill>
        </p:spPr>
        <p:txBody>
          <a:bodyPr/>
          <a:lstStyle/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SBS-6</a:t>
            </a:r>
            <a:r>
              <a:rPr lang="de-DE" sz="3200" smtClean="0">
                <a:latin typeface="Arial" panose="020B0604020202020204" pitchFamily="34" charset="0"/>
                <a:cs typeface="Arial" panose="020B0604020202020204" pitchFamily="34" charset="0"/>
              </a:rPr>
              <a:t>: Equivalence across Religions?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92076"/>
              </p:ext>
            </p:extLst>
          </p:nvPr>
        </p:nvGraphicFramePr>
        <p:xfrm>
          <a:off x="467543" y="1271656"/>
          <a:ext cx="8424937" cy="4173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468"/>
                <a:gridCol w="952384"/>
                <a:gridCol w="952384"/>
                <a:gridCol w="1025644"/>
                <a:gridCol w="952384"/>
                <a:gridCol w="1098905"/>
                <a:gridCol w="752640"/>
                <a:gridCol w="1152128"/>
              </a:tblGrid>
              <a:tr h="29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Goodness-of-fit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(* SB-scaled)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difference tests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</a:t>
                      </a:r>
                      <a:r>
                        <a:rPr lang="en-US" sz="1600" b="1" i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="1" i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CFI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RMSEA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Δχ</a:t>
                      </a:r>
                      <a:r>
                        <a:rPr lang="en-US" sz="1600" b="1" i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1" i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Δdf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ΔCFI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ΔRMSEA*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Configural</a:t>
                      </a:r>
                      <a:b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(Factor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form)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(40)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.987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81279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Loadings</a:t>
                      </a: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(60)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.978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.052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81211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Scalar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dirty="0" err="1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Intercepts</a:t>
                      </a:r>
                      <a:r>
                        <a:rPr lang="de-DE" sz="1400" dirty="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solidFill>
                          <a:srgbClr val="FF924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(80)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.909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.093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81668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499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.069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Partial-scalar</a:t>
                      </a:r>
                      <a:br>
                        <a:rPr lang="de-DE" sz="160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en-US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(#1, 2 free</a:t>
                      </a:r>
                      <a:r>
                        <a:rPr lang="en-US" sz="1400" b="1" kern="1200" baseline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208 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***</a:t>
                      </a: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(72)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.975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.051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81143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i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</a:t>
                      </a: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***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(12)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.003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-.001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Factor-Means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P-Residual | partial </a:t>
                      </a:r>
                      <a:r>
                        <a:rPr lang="de-DE" sz="16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scalar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0" y="2463868"/>
            <a:ext cx="9024921" cy="576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3039931"/>
            <a:ext cx="9036496" cy="576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7504" y="3615996"/>
            <a:ext cx="8964488" cy="63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854532"/>
            <a:ext cx="9036496" cy="63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4252710"/>
            <a:ext cx="8964488" cy="63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7544" y="3046308"/>
            <a:ext cx="849694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conclude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err="1" smtClean="0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well in terms of intercept differences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similarly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err="1" smtClean="0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religions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construct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understood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err="1" smtClean="0">
                <a:latin typeface="Arial" panose="020B0604020202020204" pitchFamily="34" charset="0"/>
                <a:cs typeface="Arial" panose="020B0604020202020204" pitchFamily="34" charset="0"/>
              </a:rPr>
              <a:t>comparably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across religious groups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SBS-6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err="1" smtClean="0">
                <a:latin typeface="Arial" panose="020B0604020202020204" pitchFamily="34" charset="0"/>
                <a:cs typeface="Arial" panose="020B0604020202020204" pitchFamily="34" charset="0"/>
              </a:rPr>
              <a:t>cross-culturally</a:t>
            </a:r>
            <a:r>
              <a:rPr lang="de-DE" b="1" smtClean="0">
                <a:latin typeface="Arial" panose="020B0604020202020204" pitchFamily="34" charset="0"/>
                <a:cs typeface="Arial" panose="020B0604020202020204" pitchFamily="34" charset="0"/>
              </a:rPr>
              <a:t> invariant proxy of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religiosity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spcAft>
                <a:spcPts val="600"/>
              </a:spcAft>
            </a:pP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SBS-6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hypothesis-tests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de-DE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religions</a:t>
            </a:r>
            <a:r>
              <a:rPr lang="de-DE" b="1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383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5575" cy="509588"/>
          </a:xfrm>
          <a:solidFill>
            <a:schemeClr val="bg1"/>
          </a:solidFill>
        </p:spPr>
        <p:txBody>
          <a:bodyPr/>
          <a:lstStyle/>
          <a:p>
            <a:r>
              <a:rPr lang="de-DE" sz="3200" smtClean="0">
                <a:latin typeface="Arial" panose="020B0604020202020204" pitchFamily="34" charset="0"/>
                <a:cs typeface="Arial" panose="020B0604020202020204" pitchFamily="34" charset="0"/>
              </a:rPr>
              <a:t>ISSP: Equivalence across Countries?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03872"/>
              </p:ext>
            </p:extLst>
          </p:nvPr>
        </p:nvGraphicFramePr>
        <p:xfrm>
          <a:off x="467543" y="1271656"/>
          <a:ext cx="8424937" cy="3577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468"/>
                <a:gridCol w="952384"/>
                <a:gridCol w="952384"/>
                <a:gridCol w="1025644"/>
                <a:gridCol w="952384"/>
                <a:gridCol w="1098905"/>
                <a:gridCol w="752640"/>
                <a:gridCol w="1152128"/>
              </a:tblGrid>
              <a:tr h="29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Goodness-of-fit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(* SB-scaled)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difference tests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</a:t>
                      </a:r>
                      <a:r>
                        <a:rPr lang="en-US" sz="1600" b="1" i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="1" i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CFI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RMSEA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Δχ</a:t>
                      </a:r>
                      <a:r>
                        <a:rPr lang="en-US" sz="1600" b="1" i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1" i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Δdf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ΔCFI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ΔRMSEA*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Configural</a:t>
                      </a:r>
                      <a:b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(Factor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form)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.986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96945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Metric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b="1" kern="1200" dirty="0" err="1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Loadings</a:t>
                      </a:r>
                      <a:r>
                        <a:rPr lang="de-DE" sz="1400" b="1" kern="1200" dirty="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600" b="1" kern="1200" dirty="0">
                        <a:solidFill>
                          <a:srgbClr val="FF924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.936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.080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97287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.022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Partial-metric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(#1, #4 free)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170 ***</a:t>
                      </a:r>
                      <a:br>
                        <a:rPr lang="de-DE" sz="16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de-DE" sz="16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(29)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.979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.058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96929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52 ***</a:t>
                      </a:r>
                      <a:br>
                        <a:rPr lang="de-DE" sz="16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de-DE" sz="16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(9)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.007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Scalar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dirty="0" err="1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Intercepts</a:t>
                      </a:r>
                      <a:r>
                        <a:rPr lang="de-DE" sz="1400" dirty="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solidFill>
                          <a:srgbClr val="FF924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993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(56)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.863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97899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973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.079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Partial-scalar</a:t>
                      </a:r>
                      <a:r>
                        <a:rPr lang="de-DE" sz="160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60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de-DE" sz="140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(#3, #4 free)</a:t>
                      </a:r>
                      <a:endParaRPr lang="en-US" sz="1600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285 ***</a:t>
                      </a:r>
                      <a:b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(38)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.964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.067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97018</a:t>
                      </a:r>
                      <a:endParaRPr lang="en-US" sz="16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132 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***</a:t>
                      </a: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(9)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.015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.009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0" y="2463868"/>
            <a:ext cx="9024921" cy="576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3039931"/>
            <a:ext cx="9036496" cy="576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7504" y="3615996"/>
            <a:ext cx="8964488" cy="63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2008" y="4898188"/>
            <a:ext cx="9036496" cy="63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4252710"/>
            <a:ext cx="8964488" cy="63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7544" y="3039932"/>
            <a:ext cx="849694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conclude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ISSP loading </a:t>
            </a:r>
            <a:r>
              <a:rPr lang="de-DE" err="1" smtClean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de-DE" u="sng" smtClean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-negligible between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does not work well across countries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does not work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similarly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countries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construct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not understood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err="1" smtClean="0">
                <a:latin typeface="Arial" panose="020B0604020202020204" pitchFamily="34" charset="0"/>
                <a:cs typeface="Arial" panose="020B0604020202020204" pitchFamily="34" charset="0"/>
              </a:rPr>
              <a:t>comparably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across cultures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ISSP is not a </a:t>
            </a:r>
            <a:r>
              <a:rPr lang="de-DE" b="1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cross-culturally</a:t>
            </a:r>
            <a:r>
              <a:rPr lang="de-DE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invariant proxy of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religiosity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spcAft>
                <a:spcPts val="600"/>
              </a:spcAft>
            </a:pP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cannot use </a:t>
            </a:r>
            <a:r>
              <a:rPr lang="de-DE" b="1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ISSP for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hypothesis-tests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countries!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892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5575" cy="509588"/>
          </a:xfrm>
          <a:solidFill>
            <a:schemeClr val="bg1"/>
          </a:solidFill>
        </p:spPr>
        <p:txBody>
          <a:bodyPr/>
          <a:lstStyle/>
          <a:p>
            <a:r>
              <a:rPr lang="de-DE" sz="3200" smtClean="0">
                <a:latin typeface="Arial" panose="020B0604020202020204" pitchFamily="34" charset="0"/>
                <a:cs typeface="Arial" panose="020B0604020202020204" pitchFamily="34" charset="0"/>
              </a:rPr>
              <a:t>ISSP: Equivalence across Religions?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12842"/>
              </p:ext>
            </p:extLst>
          </p:nvPr>
        </p:nvGraphicFramePr>
        <p:xfrm>
          <a:off x="467543" y="1271656"/>
          <a:ext cx="8424937" cy="4173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468"/>
                <a:gridCol w="952384"/>
                <a:gridCol w="952384"/>
                <a:gridCol w="1025644"/>
                <a:gridCol w="952384"/>
                <a:gridCol w="1098905"/>
                <a:gridCol w="752640"/>
                <a:gridCol w="1152128"/>
              </a:tblGrid>
              <a:tr h="29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Goodness-of-fit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(* SB-scaled)</a:t>
                      </a:r>
                      <a:endParaRPr lang="en-US" sz="16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difference tests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</a:t>
                      </a:r>
                      <a:r>
                        <a:rPr lang="en-US" sz="1600" b="1" i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="1" i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CFI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RMSEA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Δχ</a:t>
                      </a:r>
                      <a:r>
                        <a:rPr lang="en-US" sz="1600" b="1" i="1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1" i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Δdf</a:t>
                      </a: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ΔCFI 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ΔRMSEA*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Configural</a:t>
                      </a:r>
                      <a:b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(Factor</a:t>
                      </a:r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form)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.981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95796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Metric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b="1" kern="1200" dirty="0" err="1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Loadings</a:t>
                      </a:r>
                      <a:r>
                        <a:rPr lang="de-DE" sz="1400" b="1" kern="1200" dirty="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400" b="1" kern="1200" dirty="0">
                        <a:solidFill>
                          <a:srgbClr val="FF924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357 ***</a:t>
                      </a:r>
                      <a:br>
                        <a:rPr lang="en-US" sz="16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(23)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.941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.075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96030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258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***</a:t>
                      </a:r>
                      <a:r>
                        <a:rPr lang="en-US" sz="16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(12)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040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.014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Partial-metric</a:t>
                      </a:r>
                      <a:br>
                        <a:rPr lang="de-DE" sz="160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en-US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(#1, #2 free</a:t>
                      </a:r>
                      <a:r>
                        <a:rPr lang="en-US" sz="1400" b="1" kern="1200" baseline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1800" b="1" kern="120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163 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***</a:t>
                      </a:r>
                      <a:b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de-DE" sz="160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(15)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.974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.062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95825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46***</a:t>
                      </a:r>
                      <a:br>
                        <a:rPr lang="de-DE" sz="160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de-DE" sz="160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(4)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.007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.001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Scalar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dirty="0" err="1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Intercepts</a:t>
                      </a:r>
                      <a:r>
                        <a:rPr lang="de-DE" sz="1400" dirty="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solidFill>
                          <a:srgbClr val="FF924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(27)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.914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.083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96337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.060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>
                          <a:solidFill>
                            <a:srgbClr val="FF924F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Partial-scalar</a:t>
                      </a:r>
                      <a:r>
                        <a:rPr lang="de-DE" sz="160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600" smtClean="0">
                          <a:solidFill>
                            <a:srgbClr val="92D05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en-US" sz="1400" b="1" kern="120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(#2, #4 free</a:t>
                      </a:r>
                      <a:r>
                        <a:rPr lang="en-US" sz="1400" b="1" kern="1200" baseline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US" sz="2000" b="1" kern="120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 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***</a:t>
                      </a: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(19)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.968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.061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95831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36***</a:t>
                      </a:r>
                      <a:b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(4)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.013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2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Factor-Means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0" y="2463868"/>
            <a:ext cx="9024921" cy="697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3054445"/>
            <a:ext cx="9036496" cy="697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7504" y="3624462"/>
            <a:ext cx="8964488" cy="766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854646"/>
            <a:ext cx="9036496" cy="766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4261176"/>
            <a:ext cx="8964488" cy="766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7544" y="3068960"/>
            <a:ext cx="8496944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conclude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ISSP loading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non-negligible between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does not work well across religions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does not work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similarly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err="1" smtClean="0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religions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construct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not understood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err="1" smtClean="0">
                <a:latin typeface="Arial" panose="020B0604020202020204" pitchFamily="34" charset="0"/>
                <a:cs typeface="Arial" panose="020B0604020202020204" pitchFamily="34" charset="0"/>
              </a:rPr>
              <a:t>comparably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 acorss religions</a:t>
            </a:r>
            <a:b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ISSP is not a </a:t>
            </a:r>
            <a:r>
              <a:rPr lang="de-DE" b="1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cross-culturally</a:t>
            </a:r>
            <a:r>
              <a:rPr lang="de-DE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invariant proxy of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religiosity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spcAft>
                <a:spcPts val="600"/>
              </a:spcAft>
            </a:pP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cannot use </a:t>
            </a:r>
            <a:r>
              <a:rPr lang="de-DE" b="1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ISSP for </a:t>
            </a:r>
            <a:r>
              <a:rPr lang="de-DE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hypothesis-tests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de-DE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religions!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387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Cross-Cultural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Supernatural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Beliefs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01282"/>
            <a:ext cx="6648264" cy="430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Cross-Cultural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Supernatural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Beliefs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01844"/>
            <a:ext cx="6648264" cy="430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9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54" y="1378039"/>
            <a:ext cx="6380798" cy="478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Cross-Cultural </a:t>
            </a:r>
            <a:r>
              <a:rPr lang="de-DE" sz="3200" err="1" smtClean="0">
                <a:latin typeface="Arial" panose="020B0604020202020204" pitchFamily="34" charset="0"/>
                <a:cs typeface="Arial" panose="020B0604020202020204" pitchFamily="34" charset="0"/>
              </a:rPr>
              <a:t>Supernatural</a:t>
            </a:r>
            <a:r>
              <a:rPr lang="de-DE" sz="3200" smtClean="0">
                <a:latin typeface="Arial" panose="020B0604020202020204" pitchFamily="34" charset="0"/>
                <a:cs typeface="Arial" panose="020B0604020202020204" pitchFamily="34" charset="0"/>
              </a:rPr>
              <a:t> Beliefs: MIMIC Model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666325"/>
              </p:ext>
            </p:extLst>
          </p:nvPr>
        </p:nvGraphicFramePr>
        <p:xfrm>
          <a:off x="2843808" y="5616624"/>
          <a:ext cx="609600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MGCFA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CFI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RMSEA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SRMR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0.998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80311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80985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MIMIC</a:t>
                      </a:r>
                      <a:endParaRPr lang="en-US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0.992</a:t>
                      </a:r>
                      <a:endParaRPr lang="en-US" sz="17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  <a:endParaRPr lang="en-US" sz="17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  <a:endParaRPr lang="en-US" sz="17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80401</a:t>
                      </a:r>
                      <a:endParaRPr lang="en-US" sz="17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80933</a:t>
                      </a:r>
                      <a:endParaRPr lang="en-US" sz="17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2339752" y="6366814"/>
            <a:ext cx="684076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1196752"/>
            <a:ext cx="7775575" cy="509588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means or effect sizes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across countries / cultures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7884368" y="6633384"/>
            <a:ext cx="575420" cy="180000"/>
          </a:xfrm>
          <a:prstGeom prst="rect">
            <a:avLst/>
          </a:prstGeom>
        </p:spPr>
        <p:txBody>
          <a:bodyPr lIns="72000" tIns="0" rIns="72000" bIns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06DEF79-D5F3-42ED-9335-D73AD216BB54}" type="slidenum">
              <a:rPr lang="de-DE" smtClean="0">
                <a:latin typeface="Arial" panose="020B0604020202020204" pitchFamily="34" charset="0"/>
              </a:rPr>
              <a:pPr/>
              <a:t>3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5" name="Wolkenförmige Legende 14"/>
          <p:cNvSpPr/>
          <p:nvPr/>
        </p:nvSpPr>
        <p:spPr>
          <a:xfrm>
            <a:off x="2123728" y="2270144"/>
            <a:ext cx="1800200" cy="864096"/>
          </a:xfrm>
          <a:prstGeom prst="cloudCallout">
            <a:avLst>
              <a:gd name="adj1" fmla="val 44800"/>
              <a:gd name="adj2" fmla="val 6368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de-DE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</a:t>
            </a:r>
            <a:r>
              <a:rPr lang="de-DE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DE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Wolkenförmige Legende 15"/>
          <p:cNvSpPr/>
          <p:nvPr/>
        </p:nvSpPr>
        <p:spPr>
          <a:xfrm>
            <a:off x="5220072" y="2276872"/>
            <a:ext cx="2016224" cy="864096"/>
          </a:xfrm>
          <a:prstGeom prst="cloudCallout">
            <a:avLst>
              <a:gd name="adj1" fmla="val -40197"/>
              <a:gd name="adj2" fmla="val 625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de-DE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</a:t>
            </a:r>
            <a:r>
              <a:rPr lang="de-DE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de-DE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23"/>
          <p:cNvGrpSpPr/>
          <p:nvPr/>
        </p:nvGrpSpPr>
        <p:grpSpPr>
          <a:xfrm>
            <a:off x="1259632" y="3330610"/>
            <a:ext cx="6552728" cy="2330638"/>
            <a:chOff x="1259632" y="3330610"/>
            <a:chExt cx="6552728" cy="2330638"/>
          </a:xfrm>
        </p:grpSpPr>
        <p:sp>
          <p:nvSpPr>
            <p:cNvPr id="11" name="Abgerundetes Rechteck 10"/>
            <p:cNvSpPr/>
            <p:nvPr/>
          </p:nvSpPr>
          <p:spPr>
            <a:xfrm>
              <a:off x="1259632" y="3469110"/>
              <a:ext cx="6552728" cy="219213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rgbClr val="58748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 marL="285750" indent="-285750">
                <a:lnSpc>
                  <a:spcPct val="110000"/>
                </a:lnSpc>
                <a:spcBef>
                  <a:spcPts val="600"/>
                </a:spcBef>
                <a:buFont typeface="Arial" pitchFamily="34" charset="0"/>
                <a:buChar char="•"/>
              </a:pPr>
              <a:endPara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graphicFrame>
          <p:nvGraphicFramePr>
            <p:cNvPr id="13" name="Diagramm 12"/>
            <p:cNvGraphicFramePr/>
            <p:nvPr>
              <p:extLst>
                <p:ext uri="{D42A27DB-BD31-4B8C-83A1-F6EECF244321}">
                  <p14:modId xmlns:p14="http://schemas.microsoft.com/office/powerpoint/2010/main" val="1201771424"/>
                </p:ext>
              </p:extLst>
            </p:nvPr>
          </p:nvGraphicFramePr>
          <p:xfrm>
            <a:off x="1547664" y="3760634"/>
            <a:ext cx="5760720" cy="16090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feld 13"/>
            <p:cNvSpPr txBox="1"/>
            <p:nvPr/>
          </p:nvSpPr>
          <p:spPr>
            <a:xfrm>
              <a:off x="1395958" y="3330610"/>
              <a:ext cx="3249855" cy="241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sz="1100" b="1" dirty="0" smtClean="0">
                  <a:solidFill>
                    <a:srgbClr val="58748F"/>
                  </a:solidFill>
                  <a:latin typeface="Arial" panose="020B0604020202020204" pitchFamily="34" charset="0"/>
                  <a:cs typeface="Arial" pitchFamily="34" charset="0"/>
                </a:rPr>
                <a:t>Correlation of Religiosity and Traumatic Events</a:t>
              </a:r>
              <a:endParaRPr lang="en-US" sz="1100" b="1" dirty="0">
                <a:solidFill>
                  <a:srgbClr val="58748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661248"/>
            <a:ext cx="101985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Pfeil nach rechts 21"/>
          <p:cNvSpPr/>
          <p:nvPr/>
        </p:nvSpPr>
        <p:spPr>
          <a:xfrm>
            <a:off x="1465124" y="5877272"/>
            <a:ext cx="6264696" cy="288032"/>
          </a:xfrm>
          <a:prstGeom prst="righ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Jüdischer Friedhof Dransfeld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733256"/>
            <a:ext cx="1017829" cy="680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024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Cross-Cultural </a:t>
            </a:r>
            <a:r>
              <a:rPr lang="de-DE" sz="3200" err="1" smtClean="0">
                <a:latin typeface="Arial" panose="020B0604020202020204" pitchFamily="34" charset="0"/>
                <a:cs typeface="Arial" panose="020B0604020202020204" pitchFamily="34" charset="0"/>
              </a:rPr>
              <a:t>Supernatural</a:t>
            </a:r>
            <a:r>
              <a:rPr lang="de-DE" sz="3200" smtClean="0">
                <a:latin typeface="Arial" panose="020B0604020202020204" pitchFamily="34" charset="0"/>
                <a:cs typeface="Arial" panose="020B0604020202020204" pitchFamily="34" charset="0"/>
              </a:rPr>
              <a:t> Beliefs: MIMIC Model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00612"/>
            <a:ext cx="6648264" cy="430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8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5244"/>
            <a:ext cx="6648264" cy="429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Cross-Cultural </a:t>
            </a:r>
            <a:r>
              <a:rPr lang="de-DE" sz="3200" err="1" smtClean="0">
                <a:latin typeface="Arial" panose="020B0604020202020204" pitchFamily="34" charset="0"/>
                <a:cs typeface="Arial" panose="020B0604020202020204" pitchFamily="34" charset="0"/>
              </a:rPr>
              <a:t>Supernatural</a:t>
            </a:r>
            <a:r>
              <a:rPr lang="de-DE" sz="3200" smtClean="0">
                <a:latin typeface="Arial" panose="020B0604020202020204" pitchFamily="34" charset="0"/>
                <a:cs typeface="Arial" panose="020B0604020202020204" pitchFamily="34" charset="0"/>
              </a:rPr>
              <a:t> Beliefs: MIMIC Model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1032" name="Picture 8" descr="Bildergebnis für christian cro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6"/>
            <a:ext cx="571500" cy="7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dergebnis für muslimische halbmond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714375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dergebnis für hindu symbo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977075"/>
            <a:ext cx="857250" cy="7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ildergebnis für buddhist sym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5184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ildergebnis für atheismus symb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16140"/>
            <a:ext cx="60769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9" y="1639341"/>
            <a:ext cx="8280919" cy="4525963"/>
          </a:xfrm>
        </p:spPr>
        <p:txBody>
          <a:bodyPr>
            <a:norm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findings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for SBS-6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Metric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invariance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same construct, same metrics/scale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 scalar invariance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some item difficulties differ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Belief is measured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highly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reliably (in heterogeneous samples)</a:t>
            </a:r>
            <a:b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ISSP scores are not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good approximation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to (latent) religiosity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SBS-6 is a quasi-standard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cross-cultural comparisons of religiosity in terms of 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supernatural belief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712968" cy="4536504"/>
          </a:xfrm>
        </p:spPr>
        <p:txBody>
          <a:bodyPr/>
          <a:lstStyle/>
          <a:p>
            <a:pPr algn="l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Jong, J., &amp; Halberstadt, J. (2016).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Death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anxiety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religious belief: an existential psychology of religion.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New York, NY: Bloomsbury Academic.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Religion pie charts from: 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Wikipedia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(thanks!!)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2) sites.google.com/site/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rygalandjakesreligionish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/countries-in-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-with-other-religions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3) jalkeshijapan.weebly.com/uploads/2/3/8/5/23853705/9172960_orig.jpg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21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712968" cy="4464496"/>
          </a:xfrm>
        </p:spPr>
        <p:txBody>
          <a:bodyPr/>
          <a:lstStyle/>
          <a:p>
            <a:pPr algn="l"/>
            <a:r>
              <a:rPr lang="de-DE" sz="2400" u="sng" smtClean="0">
                <a:latin typeface="Arial" panose="020B0604020202020204" pitchFamily="34" charset="0"/>
                <a:cs typeface="Arial" panose="020B0604020202020204" pitchFamily="34" charset="0"/>
              </a:rPr>
              <a:t>References: Data sources</a:t>
            </a:r>
            <a:r>
              <a:rPr lang="de-DE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Gendall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P. (2010). International Social Survey Programme: Study Monitoring 2008. Retrieved from https://dbk.gesis.org/dbksearch/download.asp?file=ZA4950_mr.pdf 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GESIS (2015, April 10). ZA4950: International Social Survey Programme: Religion III - ISSP 2008: Errata &amp; Versions. Retrieved from https://dbk.gesis.org//dbksearch/sdesc2.asp?no=4950&amp;db=E&amp;tab=3 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ISSP Research Group (2007). ISSP 2008 – Religion III: Basic Questionnaire. Retrieved from https://dbk.gesis.org/dbksearch/file.asp?file=ZA4950_bq.pdf 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ISSP Research Group (2012). International Social Survey Programme 2008: Religion III (2008) [ZA4950 Data file Version 2.2.0]. doi:10.4232/1.11334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ISSP Research Group (n.d.). Contents of ISSP 2008 module. Retrieved from https://dbk.gesis.org/dbksearch/file.asp?file=ZA4950_topics.pdf 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ISSP Research Group, Saflianto, M., Omondi, P., Thavaraja, J., &amp; Wanyama, E. (2013). Religion Around the World Study of the 2008 International Social Survey Programme (ISSP) [ZA5690 Data file Version 1.0.1]. doi:10.4232/1.11762</a:t>
            </a:r>
            <a:b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ISSP Research Group, Saflianto, M., Omondi, P., Thavaraja, J., &amp; Wanyama, E. (n.d.). ZA5690: Religion Around the World Study of the 2008 International Social Survey Programme (ISSP): Methodology. Retrieved from https://dbk.gesis.org/dbksearch/sdesc2.asp?no=5690&amp;search=International%20Social%20Survey%20Programme:%20Religion%20III%20ZA5690&amp;search2=&amp;field=all&amp;field2=&amp;DB=e&amp;tab=0&amp;notabs=&amp;nf=1&amp;af=&amp;ll=10 </a:t>
            </a: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9" y="1556792"/>
            <a:ext cx="7776864" cy="4536504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matthias.bluemke@gesis.org</a:t>
            </a:r>
            <a:r>
              <a:rPr lang="de-DE" sz="28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jonathan.jong@anthro.ox.ac.uk</a:t>
            </a:r>
            <a:b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jhalbers@psy.otago.ac.nz</a:t>
            </a:r>
            <a:b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8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5" name="Rechteck 4"/>
          <p:cNvSpPr/>
          <p:nvPr/>
        </p:nvSpPr>
        <p:spPr>
          <a:xfrm>
            <a:off x="0" y="-1413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An external file that holds a picture, illustration, etc.&#10;Object name is 11606_2011_1769_Figa_HTM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62" y="1"/>
            <a:ext cx="47569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042617" y="5422293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From: </a:t>
            </a:r>
            <a:b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Monod et al. (2011).</a:t>
            </a: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Instruments measuring spirituality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research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systematic review.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Measurement </a:t>
            </a:r>
            <a:r>
              <a:rPr lang="de-DE" sz="3200" err="1" smtClean="0">
                <a:latin typeface="Arial" panose="020B0604020202020204" pitchFamily="34" charset="0"/>
                <a:cs typeface="Arial" panose="020B0604020202020204" pitchFamily="34" charset="0"/>
              </a:rPr>
              <a:t>Invariance</a:t>
            </a:r>
            <a:r>
              <a:rPr lang="de-DE" sz="320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Equivalence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9" y="2075790"/>
            <a:ext cx="7776219" cy="4781128"/>
          </a:xfrm>
        </p:spPr>
        <p:txBody>
          <a:bodyPr>
            <a:normAutofit/>
          </a:bodyPr>
          <a:lstStyle/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Mellenbergh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(1989),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invariance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MI)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latent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depend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…” </a:t>
            </a:r>
          </a:p>
          <a:p>
            <a:pPr marL="457200" lvl="1" indent="0" algn="r">
              <a:buNone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van de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Schoot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2015)</a:t>
            </a:r>
          </a:p>
          <a:p>
            <a:pPr marL="457200" lvl="1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11560" y="1124744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   CFI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RMSEA SRMR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AIC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BIC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1_USA         Uni    0.949 0.119 0.021 17904 17988</a:t>
            </a:r>
          </a:p>
          <a:p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1_USA        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Uni+CE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0.983 0.074 0.011 17722 17812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 2_Japan       Uni    0.941 0.102 0.047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5305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5367 </a:t>
            </a:r>
          </a:p>
          <a:p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 2_Japan      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Uni+CE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1     0     0.024 </a:t>
            </a:r>
            <a:r>
              <a:rPr lang="en-US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5261 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5326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 3_Korea       Uni    0.87  0.18  0.053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4686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4745 </a:t>
            </a:r>
          </a:p>
          <a:p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3_Korea      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Uni+CE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0.959 0.107 0.027 </a:t>
            </a:r>
            <a:r>
              <a:rPr lang="en-US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4610 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4673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 4_Russia      Uni    0.913 0.126 0.048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4779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4839 </a:t>
            </a:r>
          </a:p>
          <a:p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 4_Russia     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Uni+CE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0.969 0.08  0.032 </a:t>
            </a:r>
            <a:r>
              <a:rPr lang="en-US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4747 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4810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 5_Brazil      Uni    0.934 0.1   0.042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4574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4634 </a:t>
            </a:r>
          </a:p>
          <a:p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5_Brazil     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Uni+CE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0.977 0.063 0.034 </a:t>
            </a:r>
            <a:r>
              <a:rPr lang="en-US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4549 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4611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 6_Philippines Uni    0.906 0.094 0.058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4135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4194 </a:t>
            </a:r>
          </a:p>
          <a:p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 6_Philippines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Uni+CE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1     0     0.037 </a:t>
            </a:r>
            <a:r>
              <a:rPr lang="en-US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4061 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4123</a:t>
            </a:r>
          </a:p>
        </p:txBody>
      </p:sp>
    </p:spTree>
    <p:extLst>
      <p:ext uri="{BB962C8B-B14F-4D97-AF65-F5344CB8AC3E}">
        <p14:creationId xmlns:p14="http://schemas.microsoft.com/office/powerpoint/2010/main" val="31439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331640" y="2132856"/>
            <a:ext cx="64087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typically understood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refer to communally held beliefs and practices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related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sacred or transcendent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“Conversely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spirituality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refers to an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individual’s subjective relationship with God,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sacred 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transcendent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dimension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existence.”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Hodge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Zidan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&amp; Husain (2015), </a:t>
            </a:r>
            <a:r>
              <a:rPr lang="de-DE" i="1" smtClean="0">
                <a:latin typeface="Arial" panose="020B0604020202020204" pitchFamily="34" charset="0"/>
                <a:cs typeface="Arial" panose="020B0604020202020204" pitchFamily="34" charset="0"/>
              </a:rPr>
              <a:t>Psychological Assessment</a:t>
            </a:r>
          </a:p>
          <a:p>
            <a:pPr algn="r"/>
            <a:endParaRPr lang="de-DE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Religiosity</a:t>
            </a:r>
            <a:r>
              <a:rPr lang="en-US" sz="2000" i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refers to </a:t>
            </a:r>
            <a:r>
              <a: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individual difference variable related to </a:t>
            </a:r>
            <a:r>
              <a:rPr lang="en-US" sz="2000" u="sng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en-US" sz="2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affective and behavioral aspects based on religious beliefs and feelings as well as traditional and non-traditional expresssions thereof.</a:t>
            </a:r>
            <a:endParaRPr lang="en-US" sz="20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84213" y="908050"/>
            <a:ext cx="7775575" cy="5095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smtClean="0">
                <a:ln>
                  <a:noFill/>
                </a:ln>
                <a:solidFill>
                  <a:srgbClr val="58748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Religion, Religiosity, Spirituality</a:t>
            </a:r>
            <a:endParaRPr kumimoji="0" lang="en-US" sz="3600" b="1" i="0" u="none" strike="noStrike" kern="1200" cap="none" spc="0" normalizeH="0" baseline="0">
              <a:ln>
                <a:noFill/>
              </a:ln>
              <a:solidFill>
                <a:srgbClr val="58748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31640" y="530120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Religiosity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Sociological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religious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? ________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„Have you attended a place of worship or religious service within the last seven days? [yes/no]“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religious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?“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Psychological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tradition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“Do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consider yourself 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religious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?” [1-5]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“Are you a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spiritual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person?” [not at all – very much so]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4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9" y="1639341"/>
            <a:ext cx="813690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in assessment (Hill &amp; Hood, 2009):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Multidimensional instruments !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Elusive concept: spirituality or supernatural belief ?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Homogeneous samples !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 specific religious groups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wording / presuppositions </a:t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(„How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is God in your life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?“)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Cross-cultural comparability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questionnable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2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Language / translatability</a:t>
            </a:r>
          </a:p>
          <a:p>
            <a:pPr lvl="2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Religious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backgrounds (theistic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non-theistic)</a:t>
            </a:r>
          </a:p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Reliable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cross-culturally valid measure 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equivalence (invariance of factor structure)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7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Supernatural Belief Scale (SBS)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9" y="1600200"/>
            <a:ext cx="7776219" cy="478112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 of religious/supernatural beliefs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Bluemke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Halberstadt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2013,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EJP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items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 response options (agree-disagree)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Reliable, valid, but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complex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model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Dominant factor: Supernatural Belief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method factor for negative item content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Five secondary factors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1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7704211" cy="509588"/>
          </a:xfrm>
        </p:spPr>
        <p:txBody>
          <a:bodyPr/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SBS-10 Measurement Model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19455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Supernatural Belief Scale (SBS-6)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9" y="1600200"/>
            <a:ext cx="7776219" cy="478112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 of religious/supernatural beliefs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(Jong, Bluemke, &amp; Halberstadt, 2013; Jong &amp; Halberstadt, 2016)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items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 response options (agree-disagree)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Reliable, valid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model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Dominant factor: Supernatural Belief</a:t>
            </a:r>
          </a:p>
          <a:p>
            <a:pPr lvl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One minor residual correlation for specific item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  <a:p>
            <a:pPr lvl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Essence of precursor scale (SBS-10) is maintained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DEF79-D5F3-42ED-9335-D73AD216BB54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69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GESIS Farben">
      <a:dk1>
        <a:sysClr val="windowText" lastClr="000000"/>
      </a:dk1>
      <a:lt1>
        <a:srgbClr val="FFFFFF"/>
      </a:lt1>
      <a:dk2>
        <a:srgbClr val="597490"/>
      </a:dk2>
      <a:lt2>
        <a:srgbClr val="F2F2F2"/>
      </a:lt2>
      <a:accent1>
        <a:srgbClr val="FF6400"/>
      </a:accent1>
      <a:accent2>
        <a:srgbClr val="FFC000"/>
      </a:accent2>
      <a:accent3>
        <a:srgbClr val="9BBB59"/>
      </a:accent3>
      <a:accent4>
        <a:srgbClr val="8064A2"/>
      </a:accent4>
      <a:accent5>
        <a:srgbClr val="597490"/>
      </a:accent5>
      <a:accent6>
        <a:srgbClr val="953734"/>
      </a:accent6>
      <a:hlink>
        <a:srgbClr val="0000FF"/>
      </a:hlink>
      <a:folHlink>
        <a:srgbClr val="800080"/>
      </a:folHlink>
    </a:clrScheme>
    <a:fontScheme name="GESIS Rotis">
      <a:majorFont>
        <a:latin typeface="Rotis SemiSans Pro"/>
        <a:ea typeface=""/>
        <a:cs typeface=""/>
      </a:majorFont>
      <a:minorFont>
        <a:latin typeface="Rotis SemiSans Pro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emium_x0020_intern xmlns="f90a23b0-552c-4f8d-b330-f53f4fcdfcf9" xsi:nil="true"/>
    <_dlc_DocId xmlns="f90a23b0-552c-4f8d-b330-f53f4fcdfcf9">GESISDOC-552-21</_dlc_DocId>
    <_dlc_DocIdUrl xmlns="f90a23b0-552c-4f8d-b330-f53f4fcdfcf9">
      <Url>http://intranet.gesis.intra/pr/Vorlagen/_layouts/DocIdRedir.aspx?ID=GESISDOC-552-21</Url>
      <Description>GESISDOC-552-21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ACB0F0E4D8D847898BCFF327EAA86F" ma:contentTypeVersion="14" ma:contentTypeDescription="Ein neues Dokument erstellen." ma:contentTypeScope="" ma:versionID="76c2ecf54bc48df689f7fd88d9137d51">
  <xsd:schema xmlns:xsd="http://www.w3.org/2001/XMLSchema" xmlns:xs="http://www.w3.org/2001/XMLSchema" xmlns:p="http://schemas.microsoft.com/office/2006/metadata/properties" xmlns:ns2="f90a23b0-552c-4f8d-b330-f53f4fcdfcf9" targetNamespace="http://schemas.microsoft.com/office/2006/metadata/properties" ma:root="true" ma:fieldsID="8cdd3350cfa562b8407acbb6ac326664" ns2:_="">
    <xsd:import namespace="f90a23b0-552c-4f8d-b330-f53f4fcdfc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Gremium_x0020_inter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a23b0-552c-4f8d-b330-f53f4fcdfc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Gremium_x0020_intern" ma:index="11" nillable="true" ma:displayName="Gremium intern" ma:format="Dropdown" ma:internalName="Gremium_x0020_intern">
      <xsd:simpleType>
        <xsd:restriction base="dms:Choice">
          <xsd:enumeration value="KWA"/>
          <xsd:enumeration value="Institutsra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62B3C9-84D1-44B4-980A-A658A03493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176F2B-8890-4952-9824-AF8E0CB9CF2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6D38C2E-02CC-42D3-9E17-44C09712BF5F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90a23b0-552c-4f8d-b330-f53f4fcdfcf9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AC6BD34-B798-46E4-84D9-2A787D0E17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0a23b0-552c-4f8d-b330-f53f4fcdfc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1289</Words>
  <Application>Microsoft Office PowerPoint</Application>
  <PresentationFormat>Bildschirmpräsentation (4:3)</PresentationFormat>
  <Paragraphs>720</Paragraphs>
  <Slides>38</Slides>
  <Notes>30</Notes>
  <HiddenSlides>8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Larissa</vt:lpstr>
      <vt:lpstr>Comparable Measurement of Religiosity Across Different Religious Groups </vt:lpstr>
      <vt:lpstr>PowerPoint-Präsentation</vt:lpstr>
      <vt:lpstr>Comparing means or effect sizes  across countries / cultures ?</vt:lpstr>
      <vt:lpstr>PowerPoint-Präsentation</vt:lpstr>
      <vt:lpstr>Assessment of Religiosity</vt:lpstr>
      <vt:lpstr>Challenges</vt:lpstr>
      <vt:lpstr>Supernatural Belief Scale (SBS)</vt:lpstr>
      <vt:lpstr>SBS-10 Measurement Model</vt:lpstr>
      <vt:lpstr>Supernatural Belief Scale (SBS-6)</vt:lpstr>
      <vt:lpstr>SBS-6: Short Scale with Six Items</vt:lpstr>
      <vt:lpstr>PowerPoint-Präsentation</vt:lpstr>
      <vt:lpstr>SBS-6 Short Scale</vt:lpstr>
      <vt:lpstr>ISSP Religiosity Items (Short Scale)</vt:lpstr>
      <vt:lpstr>Method</vt:lpstr>
      <vt:lpstr>Samples: SBS-6  vs  ISSP</vt:lpstr>
      <vt:lpstr>Samples: SBS-6  vs  ISSP</vt:lpstr>
      <vt:lpstr>Religious Affiliations</vt:lpstr>
      <vt:lpstr>PowerPoint-Präsentation</vt:lpstr>
      <vt:lpstr>Major Religious Backgrounds</vt:lpstr>
      <vt:lpstr>Composition of Samples</vt:lpstr>
      <vt:lpstr>SBS-6 Short Scale</vt:lpstr>
      <vt:lpstr>SBS-6: Fit &amp; Reliability for Countries</vt:lpstr>
      <vt:lpstr>SBS-6: Equivalence across Countries?</vt:lpstr>
      <vt:lpstr>SBS-6: Equivalence across Religions?</vt:lpstr>
      <vt:lpstr>ISSP: Equivalence across Countries?</vt:lpstr>
      <vt:lpstr>ISSP: Equivalence across Religions?</vt:lpstr>
      <vt:lpstr>Cross-Cultural Supernatural Beliefs</vt:lpstr>
      <vt:lpstr>Cross-Cultural Supernatural Beliefs</vt:lpstr>
      <vt:lpstr>Cross-Cultural Supernatural Beliefs: MIMIC Model</vt:lpstr>
      <vt:lpstr>Cross-Cultural Supernatural Beliefs: MIMIC Model</vt:lpstr>
      <vt:lpstr>Cross-Cultural Supernatural Beliefs: MIMIC Model</vt:lpstr>
      <vt:lpstr>Summary</vt:lpstr>
      <vt:lpstr>   References  Jong, J., &amp; Halberstadt, J. (2016). Death anxiety and religious belief: an existential psychology of religion. New York, NY: Bloomsbury Academic.  Religion pie charts from:  1) Wikipedia (thanks!!) 2) sites.google.com/site/rygalandjakesreligionish/countries-in-asia-with-other-religions 3) jalkeshijapan.weebly.com/uploads/2/3/8/5/23853705/9172960_orig.jpg    </vt:lpstr>
      <vt:lpstr>References: Data sources  Gendall, P. (2010). International Social Survey Programme: Study Monitoring 2008. Retrieved from https://dbk.gesis.org/dbksearch/download.asp?file=ZA4950_mr.pdf  GESIS (2015, April 10). ZA4950: International Social Survey Programme: Religion III - ISSP 2008: Errata &amp; Versions. Retrieved from https://dbk.gesis.org//dbksearch/sdesc2.asp?no=4950&amp;db=E&amp;tab=3  ISSP Research Group (2007). ISSP 2008 – Religion III: Basic Questionnaire. Retrieved from https://dbk.gesis.org/dbksearch/file.asp?file=ZA4950_bq.pdf  ISSP Research Group (2012). International Social Survey Programme 2008: Religion III (2008) [ZA4950 Data file Version 2.2.0]. doi:10.4232/1.11334 ISSP Research Group (n.d.). Contents of ISSP 2008 module. Retrieved from https://dbk.gesis.org/dbksearch/file.asp?file=ZA4950_topics.pdf  ISSP Research Group, Saflianto, M., Omondi, P., Thavaraja, J., &amp; Wanyama, E. (2013). Religion Around the World Study of the 2008 International Social Survey Programme (ISSP) [ZA5690 Data file Version 1.0.1]. doi:10.4232/1.11762 ISSP Research Group, Saflianto, M., Omondi, P., Thavaraja, J., &amp; Wanyama, E. (n.d.). ZA5690: Religion Around the World Study of the 2008 International Social Survey Programme (ISSP): Methodology. Retrieved from https://dbk.gesis.org/dbksearch/sdesc2.asp?no=5690&amp;search=International%20Social%20Survey%20Programme:%20Religion%20III%20ZA5690&amp;search2=&amp;field=all&amp;field2=&amp;DB=e&amp;tab=0&amp;notabs=&amp;nf=1&amp;af=&amp;ll=10   </vt:lpstr>
      <vt:lpstr>  Contact:  matthias.bluemke@gesis.org  jonathan.jong@anthro.ox.ac.uk jhalbers@psy.otago.ac.nz   </vt:lpstr>
      <vt:lpstr>PowerPoint-Präsentation</vt:lpstr>
      <vt:lpstr>Measurement Invariance = Equivalence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Heuser, Holger</dc:creator>
  <cp:lastModifiedBy>MBluemke</cp:lastModifiedBy>
  <cp:revision>575</cp:revision>
  <cp:lastPrinted>2015-06-26T07:02:07Z</cp:lastPrinted>
  <dcterms:created xsi:type="dcterms:W3CDTF">2014-11-24T15:32:57Z</dcterms:created>
  <dcterms:modified xsi:type="dcterms:W3CDTF">2019-07-14T11:40:04Z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d5f5da52-0ecc-495a-8de9-e4d324f617fa</vt:lpwstr>
  </property>
  <property fmtid="{D5CDD505-2E9C-101B-9397-08002B2CF9AE}" pid="3" name="ContentTypeId">
    <vt:lpwstr>0x010100B1ACB0F0E4D8D847898BCFF327EAA86F</vt:lpwstr>
  </property>
</Properties>
</file>