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4" r:id="rId3"/>
    <p:sldId id="285" r:id="rId4"/>
    <p:sldId id="304" r:id="rId5"/>
    <p:sldId id="311" r:id="rId6"/>
    <p:sldId id="286" r:id="rId7"/>
    <p:sldId id="283" r:id="rId8"/>
    <p:sldId id="287" r:id="rId9"/>
    <p:sldId id="288" r:id="rId10"/>
    <p:sldId id="312" r:id="rId11"/>
    <p:sldId id="289" r:id="rId12"/>
    <p:sldId id="292" r:id="rId13"/>
    <p:sldId id="294" r:id="rId14"/>
    <p:sldId id="293" r:id="rId15"/>
    <p:sldId id="297" r:id="rId16"/>
    <p:sldId id="296" r:id="rId17"/>
    <p:sldId id="295" r:id="rId18"/>
    <p:sldId id="300" r:id="rId19"/>
    <p:sldId id="299" r:id="rId20"/>
    <p:sldId id="298" r:id="rId21"/>
    <p:sldId id="301" r:id="rId22"/>
    <p:sldId id="302" r:id="rId23"/>
    <p:sldId id="303" r:id="rId24"/>
    <p:sldId id="305" r:id="rId25"/>
    <p:sldId id="309" r:id="rId26"/>
    <p:sldId id="307" r:id="rId27"/>
    <p:sldId id="308" r:id="rId28"/>
    <p:sldId id="310" r:id="rId29"/>
    <p:sldId id="291" r:id="rId30"/>
    <p:sldId id="306" r:id="rId31"/>
    <p:sldId id="290" r:id="rId32"/>
    <p:sldId id="263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2" userDrawn="1">
          <p15:clr>
            <a:srgbClr val="A4A3A4"/>
          </p15:clr>
        </p15:guide>
        <p15:guide id="2" pos="52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96"/>
    <a:srgbClr val="056C8A"/>
    <a:srgbClr val="008897"/>
    <a:srgbClr val="15BBAD"/>
    <a:srgbClr val="0A3B6F"/>
    <a:srgbClr val="16B6A9"/>
    <a:srgbClr val="14AEA7"/>
    <a:srgbClr val="12A8A5"/>
    <a:srgbClr val="073C72"/>
    <a:srgbClr val="00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3" autoAdjust="0"/>
    <p:restoredTop sz="86332"/>
  </p:normalViewPr>
  <p:slideViewPr>
    <p:cSldViewPr snapToGrid="0" showGuides="1">
      <p:cViewPr varScale="1">
        <p:scale>
          <a:sx n="113" d="100"/>
          <a:sy n="113" d="100"/>
        </p:scale>
        <p:origin x="1504" y="168"/>
      </p:cViewPr>
      <p:guideLst>
        <p:guide orient="horz" pos="3132"/>
        <p:guide pos="5280"/>
      </p:guideLst>
    </p:cSldViewPr>
  </p:slideViewPr>
  <p:outlineViewPr>
    <p:cViewPr>
      <p:scale>
        <a:sx n="33" d="100"/>
        <a:sy n="33" d="100"/>
      </p:scale>
      <p:origin x="0" y="-73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16CC0F-3E16-0C48-83CA-42351AB27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66B4D-25CD-B84F-B100-CC511C7837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B6791-5CE1-A144-85FF-3A54CAE88D2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8D97-C13F-9A44-B1BB-58F9D4ACE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0AA9A-5A4B-F74E-961A-420255C92E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8CFC7-FC2D-434B-8AF3-3B8FD6DDB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DB285-EC0E-42D8-88C4-3625BAF16DBA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40036-C79D-4A47-ABEA-AB9642CF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1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estat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 descr="&quot; &quot;">
            <a:extLst>
              <a:ext uri="{FF2B5EF4-FFF2-40B4-BE49-F238E27FC236}">
                <a16:creationId xmlns:a16="http://schemas.microsoft.com/office/drawing/2014/main" id="{2ED7280E-D409-D04B-88E4-78C9B5441976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5BE8B8-0177-9145-A917-4097C0B5BB18}"/>
                </a:ext>
              </a:extLst>
            </p:cNvPr>
            <p:cNvSpPr/>
            <p:nvPr userDrawn="1"/>
          </p:nvSpPr>
          <p:spPr>
            <a:xfrm>
              <a:off x="0" y="489312"/>
              <a:ext cx="9143999" cy="4654188"/>
            </a:xfrm>
            <a:prstGeom prst="rect">
              <a:avLst/>
            </a:prstGeom>
            <a:gradFill>
              <a:gsLst>
                <a:gs pos="0">
                  <a:srgbClr val="00457F"/>
                </a:gs>
                <a:gs pos="61000">
                  <a:srgbClr val="15BBA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title="&quot; &quot;">
              <a:extLst>
                <a:ext uri="{FF2B5EF4-FFF2-40B4-BE49-F238E27FC236}">
                  <a16:creationId xmlns:a16="http://schemas.microsoft.com/office/drawing/2014/main" id="{EED92E63-14D7-6E4E-86ED-4564C2D124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8" cy="51435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7D3D3D-8738-AE46-BB9E-C2C8296D26E2}"/>
                </a:ext>
              </a:extLst>
            </p:cNvPr>
            <p:cNvSpPr/>
            <p:nvPr userDrawn="1"/>
          </p:nvSpPr>
          <p:spPr>
            <a:xfrm>
              <a:off x="0" y="489312"/>
              <a:ext cx="4304963" cy="4654188"/>
            </a:xfrm>
            <a:prstGeom prst="rect">
              <a:avLst/>
            </a:prstGeom>
            <a:gradFill flip="none" rotWithShape="1">
              <a:gsLst>
                <a:gs pos="0">
                  <a:srgbClr val="00457F"/>
                </a:gs>
                <a:gs pos="100000">
                  <a:srgbClr val="0A3B6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A3EE1AC-5984-0645-8C3E-8805AF827819}"/>
                </a:ext>
              </a:extLst>
            </p:cNvPr>
            <p:cNvGrpSpPr/>
            <p:nvPr userDrawn="1"/>
          </p:nvGrpSpPr>
          <p:grpSpPr>
            <a:xfrm>
              <a:off x="0" y="2"/>
              <a:ext cx="9144000" cy="506932"/>
              <a:chOff x="0" y="2"/>
              <a:chExt cx="9144000" cy="50693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8D4C6B-CF74-9849-88EE-2C4E68CB05D0}"/>
                  </a:ext>
                </a:extLst>
              </p:cNvPr>
              <p:cNvSpPr/>
              <p:nvPr/>
            </p:nvSpPr>
            <p:spPr>
              <a:xfrm>
                <a:off x="0" y="2"/>
                <a:ext cx="9144000" cy="5069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pic>
            <p:nvPicPr>
              <p:cNvPr id="11" name="Picture 10" title="Improving Lives Through Research">
                <a:extLst>
                  <a:ext uri="{FF2B5EF4-FFF2-40B4-BE49-F238E27FC236}">
                    <a16:creationId xmlns:a16="http://schemas.microsoft.com/office/drawing/2014/main" id="{27E9EE3D-6D6A-444B-A2B3-7B222EE1BE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33310" y="210418"/>
                <a:ext cx="2130137" cy="13012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B26D8FB-442B-ED4E-82A5-0D49A82846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2710" y="116975"/>
                <a:ext cx="1061240" cy="278759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002" y="841772"/>
            <a:ext cx="6439980" cy="1790700"/>
          </a:xfrm>
        </p:spPr>
        <p:txBody>
          <a:bodyPr anchor="b">
            <a:normAutofit/>
          </a:bodyPr>
          <a:lstStyle>
            <a:lvl1pPr algn="l">
              <a:lnSpc>
                <a:spcPts val="27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002" y="2967310"/>
            <a:ext cx="7378998" cy="97604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001" y="4504634"/>
            <a:ext cx="2369620" cy="273844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3E24F3C-F575-47CE-9D23-633188FC88D1}" type="datetime1">
              <a:rPr lang="en-US" smtClean="0"/>
              <a:pPr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 descr="&quot; &quot;">
            <a:extLst>
              <a:ext uri="{FF2B5EF4-FFF2-40B4-BE49-F238E27FC236}">
                <a16:creationId xmlns:a16="http://schemas.microsoft.com/office/drawing/2014/main" id="{8B544248-D5E9-5B42-AE62-26EF545BCEEB}"/>
              </a:ext>
            </a:extLst>
          </p:cNvPr>
          <p:cNvGrpSpPr/>
          <p:nvPr userDrawn="1"/>
        </p:nvGrpSpPr>
        <p:grpSpPr>
          <a:xfrm>
            <a:off x="4810125" y="707219"/>
            <a:ext cx="4333875" cy="4480057"/>
            <a:chOff x="4810125" y="707219"/>
            <a:chExt cx="4333875" cy="4480057"/>
          </a:xfrm>
        </p:grpSpPr>
        <p:pic>
          <p:nvPicPr>
            <p:cNvPr id="8" name="Picture 7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5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49A1EA6-5EFF-DD47-B1AF-362B88E7BEAE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909CC8-E7D5-AC47-86C0-084FE249EAB5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7/16/19</a:t>
            </a:fld>
            <a:endParaRPr lang="en-US"/>
          </a:p>
        </p:txBody>
      </p:sp>
      <p:pic>
        <p:nvPicPr>
          <p:cNvPr id="19" name="Picture 18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77EC9FAD-FB90-6A41-934D-85A7F54DE9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6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 descr="&quot; &quot;">
            <a:extLst>
              <a:ext uri="{FF2B5EF4-FFF2-40B4-BE49-F238E27FC236}">
                <a16:creationId xmlns:a16="http://schemas.microsoft.com/office/drawing/2014/main" id="{56407544-ADCB-F142-B506-05F51E85A45A}"/>
              </a:ext>
            </a:extLst>
          </p:cNvPr>
          <p:cNvGrpSpPr/>
          <p:nvPr userDrawn="1"/>
        </p:nvGrpSpPr>
        <p:grpSpPr>
          <a:xfrm>
            <a:off x="4810124" y="707219"/>
            <a:ext cx="4333876" cy="4480057"/>
            <a:chOff x="4810124" y="707219"/>
            <a:chExt cx="4333876" cy="4480057"/>
          </a:xfrm>
        </p:grpSpPr>
        <p:pic>
          <p:nvPicPr>
            <p:cNvPr id="8" name="Picture 7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4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2D3C0CF-E4CC-E84D-A6EF-CC11932BD883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2C1A772-7FF6-244A-99B6-47D6D04F04B2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7/16/19</a:t>
            </a:fld>
            <a:endParaRPr lang="en-US"/>
          </a:p>
        </p:txBody>
      </p:sp>
      <p:pic>
        <p:nvPicPr>
          <p:cNvPr id="13" name="Picture 12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9114F3E4-5A33-0043-AEA6-79DF7DFF2A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 descr="&quot; &quot;">
            <a:extLst>
              <a:ext uri="{FF2B5EF4-FFF2-40B4-BE49-F238E27FC236}">
                <a16:creationId xmlns:a16="http://schemas.microsoft.com/office/drawing/2014/main" id="{E26E8DC4-FED2-C347-B307-AA771B612993}"/>
              </a:ext>
            </a:extLst>
          </p:cNvPr>
          <p:cNvGrpSpPr/>
          <p:nvPr userDrawn="1"/>
        </p:nvGrpSpPr>
        <p:grpSpPr>
          <a:xfrm>
            <a:off x="4809744" y="707219"/>
            <a:ext cx="4337338" cy="4480057"/>
            <a:chOff x="4809744" y="707219"/>
            <a:chExt cx="4337338" cy="4480057"/>
          </a:xfrm>
        </p:grpSpPr>
        <p:pic>
          <p:nvPicPr>
            <p:cNvPr id="8" name="Picture 7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9" t="7746" r="7161" b="4136"/>
            <a:stretch/>
          </p:blipFill>
          <p:spPr>
            <a:xfrm>
              <a:off x="4809744" y="707219"/>
              <a:ext cx="4337338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E15B907-C761-0441-B264-1C0412845D80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E0AA2A4-9D08-2747-BA17-EA3F0621BB31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7/16/19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401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A661AF3B-172B-3049-B375-A2E12C1944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ORIZONTAL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&quot; &quot;"/>
          <p:cNvSpPr/>
          <p:nvPr userDrawn="1"/>
        </p:nvSpPr>
        <p:spPr>
          <a:xfrm>
            <a:off x="0" y="179883"/>
            <a:ext cx="9144000" cy="3383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274108"/>
            <a:ext cx="7450342" cy="693279"/>
          </a:xfrm>
        </p:spPr>
        <p:txBody>
          <a:bodyPr/>
          <a:lstStyle>
            <a:lvl1pPr>
              <a:defRPr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 descr="&quot; &quot;">
            <a:extLst>
              <a:ext uri="{FF2B5EF4-FFF2-40B4-BE49-F238E27FC236}">
                <a16:creationId xmlns:a16="http://schemas.microsoft.com/office/drawing/2014/main" id="{8519B89E-6431-6844-BC51-A57F6FC867C4}"/>
              </a:ext>
            </a:extLst>
          </p:cNvPr>
          <p:cNvGrpSpPr/>
          <p:nvPr userDrawn="1"/>
        </p:nvGrpSpPr>
        <p:grpSpPr>
          <a:xfrm>
            <a:off x="-6759" y="3563815"/>
            <a:ext cx="9150759" cy="1623461"/>
            <a:chOff x="-6759" y="3563815"/>
            <a:chExt cx="9150759" cy="1623461"/>
          </a:xfrm>
        </p:grpSpPr>
        <p:pic>
          <p:nvPicPr>
            <p:cNvPr id="11" name="Picture Placeholder 7">
              <a:extLst>
                <a:ext uri="{FF2B5EF4-FFF2-40B4-BE49-F238E27FC236}">
                  <a16:creationId xmlns:a16="http://schemas.microsoft.com/office/drawing/2014/main" id="{121754F7-4C02-2845-A827-3B539362CE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4" b="37580"/>
            <a:stretch/>
          </p:blipFill>
          <p:spPr>
            <a:xfrm>
              <a:off x="-6759" y="3563815"/>
              <a:ext cx="9150759" cy="159755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1C2A0A-D5D7-B444-99B1-741749820C44}"/>
                </a:ext>
              </a:extLst>
            </p:cNvPr>
            <p:cNvSpPr/>
            <p:nvPr userDrawn="1"/>
          </p:nvSpPr>
          <p:spPr>
            <a:xfrm>
              <a:off x="-6759" y="4056184"/>
              <a:ext cx="9150759" cy="1105189"/>
            </a:xfrm>
            <a:prstGeom prst="rect">
              <a:avLst/>
            </a:pr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75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4A5E16-0137-CF40-8FA0-3AC461AD2BB0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7D3889-CF43-483A-843B-AED81E8E3E84}" type="datetime1">
              <a:rPr lang="en-US" smtClean="0"/>
              <a:pPr/>
              <a:t>7/16/19</a:t>
            </a:fld>
            <a:endParaRPr lang="en-US" dirty="0"/>
          </a:p>
        </p:txBody>
      </p:sp>
      <p:pic>
        <p:nvPicPr>
          <p:cNvPr id="15" name="Picture 14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24485A03-86A0-3549-86DC-68160F1D67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ORIZONTAL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79883"/>
            <a:ext cx="9144000" cy="3383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274108"/>
            <a:ext cx="7450342" cy="693279"/>
          </a:xfrm>
        </p:spPr>
        <p:txBody>
          <a:bodyPr/>
          <a:lstStyle>
            <a:lvl1pPr>
              <a:defRPr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 descr="&quot; &quot;">
            <a:extLst>
              <a:ext uri="{FF2B5EF4-FFF2-40B4-BE49-F238E27FC236}">
                <a16:creationId xmlns:a16="http://schemas.microsoft.com/office/drawing/2014/main" id="{1DFD772D-A635-5649-9F31-FE58DE3D9E55}"/>
              </a:ext>
            </a:extLst>
          </p:cNvPr>
          <p:cNvGrpSpPr/>
          <p:nvPr userDrawn="1"/>
        </p:nvGrpSpPr>
        <p:grpSpPr>
          <a:xfrm>
            <a:off x="-6760" y="3558584"/>
            <a:ext cx="9150759" cy="1628692"/>
            <a:chOff x="-6760" y="3558584"/>
            <a:chExt cx="9150759" cy="1628692"/>
          </a:xfrm>
        </p:grpSpPr>
        <p:pic>
          <p:nvPicPr>
            <p:cNvPr id="13" name="Picture Placeholder 10">
              <a:extLst>
                <a:ext uri="{FF2B5EF4-FFF2-40B4-BE49-F238E27FC236}">
                  <a16:creationId xmlns:a16="http://schemas.microsoft.com/office/drawing/2014/main" id="{7BB092DD-2449-3547-8C9A-F2D2700A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68" y="3558584"/>
              <a:ext cx="9150367" cy="159956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360103-6DA2-FD45-B773-521C47E3660D}"/>
                </a:ext>
              </a:extLst>
            </p:cNvPr>
            <p:cNvSpPr/>
            <p:nvPr userDrawn="1"/>
          </p:nvSpPr>
          <p:spPr>
            <a:xfrm>
              <a:off x="-6760" y="4056185"/>
              <a:ext cx="9150759" cy="1105188"/>
            </a:xfrm>
            <a:prstGeom prst="rect">
              <a:avLst/>
            </a:pr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75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D8262C-6F72-F940-AD32-658D61582F49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7D3889-CF43-483A-843B-AED81E8E3E84}" type="datetime1">
              <a:rPr lang="en-US" smtClean="0"/>
              <a:pPr/>
              <a:t>7/16/19</a:t>
            </a:fld>
            <a:endParaRPr lang="en-US" dirty="0"/>
          </a:p>
        </p:txBody>
      </p:sp>
      <p:pic>
        <p:nvPicPr>
          <p:cNvPr id="17" name="Picture 1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53BE1D6A-435C-B745-A5E4-40FDC284E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679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75678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374716"/>
            <a:ext cx="3868340" cy="31269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678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374716"/>
            <a:ext cx="3887391" cy="3126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E2C5-180A-4413-A85B-6745D8DD6E7A}" type="datetime1">
              <a:rPr lang="en-US" smtClean="0"/>
              <a:t>7/16/19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679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E072930-C0FF-A444-A224-42097B63AF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4283" y="832162"/>
            <a:ext cx="1620837" cy="1620838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729" y="2514150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557" y="3197438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B4F36C03-CC92-844C-9E52-E82651892B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67041" y="832162"/>
            <a:ext cx="1620837" cy="1620838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F5D8F9-9EA2-7943-BCBB-6D0A04FF4EF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63487" y="2514150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3419348-800F-9D45-BE3E-4292835E094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96315" y="3197438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1938FDE5-CD69-DE4A-8653-EEFC3668C8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62233" y="832162"/>
            <a:ext cx="1620837" cy="1620838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0C02D4F-4FE3-EA42-BAF5-939FA276E78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58679" y="2514150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C07A148-2BF5-544F-B02F-5628EF90E8E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91507" y="3197438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E2C5-180A-4413-A85B-6745D8DD6E7A}" type="datetime1">
              <a:rPr lang="en-US" smtClean="0"/>
              <a:t>7/16/19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5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umn with Highlight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55A25B-9018-7244-A684-74118ADCC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45" y="810584"/>
            <a:ext cx="8144055" cy="420688"/>
          </a:xfrm>
        </p:spPr>
        <p:txBody>
          <a:bodyPr/>
          <a:lstStyle>
            <a:lvl1pPr marL="57150" indent="0">
              <a:buFont typeface="Arial" panose="020B0604020202020204" pitchFamily="34" charset="0"/>
              <a:buNone/>
              <a:defRPr sz="1500"/>
            </a:lvl1pPr>
            <a:lvl2pPr marL="288925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1028700" indent="0">
              <a:buFont typeface="Arial" panose="020B0604020202020204" pitchFamily="34" charset="0"/>
              <a:buNone/>
              <a:defRPr sz="1400"/>
            </a:lvl4pPr>
            <a:lvl5pPr marL="13716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7B277E59-379D-E04B-814E-390776885C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2299" y="1431985"/>
            <a:ext cx="6416855" cy="3646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4466CF-5788-1F46-9E6F-D7EBC715AF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8584" y="1591056"/>
            <a:ext cx="1920873" cy="2181564"/>
          </a:xfrm>
          <a:solidFill>
            <a:srgbClr val="DDF1F7"/>
          </a:solidFill>
          <a:ln>
            <a:solidFill>
              <a:srgbClr val="009FAE"/>
            </a:solidFill>
          </a:ln>
        </p:spPr>
        <p:txBody>
          <a:bodyPr tIns="91440" bIns="182880" anchor="ctr" anchorCtr="0"/>
          <a:lstStyle>
            <a:lvl1pPr marL="57150" indent="0">
              <a:lnSpc>
                <a:spcPct val="110000"/>
              </a:lnSpc>
              <a:buNone/>
              <a:defRPr sz="1300"/>
            </a:lvl1pPr>
            <a:lvl2pPr marL="288925" indent="0">
              <a:buNone/>
              <a:defRPr/>
            </a:lvl2pPr>
            <a:lvl3pPr marL="4572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44AC-7A2B-4C02-9FB0-CC8AB5127B22}" type="datetime1">
              <a:rPr lang="en-US" smtClean="0"/>
              <a:t>7/16/19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C283-0BE3-4DDA-8B16-C3F4B371F6FA}" type="datetime1">
              <a:rPr lang="en-US" smtClean="0"/>
              <a:t>7/16/19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C283-0BE3-4DDA-8B16-C3F4B371F6FA}" type="datetime1">
              <a:rPr lang="en-US" smtClean="0"/>
              <a:t>7/16/19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 descr="&quot; &quot;">
            <a:extLst>
              <a:ext uri="{FF2B5EF4-FFF2-40B4-BE49-F238E27FC236}">
                <a16:creationId xmlns:a16="http://schemas.microsoft.com/office/drawing/2014/main" id="{C9460DD9-53F6-F84C-BB9A-6020BC05B803}"/>
              </a:ext>
            </a:extLst>
          </p:cNvPr>
          <p:cNvCxnSpPr/>
          <p:nvPr userDrawn="1"/>
        </p:nvCxnSpPr>
        <p:spPr>
          <a:xfrm>
            <a:off x="8488236" y="4848251"/>
            <a:ext cx="0" cy="339025"/>
          </a:xfrm>
          <a:prstGeom prst="line">
            <a:avLst/>
          </a:prstGeom>
          <a:ln w="9525">
            <a:solidFill>
              <a:srgbClr val="008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&quot; &quot;">
            <a:hlinkClick r:id="rId2" tooltip="Westat Home Page"/>
            <a:extLst>
              <a:ext uri="{FF2B5EF4-FFF2-40B4-BE49-F238E27FC236}">
                <a16:creationId xmlns:a16="http://schemas.microsoft.com/office/drawing/2014/main" id="{87412E47-3D57-544A-ADFF-3F1F83F08D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450342" cy="6932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44AC-7A2B-4C02-9FB0-CC8AB5127B22}" type="datetime1">
              <a:rPr lang="en-US" smtClean="0"/>
              <a:t>7/16/19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&quot; &quot;"/>
          <p:cNvSpPr/>
          <p:nvPr userDrawn="1"/>
        </p:nvSpPr>
        <p:spPr>
          <a:xfrm>
            <a:off x="0" y="179882"/>
            <a:ext cx="9144000" cy="6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83108"/>
            <a:ext cx="1905103" cy="1101970"/>
          </a:xfrm>
        </p:spPr>
        <p:txBody>
          <a:bodyPr anchor="t" anchorCtr="0"/>
          <a:lstStyle>
            <a:lvl1pPr>
              <a:defRPr sz="2400"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35079"/>
            <a:ext cx="2089913" cy="2166662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565" y="854791"/>
            <a:ext cx="5491976" cy="342277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D1E5-D5AF-48FC-99A4-77E2CEE8B111}" type="datetime1">
              <a:rPr lang="en-US" smtClean="0"/>
              <a:t>7/16/19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descr="&quot; &quot;"/>
          <p:cNvCxnSpPr/>
          <p:nvPr userDrawn="1"/>
        </p:nvCxnSpPr>
        <p:spPr>
          <a:xfrm>
            <a:off x="2872159" y="900031"/>
            <a:ext cx="0" cy="3892367"/>
          </a:xfrm>
          <a:prstGeom prst="line">
            <a:avLst/>
          </a:prstGeom>
          <a:ln w="12700">
            <a:solidFill>
              <a:srgbClr val="2CB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/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755647"/>
            <a:ext cx="2091105" cy="1655065"/>
          </a:xfrm>
        </p:spPr>
        <p:txBody>
          <a:bodyPr anchor="t" anchorCtr="0"/>
          <a:lstStyle>
            <a:lvl1pPr>
              <a:defRPr sz="2400">
                <a:solidFill>
                  <a:srgbClr val="073C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40479"/>
            <a:ext cx="2089913" cy="561261"/>
          </a:xfrm>
        </p:spPr>
        <p:txBody>
          <a:bodyPr anchor="b" anchorCtr="0"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024565" y="1839913"/>
            <a:ext cx="5491976" cy="2792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2002" y="4804475"/>
            <a:ext cx="6296510" cy="273844"/>
          </a:xfrm>
        </p:spPr>
        <p:txBody>
          <a:bodyPr/>
          <a:lstStyle>
            <a:lvl1pPr>
              <a:defRPr sz="700"/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26292" y="5261675"/>
            <a:ext cx="722202" cy="273844"/>
          </a:xfrm>
        </p:spPr>
        <p:txBody>
          <a:bodyPr/>
          <a:lstStyle/>
          <a:p>
            <a:fld id="{6E57D1E5-D5AF-48FC-99A4-77E2CEE8B111}" type="datetime1">
              <a:rPr lang="en-US" smtClean="0"/>
              <a:t>7/16/19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descr="&quot; &quot;"/>
          <p:cNvCxnSpPr/>
          <p:nvPr userDrawn="1"/>
        </p:nvCxnSpPr>
        <p:spPr>
          <a:xfrm>
            <a:off x="2872159" y="900031"/>
            <a:ext cx="0" cy="3501710"/>
          </a:xfrm>
          <a:prstGeom prst="line">
            <a:avLst/>
          </a:prstGeom>
          <a:ln w="12700">
            <a:solidFill>
              <a:srgbClr val="2CB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 descr="&quot; &quot;">
            <a:extLst>
              <a:ext uri="{FF2B5EF4-FFF2-40B4-BE49-F238E27FC236}">
                <a16:creationId xmlns:a16="http://schemas.microsoft.com/office/drawing/2014/main" id="{B917B373-71F3-BF4B-A2F8-8D2816ABE480}"/>
              </a:ext>
            </a:extLst>
          </p:cNvPr>
          <p:cNvSpPr/>
          <p:nvPr/>
        </p:nvSpPr>
        <p:spPr>
          <a:xfrm>
            <a:off x="0" y="516499"/>
            <a:ext cx="9144000" cy="285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1C6D26-330E-D749-95F6-3076199458CB}"/>
              </a:ext>
            </a:extLst>
          </p:cNvPr>
          <p:cNvGrpSpPr/>
          <p:nvPr userDrawn="1"/>
        </p:nvGrpSpPr>
        <p:grpSpPr>
          <a:xfrm>
            <a:off x="0" y="0"/>
            <a:ext cx="9143999" cy="516499"/>
            <a:chOff x="0" y="0"/>
            <a:chExt cx="9143999" cy="5164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97729C-A0E5-DD4E-B302-A5199C453A68}"/>
                </a:ext>
              </a:extLst>
            </p:cNvPr>
            <p:cNvSpPr/>
            <p:nvPr userDrawn="1"/>
          </p:nvSpPr>
          <p:spPr>
            <a:xfrm>
              <a:off x="0" y="0"/>
              <a:ext cx="9143999" cy="516499"/>
            </a:xfrm>
            <a:prstGeom prst="rect">
              <a:avLst/>
            </a:prstGeom>
            <a:gradFill flip="none" rotWithShape="1">
              <a:gsLst>
                <a:gs pos="75000">
                  <a:srgbClr val="073C72"/>
                </a:gs>
                <a:gs pos="0">
                  <a:srgbClr val="073C72"/>
                </a:gs>
                <a:gs pos="100000">
                  <a:srgbClr val="008D9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Westat - Improving Lives Through Research">
              <a:extLst>
                <a:ext uri="{FF2B5EF4-FFF2-40B4-BE49-F238E27FC236}">
                  <a16:creationId xmlns:a16="http://schemas.microsoft.com/office/drawing/2014/main" id="{575671A5-6676-8349-8C0D-E7F9BE894E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69" y="56797"/>
              <a:ext cx="1197610" cy="38531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610865-5593-5140-8CD9-DE465C0892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93" y="149407"/>
              <a:ext cx="2228850" cy="25755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7A37831-0DB2-B64D-B5E7-A47D0B10F9CC}"/>
              </a:ext>
            </a:extLst>
          </p:cNvPr>
          <p:cNvSpPr txBox="1"/>
          <p:nvPr userDrawn="1"/>
        </p:nvSpPr>
        <p:spPr>
          <a:xfrm>
            <a:off x="0" y="-423946"/>
            <a:ext cx="9143999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PHOTOGRAPHY LEGAL DISCLAIMER – DO NOT DELETE THIS SLIDE</a:t>
            </a:r>
          </a:p>
        </p:txBody>
      </p:sp>
    </p:spTree>
    <p:extLst>
      <p:ext uri="{BB962C8B-B14F-4D97-AF65-F5344CB8AC3E}">
        <p14:creationId xmlns:p14="http://schemas.microsoft.com/office/powerpoint/2010/main" val="9382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&quot; &quot;">
            <a:extLst>
              <a:ext uri="{FF2B5EF4-FFF2-40B4-BE49-F238E27FC236}">
                <a16:creationId xmlns:a16="http://schemas.microsoft.com/office/drawing/2014/main" id="{3F379A51-BB37-3D4F-A6AD-66B3920040E6}"/>
              </a:ext>
            </a:extLst>
          </p:cNvPr>
          <p:cNvSpPr/>
          <p:nvPr userDrawn="1"/>
        </p:nvSpPr>
        <p:spPr>
          <a:xfrm>
            <a:off x="0" y="179883"/>
            <a:ext cx="9144000" cy="63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27985"/>
            <a:ext cx="2949178" cy="1166649"/>
          </a:xfrm>
        </p:spPr>
        <p:txBody>
          <a:bodyPr anchor="b"/>
          <a:lstStyle>
            <a:lvl1pPr>
              <a:defRPr sz="2400">
                <a:solidFill>
                  <a:srgbClr val="073C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79884"/>
            <a:ext cx="5256609" cy="461399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7298"/>
            <a:ext cx="2949178" cy="233481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DEDC-A76D-492D-B897-5D03996AFB44}" type="datetime1">
              <a:rPr lang="en-US" smtClean="0"/>
              <a:t>7/16/19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7AC5-801D-4D0A-BD82-DB51D6F79849}" type="datetime1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5306-67A6-47D8-A62D-4DBC5CF1666D}" type="datetime1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&quot; &quot;">
            <a:extLst>
              <a:ext uri="{FF2B5EF4-FFF2-40B4-BE49-F238E27FC236}">
                <a16:creationId xmlns:a16="http://schemas.microsoft.com/office/drawing/2014/main" id="{092BFE90-0EC7-8E49-A81D-742387D961E1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93F59E-76D3-C945-BA94-AE73A4E845AB}"/>
                </a:ext>
              </a:extLst>
            </p:cNvPr>
            <p:cNvSpPr/>
            <p:nvPr userDrawn="1"/>
          </p:nvSpPr>
          <p:spPr>
            <a:xfrm>
              <a:off x="0" y="489312"/>
              <a:ext cx="9143999" cy="4654188"/>
            </a:xfrm>
            <a:prstGeom prst="rect">
              <a:avLst/>
            </a:prstGeom>
            <a:gradFill>
              <a:gsLst>
                <a:gs pos="0">
                  <a:srgbClr val="A8D1D9"/>
                </a:gs>
                <a:gs pos="83000">
                  <a:schemeClr val="bg1">
                    <a:alpha val="0"/>
                  </a:schemeClr>
                </a:gs>
                <a:gs pos="37000">
                  <a:srgbClr val="CFEAE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CE12C6-9ED5-9246-8889-3FA33C670B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8" cy="51435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E36DF3-4871-0A4A-8679-A67149E65C80}"/>
                </a:ext>
              </a:extLst>
            </p:cNvPr>
            <p:cNvSpPr/>
            <p:nvPr userDrawn="1"/>
          </p:nvSpPr>
          <p:spPr>
            <a:xfrm>
              <a:off x="1" y="489312"/>
              <a:ext cx="9143998" cy="2652787"/>
            </a:xfrm>
            <a:prstGeom prst="rect">
              <a:avLst/>
            </a:prstGeom>
            <a:gradFill flip="none" rotWithShape="1">
              <a:gsLst>
                <a:gs pos="0">
                  <a:srgbClr val="00457F">
                    <a:alpha val="37000"/>
                  </a:srgbClr>
                </a:gs>
                <a:gs pos="67000">
                  <a:srgbClr val="0A3B6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4E9D93-961A-4540-A354-69AC06D60A9E}"/>
                </a:ext>
              </a:extLst>
            </p:cNvPr>
            <p:cNvGrpSpPr/>
            <p:nvPr userDrawn="1"/>
          </p:nvGrpSpPr>
          <p:grpSpPr>
            <a:xfrm>
              <a:off x="0" y="2"/>
              <a:ext cx="9144000" cy="506932"/>
              <a:chOff x="0" y="2"/>
              <a:chExt cx="9144000" cy="50693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4FC5CE-57D9-134F-950B-1C7795D90D41}"/>
                  </a:ext>
                </a:extLst>
              </p:cNvPr>
              <p:cNvSpPr/>
              <p:nvPr/>
            </p:nvSpPr>
            <p:spPr>
              <a:xfrm>
                <a:off x="0" y="2"/>
                <a:ext cx="9144000" cy="5069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A6B0FCE-D38A-2F48-A18D-9D168555A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33310" y="210418"/>
                <a:ext cx="2130137" cy="130122"/>
              </a:xfrm>
              <a:prstGeom prst="rect">
                <a:avLst/>
              </a:prstGeom>
            </p:spPr>
          </p:pic>
          <p:pic>
            <p:nvPicPr>
              <p:cNvPr id="11" name="Picture 10" descr="Westat - Improving Lives Through Research">
                <a:extLst>
                  <a:ext uri="{FF2B5EF4-FFF2-40B4-BE49-F238E27FC236}">
                    <a16:creationId xmlns:a16="http://schemas.microsoft.com/office/drawing/2014/main" id="{6BB25270-E695-4142-804D-EADECA815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2709" y="116975"/>
                <a:ext cx="1061240" cy="278759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7559"/>
            <a:ext cx="6306633" cy="1859795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007D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073C7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736C-EF96-4BD1-AFB0-D4F1E308D5A9}" type="datetime1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ark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EF293EC-DC44-F54B-824D-F99329283B7B}"/>
              </a:ext>
            </a:extLst>
          </p:cNvPr>
          <p:cNvSpPr/>
          <p:nvPr userDrawn="1"/>
        </p:nvSpPr>
        <p:spPr>
          <a:xfrm>
            <a:off x="0" y="489312"/>
            <a:ext cx="9143999" cy="4654188"/>
          </a:xfrm>
          <a:prstGeom prst="rect">
            <a:avLst/>
          </a:prstGeom>
          <a:solidFill>
            <a:srgbClr val="0A3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&quot; &quot;">
            <a:extLst>
              <a:ext uri="{FF2B5EF4-FFF2-40B4-BE49-F238E27FC236}">
                <a16:creationId xmlns:a16="http://schemas.microsoft.com/office/drawing/2014/main" id="{0E0F2E8E-1D9A-8C49-BE1B-78C86DE5C06E}"/>
              </a:ext>
            </a:extLst>
          </p:cNvPr>
          <p:cNvGrpSpPr/>
          <p:nvPr userDrawn="1"/>
        </p:nvGrpSpPr>
        <p:grpSpPr>
          <a:xfrm>
            <a:off x="0" y="2"/>
            <a:ext cx="9144000" cy="5159448"/>
            <a:chOff x="0" y="2"/>
            <a:chExt cx="9144000" cy="515944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2881F6-B9B0-9A4B-86A2-7E6549A8A91F}"/>
                </a:ext>
              </a:extLst>
            </p:cNvPr>
            <p:cNvSpPr/>
            <p:nvPr userDrawn="1"/>
          </p:nvSpPr>
          <p:spPr>
            <a:xfrm>
              <a:off x="0" y="489312"/>
              <a:ext cx="4304963" cy="4654188"/>
            </a:xfrm>
            <a:prstGeom prst="rect">
              <a:avLst/>
            </a:prstGeom>
            <a:gradFill flip="none" rotWithShape="1">
              <a:gsLst>
                <a:gs pos="0">
                  <a:srgbClr val="00457F"/>
                </a:gs>
                <a:gs pos="100000">
                  <a:srgbClr val="0A3B6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DE4E35E-FD64-BD4D-83E2-105756230751}"/>
                </a:ext>
              </a:extLst>
            </p:cNvPr>
            <p:cNvSpPr/>
            <p:nvPr userDrawn="1"/>
          </p:nvSpPr>
          <p:spPr>
            <a:xfrm>
              <a:off x="3" y="489312"/>
              <a:ext cx="9143995" cy="4654188"/>
            </a:xfrm>
            <a:prstGeom prst="rect">
              <a:avLst/>
            </a:prstGeom>
            <a:gradFill flip="none" rotWithShape="1">
              <a:gsLst>
                <a:gs pos="0">
                  <a:srgbClr val="008799"/>
                </a:gs>
                <a:gs pos="100000">
                  <a:srgbClr val="00B7AD">
                    <a:alpha val="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&quot; &quot;">
              <a:extLst>
                <a:ext uri="{FF2B5EF4-FFF2-40B4-BE49-F238E27FC236}">
                  <a16:creationId xmlns:a16="http://schemas.microsoft.com/office/drawing/2014/main" id="{2CDFBE96-57AF-D848-91CA-50807F45B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4300" y="511250"/>
              <a:ext cx="2679700" cy="464820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368C4AC-12D0-604A-B616-576D7C5DB26F}"/>
                </a:ext>
              </a:extLst>
            </p:cNvPr>
            <p:cNvGrpSpPr/>
            <p:nvPr userDrawn="1"/>
          </p:nvGrpSpPr>
          <p:grpSpPr>
            <a:xfrm>
              <a:off x="0" y="2"/>
              <a:ext cx="9144000" cy="506932"/>
              <a:chOff x="0" y="2"/>
              <a:chExt cx="9144000" cy="50693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DD2E4C3-920D-2843-94C6-D74267F5D347}"/>
                  </a:ext>
                </a:extLst>
              </p:cNvPr>
              <p:cNvSpPr/>
              <p:nvPr/>
            </p:nvSpPr>
            <p:spPr>
              <a:xfrm>
                <a:off x="0" y="2"/>
                <a:ext cx="9144000" cy="5069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pic>
            <p:nvPicPr>
              <p:cNvPr id="24" name="Picture 23" title="Improving Lives Through Research">
                <a:extLst>
                  <a:ext uri="{FF2B5EF4-FFF2-40B4-BE49-F238E27FC236}">
                    <a16:creationId xmlns:a16="http://schemas.microsoft.com/office/drawing/2014/main" id="{0E3B4E59-14A9-B547-A407-C1A3B5CEA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33310" y="210418"/>
                <a:ext cx="2130137" cy="130122"/>
              </a:xfrm>
              <a:prstGeom prst="rect">
                <a:avLst/>
              </a:prstGeom>
            </p:spPr>
          </p:pic>
          <p:pic>
            <p:nvPicPr>
              <p:cNvPr id="25" name="Picture 24" descr="Westat - Improving Lives Through Research">
                <a:extLst>
                  <a:ext uri="{FF2B5EF4-FFF2-40B4-BE49-F238E27FC236}">
                    <a16:creationId xmlns:a16="http://schemas.microsoft.com/office/drawing/2014/main" id="{64E764B4-3219-7A4B-A767-BB5BAE967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2710" y="116975"/>
                <a:ext cx="1061240" cy="278759"/>
              </a:xfrm>
              <a:prstGeom prst="rect">
                <a:avLst/>
              </a:prstGeom>
            </p:spPr>
          </p:pic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D25CFD-5267-C443-8BC4-373BA24E65F0}"/>
              </a:ext>
            </a:extLst>
          </p:cNvPr>
          <p:cNvCxnSpPr/>
          <p:nvPr userDrawn="1"/>
        </p:nvCxnSpPr>
        <p:spPr>
          <a:xfrm>
            <a:off x="8488236" y="4848251"/>
            <a:ext cx="0" cy="33902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3888" y="1287559"/>
            <a:ext cx="6306633" cy="1859795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5736C-EF96-4BD1-AFB0-D4F1E308D5A9}" type="datetime1">
              <a:rPr lang="en-US" smtClean="0"/>
              <a:pPr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395B9D-00D7-074C-AD20-45378AC83B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5269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269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3889-CF43-483A-843B-AED81E8E3E84}" type="datetime1">
              <a:rPr lang="en-US" smtClean="0"/>
              <a:t>7/16/19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28650" y="3124752"/>
            <a:ext cx="7886700" cy="1388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3889-CF43-483A-843B-AED81E8E3E84}" type="datetime1">
              <a:rPr lang="en-US" smtClean="0"/>
              <a:t>7/16/19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 descr="&quot; &quot;">
            <a:extLst>
              <a:ext uri="{FF2B5EF4-FFF2-40B4-BE49-F238E27FC236}">
                <a16:creationId xmlns:a16="http://schemas.microsoft.com/office/drawing/2014/main" id="{8CFB11A3-B785-DB4A-9272-FEC4FB60D0C2}"/>
              </a:ext>
            </a:extLst>
          </p:cNvPr>
          <p:cNvGrpSpPr/>
          <p:nvPr userDrawn="1"/>
        </p:nvGrpSpPr>
        <p:grpSpPr>
          <a:xfrm>
            <a:off x="4810126" y="707219"/>
            <a:ext cx="4333874" cy="4480057"/>
            <a:chOff x="4810126" y="707219"/>
            <a:chExt cx="4333874" cy="4480057"/>
          </a:xfrm>
        </p:grpSpPr>
        <p:pic>
          <p:nvPicPr>
            <p:cNvPr id="8" name="Picture 7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10674" r="8731" b="3656"/>
            <a:stretch/>
          </p:blipFill>
          <p:spPr>
            <a:xfrm>
              <a:off x="4810126" y="707219"/>
              <a:ext cx="4333874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DB4DB7E-3BDB-504B-92EB-0C4BC417BF5B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2590606-6EC5-6C4F-BACB-42629C248ED5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7/16/19</a:t>
            </a:fld>
            <a:endParaRPr lang="en-US"/>
          </a:p>
        </p:txBody>
      </p:sp>
      <p:pic>
        <p:nvPicPr>
          <p:cNvPr id="12" name="Picture 11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F612A1D8-BFE1-C54E-BD12-607C3EB33D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 descr="&quot; &quot;">
            <a:extLst>
              <a:ext uri="{FF2B5EF4-FFF2-40B4-BE49-F238E27FC236}">
                <a16:creationId xmlns:a16="http://schemas.microsoft.com/office/drawing/2014/main" id="{0F0E9FF0-893C-CF44-9153-FD3DF89FB7E5}"/>
              </a:ext>
            </a:extLst>
          </p:cNvPr>
          <p:cNvGrpSpPr/>
          <p:nvPr userDrawn="1"/>
        </p:nvGrpSpPr>
        <p:grpSpPr>
          <a:xfrm>
            <a:off x="4810125" y="707219"/>
            <a:ext cx="4333875" cy="4480057"/>
            <a:chOff x="4810125" y="707219"/>
            <a:chExt cx="4333875" cy="4480057"/>
          </a:xfrm>
        </p:grpSpPr>
        <p:pic>
          <p:nvPicPr>
            <p:cNvPr id="8" name="Picture 7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5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3819371-792E-724A-A364-F8BCF35E3D28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29C021-C029-C748-B584-9D2F0322122A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7/16/19</a:t>
            </a:fld>
            <a:endParaRPr lang="en-US"/>
          </a:p>
        </p:txBody>
      </p:sp>
      <p:pic>
        <p:nvPicPr>
          <p:cNvPr id="19" name="Picture 18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1014FEDD-F857-C34C-9411-21F1614864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 descr="&quot; &quot;">
            <a:extLst>
              <a:ext uri="{FF2B5EF4-FFF2-40B4-BE49-F238E27FC236}">
                <a16:creationId xmlns:a16="http://schemas.microsoft.com/office/drawing/2014/main" id="{198A7CBE-0EAE-0F4B-997A-34C71B301CF2}"/>
              </a:ext>
            </a:extLst>
          </p:cNvPr>
          <p:cNvGrpSpPr/>
          <p:nvPr userDrawn="1"/>
        </p:nvGrpSpPr>
        <p:grpSpPr>
          <a:xfrm>
            <a:off x="4810125" y="707219"/>
            <a:ext cx="4333875" cy="4480057"/>
            <a:chOff x="4810125" y="707219"/>
            <a:chExt cx="4333875" cy="4480057"/>
          </a:xfrm>
        </p:grpSpPr>
        <p:pic>
          <p:nvPicPr>
            <p:cNvPr id="8" name="Picture 7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5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B433F28-72AC-5D4D-9EA6-A6B392B48568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27DA26-73BD-7048-AA22-41C6B771351B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7/16/19</a:t>
            </a:fld>
            <a:endParaRPr lang="en-US"/>
          </a:p>
        </p:txBody>
      </p:sp>
      <p:pic>
        <p:nvPicPr>
          <p:cNvPr id="19" name="Picture 18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BE9A9010-CC3A-E849-8BAF-044B515282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s://www.westat.com/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&quot; &quot;">
            <a:extLst>
              <a:ext uri="{FF2B5EF4-FFF2-40B4-BE49-F238E27FC236}">
                <a16:creationId xmlns:a16="http://schemas.microsoft.com/office/drawing/2014/main" id="{D9C75A97-2C6D-5548-9CE6-5FABA4E3BADF}"/>
              </a:ext>
            </a:extLst>
          </p:cNvPr>
          <p:cNvSpPr/>
          <p:nvPr userDrawn="1"/>
        </p:nvSpPr>
        <p:spPr>
          <a:xfrm>
            <a:off x="0" y="0"/>
            <a:ext cx="9143999" cy="693279"/>
          </a:xfrm>
          <a:prstGeom prst="rect">
            <a:avLst/>
          </a:prstGeom>
          <a:gradFill flip="none" rotWithShape="1">
            <a:gsLst>
              <a:gs pos="75000">
                <a:srgbClr val="073C72"/>
              </a:gs>
              <a:gs pos="0">
                <a:srgbClr val="073C72"/>
              </a:gs>
              <a:gs pos="100000">
                <a:srgbClr val="008D9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450342" cy="69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55077"/>
            <a:ext cx="7886700" cy="3577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002" y="4804475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5303" y="4804475"/>
            <a:ext cx="10347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5CF48-F3D1-4008-A2A3-10556D492621}" type="datetime1">
              <a:rPr lang="en-US" smtClean="0"/>
              <a:t>7/16/19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4804475"/>
            <a:ext cx="628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 descr="&quot; &quot;">
            <a:extLst>
              <a:ext uri="{FF2B5EF4-FFF2-40B4-BE49-F238E27FC236}">
                <a16:creationId xmlns:a16="http://schemas.microsoft.com/office/drawing/2014/main" id="{70064890-3E76-1843-BBB2-112D3E03584E}"/>
              </a:ext>
            </a:extLst>
          </p:cNvPr>
          <p:cNvCxnSpPr/>
          <p:nvPr userDrawn="1"/>
        </p:nvCxnSpPr>
        <p:spPr>
          <a:xfrm>
            <a:off x="8488236" y="4848251"/>
            <a:ext cx="0" cy="339025"/>
          </a:xfrm>
          <a:prstGeom prst="line">
            <a:avLst/>
          </a:prstGeom>
          <a:ln w="9525">
            <a:solidFill>
              <a:srgbClr val="008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&quot; &quot;">
            <a:hlinkClick r:id="rId26" tooltip="Westat Home Page"/>
            <a:extLst>
              <a:ext uri="{FF2B5EF4-FFF2-40B4-BE49-F238E27FC236}">
                <a16:creationId xmlns:a16="http://schemas.microsoft.com/office/drawing/2014/main" id="{0F6AD87D-4964-D944-8F31-D9BF6E508A1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8" r:id="rId4"/>
    <p:sldLayoutId id="2147483664" r:id="rId5"/>
    <p:sldLayoutId id="2147483673" r:id="rId6"/>
    <p:sldLayoutId id="2147483679" r:id="rId7"/>
    <p:sldLayoutId id="2147483683" r:id="rId8"/>
    <p:sldLayoutId id="2147483684" r:id="rId9"/>
    <p:sldLayoutId id="2147483680" r:id="rId10"/>
    <p:sldLayoutId id="2147483681" r:id="rId11"/>
    <p:sldLayoutId id="2147483682" r:id="rId12"/>
    <p:sldLayoutId id="2147483676" r:id="rId13"/>
    <p:sldLayoutId id="2147483678" r:id="rId14"/>
    <p:sldLayoutId id="2147483665" r:id="rId15"/>
    <p:sldLayoutId id="2147483686" r:id="rId16"/>
    <p:sldLayoutId id="2147483687" r:id="rId17"/>
    <p:sldLayoutId id="2147483666" r:id="rId18"/>
    <p:sldLayoutId id="2147483685" r:id="rId19"/>
    <p:sldLayoutId id="2147483668" r:id="rId20"/>
    <p:sldLayoutId id="2147483675" r:id="rId21"/>
    <p:sldLayoutId id="2147483669" r:id="rId22"/>
    <p:sldLayoutId id="2147483670" r:id="rId23"/>
    <p:sldLayoutId id="2147483671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34950" indent="-177800" algn="l" defTabSz="685800" rtl="0" eaLnBrk="1" latinLnBrk="0" hangingPunct="1">
        <a:lnSpc>
          <a:spcPts val="2000"/>
        </a:lnSpc>
        <a:spcBef>
          <a:spcPts val="750"/>
        </a:spcBef>
        <a:spcAft>
          <a:spcPts val="600"/>
        </a:spcAft>
        <a:buClr>
          <a:srgbClr val="009399"/>
        </a:buClr>
        <a:buSzPct val="100000"/>
        <a:buFont typeface="Zapf Dingbats"/>
        <a:buChar char="❯"/>
        <a:tabLst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-168275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Clr>
          <a:srgbClr val="009399"/>
        </a:buClr>
        <a:buSzPct val="100000"/>
        <a:buFont typeface="Arial" panose="020B0604020202020204" pitchFamily="34" charset="0"/>
        <a:buChar char="•"/>
        <a:tabLst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7388" indent="-230188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Clr>
          <a:srgbClr val="073C72"/>
        </a:buClr>
        <a:buFont typeface=".PingFang SC Regular"/>
        <a:buChar char="－"/>
        <a:tabLst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ts val="192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4" orient="horz" pos="660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8" orient="horz" pos="3132" userDrawn="1">
          <p15:clr>
            <a:srgbClr val="F26B43"/>
          </p15:clr>
        </p15:guide>
        <p15:guide id="9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arceloSimas@westat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stat - Improving Lives Through Research">
            <a:extLst>
              <a:ext uri="{FF2B5EF4-FFF2-40B4-BE49-F238E27FC236}">
                <a16:creationId xmlns:a16="http://schemas.microsoft.com/office/drawing/2014/main" id="{2388D5FD-FC4D-2246-97DA-3379E0A0E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9" y="117383"/>
            <a:ext cx="1061240" cy="277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Who Uses These Apps…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Marcelo Simas, Alexander Cates, Anthony </a:t>
            </a:r>
            <a:r>
              <a:rPr lang="en-US" dirty="0" err="1"/>
              <a:t>Fucci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Presented at ESRA 2019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114AFC4-BDF6-BB46-BF59-CA141143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17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3687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26B9-6B17-B64A-8679-584577EE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GPS Points Collected Since 2016 (&gt;</a:t>
            </a:r>
            <a:r>
              <a:rPr lang="en-US"/>
              <a:t>60 million)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75149-ABD7-3848-B69F-C4DE817F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2C768D-984A-334B-81E0-5CA797FFBD2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" b="1826"/>
          <a:stretch/>
        </p:blipFill>
        <p:spPr bwMode="auto">
          <a:xfrm>
            <a:off x="1358393" y="1055688"/>
            <a:ext cx="6427213" cy="357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47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Socio-demographic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Household (Used App = At least one person used the app)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Number of Vehicles</a:t>
            </a:r>
          </a:p>
          <a:p>
            <a:pPr lvl="1"/>
            <a:r>
              <a:rPr lang="en-US" dirty="0"/>
              <a:t>Income</a:t>
            </a:r>
          </a:p>
          <a:p>
            <a:r>
              <a:rPr lang="en-US" dirty="0"/>
              <a:t>Persons</a:t>
            </a:r>
          </a:p>
          <a:p>
            <a:pPr lvl="1"/>
            <a:r>
              <a:rPr lang="en-US" dirty="0"/>
              <a:t>Person type</a:t>
            </a:r>
          </a:p>
          <a:p>
            <a:pPr lvl="1"/>
            <a:r>
              <a:rPr lang="en-US" dirty="0"/>
              <a:t>Age group</a:t>
            </a:r>
          </a:p>
          <a:p>
            <a:pPr lvl="1"/>
            <a:r>
              <a:rPr lang="en-US" dirty="0"/>
              <a:t>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E035-0EB7-E24D-A51F-61C2CEAF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0E056-F1D7-9B4F-96F8-285C800E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9C36FF-3AE7-3245-B4D1-60C938896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93279"/>
            <a:ext cx="7398723" cy="41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D7D2-965C-6E42-A084-5E556410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28736-C5F6-DE46-9B07-E85E5166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54D93-D9E4-8C44-A828-C1AC9D046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93279"/>
            <a:ext cx="7397496" cy="416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ABDC-21B9-4740-952F-01E88891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B35FD-70BC-B744-96BA-D03A8285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24F417B-1296-D74B-82E0-97512E8AC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93279"/>
            <a:ext cx="7397496" cy="416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3C8B-D33C-A64D-A864-2F836D14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Age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6B35A-C39C-9C47-8B5C-A970C925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ED0EA-5184-0C4C-9A9D-353782992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93279"/>
            <a:ext cx="7397496" cy="41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3416-2DD3-1446-845C-B532DE6A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1DF1B-1CB9-DE4C-8BDC-9E2FFB80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3859E-9539-664A-BB06-A46E4EC15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93280"/>
            <a:ext cx="7397496" cy="41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1414-33AC-4845-A807-BBCAB6A9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DC8E-2C54-EC49-BC56-D80F5D58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A97A8-4CEF-2644-97EC-AD2E9A5E3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693278"/>
            <a:ext cx="7397496" cy="41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F25A-D741-E34B-A9D8-A8788263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101"/>
            <a:ext cx="7450342" cy="693279"/>
          </a:xfrm>
        </p:spPr>
        <p:txBody>
          <a:bodyPr/>
          <a:lstStyle/>
          <a:p>
            <a:r>
              <a:rPr lang="en-US" dirty="0"/>
              <a:t>Travel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01337-DEED-1F4A-9069-AFA4A3654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Linked Trips</a:t>
            </a:r>
          </a:p>
          <a:p>
            <a:pPr lvl="1"/>
            <a:r>
              <a:rPr lang="en-US" dirty="0"/>
              <a:t>Hourly departures</a:t>
            </a:r>
          </a:p>
          <a:p>
            <a:pPr lvl="1"/>
            <a:r>
              <a:rPr lang="en-US" dirty="0"/>
              <a:t>Trip distances</a:t>
            </a:r>
          </a:p>
          <a:p>
            <a:pPr lvl="1"/>
            <a:r>
              <a:rPr lang="en-US" dirty="0"/>
              <a:t>Trip travel time</a:t>
            </a:r>
          </a:p>
          <a:p>
            <a:pPr lvl="1"/>
            <a:r>
              <a:rPr lang="en-US" dirty="0"/>
              <a:t>Trip rates by person type</a:t>
            </a:r>
          </a:p>
          <a:p>
            <a:pPr lvl="1"/>
            <a:r>
              <a:rPr lang="en-US" dirty="0"/>
              <a:t>Trip rates by model purpose</a:t>
            </a:r>
          </a:p>
          <a:p>
            <a:r>
              <a:rPr lang="en-US" dirty="0"/>
              <a:t>Tours</a:t>
            </a:r>
          </a:p>
          <a:p>
            <a:pPr lvl="1"/>
            <a:r>
              <a:rPr lang="en-US" dirty="0"/>
              <a:t>Tour rates</a:t>
            </a:r>
          </a:p>
          <a:p>
            <a:pPr lvl="1"/>
            <a:r>
              <a:rPr lang="en-US" dirty="0"/>
              <a:t>Tour stop rates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AEEF1-1E75-DD4F-BD24-D85D6665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614456-9355-9D4D-AC9E-0FD3F2B6B26D}"/>
              </a:ext>
            </a:extLst>
          </p:cNvPr>
          <p:cNvSpPr/>
          <p:nvPr/>
        </p:nvSpPr>
        <p:spPr>
          <a:xfrm>
            <a:off x="5971231" y="2737253"/>
            <a:ext cx="338328" cy="338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5BFC4-EBF3-B046-9BA3-F51940DD537B}"/>
              </a:ext>
            </a:extLst>
          </p:cNvPr>
          <p:cNvSpPr/>
          <p:nvPr/>
        </p:nvSpPr>
        <p:spPr>
          <a:xfrm>
            <a:off x="6911901" y="3111165"/>
            <a:ext cx="338328" cy="338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8481AC-CC5A-3D48-AC8F-DBC8D22CA153}"/>
              </a:ext>
            </a:extLst>
          </p:cNvPr>
          <p:cNvSpPr/>
          <p:nvPr/>
        </p:nvSpPr>
        <p:spPr>
          <a:xfrm>
            <a:off x="8352046" y="1890960"/>
            <a:ext cx="338328" cy="338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12F274-0C11-7C40-BB09-F737B61F2E6A}"/>
              </a:ext>
            </a:extLst>
          </p:cNvPr>
          <p:cNvSpPr/>
          <p:nvPr/>
        </p:nvSpPr>
        <p:spPr>
          <a:xfrm>
            <a:off x="7495231" y="2432452"/>
            <a:ext cx="338328" cy="338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1E3A996-8385-CF4D-9EC8-A79808B51C13}"/>
              </a:ext>
            </a:extLst>
          </p:cNvPr>
          <p:cNvCxnSpPr>
            <a:cxnSpLocks/>
            <a:stCxn id="5" idx="7"/>
            <a:endCxn id="40" idx="2"/>
          </p:cNvCxnSpPr>
          <p:nvPr/>
        </p:nvCxnSpPr>
        <p:spPr>
          <a:xfrm rot="5400000" flipH="1" flipV="1">
            <a:off x="6198329" y="2206627"/>
            <a:ext cx="641857" cy="51849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3151864F-0004-EC40-9424-C846B7245DB9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rot="5400000" flipH="1" flipV="1">
            <a:off x="7822056" y="1902463"/>
            <a:ext cx="372328" cy="68765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B432D149-D7A0-3A47-8B41-3F47EAAD42A2}"/>
              </a:ext>
            </a:extLst>
          </p:cNvPr>
          <p:cNvCxnSpPr>
            <a:cxnSpLocks/>
            <a:stCxn id="9" idx="3"/>
            <a:endCxn id="6" idx="6"/>
          </p:cNvCxnSpPr>
          <p:nvPr/>
        </p:nvCxnSpPr>
        <p:spPr>
          <a:xfrm rot="5400000">
            <a:off x="7117956" y="2853507"/>
            <a:ext cx="559096" cy="29454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99F71D2F-94B8-7A4E-8D2E-BAE724095D72}"/>
              </a:ext>
            </a:extLst>
          </p:cNvPr>
          <p:cNvCxnSpPr>
            <a:cxnSpLocks/>
            <a:stCxn id="6" idx="3"/>
            <a:endCxn id="5" idx="4"/>
          </p:cNvCxnSpPr>
          <p:nvPr/>
        </p:nvCxnSpPr>
        <p:spPr>
          <a:xfrm rot="5400000" flipH="1">
            <a:off x="6388739" y="2827238"/>
            <a:ext cx="324365" cy="821053"/>
          </a:xfrm>
          <a:prstGeom prst="curvedConnector3">
            <a:avLst>
              <a:gd name="adj1" fmla="val -8575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CF9DA84-6B13-6942-8135-7D9C08860F1E}"/>
              </a:ext>
            </a:extLst>
          </p:cNvPr>
          <p:cNvCxnSpPr>
            <a:cxnSpLocks/>
            <a:stCxn id="8" idx="6"/>
            <a:endCxn id="9" idx="5"/>
          </p:cNvCxnSpPr>
          <p:nvPr/>
        </p:nvCxnSpPr>
        <p:spPr>
          <a:xfrm flipH="1">
            <a:off x="7784012" y="2060124"/>
            <a:ext cx="906362" cy="661109"/>
          </a:xfrm>
          <a:prstGeom prst="curvedConnector4">
            <a:avLst>
              <a:gd name="adj1" fmla="val -25222"/>
              <a:gd name="adj2" fmla="val 14207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52AAA86-4524-114F-9A3E-7C1F7AF90802}"/>
              </a:ext>
            </a:extLst>
          </p:cNvPr>
          <p:cNvSpPr txBox="1"/>
          <p:nvPr/>
        </p:nvSpPr>
        <p:spPr>
          <a:xfrm>
            <a:off x="5359949" y="2475830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Home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17EE7D-A6CB-154D-9664-B7D2150584B2}"/>
              </a:ext>
            </a:extLst>
          </p:cNvPr>
          <p:cNvSpPr txBox="1"/>
          <p:nvPr/>
        </p:nvSpPr>
        <p:spPr>
          <a:xfrm>
            <a:off x="7026188" y="3399662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Short Stop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67F262-9F6C-F648-960F-A4AA9B0C9460}"/>
              </a:ext>
            </a:extLst>
          </p:cNvPr>
          <p:cNvSpPr txBox="1"/>
          <p:nvPr/>
        </p:nvSpPr>
        <p:spPr>
          <a:xfrm>
            <a:off x="6897893" y="2444234"/>
            <a:ext cx="579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Work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645F915-0BAB-7C42-834E-4322D5C734ED}"/>
              </a:ext>
            </a:extLst>
          </p:cNvPr>
          <p:cNvSpPr/>
          <p:nvPr/>
        </p:nvSpPr>
        <p:spPr>
          <a:xfrm>
            <a:off x="6778503" y="1975779"/>
            <a:ext cx="338328" cy="338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C2084E3A-3491-6B45-90CA-38CCCA1CD2A4}"/>
              </a:ext>
            </a:extLst>
          </p:cNvPr>
          <p:cNvCxnSpPr>
            <a:cxnSpLocks/>
            <a:stCxn id="40" idx="6"/>
            <a:endCxn id="9" idx="1"/>
          </p:cNvCxnSpPr>
          <p:nvPr/>
        </p:nvCxnSpPr>
        <p:spPr>
          <a:xfrm>
            <a:off x="7116831" y="2144943"/>
            <a:ext cx="427947" cy="337056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AD82090-2E43-464B-ADAA-284E35C60AA8}"/>
              </a:ext>
            </a:extLst>
          </p:cNvPr>
          <p:cNvSpPr txBox="1"/>
          <p:nvPr/>
        </p:nvSpPr>
        <p:spPr>
          <a:xfrm>
            <a:off x="6537313" y="1679443"/>
            <a:ext cx="1167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60B9CD-5D3E-554D-A9EC-362BA55E05D6}"/>
              </a:ext>
            </a:extLst>
          </p:cNvPr>
          <p:cNvSpPr txBox="1"/>
          <p:nvPr/>
        </p:nvSpPr>
        <p:spPr>
          <a:xfrm>
            <a:off x="8383240" y="1592785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Lunch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86EA61-2667-3547-A214-557D420C8E06}"/>
              </a:ext>
            </a:extLst>
          </p:cNvPr>
          <p:cNvSpPr/>
          <p:nvPr/>
        </p:nvSpPr>
        <p:spPr>
          <a:xfrm>
            <a:off x="4844642" y="3265682"/>
            <a:ext cx="338328" cy="338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6BF6646E-D085-C240-B526-49FCB7769250}"/>
              </a:ext>
            </a:extLst>
          </p:cNvPr>
          <p:cNvCxnSpPr>
            <a:cxnSpLocks/>
            <a:stCxn id="47" idx="7"/>
            <a:endCxn id="5" idx="2"/>
          </p:cNvCxnSpPr>
          <p:nvPr/>
        </p:nvCxnSpPr>
        <p:spPr>
          <a:xfrm rot="5400000" flipH="1" flipV="1">
            <a:off x="5347921" y="2691919"/>
            <a:ext cx="408812" cy="837808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576614B4-40B8-F048-B509-A9FB04C91CCD}"/>
              </a:ext>
            </a:extLst>
          </p:cNvPr>
          <p:cNvCxnSpPr>
            <a:cxnSpLocks/>
            <a:stCxn id="5" idx="3"/>
            <a:endCxn id="47" idx="5"/>
          </p:cNvCxnSpPr>
          <p:nvPr/>
        </p:nvCxnSpPr>
        <p:spPr>
          <a:xfrm rot="5400000">
            <a:off x="5312887" y="2846571"/>
            <a:ext cx="528429" cy="887355"/>
          </a:xfrm>
          <a:prstGeom prst="curvedConnector3">
            <a:avLst>
              <a:gd name="adj1" fmla="val 1114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5424015-2400-F344-B024-2CD44E4CFF0A}"/>
              </a:ext>
            </a:extLst>
          </p:cNvPr>
          <p:cNvSpPr txBox="1"/>
          <p:nvPr/>
        </p:nvSpPr>
        <p:spPr>
          <a:xfrm>
            <a:off x="4353821" y="3176729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Gym</a:t>
            </a:r>
          </a:p>
        </p:txBody>
      </p:sp>
    </p:spTree>
    <p:extLst>
      <p:ext uri="{BB962C8B-B14F-4D97-AF65-F5344CB8AC3E}">
        <p14:creationId xmlns:p14="http://schemas.microsoft.com/office/powerpoint/2010/main" val="7011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246A-58C4-9443-BFD5-D1F3A721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Linked Trip Departures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3E5B2-3F2F-6948-9579-A840CC4F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AD9A2-B346-2047-BE78-183DF0811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93279"/>
            <a:ext cx="739648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Historically Household Travel Surveys (HTS) have suffered trip underreporting</a:t>
            </a:r>
          </a:p>
          <a:p>
            <a:r>
              <a:rPr lang="en-US" dirty="0"/>
              <a:t>Starting in late 1990s GPS data loggers were used to collect trace data passively</a:t>
            </a:r>
          </a:p>
          <a:p>
            <a:r>
              <a:rPr lang="en-US" dirty="0"/>
              <a:t>Over time GPS derived travel data used in different ways</a:t>
            </a:r>
          </a:p>
          <a:p>
            <a:pPr lvl="1"/>
            <a:r>
              <a:rPr lang="en-US" dirty="0"/>
              <a:t>Independent processing and comparison</a:t>
            </a:r>
          </a:p>
          <a:p>
            <a:pPr lvl="1"/>
            <a:r>
              <a:rPr lang="en-US" dirty="0"/>
              <a:t>As a source for a prompted-recall interview</a:t>
            </a:r>
          </a:p>
          <a:p>
            <a:pPr lvl="1"/>
            <a:r>
              <a:rPr lang="en-US" dirty="0"/>
              <a:t>Fully automated processing with attribute imputation</a:t>
            </a:r>
          </a:p>
          <a:p>
            <a:r>
              <a:rPr lang="en-US" dirty="0"/>
              <a:t>Then smartphones appeared…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36FE-9A5C-1E4F-9956-9859D9269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Trip Distances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35B26-52EF-8A4F-85BE-C661B738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21C66C-FD13-3446-87C8-181C58D61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34806-370A-9045-8428-7FF172493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3" y="693279"/>
            <a:ext cx="7397496" cy="41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36FE-9A5C-1E4F-9956-9859D9269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35B26-52EF-8A4F-85BE-C661B738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E3148-54CD-8845-BB3B-06983B625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0305"/>
            <a:ext cx="7397496" cy="41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8AB2-DAC8-6A43-A97D-58F26A5B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Rates by Person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F4955-129B-1A48-8DDF-B9E2939E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D92BD-23D9-8141-B9D6-60779AA35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" y="693279"/>
            <a:ext cx="7397496" cy="41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6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E87D-3249-7244-A30C-9218A62B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Trip Rates by Model Purpose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89AFA-B3C4-0F4E-BB0D-C4AF881E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10A24-7193-4D41-85EF-7EE30A3BF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06112"/>
            <a:ext cx="7397496" cy="41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F1C2-EFA6-6C40-A00C-CEB6570C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Tour Rates by Person Type Across Projects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BF14E2-FE13-D14A-AC39-D20175A82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93279"/>
            <a:ext cx="7397496" cy="41610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B1DEB-AE3A-CF41-A36D-A8D4B70B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1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BE53B-7BB5-AC41-97E7-9A63E0E3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Tour Stop Frequency by Person Type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9810DD-ECA8-1348-82AD-0E32B0387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693279"/>
            <a:ext cx="7397496" cy="41610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05F2B-F196-9C42-A4D9-92759365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F1C2-EFA6-6C40-A00C-CEB6570C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Mandatory Tour Rates by Person Type Across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B1DEB-AE3A-CF41-A36D-A8D4B70B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A135B1-B88A-9D4C-B360-764F0C971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93279"/>
            <a:ext cx="7397496" cy="4161092"/>
          </a:xfrm>
        </p:spPr>
      </p:pic>
    </p:spTree>
    <p:extLst>
      <p:ext uri="{BB962C8B-B14F-4D97-AF65-F5344CB8AC3E}">
        <p14:creationId xmlns:p14="http://schemas.microsoft.com/office/powerpoint/2010/main" val="22260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DFD07-3CBD-D641-8415-C35BB197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Non-Mandatory Tour Stop Frequency by Person Type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D3D890-AAD0-2B45-880E-D2D1D20BB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693279"/>
            <a:ext cx="7397496" cy="41610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7BBA9-8170-D64B-845C-470C6EEF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8E3D-A109-7141-BE5E-3EAC57C9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74F6A-57F9-FC4D-BEC0-4458064F1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Participants using apps can complete travel reporting via..</a:t>
            </a:r>
          </a:p>
          <a:p>
            <a:pPr lvl="1"/>
            <a:r>
              <a:rPr lang="en-US" dirty="0"/>
              <a:t>App</a:t>
            </a:r>
          </a:p>
          <a:p>
            <a:pPr lvl="1"/>
            <a:r>
              <a:rPr lang="en-US" dirty="0"/>
              <a:t>Web survey </a:t>
            </a:r>
          </a:p>
          <a:p>
            <a:pPr lvl="1"/>
            <a:r>
              <a:rPr lang="en-US" dirty="0"/>
              <a:t>CATI (call into project hotline)</a:t>
            </a:r>
          </a:p>
          <a:p>
            <a:pPr marL="288925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5C85B-40A2-964B-AB69-CB7F78C0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9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48D0-5146-8E43-8B1C-21FF3146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Completion Modes for App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CF48B-8509-FF47-8D9F-A6E52997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29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C71324-4B9B-8A4E-A4D1-A33B50216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693278"/>
            <a:ext cx="7397496" cy="4161092"/>
          </a:xfrm>
        </p:spPr>
      </p:pic>
    </p:spTree>
    <p:extLst>
      <p:ext uri="{BB962C8B-B14F-4D97-AF65-F5344CB8AC3E}">
        <p14:creationId xmlns:p14="http://schemas.microsoft.com/office/powerpoint/2010/main" val="30440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Smartphone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used as direct replacements of GPS loggers</a:t>
            </a:r>
          </a:p>
          <a:p>
            <a:pPr lvl="1"/>
            <a:r>
              <a:rPr lang="en-US" dirty="0" err="1"/>
              <a:t>NuStats</a:t>
            </a:r>
            <a:r>
              <a:rPr lang="en-US" dirty="0"/>
              <a:t> adapted </a:t>
            </a:r>
            <a:r>
              <a:rPr lang="en-US" dirty="0" err="1"/>
              <a:t>CycleTracks</a:t>
            </a:r>
            <a:r>
              <a:rPr lang="en-US" dirty="0"/>
              <a:t> for Portland HTS (2010), captured limited attributes</a:t>
            </a:r>
          </a:p>
          <a:p>
            <a:r>
              <a:rPr lang="en-US" dirty="0"/>
              <a:t>Connected to online instruments for prompted-recall</a:t>
            </a:r>
          </a:p>
          <a:p>
            <a:pPr lvl="1"/>
            <a:r>
              <a:rPr lang="en-US" dirty="0"/>
              <a:t>MIT – Future Mobility Survey in Singapore (2014)</a:t>
            </a:r>
          </a:p>
          <a:p>
            <a:r>
              <a:rPr lang="en-US" dirty="0"/>
              <a:t>As a complete “in the moment” prompted-recall instrument (2015)</a:t>
            </a:r>
          </a:p>
          <a:p>
            <a:pPr lvl="1"/>
            <a:r>
              <a:rPr lang="en-US" dirty="0"/>
              <a:t>RSG – </a:t>
            </a:r>
            <a:r>
              <a:rPr lang="en-US" dirty="0" err="1"/>
              <a:t>rMove</a:t>
            </a:r>
            <a:r>
              <a:rPr lang="en-US" dirty="0"/>
              <a:t> smartphone apps</a:t>
            </a:r>
          </a:p>
          <a:p>
            <a:r>
              <a:rPr lang="en-US" dirty="0"/>
              <a:t>Westat had internal prototypes as early as 2012</a:t>
            </a:r>
          </a:p>
          <a:p>
            <a:pPr lvl="1"/>
            <a:r>
              <a:rPr lang="en-US" dirty="0"/>
              <a:t>Followed model from MIT in the beginning</a:t>
            </a:r>
          </a:p>
          <a:p>
            <a:pPr lvl="1"/>
            <a:r>
              <a:rPr lang="en-US" dirty="0"/>
              <a:t>Switched to a full blown “in the moment” PR in 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450D-BC94-2B4B-8AC1-2E76BFDD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Trip Rates by Final Completion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824C1-7CD3-C843-A13A-D33D1BB9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30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D6BBE65-E5D9-8545-A622-1B5455011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93279"/>
            <a:ext cx="7397496" cy="4161092"/>
          </a:xfrm>
        </p:spPr>
      </p:pic>
    </p:spTree>
    <p:extLst>
      <p:ext uri="{BB962C8B-B14F-4D97-AF65-F5344CB8AC3E}">
        <p14:creationId xmlns:p14="http://schemas.microsoft.com/office/powerpoint/2010/main" val="26547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80F59-1FA4-8944-8146-B1B65E4D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A823A-82D2-A345-A5CF-3ECBB8765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Smartphone apps are used across nearly all socio-dem dimensions but in a biased way</a:t>
            </a:r>
          </a:p>
          <a:p>
            <a:pPr lvl="1"/>
            <a:r>
              <a:rPr lang="en-US" dirty="0"/>
              <a:t>Younger, more educated, wealthier</a:t>
            </a:r>
          </a:p>
          <a:p>
            <a:r>
              <a:rPr lang="en-US" dirty="0"/>
              <a:t>Using a smartphone app results in additional travel being captured and reported</a:t>
            </a:r>
          </a:p>
          <a:p>
            <a:pPr lvl="1"/>
            <a:r>
              <a:rPr lang="en-US" dirty="0"/>
              <a:t>Impact is largest on non-mandatory travel, with higher tour and tour stop frequencies -&gt; Matches expectations and other studies</a:t>
            </a:r>
          </a:p>
          <a:p>
            <a:r>
              <a:rPr lang="en-US" dirty="0"/>
              <a:t>Completion mode is highly related to person and household characteristics</a:t>
            </a:r>
          </a:p>
          <a:p>
            <a:pPr lvl="1"/>
            <a:r>
              <a:rPr lang="en-US" dirty="0"/>
              <a:t>This shows the importance of providing smartphone app users alternative modes to complete – can reduce biases in final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13593-5E1B-394F-AE7E-A51571D0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9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9302F2-A290-2B4F-BF04-78110E2C7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more information, </a:t>
            </a:r>
            <a:br>
              <a:rPr lang="en-US" dirty="0"/>
            </a:br>
            <a:r>
              <a:rPr lang="en-US" dirty="0"/>
              <a:t>contact </a:t>
            </a:r>
            <a:r>
              <a:rPr lang="en-US" dirty="0">
                <a:hlinkClick r:id="rId3"/>
              </a:rPr>
              <a:t>MarceloSimas@westat.com</a:t>
            </a:r>
            <a:r>
              <a:rPr lang="en-US" dirty="0"/>
              <a:t>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3FDBB8B-F73E-C34B-A67B-CEA39016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E2EEDAC-FDDD-F84E-9FEE-4BE12D4F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8A066-2BAB-6643-9929-E54C13F8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App Screenshots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BD2F9-EA01-7A40-8303-AFDCEDB8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EBEAE-C6FD-5046-9325-26E4F1B7E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9545A03-619B-4A44-B303-5A969C16D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055077"/>
            <a:ext cx="20574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73956B-F6F1-1140-B149-E80515315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055077"/>
            <a:ext cx="2057400" cy="3657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3A639C-5C49-9C4F-9512-2D4A301DF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55077"/>
            <a:ext cx="2057400" cy="36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A1A5B-76DD-6C40-B1C9-A6D0D75A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App Screenshots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BD234-A042-1740-B8B3-A4C6CEF61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EAE96-23D2-CB45-8E11-235064B2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66DD310F-6681-3B4F-9EB3-7810374D8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015100"/>
            <a:ext cx="20574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B5350-DD4C-BC47-A0B7-27712CC5B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050416"/>
            <a:ext cx="20574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C75C06-C66B-2D4A-BC84-2888D2367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43284"/>
            <a:ext cx="2057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DailyTravel App – 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dedicated GPS logger devices</a:t>
            </a:r>
          </a:p>
          <a:p>
            <a:r>
              <a:rPr lang="en-US" dirty="0"/>
              <a:t>Implement state-of-the art features</a:t>
            </a:r>
          </a:p>
          <a:p>
            <a:pPr lvl="1"/>
            <a:r>
              <a:rPr lang="en-US" dirty="0"/>
              <a:t>Support “in the moment” GPS-PR (limited place editing)</a:t>
            </a:r>
          </a:p>
          <a:p>
            <a:pPr lvl="1"/>
            <a:r>
              <a:rPr lang="en-US" dirty="0"/>
              <a:t>Support for adding missed trips</a:t>
            </a:r>
          </a:p>
          <a:p>
            <a:pPr lvl="1"/>
            <a:r>
              <a:rPr lang="en-US" dirty="0"/>
              <a:t>Integrate with </a:t>
            </a:r>
            <a:r>
              <a:rPr lang="en-US" dirty="0" err="1"/>
              <a:t>TripBuilder</a:t>
            </a:r>
            <a:r>
              <a:rPr lang="en-US" dirty="0"/>
              <a:t> Web (TBW)</a:t>
            </a:r>
          </a:p>
          <a:p>
            <a:pPr lvl="1"/>
            <a:r>
              <a:rPr lang="en-US" dirty="0"/>
              <a:t>Multi-day support (week-long collection)</a:t>
            </a:r>
          </a:p>
          <a:p>
            <a:pPr lvl="1"/>
            <a:r>
              <a:rPr lang="en-US" dirty="0"/>
              <a:t>Customizable instruments and time zones</a:t>
            </a:r>
          </a:p>
          <a:p>
            <a:pPr lvl="1"/>
            <a:r>
              <a:rPr lang="en-US" dirty="0"/>
              <a:t>Connected to Google APIs</a:t>
            </a:r>
          </a:p>
          <a:p>
            <a:r>
              <a:rPr lang="en-US" dirty="0"/>
              <a:t>Full integration with other retrieval modes (Web, CATI)</a:t>
            </a:r>
          </a:p>
          <a:p>
            <a:pPr lvl="1"/>
            <a:r>
              <a:rPr lang="en-US" dirty="0"/>
              <a:t>Possible to start on phone and end on Web or CATI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DailyTravel App at Westat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Westat started offering </a:t>
            </a:r>
            <a:r>
              <a:rPr lang="en-US" dirty="0" err="1"/>
              <a:t>DailyTravel</a:t>
            </a:r>
            <a:r>
              <a:rPr lang="en-US" dirty="0"/>
              <a:t> to all HTS participants age 13+ in 2016</a:t>
            </a:r>
          </a:p>
          <a:p>
            <a:pPr lvl="1"/>
            <a:r>
              <a:rPr lang="en-US" dirty="0"/>
              <a:t>Initial deployment to a pilot in Hickory, NC</a:t>
            </a:r>
          </a:p>
          <a:p>
            <a:r>
              <a:rPr lang="en-US" dirty="0"/>
              <a:t>Following that Westat deployed apps to several HTS projects</a:t>
            </a:r>
          </a:p>
          <a:p>
            <a:pPr lvl="1"/>
            <a:r>
              <a:rPr lang="en-US" dirty="0"/>
              <a:t>Billings (2017)</a:t>
            </a:r>
          </a:p>
          <a:p>
            <a:pPr lvl="1"/>
            <a:r>
              <a:rPr lang="en-US" dirty="0"/>
              <a:t>Vancouver (</a:t>
            </a:r>
            <a:r>
              <a:rPr lang="en-US" dirty="0" err="1"/>
              <a:t>Translink</a:t>
            </a:r>
            <a:r>
              <a:rPr lang="en-US" dirty="0"/>
              <a:t>) with Ipsos (2017-2018)*</a:t>
            </a:r>
          </a:p>
          <a:p>
            <a:pPr lvl="1"/>
            <a:r>
              <a:rPr lang="en-US" dirty="0"/>
              <a:t>CMAP – Chicago HTS (2018-2019)</a:t>
            </a:r>
          </a:p>
          <a:p>
            <a:pPr lvl="1"/>
            <a:r>
              <a:rPr lang="en-US" dirty="0"/>
              <a:t>Maryland HTS (2018-2019)</a:t>
            </a:r>
          </a:p>
          <a:p>
            <a:pPr lvl="1"/>
            <a:r>
              <a:rPr lang="en-US" dirty="0"/>
              <a:t>Laredo HTS (2018-2019)</a:t>
            </a:r>
          </a:p>
          <a:p>
            <a:pPr lvl="1"/>
            <a:r>
              <a:rPr lang="en-US" dirty="0"/>
              <a:t>MARC – Kansas City HTS (2018-2019)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4" y="105507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sample percentages and socio-demographic characteristics of participants that use apps vs. those that do not</a:t>
            </a:r>
          </a:p>
          <a:p>
            <a:r>
              <a:rPr lang="en-US" dirty="0"/>
              <a:t>Review the characteristics of participants who start to use the app and fall into the following groups: </a:t>
            </a:r>
          </a:p>
          <a:p>
            <a:pPr lvl="1"/>
            <a:r>
              <a:rPr lang="en-US" dirty="0"/>
              <a:t>complete reporting on the app, </a:t>
            </a:r>
          </a:p>
          <a:p>
            <a:pPr lvl="1"/>
            <a:r>
              <a:rPr lang="en-US" dirty="0"/>
              <a:t>complete reporting on the web, </a:t>
            </a:r>
          </a:p>
          <a:p>
            <a:pPr lvl="1"/>
            <a:r>
              <a:rPr lang="en-US" dirty="0"/>
              <a:t>or complete reporting over the phone.  </a:t>
            </a:r>
          </a:p>
          <a:p>
            <a:r>
              <a:rPr lang="en-US" dirty="0"/>
              <a:t>Compare both the socio-demographic and travel aspects of complete households and persons who use the app versus those who don’t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Summary – Completes for Day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1EEC558-7E27-9249-AD76-7391956AC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576898"/>
              </p:ext>
            </p:extLst>
          </p:nvPr>
        </p:nvGraphicFramePr>
        <p:xfrm>
          <a:off x="522514" y="1055687"/>
          <a:ext cx="7992835" cy="357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67">
                  <a:extLst>
                    <a:ext uri="{9D8B030D-6E8A-4147-A177-3AD203B41FA5}">
                      <a16:colId xmlns:a16="http://schemas.microsoft.com/office/drawing/2014/main" val="3309023489"/>
                    </a:ext>
                  </a:extLst>
                </a:gridCol>
                <a:gridCol w="1598567">
                  <a:extLst>
                    <a:ext uri="{9D8B030D-6E8A-4147-A177-3AD203B41FA5}">
                      <a16:colId xmlns:a16="http://schemas.microsoft.com/office/drawing/2014/main" val="2481652736"/>
                    </a:ext>
                  </a:extLst>
                </a:gridCol>
                <a:gridCol w="1598567">
                  <a:extLst>
                    <a:ext uri="{9D8B030D-6E8A-4147-A177-3AD203B41FA5}">
                      <a16:colId xmlns:a16="http://schemas.microsoft.com/office/drawing/2014/main" val="2253051941"/>
                    </a:ext>
                  </a:extLst>
                </a:gridCol>
                <a:gridCol w="1598567">
                  <a:extLst>
                    <a:ext uri="{9D8B030D-6E8A-4147-A177-3AD203B41FA5}">
                      <a16:colId xmlns:a16="http://schemas.microsoft.com/office/drawing/2014/main" val="247606292"/>
                    </a:ext>
                  </a:extLst>
                </a:gridCol>
                <a:gridCol w="1598567">
                  <a:extLst>
                    <a:ext uri="{9D8B030D-6E8A-4147-A177-3AD203B41FA5}">
                      <a16:colId xmlns:a16="http://schemas.microsoft.com/office/drawing/2014/main" val="1707006894"/>
                    </a:ext>
                  </a:extLst>
                </a:gridCol>
              </a:tblGrid>
              <a:tr h="511062"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Households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Persons (13+)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 Persons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71397"/>
                  </a:ext>
                </a:extLst>
              </a:tr>
              <a:tr h="511062">
                <a:tc>
                  <a:txBody>
                    <a:bodyPr/>
                    <a:lstStyle/>
                    <a:p>
                      <a:r>
                        <a:rPr lang="en-US" dirty="0"/>
                        <a:t>Billings 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7,728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34564"/>
                  </a:ext>
                </a:extLst>
              </a:tr>
              <a:tr h="511062">
                <a:tc>
                  <a:txBody>
                    <a:bodyPr/>
                    <a:lstStyle/>
                    <a:p>
                      <a:r>
                        <a:rPr lang="en-US" dirty="0"/>
                        <a:t>CMAP 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11,967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24,522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88,543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47157"/>
                  </a:ext>
                </a:extLst>
              </a:tr>
              <a:tr h="511062">
                <a:tc>
                  <a:txBody>
                    <a:bodyPr/>
                    <a:lstStyle/>
                    <a:p>
                      <a:r>
                        <a:rPr lang="en-US" dirty="0"/>
                        <a:t>Laredo 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9,598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300721"/>
                  </a:ext>
                </a:extLst>
              </a:tr>
              <a:tr h="511062">
                <a:tc>
                  <a:txBody>
                    <a:bodyPr/>
                    <a:lstStyle/>
                    <a:p>
                      <a:r>
                        <a:rPr lang="en-US" dirty="0"/>
                        <a:t>MARC 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27,987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76050"/>
                  </a:ext>
                </a:extLst>
              </a:tr>
              <a:tr h="511062">
                <a:tc>
                  <a:txBody>
                    <a:bodyPr/>
                    <a:lstStyle/>
                    <a:p>
                      <a:r>
                        <a:rPr lang="en-US" dirty="0"/>
                        <a:t>Maryland 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44,817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398498"/>
                  </a:ext>
                </a:extLst>
              </a:tr>
              <a:tr h="511062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24,486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48,526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11,056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178,673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872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3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stat2018">
  <a:themeElements>
    <a:clrScheme name="Westat1 1">
      <a:dk1>
        <a:srgbClr val="000000"/>
      </a:dk1>
      <a:lt1>
        <a:srgbClr val="FFFFFF"/>
      </a:lt1>
      <a:dk2>
        <a:srgbClr val="1A2A57"/>
      </a:dk2>
      <a:lt2>
        <a:srgbClr val="E7E6E6"/>
      </a:lt2>
      <a:accent1>
        <a:srgbClr val="00467F"/>
      </a:accent1>
      <a:accent2>
        <a:srgbClr val="A71C20"/>
      </a:accent2>
      <a:accent3>
        <a:srgbClr val="007E9D"/>
      </a:accent3>
      <a:accent4>
        <a:srgbClr val="FAA61A"/>
      </a:accent4>
      <a:accent5>
        <a:srgbClr val="542785"/>
      </a:accent5>
      <a:accent6>
        <a:srgbClr val="3A7B3C"/>
      </a:accent6>
      <a:hlink>
        <a:srgbClr val="0563C1"/>
      </a:hlink>
      <a:folHlink>
        <a:srgbClr val="696C6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4615</TotalTime>
  <Words>745</Words>
  <Application>Microsoft Macintosh PowerPoint</Application>
  <PresentationFormat>On-screen Show (16:9)</PresentationFormat>
  <Paragraphs>185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.PingFang SC Regular</vt:lpstr>
      <vt:lpstr>Arial</vt:lpstr>
      <vt:lpstr>Calibri</vt:lpstr>
      <vt:lpstr>Verdana</vt:lpstr>
      <vt:lpstr>Zapf Dingbats</vt:lpstr>
      <vt:lpstr>Westat2018</vt:lpstr>
      <vt:lpstr>Who Uses These Apps…</vt:lpstr>
      <vt:lpstr>Historic Background</vt:lpstr>
      <vt:lpstr>Evolution of Smartphone Apps</vt:lpstr>
      <vt:lpstr>Examples of App Screenshots</vt:lpstr>
      <vt:lpstr>Example of App Screenshots</vt:lpstr>
      <vt:lpstr>DailyTravel App – Background </vt:lpstr>
      <vt:lpstr>DailyTravel App at Westat</vt:lpstr>
      <vt:lpstr>Research Questions</vt:lpstr>
      <vt:lpstr>Data Summary – Completes for Day 1</vt:lpstr>
      <vt:lpstr>All GPS Points Collected Since 2016 (&gt;60 million)</vt:lpstr>
      <vt:lpstr>Socio-demographic characteristics</vt:lpstr>
      <vt:lpstr>Household Size</vt:lpstr>
      <vt:lpstr>Vehicle Counts</vt:lpstr>
      <vt:lpstr>Income Groups</vt:lpstr>
      <vt:lpstr>Person Age Groups</vt:lpstr>
      <vt:lpstr>Person Types</vt:lpstr>
      <vt:lpstr>Education Levels</vt:lpstr>
      <vt:lpstr>Travel Characteristics</vt:lpstr>
      <vt:lpstr>Hourly Linked Trip Departures</vt:lpstr>
      <vt:lpstr>Linked Trip Distances</vt:lpstr>
      <vt:lpstr>Travel Time</vt:lpstr>
      <vt:lpstr>Trip Rates by Person Type</vt:lpstr>
      <vt:lpstr>Linked Trip Rates by Model Purpose</vt:lpstr>
      <vt:lpstr>Mandatory Tour Rates by Person Type Across Projects</vt:lpstr>
      <vt:lpstr>Mandatory Tour Stop Frequency by Person Type </vt:lpstr>
      <vt:lpstr>Non Mandatory Tour Rates by Person Type Across Projects</vt:lpstr>
      <vt:lpstr>Non-Mandatory Tour Stop Frequency by Person Type </vt:lpstr>
      <vt:lpstr>Completion Modes</vt:lpstr>
      <vt:lpstr>Final Completion Modes for App Users</vt:lpstr>
      <vt:lpstr>Linked Trip Rates by Final Completion Mode</vt:lpstr>
      <vt:lpstr>Final Remarks</vt:lpstr>
      <vt:lpstr>Thank You</vt:lpstr>
    </vt:vector>
  </TitlesOfParts>
  <Company>Westat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Horton</dc:creator>
  <cp:lastModifiedBy>Marcelo Simas</cp:lastModifiedBy>
  <cp:revision>200</cp:revision>
  <cp:lastPrinted>2018-11-14T21:03:58Z</cp:lastPrinted>
  <dcterms:created xsi:type="dcterms:W3CDTF">2018-06-28T00:10:08Z</dcterms:created>
  <dcterms:modified xsi:type="dcterms:W3CDTF">2019-07-16T14:10:55Z</dcterms:modified>
</cp:coreProperties>
</file>