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1"/>
  </p:sldMasterIdLst>
  <p:notesMasterIdLst>
    <p:notesMasterId r:id="rId23"/>
  </p:notesMasterIdLst>
  <p:handoutMasterIdLst>
    <p:handoutMasterId r:id="rId24"/>
  </p:handoutMasterIdLst>
  <p:sldIdLst>
    <p:sldId id="257" r:id="rId2"/>
    <p:sldId id="307" r:id="rId3"/>
    <p:sldId id="308" r:id="rId4"/>
    <p:sldId id="309" r:id="rId5"/>
    <p:sldId id="310" r:id="rId6"/>
    <p:sldId id="321" r:id="rId7"/>
    <p:sldId id="311" r:id="rId8"/>
    <p:sldId id="312" r:id="rId9"/>
    <p:sldId id="313" r:id="rId10"/>
    <p:sldId id="314" r:id="rId11"/>
    <p:sldId id="315" r:id="rId12"/>
    <p:sldId id="322" r:id="rId13"/>
    <p:sldId id="316" r:id="rId14"/>
    <p:sldId id="319" r:id="rId15"/>
    <p:sldId id="323" r:id="rId16"/>
    <p:sldId id="320" r:id="rId17"/>
    <p:sldId id="318" r:id="rId18"/>
    <p:sldId id="325" r:id="rId19"/>
    <p:sldId id="324" r:id="rId20"/>
    <p:sldId id="317" r:id="rId21"/>
    <p:sldId id="300" r:id="rId22"/>
  </p:sldIdLst>
  <p:sldSz cx="9144000" cy="5143500" type="screen16x9"/>
  <p:notesSz cx="6858000" cy="1609725"/>
  <p:embeddedFontLst>
    <p:embeddedFont>
      <p:font typeface="Calibri" panose="020F0502020204030204" pitchFamily="34" charset="0"/>
      <p:regular r:id="rId25"/>
      <p:bold r:id="rId26"/>
      <p:italic r:id="rId27"/>
      <p:boldItalic r:id="rId28"/>
    </p:embeddedFont>
    <p:embeddedFont>
      <p:font typeface="Myriad Web Pro" panose="020B0503030403020204" pitchFamily="34" charset="77"/>
      <p:regular r:id="rId29"/>
      <p:bold r:id="rId30"/>
      <p:italic r:id="rId31"/>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6858"/>
    <a:srgbClr val="008BB0"/>
    <a:srgbClr val="695E4A"/>
    <a:srgbClr val="0088B7"/>
    <a:srgbClr val="B45340"/>
    <a:srgbClr val="9A4E9E"/>
    <a:srgbClr val="FFFFFF"/>
    <a:srgbClr val="006166"/>
    <a:srgbClr val="618E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3" autoAdjust="0"/>
    <p:restoredTop sz="81387" autoAdjust="0"/>
  </p:normalViewPr>
  <p:slideViewPr>
    <p:cSldViewPr snapToGrid="0">
      <p:cViewPr>
        <p:scale>
          <a:sx n="104" d="100"/>
          <a:sy n="104" d="100"/>
        </p:scale>
        <p:origin x="1544" y="7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snapToGrid="0" showGuides="1">
      <p:cViewPr varScale="1">
        <p:scale>
          <a:sx n="49" d="100"/>
          <a:sy n="49" d="100"/>
        </p:scale>
        <p:origin x="283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Scanlon" userId="5c92a052-b51c-4ab2-be20-7e3163fb39c6" providerId="ADAL" clId="{8697E1B9-5289-7E4F-BBF7-E473BEA0F36F}"/>
    <pc:docChg chg="undo custSel addSld delSld modSld sldOrd">
      <pc:chgData name="Paul Scanlon" userId="5c92a052-b51c-4ab2-be20-7e3163fb39c6" providerId="ADAL" clId="{8697E1B9-5289-7E4F-BBF7-E473BEA0F36F}" dt="2019-07-17T10:00:16.618" v="2369" actId="20577"/>
      <pc:docMkLst>
        <pc:docMk/>
      </pc:docMkLst>
      <pc:sldChg chg="addSp delSp modSp">
        <pc:chgData name="Paul Scanlon" userId="5c92a052-b51c-4ab2-be20-7e3163fb39c6" providerId="ADAL" clId="{8697E1B9-5289-7E4F-BBF7-E473BEA0F36F}" dt="2019-07-16T19:10:29.800" v="1932"/>
        <pc:sldMkLst>
          <pc:docMk/>
          <pc:sldMk cId="3132967814" sldId="300"/>
        </pc:sldMkLst>
        <pc:spChg chg="add del mod">
          <ac:chgData name="Paul Scanlon" userId="5c92a052-b51c-4ab2-be20-7e3163fb39c6" providerId="ADAL" clId="{8697E1B9-5289-7E4F-BBF7-E473BEA0F36F}" dt="2019-07-16T19:10:29.800" v="1932"/>
          <ac:spMkLst>
            <pc:docMk/>
            <pc:sldMk cId="3132967814" sldId="300"/>
            <ac:spMk id="5" creationId="{B377373F-A7FF-974A-A1F6-B8D17257950C}"/>
          </ac:spMkLst>
        </pc:spChg>
      </pc:sldChg>
      <pc:sldChg chg="modSp modNotesTx">
        <pc:chgData name="Paul Scanlon" userId="5c92a052-b51c-4ab2-be20-7e3163fb39c6" providerId="ADAL" clId="{8697E1B9-5289-7E4F-BBF7-E473BEA0F36F}" dt="2019-07-16T18:13:59.842" v="1246" actId="5793"/>
        <pc:sldMkLst>
          <pc:docMk/>
          <pc:sldMk cId="1378246114" sldId="310"/>
        </pc:sldMkLst>
        <pc:spChg chg="mod">
          <ac:chgData name="Paul Scanlon" userId="5c92a052-b51c-4ab2-be20-7e3163fb39c6" providerId="ADAL" clId="{8697E1B9-5289-7E4F-BBF7-E473BEA0F36F}" dt="2019-07-16T18:07:40.119" v="134" actId="20577"/>
          <ac:spMkLst>
            <pc:docMk/>
            <pc:sldMk cId="1378246114" sldId="310"/>
            <ac:spMk id="3" creationId="{F491FC9E-9903-414B-B638-1BA3359C711A}"/>
          </ac:spMkLst>
        </pc:spChg>
      </pc:sldChg>
      <pc:sldChg chg="modSp">
        <pc:chgData name="Paul Scanlon" userId="5c92a052-b51c-4ab2-be20-7e3163fb39c6" providerId="ADAL" clId="{8697E1B9-5289-7E4F-BBF7-E473BEA0F36F}" dt="2019-07-16T18:18:28.724" v="1297" actId="20577"/>
        <pc:sldMkLst>
          <pc:docMk/>
          <pc:sldMk cId="490450401" sldId="311"/>
        </pc:sldMkLst>
        <pc:spChg chg="mod">
          <ac:chgData name="Paul Scanlon" userId="5c92a052-b51c-4ab2-be20-7e3163fb39c6" providerId="ADAL" clId="{8697E1B9-5289-7E4F-BBF7-E473BEA0F36F}" dt="2019-07-16T18:18:28.724" v="1297" actId="20577"/>
          <ac:spMkLst>
            <pc:docMk/>
            <pc:sldMk cId="490450401" sldId="311"/>
            <ac:spMk id="3" creationId="{38C36D80-85C9-4448-B43C-0D460576B82A}"/>
          </ac:spMkLst>
        </pc:spChg>
      </pc:sldChg>
      <pc:sldChg chg="addSp delSp modSp">
        <pc:chgData name="Paul Scanlon" userId="5c92a052-b51c-4ab2-be20-7e3163fb39c6" providerId="ADAL" clId="{8697E1B9-5289-7E4F-BBF7-E473BEA0F36F}" dt="2019-07-16T19:03:45.899" v="1580" actId="5793"/>
        <pc:sldMkLst>
          <pc:docMk/>
          <pc:sldMk cId="1074364596" sldId="314"/>
        </pc:sldMkLst>
        <pc:spChg chg="mod">
          <ac:chgData name="Paul Scanlon" userId="5c92a052-b51c-4ab2-be20-7e3163fb39c6" providerId="ADAL" clId="{8697E1B9-5289-7E4F-BBF7-E473BEA0F36F}" dt="2019-07-16T19:03:45.899" v="1580" actId="5793"/>
          <ac:spMkLst>
            <pc:docMk/>
            <pc:sldMk cId="1074364596" sldId="314"/>
            <ac:spMk id="3" creationId="{B2E45909-6552-2F4A-9EFA-0FEC4B6799EA}"/>
          </ac:spMkLst>
        </pc:spChg>
        <pc:graphicFrameChg chg="add del mod modGraphic">
          <ac:chgData name="Paul Scanlon" userId="5c92a052-b51c-4ab2-be20-7e3163fb39c6" providerId="ADAL" clId="{8697E1B9-5289-7E4F-BBF7-E473BEA0F36F}" dt="2019-07-16T19:03:10.932" v="1576" actId="478"/>
          <ac:graphicFrameMkLst>
            <pc:docMk/>
            <pc:sldMk cId="1074364596" sldId="314"/>
            <ac:graphicFrameMk id="4" creationId="{8240946D-2563-FF41-A821-60E880514D0A}"/>
          </ac:graphicFrameMkLst>
        </pc:graphicFrameChg>
      </pc:sldChg>
      <pc:sldChg chg="addSp delSp modSp">
        <pc:chgData name="Paul Scanlon" userId="5c92a052-b51c-4ab2-be20-7e3163fb39c6" providerId="ADAL" clId="{8697E1B9-5289-7E4F-BBF7-E473BEA0F36F}" dt="2019-06-28T18:52:32.811" v="5" actId="1076"/>
        <pc:sldMkLst>
          <pc:docMk/>
          <pc:sldMk cId="2260808964" sldId="315"/>
        </pc:sldMkLst>
        <pc:picChg chg="add mod">
          <ac:chgData name="Paul Scanlon" userId="5c92a052-b51c-4ab2-be20-7e3163fb39c6" providerId="ADAL" clId="{8697E1B9-5289-7E4F-BBF7-E473BEA0F36F}" dt="2019-06-28T18:52:32.811" v="5" actId="1076"/>
          <ac:picMkLst>
            <pc:docMk/>
            <pc:sldMk cId="2260808964" sldId="315"/>
            <ac:picMk id="2" creationId="{00645623-ED55-DE44-B475-CB5DBE2BBFCD}"/>
          </ac:picMkLst>
        </pc:picChg>
        <pc:picChg chg="del">
          <ac:chgData name="Paul Scanlon" userId="5c92a052-b51c-4ab2-be20-7e3163fb39c6" providerId="ADAL" clId="{8697E1B9-5289-7E4F-BBF7-E473BEA0F36F}" dt="2019-06-28T18:52:04.626" v="0" actId="478"/>
          <ac:picMkLst>
            <pc:docMk/>
            <pc:sldMk cId="2260808964" sldId="315"/>
            <ac:picMk id="3" creationId="{218CE00F-7EA9-43B2-8AC1-A1797762F816}"/>
          </ac:picMkLst>
        </pc:picChg>
      </pc:sldChg>
      <pc:sldChg chg="modSp">
        <pc:chgData name="Paul Scanlon" userId="5c92a052-b51c-4ab2-be20-7e3163fb39c6" providerId="ADAL" clId="{8697E1B9-5289-7E4F-BBF7-E473BEA0F36F}" dt="2019-07-16T19:10:17.163" v="1928" actId="255"/>
        <pc:sldMkLst>
          <pc:docMk/>
          <pc:sldMk cId="322003864" sldId="317"/>
        </pc:sldMkLst>
        <pc:spChg chg="mod">
          <ac:chgData name="Paul Scanlon" userId="5c92a052-b51c-4ab2-be20-7e3163fb39c6" providerId="ADAL" clId="{8697E1B9-5289-7E4F-BBF7-E473BEA0F36F}" dt="2019-07-16T19:10:17.163" v="1928" actId="255"/>
          <ac:spMkLst>
            <pc:docMk/>
            <pc:sldMk cId="322003864" sldId="317"/>
            <ac:spMk id="3" creationId="{B2E45909-6552-2F4A-9EFA-0FEC4B6799EA}"/>
          </ac:spMkLst>
        </pc:spChg>
      </pc:sldChg>
      <pc:sldChg chg="modSp ord">
        <pc:chgData name="Paul Scanlon" userId="5c92a052-b51c-4ab2-be20-7e3163fb39c6" providerId="ADAL" clId="{8697E1B9-5289-7E4F-BBF7-E473BEA0F36F}" dt="2019-07-17T09:33:12.434" v="2254"/>
        <pc:sldMkLst>
          <pc:docMk/>
          <pc:sldMk cId="367598375" sldId="318"/>
        </pc:sldMkLst>
        <pc:spChg chg="mod">
          <ac:chgData name="Paul Scanlon" userId="5c92a052-b51c-4ab2-be20-7e3163fb39c6" providerId="ADAL" clId="{8697E1B9-5289-7E4F-BBF7-E473BEA0F36F}" dt="2019-07-17T09:29:31.770" v="2202" actId="20577"/>
          <ac:spMkLst>
            <pc:docMk/>
            <pc:sldMk cId="367598375" sldId="318"/>
            <ac:spMk id="3" creationId="{B2E45909-6552-2F4A-9EFA-0FEC4B6799EA}"/>
          </ac:spMkLst>
        </pc:spChg>
        <pc:graphicFrameChg chg="modGraphic">
          <ac:chgData name="Paul Scanlon" userId="5c92a052-b51c-4ab2-be20-7e3163fb39c6" providerId="ADAL" clId="{8697E1B9-5289-7E4F-BBF7-E473BEA0F36F}" dt="2019-07-17T09:32:53.278" v="2253" actId="20577"/>
          <ac:graphicFrameMkLst>
            <pc:docMk/>
            <pc:sldMk cId="367598375" sldId="318"/>
            <ac:graphicFrameMk id="5" creationId="{038B74C6-0819-470E-844D-B176051BCB7E}"/>
          </ac:graphicFrameMkLst>
        </pc:graphicFrameChg>
      </pc:sldChg>
      <pc:sldChg chg="modSp add modNotesTx">
        <pc:chgData name="Paul Scanlon" userId="5c92a052-b51c-4ab2-be20-7e3163fb39c6" providerId="ADAL" clId="{8697E1B9-5289-7E4F-BBF7-E473BEA0F36F}" dt="2019-07-16T18:14:48.871" v="1266" actId="20577"/>
        <pc:sldMkLst>
          <pc:docMk/>
          <pc:sldMk cId="1798976391" sldId="321"/>
        </pc:sldMkLst>
        <pc:spChg chg="mod">
          <ac:chgData name="Paul Scanlon" userId="5c92a052-b51c-4ab2-be20-7e3163fb39c6" providerId="ADAL" clId="{8697E1B9-5289-7E4F-BBF7-E473BEA0F36F}" dt="2019-07-16T18:14:30.464" v="1249" actId="12"/>
          <ac:spMkLst>
            <pc:docMk/>
            <pc:sldMk cId="1798976391" sldId="321"/>
            <ac:spMk id="3" creationId="{F491FC9E-9903-414B-B638-1BA3359C711A}"/>
          </ac:spMkLst>
        </pc:spChg>
      </pc:sldChg>
      <pc:sldChg chg="add del ord">
        <pc:chgData name="Paul Scanlon" userId="5c92a052-b51c-4ab2-be20-7e3163fb39c6" providerId="ADAL" clId="{8697E1B9-5289-7E4F-BBF7-E473BEA0F36F}" dt="2019-07-16T18:44:47.972" v="1301" actId="2696"/>
        <pc:sldMkLst>
          <pc:docMk/>
          <pc:sldMk cId="1006225782" sldId="322"/>
        </pc:sldMkLst>
      </pc:sldChg>
      <pc:sldChg chg="add ord modNotesTx">
        <pc:chgData name="Paul Scanlon" userId="5c92a052-b51c-4ab2-be20-7e3163fb39c6" providerId="ADAL" clId="{8697E1B9-5289-7E4F-BBF7-E473BEA0F36F}" dt="2019-07-16T19:04:15.514" v="1653" actId="20577"/>
        <pc:sldMkLst>
          <pc:docMk/>
          <pc:sldMk cId="3818370609" sldId="322"/>
        </pc:sldMkLst>
      </pc:sldChg>
      <pc:sldChg chg="modSp add del ord">
        <pc:chgData name="Paul Scanlon" userId="5c92a052-b51c-4ab2-be20-7e3163fb39c6" providerId="ADAL" clId="{8697E1B9-5289-7E4F-BBF7-E473BEA0F36F}" dt="2019-07-16T20:58:18.377" v="2142" actId="2696"/>
        <pc:sldMkLst>
          <pc:docMk/>
          <pc:sldMk cId="715213663" sldId="323"/>
        </pc:sldMkLst>
        <pc:spChg chg="mod">
          <ac:chgData name="Paul Scanlon" userId="5c92a052-b51c-4ab2-be20-7e3163fb39c6" providerId="ADAL" clId="{8697E1B9-5289-7E4F-BBF7-E473BEA0F36F}" dt="2019-07-16T20:53:43.499" v="2141" actId="20577"/>
          <ac:spMkLst>
            <pc:docMk/>
            <pc:sldMk cId="715213663" sldId="323"/>
            <ac:spMk id="3" creationId="{B2E45909-6552-2F4A-9EFA-0FEC4B6799EA}"/>
          </ac:spMkLst>
        </pc:spChg>
      </pc:sldChg>
      <pc:sldChg chg="ord">
        <pc:chgData name="Paul Scanlon" userId="5c92a052-b51c-4ab2-be20-7e3163fb39c6" providerId="ADAL" clId="{8697E1B9-5289-7E4F-BBF7-E473BEA0F36F}" dt="2019-07-17T09:33:14.134" v="2255"/>
        <pc:sldMkLst>
          <pc:docMk/>
          <pc:sldMk cId="1923484614" sldId="323"/>
        </pc:sldMkLst>
      </pc:sldChg>
      <pc:sldChg chg="addSp delSp modSp add">
        <pc:chgData name="Paul Scanlon" userId="5c92a052-b51c-4ab2-be20-7e3163fb39c6" providerId="ADAL" clId="{8697E1B9-5289-7E4F-BBF7-E473BEA0F36F}" dt="2019-07-17T09:59:26.605" v="2263" actId="1076"/>
        <pc:sldMkLst>
          <pc:docMk/>
          <pc:sldMk cId="211444762" sldId="324"/>
        </pc:sldMkLst>
        <pc:spChg chg="del">
          <ac:chgData name="Paul Scanlon" userId="5c92a052-b51c-4ab2-be20-7e3163fb39c6" providerId="ADAL" clId="{8697E1B9-5289-7E4F-BBF7-E473BEA0F36F}" dt="2019-07-17T09:59:08.556" v="2258" actId="478"/>
          <ac:spMkLst>
            <pc:docMk/>
            <pc:sldMk cId="211444762" sldId="324"/>
            <ac:spMk id="2" creationId="{3BB8E1AD-0C28-2743-B360-161CCA3724C8}"/>
          </ac:spMkLst>
        </pc:spChg>
        <pc:spChg chg="del">
          <ac:chgData name="Paul Scanlon" userId="5c92a052-b51c-4ab2-be20-7e3163fb39c6" providerId="ADAL" clId="{8697E1B9-5289-7E4F-BBF7-E473BEA0F36F}" dt="2019-07-17T09:59:05.630" v="2257" actId="478"/>
          <ac:spMkLst>
            <pc:docMk/>
            <pc:sldMk cId="211444762" sldId="324"/>
            <ac:spMk id="3" creationId="{62A84E73-E7A0-8043-8ADB-09B834A824A9}"/>
          </ac:spMkLst>
        </pc:spChg>
        <pc:picChg chg="add mod">
          <ac:chgData name="Paul Scanlon" userId="5c92a052-b51c-4ab2-be20-7e3163fb39c6" providerId="ADAL" clId="{8697E1B9-5289-7E4F-BBF7-E473BEA0F36F}" dt="2019-07-17T09:59:26.605" v="2263" actId="1076"/>
          <ac:picMkLst>
            <pc:docMk/>
            <pc:sldMk cId="211444762" sldId="324"/>
            <ac:picMk id="4" creationId="{1583A686-C529-0543-A29A-371C7E578436}"/>
          </ac:picMkLst>
        </pc:picChg>
      </pc:sldChg>
      <pc:sldChg chg="delSp modSp add">
        <pc:chgData name="Paul Scanlon" userId="5c92a052-b51c-4ab2-be20-7e3163fb39c6" providerId="ADAL" clId="{8697E1B9-5289-7E4F-BBF7-E473BEA0F36F}" dt="2019-07-17T10:00:16.618" v="2369" actId="20577"/>
        <pc:sldMkLst>
          <pc:docMk/>
          <pc:sldMk cId="45432049" sldId="325"/>
        </pc:sldMkLst>
        <pc:spChg chg="mod">
          <ac:chgData name="Paul Scanlon" userId="5c92a052-b51c-4ab2-be20-7e3163fb39c6" providerId="ADAL" clId="{8697E1B9-5289-7E4F-BBF7-E473BEA0F36F}" dt="2019-07-17T10:00:16.618" v="2369" actId="20577"/>
          <ac:spMkLst>
            <pc:docMk/>
            <pc:sldMk cId="45432049" sldId="325"/>
            <ac:spMk id="3" creationId="{B2E45909-6552-2F4A-9EFA-0FEC4B6799EA}"/>
          </ac:spMkLst>
        </pc:spChg>
        <pc:graphicFrameChg chg="del modGraphic">
          <ac:chgData name="Paul Scanlon" userId="5c92a052-b51c-4ab2-be20-7e3163fb39c6" providerId="ADAL" clId="{8697E1B9-5289-7E4F-BBF7-E473BEA0F36F}" dt="2019-07-17T09:59:49.503" v="2267" actId="478"/>
          <ac:graphicFrameMkLst>
            <pc:docMk/>
            <pc:sldMk cId="45432049" sldId="325"/>
            <ac:graphicFrameMk id="5" creationId="{038B74C6-0819-470E-844D-B176051BCB7E}"/>
          </ac:graphicFrameMkLst>
        </pc:graphicFrameChg>
      </pc:sldChg>
    </pc:docChg>
  </pc:docChgLst>
  <pc:docChgLst>
    <pc:chgData name="SCANLON, PAUL J. (CDC/DDPHSS/NCHS/DRM)" userId="S::wyv6@cdc.gov::5c92a052-b51c-4ab2-be20-7e3163fb39c6" providerId="AD" clId="Web-{AAF70E41-8E22-40F9-A8C6-87D819331211}"/>
    <pc:docChg chg="addSld modSld sldOrd">
      <pc:chgData name="SCANLON, PAUL J. (CDC/DDPHSS/NCHS/DRM)" userId="S::wyv6@cdc.gov::5c92a052-b51c-4ab2-be20-7e3163fb39c6" providerId="AD" clId="Web-{AAF70E41-8E22-40F9-A8C6-87D819331211}" dt="2019-07-17T09:27:27.461" v="10" actId="20577"/>
      <pc:docMkLst>
        <pc:docMk/>
      </pc:docMkLst>
      <pc:sldChg chg="addSp modSp">
        <pc:chgData name="SCANLON, PAUL J. (CDC/DDPHSS/NCHS/DRM)" userId="S::wyv6@cdc.gov::5c92a052-b51c-4ab2-be20-7e3163fb39c6" providerId="AD" clId="Web-{AAF70E41-8E22-40F9-A8C6-87D819331211}" dt="2019-07-17T09:27:27.461" v="10" actId="20577"/>
        <pc:sldMkLst>
          <pc:docMk/>
          <pc:sldMk cId="367598375" sldId="318"/>
        </pc:sldMkLst>
        <pc:spChg chg="mod">
          <ac:chgData name="SCANLON, PAUL J. (CDC/DDPHSS/NCHS/DRM)" userId="S::wyv6@cdc.gov::5c92a052-b51c-4ab2-be20-7e3163fb39c6" providerId="AD" clId="Web-{AAF70E41-8E22-40F9-A8C6-87D819331211}" dt="2019-07-17T09:27:27.461" v="10" actId="20577"/>
          <ac:spMkLst>
            <pc:docMk/>
            <pc:sldMk cId="367598375" sldId="318"/>
            <ac:spMk id="3" creationId="{B2E45909-6552-2F4A-9EFA-0FEC4B6799EA}"/>
          </ac:spMkLst>
        </pc:spChg>
        <pc:graphicFrameChg chg="add">
          <ac:chgData name="SCANLON, PAUL J. (CDC/DDPHSS/NCHS/DRM)" userId="S::wyv6@cdc.gov::5c92a052-b51c-4ab2-be20-7e3163fb39c6" providerId="AD" clId="Web-{AAF70E41-8E22-40F9-A8C6-87D819331211}" dt="2019-07-17T09:27:21.602" v="9"/>
          <ac:graphicFrameMkLst>
            <pc:docMk/>
            <pc:sldMk cId="367598375" sldId="318"/>
            <ac:graphicFrameMk id="5" creationId="{038B74C6-0819-470E-844D-B176051BCB7E}"/>
          </ac:graphicFrameMkLst>
        </pc:graphicFrameChg>
      </pc:sldChg>
      <pc:sldChg chg="modSp">
        <pc:chgData name="SCANLON, PAUL J. (CDC/DDPHSS/NCHS/DRM)" userId="S::wyv6@cdc.gov::5c92a052-b51c-4ab2-be20-7e3163fb39c6" providerId="AD" clId="Web-{AAF70E41-8E22-40F9-A8C6-87D819331211}" dt="2019-07-17T09:23:39.646" v="6"/>
        <pc:sldMkLst>
          <pc:docMk/>
          <pc:sldMk cId="3818370609" sldId="322"/>
        </pc:sldMkLst>
        <pc:spChg chg="mod">
          <ac:chgData name="SCANLON, PAUL J. (CDC/DDPHSS/NCHS/DRM)" userId="S::wyv6@cdc.gov::5c92a052-b51c-4ab2-be20-7e3163fb39c6" providerId="AD" clId="Web-{AAF70E41-8E22-40F9-A8C6-87D819331211}" dt="2019-07-17T09:20:33.270" v="0" actId="20577"/>
          <ac:spMkLst>
            <pc:docMk/>
            <pc:sldMk cId="3818370609" sldId="322"/>
            <ac:spMk id="3" creationId="{B2E45909-6552-2F4A-9EFA-0FEC4B6799EA}"/>
          </ac:spMkLst>
        </pc:spChg>
        <pc:graphicFrameChg chg="mod modGraphic">
          <ac:chgData name="SCANLON, PAUL J. (CDC/DDPHSS/NCHS/DRM)" userId="S::wyv6@cdc.gov::5c92a052-b51c-4ab2-be20-7e3163fb39c6" providerId="AD" clId="Web-{AAF70E41-8E22-40F9-A8C6-87D819331211}" dt="2019-07-17T09:23:39.646" v="6"/>
          <ac:graphicFrameMkLst>
            <pc:docMk/>
            <pc:sldMk cId="3818370609" sldId="322"/>
            <ac:graphicFrameMk id="4" creationId="{8240946D-2563-FF41-A821-60E880514D0A}"/>
          </ac:graphicFrameMkLst>
        </pc:graphicFrameChg>
      </pc:sldChg>
      <pc:sldChg chg="add ord replId">
        <pc:chgData name="SCANLON, PAUL J. (CDC/DDPHSS/NCHS/DRM)" userId="S::wyv6@cdc.gov::5c92a052-b51c-4ab2-be20-7e3163fb39c6" providerId="AD" clId="Web-{AAF70E41-8E22-40F9-A8C6-87D819331211}" dt="2019-07-17T09:27:13.163" v="8"/>
        <pc:sldMkLst>
          <pc:docMk/>
          <pc:sldMk cId="1923484614" sldId="323"/>
        </pc:sldMkLst>
      </pc:sldChg>
    </pc:docChg>
  </pc:docChgLst>
  <pc:docChgLst>
    <pc:chgData name="SCANLON, PAUL J. (CDC/DDPHSS/NCHS/DRM)" userId="S::wyv6@cdc.gov::5c92a052-b51c-4ab2-be20-7e3163fb39c6" providerId="AD" clId="Web-{12D378B5-9B35-4DDC-A220-53FBD6838E62}"/>
    <pc:docChg chg="modSld">
      <pc:chgData name="SCANLON, PAUL J. (CDC/DDPHSS/NCHS/DRM)" userId="S::wyv6@cdc.gov::5c92a052-b51c-4ab2-be20-7e3163fb39c6" providerId="AD" clId="Web-{12D378B5-9B35-4DDC-A220-53FBD6838E62}" dt="2019-07-17T07:05:02.741" v="2" actId="20577"/>
      <pc:docMkLst>
        <pc:docMk/>
      </pc:docMkLst>
      <pc:sldChg chg="modSp">
        <pc:chgData name="SCANLON, PAUL J. (CDC/DDPHSS/NCHS/DRM)" userId="S::wyv6@cdc.gov::5c92a052-b51c-4ab2-be20-7e3163fb39c6" providerId="AD" clId="Web-{12D378B5-9B35-4DDC-A220-53FBD6838E62}" dt="2019-07-17T07:05:02.741" v="2" actId="20577"/>
        <pc:sldMkLst>
          <pc:docMk/>
          <pc:sldMk cId="3818370609" sldId="322"/>
        </pc:sldMkLst>
        <pc:spChg chg="mod">
          <ac:chgData name="SCANLON, PAUL J. (CDC/DDPHSS/NCHS/DRM)" userId="S::wyv6@cdc.gov::5c92a052-b51c-4ab2-be20-7e3163fb39c6" providerId="AD" clId="Web-{12D378B5-9B35-4DDC-A220-53FBD6838E62}" dt="2019-07-17T07:05:02.741" v="2" actId="20577"/>
          <ac:spMkLst>
            <pc:docMk/>
            <pc:sldMk cId="3818370609" sldId="322"/>
            <ac:spMk id="3" creationId="{B2E45909-6552-2F4A-9EFA-0FEC4B6799EA}"/>
          </ac:spMkLst>
        </pc:spChg>
      </pc:sldChg>
    </pc:docChg>
  </pc:docChgLst>
  <pc:docChgLst>
    <pc:chgData name="SCANLON, PAUL J. (CDC/DDPHSS/NCHS/DRM)" userId="S::wyv6@cdc.gov::5c92a052-b51c-4ab2-be20-7e3163fb39c6" providerId="AD" clId="Web-{498844AD-4A4F-4B03-A7D3-04F9280800E1}"/>
    <pc:docChg chg="modSld">
      <pc:chgData name="SCANLON, PAUL J. (CDC/DDPHSS/NCHS/DRM)" userId="S::wyv6@cdc.gov::5c92a052-b51c-4ab2-be20-7e3163fb39c6" providerId="AD" clId="Web-{498844AD-4A4F-4B03-A7D3-04F9280800E1}" dt="2019-06-28T18:51:37.446" v="2" actId="14100"/>
      <pc:docMkLst>
        <pc:docMk/>
      </pc:docMkLst>
      <pc:sldChg chg="addSp delSp modSp">
        <pc:chgData name="SCANLON, PAUL J. (CDC/DDPHSS/NCHS/DRM)" userId="S::wyv6@cdc.gov::5c92a052-b51c-4ab2-be20-7e3163fb39c6" providerId="AD" clId="Web-{498844AD-4A4F-4B03-A7D3-04F9280800E1}" dt="2019-06-28T18:51:37.446" v="2" actId="14100"/>
        <pc:sldMkLst>
          <pc:docMk/>
          <pc:sldMk cId="2260808964" sldId="315"/>
        </pc:sldMkLst>
        <pc:picChg chg="del">
          <ac:chgData name="SCANLON, PAUL J. (CDC/DDPHSS/NCHS/DRM)" userId="S::wyv6@cdc.gov::5c92a052-b51c-4ab2-be20-7e3163fb39c6" providerId="AD" clId="Web-{498844AD-4A4F-4B03-A7D3-04F9280800E1}" dt="2019-06-28T18:51:31.415" v="0"/>
          <ac:picMkLst>
            <pc:docMk/>
            <pc:sldMk cId="2260808964" sldId="315"/>
            <ac:picMk id="2" creationId="{9C5F13CC-5AE9-8A46-A24D-80E92E8A8A59}"/>
          </ac:picMkLst>
        </pc:picChg>
        <pc:picChg chg="add mod">
          <ac:chgData name="SCANLON, PAUL J. (CDC/DDPHSS/NCHS/DRM)" userId="S::wyv6@cdc.gov::5c92a052-b51c-4ab2-be20-7e3163fb39c6" providerId="AD" clId="Web-{498844AD-4A4F-4B03-A7D3-04F9280800E1}" dt="2019-06-28T18:51:37.446" v="2" actId="14100"/>
          <ac:picMkLst>
            <pc:docMk/>
            <pc:sldMk cId="2260808964" sldId="315"/>
            <ac:picMk id="3" creationId="{218CE00F-7EA9-43B2-8AC1-A1797762F816}"/>
          </ac:picMkLst>
        </pc:picChg>
      </pc:sldChg>
    </pc:docChg>
  </pc:docChgLst>
  <pc:docChgLst>
    <pc:chgData name="SCANLON, PAUL J. (CDC/DDPHSS/NCHS/DRM)" userId="S::wyv6@cdc.gov::5c92a052-b51c-4ab2-be20-7e3163fb39c6" providerId="AD" clId="Web-{22FD546C-60EB-4AB6-ABBE-AE4EC0DE3EE8}"/>
    <pc:docChg chg="modSld">
      <pc:chgData name="SCANLON, PAUL J. (CDC/DDPHSS/NCHS/DRM)" userId="S::wyv6@cdc.gov::5c92a052-b51c-4ab2-be20-7e3163fb39c6" providerId="AD" clId="Web-{22FD546C-60EB-4AB6-ABBE-AE4EC0DE3EE8}" dt="2019-06-28T18:53:58.778" v="37"/>
      <pc:docMkLst>
        <pc:docMk/>
      </pc:docMkLst>
      <pc:sldChg chg="modNotes">
        <pc:chgData name="SCANLON, PAUL J. (CDC/DDPHSS/NCHS/DRM)" userId="S::wyv6@cdc.gov::5c92a052-b51c-4ab2-be20-7e3163fb39c6" providerId="AD" clId="Web-{22FD546C-60EB-4AB6-ABBE-AE4EC0DE3EE8}" dt="2019-06-28T18:53:58.778" v="37"/>
        <pc:sldMkLst>
          <pc:docMk/>
          <pc:sldMk cId="2260808964" sldId="315"/>
        </pc:sldMkLst>
      </pc:sldChg>
    </pc:docChg>
  </pc:docChgLst>
  <pc:docChgLst>
    <pc:chgData name="SCANLON, PAUL J. (CDC/DDPHSS/NCHS/DRM)" userId="S::wyv6@cdc.gov::5c92a052-b51c-4ab2-be20-7e3163fb39c6" providerId="AD" clId="Web-{33EC842A-B53C-413D-9EE4-11DF8E4F1AAC}"/>
    <pc:docChg chg="modSld">
      <pc:chgData name="SCANLON, PAUL J. (CDC/DDPHSS/NCHS/DRM)" userId="S::wyv6@cdc.gov::5c92a052-b51c-4ab2-be20-7e3163fb39c6" providerId="AD" clId="Web-{33EC842A-B53C-413D-9EE4-11DF8E4F1AAC}" dt="2019-06-28T15:16:21.408" v="28" actId="20577"/>
      <pc:docMkLst>
        <pc:docMk/>
      </pc:docMkLst>
      <pc:sldChg chg="modSp">
        <pc:chgData name="SCANLON, PAUL J. (CDC/DDPHSS/NCHS/DRM)" userId="S::wyv6@cdc.gov::5c92a052-b51c-4ab2-be20-7e3163fb39c6" providerId="AD" clId="Web-{33EC842A-B53C-413D-9EE4-11DF8E4F1AAC}" dt="2019-06-28T15:16:21.408" v="28" actId="20577"/>
        <pc:sldMkLst>
          <pc:docMk/>
          <pc:sldMk cId="3522782635" sldId="257"/>
        </pc:sldMkLst>
        <pc:spChg chg="mod">
          <ac:chgData name="SCANLON, PAUL J. (CDC/DDPHSS/NCHS/DRM)" userId="S::wyv6@cdc.gov::5c92a052-b51c-4ab2-be20-7e3163fb39c6" providerId="AD" clId="Web-{33EC842A-B53C-413D-9EE4-11DF8E4F1AAC}" dt="2019-06-28T15:16:21.408" v="28" actId="20577"/>
          <ac:spMkLst>
            <pc:docMk/>
            <pc:sldMk cId="3522782635" sldId="257"/>
            <ac:spMk id="6" creationId="{00000000-0000-0000-0000-000000000000}"/>
          </ac:spMkLst>
        </pc:spChg>
        <pc:spChg chg="mod">
          <ac:chgData name="SCANLON, PAUL J. (CDC/DDPHSS/NCHS/DRM)" userId="S::wyv6@cdc.gov::5c92a052-b51c-4ab2-be20-7e3163fb39c6" providerId="AD" clId="Web-{33EC842A-B53C-413D-9EE4-11DF8E4F1AAC}" dt="2019-06-28T15:14:43.704" v="1" actId="20577"/>
          <ac:spMkLst>
            <pc:docMk/>
            <pc:sldMk cId="3522782635" sldId="257"/>
            <ac:spMk id="7170"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CCD9D4F3-1CB6-4E57-BC6A-8FDD6DF1AC39}" type="datetimeFigureOut">
              <a:rPr lang="en-US" smtClean="0"/>
              <a:t>7/17/19</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A352C7E1-5E17-4B76-93F9-C135FF019537}" type="slidenum">
              <a:rPr lang="en-US" smtClean="0"/>
              <a:t>‹#›</a:t>
            </a:fld>
            <a:endParaRPr lang="en-US"/>
          </a:p>
        </p:txBody>
      </p:sp>
    </p:spTree>
    <p:extLst>
      <p:ext uri="{BB962C8B-B14F-4D97-AF65-F5344CB8AC3E}">
        <p14:creationId xmlns:p14="http://schemas.microsoft.com/office/powerpoint/2010/main" val="15788258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7/17/19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Myriad Web Pro" panose="020B0503030403020204" pitchFamily="34" charset="0"/>
              </a:defRPr>
            </a:lvl1pPr>
            <a:lvl2pPr marL="742950" indent="-285750">
              <a:defRPr>
                <a:solidFill>
                  <a:schemeClr val="tx1"/>
                </a:solidFill>
                <a:latin typeface="Myriad Web Pro" panose="020B0503030403020204" pitchFamily="34" charset="0"/>
              </a:defRPr>
            </a:lvl2pPr>
            <a:lvl3pPr marL="1143000" indent="-228600">
              <a:defRPr>
                <a:solidFill>
                  <a:schemeClr val="tx1"/>
                </a:solidFill>
                <a:latin typeface="Myriad Web Pro" panose="020B0503030403020204" pitchFamily="34" charset="0"/>
              </a:defRPr>
            </a:lvl3pPr>
            <a:lvl4pPr marL="1600200" indent="-228600">
              <a:defRPr>
                <a:solidFill>
                  <a:schemeClr val="tx1"/>
                </a:solidFill>
                <a:latin typeface="Myriad Web Pro" panose="020B0503030403020204" pitchFamily="34" charset="0"/>
              </a:defRPr>
            </a:lvl4pPr>
            <a:lvl5pPr marL="2057400" indent="-228600">
              <a:defRPr>
                <a:solidFill>
                  <a:schemeClr val="tx1"/>
                </a:solidFill>
                <a:latin typeface="Myriad Web Pro" panose="020B0503030403020204" pitchFamily="34" charset="0"/>
              </a:defRPr>
            </a:lvl5pPr>
            <a:lvl6pPr marL="2514600" indent="-228600" fontAlgn="base">
              <a:spcBef>
                <a:spcPct val="0"/>
              </a:spcBef>
              <a:spcAft>
                <a:spcPct val="0"/>
              </a:spcAft>
              <a:defRPr>
                <a:solidFill>
                  <a:schemeClr val="tx1"/>
                </a:solidFill>
                <a:latin typeface="Myriad Web Pro" panose="020B0503030403020204" pitchFamily="34" charset="0"/>
              </a:defRPr>
            </a:lvl6pPr>
            <a:lvl7pPr marL="2971800" indent="-228600" fontAlgn="base">
              <a:spcBef>
                <a:spcPct val="0"/>
              </a:spcBef>
              <a:spcAft>
                <a:spcPct val="0"/>
              </a:spcAft>
              <a:defRPr>
                <a:solidFill>
                  <a:schemeClr val="tx1"/>
                </a:solidFill>
                <a:latin typeface="Myriad Web Pro" panose="020B0503030403020204" pitchFamily="34" charset="0"/>
              </a:defRPr>
            </a:lvl7pPr>
            <a:lvl8pPr marL="3429000" indent="-228600" fontAlgn="base">
              <a:spcBef>
                <a:spcPct val="0"/>
              </a:spcBef>
              <a:spcAft>
                <a:spcPct val="0"/>
              </a:spcAft>
              <a:defRPr>
                <a:solidFill>
                  <a:schemeClr val="tx1"/>
                </a:solidFill>
                <a:latin typeface="Myriad Web Pro" panose="020B0503030403020204" pitchFamily="34" charset="0"/>
              </a:defRPr>
            </a:lvl8pPr>
            <a:lvl9pPr marL="3886200" indent="-228600" fontAlgn="base">
              <a:spcBef>
                <a:spcPct val="0"/>
              </a:spcBef>
              <a:spcAft>
                <a:spcPct val="0"/>
              </a:spcAft>
              <a:defRPr>
                <a:solidFill>
                  <a:schemeClr val="tx1"/>
                </a:solidFill>
                <a:latin typeface="Myriad Web Pro" panose="020B0503030403020204" pitchFamily="34" charset="0"/>
              </a:defRPr>
            </a:lvl9pPr>
          </a:lstStyle>
          <a:p>
            <a:pPr fontAlgn="base">
              <a:spcBef>
                <a:spcPct val="0"/>
              </a:spcBef>
              <a:spcAft>
                <a:spcPct val="0"/>
              </a:spcAft>
            </a:pPr>
            <a:fld id="{6F084AA2-EDF3-41B6-9BD5-4D1331E35CE7}" type="slidenum">
              <a:rPr lang="en-US" altLang="en-US">
                <a:latin typeface="Calibri" panose="020F0502020204030204" pitchFamily="34" charset="0"/>
              </a:rPr>
              <a:pPr fontAlgn="base">
                <a:spcBef>
                  <a:spcPct val="0"/>
                </a:spcBef>
                <a:spcAft>
                  <a:spcPct val="0"/>
                </a:spcAft>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355451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last point: so, we’re looking for things that aren’t 1) burdensome, 2) don’t cause drop-offs or item non-response, 3) don’t frame the respondent’s approach to upcoming survey items.</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303356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research process being what it was, we had to drop this first question.  The reasons were twofold: first as we saw yesterday there’s a lot of research—particularly from our colleagues here in Europe—on the impact of these types of probes.  We came to realize that within the constraints of close-ended probing, category selection probes  as defined by </a:t>
            </a:r>
            <a:r>
              <a:rPr lang="en-US" dirty="0" err="1"/>
              <a:t>Dorothee</a:t>
            </a:r>
            <a:r>
              <a:rPr lang="en-US" dirty="0"/>
              <a:t>, Katharina, Michael and Lars aren’t really that easy to construct.  If one of the main points of category selection probes is to uncover ”silent misunderstandings,” then the researcher defining terms ahead of time is kind of beyond the point!  Secondly, as I’m sure everyone in this room has experienced, we had to shift research direction as we were planning the survey.  We use our RANDS survey as a testbed for the NHIS and NHANES, and had to use questionnaire real estate, degrees of freedom, and programming effort for other priorities…</a:t>
            </a:r>
          </a:p>
          <a:p>
            <a:endParaRPr lang="en-US" dirty="0"/>
          </a:p>
          <a:p>
            <a:r>
              <a:rPr lang="en-US" dirty="0"/>
              <a:t>So…</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2650137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the research process being what it was, we had to drop this first question.  The reasons were twofold: </a:t>
            </a:r>
          </a:p>
          <a:p>
            <a:endParaRPr lang="en-US" dirty="0"/>
          </a:p>
          <a:p>
            <a:r>
              <a:rPr lang="en-US" dirty="0"/>
              <a:t>FIRST as we saw yesterday there’s a lot of research—particularly from our colleagues here in Europe—on the impact of these types of probes.  We came to realize that within the constraints of close-ended probing, category selection probes  as defined by </a:t>
            </a:r>
            <a:r>
              <a:rPr lang="en-US" dirty="0" err="1"/>
              <a:t>Dorothee</a:t>
            </a:r>
            <a:r>
              <a:rPr lang="en-US" dirty="0"/>
              <a:t>, Katharina, Michael and Lars aren’t really that easy to construct.  If one of the main points of category selection probes is to uncover ”silent misunderstandings,” then the researcher defining terms ahead of time is kind of beyond the point!  </a:t>
            </a:r>
          </a:p>
          <a:p>
            <a:endParaRPr lang="en-US" dirty="0"/>
          </a:p>
          <a:p>
            <a:r>
              <a:rPr lang="en-US" dirty="0"/>
              <a:t>SECONDLY, as I’m sure everyone in this room has experienced, we had to shift research direction as we were planning the survey.  We use our RANDS survey as a testbed for the NHIS and NHANES, and had to use questionnaire real estate, degrees of freedom, and programming effort for other priorities…</a:t>
            </a:r>
          </a:p>
          <a:p>
            <a:endParaRPr lang="en-US" dirty="0"/>
          </a:p>
          <a:p>
            <a:r>
              <a:rPr lang="en-US" dirty="0"/>
              <a:t>So…</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2191576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Chart updated 6/28, data is UNWEIGHTED.  Code at bottom of "Probe Experiment Notes.R"</a:t>
            </a:r>
          </a:p>
        </p:txBody>
      </p:sp>
      <p:sp>
        <p:nvSpPr>
          <p:cNvPr id="4" name="Slide Number Placeholder 3"/>
          <p:cNvSpPr>
            <a:spLocks noGrp="1"/>
          </p:cNvSpPr>
          <p:nvPr>
            <p:ph type="sldNum" sz="quarter" idx="5"/>
          </p:nvPr>
        </p:nvSpPr>
        <p:spPr/>
        <p:txBody>
          <a:bodyPr/>
          <a:lstStyle/>
          <a:p>
            <a:pPr>
              <a:defRPr/>
            </a:pPr>
            <a:fld id="{EB38CAEC-4554-485B-9189-C45C7447A404}" type="slidenum">
              <a:rPr lang="en-US"/>
              <a:pPr>
                <a:defRPr/>
              </a:pPr>
              <a:t>11</a:t>
            </a:fld>
            <a:endParaRPr lang="en-US"/>
          </a:p>
        </p:txBody>
      </p:sp>
    </p:spTree>
    <p:extLst>
      <p:ext uri="{BB962C8B-B14F-4D97-AF65-F5344CB8AC3E}">
        <p14:creationId xmlns:p14="http://schemas.microsoft.com/office/powerpoint/2010/main" val="2667967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ran regressions and found that even when controlling for all of these, however, the formatting was still significant for all three probes.</a:t>
            </a:r>
          </a:p>
          <a:p>
            <a:endParaRPr lang="en-US" dirty="0"/>
          </a:p>
          <a:p>
            <a:r>
              <a:rPr lang="en-US" dirty="0"/>
              <a:t>There is something going on with probe 21.  Let’s keep that in mind.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139741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Conrad et al gives a threshold of 350, but notes that Rs with a  college degree have been assigned a speed of 215.  Used that because of panelists.  NORC also suggests using a ratio of the response time to the median response time, and labeling all Rs with a ratio of .33 or less as speeders.  Using all three of these thresholds, the results stay </a:t>
            </a:r>
            <a:r>
              <a:rPr lang="en-US"/>
              <a:t>the same.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10761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Multipunch</a:t>
            </a:r>
            <a:r>
              <a:rPr lang="en-US" dirty="0"/>
              <a:t> always had significantly more speeders than the grid format.</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14</a:t>
            </a:fld>
            <a:endParaRPr lang="en-US"/>
          </a:p>
        </p:txBody>
      </p:sp>
    </p:spTree>
    <p:extLst>
      <p:ext uri="{BB962C8B-B14F-4D97-AF65-F5344CB8AC3E}">
        <p14:creationId xmlns:p14="http://schemas.microsoft.com/office/powerpoint/2010/main" val="3596730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411846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NCHS">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b="13860"/>
          <a:stretch/>
        </p:blipFill>
        <p:spPr>
          <a:xfrm>
            <a:off x="0" y="0"/>
            <a:ext cx="9144000" cy="920839"/>
          </a:xfrm>
          <a:prstGeom prst="rect">
            <a:avLst/>
          </a:prstGeom>
        </p:spPr>
      </p:pic>
      <p:sp>
        <p:nvSpPr>
          <p:cNvPr id="7" name="Title 1"/>
          <p:cNvSpPr>
            <a:spLocks noGrp="1"/>
          </p:cNvSpPr>
          <p:nvPr>
            <p:ph type="title"/>
          </p:nvPr>
        </p:nvSpPr>
        <p:spPr>
          <a:xfrm>
            <a:off x="457200" y="1039553"/>
            <a:ext cx="8229600" cy="866834"/>
          </a:xfrm>
          <a:prstGeom prst="rect">
            <a:avLst/>
          </a:prstGeom>
        </p:spPr>
        <p:txBody>
          <a:bodyPr/>
          <a:lstStyle>
            <a:lvl1pPr algn="l">
              <a:lnSpc>
                <a:spcPts val="3000"/>
              </a:lnSpc>
              <a:defRPr sz="2800" b="1" baseline="0">
                <a:solidFill>
                  <a:srgbClr val="006858"/>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2144512"/>
            <a:ext cx="6400800" cy="342900"/>
          </a:xfrm>
          <a:prstGeom prst="rect">
            <a:avLst/>
          </a:prstGeom>
        </p:spPr>
        <p:txBody>
          <a:bodyPr/>
          <a:lstStyle>
            <a:lvl1pPr marL="0" indent="0" algn="l">
              <a:buNone/>
              <a:defRPr sz="2000" b="1" baseline="0">
                <a:solidFill>
                  <a:srgbClr val="006858"/>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959514"/>
            <a:ext cx="6400800" cy="971550"/>
          </a:xfrm>
          <a:prstGeom prst="rect">
            <a:avLst/>
          </a:prstGeom>
        </p:spPr>
        <p:txBody>
          <a:bodyPr/>
          <a:lstStyle>
            <a:lvl1pPr marL="0" indent="0" algn="l">
              <a:lnSpc>
                <a:spcPts val="2000"/>
              </a:lnSpc>
              <a:buNone/>
              <a:defRPr sz="1800" baseline="0">
                <a:solidFill>
                  <a:srgbClr val="006858"/>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457200" y="90152"/>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National Center for Health Statistics</a:t>
            </a:r>
          </a:p>
        </p:txBody>
      </p:sp>
    </p:spTree>
    <p:extLst>
      <p:ext uri="{BB962C8B-B14F-4D97-AF65-F5344CB8AC3E}">
        <p14:creationId xmlns:p14="http://schemas.microsoft.com/office/powerpoint/2010/main" val="410866720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6858"/>
                </a:solidFill>
                <a:effectLst/>
                <a:latin typeface="Calibri" pitchFamily="34" charset="0"/>
              </a:defRPr>
            </a:lvl1pPr>
          </a:lstStyle>
          <a:p>
            <a:r>
              <a:rPr lang="en-US" dirty="0"/>
              <a:t>Bottom band: NCHS</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7122"/>
          <a:stretch/>
        </p:blipFill>
        <p:spPr>
          <a:xfrm>
            <a:off x="0" y="5005830"/>
            <a:ext cx="9144000" cy="137670"/>
          </a:xfrm>
          <a:prstGeom prst="rect">
            <a:avLst/>
          </a:prstGeom>
        </p:spPr>
      </p:pic>
      <p:sp>
        <p:nvSpPr>
          <p:cNvPr id="6" name="Text Placeholder 7"/>
          <p:cNvSpPr>
            <a:spLocks noGrp="1"/>
          </p:cNvSpPr>
          <p:nvPr>
            <p:ph type="body" sz="quarter" idx="10"/>
          </p:nvPr>
        </p:nvSpPr>
        <p:spPr>
          <a:xfrm>
            <a:off x="457200" y="1158875"/>
            <a:ext cx="8229600" cy="3341688"/>
          </a:xfrm>
        </p:spPr>
        <p:txBody>
          <a:bodyPr/>
          <a:lstStyle>
            <a:lvl1pPr marL="342900" indent="-342900">
              <a:buClr>
                <a:srgbClr val="006A71"/>
              </a:buClr>
              <a:buFont typeface="Wingdings" panose="05000000000000000000" pitchFamily="2" charset="2"/>
              <a:buChar char="§"/>
              <a:defRPr sz="2000">
                <a:solidFill>
                  <a:schemeClr val="accent4">
                    <a:lumMod val="75000"/>
                  </a:schemeClr>
                </a:solidFill>
              </a:defRPr>
            </a:lvl1pPr>
            <a:lvl2pPr>
              <a:buClr>
                <a:srgbClr val="008BB0"/>
              </a:buClr>
              <a:defRPr sz="2000">
                <a:solidFill>
                  <a:schemeClr val="accent4">
                    <a:lumMod val="75000"/>
                  </a:schemeClr>
                </a:solidFill>
              </a:defRPr>
            </a:lvl2pPr>
            <a:lvl3pPr>
              <a:buClr>
                <a:srgbClr val="695E4A"/>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869563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6858"/>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5683"/>
          <a:stretch/>
        </p:blipFill>
        <p:spPr>
          <a:xfrm>
            <a:off x="0" y="4998203"/>
            <a:ext cx="9144000" cy="153046"/>
          </a:xfrm>
          <a:prstGeom prst="rect">
            <a:avLst/>
          </a:prstGeom>
        </p:spPr>
      </p:pic>
    </p:spTree>
    <p:extLst>
      <p:ext uri="{BB962C8B-B14F-4D97-AF65-F5344CB8AC3E}">
        <p14:creationId xmlns:p14="http://schemas.microsoft.com/office/powerpoint/2010/main" val="358441372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685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r>
              <a:rPr lang="en-US" dirty="0"/>
              <a:t>Click to edit Master title style</a:t>
            </a:r>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30679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LOSING_OD">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0" y="4259855"/>
            <a:ext cx="9148928" cy="883645"/>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50285361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52" r:id="rId3"/>
    <p:sldLayoutId id="2147483823" r:id="rId4"/>
    <p:sldLayoutId id="2147483849" r:id="rId5"/>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mailto:qbank@cdc.gov" TargetMode="External"/><Relationship Id="rId5" Type="http://schemas.openxmlformats.org/officeDocument/2006/relationships/hyperlink" Target="https://wwwn.cdc.gov/qbank/" TargetMode="External"/><Relationship Id="rId4" Type="http://schemas.openxmlformats.org/officeDocument/2006/relationships/hyperlink" Target="https://www.cdc.gov/nchs/CCQDER/"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70" name="Title 3"/>
          <p:cNvSpPr>
            <a:spLocks noGrp="1"/>
          </p:cNvSpPr>
          <p:nvPr>
            <p:ph type="title"/>
          </p:nvPr>
        </p:nvSpPr>
        <p:spPr/>
        <p:txBody>
          <a:bodyPr anchor="t"/>
          <a:lstStyle/>
          <a:p>
            <a:r>
              <a:rPr lang="en-US" dirty="0">
                <a:latin typeface="Calibri"/>
                <a:cs typeface="Calibri"/>
              </a:rPr>
              <a:t>Moving Web Probing Forward: An Examination of Probe Type and Formatting</a:t>
            </a:r>
          </a:p>
          <a:p>
            <a:endParaRPr lang="en-US"/>
          </a:p>
        </p:txBody>
      </p:sp>
      <p:sp>
        <p:nvSpPr>
          <p:cNvPr id="2" name="Subtitle 1"/>
          <p:cNvSpPr>
            <a:spLocks noGrp="1"/>
          </p:cNvSpPr>
          <p:nvPr>
            <p:ph type="subTitle" idx="1"/>
          </p:nvPr>
        </p:nvSpPr>
        <p:spPr/>
        <p:txBody>
          <a:bodyPr/>
          <a:lstStyle/>
          <a:p>
            <a:r>
              <a:rPr lang="en-US" dirty="0"/>
              <a:t>Paul </a:t>
            </a:r>
            <a:r>
              <a:rPr lang="en-US" dirty="0" err="1"/>
              <a:t>Scanlon,</a:t>
            </a:r>
            <a:r>
              <a:rPr lang="en-US" dirty="0"/>
              <a:t> PhD</a:t>
            </a:r>
          </a:p>
          <a:p>
            <a:endParaRPr lang="en-US" dirty="0"/>
          </a:p>
          <a:p>
            <a:endParaRPr lang="en-US" dirty="0"/>
          </a:p>
        </p:txBody>
      </p:sp>
      <p:sp>
        <p:nvSpPr>
          <p:cNvPr id="6" name="Text Placeholder 5"/>
          <p:cNvSpPr>
            <a:spLocks noGrp="1"/>
          </p:cNvSpPr>
          <p:nvPr>
            <p:ph type="body" sz="quarter" idx="10"/>
          </p:nvPr>
        </p:nvSpPr>
        <p:spPr/>
        <p:txBody>
          <a:bodyPr/>
          <a:lstStyle/>
          <a:p>
            <a:r>
              <a:rPr lang="en-US" dirty="0">
                <a:latin typeface="Calibri"/>
              </a:rPr>
              <a:t>8th European Survey Research Association Conference</a:t>
            </a:r>
            <a:endParaRPr lang="en-US" dirty="0">
              <a:cs typeface="Calibri" pitchFamily="34" charset="0"/>
            </a:endParaRPr>
          </a:p>
          <a:p>
            <a:r>
              <a:rPr lang="en-US" dirty="0">
                <a:latin typeface="Calibri"/>
                <a:cs typeface="Calibri"/>
              </a:rPr>
              <a:t>Zagreb, Croatia</a:t>
            </a:r>
            <a:endParaRPr lang="en-US" dirty="0"/>
          </a:p>
          <a:p>
            <a:r>
              <a:rPr lang="en-US" dirty="0">
                <a:latin typeface="Calibri"/>
                <a:cs typeface="Calibri"/>
              </a:rPr>
              <a:t>July 17, 2019</a:t>
            </a:r>
          </a:p>
          <a:p>
            <a:endParaRPr lang="en-US" dirty="0"/>
          </a:p>
        </p:txBody>
      </p:sp>
      <p:pic>
        <p:nvPicPr>
          <p:cNvPr id="7172" name="Picture 6" descr="Logos of the United States Department of Health and Human Services and Centers for Disease Control and Prevent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886325"/>
            <a:ext cx="1905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7826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3F05-2387-2C49-AC00-379BDF92A73A}"/>
              </a:ext>
            </a:extLst>
          </p:cNvPr>
          <p:cNvSpPr>
            <a:spLocks noGrp="1"/>
          </p:cNvSpPr>
          <p:nvPr>
            <p:ph type="title"/>
          </p:nvPr>
        </p:nvSpPr>
        <p:spPr/>
        <p:txBody>
          <a:bodyPr/>
          <a:lstStyle/>
          <a:p>
            <a:r>
              <a:rPr lang="en-US" dirty="0"/>
              <a:t>Findings</a:t>
            </a:r>
          </a:p>
        </p:txBody>
      </p:sp>
      <p:sp>
        <p:nvSpPr>
          <p:cNvPr id="3" name="Text Placeholder 2">
            <a:extLst>
              <a:ext uri="{FF2B5EF4-FFF2-40B4-BE49-F238E27FC236}">
                <a16:creationId xmlns:a16="http://schemas.microsoft.com/office/drawing/2014/main" id="{B2E45909-6552-2F4A-9EFA-0FEC4B6799EA}"/>
              </a:ext>
            </a:extLst>
          </p:cNvPr>
          <p:cNvSpPr>
            <a:spLocks noGrp="1"/>
          </p:cNvSpPr>
          <p:nvPr>
            <p:ph type="body" sz="quarter" idx="10"/>
          </p:nvPr>
        </p:nvSpPr>
        <p:spPr/>
        <p:txBody>
          <a:bodyPr/>
          <a:lstStyle/>
          <a:p>
            <a:r>
              <a:rPr lang="en-US" dirty="0"/>
              <a:t>Impact on Burden:</a:t>
            </a:r>
          </a:p>
          <a:p>
            <a:pPr lvl="1"/>
            <a:r>
              <a:rPr lang="en-US" dirty="0"/>
              <a:t>Topline Result: Forced Choice/Grid format took significantly more time than Select All/Multi-punch format</a:t>
            </a:r>
          </a:p>
          <a:p>
            <a:pPr marL="457200" lvl="1" indent="0">
              <a:buNone/>
            </a:pPr>
            <a:endParaRPr lang="en-US" dirty="0"/>
          </a:p>
        </p:txBody>
      </p:sp>
    </p:spTree>
    <p:extLst>
      <p:ext uri="{BB962C8B-B14F-4D97-AF65-F5344CB8AC3E}">
        <p14:creationId xmlns:p14="http://schemas.microsoft.com/office/powerpoint/2010/main" val="107436459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645623-ED55-DE44-B475-CB5DBE2BBFCD}"/>
              </a:ext>
            </a:extLst>
          </p:cNvPr>
          <p:cNvPicPr>
            <a:picLocks noChangeAspect="1"/>
          </p:cNvPicPr>
          <p:nvPr/>
        </p:nvPicPr>
        <p:blipFill>
          <a:blip r:embed="rId3"/>
          <a:stretch>
            <a:fillRect/>
          </a:stretch>
        </p:blipFill>
        <p:spPr>
          <a:xfrm>
            <a:off x="709028" y="0"/>
            <a:ext cx="7725944" cy="5052767"/>
          </a:xfrm>
          <a:prstGeom prst="rect">
            <a:avLst/>
          </a:prstGeom>
        </p:spPr>
      </p:pic>
    </p:spTree>
    <p:extLst>
      <p:ext uri="{BB962C8B-B14F-4D97-AF65-F5344CB8AC3E}">
        <p14:creationId xmlns:p14="http://schemas.microsoft.com/office/powerpoint/2010/main" val="226080896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3F05-2387-2C49-AC00-379BDF92A73A}"/>
              </a:ext>
            </a:extLst>
          </p:cNvPr>
          <p:cNvSpPr>
            <a:spLocks noGrp="1"/>
          </p:cNvSpPr>
          <p:nvPr>
            <p:ph type="title"/>
          </p:nvPr>
        </p:nvSpPr>
        <p:spPr/>
        <p:txBody>
          <a:bodyPr/>
          <a:lstStyle/>
          <a:p>
            <a:r>
              <a:rPr lang="en-US" dirty="0"/>
              <a:t>Findings</a:t>
            </a:r>
          </a:p>
        </p:txBody>
      </p:sp>
      <p:sp>
        <p:nvSpPr>
          <p:cNvPr id="3" name="Text Placeholder 2">
            <a:extLst>
              <a:ext uri="{FF2B5EF4-FFF2-40B4-BE49-F238E27FC236}">
                <a16:creationId xmlns:a16="http://schemas.microsoft.com/office/drawing/2014/main" id="{B2E45909-6552-2F4A-9EFA-0FEC4B6799EA}"/>
              </a:ext>
            </a:extLst>
          </p:cNvPr>
          <p:cNvSpPr>
            <a:spLocks noGrp="1"/>
          </p:cNvSpPr>
          <p:nvPr>
            <p:ph type="body" sz="quarter" idx="10"/>
          </p:nvPr>
        </p:nvSpPr>
        <p:spPr/>
        <p:txBody>
          <a:bodyPr/>
          <a:lstStyle/>
          <a:p>
            <a:r>
              <a:rPr lang="en-US" dirty="0"/>
              <a:t>Impact on Burden:</a:t>
            </a:r>
          </a:p>
          <a:p>
            <a:pPr lvl="1"/>
            <a:r>
              <a:rPr lang="en-US" dirty="0"/>
              <a:t>Topline Result: Forced Choice/Grid format took significantly more time than Select All/Multi-punch format</a:t>
            </a:r>
          </a:p>
          <a:p>
            <a:pPr lvl="1"/>
            <a:r>
              <a:rPr lang="en-US" dirty="0">
                <a:latin typeface="Calibri"/>
                <a:cs typeface="Calibri"/>
              </a:rPr>
              <a:t>Two-way ANOVAs show that some interaction between Education, Age, Home Ownership, and Race/Ethnicity and probe time</a:t>
            </a:r>
          </a:p>
          <a:p>
            <a:pPr lvl="1"/>
            <a:endParaRPr lang="en-US" dirty="0"/>
          </a:p>
        </p:txBody>
      </p:sp>
      <p:graphicFrame>
        <p:nvGraphicFramePr>
          <p:cNvPr id="4" name="Table 3">
            <a:extLst>
              <a:ext uri="{FF2B5EF4-FFF2-40B4-BE49-F238E27FC236}">
                <a16:creationId xmlns:a16="http://schemas.microsoft.com/office/drawing/2014/main" id="{8240946D-2563-FF41-A821-60E880514D0A}"/>
              </a:ext>
            </a:extLst>
          </p:cNvPr>
          <p:cNvGraphicFramePr>
            <a:graphicFrameLocks noGrp="1"/>
          </p:cNvGraphicFramePr>
          <p:nvPr>
            <p:extLst>
              <p:ext uri="{D42A27DB-BD31-4B8C-83A1-F6EECF244321}">
                <p14:modId xmlns:p14="http://schemas.microsoft.com/office/powerpoint/2010/main" val="2163808714"/>
              </p:ext>
            </p:extLst>
          </p:nvPr>
        </p:nvGraphicFramePr>
        <p:xfrm>
          <a:off x="2172094" y="3108658"/>
          <a:ext cx="4799812" cy="1459945"/>
        </p:xfrm>
        <a:graphic>
          <a:graphicData uri="http://schemas.openxmlformats.org/drawingml/2006/table">
            <a:tbl>
              <a:tblPr firstRow="1" bandRow="1">
                <a:tableStyleId>{5C22544A-7EE6-4342-B048-85BDC9FD1C3A}</a:tableStyleId>
              </a:tblPr>
              <a:tblGrid>
                <a:gridCol w="1199953">
                  <a:extLst>
                    <a:ext uri="{9D8B030D-6E8A-4147-A177-3AD203B41FA5}">
                      <a16:colId xmlns:a16="http://schemas.microsoft.com/office/drawing/2014/main" val="2772791830"/>
                    </a:ext>
                  </a:extLst>
                </a:gridCol>
                <a:gridCol w="1199953">
                  <a:extLst>
                    <a:ext uri="{9D8B030D-6E8A-4147-A177-3AD203B41FA5}">
                      <a16:colId xmlns:a16="http://schemas.microsoft.com/office/drawing/2014/main" val="557996489"/>
                    </a:ext>
                  </a:extLst>
                </a:gridCol>
                <a:gridCol w="1199953">
                  <a:extLst>
                    <a:ext uri="{9D8B030D-6E8A-4147-A177-3AD203B41FA5}">
                      <a16:colId xmlns:a16="http://schemas.microsoft.com/office/drawing/2014/main" val="780129904"/>
                    </a:ext>
                  </a:extLst>
                </a:gridCol>
                <a:gridCol w="1199953">
                  <a:extLst>
                    <a:ext uri="{9D8B030D-6E8A-4147-A177-3AD203B41FA5}">
                      <a16:colId xmlns:a16="http://schemas.microsoft.com/office/drawing/2014/main" val="4166406548"/>
                    </a:ext>
                  </a:extLst>
                </a:gridCol>
              </a:tblGrid>
              <a:tr h="291989">
                <a:tc>
                  <a:txBody>
                    <a:bodyPr/>
                    <a:lstStyle/>
                    <a:p>
                      <a:r>
                        <a:rPr lang="en-US" sz="1400" dirty="0"/>
                        <a:t>Factor</a:t>
                      </a:r>
                    </a:p>
                  </a:txBody>
                  <a:tcPr marL="71997" marR="71997" marT="35998" marB="35998"/>
                </a:tc>
                <a:tc>
                  <a:txBody>
                    <a:bodyPr/>
                    <a:lstStyle/>
                    <a:p>
                      <a:r>
                        <a:rPr lang="en-US" sz="1400" dirty="0"/>
                        <a:t>Probe 20</a:t>
                      </a:r>
                    </a:p>
                  </a:txBody>
                  <a:tcPr marL="71997" marR="71997" marT="35998" marB="35998"/>
                </a:tc>
                <a:tc>
                  <a:txBody>
                    <a:bodyPr/>
                    <a:lstStyle/>
                    <a:p>
                      <a:r>
                        <a:rPr lang="en-US" sz="1400" dirty="0"/>
                        <a:t>Probe 21</a:t>
                      </a:r>
                    </a:p>
                  </a:txBody>
                  <a:tcPr marL="71997" marR="71997" marT="35998" marB="35998"/>
                </a:tc>
                <a:tc>
                  <a:txBody>
                    <a:bodyPr/>
                    <a:lstStyle/>
                    <a:p>
                      <a:r>
                        <a:rPr lang="en-US" sz="1400" dirty="0"/>
                        <a:t>Probe 22</a:t>
                      </a:r>
                    </a:p>
                  </a:txBody>
                  <a:tcPr marL="71997" marR="71997" marT="35998" marB="35998"/>
                </a:tc>
                <a:extLst>
                  <a:ext uri="{0D108BD9-81ED-4DB2-BD59-A6C34878D82A}">
                    <a16:rowId xmlns:a16="http://schemas.microsoft.com/office/drawing/2014/main" val="577249012"/>
                  </a:ext>
                </a:extLst>
              </a:tr>
              <a:tr h="291989">
                <a:tc>
                  <a:txBody>
                    <a:bodyPr/>
                    <a:lstStyle/>
                    <a:p>
                      <a:r>
                        <a:rPr lang="en-US" sz="1400" dirty="0"/>
                        <a:t>Education</a:t>
                      </a:r>
                    </a:p>
                  </a:txBody>
                  <a:tcPr marL="71997" marR="71997" marT="35998" marB="35998"/>
                </a:tc>
                <a:tc>
                  <a:txBody>
                    <a:bodyPr/>
                    <a:lstStyle/>
                    <a:p>
                      <a:pPr algn="ctr"/>
                      <a:endParaRPr lang="en-US" sz="1400" dirty="0"/>
                    </a:p>
                  </a:txBody>
                  <a:tcPr marL="71997" marR="71997" marT="35998" marB="35998"/>
                </a:tc>
                <a:tc>
                  <a:txBody>
                    <a:bodyPr/>
                    <a:lstStyle/>
                    <a:p>
                      <a:pPr algn="ctr"/>
                      <a:endParaRPr lang="en-US" sz="1400"/>
                    </a:p>
                  </a:txBody>
                  <a:tcPr marL="71997" marR="71997" marT="35998" marB="35998"/>
                </a:tc>
                <a:tc>
                  <a:txBody>
                    <a:bodyPr/>
                    <a:lstStyle/>
                    <a:p>
                      <a:pPr algn="ctr"/>
                      <a:r>
                        <a:rPr lang="en-US" sz="1400" dirty="0"/>
                        <a:t>***</a:t>
                      </a:r>
                    </a:p>
                  </a:txBody>
                  <a:tcPr marL="71997" marR="71997" marT="35998" marB="35998"/>
                </a:tc>
                <a:extLst>
                  <a:ext uri="{0D108BD9-81ED-4DB2-BD59-A6C34878D82A}">
                    <a16:rowId xmlns:a16="http://schemas.microsoft.com/office/drawing/2014/main" val="4105746153"/>
                  </a:ext>
                </a:extLst>
              </a:tr>
              <a:tr h="291989">
                <a:tc>
                  <a:txBody>
                    <a:bodyPr/>
                    <a:lstStyle/>
                    <a:p>
                      <a:r>
                        <a:rPr lang="en-US" sz="1400" dirty="0"/>
                        <a:t>Age</a:t>
                      </a:r>
                    </a:p>
                  </a:txBody>
                  <a:tcPr marL="71997" marR="71997" marT="35998" marB="35998"/>
                </a:tc>
                <a:tc>
                  <a:txBody>
                    <a:bodyPr/>
                    <a:lstStyle/>
                    <a:p>
                      <a:pPr algn="ctr"/>
                      <a:r>
                        <a:rPr lang="en-US" sz="1400" dirty="0"/>
                        <a:t>***</a:t>
                      </a:r>
                    </a:p>
                  </a:txBody>
                  <a:tcPr marL="71997" marR="71997" marT="35998" marB="35998"/>
                </a:tc>
                <a:tc>
                  <a:txBody>
                    <a:bodyPr/>
                    <a:lstStyle/>
                    <a:p>
                      <a:pPr algn="ctr"/>
                      <a:endParaRPr lang="en-US" sz="1400" dirty="0"/>
                    </a:p>
                  </a:txBody>
                  <a:tcPr marL="71997" marR="71997" marT="35998" marB="35998"/>
                </a:tc>
                <a:tc>
                  <a:txBody>
                    <a:bodyPr/>
                    <a:lstStyle/>
                    <a:p>
                      <a:pPr algn="ctr"/>
                      <a:r>
                        <a:rPr lang="en-US" sz="1400" dirty="0"/>
                        <a:t>***</a:t>
                      </a:r>
                    </a:p>
                  </a:txBody>
                  <a:tcPr marL="71997" marR="71997" marT="35998" marB="35998"/>
                </a:tc>
                <a:extLst>
                  <a:ext uri="{0D108BD9-81ED-4DB2-BD59-A6C34878D82A}">
                    <a16:rowId xmlns:a16="http://schemas.microsoft.com/office/drawing/2014/main" val="1334281804"/>
                  </a:ext>
                </a:extLst>
              </a:tr>
              <a:tr h="291989">
                <a:tc>
                  <a:txBody>
                    <a:bodyPr/>
                    <a:lstStyle/>
                    <a:p>
                      <a:r>
                        <a:rPr lang="en-US" sz="1400" dirty="0"/>
                        <a:t>Home Owner</a:t>
                      </a:r>
                    </a:p>
                  </a:txBody>
                  <a:tcPr marL="71997" marR="71997" marT="35998" marB="35998"/>
                </a:tc>
                <a:tc>
                  <a:txBody>
                    <a:bodyPr/>
                    <a:lstStyle/>
                    <a:p>
                      <a:pPr algn="ctr"/>
                      <a:r>
                        <a:rPr lang="en-US" sz="1400" dirty="0"/>
                        <a:t>***</a:t>
                      </a:r>
                    </a:p>
                  </a:txBody>
                  <a:tcPr marL="71997" marR="71997" marT="35998" marB="35998"/>
                </a:tc>
                <a:tc>
                  <a:txBody>
                    <a:bodyPr/>
                    <a:lstStyle/>
                    <a:p>
                      <a:pPr algn="ctr"/>
                      <a:endParaRPr lang="en-US" sz="1400" dirty="0"/>
                    </a:p>
                  </a:txBody>
                  <a:tcPr marL="71997" marR="71997" marT="35998" marB="35998"/>
                </a:tc>
                <a:tc>
                  <a:txBody>
                    <a:bodyPr/>
                    <a:lstStyle/>
                    <a:p>
                      <a:pPr algn="ctr"/>
                      <a:r>
                        <a:rPr lang="en-US" sz="1400" dirty="0"/>
                        <a:t>***</a:t>
                      </a:r>
                    </a:p>
                  </a:txBody>
                  <a:tcPr marL="71997" marR="71997" marT="35998" marB="35998"/>
                </a:tc>
                <a:extLst>
                  <a:ext uri="{0D108BD9-81ED-4DB2-BD59-A6C34878D82A}">
                    <a16:rowId xmlns:a16="http://schemas.microsoft.com/office/drawing/2014/main" val="2692578758"/>
                  </a:ext>
                </a:extLst>
              </a:tr>
              <a:tr h="291989">
                <a:tc>
                  <a:txBody>
                    <a:bodyPr/>
                    <a:lstStyle/>
                    <a:p>
                      <a:r>
                        <a:rPr lang="en-US" sz="1400" dirty="0"/>
                        <a:t>Race</a:t>
                      </a:r>
                    </a:p>
                  </a:txBody>
                  <a:tcPr marL="71997" marR="71997" marT="35998" marB="35998"/>
                </a:tc>
                <a:tc>
                  <a:txBody>
                    <a:bodyPr/>
                    <a:lstStyle/>
                    <a:p>
                      <a:pPr algn="ctr"/>
                      <a:r>
                        <a:rPr lang="en-US" sz="1400" dirty="0"/>
                        <a:t>***</a:t>
                      </a:r>
                    </a:p>
                  </a:txBody>
                  <a:tcPr marL="71997" marR="71997" marT="35998" marB="35998"/>
                </a:tc>
                <a:tc>
                  <a:txBody>
                    <a:bodyPr/>
                    <a:lstStyle/>
                    <a:p>
                      <a:pPr algn="ctr"/>
                      <a:endParaRPr lang="en-US" sz="1400" dirty="0"/>
                    </a:p>
                  </a:txBody>
                  <a:tcPr marL="71997" marR="71997" marT="35998" marB="35998"/>
                </a:tc>
                <a:tc>
                  <a:txBody>
                    <a:bodyPr/>
                    <a:lstStyle/>
                    <a:p>
                      <a:pPr algn="ctr"/>
                      <a:r>
                        <a:rPr lang="en-US" sz="1400" dirty="0"/>
                        <a:t>***</a:t>
                      </a:r>
                    </a:p>
                  </a:txBody>
                  <a:tcPr marL="71997" marR="71997" marT="35998" marB="35998"/>
                </a:tc>
                <a:extLst>
                  <a:ext uri="{0D108BD9-81ED-4DB2-BD59-A6C34878D82A}">
                    <a16:rowId xmlns:a16="http://schemas.microsoft.com/office/drawing/2014/main" val="1718909300"/>
                  </a:ext>
                </a:extLst>
              </a:tr>
            </a:tbl>
          </a:graphicData>
        </a:graphic>
      </p:graphicFrame>
    </p:spTree>
    <p:extLst>
      <p:ext uri="{BB962C8B-B14F-4D97-AF65-F5344CB8AC3E}">
        <p14:creationId xmlns:p14="http://schemas.microsoft.com/office/powerpoint/2010/main" val="381837060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3F05-2387-2C49-AC00-379BDF92A73A}"/>
              </a:ext>
            </a:extLst>
          </p:cNvPr>
          <p:cNvSpPr>
            <a:spLocks noGrp="1"/>
          </p:cNvSpPr>
          <p:nvPr>
            <p:ph type="title"/>
          </p:nvPr>
        </p:nvSpPr>
        <p:spPr/>
        <p:txBody>
          <a:bodyPr/>
          <a:lstStyle/>
          <a:p>
            <a:r>
              <a:rPr lang="en-US" dirty="0"/>
              <a:t>Findings</a:t>
            </a:r>
          </a:p>
        </p:txBody>
      </p:sp>
      <p:sp>
        <p:nvSpPr>
          <p:cNvPr id="3" name="Text Placeholder 2">
            <a:extLst>
              <a:ext uri="{FF2B5EF4-FFF2-40B4-BE49-F238E27FC236}">
                <a16:creationId xmlns:a16="http://schemas.microsoft.com/office/drawing/2014/main" id="{B2E45909-6552-2F4A-9EFA-0FEC4B6799EA}"/>
              </a:ext>
            </a:extLst>
          </p:cNvPr>
          <p:cNvSpPr>
            <a:spLocks noGrp="1"/>
          </p:cNvSpPr>
          <p:nvPr>
            <p:ph type="body" sz="quarter" idx="10"/>
          </p:nvPr>
        </p:nvSpPr>
        <p:spPr/>
        <p:txBody>
          <a:bodyPr/>
          <a:lstStyle/>
          <a:p>
            <a:r>
              <a:rPr lang="en-US" dirty="0"/>
              <a:t>Impact on Item Response</a:t>
            </a:r>
          </a:p>
          <a:p>
            <a:pPr lvl="1"/>
            <a:r>
              <a:rPr lang="en-US" dirty="0"/>
              <a:t>Speeding: Using threshold of 215msec/word, and “adding” a Y/N to each line of the grid format.</a:t>
            </a:r>
          </a:p>
          <a:p>
            <a:pPr lvl="2"/>
            <a:r>
              <a:rPr lang="en-US" dirty="0"/>
              <a:t>Threshold for Select All was 14.84 sec (rounded up to 15 sec)</a:t>
            </a:r>
          </a:p>
          <a:p>
            <a:pPr lvl="2"/>
            <a:r>
              <a:rPr lang="en-US" dirty="0"/>
              <a:t>Threshold for Grid was 18.49 sec (rounded up to 19 sec)</a:t>
            </a:r>
          </a:p>
          <a:p>
            <a:pPr lvl="1"/>
            <a:r>
              <a:rPr lang="en-US" dirty="0"/>
              <a:t>Too Long: Used same threshold as for removing outliers (Q3+3IQR) in time analysis</a:t>
            </a:r>
          </a:p>
          <a:p>
            <a:pPr lvl="1"/>
            <a:r>
              <a:rPr lang="en-US" dirty="0"/>
              <a:t>Negative times were coded as NA</a:t>
            </a:r>
          </a:p>
          <a:p>
            <a:pPr lvl="2"/>
            <a:r>
              <a:rPr lang="en-US" dirty="0"/>
              <a:t>Change in system time for some reason—since we don’t know why, they are excluded</a:t>
            </a:r>
          </a:p>
          <a:p>
            <a:endParaRPr lang="en-US" dirty="0"/>
          </a:p>
        </p:txBody>
      </p:sp>
    </p:spTree>
    <p:extLst>
      <p:ext uri="{BB962C8B-B14F-4D97-AF65-F5344CB8AC3E}">
        <p14:creationId xmlns:p14="http://schemas.microsoft.com/office/powerpoint/2010/main" val="401418496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B928A0-1C0F-C94A-BA4D-C09094AD50DE}"/>
              </a:ext>
            </a:extLst>
          </p:cNvPr>
          <p:cNvPicPr>
            <a:picLocks noChangeAspect="1"/>
          </p:cNvPicPr>
          <p:nvPr/>
        </p:nvPicPr>
        <p:blipFill>
          <a:blip r:embed="rId3"/>
          <a:stretch>
            <a:fillRect/>
          </a:stretch>
        </p:blipFill>
        <p:spPr>
          <a:xfrm>
            <a:off x="711043" y="0"/>
            <a:ext cx="7721914" cy="5050132"/>
          </a:xfrm>
          <a:prstGeom prst="rect">
            <a:avLst/>
          </a:prstGeom>
        </p:spPr>
      </p:pic>
    </p:spTree>
    <p:extLst>
      <p:ext uri="{BB962C8B-B14F-4D97-AF65-F5344CB8AC3E}">
        <p14:creationId xmlns:p14="http://schemas.microsoft.com/office/powerpoint/2010/main" val="402467119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3F05-2387-2C49-AC00-379BDF92A73A}"/>
              </a:ext>
            </a:extLst>
          </p:cNvPr>
          <p:cNvSpPr>
            <a:spLocks noGrp="1"/>
          </p:cNvSpPr>
          <p:nvPr>
            <p:ph type="title"/>
          </p:nvPr>
        </p:nvSpPr>
        <p:spPr/>
        <p:txBody>
          <a:bodyPr/>
          <a:lstStyle/>
          <a:p>
            <a:r>
              <a:rPr lang="en-US" dirty="0"/>
              <a:t>Findings</a:t>
            </a:r>
          </a:p>
        </p:txBody>
      </p:sp>
      <p:sp>
        <p:nvSpPr>
          <p:cNvPr id="3" name="Text Placeholder 2">
            <a:extLst>
              <a:ext uri="{FF2B5EF4-FFF2-40B4-BE49-F238E27FC236}">
                <a16:creationId xmlns:a16="http://schemas.microsoft.com/office/drawing/2014/main" id="{B2E45909-6552-2F4A-9EFA-0FEC4B6799EA}"/>
              </a:ext>
            </a:extLst>
          </p:cNvPr>
          <p:cNvSpPr>
            <a:spLocks noGrp="1"/>
          </p:cNvSpPr>
          <p:nvPr>
            <p:ph type="body" sz="quarter" idx="10"/>
          </p:nvPr>
        </p:nvSpPr>
        <p:spPr/>
        <p:txBody>
          <a:bodyPr/>
          <a:lstStyle/>
          <a:p>
            <a:r>
              <a:rPr lang="en-US" dirty="0"/>
              <a:t>Impact on Response Quality</a:t>
            </a:r>
          </a:p>
          <a:p>
            <a:pPr lvl="1"/>
            <a:r>
              <a:rPr lang="en-US" dirty="0"/>
              <a:t>Examined number of response categories captured by the two formats</a:t>
            </a:r>
          </a:p>
          <a:p>
            <a:pPr lvl="1"/>
            <a:r>
              <a:rPr lang="en-US" dirty="0"/>
              <a:t>Cannot determine which is “better,” only if there’s a difference</a:t>
            </a:r>
          </a:p>
        </p:txBody>
      </p:sp>
    </p:spTree>
    <p:extLst>
      <p:ext uri="{BB962C8B-B14F-4D97-AF65-F5344CB8AC3E}">
        <p14:creationId xmlns:p14="http://schemas.microsoft.com/office/powerpoint/2010/main" val="192348461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CCB183-7369-524F-97FC-5315A0CC8A63}"/>
              </a:ext>
            </a:extLst>
          </p:cNvPr>
          <p:cNvPicPr>
            <a:picLocks noChangeAspect="1"/>
          </p:cNvPicPr>
          <p:nvPr/>
        </p:nvPicPr>
        <p:blipFill>
          <a:blip r:embed="rId2"/>
          <a:stretch>
            <a:fillRect/>
          </a:stretch>
        </p:blipFill>
        <p:spPr>
          <a:xfrm>
            <a:off x="715756" y="0"/>
            <a:ext cx="7712487" cy="5043967"/>
          </a:xfrm>
          <a:prstGeom prst="rect">
            <a:avLst/>
          </a:prstGeom>
        </p:spPr>
      </p:pic>
    </p:spTree>
    <p:extLst>
      <p:ext uri="{BB962C8B-B14F-4D97-AF65-F5344CB8AC3E}">
        <p14:creationId xmlns:p14="http://schemas.microsoft.com/office/powerpoint/2010/main" val="226538119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3F05-2387-2C49-AC00-379BDF92A73A}"/>
              </a:ext>
            </a:extLst>
          </p:cNvPr>
          <p:cNvSpPr>
            <a:spLocks noGrp="1"/>
          </p:cNvSpPr>
          <p:nvPr>
            <p:ph type="title"/>
          </p:nvPr>
        </p:nvSpPr>
        <p:spPr/>
        <p:txBody>
          <a:bodyPr/>
          <a:lstStyle/>
          <a:p>
            <a:r>
              <a:rPr lang="en-US" dirty="0"/>
              <a:t>Findings</a:t>
            </a:r>
          </a:p>
        </p:txBody>
      </p:sp>
      <p:sp>
        <p:nvSpPr>
          <p:cNvPr id="3" name="Text Placeholder 2">
            <a:extLst>
              <a:ext uri="{FF2B5EF4-FFF2-40B4-BE49-F238E27FC236}">
                <a16:creationId xmlns:a16="http://schemas.microsoft.com/office/drawing/2014/main" id="{B2E45909-6552-2F4A-9EFA-0FEC4B6799EA}"/>
              </a:ext>
            </a:extLst>
          </p:cNvPr>
          <p:cNvSpPr>
            <a:spLocks noGrp="1"/>
          </p:cNvSpPr>
          <p:nvPr>
            <p:ph type="body" sz="quarter" idx="10"/>
          </p:nvPr>
        </p:nvSpPr>
        <p:spPr/>
        <p:txBody>
          <a:bodyPr/>
          <a:lstStyle/>
          <a:p>
            <a:r>
              <a:rPr lang="en-US" dirty="0"/>
              <a:t>Impact on Response Quality</a:t>
            </a:r>
          </a:p>
          <a:p>
            <a:pPr lvl="1"/>
            <a:r>
              <a:rPr lang="en-US" dirty="0"/>
              <a:t>Examined number of response categories captured by the two formats</a:t>
            </a:r>
          </a:p>
          <a:p>
            <a:pPr lvl="1"/>
            <a:r>
              <a:rPr lang="en-US" dirty="0"/>
              <a:t>Cannot determine which is “better,” only if there’s a difference</a:t>
            </a:r>
          </a:p>
          <a:p>
            <a:r>
              <a:rPr lang="en-US" dirty="0">
                <a:cs typeface="Calibri"/>
              </a:rPr>
              <a:t>Again, see some subgroup interactions</a:t>
            </a:r>
          </a:p>
          <a:p>
            <a:pPr lvl="1"/>
            <a:r>
              <a:rPr lang="en-US" dirty="0">
                <a:cs typeface="Calibri"/>
              </a:rPr>
              <a:t>Two way ANOVA</a:t>
            </a:r>
          </a:p>
        </p:txBody>
      </p:sp>
      <p:graphicFrame>
        <p:nvGraphicFramePr>
          <p:cNvPr id="5" name="Table 4">
            <a:extLst>
              <a:ext uri="{FF2B5EF4-FFF2-40B4-BE49-F238E27FC236}">
                <a16:creationId xmlns:a16="http://schemas.microsoft.com/office/drawing/2014/main" id="{038B74C6-0819-470E-844D-B176051BCB7E}"/>
              </a:ext>
            </a:extLst>
          </p:cNvPr>
          <p:cNvGraphicFramePr>
            <a:graphicFrameLocks noGrp="1"/>
          </p:cNvGraphicFramePr>
          <p:nvPr>
            <p:extLst>
              <p:ext uri="{D42A27DB-BD31-4B8C-83A1-F6EECF244321}">
                <p14:modId xmlns:p14="http://schemas.microsoft.com/office/powerpoint/2010/main" val="740922010"/>
              </p:ext>
            </p:extLst>
          </p:nvPr>
        </p:nvGraphicFramePr>
        <p:xfrm>
          <a:off x="2172093" y="3108658"/>
          <a:ext cx="4799812" cy="1666672"/>
        </p:xfrm>
        <a:graphic>
          <a:graphicData uri="http://schemas.openxmlformats.org/drawingml/2006/table">
            <a:tbl>
              <a:tblPr firstRow="1" bandRow="1">
                <a:tableStyleId>{5C22544A-7EE6-4342-B048-85BDC9FD1C3A}</a:tableStyleId>
              </a:tblPr>
              <a:tblGrid>
                <a:gridCol w="1199953">
                  <a:extLst>
                    <a:ext uri="{9D8B030D-6E8A-4147-A177-3AD203B41FA5}">
                      <a16:colId xmlns:a16="http://schemas.microsoft.com/office/drawing/2014/main" val="2772791830"/>
                    </a:ext>
                  </a:extLst>
                </a:gridCol>
                <a:gridCol w="1199953">
                  <a:extLst>
                    <a:ext uri="{9D8B030D-6E8A-4147-A177-3AD203B41FA5}">
                      <a16:colId xmlns:a16="http://schemas.microsoft.com/office/drawing/2014/main" val="557996489"/>
                    </a:ext>
                  </a:extLst>
                </a:gridCol>
                <a:gridCol w="1199953">
                  <a:extLst>
                    <a:ext uri="{9D8B030D-6E8A-4147-A177-3AD203B41FA5}">
                      <a16:colId xmlns:a16="http://schemas.microsoft.com/office/drawing/2014/main" val="780129904"/>
                    </a:ext>
                  </a:extLst>
                </a:gridCol>
                <a:gridCol w="1199953">
                  <a:extLst>
                    <a:ext uri="{9D8B030D-6E8A-4147-A177-3AD203B41FA5}">
                      <a16:colId xmlns:a16="http://schemas.microsoft.com/office/drawing/2014/main" val="4166406548"/>
                    </a:ext>
                  </a:extLst>
                </a:gridCol>
              </a:tblGrid>
              <a:tr h="291989">
                <a:tc>
                  <a:txBody>
                    <a:bodyPr/>
                    <a:lstStyle/>
                    <a:p>
                      <a:r>
                        <a:rPr lang="en-US" sz="1400" dirty="0"/>
                        <a:t>Factor</a:t>
                      </a:r>
                    </a:p>
                  </a:txBody>
                  <a:tcPr marL="71997" marR="71997" marT="35998" marB="35998"/>
                </a:tc>
                <a:tc>
                  <a:txBody>
                    <a:bodyPr/>
                    <a:lstStyle/>
                    <a:p>
                      <a:r>
                        <a:rPr lang="en-US" sz="1400" dirty="0"/>
                        <a:t>Probe 20</a:t>
                      </a:r>
                    </a:p>
                  </a:txBody>
                  <a:tcPr marL="71997" marR="71997" marT="35998" marB="35998"/>
                </a:tc>
                <a:tc>
                  <a:txBody>
                    <a:bodyPr/>
                    <a:lstStyle/>
                    <a:p>
                      <a:r>
                        <a:rPr lang="en-US" sz="1400" dirty="0"/>
                        <a:t>Probe 21</a:t>
                      </a:r>
                    </a:p>
                  </a:txBody>
                  <a:tcPr marL="71997" marR="71997" marT="35998" marB="35998"/>
                </a:tc>
                <a:tc>
                  <a:txBody>
                    <a:bodyPr/>
                    <a:lstStyle/>
                    <a:p>
                      <a:r>
                        <a:rPr lang="en-US" sz="1400" dirty="0"/>
                        <a:t>Probe 22</a:t>
                      </a:r>
                    </a:p>
                  </a:txBody>
                  <a:tcPr marL="71997" marR="71997" marT="35998" marB="35998"/>
                </a:tc>
                <a:extLst>
                  <a:ext uri="{0D108BD9-81ED-4DB2-BD59-A6C34878D82A}">
                    <a16:rowId xmlns:a16="http://schemas.microsoft.com/office/drawing/2014/main" val="577249012"/>
                  </a:ext>
                </a:extLst>
              </a:tr>
              <a:tr h="291989">
                <a:tc>
                  <a:txBody>
                    <a:bodyPr/>
                    <a:lstStyle/>
                    <a:p>
                      <a:r>
                        <a:rPr lang="en-US" sz="1400" dirty="0"/>
                        <a:t>Education</a:t>
                      </a:r>
                    </a:p>
                  </a:txBody>
                  <a:tcPr marL="71997" marR="71997" marT="35998" marB="35998"/>
                </a:tc>
                <a:tc>
                  <a:txBody>
                    <a:bodyPr/>
                    <a:lstStyle/>
                    <a:p>
                      <a:pPr algn="ctr"/>
                      <a:r>
                        <a:rPr lang="en-US" sz="1400" dirty="0"/>
                        <a:t>***</a:t>
                      </a:r>
                    </a:p>
                  </a:txBody>
                  <a:tcPr marL="71997" marR="71997" marT="35998" marB="35998"/>
                </a:tc>
                <a:tc>
                  <a:txBody>
                    <a:bodyPr/>
                    <a:lstStyle/>
                    <a:p>
                      <a:pPr algn="ctr"/>
                      <a:r>
                        <a:rPr lang="en-US" sz="1400" dirty="0"/>
                        <a:t>**</a:t>
                      </a:r>
                    </a:p>
                  </a:txBody>
                  <a:tcPr marL="71997" marR="71997" marT="35998" marB="35998"/>
                </a:tc>
                <a:tc>
                  <a:txBody>
                    <a:bodyPr/>
                    <a:lstStyle/>
                    <a:p>
                      <a:pPr algn="ctr"/>
                      <a:r>
                        <a:rPr lang="en-US" sz="1400" dirty="0"/>
                        <a:t>**</a:t>
                      </a:r>
                    </a:p>
                  </a:txBody>
                  <a:tcPr marL="71997" marR="71997" marT="35998" marB="35998"/>
                </a:tc>
                <a:extLst>
                  <a:ext uri="{0D108BD9-81ED-4DB2-BD59-A6C34878D82A}">
                    <a16:rowId xmlns:a16="http://schemas.microsoft.com/office/drawing/2014/main" val="4105746153"/>
                  </a:ext>
                </a:extLst>
              </a:tr>
              <a:tr h="291989">
                <a:tc>
                  <a:txBody>
                    <a:bodyPr/>
                    <a:lstStyle/>
                    <a:p>
                      <a:r>
                        <a:rPr lang="en-US" sz="1400" dirty="0"/>
                        <a:t>Age</a:t>
                      </a:r>
                    </a:p>
                  </a:txBody>
                  <a:tcPr marL="71997" marR="71997" marT="35998" marB="35998"/>
                </a:tc>
                <a:tc>
                  <a:txBody>
                    <a:bodyPr/>
                    <a:lstStyle/>
                    <a:p>
                      <a:pPr algn="ctr"/>
                      <a:r>
                        <a:rPr lang="en-US" sz="1400" dirty="0"/>
                        <a:t>***</a:t>
                      </a:r>
                    </a:p>
                  </a:txBody>
                  <a:tcPr marL="71997" marR="71997" marT="35998" marB="35998"/>
                </a:tc>
                <a:tc>
                  <a:txBody>
                    <a:bodyPr/>
                    <a:lstStyle/>
                    <a:p>
                      <a:pPr algn="ctr"/>
                      <a:r>
                        <a:rPr lang="en-US" sz="1400" dirty="0"/>
                        <a:t>***</a:t>
                      </a:r>
                    </a:p>
                  </a:txBody>
                  <a:tcPr marL="71997" marR="71997" marT="35998" marB="35998"/>
                </a:tc>
                <a:tc>
                  <a:txBody>
                    <a:bodyPr/>
                    <a:lstStyle/>
                    <a:p>
                      <a:pPr algn="ctr"/>
                      <a:r>
                        <a:rPr lang="en-US" sz="1400" dirty="0"/>
                        <a:t>***</a:t>
                      </a:r>
                    </a:p>
                  </a:txBody>
                  <a:tcPr marL="71997" marR="71997" marT="35998" marB="35998"/>
                </a:tc>
                <a:extLst>
                  <a:ext uri="{0D108BD9-81ED-4DB2-BD59-A6C34878D82A}">
                    <a16:rowId xmlns:a16="http://schemas.microsoft.com/office/drawing/2014/main" val="1334281804"/>
                  </a:ext>
                </a:extLst>
              </a:tr>
              <a:tr h="291989">
                <a:tc>
                  <a:txBody>
                    <a:bodyPr/>
                    <a:lstStyle/>
                    <a:p>
                      <a:r>
                        <a:rPr lang="en-US" sz="1400" dirty="0"/>
                        <a:t>Survey Device</a:t>
                      </a:r>
                    </a:p>
                  </a:txBody>
                  <a:tcPr marL="71997" marR="71997" marT="35998" marB="35998"/>
                </a:tc>
                <a:tc>
                  <a:txBody>
                    <a:bodyPr/>
                    <a:lstStyle/>
                    <a:p>
                      <a:pPr algn="ctr"/>
                      <a:endParaRPr lang="en-US" sz="1400" dirty="0"/>
                    </a:p>
                  </a:txBody>
                  <a:tcPr marL="71997" marR="71997" marT="35998" marB="35998"/>
                </a:tc>
                <a:tc>
                  <a:txBody>
                    <a:bodyPr/>
                    <a:lstStyle/>
                    <a:p>
                      <a:pPr algn="ctr"/>
                      <a:r>
                        <a:rPr lang="en-US" sz="1400" dirty="0"/>
                        <a:t>***</a:t>
                      </a:r>
                    </a:p>
                  </a:txBody>
                  <a:tcPr marL="71997" marR="71997" marT="35998" marB="35998"/>
                </a:tc>
                <a:tc>
                  <a:txBody>
                    <a:bodyPr/>
                    <a:lstStyle/>
                    <a:p>
                      <a:pPr algn="ctr"/>
                      <a:r>
                        <a:rPr lang="en-US" sz="1400" dirty="0"/>
                        <a:t>***</a:t>
                      </a:r>
                    </a:p>
                  </a:txBody>
                  <a:tcPr marL="71997" marR="71997" marT="35998" marB="35998"/>
                </a:tc>
                <a:extLst>
                  <a:ext uri="{0D108BD9-81ED-4DB2-BD59-A6C34878D82A}">
                    <a16:rowId xmlns:a16="http://schemas.microsoft.com/office/drawing/2014/main" val="2692578758"/>
                  </a:ext>
                </a:extLst>
              </a:tr>
              <a:tr h="291989">
                <a:tc>
                  <a:txBody>
                    <a:bodyPr/>
                    <a:lstStyle/>
                    <a:p>
                      <a:r>
                        <a:rPr lang="en-US" sz="1400" dirty="0"/>
                        <a:t>Speeder</a:t>
                      </a:r>
                    </a:p>
                  </a:txBody>
                  <a:tcPr marL="71997" marR="71997" marT="35998" marB="35998"/>
                </a:tc>
                <a:tc>
                  <a:txBody>
                    <a:bodyPr/>
                    <a:lstStyle/>
                    <a:p>
                      <a:pPr algn="ctr"/>
                      <a:r>
                        <a:rPr lang="en-US" sz="1400" dirty="0"/>
                        <a:t>***</a:t>
                      </a:r>
                    </a:p>
                  </a:txBody>
                  <a:tcPr marL="71997" marR="71997" marT="35998" marB="35998"/>
                </a:tc>
                <a:tc>
                  <a:txBody>
                    <a:bodyPr/>
                    <a:lstStyle/>
                    <a:p>
                      <a:pPr algn="ctr"/>
                      <a:r>
                        <a:rPr lang="en-US" sz="1400" dirty="0"/>
                        <a:t>***</a:t>
                      </a:r>
                    </a:p>
                  </a:txBody>
                  <a:tcPr marL="71997" marR="71997" marT="35998" marB="35998"/>
                </a:tc>
                <a:tc>
                  <a:txBody>
                    <a:bodyPr/>
                    <a:lstStyle/>
                    <a:p>
                      <a:pPr algn="ctr"/>
                      <a:r>
                        <a:rPr lang="en-US" sz="1400" dirty="0"/>
                        <a:t>***</a:t>
                      </a:r>
                    </a:p>
                  </a:txBody>
                  <a:tcPr marL="71997" marR="71997" marT="35998" marB="35998"/>
                </a:tc>
                <a:extLst>
                  <a:ext uri="{0D108BD9-81ED-4DB2-BD59-A6C34878D82A}">
                    <a16:rowId xmlns:a16="http://schemas.microsoft.com/office/drawing/2014/main" val="1718909300"/>
                  </a:ext>
                </a:extLst>
              </a:tr>
            </a:tbl>
          </a:graphicData>
        </a:graphic>
      </p:graphicFrame>
    </p:spTree>
    <p:extLst>
      <p:ext uri="{BB962C8B-B14F-4D97-AF65-F5344CB8AC3E}">
        <p14:creationId xmlns:p14="http://schemas.microsoft.com/office/powerpoint/2010/main" val="3675983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3F05-2387-2C49-AC00-379BDF92A73A}"/>
              </a:ext>
            </a:extLst>
          </p:cNvPr>
          <p:cNvSpPr>
            <a:spLocks noGrp="1"/>
          </p:cNvSpPr>
          <p:nvPr>
            <p:ph type="title"/>
          </p:nvPr>
        </p:nvSpPr>
        <p:spPr/>
        <p:txBody>
          <a:bodyPr/>
          <a:lstStyle/>
          <a:p>
            <a:r>
              <a:rPr lang="en-US" dirty="0"/>
              <a:t>Findings</a:t>
            </a:r>
          </a:p>
        </p:txBody>
      </p:sp>
      <p:sp>
        <p:nvSpPr>
          <p:cNvPr id="3" name="Text Placeholder 2">
            <a:extLst>
              <a:ext uri="{FF2B5EF4-FFF2-40B4-BE49-F238E27FC236}">
                <a16:creationId xmlns:a16="http://schemas.microsoft.com/office/drawing/2014/main" id="{B2E45909-6552-2F4A-9EFA-0FEC4B6799EA}"/>
              </a:ext>
            </a:extLst>
          </p:cNvPr>
          <p:cNvSpPr>
            <a:spLocks noGrp="1"/>
          </p:cNvSpPr>
          <p:nvPr>
            <p:ph type="body" sz="quarter" idx="10"/>
          </p:nvPr>
        </p:nvSpPr>
        <p:spPr/>
        <p:txBody>
          <a:bodyPr/>
          <a:lstStyle/>
          <a:p>
            <a:r>
              <a:rPr lang="en-US" dirty="0"/>
              <a:t>Impact on Response Quality</a:t>
            </a:r>
          </a:p>
          <a:p>
            <a:pPr lvl="1"/>
            <a:r>
              <a:rPr lang="en-US" dirty="0"/>
              <a:t>Examined number of response categories captured by the two formats</a:t>
            </a:r>
          </a:p>
          <a:p>
            <a:pPr lvl="1"/>
            <a:r>
              <a:rPr lang="en-US" dirty="0"/>
              <a:t>Cannot determine which is “better,” only if there’s a difference</a:t>
            </a:r>
          </a:p>
          <a:p>
            <a:r>
              <a:rPr lang="en-US" dirty="0"/>
              <a:t>What about “other” option (this is the closest we get to an open-ended probe on RANDS…)</a:t>
            </a:r>
          </a:p>
        </p:txBody>
      </p:sp>
    </p:spTree>
    <p:extLst>
      <p:ext uri="{BB962C8B-B14F-4D97-AF65-F5344CB8AC3E}">
        <p14:creationId xmlns:p14="http://schemas.microsoft.com/office/powerpoint/2010/main" val="4543204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83A686-C529-0543-A29A-371C7E578436}"/>
              </a:ext>
            </a:extLst>
          </p:cNvPr>
          <p:cNvPicPr>
            <a:picLocks noChangeAspect="1"/>
          </p:cNvPicPr>
          <p:nvPr/>
        </p:nvPicPr>
        <p:blipFill>
          <a:blip r:embed="rId2"/>
          <a:stretch>
            <a:fillRect/>
          </a:stretch>
        </p:blipFill>
        <p:spPr>
          <a:xfrm>
            <a:off x="717598" y="0"/>
            <a:ext cx="7708804" cy="5041557"/>
          </a:xfrm>
          <a:prstGeom prst="rect">
            <a:avLst/>
          </a:prstGeom>
        </p:spPr>
      </p:pic>
    </p:spTree>
    <p:extLst>
      <p:ext uri="{BB962C8B-B14F-4D97-AF65-F5344CB8AC3E}">
        <p14:creationId xmlns:p14="http://schemas.microsoft.com/office/powerpoint/2010/main" val="21144476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16C7-512C-BB45-8FE7-5BBD72CC7D62}"/>
              </a:ext>
            </a:extLst>
          </p:cNvPr>
          <p:cNvSpPr>
            <a:spLocks noGrp="1"/>
          </p:cNvSpPr>
          <p:nvPr>
            <p:ph type="title"/>
          </p:nvPr>
        </p:nvSpPr>
        <p:spPr/>
        <p:txBody>
          <a:bodyPr/>
          <a:lstStyle/>
          <a:p>
            <a:r>
              <a:rPr lang="en-US" sz="3000" dirty="0"/>
              <a:t>1.	Web Probing</a:t>
            </a:r>
            <a:br>
              <a:rPr lang="en-US" sz="3000" dirty="0"/>
            </a:br>
            <a:r>
              <a:rPr lang="en-US" sz="3000" dirty="0"/>
              <a:t>2.	Previous Findings and Research Question</a:t>
            </a:r>
            <a:br>
              <a:rPr lang="en-US" sz="3000" dirty="0"/>
            </a:br>
            <a:r>
              <a:rPr lang="en-US" sz="3000" dirty="0"/>
              <a:t>2.	Methodology</a:t>
            </a:r>
            <a:br>
              <a:rPr lang="en-US" sz="3000" dirty="0"/>
            </a:br>
            <a:r>
              <a:rPr lang="en-US" sz="3000" dirty="0"/>
              <a:t>3.	Findings and Discussion</a:t>
            </a:r>
          </a:p>
        </p:txBody>
      </p:sp>
      <p:sp>
        <p:nvSpPr>
          <p:cNvPr id="3" name="Text Placeholder 2">
            <a:extLst>
              <a:ext uri="{FF2B5EF4-FFF2-40B4-BE49-F238E27FC236}">
                <a16:creationId xmlns:a16="http://schemas.microsoft.com/office/drawing/2014/main" id="{A70A2D30-AF87-0B44-9AE1-4B38A380F81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83849706"/>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D3F05-2387-2C49-AC00-379BDF92A73A}"/>
              </a:ext>
            </a:extLst>
          </p:cNvPr>
          <p:cNvSpPr>
            <a:spLocks noGrp="1"/>
          </p:cNvSpPr>
          <p:nvPr>
            <p:ph type="title"/>
          </p:nvPr>
        </p:nvSpPr>
        <p:spPr/>
        <p:txBody>
          <a:bodyPr/>
          <a:lstStyle/>
          <a:p>
            <a:r>
              <a:rPr lang="en-US" dirty="0"/>
              <a:t>Discussion</a:t>
            </a:r>
          </a:p>
        </p:txBody>
      </p:sp>
      <p:sp>
        <p:nvSpPr>
          <p:cNvPr id="3" name="Text Placeholder 2">
            <a:extLst>
              <a:ext uri="{FF2B5EF4-FFF2-40B4-BE49-F238E27FC236}">
                <a16:creationId xmlns:a16="http://schemas.microsoft.com/office/drawing/2014/main" id="{B2E45909-6552-2F4A-9EFA-0FEC4B6799EA}"/>
              </a:ext>
            </a:extLst>
          </p:cNvPr>
          <p:cNvSpPr>
            <a:spLocks noGrp="1"/>
          </p:cNvSpPr>
          <p:nvPr>
            <p:ph type="body" sz="quarter" idx="10"/>
          </p:nvPr>
        </p:nvSpPr>
        <p:spPr/>
        <p:txBody>
          <a:bodyPr/>
          <a:lstStyle/>
          <a:p>
            <a:r>
              <a:rPr lang="en-US" sz="1600" dirty="0"/>
              <a:t>From this experiment, we’ve found that:</a:t>
            </a:r>
          </a:p>
          <a:p>
            <a:pPr lvl="1"/>
            <a:r>
              <a:rPr lang="en-US" sz="1600" dirty="0"/>
              <a:t>A forced choice grid for probes takes more time to complete than a select-all/</a:t>
            </a:r>
            <a:r>
              <a:rPr lang="en-US" sz="1600" dirty="0" err="1"/>
              <a:t>multipunch</a:t>
            </a:r>
            <a:r>
              <a:rPr lang="en-US" sz="1600" dirty="0"/>
              <a:t> format.</a:t>
            </a:r>
          </a:p>
          <a:p>
            <a:pPr lvl="1"/>
            <a:r>
              <a:rPr lang="en-US" sz="1600" dirty="0"/>
              <a:t>On the other hand, the select-all format appears to lead to more speeders and leads to fewer items selected</a:t>
            </a:r>
          </a:p>
          <a:p>
            <a:pPr lvl="2"/>
            <a:r>
              <a:rPr lang="en-US" sz="1600" dirty="0"/>
              <a:t>Open question on who should count as a “speeder” and if more responses=better cognitive data</a:t>
            </a:r>
          </a:p>
          <a:p>
            <a:r>
              <a:rPr lang="en-US" sz="1600" dirty="0"/>
              <a:t>However, this experiment focused on a probe question w/ a long list of answer categories.  The interaction between the response time and the format is probably affected by the number of categories</a:t>
            </a:r>
          </a:p>
          <a:p>
            <a:pPr lvl="1"/>
            <a:r>
              <a:rPr lang="en-US" sz="1600" dirty="0"/>
              <a:t>Plans for next round include more diversity of probe lengths</a:t>
            </a:r>
          </a:p>
          <a:p>
            <a:r>
              <a:rPr lang="en-US" sz="1600" dirty="0"/>
              <a:t>Furthermore, we saw some indication of “learning” between the probes—with burden and speeding patterns differing between Probes 20 and 21 (which were identical).  BUT, this did not appear to affect the number of items selected…</a:t>
            </a:r>
          </a:p>
          <a:p>
            <a:endParaRPr lang="en-US" dirty="0"/>
          </a:p>
          <a:p>
            <a:endParaRPr lang="en-US" dirty="0"/>
          </a:p>
        </p:txBody>
      </p:sp>
    </p:spTree>
    <p:extLst>
      <p:ext uri="{BB962C8B-B14F-4D97-AF65-F5344CB8AC3E}">
        <p14:creationId xmlns:p14="http://schemas.microsoft.com/office/powerpoint/2010/main" val="32200386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432612" cy="1955740"/>
          </a:xfrm>
          <a:prstGeom prst="rect">
            <a:avLst/>
          </a:prstGeom>
        </p:spPr>
      </p:pic>
      <p:sp>
        <p:nvSpPr>
          <p:cNvPr id="3" name="TextBox 2"/>
          <p:cNvSpPr txBox="1"/>
          <p:nvPr/>
        </p:nvSpPr>
        <p:spPr>
          <a:xfrm>
            <a:off x="134469" y="1955740"/>
            <a:ext cx="4101353" cy="646331"/>
          </a:xfrm>
          <a:prstGeom prst="rect">
            <a:avLst/>
          </a:prstGeom>
          <a:noFill/>
        </p:spPr>
        <p:txBody>
          <a:bodyPr wrap="square" rtlCol="0">
            <a:spAutoFit/>
          </a:bodyPr>
          <a:lstStyle/>
          <a:p>
            <a:r>
              <a:rPr lang="en-US" sz="1200" dirty="0">
                <a:solidFill>
                  <a:schemeClr val="accent4">
                    <a:lumMod val="75000"/>
                  </a:schemeClr>
                </a:solidFill>
                <a:latin typeface="Calibri" panose="020F0502020204030204" pitchFamily="34" charset="0"/>
                <a:hlinkClick r:id="rId4"/>
              </a:rPr>
              <a:t>https://www.cdc.gov/nchs/CCQDER/</a:t>
            </a:r>
            <a:r>
              <a:rPr lang="en-US" sz="1200" dirty="0">
                <a:solidFill>
                  <a:schemeClr val="accent4">
                    <a:lumMod val="75000"/>
                  </a:schemeClr>
                </a:solidFill>
                <a:latin typeface="Calibri" panose="020F0502020204030204" pitchFamily="34" charset="0"/>
              </a:rPr>
              <a:t>  </a:t>
            </a:r>
          </a:p>
          <a:p>
            <a:r>
              <a:rPr lang="en-US" sz="1200" dirty="0">
                <a:solidFill>
                  <a:schemeClr val="accent4">
                    <a:lumMod val="75000"/>
                  </a:schemeClr>
                </a:solidFill>
                <a:latin typeface="Calibri" panose="020F0502020204030204" pitchFamily="34" charset="0"/>
              </a:rPr>
              <a:t>Q-Bank:  </a:t>
            </a:r>
            <a:r>
              <a:rPr lang="en-US" sz="1200" dirty="0">
                <a:solidFill>
                  <a:schemeClr val="accent4">
                    <a:lumMod val="75000"/>
                  </a:schemeClr>
                </a:solidFill>
                <a:latin typeface="Calibri" panose="020F0502020204030204" pitchFamily="34" charset="0"/>
                <a:hlinkClick r:id="rId5"/>
              </a:rPr>
              <a:t>https://wwwn.cdc.gov/qbank/</a:t>
            </a:r>
            <a:r>
              <a:rPr lang="en-US" sz="1200" dirty="0">
                <a:solidFill>
                  <a:schemeClr val="accent4">
                    <a:lumMod val="75000"/>
                  </a:schemeClr>
                </a:solidFill>
                <a:latin typeface="Calibri" panose="020F0502020204030204" pitchFamily="34" charset="0"/>
              </a:rPr>
              <a:t>  </a:t>
            </a:r>
          </a:p>
          <a:p>
            <a:r>
              <a:rPr lang="en-US" sz="1200" dirty="0">
                <a:solidFill>
                  <a:schemeClr val="accent4">
                    <a:lumMod val="75000"/>
                  </a:schemeClr>
                </a:solidFill>
                <a:latin typeface="Calibri" panose="020F0502020204030204" pitchFamily="34" charset="0"/>
              </a:rPr>
              <a:t>Got reports? </a:t>
            </a:r>
            <a:r>
              <a:rPr lang="en-US" sz="1200" dirty="0">
                <a:solidFill>
                  <a:schemeClr val="accent4">
                    <a:lumMod val="75000"/>
                  </a:schemeClr>
                </a:solidFill>
                <a:latin typeface="Calibri" panose="020F0502020204030204" pitchFamily="34" charset="0"/>
                <a:hlinkClick r:id="rId6"/>
              </a:rPr>
              <a:t>qbank@cdc.gov</a:t>
            </a:r>
            <a:r>
              <a:rPr lang="en-US" sz="1200" dirty="0">
                <a:solidFill>
                  <a:schemeClr val="accent4">
                    <a:lumMod val="75000"/>
                  </a:schemeClr>
                </a:solidFill>
                <a:latin typeface="Calibri" panose="020F0502020204030204" pitchFamily="34" charset="0"/>
              </a:rPr>
              <a:t>  </a:t>
            </a:r>
          </a:p>
        </p:txBody>
      </p:sp>
      <p:sp>
        <p:nvSpPr>
          <p:cNvPr id="4" name="TextBox 3"/>
          <p:cNvSpPr txBox="1"/>
          <p:nvPr/>
        </p:nvSpPr>
        <p:spPr>
          <a:xfrm>
            <a:off x="19460" y="4419600"/>
            <a:ext cx="2165685" cy="646331"/>
          </a:xfrm>
          <a:prstGeom prst="rect">
            <a:avLst/>
          </a:prstGeom>
          <a:noFill/>
        </p:spPr>
        <p:txBody>
          <a:bodyPr wrap="square" rtlCol="0">
            <a:spAutoFit/>
          </a:bodyPr>
          <a:lstStyle/>
          <a:p>
            <a:r>
              <a:rPr lang="en-US" b="1" dirty="0">
                <a:solidFill>
                  <a:schemeClr val="bg2"/>
                </a:solidFill>
                <a:latin typeface="Calibri" panose="020F0502020204030204" pitchFamily="34" charset="0"/>
              </a:rPr>
              <a:t>National Center for </a:t>
            </a:r>
          </a:p>
          <a:p>
            <a:r>
              <a:rPr lang="en-US" b="1" dirty="0">
                <a:solidFill>
                  <a:schemeClr val="bg2"/>
                </a:solidFill>
                <a:latin typeface="Calibri" panose="020F0502020204030204" pitchFamily="34" charset="0"/>
              </a:rPr>
              <a:t>Health Statistics</a:t>
            </a:r>
          </a:p>
        </p:txBody>
      </p:sp>
    </p:spTree>
    <p:extLst>
      <p:ext uri="{BB962C8B-B14F-4D97-AF65-F5344CB8AC3E}">
        <p14:creationId xmlns:p14="http://schemas.microsoft.com/office/powerpoint/2010/main" val="313296781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C7C62-05A2-764F-A458-08C812AF11F2}"/>
              </a:ext>
            </a:extLst>
          </p:cNvPr>
          <p:cNvSpPr>
            <a:spLocks noGrp="1"/>
          </p:cNvSpPr>
          <p:nvPr>
            <p:ph type="title"/>
          </p:nvPr>
        </p:nvSpPr>
        <p:spPr/>
        <p:txBody>
          <a:bodyPr/>
          <a:lstStyle/>
          <a:p>
            <a:r>
              <a:rPr lang="en-US" dirty="0"/>
              <a:t>Web Probing</a:t>
            </a:r>
          </a:p>
        </p:txBody>
      </p:sp>
      <p:sp>
        <p:nvSpPr>
          <p:cNvPr id="3" name="Text Placeholder 2">
            <a:extLst>
              <a:ext uri="{FF2B5EF4-FFF2-40B4-BE49-F238E27FC236}">
                <a16:creationId xmlns:a16="http://schemas.microsoft.com/office/drawing/2014/main" id="{8143F052-EA4F-E04A-A9DA-0279D8D8981F}"/>
              </a:ext>
            </a:extLst>
          </p:cNvPr>
          <p:cNvSpPr>
            <a:spLocks noGrp="1"/>
          </p:cNvSpPr>
          <p:nvPr>
            <p:ph type="body" sz="quarter" idx="10"/>
          </p:nvPr>
        </p:nvSpPr>
        <p:spPr/>
        <p:txBody>
          <a:bodyPr/>
          <a:lstStyle/>
          <a:p>
            <a:r>
              <a:rPr lang="en-US" dirty="0"/>
              <a:t>Growing method that uses set cognitive probes on web surveys to expand on findings from offline cognitive testing.</a:t>
            </a:r>
          </a:p>
          <a:p>
            <a:r>
              <a:rPr lang="en-US" dirty="0"/>
              <a:t>Two basic forms of web probing:</a:t>
            </a:r>
          </a:p>
          <a:p>
            <a:pPr lvl="1"/>
            <a:r>
              <a:rPr lang="en-US" dirty="0"/>
              <a:t>Open-ended collects text data and provides primary qualitative data</a:t>
            </a:r>
          </a:p>
          <a:p>
            <a:pPr lvl="1"/>
            <a:r>
              <a:rPr lang="en-US" dirty="0"/>
              <a:t>Close-ended collects quantitative data and relies on previous qualitative data</a:t>
            </a:r>
          </a:p>
          <a:p>
            <a:r>
              <a:rPr lang="en-US" dirty="0"/>
              <a:t>Overall, the goals of both forms is to:</a:t>
            </a:r>
          </a:p>
          <a:p>
            <a:pPr marL="914400" lvl="1" indent="-457200">
              <a:buFont typeface="+mj-lt"/>
              <a:buAutoNum type="arabicPeriod"/>
            </a:pPr>
            <a:r>
              <a:rPr lang="en-US" dirty="0"/>
              <a:t>Collect meaningful data that assists in question evaluation</a:t>
            </a:r>
          </a:p>
          <a:p>
            <a:pPr marL="914400" lvl="1" indent="-457200">
              <a:buFont typeface="+mj-lt"/>
              <a:buAutoNum type="arabicPeriod"/>
            </a:pPr>
            <a:r>
              <a:rPr lang="en-US" dirty="0"/>
              <a:t>Have a neutral impact on the survey response for the other items on the questionnaire.</a:t>
            </a:r>
          </a:p>
        </p:txBody>
      </p:sp>
    </p:spTree>
    <p:extLst>
      <p:ext uri="{BB962C8B-B14F-4D97-AF65-F5344CB8AC3E}">
        <p14:creationId xmlns:p14="http://schemas.microsoft.com/office/powerpoint/2010/main" val="117135686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D166D-0932-4C4A-A476-74CF4F1A2C8D}"/>
              </a:ext>
            </a:extLst>
          </p:cNvPr>
          <p:cNvSpPr>
            <a:spLocks noGrp="1"/>
          </p:cNvSpPr>
          <p:nvPr>
            <p:ph type="title"/>
          </p:nvPr>
        </p:nvSpPr>
        <p:spPr/>
        <p:txBody>
          <a:bodyPr/>
          <a:lstStyle/>
          <a:p>
            <a:r>
              <a:rPr lang="en-US" dirty="0"/>
              <a:t>Previous Findings</a:t>
            </a:r>
          </a:p>
        </p:txBody>
      </p:sp>
      <p:sp>
        <p:nvSpPr>
          <p:cNvPr id="3" name="Text Placeholder 2">
            <a:extLst>
              <a:ext uri="{FF2B5EF4-FFF2-40B4-BE49-F238E27FC236}">
                <a16:creationId xmlns:a16="http://schemas.microsoft.com/office/drawing/2014/main" id="{9A205C51-FB68-7341-B412-09395CECCCCC}"/>
              </a:ext>
            </a:extLst>
          </p:cNvPr>
          <p:cNvSpPr>
            <a:spLocks noGrp="1"/>
          </p:cNvSpPr>
          <p:nvPr>
            <p:ph type="body" sz="quarter" idx="10"/>
          </p:nvPr>
        </p:nvSpPr>
        <p:spPr/>
        <p:txBody>
          <a:bodyPr/>
          <a:lstStyle/>
          <a:p>
            <a:r>
              <a:rPr lang="en-US" dirty="0"/>
              <a:t>Data from second round of NCHS’ Research and Development Survey (2016) was used to look at the impact of close-ended probes.</a:t>
            </a:r>
          </a:p>
          <a:p>
            <a:r>
              <a:rPr lang="en-US" dirty="0"/>
              <a:t>Using item nonresponse and drop-offs as the outcome, probes with</a:t>
            </a:r>
          </a:p>
          <a:p>
            <a:pPr marL="1257300" lvl="2" indent="-457200">
              <a:buFont typeface="+mj-lt"/>
              <a:buAutoNum type="arabicPeriod"/>
            </a:pPr>
            <a:r>
              <a:rPr lang="en-US" dirty="0"/>
              <a:t>Lots of answer categories</a:t>
            </a:r>
          </a:p>
          <a:p>
            <a:pPr marL="1257300" lvl="2" indent="-457200">
              <a:buFont typeface="+mj-lt"/>
              <a:buAutoNum type="arabicPeriod"/>
            </a:pPr>
            <a:r>
              <a:rPr lang="en-US" dirty="0"/>
              <a:t>Select-all-that-apply formatting</a:t>
            </a:r>
          </a:p>
          <a:p>
            <a:pPr marL="400050" lvl="1" indent="0">
              <a:buNone/>
            </a:pPr>
            <a:r>
              <a:rPr lang="en-US" dirty="0"/>
              <a:t>appeared to perform worse that short, forced-choice probes.</a:t>
            </a:r>
          </a:p>
          <a:p>
            <a:r>
              <a:rPr lang="en-US" dirty="0"/>
              <a:t>In order to dig into this, we needed more metadata than we collected in 2016.</a:t>
            </a:r>
          </a:p>
        </p:txBody>
      </p:sp>
    </p:spTree>
    <p:extLst>
      <p:ext uri="{BB962C8B-B14F-4D97-AF65-F5344CB8AC3E}">
        <p14:creationId xmlns:p14="http://schemas.microsoft.com/office/powerpoint/2010/main" val="401744377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E8C6A-BF80-F949-B816-0FB9E376765B}"/>
              </a:ext>
            </a:extLst>
          </p:cNvPr>
          <p:cNvSpPr>
            <a:spLocks noGrp="1"/>
          </p:cNvSpPr>
          <p:nvPr>
            <p:ph type="title"/>
          </p:nvPr>
        </p:nvSpPr>
        <p:spPr/>
        <p:txBody>
          <a:bodyPr/>
          <a:lstStyle/>
          <a:p>
            <a:r>
              <a:rPr lang="en-US" dirty="0"/>
              <a:t>Research Question</a:t>
            </a:r>
          </a:p>
        </p:txBody>
      </p:sp>
      <p:sp>
        <p:nvSpPr>
          <p:cNvPr id="3" name="Text Placeholder 2">
            <a:extLst>
              <a:ext uri="{FF2B5EF4-FFF2-40B4-BE49-F238E27FC236}">
                <a16:creationId xmlns:a16="http://schemas.microsoft.com/office/drawing/2014/main" id="{F491FC9E-9903-414B-B638-1BA3359C711A}"/>
              </a:ext>
            </a:extLst>
          </p:cNvPr>
          <p:cNvSpPr>
            <a:spLocks noGrp="1"/>
          </p:cNvSpPr>
          <p:nvPr>
            <p:ph type="body" sz="quarter" idx="10"/>
          </p:nvPr>
        </p:nvSpPr>
        <p:spPr/>
        <p:txBody>
          <a:bodyPr/>
          <a:lstStyle/>
          <a:p>
            <a:r>
              <a:rPr lang="en-US" dirty="0"/>
              <a:t>Does probe type or content impact probe response?</a:t>
            </a:r>
          </a:p>
          <a:p>
            <a:pPr lvl="1"/>
            <a:r>
              <a:rPr lang="en-US" dirty="0"/>
              <a:t>Cat. Selection vs Specific and Comprehension probes</a:t>
            </a:r>
          </a:p>
          <a:p>
            <a:r>
              <a:rPr lang="en-US" dirty="0"/>
              <a:t>Does probe formatting impact probe response?</a:t>
            </a:r>
          </a:p>
          <a:p>
            <a:pPr lvl="1"/>
            <a:r>
              <a:rPr lang="en-US" dirty="0"/>
              <a:t>Impact on burden</a:t>
            </a:r>
          </a:p>
          <a:p>
            <a:pPr lvl="1"/>
            <a:r>
              <a:rPr lang="en-US" dirty="0"/>
              <a:t>Impact on probe item response</a:t>
            </a:r>
          </a:p>
          <a:p>
            <a:pPr lvl="1"/>
            <a:r>
              <a:rPr lang="en-US" dirty="0"/>
              <a:t>Impact on data quality</a:t>
            </a:r>
          </a:p>
        </p:txBody>
      </p:sp>
    </p:spTree>
    <p:extLst>
      <p:ext uri="{BB962C8B-B14F-4D97-AF65-F5344CB8AC3E}">
        <p14:creationId xmlns:p14="http://schemas.microsoft.com/office/powerpoint/2010/main" val="13782461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E8C6A-BF80-F949-B816-0FB9E376765B}"/>
              </a:ext>
            </a:extLst>
          </p:cNvPr>
          <p:cNvSpPr>
            <a:spLocks noGrp="1"/>
          </p:cNvSpPr>
          <p:nvPr>
            <p:ph type="title"/>
          </p:nvPr>
        </p:nvSpPr>
        <p:spPr/>
        <p:txBody>
          <a:bodyPr/>
          <a:lstStyle/>
          <a:p>
            <a:r>
              <a:rPr lang="en-US" dirty="0"/>
              <a:t>Research Question</a:t>
            </a:r>
          </a:p>
        </p:txBody>
      </p:sp>
      <p:sp>
        <p:nvSpPr>
          <p:cNvPr id="3" name="Text Placeholder 2">
            <a:extLst>
              <a:ext uri="{FF2B5EF4-FFF2-40B4-BE49-F238E27FC236}">
                <a16:creationId xmlns:a16="http://schemas.microsoft.com/office/drawing/2014/main" id="{F491FC9E-9903-414B-B638-1BA3359C711A}"/>
              </a:ext>
            </a:extLst>
          </p:cNvPr>
          <p:cNvSpPr>
            <a:spLocks noGrp="1"/>
          </p:cNvSpPr>
          <p:nvPr>
            <p:ph type="body" sz="quarter" idx="10"/>
          </p:nvPr>
        </p:nvSpPr>
        <p:spPr/>
        <p:txBody>
          <a:bodyPr/>
          <a:lstStyle/>
          <a:p>
            <a:pPr>
              <a:buClr>
                <a:schemeClr val="accent4">
                  <a:lumMod val="20000"/>
                  <a:lumOff val="80000"/>
                </a:schemeClr>
              </a:buClr>
            </a:pPr>
            <a:r>
              <a:rPr lang="en-US" dirty="0">
                <a:solidFill>
                  <a:schemeClr val="accent4">
                    <a:lumMod val="20000"/>
                    <a:lumOff val="80000"/>
                  </a:schemeClr>
                </a:solidFill>
              </a:rPr>
              <a:t>Does probe type or content impact probe response?</a:t>
            </a:r>
          </a:p>
          <a:p>
            <a:pPr lvl="1">
              <a:buClr>
                <a:schemeClr val="accent4">
                  <a:lumMod val="20000"/>
                  <a:lumOff val="80000"/>
                </a:schemeClr>
              </a:buClr>
            </a:pPr>
            <a:r>
              <a:rPr lang="en-US" dirty="0">
                <a:solidFill>
                  <a:schemeClr val="accent4">
                    <a:lumMod val="20000"/>
                    <a:lumOff val="80000"/>
                  </a:schemeClr>
                </a:solidFill>
              </a:rPr>
              <a:t>Cat. Selection vs Specific and Comprehension probes</a:t>
            </a:r>
          </a:p>
          <a:p>
            <a:r>
              <a:rPr lang="en-US" dirty="0"/>
              <a:t>Does probe formatting impact probe response?</a:t>
            </a:r>
          </a:p>
          <a:p>
            <a:pPr lvl="1"/>
            <a:r>
              <a:rPr lang="en-US" dirty="0"/>
              <a:t>Impact on burden</a:t>
            </a:r>
          </a:p>
          <a:p>
            <a:pPr lvl="1"/>
            <a:r>
              <a:rPr lang="en-US" dirty="0"/>
              <a:t>Impact on probe item response</a:t>
            </a:r>
          </a:p>
          <a:p>
            <a:pPr lvl="1"/>
            <a:r>
              <a:rPr lang="en-US" dirty="0"/>
              <a:t>Impact on data quality</a:t>
            </a:r>
          </a:p>
        </p:txBody>
      </p:sp>
    </p:spTree>
    <p:extLst>
      <p:ext uri="{BB962C8B-B14F-4D97-AF65-F5344CB8AC3E}">
        <p14:creationId xmlns:p14="http://schemas.microsoft.com/office/powerpoint/2010/main" val="179897639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AA7A-9B9F-B942-9C33-063E7B65E939}"/>
              </a:ext>
            </a:extLst>
          </p:cNvPr>
          <p:cNvSpPr>
            <a:spLocks noGrp="1"/>
          </p:cNvSpPr>
          <p:nvPr>
            <p:ph type="title"/>
          </p:nvPr>
        </p:nvSpPr>
        <p:spPr/>
        <p:txBody>
          <a:bodyPr/>
          <a:lstStyle/>
          <a:p>
            <a:r>
              <a:rPr lang="en-US" dirty="0"/>
              <a:t>Methodology</a:t>
            </a:r>
          </a:p>
        </p:txBody>
      </p:sp>
      <p:sp>
        <p:nvSpPr>
          <p:cNvPr id="3" name="Text Placeholder 2">
            <a:extLst>
              <a:ext uri="{FF2B5EF4-FFF2-40B4-BE49-F238E27FC236}">
                <a16:creationId xmlns:a16="http://schemas.microsoft.com/office/drawing/2014/main" id="{38C36D80-85C9-4448-B43C-0D460576B82A}"/>
              </a:ext>
            </a:extLst>
          </p:cNvPr>
          <p:cNvSpPr>
            <a:spLocks noGrp="1"/>
          </p:cNvSpPr>
          <p:nvPr>
            <p:ph type="body" sz="quarter" idx="10"/>
          </p:nvPr>
        </p:nvSpPr>
        <p:spPr/>
        <p:txBody>
          <a:bodyPr/>
          <a:lstStyle/>
          <a:p>
            <a:r>
              <a:rPr lang="en-US" dirty="0"/>
              <a:t>2019/Third Round of RANDS uses NORC’s </a:t>
            </a:r>
            <a:r>
              <a:rPr lang="en-US" dirty="0" err="1"/>
              <a:t>Amerispeak</a:t>
            </a:r>
            <a:r>
              <a:rPr lang="en-US" dirty="0"/>
              <a:t> Panel</a:t>
            </a:r>
          </a:p>
          <a:p>
            <a:pPr lvl="1"/>
            <a:r>
              <a:rPr lang="en-US" dirty="0"/>
              <a:t>Statistically-sampled panel of Americans using an ABS frame with NRFU for recruitment.</a:t>
            </a:r>
          </a:p>
          <a:p>
            <a:pPr lvl="1"/>
            <a:r>
              <a:rPr lang="en-US" dirty="0"/>
              <a:t>Survey limited to panel’s web respondents</a:t>
            </a:r>
          </a:p>
          <a:p>
            <a:r>
              <a:rPr lang="en-US" dirty="0"/>
              <a:t>Questionnaire included 98 questions, including 30 web probes</a:t>
            </a:r>
          </a:p>
          <a:p>
            <a:pPr lvl="1"/>
            <a:r>
              <a:rPr lang="en-US" dirty="0"/>
              <a:t>Topics ranged from chronic conditions to health behaviors, injury, and affect.</a:t>
            </a:r>
          </a:p>
          <a:p>
            <a:r>
              <a:rPr lang="en-US" dirty="0"/>
              <a:t>Fielded in April of 2019, data received May; </a:t>
            </a:r>
          </a:p>
          <a:p>
            <a:r>
              <a:rPr lang="en-US" dirty="0"/>
              <a:t>2646 completes and 123 partials out of 4255 sampled panelists (62.19% Yield Rate)</a:t>
            </a:r>
          </a:p>
        </p:txBody>
      </p:sp>
    </p:spTree>
    <p:extLst>
      <p:ext uri="{BB962C8B-B14F-4D97-AF65-F5344CB8AC3E}">
        <p14:creationId xmlns:p14="http://schemas.microsoft.com/office/powerpoint/2010/main" val="4904504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AA7A-9B9F-B942-9C33-063E7B65E939}"/>
              </a:ext>
            </a:extLst>
          </p:cNvPr>
          <p:cNvSpPr>
            <a:spLocks noGrp="1"/>
          </p:cNvSpPr>
          <p:nvPr>
            <p:ph type="title"/>
          </p:nvPr>
        </p:nvSpPr>
        <p:spPr/>
        <p:txBody>
          <a:bodyPr/>
          <a:lstStyle/>
          <a:p>
            <a:r>
              <a:rPr lang="en-US" dirty="0"/>
              <a:t>Methodology</a:t>
            </a:r>
          </a:p>
        </p:txBody>
      </p:sp>
      <p:sp>
        <p:nvSpPr>
          <p:cNvPr id="3" name="Text Placeholder 2">
            <a:extLst>
              <a:ext uri="{FF2B5EF4-FFF2-40B4-BE49-F238E27FC236}">
                <a16:creationId xmlns:a16="http://schemas.microsoft.com/office/drawing/2014/main" id="{38C36D80-85C9-4448-B43C-0D460576B82A}"/>
              </a:ext>
            </a:extLst>
          </p:cNvPr>
          <p:cNvSpPr>
            <a:spLocks noGrp="1"/>
          </p:cNvSpPr>
          <p:nvPr>
            <p:ph type="body" sz="quarter" idx="10"/>
          </p:nvPr>
        </p:nvSpPr>
        <p:spPr/>
        <p:txBody>
          <a:bodyPr/>
          <a:lstStyle/>
          <a:p>
            <a:r>
              <a:rPr lang="en-US" dirty="0"/>
              <a:t>For Formatting Experiment, used three almost-identical probes on physical activity</a:t>
            </a:r>
          </a:p>
          <a:p>
            <a:pPr lvl="1"/>
            <a:r>
              <a:rPr lang="en-US" dirty="0"/>
              <a:t>Following “Vigorous” and “Moderate” P.A. questions, and a stand-alone “content” probe at end of P.A. section.</a:t>
            </a:r>
          </a:p>
          <a:p>
            <a:pPr lvl="1"/>
            <a:r>
              <a:rPr lang="en-US" dirty="0"/>
              <a:t>Each probe had 11 answer categories</a:t>
            </a:r>
          </a:p>
          <a:p>
            <a:pPr lvl="1"/>
            <a:r>
              <a:rPr lang="en-US" dirty="0"/>
              <a:t>Half of sample saw probe as a “Multi-punch” select-all format; other half received a grid with individual Y/N questions.</a:t>
            </a:r>
          </a:p>
        </p:txBody>
      </p:sp>
    </p:spTree>
    <p:extLst>
      <p:ext uri="{BB962C8B-B14F-4D97-AF65-F5344CB8AC3E}">
        <p14:creationId xmlns:p14="http://schemas.microsoft.com/office/powerpoint/2010/main" val="377987981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701EC30-EADE-2F41-98A6-CEBDADCE4E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754" y="783264"/>
            <a:ext cx="6010308" cy="3762007"/>
          </a:xfrm>
        </p:spPr>
      </p:pic>
      <p:pic>
        <p:nvPicPr>
          <p:cNvPr id="8" name="Content Placeholder 7">
            <a:extLst>
              <a:ext uri="{FF2B5EF4-FFF2-40B4-BE49-F238E27FC236}">
                <a16:creationId xmlns:a16="http://schemas.microsoft.com/office/drawing/2014/main" id="{90912EB0-E079-DF42-A01A-A9CD9FDD6E6A}"/>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3802996" y="783264"/>
            <a:ext cx="6010308" cy="3762007"/>
          </a:xfrm>
        </p:spPr>
      </p:pic>
    </p:spTree>
    <p:extLst>
      <p:ext uri="{BB962C8B-B14F-4D97-AF65-F5344CB8AC3E}">
        <p14:creationId xmlns:p14="http://schemas.microsoft.com/office/powerpoint/2010/main" val="2505947919"/>
      </p:ext>
    </p:extLst>
  </p:cSld>
  <p:clrMapOvr>
    <a:masterClrMapping/>
  </p:clrMapOvr>
  <p:transition>
    <p:fade/>
  </p:transition>
</p:sld>
</file>

<file path=ppt/theme/theme1.xml><?xml version="1.0" encoding="utf-8"?>
<a:theme xmlns:a="http://schemas.openxmlformats.org/drawingml/2006/main" name="NCEH_ATSDR_combined">
  <a:themeElements>
    <a:clrScheme name="Custom 7">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11636</TotalTime>
  <Words>1450</Words>
  <Application>Microsoft Macintosh PowerPoint</Application>
  <PresentationFormat>On-screen Show (16:9)</PresentationFormat>
  <Paragraphs>151</Paragraphs>
  <Slides>21</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Arial</vt:lpstr>
      <vt:lpstr>Wingdings</vt:lpstr>
      <vt:lpstr>Courier New</vt:lpstr>
      <vt:lpstr>Myriad Web Pro</vt:lpstr>
      <vt:lpstr>NCEH_ATSDR_combined</vt:lpstr>
      <vt:lpstr>Moving Web Probing Forward: An Examination of Probe Type and Formatting </vt:lpstr>
      <vt:lpstr>1. Web Probing 2. Previous Findings and Research Question 2. Methodology 3. Findings and Discussion</vt:lpstr>
      <vt:lpstr>Web Probing</vt:lpstr>
      <vt:lpstr>Previous Findings</vt:lpstr>
      <vt:lpstr>Research Question</vt:lpstr>
      <vt:lpstr>Research Question</vt:lpstr>
      <vt:lpstr>Methodology</vt:lpstr>
      <vt:lpstr>Methodology</vt:lpstr>
      <vt:lpstr>PowerPoint Presentation</vt:lpstr>
      <vt:lpstr>Findings</vt:lpstr>
      <vt:lpstr>PowerPoint Presentation</vt:lpstr>
      <vt:lpstr>Findings</vt:lpstr>
      <vt:lpstr>Findings</vt:lpstr>
      <vt:lpstr>PowerPoint Presentation</vt:lpstr>
      <vt:lpstr>Findings</vt:lpstr>
      <vt:lpstr>PowerPoint Presentation</vt:lpstr>
      <vt:lpstr>Findings</vt:lpstr>
      <vt:lpstr>Findings</vt:lpstr>
      <vt:lpstr>PowerPoint Presentation</vt:lpstr>
      <vt:lpstr>Discussion</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Paul Scanlon</cp:lastModifiedBy>
  <cp:revision>363</cp:revision>
  <dcterms:created xsi:type="dcterms:W3CDTF">2011-03-17T17:43:16Z</dcterms:created>
  <dcterms:modified xsi:type="dcterms:W3CDTF">2019-07-17T10:00:23Z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