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tmp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08" r:id="rId2"/>
    <p:sldId id="313" r:id="rId3"/>
    <p:sldId id="320" r:id="rId4"/>
    <p:sldId id="292" r:id="rId5"/>
    <p:sldId id="311" r:id="rId6"/>
    <p:sldId id="312" r:id="rId7"/>
    <p:sldId id="303" r:id="rId8"/>
    <p:sldId id="304" r:id="rId9"/>
    <p:sldId id="305" r:id="rId10"/>
    <p:sldId id="315" r:id="rId11"/>
    <p:sldId id="319" r:id="rId12"/>
    <p:sldId id="306" r:id="rId13"/>
    <p:sldId id="316" r:id="rId14"/>
    <p:sldId id="307" r:id="rId15"/>
    <p:sldId id="318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U SY" initials="WS" lastIdx="11" clrIdx="0">
    <p:extLst>
      <p:ext uri="{19B8F6BF-5375-455C-9EA6-DF929625EA0E}">
        <p15:presenceInfo xmlns:p15="http://schemas.microsoft.com/office/powerpoint/2012/main" userId="0ab8c620682e347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E4E0E4E-FA5E-4F1C-8E43-12824CE4F4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31AE0C-6C44-460C-A3C1-6CFB5BE0CD6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02C5AB-F6BD-4D66-9E80-C03384059380}" type="datetimeFigureOut">
              <a:rPr lang="nl-NL" smtClean="0"/>
              <a:t>17-7-2019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5482A7-AC71-4C0B-846A-E82E43F952F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Quality indexed by time but independent on time</a:t>
            </a:r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68BE10-B64E-4D3C-80EC-6B4ED8F64FA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12C043-B46F-4ABD-9F40-B0DF3896F51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078165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686C1-AE61-4446-B934-F4A8E59AD57E}" type="datetimeFigureOut">
              <a:rPr lang="nl-NL" smtClean="0"/>
              <a:t>17-7-2019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Quality indexed by time but independent on time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FCBC57-6B92-43A6-915D-998360993FA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430934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Quality indexed by time but independent on time</a:t>
            </a: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FCBC57-6B92-43A6-915D-998360993FA3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1882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3D668-EB7F-422D-96EA-54A2B18AC7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D6C8A4-E897-453C-97C0-4F7749B121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06AB62-B19B-43A5-BC50-9FA7887B4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2439D7-8527-485B-87CD-FBBE8B266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quality indexed by time but indepedent on it</a:t>
            </a: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3740A-1811-44F9-B45C-CD6AAA0B1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EBD6-BCCC-4EBD-8EB5-AE0C6052480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0411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2FF60-8BDD-441B-A6E5-EA2116523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5205F1-2180-4D43-ADDE-88C53976E0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FE85D-1642-4B7B-A1B2-45863F87F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EB145-D451-4002-B488-91BEAAF8F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quality indexed by time but indepedent on it</a:t>
            </a: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690A1-0B6C-4EF9-9C89-A9A677C28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EBD6-BCCC-4EBD-8EB5-AE0C6052480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6366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3B4969-37CD-49D8-AC60-D6D1294A60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092935-951D-4CDE-89DE-1699CA40CF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261BC-F353-4D41-A4C0-5C547BC93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78106-06EE-4AF0-AD2B-57F00FB9C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quality indexed by time but indepedent on it</a:t>
            </a: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2F93FA-330A-43B7-9FD1-3C2C3E71F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EBD6-BCCC-4EBD-8EB5-AE0C6052480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1093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datum 3">
            <a:extLst>
              <a:ext uri="{FF2B5EF4-FFF2-40B4-BE49-F238E27FC236}">
                <a16:creationId xmlns:a16="http://schemas.microsoft.com/office/drawing/2014/main" id="{9F183073-10E5-1148-8165-AEA6349E14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82776" y="512911"/>
            <a:ext cx="1852952" cy="216025"/>
          </a:xfrm>
          <a:prstGeom prst="rect">
            <a:avLst/>
          </a:prstGeom>
        </p:spPr>
        <p:txBody>
          <a:bodyPr/>
          <a:lstStyle>
            <a:lvl1pPr algn="r">
              <a:defRPr sz="1200" b="0" i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GB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DA766916-94F7-0248-8885-8F8D13BD27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11" y="0"/>
            <a:ext cx="3197499" cy="1268760"/>
          </a:xfrm>
          <a:prstGeom prst="rect">
            <a:avLst/>
          </a:prstGeom>
          <a:ln>
            <a:noFill/>
          </a:ln>
        </p:spPr>
      </p:pic>
      <p:sp>
        <p:nvSpPr>
          <p:cNvPr id="33" name="Tijdelijke aanduiding voor tekst 32">
            <a:extLst>
              <a:ext uri="{FF2B5EF4-FFF2-40B4-BE49-F238E27FC236}">
                <a16:creationId xmlns:a16="http://schemas.microsoft.com/office/drawing/2014/main" id="{509A3404-C322-574D-996D-93CFC229600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77283" y="5800329"/>
            <a:ext cx="5037435" cy="199729"/>
          </a:xfrm>
          <a:prstGeom prst="rect">
            <a:avLst/>
          </a:prstGeom>
        </p:spPr>
        <p:txBody>
          <a:bodyPr/>
          <a:lstStyle>
            <a:lvl1pPr algn="ctr">
              <a:defRPr sz="1200" b="1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nl-NL" dirty="0"/>
              <a:t>Name </a:t>
            </a:r>
            <a:r>
              <a:rPr lang="nl-NL" dirty="0" err="1"/>
              <a:t>Lastname</a:t>
            </a:r>
            <a:endParaRPr lang="nl-NL" dirty="0"/>
          </a:p>
        </p:txBody>
      </p:sp>
      <p:sp>
        <p:nvSpPr>
          <p:cNvPr id="35" name="Tijdelijke aanduiding voor tekst 34">
            <a:extLst>
              <a:ext uri="{FF2B5EF4-FFF2-40B4-BE49-F238E27FC236}">
                <a16:creationId xmlns:a16="http://schemas.microsoft.com/office/drawing/2014/main" id="{D6F025CA-08AA-BB4D-A7AA-3CD26CC85FA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77294" y="6017497"/>
            <a:ext cx="5037413" cy="270592"/>
          </a:xfrm>
          <a:prstGeom prst="rect">
            <a:avLst/>
          </a:prstGeom>
        </p:spPr>
        <p:txBody>
          <a:bodyPr/>
          <a:lstStyle>
            <a:lvl1pPr algn="ctr">
              <a:defRPr sz="1200" b="0" i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nl-NL" dirty="0"/>
              <a:t>Job </a:t>
            </a:r>
            <a:r>
              <a:rPr lang="nl-NL" dirty="0" err="1"/>
              <a:t>title</a:t>
            </a:r>
            <a:endParaRPr lang="nl-NL" dirty="0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8D0FC209-A5EA-0147-8CC1-DEEC093C724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3189" y="1196750"/>
            <a:ext cx="11371678" cy="4603578"/>
          </a:xfrm>
          <a:prstGeom prst="rect">
            <a:avLst/>
          </a:prstGeom>
        </p:spPr>
        <p:txBody>
          <a:bodyPr anchor="ctr" anchorCtr="0"/>
          <a:lstStyle>
            <a:lvl1pPr algn="ctr">
              <a:defRPr sz="4099" b="0" i="1">
                <a:latin typeface="Merriweather Light" panose="02060503050406030704" pitchFamily="18" charset="77"/>
              </a:defRPr>
            </a:lvl1pPr>
          </a:lstStyle>
          <a:p>
            <a:r>
              <a:rPr lang="en-GB" dirty="0"/>
              <a:t>Place your attention-grabbing</a:t>
            </a:r>
            <a:br>
              <a:rPr lang="en-GB" dirty="0"/>
            </a:br>
            <a:r>
              <a:rPr lang="en-GB" dirty="0"/>
              <a:t>headline here</a:t>
            </a:r>
          </a:p>
        </p:txBody>
      </p:sp>
      <p:sp>
        <p:nvSpPr>
          <p:cNvPr id="16" name="Tijdelijke aanduiding voor tekst 30">
            <a:extLst>
              <a:ext uri="{FF2B5EF4-FFF2-40B4-BE49-F238E27FC236}">
                <a16:creationId xmlns:a16="http://schemas.microsoft.com/office/drawing/2014/main" id="{18DC5878-969C-0849-B41E-F7CAD75B0E1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75189" y="501835"/>
            <a:ext cx="7006707" cy="227101"/>
          </a:xfrm>
          <a:prstGeom prst="rect">
            <a:avLst/>
          </a:prstGeom>
        </p:spPr>
        <p:txBody>
          <a:bodyPr/>
          <a:lstStyle>
            <a:lvl1pPr algn="ctr">
              <a:defRPr sz="1200" b="0" i="0" u="none" cap="all" spc="5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nl-NL" dirty="0"/>
              <a:t>Name sub-</a:t>
            </a:r>
            <a:r>
              <a:rPr lang="nl-NL" dirty="0" err="1"/>
              <a:t>sender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92806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pos="212">
          <p15:clr>
            <a:srgbClr val="FBAE40"/>
          </p15:clr>
        </p15:guide>
        <p15:guide id="3" pos="7470">
          <p15:clr>
            <a:srgbClr val="FBAE40"/>
          </p15:clr>
        </p15:guide>
        <p15:guide id="4" orient="horz" pos="436">
          <p15:clr>
            <a:srgbClr val="FBAE40"/>
          </p15:clr>
        </p15:guide>
        <p15:guide id="5" orient="horz" pos="4088">
          <p15:clr>
            <a:srgbClr val="FBAE40"/>
          </p15:clr>
        </p15:guide>
        <p15:guide id="6" pos="5111">
          <p15:clr>
            <a:srgbClr val="FBAE40"/>
          </p15:clr>
        </p15:guide>
        <p15:guide id="7" pos="6200">
          <p15:clr>
            <a:srgbClr val="FBAE40"/>
          </p15:clr>
        </p15:guide>
        <p15:guide id="8" pos="6290">
          <p15:clr>
            <a:srgbClr val="FBAE40"/>
          </p15:clr>
        </p15:guide>
        <p15:guide id="9" pos="4998">
          <p15:clr>
            <a:srgbClr val="FBAE40"/>
          </p15:clr>
        </p15:guide>
        <p15:guide id="10" pos="3864">
          <p15:clr>
            <a:srgbClr val="FBAE40"/>
          </p15:clr>
        </p15:guide>
        <p15:guide id="11" pos="3773">
          <p15:clr>
            <a:srgbClr val="FBAE40"/>
          </p15:clr>
        </p15:guide>
        <p15:guide id="12" pos="2662">
          <p15:clr>
            <a:srgbClr val="FBAE40"/>
          </p15:clr>
        </p15:guide>
        <p15:guide id="13" pos="2571">
          <p15:clr>
            <a:srgbClr val="FBAE40"/>
          </p15:clr>
        </p15:guide>
        <p15:guide id="14" pos="1460">
          <p15:clr>
            <a:srgbClr val="FBAE40"/>
          </p15:clr>
        </p15:guide>
        <p15:guide id="15" pos="1346">
          <p15:clr>
            <a:srgbClr val="FBAE40"/>
          </p15:clr>
        </p15:guide>
        <p15:guide id="16" orient="horz" pos="754">
          <p15:clr>
            <a:srgbClr val="FBAE40"/>
          </p15:clr>
        </p15:guide>
        <p15:guide id="17" orient="horz" pos="2115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over white + imag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datum 3">
            <a:extLst>
              <a:ext uri="{FF2B5EF4-FFF2-40B4-BE49-F238E27FC236}">
                <a16:creationId xmlns:a16="http://schemas.microsoft.com/office/drawing/2014/main" id="{9F183073-10E5-1148-8165-AEA6349E14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69307" y="512911"/>
            <a:ext cx="1866421" cy="216025"/>
          </a:xfrm>
          <a:prstGeom prst="rect">
            <a:avLst/>
          </a:prstGeom>
        </p:spPr>
        <p:txBody>
          <a:bodyPr/>
          <a:lstStyle>
            <a:lvl1pPr algn="r">
              <a:defRPr sz="1200" b="0" i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8" name="Titel 1">
            <a:extLst>
              <a:ext uri="{FF2B5EF4-FFF2-40B4-BE49-F238E27FC236}">
                <a16:creationId xmlns:a16="http://schemas.microsoft.com/office/drawing/2014/main" id="{2133EB5A-69B9-1740-8101-0C004BB7DA6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3646" y="1196750"/>
            <a:ext cx="5583014" cy="4603578"/>
          </a:xfrm>
          <a:prstGeom prst="rect">
            <a:avLst/>
          </a:prstGeom>
        </p:spPr>
        <p:txBody>
          <a:bodyPr anchor="ctr" anchorCtr="0"/>
          <a:lstStyle>
            <a:lvl1pPr algn="ctr">
              <a:defRPr sz="4099" b="0" i="1">
                <a:latin typeface="Merriweather Light" panose="02060503050406030704" pitchFamily="18" charset="77"/>
              </a:defRPr>
            </a:lvl1pPr>
          </a:lstStyle>
          <a:p>
            <a:r>
              <a:rPr lang="en-GB" dirty="0"/>
              <a:t>Place your attention-grabbing headline here</a:t>
            </a:r>
          </a:p>
        </p:txBody>
      </p:sp>
      <p:sp>
        <p:nvSpPr>
          <p:cNvPr id="33" name="Tijdelijke aanduiding voor tekst 32">
            <a:extLst>
              <a:ext uri="{FF2B5EF4-FFF2-40B4-BE49-F238E27FC236}">
                <a16:creationId xmlns:a16="http://schemas.microsoft.com/office/drawing/2014/main" id="{509A3404-C322-574D-996D-93CFC229600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3645" y="6084056"/>
            <a:ext cx="5583014" cy="217169"/>
          </a:xfrm>
          <a:prstGeom prst="rect">
            <a:avLst/>
          </a:prstGeom>
        </p:spPr>
        <p:txBody>
          <a:bodyPr/>
          <a:lstStyle>
            <a:lvl1pPr algn="ctr">
              <a:defRPr sz="1200" b="1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nl-NL" dirty="0"/>
              <a:t>Name </a:t>
            </a:r>
            <a:r>
              <a:rPr lang="nl-NL" dirty="0" err="1"/>
              <a:t>Lastname</a:t>
            </a:r>
            <a:endParaRPr lang="nl-NL" dirty="0"/>
          </a:p>
        </p:txBody>
      </p:sp>
      <p:sp>
        <p:nvSpPr>
          <p:cNvPr id="35" name="Tijdelijke aanduiding voor tekst 34">
            <a:extLst>
              <a:ext uri="{FF2B5EF4-FFF2-40B4-BE49-F238E27FC236}">
                <a16:creationId xmlns:a16="http://schemas.microsoft.com/office/drawing/2014/main" id="{D6F025CA-08AA-BB4D-A7AA-3CD26CC85FA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36462" y="6309175"/>
            <a:ext cx="5580197" cy="270592"/>
          </a:xfrm>
          <a:prstGeom prst="rect">
            <a:avLst/>
          </a:prstGeom>
        </p:spPr>
        <p:txBody>
          <a:bodyPr/>
          <a:lstStyle>
            <a:lvl1pPr algn="ctr">
              <a:defRPr sz="1200" b="0" i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nl-NL" dirty="0"/>
              <a:t>Job </a:t>
            </a:r>
            <a:r>
              <a:rPr lang="nl-NL" dirty="0" err="1"/>
              <a:t>title</a:t>
            </a:r>
            <a:endParaRPr lang="nl-NL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A2CC677B-B7D7-DB49-BF89-96F1FEEBA2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11" y="0"/>
            <a:ext cx="3197499" cy="1268760"/>
          </a:xfrm>
          <a:prstGeom prst="rect">
            <a:avLst/>
          </a:prstGeom>
          <a:ln>
            <a:noFill/>
          </a:ln>
        </p:spPr>
      </p:pic>
      <p:sp>
        <p:nvSpPr>
          <p:cNvPr id="4" name="Tijdelijke aanduiding voor afbeelding 3">
            <a:extLst>
              <a:ext uri="{FF2B5EF4-FFF2-40B4-BE49-F238E27FC236}">
                <a16:creationId xmlns:a16="http://schemas.microsoft.com/office/drawing/2014/main" id="{0899AEA0-D03E-3444-8E81-C754D975C6B2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75341" y="1196751"/>
            <a:ext cx="5561152" cy="5292950"/>
          </a:xfrm>
          <a:prstGeom prst="rect">
            <a:avLst/>
          </a:prstGeom>
          <a:solidFill>
            <a:schemeClr val="bg1"/>
          </a:solidFill>
        </p:spPr>
        <p:txBody>
          <a:bodyPr anchor="ctr" anchorCtr="0"/>
          <a:lstStyle>
            <a:lvl1pPr algn="ctr">
              <a:defRPr b="0" i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nl-NL" dirty="0"/>
              <a:t>Click icon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add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image</a:t>
            </a:r>
          </a:p>
        </p:txBody>
      </p:sp>
      <p:sp>
        <p:nvSpPr>
          <p:cNvPr id="13" name="Tijdelijke aanduiding voor tekst 30">
            <a:extLst>
              <a:ext uri="{FF2B5EF4-FFF2-40B4-BE49-F238E27FC236}">
                <a16:creationId xmlns:a16="http://schemas.microsoft.com/office/drawing/2014/main" id="{7D271618-79F1-014C-8317-A706919B0EA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81163" y="501835"/>
            <a:ext cx="6994758" cy="227101"/>
          </a:xfrm>
          <a:prstGeom prst="rect">
            <a:avLst/>
          </a:prstGeom>
        </p:spPr>
        <p:txBody>
          <a:bodyPr/>
          <a:lstStyle>
            <a:lvl1pPr marL="0" marR="0" indent="0" algn="ctr" defTabSz="914126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 b="0" i="0" u="none" cap="all" spc="50" baseline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nl-NL" dirty="0"/>
              <a:t>Name sub-</a:t>
            </a:r>
            <a:r>
              <a:rPr lang="nl-NL" dirty="0" err="1"/>
              <a:t>sender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194648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pos="212">
          <p15:clr>
            <a:srgbClr val="FBAE40"/>
          </p15:clr>
        </p15:guide>
        <p15:guide id="3" pos="7470">
          <p15:clr>
            <a:srgbClr val="FBAE40"/>
          </p15:clr>
        </p15:guide>
        <p15:guide id="4" orient="horz" pos="436">
          <p15:clr>
            <a:srgbClr val="FBAE40"/>
          </p15:clr>
        </p15:guide>
        <p15:guide id="5" orient="horz" pos="4088">
          <p15:clr>
            <a:srgbClr val="FBAE40"/>
          </p15:clr>
        </p15:guide>
        <p15:guide id="6" pos="5179">
          <p15:clr>
            <a:srgbClr val="FBAE40"/>
          </p15:clr>
        </p15:guide>
        <p15:guide id="7" pos="6222">
          <p15:clr>
            <a:srgbClr val="FBAE40"/>
          </p15:clr>
        </p15:guide>
        <p15:guide id="8" pos="6426">
          <p15:clr>
            <a:srgbClr val="FBAE40"/>
          </p15:clr>
        </p15:guide>
        <p15:guide id="9" pos="4975">
          <p15:clr>
            <a:srgbClr val="FBAE40"/>
          </p15:clr>
        </p15:guide>
        <p15:guide id="10" pos="3954">
          <p15:clr>
            <a:srgbClr val="FBAE40"/>
          </p15:clr>
        </p15:guide>
        <p15:guide id="11" pos="3728">
          <p15:clr>
            <a:srgbClr val="FBAE40"/>
          </p15:clr>
        </p15:guide>
        <p15:guide id="12" pos="2707">
          <p15:clr>
            <a:srgbClr val="FBAE40"/>
          </p15:clr>
        </p15:guide>
        <p15:guide id="13" pos="2503">
          <p15:clr>
            <a:srgbClr val="FBAE40"/>
          </p15:clr>
        </p15:guide>
        <p15:guide id="14" pos="1460">
          <p15:clr>
            <a:srgbClr val="FBAE40"/>
          </p15:clr>
        </p15:guide>
        <p15:guide id="15" pos="1256">
          <p15:clr>
            <a:srgbClr val="FBAE40"/>
          </p15:clr>
        </p15:guide>
        <p15:guide id="18" orient="horz" pos="754">
          <p15:clr>
            <a:srgbClr val="FBAE40"/>
          </p15:clr>
        </p15:guide>
        <p15:guide id="19" orient="horz" pos="2115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60FCE-388A-4D81-98E4-8CAAB4BF1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19779-3A7E-4DE2-8409-D3E1E49DB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F93972-9511-49A3-B536-301B7F8EB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FCBEC9-3233-40B8-8ECC-47C27C0B8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quality indexed by time but indepedent on it</a:t>
            </a: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2331D-1D86-4248-AAE1-ACEC5AD4E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EBD6-BCCC-4EBD-8EB5-AE0C6052480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874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A6C19-229D-47CB-AC2C-22F67893B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704C60-BE2E-4A47-9738-FB57075FB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90678D-4AF6-48CE-AF8A-EA9443DCF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65C64-EAE2-42EF-9EBA-F7208ACDB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quality indexed by time but indepedent on it</a:t>
            </a:r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68703-C4EB-4A61-946A-DB2EA550E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EBD6-BCCC-4EBD-8EB5-AE0C6052480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6215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57963-57B7-4D03-B30F-C6C7B97D2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7B593-C6BD-415F-8A65-A7257C61A1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09CC3F-87F7-4330-8F8B-076F4F5B54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D1869F-460C-4AE1-95FD-33B169FB1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8AA726-E87D-4C54-8A37-7ACD7ED68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quality indexed by time but indepedent on it</a:t>
            </a:r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C147DD-47A4-4518-8CD0-B44A69B3C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EBD6-BCCC-4EBD-8EB5-AE0C6052480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9510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669E6-9A9F-41F6-9EA9-7582B89D8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E6221E-196C-4BE0-9A74-2E9AE99B9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E1B61D-3D08-4775-B606-D0BD33C9D3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2F2E2B-CD00-4F09-86D4-CA85495AC5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C40E16-6922-45CA-8C77-3BEB015B2B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433A46-E35D-47A3-9DE0-C6D69FED4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33E627-ADAC-4C28-ABF7-E17E3F98E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quality indexed by time but indepedent on it</a:t>
            </a:r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67C998-C006-49F0-B87B-502742484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EBD6-BCCC-4EBD-8EB5-AE0C6052480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9222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E56F7-87D3-4E59-8D72-302C9A278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21C00E-0E0A-471F-AF44-5412F2A84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8BFF16-A3CB-4D3F-9608-BAA1211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quality indexed by time but indepedent on it</a:t>
            </a:r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38953F-A9CB-4978-A869-1B6EAC176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EBD6-BCCC-4EBD-8EB5-AE0C6052480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060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6A6DFE-4AD7-4F24-B151-4D6E2B4CF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1A2871-B8BD-40AD-AD6E-E59CE1408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quality indexed by time but indepedent on it</a:t>
            </a:r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983BD3-BC7B-404A-AB42-AAE1B8A7B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EBD6-BCCC-4EBD-8EB5-AE0C6052480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081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F3C19-562A-443A-97C5-1D4FA2F98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B747F-51B0-40D4-8398-E28EF2F3D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6CC490-0931-4EEA-A0E3-D059417C53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6B143C-C6D3-462E-8BE0-5686C87E5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092B0C-50EF-4A1D-858B-126C9A3B1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quality indexed by time but indepedent on it</a:t>
            </a:r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73B713-DBC4-413A-B0C3-10873A05E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EBD6-BCCC-4EBD-8EB5-AE0C6052480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0017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75717-30BE-4329-9B9F-274B8534B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647863-21B7-488B-8190-130CC399E4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872D96-5807-42B3-B1EB-AD20F9F55F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8D53F-B87B-4A64-A3DC-578EAD264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E1CBC0-D222-46AA-BE3A-CC55B72DF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quality indexed by time but indepedent on it</a:t>
            </a:r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DA9ED2-D2A5-4BBA-92C8-668D04A00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EBD6-BCCC-4EBD-8EB5-AE0C6052480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881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6589C5-C327-466F-B96C-33581E6B1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9E859A-58FE-4C88-9547-C121AC220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A33EE9-694E-46C1-837B-1AB56DF71B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BD4C8-ACAA-4A8C-901B-5A0C782FDA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quality indexed by time but </a:t>
            </a:r>
            <a:r>
              <a:rPr lang="en-US" dirty="0" err="1"/>
              <a:t>indepedent</a:t>
            </a:r>
            <a:r>
              <a:rPr lang="en-US" dirty="0"/>
              <a:t> on it</a:t>
            </a:r>
            <a:endParaRPr lang="nl-NL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2A0F33-4159-4275-BCB2-12579EB0DF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8EBD6-BCCC-4EBD-8EB5-AE0C6052480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098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4.tmp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tmp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72716" y="2278538"/>
            <a:ext cx="11244991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3600" i="1" dirty="0"/>
              <a:t>Expert Prior Elicitation in Bayesian Adaptive Survey Design: Two Case Studies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375" y="266655"/>
            <a:ext cx="1973237" cy="70853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3FA8648-630E-4675-BE8E-056386FB9E55}"/>
              </a:ext>
            </a:extLst>
          </p:cNvPr>
          <p:cNvSpPr txBox="1"/>
          <p:nvPr/>
        </p:nvSpPr>
        <p:spPr>
          <a:xfrm>
            <a:off x="674292" y="2421246"/>
            <a:ext cx="276871" cy="45707"/>
          </a:xfrm>
          <a:prstGeom prst="rect">
            <a:avLst/>
          </a:prstGeom>
          <a:noFill/>
        </p:spPr>
        <p:txBody>
          <a:bodyPr vert="eaVert" wrap="square" lIns="0" tIns="0" rIns="0" bIns="0" rtlCol="0">
            <a:spAutoFit/>
          </a:bodyPr>
          <a:lstStyle/>
          <a:p>
            <a:endParaRPr lang="nl-NL" sz="1799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52415B5-F2C7-4D5E-93EB-A951EB313113}"/>
                  </a:ext>
                </a:extLst>
              </p:cNvPr>
              <p:cNvSpPr txBox="1"/>
              <p:nvPr/>
            </p:nvSpPr>
            <p:spPr>
              <a:xfrm>
                <a:off x="2565674" y="4411579"/>
                <a:ext cx="7060651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𝑆h𝑖𝑦𝑎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𝑊𝑢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𝑈𝑡𝑟𝑒𝑐h𝑡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𝑈𝑛𝑖𝑣𝑒𝑟𝑠𝑖𝑡𝑦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</a:t>
                </a:r>
              </a:p>
              <a:p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𝐵𝑎𝑟𝑟𝑦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𝑆𝑐h𝑜𝑢𝑡𝑒𝑛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𝑈𝑡𝑟𝑒𝑐h𝑡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𝑈𝑛𝑖𝑣𝑒𝑟𝑠𝑖𝑡𝑦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𝑆𝑡𝑎𝑡𝑖𝑠𝑡𝑖𝑐𝑠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𝑁𝑒𝑡h𝑒𝑟𝑙𝑎𝑛𝑑𝑠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</a:t>
                </a:r>
                <a:endParaRPr lang="en-U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𝑅𝑎𝑙𝑝h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𝑀𝑒𝑖𝑗𝑒𝑟𝑠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𝑆𝑡𝑎𝑡𝑖𝑠𝑡𝑖𝑐𝑠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𝑁𝑒𝑡h𝑒𝑟𝑙𝑎𝑛𝑑𝑠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),</m:t>
                      </m:r>
                    </m:oMath>
                  </m:oMathPara>
                </a14:m>
                <a:endParaRPr lang="en-US" b="0" i="0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𝑀𝑖𝑟𝑗𝑎𝑚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𝑀𝑜𝑒𝑟𝑏𝑒𝑒𝑘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𝑈𝑡𝑟𝑒𝑐h𝑡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𝑈𝑛𝑖𝑣𝑒𝑟𝑠𝑖𝑡𝑦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52415B5-F2C7-4D5E-93EB-A951EB3131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5674" y="4411579"/>
                <a:ext cx="7060651" cy="1200329"/>
              </a:xfrm>
              <a:prstGeom prst="rect">
                <a:avLst/>
              </a:prstGeom>
              <a:blipFill>
                <a:blip r:embed="rId3"/>
                <a:stretch>
                  <a:fillRect t="-3046" b="-304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6794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6907" y="267385"/>
            <a:ext cx="1973237" cy="70853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98670" y="1376515"/>
            <a:ext cx="4535136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3200" b="1" dirty="0"/>
              <a:t>Energy Module 2018</a:t>
            </a:r>
            <a:endParaRPr lang="nl-NL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40603" y="2516535"/>
            <a:ext cx="4762619" cy="36156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664" indent="-28566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799" dirty="0"/>
              <a:t>95% Credible Intervals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Non-informative prior is superior for RR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Informative prior has </a:t>
            </a:r>
            <a:r>
              <a:rPr lang="en-US" sz="1600"/>
              <a:t>smaller CI’s</a:t>
            </a:r>
            <a:endParaRPr lang="en-US" sz="16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CV is predicted better than RR for informative prior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RR  and CV from informative prior converge more slowly due to historic information</a:t>
            </a:r>
          </a:p>
          <a:p>
            <a:endParaRPr lang="en-US" sz="1600" dirty="0"/>
          </a:p>
          <a:p>
            <a:endParaRPr lang="en-US" sz="1799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799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799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799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AAD5F4-97D4-4E28-ABA8-E163649620BB}"/>
              </a:ext>
            </a:extLst>
          </p:cNvPr>
          <p:cNvSpPr txBox="1"/>
          <p:nvPr/>
        </p:nvSpPr>
        <p:spPr>
          <a:xfrm>
            <a:off x="11892337" y="6607737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9</a:t>
            </a:r>
            <a:endParaRPr lang="nl-NL" sz="1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BBE291-722A-4BC6-B15B-2B65C26368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6831" y="2047577"/>
            <a:ext cx="6649378" cy="4553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925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6907" y="267385"/>
            <a:ext cx="1973237" cy="70853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28432" y="1259159"/>
            <a:ext cx="4535136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3200" b="1" dirty="0"/>
              <a:t>Energy Module 2018</a:t>
            </a:r>
            <a:endParaRPr lang="nl-NL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65759" y="2176900"/>
            <a:ext cx="5451567" cy="32775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664" indent="-28566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799" dirty="0"/>
              <a:t>RMSE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Informative prior outperforms non-informative prior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An exception: wave 4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CV from informative prior smaller than non-informative prior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Difference decreases between CV from informative prior and non-informative prior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Benefit from informative prior drops in time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dirty="0"/>
              <a:t>Informative prior independent of the power combination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1799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AAD5F4-97D4-4E28-ABA8-E163649620BB}"/>
              </a:ext>
            </a:extLst>
          </p:cNvPr>
          <p:cNvSpPr txBox="1"/>
          <p:nvPr/>
        </p:nvSpPr>
        <p:spPr>
          <a:xfrm>
            <a:off x="11892337" y="660773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10</a:t>
            </a:r>
            <a:endParaRPr lang="nl-NL" sz="10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0047C0A-F8BC-4A12-BC98-BEEEE2E8ED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6133" y="2357521"/>
            <a:ext cx="5936204" cy="3843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217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B282BBE-57C1-A744-89AC-36D8EE799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9495" y="267385"/>
            <a:ext cx="1973237" cy="70853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80978" y="1024124"/>
            <a:ext cx="329350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b="1" dirty="0"/>
              <a:t>EU-SILC 2016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5FC503-3364-4810-B18A-B5F9B39DCEF7}"/>
              </a:ext>
            </a:extLst>
          </p:cNvPr>
          <p:cNvSpPr/>
          <p:nvPr/>
        </p:nvSpPr>
        <p:spPr>
          <a:xfrm>
            <a:off x="536972" y="1557192"/>
            <a:ext cx="10451870" cy="4061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Description</a:t>
            </a:r>
            <a:endParaRPr lang="nl-NL" sz="2000" dirty="0"/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799" dirty="0"/>
              <a:t>Population: a rotating panel with four groups with one new and three existing groups 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799" dirty="0"/>
              <a:t>Strata: 20 strata are identified by crossing age, household size and income deciles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799" dirty="0"/>
              <a:t> Strategy: </a:t>
            </a:r>
          </a:p>
          <a:p>
            <a:pPr marL="1200150" lvl="2" indent="-285750">
              <a:buFont typeface="Calibri" panose="020F0502020204030204" pitchFamily="34" charset="0"/>
              <a:buChar char="―"/>
            </a:pPr>
            <a:r>
              <a:rPr lang="en-US" sz="1799" dirty="0"/>
              <a:t>1</a:t>
            </a:r>
            <a:r>
              <a:rPr lang="en-US" sz="1799" baseline="30000" dirty="0"/>
              <a:t>st</a:t>
            </a:r>
            <a:r>
              <a:rPr lang="en-US" sz="1799" dirty="0"/>
              <a:t> year: Web, then part of Web non-response by CATI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1799" dirty="0"/>
              <a:t>With incentive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1799" dirty="0"/>
              <a:t>No incentive</a:t>
            </a:r>
          </a:p>
          <a:p>
            <a:pPr lvl="2"/>
            <a:endParaRPr lang="en-US" sz="1799" dirty="0"/>
          </a:p>
          <a:p>
            <a:pPr marL="285664" indent="-285664">
              <a:buFont typeface="Arial" panose="020B0604020202020204" pitchFamily="34" charset="0"/>
              <a:buChar char="•"/>
            </a:pPr>
            <a:r>
              <a:rPr lang="en-US" sz="2000" dirty="0"/>
              <a:t>Historical Surveys: 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799" dirty="0"/>
              <a:t>Household Budget Survey 2015,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799" dirty="0"/>
              <a:t>Labor Force Survey 2016.</a:t>
            </a:r>
          </a:p>
          <a:p>
            <a:pPr lvl="1"/>
            <a:endParaRPr lang="en-US" sz="1799" dirty="0"/>
          </a:p>
          <a:p>
            <a:pPr marL="285664" indent="-285664">
              <a:buFont typeface="Arial" panose="020B0604020202020204" pitchFamily="34" charset="0"/>
              <a:buChar char="•"/>
            </a:pPr>
            <a:r>
              <a:rPr lang="en-US" sz="2000" dirty="0"/>
              <a:t>Data collection: 3 waves</a:t>
            </a:r>
          </a:p>
          <a:p>
            <a:endParaRPr lang="en-US" sz="1799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8D8972-C0A6-4F21-8D8F-2BF0786B0E3E}"/>
              </a:ext>
            </a:extLst>
          </p:cNvPr>
          <p:cNvSpPr txBox="1"/>
          <p:nvPr/>
        </p:nvSpPr>
        <p:spPr>
          <a:xfrm>
            <a:off x="11875888" y="6611779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11</a:t>
            </a:r>
            <a:endParaRPr lang="nl-NL" sz="1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736D79-F75D-4F8C-81DC-868CB168ED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302" y="5569817"/>
            <a:ext cx="4384358" cy="876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747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9495" y="267385"/>
            <a:ext cx="1973237" cy="70853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86113" y="1079998"/>
            <a:ext cx="329350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800" b="1" dirty="0"/>
              <a:t>EU-SILC 2016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51993" y="1685051"/>
            <a:ext cx="2347502" cy="2214965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wrap="none" lIns="0" tIns="0" rIns="0" bIns="0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799" dirty="0"/>
              <a:t>95% credible intervals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799" dirty="0"/>
              <a:t>RMSE</a:t>
            </a:r>
          </a:p>
          <a:p>
            <a:endParaRPr lang="en-US" sz="1799" dirty="0"/>
          </a:p>
          <a:p>
            <a:endParaRPr lang="en-US" sz="1799" dirty="0"/>
          </a:p>
          <a:p>
            <a:endParaRPr lang="en-US" sz="1799" dirty="0"/>
          </a:p>
          <a:p>
            <a:endParaRPr lang="en-US" sz="1799" dirty="0"/>
          </a:p>
          <a:p>
            <a:endParaRPr lang="en-US" sz="1799" dirty="0"/>
          </a:p>
          <a:p>
            <a:pPr marL="285664" indent="-285664">
              <a:buFont typeface="Arial" panose="020B0604020202020204" pitchFamily="34" charset="0"/>
              <a:buChar char="•"/>
            </a:pPr>
            <a:endParaRPr lang="en-US" sz="1799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D00D32-FCA5-4052-9E04-7A24D6F8300A}"/>
              </a:ext>
            </a:extLst>
          </p:cNvPr>
          <p:cNvSpPr txBox="1"/>
          <p:nvPr/>
        </p:nvSpPr>
        <p:spPr>
          <a:xfrm>
            <a:off x="11875888" y="6611779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12</a:t>
            </a:r>
            <a:endParaRPr lang="nl-NL" sz="1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AC0BCE-DB29-4E63-AECB-5087D48BBA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299" y="2584199"/>
            <a:ext cx="6277476" cy="413846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1A99DD4-1819-4D63-BF24-A5FB1A9A89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188" y="2717074"/>
            <a:ext cx="5513726" cy="327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67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607" y="267385"/>
            <a:ext cx="1973237" cy="70853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987534" y="1085207"/>
            <a:ext cx="1764907" cy="43075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799" b="1" dirty="0"/>
              <a:t>Conclusions</a:t>
            </a:r>
            <a:endParaRPr lang="nl-NL" sz="2799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99422" y="1759921"/>
            <a:ext cx="10972974" cy="41101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664" indent="-28566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799" dirty="0"/>
              <a:t>Historic data and data collection experts add value when monitoring survey quality and will inform ASD</a:t>
            </a:r>
          </a:p>
          <a:p>
            <a:pPr>
              <a:lnSpc>
                <a:spcPct val="150000"/>
              </a:lnSpc>
            </a:pPr>
            <a:endParaRPr lang="en-US" sz="1799" dirty="0"/>
          </a:p>
          <a:p>
            <a:pPr marL="285664" indent="-28566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799" dirty="0"/>
              <a:t> Prior elicitation for data collection staff is feasible, but may be refined</a:t>
            </a:r>
          </a:p>
          <a:p>
            <a:pPr marL="285664" indent="-285664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799" dirty="0"/>
          </a:p>
          <a:p>
            <a:pPr marL="285664" indent="-28566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799" dirty="0"/>
              <a:t>Informative prior outperforms non-informative for Energy 2018 and EU-SILC 2016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799" dirty="0"/>
              <a:t>For Energy 2018, the experts were right about the variation in response rates across strata but not about the level of response rates.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799" dirty="0"/>
              <a:t>For EU-SILC 2016, the experts were right about the levels and variations, but SILC waves are large and after one month their information is overwhelmed by observed data. </a:t>
            </a:r>
          </a:p>
          <a:p>
            <a:pPr>
              <a:lnSpc>
                <a:spcPct val="150000"/>
              </a:lnSpc>
            </a:pPr>
            <a:r>
              <a:rPr lang="en-US" sz="1799" dirty="0"/>
              <a:t>    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F1463C-02FB-461F-B87A-D701993BAB8C}"/>
              </a:ext>
            </a:extLst>
          </p:cNvPr>
          <p:cNvSpPr txBox="1"/>
          <p:nvPr/>
        </p:nvSpPr>
        <p:spPr>
          <a:xfrm>
            <a:off x="11875888" y="6611779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13</a:t>
            </a:r>
            <a:endParaRPr lang="nl-NL" sz="1000" dirty="0"/>
          </a:p>
        </p:txBody>
      </p:sp>
    </p:spTree>
    <p:extLst>
      <p:ext uri="{BB962C8B-B14F-4D97-AF65-F5344CB8AC3E}">
        <p14:creationId xmlns:p14="http://schemas.microsoft.com/office/powerpoint/2010/main" val="8169970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607" y="267385"/>
            <a:ext cx="1973237" cy="70853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184860" y="2794598"/>
            <a:ext cx="4809608" cy="1292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799" b="1" dirty="0"/>
              <a:t>Thank you for your attention</a:t>
            </a:r>
          </a:p>
          <a:p>
            <a:pPr algn="ctr"/>
            <a:endParaRPr lang="en-US" sz="2799" b="1" dirty="0"/>
          </a:p>
          <a:p>
            <a:pPr algn="ctr"/>
            <a:r>
              <a:rPr lang="en-US" sz="2799" b="1" dirty="0"/>
              <a:t>Question? </a:t>
            </a:r>
            <a:endParaRPr lang="nl-NL" sz="2799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C32211-945A-42C2-BEB9-1AD31A2D1D3E}"/>
              </a:ext>
            </a:extLst>
          </p:cNvPr>
          <p:cNvSpPr txBox="1"/>
          <p:nvPr/>
        </p:nvSpPr>
        <p:spPr>
          <a:xfrm>
            <a:off x="11875888" y="6611779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14</a:t>
            </a:r>
            <a:endParaRPr lang="nl-NL" sz="1000" dirty="0"/>
          </a:p>
        </p:txBody>
      </p:sp>
    </p:spTree>
    <p:extLst>
      <p:ext uri="{BB962C8B-B14F-4D97-AF65-F5344CB8AC3E}">
        <p14:creationId xmlns:p14="http://schemas.microsoft.com/office/powerpoint/2010/main" val="3981191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28669" y="1093568"/>
            <a:ext cx="5637792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4400" dirty="0"/>
              <a:t>Outline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669" y="266655"/>
            <a:ext cx="1973237" cy="70853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BAC5208-FACF-444B-B729-7A5FAAD08076}"/>
              </a:ext>
            </a:extLst>
          </p:cNvPr>
          <p:cNvSpPr txBox="1"/>
          <p:nvPr/>
        </p:nvSpPr>
        <p:spPr>
          <a:xfrm>
            <a:off x="1714632" y="1889053"/>
            <a:ext cx="3387274" cy="45858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Why Bayesian analysis</a:t>
            </a:r>
          </a:p>
          <a:p>
            <a:pPr lvl="1"/>
            <a:endParaRPr lang="en-US" sz="24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Prior Elicitation</a:t>
            </a:r>
          </a:p>
          <a:p>
            <a:pPr marL="914400" lvl="1" indent="-457200">
              <a:buFont typeface="Calibri" panose="020F0502020204030204" pitchFamily="34" charset="0"/>
              <a:buChar char="—"/>
            </a:pPr>
            <a:r>
              <a:rPr lang="en-US" sz="2000" dirty="0"/>
              <a:t>General Methodology</a:t>
            </a:r>
          </a:p>
          <a:p>
            <a:pPr marL="914400" lvl="1" indent="-457200">
              <a:buFont typeface="Calibri" panose="020F0502020204030204" pitchFamily="34" charset="0"/>
              <a:buChar char="—"/>
            </a:pPr>
            <a:r>
              <a:rPr lang="en-US" sz="2000" dirty="0"/>
              <a:t>Similarity Criteria</a:t>
            </a:r>
          </a:p>
          <a:p>
            <a:pPr marL="914400" lvl="1" indent="-457200">
              <a:buFont typeface="Calibri" panose="020F0502020204030204" pitchFamily="34" charset="0"/>
              <a:buChar char="—"/>
            </a:pPr>
            <a:r>
              <a:rPr lang="en-US" sz="2000" dirty="0"/>
              <a:t>Criteria Importance</a:t>
            </a:r>
          </a:p>
          <a:p>
            <a:pPr marL="914400" lvl="1" indent="-457200">
              <a:buFont typeface="Calibri" panose="020F0502020204030204" pitchFamily="34" charset="0"/>
              <a:buChar char="—"/>
            </a:pPr>
            <a:r>
              <a:rPr lang="en-US" sz="2000" dirty="0"/>
              <a:t>Modelling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Application</a:t>
            </a:r>
          </a:p>
          <a:p>
            <a:pPr marL="914400" lvl="1" indent="-457200">
              <a:buFont typeface="Calibri" panose="020F0502020204030204" pitchFamily="34" charset="0"/>
              <a:buChar char="—"/>
            </a:pPr>
            <a:r>
              <a:rPr lang="en-US" sz="2000" dirty="0"/>
              <a:t>Energy Survey 2018</a:t>
            </a:r>
          </a:p>
          <a:p>
            <a:pPr marL="914400" lvl="1" indent="-457200">
              <a:buFont typeface="Calibri" panose="020F0502020204030204" pitchFamily="34" charset="0"/>
              <a:buChar char="—"/>
            </a:pPr>
            <a:r>
              <a:rPr lang="en-US" sz="2000" dirty="0"/>
              <a:t>SILC Survey 2016</a:t>
            </a:r>
          </a:p>
          <a:p>
            <a:pPr lvl="1"/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Conclusion</a:t>
            </a:r>
            <a:endParaRPr lang="nl-NL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AEBADB-B9A8-4B95-96B8-CE0AE470B38B}"/>
              </a:ext>
            </a:extLst>
          </p:cNvPr>
          <p:cNvSpPr txBox="1"/>
          <p:nvPr/>
        </p:nvSpPr>
        <p:spPr>
          <a:xfrm>
            <a:off x="11967736" y="6603070"/>
            <a:ext cx="224264" cy="254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</a:t>
            </a:r>
            <a:endParaRPr lang="nl-NL" sz="1000" dirty="0"/>
          </a:p>
        </p:txBody>
      </p:sp>
    </p:spTree>
    <p:extLst>
      <p:ext uri="{BB962C8B-B14F-4D97-AF65-F5344CB8AC3E}">
        <p14:creationId xmlns:p14="http://schemas.microsoft.com/office/powerpoint/2010/main" val="3567185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890651" y="975191"/>
            <a:ext cx="5637792" cy="4923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3199" b="1" dirty="0"/>
              <a:t>Why a Bayesian analysis?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669" y="266655"/>
            <a:ext cx="1973237" cy="70853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3FA8648-630E-4675-BE8E-056386FB9E55}"/>
              </a:ext>
            </a:extLst>
          </p:cNvPr>
          <p:cNvSpPr txBox="1"/>
          <p:nvPr/>
        </p:nvSpPr>
        <p:spPr>
          <a:xfrm>
            <a:off x="674292" y="2421246"/>
            <a:ext cx="276871" cy="45707"/>
          </a:xfrm>
          <a:prstGeom prst="rect">
            <a:avLst/>
          </a:prstGeom>
          <a:noFill/>
        </p:spPr>
        <p:txBody>
          <a:bodyPr vert="eaVert" wrap="square" lIns="0" tIns="0" rIns="0" bIns="0" rtlCol="0">
            <a:spAutoFit/>
          </a:bodyPr>
          <a:lstStyle/>
          <a:p>
            <a:endParaRPr lang="nl-NL" sz="1799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A1EB03B-5702-43A6-8D95-E94D383D234A}"/>
                  </a:ext>
                </a:extLst>
              </p:cNvPr>
              <p:cNvSpPr txBox="1"/>
              <p:nvPr/>
            </p:nvSpPr>
            <p:spPr>
              <a:xfrm>
                <a:off x="674292" y="1683727"/>
                <a:ext cx="10350759" cy="44299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799" dirty="0"/>
                  <a:t>Adaptive survey design (ASD) leans heavily on estimated survey design parameters such as response propensities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799" b="0" i="0" smtClean="0">
                        <a:latin typeface="Cambria Math" panose="02040503050406030204" pitchFamily="18" charset="0"/>
                      </a:rPr>
                      <m:t>Optima</m:t>
                    </m:r>
                    <m:sSup>
                      <m:sSupPr>
                        <m:ctrlPr>
                          <a:rPr lang="en-US" sz="1799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799" b="0" i="0" smtClean="0">
                            <a:latin typeface="Cambria Math" panose="02040503050406030204" pitchFamily="18" charset="0"/>
                          </a:rPr>
                          <m:t>l</m:t>
                        </m:r>
                      </m:e>
                      <m:sup>
                        <m:r>
                          <a:rPr lang="en-US" sz="1799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sz="1799" dirty="0"/>
                  <a:t>allocation of sample units to strategies is sensitive to inaccurate estimates for the parameters. </a:t>
                </a:r>
              </a:p>
              <a:p>
                <a:endParaRPr lang="en-US" sz="1799" dirty="0"/>
              </a:p>
              <a:p>
                <a:r>
                  <a:rPr lang="en-US" sz="1799" dirty="0"/>
                  <a:t>How to deal with this sensitivity?</a:t>
                </a:r>
              </a:p>
              <a:p>
                <a:endParaRPr lang="en-US" sz="1799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799" dirty="0"/>
                  <a:t>Survey institutes usually have a large set of historic survey data and data collection staff select historic data to make decisions for a new survey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799" dirty="0"/>
                  <a:t>Bayesian analysis will allow to include such prior knowledge and experience into ASD through prior distributions</a:t>
                </a:r>
              </a:p>
              <a:p>
                <a:pPr marL="800100" lvl="1" indent="-342900">
                  <a:buFont typeface="Courier New" panose="02070309020205020404" pitchFamily="49" charset="0"/>
                  <a:buChar char="o"/>
                </a:pPr>
                <a:r>
                  <a:rPr lang="en-US" sz="1799" dirty="0"/>
                  <a:t>Uncertainty about estimates of survey design parameters is reflected by prior variance</a:t>
                </a:r>
              </a:p>
              <a:p>
                <a:pPr marL="800100" lvl="1" indent="-342900">
                  <a:buFont typeface="Courier New" panose="02070309020205020404" pitchFamily="49" charset="0"/>
                  <a:buChar char="o"/>
                </a:pPr>
                <a:r>
                  <a:rPr lang="en-US" sz="1799" dirty="0"/>
                  <a:t>Knowledge about estimates represented by location of prior</a:t>
                </a:r>
              </a:p>
              <a:p>
                <a:pPr marL="800100" lvl="1" indent="-342900">
                  <a:buFont typeface="Courier New" panose="02070309020205020404" pitchFamily="49" charset="0"/>
                  <a:buChar char="o"/>
                </a:pPr>
                <a:r>
                  <a:rPr lang="en-US" sz="1799" dirty="0"/>
                  <a:t>Posterior distributions update historic information with new information</a:t>
                </a:r>
              </a:p>
              <a:p>
                <a:pPr marL="800100" lvl="1" indent="-342900">
                  <a:buFont typeface="Courier New" panose="02070309020205020404" pitchFamily="49" charset="0"/>
                  <a:buChar char="o"/>
                </a:pPr>
                <a:endParaRPr lang="en-US" sz="1799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799" dirty="0"/>
                  <a:t>Research question: Do informative priors based on historic data indeed outperform non-informative priors?</a:t>
                </a:r>
              </a:p>
              <a:p>
                <a:endParaRPr lang="en-US" sz="1799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A1EB03B-5702-43A6-8D95-E94D383D23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292" y="1683727"/>
                <a:ext cx="10350759" cy="4429931"/>
              </a:xfrm>
              <a:prstGeom prst="rect">
                <a:avLst/>
              </a:prstGeom>
              <a:blipFill>
                <a:blip r:embed="rId3"/>
                <a:stretch>
                  <a:fillRect l="-1355" t="-1376" r="-29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DBA0FA6C-D05B-49DF-B79A-E003226B6A4A}"/>
              </a:ext>
            </a:extLst>
          </p:cNvPr>
          <p:cNvSpPr txBox="1"/>
          <p:nvPr/>
        </p:nvSpPr>
        <p:spPr>
          <a:xfrm>
            <a:off x="11941610" y="661177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</a:t>
            </a:r>
            <a:endParaRPr lang="nl-NL" sz="1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3E8C6E-CE01-4477-A1D9-ECCD17D17376}"/>
              </a:ext>
            </a:extLst>
          </p:cNvPr>
          <p:cNvSpPr txBox="1"/>
          <p:nvPr/>
        </p:nvSpPr>
        <p:spPr>
          <a:xfrm>
            <a:off x="87086" y="6584610"/>
            <a:ext cx="92817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1. Burger, J., </a:t>
            </a:r>
            <a:r>
              <a:rPr lang="en-US" sz="1050" dirty="0" err="1"/>
              <a:t>Perryck</a:t>
            </a:r>
            <a:r>
              <a:rPr lang="en-US" sz="1050" dirty="0"/>
              <a:t>, K., &amp; Schouten, B. (2017). Robustness of adaptive survey designs to inaccuracy of design parameters. </a:t>
            </a:r>
            <a:r>
              <a:rPr lang="en-US" sz="1050" i="1" dirty="0"/>
              <a:t>Journal of Official Statistics</a:t>
            </a:r>
            <a:r>
              <a:rPr lang="en-US" sz="1050" dirty="0"/>
              <a:t>, </a:t>
            </a:r>
            <a:r>
              <a:rPr lang="en-US" sz="1050" i="1" dirty="0"/>
              <a:t>33</a:t>
            </a:r>
            <a:r>
              <a:rPr lang="en-US" sz="1050" dirty="0"/>
              <a:t>(3), 687-708.</a:t>
            </a:r>
            <a:endParaRPr lang="nl-NL" sz="1050" dirty="0"/>
          </a:p>
        </p:txBody>
      </p:sp>
    </p:spTree>
    <p:extLst>
      <p:ext uri="{BB962C8B-B14F-4D97-AF65-F5344CB8AC3E}">
        <p14:creationId xmlns:p14="http://schemas.microsoft.com/office/powerpoint/2010/main" val="3200180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354674" y="1140369"/>
            <a:ext cx="6382926" cy="6623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dirty="0"/>
              <a:t>General Methodology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47410" y="2147487"/>
            <a:ext cx="8241310" cy="30468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664" indent="-285664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Selection: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sym typeface="Wingdings" panose="05000000000000000000" pitchFamily="2" charset="2"/>
              </a:rPr>
              <a:t></a:t>
            </a:r>
            <a:r>
              <a:rPr lang="en-US" sz="1799" dirty="0"/>
              <a:t> identify historic surveys similar to the new survey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799" dirty="0"/>
              <a:t> </a:t>
            </a:r>
            <a:r>
              <a:rPr lang="en-US" sz="2000" dirty="0"/>
              <a:t>Translation: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sym typeface="Wingdings" panose="05000000000000000000" pitchFamily="2" charset="2"/>
              </a:rPr>
              <a:t></a:t>
            </a:r>
            <a:r>
              <a:rPr lang="en-US" sz="1799" dirty="0"/>
              <a:t> incorporate historical survey responses in prior specification of the new survey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799" dirty="0"/>
              <a:t> </a:t>
            </a:r>
            <a:r>
              <a:rPr lang="en-US" sz="2000" dirty="0"/>
              <a:t>Evaluation: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sym typeface="Wingdings" panose="05000000000000000000" pitchFamily="2" charset="2"/>
              </a:rPr>
              <a:t></a:t>
            </a:r>
            <a:r>
              <a:rPr lang="en-US" sz="1799" dirty="0"/>
              <a:t>assess informative prior against non-informative prior using cases studies</a:t>
            </a:r>
          </a:p>
          <a:p>
            <a:endParaRPr lang="nl-NL" sz="1799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671" y="284277"/>
            <a:ext cx="1973237" cy="70853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EEF0FBD-F3F2-4026-B804-BF4A76731632}"/>
              </a:ext>
            </a:extLst>
          </p:cNvPr>
          <p:cNvSpPr txBox="1"/>
          <p:nvPr/>
        </p:nvSpPr>
        <p:spPr>
          <a:xfrm>
            <a:off x="11941610" y="661177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3</a:t>
            </a:r>
            <a:endParaRPr lang="nl-NL" sz="1000" dirty="0"/>
          </a:p>
        </p:txBody>
      </p:sp>
    </p:spTree>
    <p:extLst>
      <p:ext uri="{BB962C8B-B14F-4D97-AF65-F5344CB8AC3E}">
        <p14:creationId xmlns:p14="http://schemas.microsoft.com/office/powerpoint/2010/main" val="388491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4669" y="267385"/>
            <a:ext cx="1973237" cy="70853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943227" y="975921"/>
            <a:ext cx="3059941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3200" b="1" dirty="0"/>
              <a:t>Similarity Criteria </a:t>
            </a:r>
            <a:endParaRPr lang="nl-NL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15825" y="1451388"/>
                <a:ext cx="11311679" cy="51392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1799" dirty="0"/>
                  <a:t> </a:t>
                </a:r>
                <a:r>
                  <a:rPr lang="en-US" sz="2000" dirty="0"/>
                  <a:t>Theoretical Basis: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𝑝𝑜𝑤𝑒𝑟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𝑝𝑟𝑖𝑜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000" dirty="0"/>
              </a:p>
              <a:p>
                <a:pPr marL="742950" lvl="1" indent="-285750">
                  <a:lnSpc>
                    <a:spcPct val="150000"/>
                  </a:lnSpc>
                  <a:buFont typeface="Calibri" panose="020F0502020204030204" pitchFamily="34" charset="0"/>
                  <a:buChar char="―"/>
                </a:pPr>
                <a:r>
                  <a:rPr lang="en-US" sz="1799" dirty="0"/>
                  <a:t>The power </a:t>
                </a:r>
                <a14:m>
                  <m:oMath xmlns:m="http://schemas.openxmlformats.org/officeDocument/2006/math">
                    <m:r>
                      <a:rPr lang="en-US" sz="1799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799" dirty="0"/>
                  <a:t> is determined by the similarity of a historic survey to the survey of interest </a:t>
                </a:r>
                <a14:m>
                  <m:oMath xmlns:m="http://schemas.openxmlformats.org/officeDocument/2006/math">
                    <m:r>
                      <a:rPr lang="en-US" sz="1799" b="0" i="1" smtClean="0">
                        <a:latin typeface="Cambria Math" panose="02040503050406030204" pitchFamily="18" charset="0"/>
                      </a:rPr>
                      <m:t>𝑃𝑜𝑠𝑡𝑒𝑟𝑖𝑜𝑟</m:t>
                    </m:r>
                    <m:d>
                      <m:dPr>
                        <m:ctrlPr>
                          <a:rPr lang="nl-NL" sz="1799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l-NL" sz="1799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nl-NL" sz="1799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</m:t>
                        </m:r>
                        <m:r>
                          <a:rPr lang="nl-NL" sz="1799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h𝑖𝑠𝑡𝑜𝑟𝑖𝑐𝑎𝑙</m:t>
                        </m:r>
                        <m:r>
                          <a:rPr lang="nl-NL" sz="1799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nl-NL" sz="1799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𝑑𝑎𝑡𝑎</m:t>
                        </m:r>
                      </m:e>
                    </m:d>
                    <m:r>
                      <a:rPr lang="nl-NL" sz="1799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∏"/>
                        <m:ctrlPr>
                          <a:rPr lang="nl-NL" sz="1799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nl-NL" sz="1799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nl-NL" sz="1799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nl-NL" sz="1799" i="1">
                            <a:latin typeface="Cambria Math" panose="02040503050406030204" pitchFamily="18" charset="0"/>
                          </a:rPr>
                          <m:t>𝑆</m:t>
                        </m:r>
                      </m:sup>
                      <m:e>
                        <m:r>
                          <a:rPr lang="nl-NL" sz="1799" i="1">
                            <a:latin typeface="Cambria Math" panose="02040503050406030204" pitchFamily="18" charset="0"/>
                          </a:rPr>
                          <m:t>𝐿𝑖𝑘𝑒𝑙𝑖h𝑜𝑜𝑑</m:t>
                        </m:r>
                      </m:e>
                    </m:nary>
                    <m:r>
                      <a:rPr lang="nl-NL" sz="1799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nl-NL" sz="1799" i="1">
                        <a:latin typeface="Cambria Math" panose="02040503050406030204" pitchFamily="18" charset="0"/>
                      </a:rPr>
                      <m:t>h𝑖𝑠𝑡𝑜𝑟𝑖𝑐𝑎𝑙</m:t>
                    </m:r>
                    <m:r>
                      <a:rPr lang="nl-NL" sz="1799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sz="1799" i="1">
                        <a:latin typeface="Cambria Math" panose="02040503050406030204" pitchFamily="18" charset="0"/>
                      </a:rPr>
                      <m:t>𝑑𝑎𝑡𝑎</m:t>
                    </m:r>
                    <m:r>
                      <a:rPr lang="nl-NL" sz="1799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sz="1799" i="1">
                        <a:latin typeface="Cambria Math" panose="02040503050406030204" pitchFamily="18" charset="0"/>
                      </a:rPr>
                      <m:t>𝑠𝑢𝑟𝑣𝑒𝑦</m:t>
                    </m:r>
                    <m:r>
                      <a:rPr lang="nl-NL" sz="1799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nl-NL" sz="1799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nl-NL" sz="1799" i="1">
                        <a:latin typeface="Cambria Math" panose="02040503050406030204" pitchFamily="18" charset="0"/>
                      </a:rPr>
                      <m:t>;</m:t>
                    </m:r>
                    <m:r>
                      <a:rPr lang="nl-NL" sz="1799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sSup>
                      <m:sSupPr>
                        <m:ctrlPr>
                          <a:rPr lang="nl-NL" sz="1799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sz="1799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sSub>
                          <m:sSubPr>
                            <m:ctrlPr>
                              <a:rPr lang="nl-NL" sz="1799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l-NL" sz="1799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nl-NL" sz="1799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sup>
                    </m:sSup>
                    <m:r>
                      <a:rPr lang="nl-NL" sz="1799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𝑃𝑟𝑖𝑜𝑟</m:t>
                    </m:r>
                    <m:r>
                      <a:rPr lang="nl-NL" sz="1799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nl-NL" sz="1799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nl-NL" sz="1799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799" dirty="0"/>
              </a:p>
              <a:p>
                <a:pPr marL="342797" indent="-342797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000" dirty="0"/>
                  <a:t>Assessment Criteria: </a:t>
                </a:r>
                <a:r>
                  <a:rPr lang="en-US" sz="1799" dirty="0"/>
                  <a:t>Power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799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799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nl-NL" sz="1799" i="1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sz="1799" dirty="0"/>
                  <a:t> on a specified set of main survey design features</a:t>
                </a:r>
              </a:p>
              <a:p>
                <a:pPr marL="742950" lvl="1" indent="-285750">
                  <a:lnSpc>
                    <a:spcPct val="150000"/>
                  </a:lnSpc>
                  <a:buFont typeface="Calibri" panose="020F0502020204030204" pitchFamily="34" charset="0"/>
                  <a:buChar char="―"/>
                </a:pPr>
                <a:r>
                  <a:rPr lang="en-US" sz="1799" dirty="0"/>
                  <a:t> Score comparability criteria, 0 (completely not similar) to 1 (completely similar)</a:t>
                </a:r>
              </a:p>
              <a:p>
                <a:pPr marL="1257060" lvl="2" indent="-342797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sz="1400" dirty="0"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Topics/themes of the survey questionnaire</a:t>
                </a:r>
                <a:endParaRPr lang="nl-NL" sz="1400" dirty="0"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1257060" lvl="2" indent="-342797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sz="1400" dirty="0"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Target population</a:t>
                </a:r>
                <a:endParaRPr lang="nl-NL" sz="1400" dirty="0"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1257060" lvl="2" indent="-342797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sz="1400" dirty="0"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Time elapsed since last fieldwork</a:t>
                </a:r>
                <a:endParaRPr lang="nl-NL" sz="1400" dirty="0"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1257060" lvl="2" indent="-342797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sz="1400" dirty="0"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Unit of observation</a:t>
                </a:r>
                <a:endParaRPr lang="nl-NL" sz="1400" dirty="0"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1257060" lvl="2" indent="-342797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sz="1400" dirty="0"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Mode strategy</a:t>
                </a:r>
                <a:endParaRPr lang="nl-NL" sz="1400" dirty="0"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marL="1257060" lvl="2" indent="-342797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sz="1400" dirty="0">
                    <a:latin typeface="Calibri" panose="020F0502020204030204" pitchFamily="34" charset="0"/>
                    <a:ea typeface="SimSun" panose="02010600030101010101" pitchFamily="2" charset="-122"/>
                    <a:cs typeface="Times New Roman" panose="02020603050405020304" pitchFamily="18" charset="0"/>
                  </a:rPr>
                  <a:t>Incentive strategy</a:t>
                </a:r>
              </a:p>
              <a:p>
                <a:pPr marL="1257060" lvl="2" indent="-342797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sz="1400" dirty="0"/>
                  <a:t>Questionnaire length</a:t>
                </a:r>
              </a:p>
              <a:p>
                <a:pPr marL="1257060" lvl="2" indent="-342797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sz="1400" dirty="0"/>
                  <a:t>Bureau effect relative to Statistics Netherlands</a:t>
                </a:r>
                <a:endParaRPr lang="nl-NL" sz="1400" dirty="0"/>
              </a:p>
              <a:p>
                <a:pPr>
                  <a:lnSpc>
                    <a:spcPct val="150000"/>
                  </a:lnSpc>
                </a:pPr>
                <a:endParaRPr lang="en-US" sz="1799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825" y="1451388"/>
                <a:ext cx="11311679" cy="5139227"/>
              </a:xfrm>
              <a:prstGeom prst="rect">
                <a:avLst/>
              </a:prstGeom>
              <a:blipFill>
                <a:blip r:embed="rId3"/>
                <a:stretch>
                  <a:fillRect l="-129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-1" y="6590615"/>
            <a:ext cx="112427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2. Ibrahim, JG, &amp; Chen, MH (2000). Power prior distributions for regression models. </a:t>
            </a:r>
            <a:r>
              <a:rPr lang="en-US" sz="1050" i="1" dirty="0"/>
              <a:t>Statistical Science</a:t>
            </a:r>
            <a:r>
              <a:rPr lang="en-US" sz="1050" dirty="0"/>
              <a:t> , </a:t>
            </a:r>
            <a:r>
              <a:rPr lang="en-US" sz="1050" i="1" dirty="0"/>
              <a:t>15</a:t>
            </a:r>
            <a:r>
              <a:rPr lang="en-US" sz="1050" dirty="0"/>
              <a:t> (1), 46-60.</a:t>
            </a:r>
            <a:endParaRPr lang="nl-NL" sz="105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85D4CE-B47C-432D-B5EA-C6A3EF314EDB}"/>
              </a:ext>
            </a:extLst>
          </p:cNvPr>
          <p:cNvSpPr txBox="1"/>
          <p:nvPr/>
        </p:nvSpPr>
        <p:spPr>
          <a:xfrm>
            <a:off x="11941610" y="661177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4</a:t>
            </a:r>
            <a:endParaRPr lang="nl-NL" sz="1000" dirty="0"/>
          </a:p>
        </p:txBody>
      </p:sp>
    </p:spTree>
    <p:extLst>
      <p:ext uri="{BB962C8B-B14F-4D97-AF65-F5344CB8AC3E}">
        <p14:creationId xmlns:p14="http://schemas.microsoft.com/office/powerpoint/2010/main" val="4175203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614" y="267385"/>
            <a:ext cx="1973237" cy="70853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863392" y="975921"/>
            <a:ext cx="3318794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3200" b="1" dirty="0"/>
              <a:t>Criteria Importance</a:t>
            </a:r>
            <a:endParaRPr lang="nl-NL" sz="32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555C89-9143-4BC9-8E1E-9F1CD29C0C54}"/>
              </a:ext>
            </a:extLst>
          </p:cNvPr>
          <p:cNvSpPr txBox="1"/>
          <p:nvPr/>
        </p:nvSpPr>
        <p:spPr>
          <a:xfrm>
            <a:off x="685800" y="1301025"/>
            <a:ext cx="3273140" cy="9265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 Weight Similarity Criteria</a:t>
            </a:r>
          </a:p>
          <a:p>
            <a:pPr marL="742950" lvl="1" indent="-285750">
              <a:lnSpc>
                <a:spcPct val="150000"/>
              </a:lnSpc>
              <a:buFont typeface="Calibri" panose="020F0502020204030204" pitchFamily="34" charset="0"/>
              <a:buChar char="―"/>
            </a:pPr>
            <a:r>
              <a:rPr lang="en-US" dirty="0"/>
              <a:t>Rank criteria importance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2227561"/>
            <a:ext cx="4909934" cy="21692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Sensitivity analysis </a:t>
            </a:r>
          </a:p>
          <a:p>
            <a:pPr marL="742813" lvl="1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799" dirty="0"/>
              <a:t>Combine the historic strength over criteria</a:t>
            </a:r>
          </a:p>
          <a:p>
            <a:pPr marL="1200013" lvl="2" indent="-285750">
              <a:lnSpc>
                <a:spcPct val="150000"/>
              </a:lnSpc>
              <a:buFont typeface="Calibri" panose="020F0502020204030204" pitchFamily="34" charset="0"/>
              <a:buChar char="―"/>
            </a:pPr>
            <a:r>
              <a:rPr lang="en-US" sz="1799" dirty="0"/>
              <a:t>Option 1: Average power</a:t>
            </a:r>
          </a:p>
          <a:p>
            <a:pPr marL="1200013" lvl="2" indent="-285750">
              <a:lnSpc>
                <a:spcPct val="150000"/>
              </a:lnSpc>
              <a:buFont typeface="Calibri" panose="020F0502020204030204" pitchFamily="34" charset="0"/>
              <a:buChar char="―"/>
            </a:pPr>
            <a:r>
              <a:rPr lang="en-US" sz="1799" dirty="0"/>
              <a:t>Option 2: Weighted power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C1C1A7-56CA-42EE-BA05-7A2CB09B2CC1}"/>
              </a:ext>
            </a:extLst>
          </p:cNvPr>
          <p:cNvSpPr txBox="1"/>
          <p:nvPr/>
        </p:nvSpPr>
        <p:spPr>
          <a:xfrm>
            <a:off x="11941610" y="661177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5</a:t>
            </a:r>
            <a:endParaRPr lang="nl-NL" sz="10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CF2951C-A689-46BF-AE8F-D020A58F95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357" y="4087243"/>
            <a:ext cx="6970408" cy="1666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423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613" y="267385"/>
            <a:ext cx="1973237" cy="70853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78288" y="975920"/>
            <a:ext cx="1679947" cy="98488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3200" dirty="0"/>
              <a:t>Modeling </a:t>
            </a:r>
          </a:p>
          <a:p>
            <a:endParaRPr lang="nl-NL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90406" y="1468363"/>
                <a:ext cx="11229679" cy="41998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Wingdings" panose="05000000000000000000" pitchFamily="2" charset="2"/>
                  <a:buChar char="q"/>
                </a:pPr>
                <a:r>
                  <a:rPr lang="en-US" sz="1799" dirty="0"/>
                  <a:t>Parameter: stratum response propensity,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</m:oMath>
                </a14:m>
                <a:endParaRPr lang="en-US" sz="1799" dirty="0"/>
              </a:p>
              <a:p>
                <a:pPr marL="342900" indent="-342900">
                  <a:lnSpc>
                    <a:spcPct val="150000"/>
                  </a:lnSpc>
                  <a:buFont typeface="Wingdings" panose="05000000000000000000" pitchFamily="2" charset="2"/>
                  <a:buChar char="q"/>
                </a:pPr>
                <a:r>
                  <a:rPr lang="en-US" sz="1799" dirty="0"/>
                  <a:t>Data model:</a:t>
                </a:r>
              </a:p>
              <a:p>
                <a:pPr>
                  <a:lnSpc>
                    <a:spcPct val="150000"/>
                  </a:lnSpc>
                </a:pPr>
                <a:endParaRPr lang="en-US" sz="1799" dirty="0"/>
              </a:p>
              <a:p>
                <a:pPr>
                  <a:lnSpc>
                    <a:spcPct val="150000"/>
                  </a:lnSpc>
                </a:pPr>
                <a:endParaRPr lang="en-US" sz="1799" dirty="0"/>
              </a:p>
              <a:p>
                <a:pPr>
                  <a:lnSpc>
                    <a:spcPct val="150000"/>
                  </a:lnSpc>
                </a:pPr>
                <a:endParaRPr lang="en-US" sz="1799" dirty="0"/>
              </a:p>
              <a:p>
                <a:pPr>
                  <a:lnSpc>
                    <a:spcPct val="150000"/>
                  </a:lnSpc>
                </a:pPr>
                <a:endParaRPr lang="en-US" sz="1799" dirty="0"/>
              </a:p>
              <a:p>
                <a:pPr marL="342900" indent="-342900">
                  <a:lnSpc>
                    <a:spcPct val="150000"/>
                  </a:lnSpc>
                  <a:buFont typeface="Wingdings" panose="05000000000000000000" pitchFamily="2" charset="2"/>
                  <a:buChar char="q"/>
                </a:pPr>
                <a:r>
                  <a:rPr lang="en-US" sz="1799" dirty="0"/>
                  <a:t>Priors and Posterior:</a:t>
                </a:r>
              </a:p>
              <a:p>
                <a:pPr lvl="1"/>
                <a:endParaRPr lang="en-US" sz="1200" dirty="0"/>
              </a:p>
              <a:p>
                <a:pPr lvl="1"/>
                <a:endParaRPr lang="en-US" sz="1200" dirty="0"/>
              </a:p>
              <a:p>
                <a:pPr lvl="1"/>
                <a:endParaRPr lang="en-US" sz="1200" dirty="0"/>
              </a:p>
              <a:p>
                <a:pPr lvl="1"/>
                <a:endParaRPr lang="en-US" sz="1200" dirty="0"/>
              </a:p>
              <a:p>
                <a:pPr lvl="1"/>
                <a:endParaRPr lang="en-US" sz="1200" dirty="0"/>
              </a:p>
              <a:p>
                <a:pPr lvl="1"/>
                <a:endParaRPr lang="en-US" sz="1200" dirty="0"/>
              </a:p>
              <a:p>
                <a:pPr lvl="1"/>
                <a:endParaRPr lang="nl-NL" sz="1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406" y="1468363"/>
                <a:ext cx="11229679" cy="4199804"/>
              </a:xfrm>
              <a:prstGeom prst="rect">
                <a:avLst/>
              </a:prstGeom>
              <a:blipFill>
                <a:blip r:embed="rId4"/>
                <a:stretch>
                  <a:fillRect l="-114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16371CD9-72DB-402F-B94D-000F2C807892}"/>
              </a:ext>
            </a:extLst>
          </p:cNvPr>
          <p:cNvSpPr txBox="1"/>
          <p:nvPr/>
        </p:nvSpPr>
        <p:spPr>
          <a:xfrm>
            <a:off x="11941610" y="661177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6</a:t>
            </a:r>
            <a:endParaRPr lang="nl-NL" sz="1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D2777713-89C6-43F8-9FB8-53CCD5BDEF5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96793712"/>
                  </p:ext>
                </p:extLst>
              </p:nvPr>
            </p:nvGraphicFramePr>
            <p:xfrm>
              <a:off x="7273811" y="2284498"/>
              <a:ext cx="4546274" cy="1950086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867844">
                      <a:extLst>
                        <a:ext uri="{9D8B030D-6E8A-4147-A177-3AD203B41FA5}">
                          <a16:colId xmlns:a16="http://schemas.microsoft.com/office/drawing/2014/main" val="1076883077"/>
                        </a:ext>
                      </a:extLst>
                    </a:gridCol>
                    <a:gridCol w="3678430">
                      <a:extLst>
                        <a:ext uri="{9D8B030D-6E8A-4147-A177-3AD203B41FA5}">
                          <a16:colId xmlns:a16="http://schemas.microsoft.com/office/drawing/2014/main" val="1962398745"/>
                        </a:ext>
                      </a:extLst>
                    </a:gridCol>
                  </a:tblGrid>
                  <a:tr h="177296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/>
                            <a:t>Notation</a:t>
                          </a:r>
                          <a:endParaRPr lang="nl-NL" sz="1200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dist"/>
                          <a:endParaRPr lang="nl-NL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88515504"/>
                      </a:ext>
                    </a:extLst>
                  </a:tr>
                  <a:tr h="177296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</m:oMath>
                            </m:oMathPara>
                          </a14:m>
                          <a:endParaRPr lang="nl-NL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A number of historical surveys related with new survey</a:t>
                          </a:r>
                          <a:endParaRPr lang="nl-NL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11229012"/>
                      </a:ext>
                    </a:extLst>
                  </a:tr>
                  <a:tr h="23783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oMath>
                            </m:oMathPara>
                          </a14:m>
                          <a:endParaRPr lang="nl-NL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Data collection waves in total of new survey</a:t>
                          </a:r>
                          <a:endParaRPr lang="nl-NL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96078269"/>
                      </a:ext>
                    </a:extLst>
                  </a:tr>
                  <a:tr h="23783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oMath>
                            </m:oMathPara>
                          </a14:m>
                          <a:endParaRPr lang="nl-NL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Index of </a:t>
                          </a:r>
                          <a14:m>
                            <m:oMath xmlns:m="http://schemas.openxmlformats.org/officeDocument/2006/math"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oMath>
                          </a14:m>
                          <a:r>
                            <a:rPr lang="nl-NL" sz="1200" dirty="0" err="1"/>
                            <a:t>th</a:t>
                          </a:r>
                          <a:r>
                            <a:rPr lang="nl-NL" sz="1200" dirty="0"/>
                            <a:t> </a:t>
                          </a:r>
                          <a:r>
                            <a:rPr lang="nl-NL" sz="1200" dirty="0" err="1"/>
                            <a:t>historcial</a:t>
                          </a:r>
                          <a:r>
                            <a:rPr lang="nl-NL" sz="1200" baseline="0" dirty="0"/>
                            <a:t> survey</a:t>
                          </a:r>
                          <a:endParaRPr lang="nl-NL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12897787"/>
                      </a:ext>
                    </a:extLst>
                  </a:tr>
                  <a:tr h="23783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oMath>
                            </m:oMathPara>
                          </a14:m>
                          <a:endParaRPr lang="nl-NL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Index of </a:t>
                          </a:r>
                          <a14:m>
                            <m:oMath xmlns:m="http://schemas.openxmlformats.org/officeDocument/2006/math"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oMath>
                          </a14:m>
                          <a:r>
                            <a:rPr lang="nl-NL" sz="1200" dirty="0" err="1"/>
                            <a:t>th</a:t>
                          </a:r>
                          <a:r>
                            <a:rPr lang="nl-NL" sz="1200" dirty="0"/>
                            <a:t> data </a:t>
                          </a:r>
                          <a:r>
                            <a:rPr lang="nl-NL" sz="1200" dirty="0" err="1"/>
                            <a:t>collection</a:t>
                          </a:r>
                          <a:r>
                            <a:rPr lang="nl-NL" sz="1200" dirty="0"/>
                            <a:t> wave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405074990"/>
                      </a:ext>
                    </a:extLst>
                  </a:tr>
                  <a:tr h="250774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𝑜𝑟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nl-NL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Sample size for stratum </a:t>
                          </a:r>
                          <a14:m>
                            <m:oMath xmlns:m="http://schemas.openxmlformats.org/officeDocument/2006/math"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oMath>
                          </a14:m>
                          <a:endParaRPr lang="nl-NL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71712600"/>
                      </a:ext>
                    </a:extLst>
                  </a:tr>
                  <a:tr h="250774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𝑜𝑟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nl-NL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Respondent size for stratum </a:t>
                          </a:r>
                          <a14:m>
                            <m:oMath xmlns:m="http://schemas.openxmlformats.org/officeDocument/2006/math"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oMath>
                          </a14:m>
                          <a:endParaRPr lang="nl-NL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2902294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9">
                <a:extLst>
                  <a:ext uri="{FF2B5EF4-FFF2-40B4-BE49-F238E27FC236}">
                    <a16:creationId xmlns:a16="http://schemas.microsoft.com/office/drawing/2014/main" id="{D2777713-89C6-43F8-9FB8-53CCD5BDEF5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96793712"/>
                  </p:ext>
                </p:extLst>
              </p:nvPr>
            </p:nvGraphicFramePr>
            <p:xfrm>
              <a:off x="7273811" y="2284498"/>
              <a:ext cx="4546274" cy="1950086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867844">
                      <a:extLst>
                        <a:ext uri="{9D8B030D-6E8A-4147-A177-3AD203B41FA5}">
                          <a16:colId xmlns:a16="http://schemas.microsoft.com/office/drawing/2014/main" val="1076883077"/>
                        </a:ext>
                      </a:extLst>
                    </a:gridCol>
                    <a:gridCol w="3678430">
                      <a:extLst>
                        <a:ext uri="{9D8B030D-6E8A-4147-A177-3AD203B41FA5}">
                          <a16:colId xmlns:a16="http://schemas.microsoft.com/office/drawing/2014/main" val="1962398745"/>
                        </a:ext>
                      </a:extLst>
                    </a:gridCol>
                  </a:tblGrid>
                  <a:tr h="27432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/>
                            <a:t>Notation</a:t>
                          </a:r>
                          <a:endParaRPr lang="nl-NL" sz="1200" b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dist"/>
                          <a:endParaRPr lang="nl-NL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788515504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04" t="-102222" r="-427465" b="-524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/>
                            <a:t>A number of historical surveys related with new survey</a:t>
                          </a:r>
                          <a:endParaRPr lang="nl-NL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11229012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04" t="-202222" r="-427465" b="-424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200" dirty="0"/>
                            <a:t>Data collection waves in total of new survey</a:t>
                          </a:r>
                          <a:endParaRPr lang="nl-NL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96078269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04" t="-295652" r="-427465" b="-3152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3675" t="-295652" r="-497" b="-31521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12897787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04" t="-404444" r="-427465" b="-22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3675" t="-404444" r="-497" b="-22222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05074990"/>
                      </a:ext>
                    </a:extLst>
                  </a:tr>
                  <a:tr h="289243"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04" t="-482979" r="-427465" b="-1127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3675" t="-482979" r="-497" b="-11276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71712600"/>
                      </a:ext>
                    </a:extLst>
                  </a:tr>
                  <a:tr h="289243"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04" t="-570833" r="-427465" b="-104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l-NL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3675" t="-570833" r="-497" b="-1041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29022944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3269C965-DF7A-49C2-9837-BADEAD936F7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303" y="2284498"/>
            <a:ext cx="6233700" cy="76968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C7DAB9E-7510-4E76-8D29-1423A816F6E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303" y="4558276"/>
            <a:ext cx="10371909" cy="1735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035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164" y="267385"/>
            <a:ext cx="1973237" cy="70853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48956" y="1173267"/>
            <a:ext cx="1418658" cy="43075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799" b="1" dirty="0"/>
              <a:t>Modeling</a:t>
            </a:r>
            <a:endParaRPr lang="nl-NL" sz="2799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11028" y="1965538"/>
                <a:ext cx="11313172" cy="38207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285664" indent="-285664">
                  <a:buFont typeface="Arial" panose="020B0604020202020204" pitchFamily="34" charset="0"/>
                  <a:buChar char="•"/>
                </a:pPr>
                <a:r>
                  <a:rPr lang="en-US" sz="1799" dirty="0"/>
                  <a:t>Weighted response rate (RR)</a:t>
                </a:r>
              </a:p>
              <a:p>
                <a:endParaRPr lang="en-US" sz="16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600" i="1" dirty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i="1" dirty="0">
                              <a:latin typeface="Cambria Math" panose="02040503050406030204" pitchFamily="18" charset="0"/>
                            </a:rPr>
                            <m:t>𝛴</m:t>
                          </m:r>
                        </m:e>
                        <m:sub>
                          <m:r>
                            <a:rPr lang="en-US" sz="1600" i="1" dirty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sz="1600" i="1" dirty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600" i="1" dirty="0">
                              <a:latin typeface="Cambria Math" panose="02040503050406030204" pitchFamily="18" charset="0"/>
                            </a:rPr>
                            <m:t>𝐺</m:t>
                          </m:r>
                        </m:sup>
                      </m:sSubSup>
                      <m:sSub>
                        <m:sSubPr>
                          <m:ctrlPr>
                            <a:rPr lang="en-US" sz="16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dirty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sz="1600" i="1" dirty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sSub>
                        <m:sSubPr>
                          <m:ctrlPr>
                            <a:rPr lang="en-US" sz="16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dirty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sz="1600" i="1" dirty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</m:oMath>
                  </m:oMathPara>
                </a14:m>
                <a:endParaRPr lang="en-US" sz="1600" i="1" dirty="0"/>
              </a:p>
              <a:p>
                <a:endParaRPr lang="en-US" sz="1400" dirty="0"/>
              </a:p>
              <a:p>
                <a:pPr marL="285664" indent="-285664">
                  <a:buFont typeface="Arial" panose="020B0604020202020204" pitchFamily="34" charset="0"/>
                  <a:buChar char="•"/>
                </a:pPr>
                <a:r>
                  <a:rPr lang="en-US" sz="1799" dirty="0"/>
                  <a:t>Coefficient of Variation (CV)</a:t>
                </a:r>
              </a:p>
              <a:p>
                <a:endParaRPr lang="en-US" sz="1799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𝛴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𝜌</m:t>
                                          </m:r>
                                        </m:e>
                                        <m:sub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𝑔</m:t>
                                          </m:r>
                                        </m:sub>
                                      </m:sSub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𝑅𝑅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  <a:p>
                <a:endParaRPr lang="en-US" sz="1799" dirty="0"/>
              </a:p>
              <a:p>
                <a:pPr marL="285664" indent="-285664">
                  <a:buFont typeface="Arial" panose="020B0604020202020204" pitchFamily="34" charset="0"/>
                  <a:buChar char="•"/>
                </a:pPr>
                <a:r>
                  <a:rPr lang="en-US" sz="1799" dirty="0"/>
                  <a:t>Root mean square error (RMSE)</a:t>
                </a:r>
              </a:p>
              <a:p>
                <a:endParaRPr lang="en-US" sz="1799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𝑅𝑀𝑆𝐸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acc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16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600" b="1" i="1" smtClean="0">
                                          <a:latin typeface="Cambria Math" panose="02040503050406030204" pitchFamily="18" charset="0"/>
                                        </a:rPr>
                                        <m:t>𝜽</m:t>
                                      </m:r>
                                    </m:e>
                                  </m:acc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sub>
                                  </m:s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𝑉𝑎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sub>
                          </m:s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rad>
                    </m:oMath>
                  </m:oMathPara>
                </a14:m>
                <a:endParaRPr lang="en-US" sz="1600" dirty="0"/>
              </a:p>
              <a:p>
                <a:endParaRPr lang="nl-NL" sz="1799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028" y="1965538"/>
                <a:ext cx="11313172" cy="3820790"/>
              </a:xfrm>
              <a:prstGeom prst="rect">
                <a:avLst/>
              </a:prstGeom>
              <a:blipFill>
                <a:blip r:embed="rId3"/>
                <a:stretch>
                  <a:fillRect l="-1131" t="-159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58676ABE-1521-497B-AF36-821640A14D51}"/>
              </a:ext>
            </a:extLst>
          </p:cNvPr>
          <p:cNvSpPr txBox="1"/>
          <p:nvPr/>
        </p:nvSpPr>
        <p:spPr>
          <a:xfrm>
            <a:off x="11924200" y="661177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7</a:t>
            </a:r>
            <a:endParaRPr lang="nl-NL" sz="1000" dirty="0"/>
          </a:p>
        </p:txBody>
      </p:sp>
    </p:spTree>
    <p:extLst>
      <p:ext uri="{BB962C8B-B14F-4D97-AF65-F5344CB8AC3E}">
        <p14:creationId xmlns:p14="http://schemas.microsoft.com/office/powerpoint/2010/main" val="997315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4823" y="275365"/>
            <a:ext cx="1973237" cy="70853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169992" y="1241153"/>
            <a:ext cx="5549124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3200" b="1" dirty="0"/>
              <a:t>Energy Module 2018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35476" y="1990849"/>
            <a:ext cx="6393482" cy="424577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Description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799" dirty="0"/>
              <a:t>Population: </a:t>
            </a:r>
            <a:r>
              <a:rPr lang="en-US" sz="1600" dirty="0"/>
              <a:t>follow-up survey for 2018 Housing Survey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799" dirty="0"/>
              <a:t>Strata: </a:t>
            </a:r>
            <a:r>
              <a:rPr lang="en-US" sz="1600" dirty="0"/>
              <a:t>30 strata by dwelling age, dwelling type and ownership type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799" dirty="0"/>
              <a:t> Strategy: </a:t>
            </a:r>
            <a:r>
              <a:rPr lang="en-US" sz="1600" dirty="0"/>
              <a:t>mixed </a:t>
            </a:r>
            <a:r>
              <a:rPr lang="en-US" sz="1600" dirty="0" err="1"/>
              <a:t>Cawi</a:t>
            </a:r>
            <a:r>
              <a:rPr lang="en-US" sz="1600" dirty="0"/>
              <a:t>, </a:t>
            </a:r>
            <a:r>
              <a:rPr lang="en-US" sz="1600" dirty="0" err="1"/>
              <a:t>Cati</a:t>
            </a:r>
            <a:r>
              <a:rPr lang="en-US" sz="1600" dirty="0"/>
              <a:t>, and </a:t>
            </a:r>
            <a:r>
              <a:rPr lang="en-US" sz="1600" dirty="0" err="1"/>
              <a:t>CawiCapi</a:t>
            </a:r>
            <a:endParaRPr lang="en-US" sz="1600" dirty="0"/>
          </a:p>
          <a:p>
            <a:endParaRPr lang="en-US" sz="1799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Historical Surveys: 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799" dirty="0"/>
              <a:t>Energy 2006,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799" dirty="0"/>
              <a:t>Energy 2012, 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799" dirty="0"/>
              <a:t>Health Care Survey 2017, 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en-US" sz="1799" dirty="0"/>
              <a:t>Housing Survey 2018.</a:t>
            </a:r>
          </a:p>
          <a:p>
            <a:pPr lvl="1"/>
            <a:endParaRPr lang="en-US" sz="1799" dirty="0"/>
          </a:p>
          <a:p>
            <a:pPr marL="285664" indent="-285664">
              <a:buFont typeface="Arial" panose="020B0604020202020204" pitchFamily="34" charset="0"/>
              <a:buChar char="•"/>
            </a:pPr>
            <a:r>
              <a:rPr lang="en-US" sz="2000" dirty="0"/>
              <a:t>Data collection: 15 waves</a:t>
            </a:r>
          </a:p>
          <a:p>
            <a:endParaRPr lang="en-US" sz="1799" dirty="0"/>
          </a:p>
          <a:p>
            <a:endParaRPr lang="en-US" sz="1799" dirty="0"/>
          </a:p>
          <a:p>
            <a:pPr marL="285664" indent="-285664">
              <a:buFont typeface="Arial" panose="020B0604020202020204" pitchFamily="34" charset="0"/>
              <a:buChar char="•"/>
            </a:pPr>
            <a:endParaRPr lang="en-US" sz="1799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FA252F-7380-4002-95B8-9823C5101F2A}"/>
              </a:ext>
            </a:extLst>
          </p:cNvPr>
          <p:cNvSpPr txBox="1"/>
          <p:nvPr/>
        </p:nvSpPr>
        <p:spPr>
          <a:xfrm>
            <a:off x="11875888" y="6611779"/>
            <a:ext cx="3161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</a:t>
            </a:r>
            <a:endParaRPr lang="nl-NL" sz="10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A68671D-61D6-4A17-A00E-65553D69AE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1009" y="5444842"/>
            <a:ext cx="6263977" cy="85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987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866</Words>
  <Application>Microsoft Office PowerPoint</Application>
  <PresentationFormat>Widescreen</PresentationFormat>
  <Paragraphs>179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SimSun</vt:lpstr>
      <vt:lpstr>Arial</vt:lpstr>
      <vt:lpstr>Calibri</vt:lpstr>
      <vt:lpstr>Calibri Light</vt:lpstr>
      <vt:lpstr>Cambria Math</vt:lpstr>
      <vt:lpstr>Courier New</vt:lpstr>
      <vt:lpstr>Merriweather Light</vt:lpstr>
      <vt:lpstr>Open Sans</vt:lpstr>
      <vt:lpstr>Open Sans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WU SY</dc:creator>
  <cp:lastModifiedBy>WU SY</cp:lastModifiedBy>
  <cp:revision>256</cp:revision>
  <dcterms:created xsi:type="dcterms:W3CDTF">2019-06-27T09:38:32Z</dcterms:created>
  <dcterms:modified xsi:type="dcterms:W3CDTF">2019-07-17T04:44:10Z</dcterms:modified>
</cp:coreProperties>
</file>