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8" r:id="rId2"/>
    <p:sldId id="257" r:id="rId3"/>
    <p:sldId id="258" r:id="rId4"/>
    <p:sldId id="285" r:id="rId5"/>
    <p:sldId id="286" r:id="rId6"/>
    <p:sldId id="278" r:id="rId7"/>
    <p:sldId id="259" r:id="rId8"/>
    <p:sldId id="281" r:id="rId9"/>
    <p:sldId id="280" r:id="rId10"/>
    <p:sldId id="260" r:id="rId11"/>
    <p:sldId id="267" r:id="rId12"/>
    <p:sldId id="329" r:id="rId13"/>
    <p:sldId id="261" r:id="rId14"/>
    <p:sldId id="330" r:id="rId15"/>
    <p:sldId id="331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2"/>
    <p:restoredTop sz="94607"/>
  </p:normalViewPr>
  <p:slideViewPr>
    <p:cSldViewPr snapToGrid="0" snapToObjects="1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1C12-706C-3445-B82E-6C2BF2F81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D2D58-BCC1-A548-89C6-991D4432C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B1931-75B3-6C4C-B2D2-31D18071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76A12-FDD9-FE4D-A40B-1A022A37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8E48B-E3FB-1B43-87EF-9538835D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9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EC7D-93A3-7540-AE6B-1EFA27B8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5A70C-D9E9-7D42-AC26-A1E99752F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6C33-CA36-D249-87B7-EB801E58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A85E4-940E-F048-B96E-828E0D16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9B2E-E245-8046-AFB8-5A7510AA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6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1CBC5-2870-6A42-9884-2C287F61C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FC60B-F768-CC49-A981-864D96F66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F6D72-C84E-6F48-88E5-AFDD8D38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5E443-3B9A-E745-9EBA-CAC3EB79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F67DF-06D0-4341-A872-453788DF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60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8C5B5E-FE93-CB48-999D-CBCCDBACB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1304925"/>
            <a:ext cx="10153650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44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44pt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2715077"/>
            <a:ext cx="10153649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24pt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3594316"/>
            <a:ext cx="10153649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800" baseline="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11718490" y="6384073"/>
            <a:ext cx="110743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BA5123-F646-F241-B1D9-45A6DECB4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361" y="5893156"/>
            <a:ext cx="3236154" cy="279440"/>
          </a:xfrm>
        </p:spPr>
        <p:txBody>
          <a:bodyPr lIns="0" tIns="0" rIns="0" bIns="0">
            <a:normAutofit/>
          </a:bodyPr>
          <a:lstStyle>
            <a:lvl1pPr>
              <a:defRPr sz="15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E3DA6BA-2174-9C47-8FEE-58B29D888E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6195415"/>
            <a:ext cx="5613783" cy="440057"/>
          </a:xfrm>
        </p:spPr>
        <p:txBody>
          <a:bodyPr anchor="ctr">
            <a:normAutofit/>
          </a:bodyPr>
          <a:lstStyle>
            <a:lvl1pPr algn="r">
              <a:defRPr lang="en-GB" sz="18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3CC1834-20B4-994B-8A64-0BCFAFEC81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4800" y="6166200"/>
            <a:ext cx="3236259" cy="243170"/>
          </a:xfrm>
        </p:spPr>
        <p:txBody>
          <a:bodyPr lIns="0" tIns="0" rIns="0" bIns="0">
            <a:normAutofit/>
          </a:bodyPr>
          <a:lstStyle>
            <a:lvl1pPr>
              <a:defRPr sz="1100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DF0F06-CE80-B244-A376-94DDA71E0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038" y="6422517"/>
            <a:ext cx="209241" cy="150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4A3E9-6A2F-AA4B-9E2A-8F6201019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406" y="6425613"/>
            <a:ext cx="228019" cy="15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16B47-9EB5-7D4C-8E1C-87D1F28C2D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1927" y="6425824"/>
            <a:ext cx="228019" cy="150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1BAD73-41D1-0544-A6AB-A087B6B36F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0445" y="6424466"/>
            <a:ext cx="252162" cy="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3F32-A40B-7F4E-B8EF-D80C43DB3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315B7-3BE4-7F47-931D-A335868EE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5B054-0248-344A-9530-72B0C33E1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87D04-9E0E-5649-A382-F6DFA0FB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D10F5-68BB-8B44-92FB-AC8467F80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4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DA156-117F-7742-9885-DAEACBA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60787-762E-7C4A-A12C-9BE076255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BDF28-B44E-884C-9C4E-B5636BFE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C025E-CE32-FF49-AA67-160048C3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DA8C-E5B0-1948-9313-B61FEAA1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3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ED3D-EEF0-6648-A40A-5DB92461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827A7-140C-9B49-8F48-3702517F7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ABD2A-3B22-134D-8239-A870C07CC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9F441-ECF8-A946-9952-14897B78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2DDA6-CD96-7046-8C09-6671A426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C9E6B-5EBE-E841-8158-69661659E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0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9CBC3-AF15-AE41-BB79-5E84E607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E0DF5-DF14-744E-A67A-C67A6B467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0BD23-AC8E-4A46-A088-791D2C186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C1656-8392-4C40-988E-AED1F9151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E6945-359F-3D4D-972C-E6DF7B0E4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C3ABF-411A-E942-8B1C-93D66D9D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03AC2-053C-5C42-B7E5-5865959D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298939-3FEE-5145-8282-54E04C22D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8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9986-EC1D-344F-BC3B-00BD147D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B592A-8FED-164F-BEC9-229D10F62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667BE-3384-E84F-A214-32AEDE3AE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A1077-00A2-B744-9767-44916991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6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2A348-AD99-854E-8FB6-AD1B02E7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820056-3FAE-B042-BD13-87E6618B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EB080-F9E7-D749-970C-DCC32E25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0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9002-0070-7749-AD0C-01D75234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AD745-F339-684A-BBBE-23674A15A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39DE6-73EB-234C-A2FC-103884A1D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EF749-8D95-BD4A-AA81-B8BF3450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05F48-B02C-3E4D-864B-CD290848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AF06-EE8C-544B-8A7E-5BA57FE8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0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2C0D-0E6E-B543-9B44-ED86686C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6B2B1-07AC-6F43-A261-FD14A7924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7EB0B-1029-5D45-9285-5AD1C6524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814F7-F225-1345-B6FB-BD75F113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1AB21-95B8-704C-9251-2D20D7BAF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787DF-682B-6847-B265-17F1D883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3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9D576-2765-1744-8985-E28EB9BE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A984B-4C32-8449-95F2-F2512DC7C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B7D47-A3C3-9C46-9EA2-43D1AEDA9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4A779-9FCB-0643-BAD0-E3F5BF903B8F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77D9-C4B1-104C-8A60-8764C116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8187A-DAFD-7847-918D-16859E145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F3D81-424C-8449-81DB-F1DAE978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5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565E7F-C7A6-D149-870C-47E6BA433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174" y="1869702"/>
            <a:ext cx="10153650" cy="1214157"/>
          </a:xfrm>
        </p:spPr>
        <p:txBody>
          <a:bodyPr/>
          <a:lstStyle/>
          <a:p>
            <a:r>
              <a:rPr lang="en-GB" dirty="0"/>
              <a:t>Am I being neurotic? </a:t>
            </a:r>
            <a:br>
              <a:rPr lang="en-GB" dirty="0"/>
            </a:br>
            <a:r>
              <a:rPr lang="en-GB" sz="3200" dirty="0"/>
              <a:t>Personality as a predictor of survey response styles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9087AC-3B6C-7340-9C1D-41EB93C6D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i="1" dirty="0"/>
              <a:t>Patrick Sturgis, London School of Economics</a:t>
            </a:r>
          </a:p>
          <a:p>
            <a:endParaRPr lang="en-GB" sz="2400" dirty="0"/>
          </a:p>
          <a:p>
            <a:r>
              <a:rPr lang="en-GB" sz="2400" i="1" dirty="0"/>
              <a:t>Michael F. Schober, The New School for Social Research</a:t>
            </a:r>
          </a:p>
          <a:p>
            <a:endParaRPr lang="en-GB" sz="2400" i="1" dirty="0"/>
          </a:p>
          <a:p>
            <a:r>
              <a:rPr lang="en-GB" sz="2400" i="1" dirty="0"/>
              <a:t>Ian Brunton-Smith, University of Surrey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9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E54D47-6DFD-ED4A-8795-385F2ABF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81" y="236306"/>
            <a:ext cx="10161998" cy="971497"/>
          </a:xfrm>
        </p:spPr>
        <p:txBody>
          <a:bodyPr/>
          <a:lstStyle/>
          <a:p>
            <a:r>
              <a:rPr lang="en-US" dirty="0"/>
              <a:t>Model predicting Non-differentiation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C9D0D-1E5A-F043-A5A8-B355789A0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270" y="1402422"/>
            <a:ext cx="7500419" cy="51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1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3C16D269-3759-E848-B92D-BD8217237AB4}"/>
              </a:ext>
            </a:extLst>
          </p:cNvPr>
          <p:cNvSpPr txBox="1">
            <a:spLocks/>
          </p:cNvSpPr>
          <p:nvPr/>
        </p:nvSpPr>
        <p:spPr>
          <a:xfrm>
            <a:off x="410966" y="183454"/>
            <a:ext cx="9739902" cy="1234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Straight-lining by conscientiousness &amp; response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CD17E-F876-D64D-898C-F533D834F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246" y="1582220"/>
            <a:ext cx="6575460" cy="47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82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476B2-645A-BA4D-872E-90902FC42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896" y="1417835"/>
            <a:ext cx="6741451" cy="490590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39A6E97-F2EF-CE45-9C54-7D4CB17B5C07}"/>
              </a:ext>
            </a:extLst>
          </p:cNvPr>
          <p:cNvSpPr txBox="1">
            <a:spLocks/>
          </p:cNvSpPr>
          <p:nvPr/>
        </p:nvSpPr>
        <p:spPr>
          <a:xfrm>
            <a:off x="410966" y="183454"/>
            <a:ext cx="9739902" cy="1234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Straight-lining by agreeableness &amp; response time </a:t>
            </a:r>
          </a:p>
        </p:txBody>
      </p:sp>
    </p:spTree>
    <p:extLst>
      <p:ext uri="{BB962C8B-B14F-4D97-AF65-F5344CB8AC3E}">
        <p14:creationId xmlns:p14="http://schemas.microsoft.com/office/powerpoint/2010/main" val="286324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F77C-5D50-5B41-B773-374A9BE19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02" y="199927"/>
            <a:ext cx="10515600" cy="1325563"/>
          </a:xfrm>
        </p:spPr>
        <p:txBody>
          <a:bodyPr/>
          <a:lstStyle/>
          <a:p>
            <a:r>
              <a:rPr lang="en-US" dirty="0"/>
              <a:t>Model predicting Don’t Knows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5FA42-6204-254F-86F5-B85E9F8D9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433" y="1365678"/>
            <a:ext cx="6879367" cy="53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7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2132-9126-044E-9986-C19CD46B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52" y="128820"/>
            <a:ext cx="10515600" cy="1325563"/>
          </a:xfrm>
        </p:spPr>
        <p:txBody>
          <a:bodyPr/>
          <a:lstStyle/>
          <a:p>
            <a:r>
              <a:rPr lang="en-US" dirty="0"/>
              <a:t>Don’t Knows by conscientiousness &amp; response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D724F-09FE-CC46-9822-24E7B9C6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43" y="1839073"/>
            <a:ext cx="5873993" cy="4274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053F1-0B15-7E40-BCF1-56AE54AB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36" y="1839073"/>
            <a:ext cx="5880242" cy="42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0CA3A-AE2E-724C-BE97-9566A61C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Knows by cognitive ability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3E971-014A-7141-AAE0-887F5978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502" y="1962370"/>
            <a:ext cx="6007306" cy="4371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E83FD-0348-B247-AEAF-3977EE254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7" y="1962370"/>
            <a:ext cx="6009745" cy="4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BBA25-D373-DA48-B1A1-88FD269A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58061-9160-6346-9018-80346E27C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Expectation personality related to satisficing supported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Conscientiousness related to related to non-differentiation and Don’t Knows</a:t>
            </a:r>
          </a:p>
          <a:p>
            <a:endParaRPr lang="en-US" sz="2400" dirty="0"/>
          </a:p>
          <a:p>
            <a:r>
              <a:rPr lang="en-US" sz="2400" dirty="0"/>
              <a:t>Conscientiousness &amp; non-differentiation effect greater for faster response times</a:t>
            </a:r>
          </a:p>
          <a:p>
            <a:endParaRPr lang="en-US" sz="2400" dirty="0"/>
          </a:p>
          <a:p>
            <a:r>
              <a:rPr lang="en-US" sz="2400" dirty="0"/>
              <a:t>Agreeableness related to non-differentiation only</a:t>
            </a:r>
          </a:p>
          <a:p>
            <a:endParaRPr lang="en-US" sz="2400" dirty="0"/>
          </a:p>
          <a:p>
            <a:r>
              <a:rPr lang="en-US" sz="2400" dirty="0" err="1"/>
              <a:t>Straightlining</a:t>
            </a:r>
            <a:r>
              <a:rPr lang="en-US" sz="2400" dirty="0"/>
              <a:t> related to shorter, Don’t Knows to </a:t>
            </a:r>
            <a:r>
              <a:rPr lang="en-US" sz="2400" u="sng" dirty="0"/>
              <a:t>longer</a:t>
            </a:r>
            <a:r>
              <a:rPr lang="en-US" sz="2400" dirty="0"/>
              <a:t> response times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398A2-312A-444C-81BB-FA089F64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Satisficing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2E7B4-1AFD-7346-920A-729FCFAC4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Respondents take short-cuts to reduce cognitive costs (</a:t>
            </a:r>
            <a:r>
              <a:rPr lang="en-US" dirty="0" err="1"/>
              <a:t>Krosnick</a:t>
            </a:r>
            <a:r>
              <a:rPr lang="en-US" dirty="0"/>
              <a:t> 1991)</a:t>
            </a:r>
          </a:p>
          <a:p>
            <a:r>
              <a:rPr lang="en-US" dirty="0"/>
              <a:t>‘Weak’ &amp; ‘strong’ satisficing </a:t>
            </a:r>
          </a:p>
          <a:p>
            <a:r>
              <a:rPr lang="en-US" dirty="0"/>
              <a:t>Manifested in ‘response styles’ e.g. non-differentiation, don’t know, acquiescence, mid-points, rounding </a:t>
            </a:r>
          </a:p>
          <a:p>
            <a:endParaRPr lang="en-US" dirty="0"/>
          </a:p>
          <a:p>
            <a:r>
              <a:rPr lang="en-US" dirty="0"/>
              <a:t>Propensity to satisfice function of:</a:t>
            </a:r>
          </a:p>
          <a:p>
            <a:pPr lvl="1"/>
            <a:r>
              <a:rPr lang="en-US" dirty="0"/>
              <a:t>Task difficulty</a:t>
            </a:r>
          </a:p>
          <a:p>
            <a:pPr lvl="1"/>
            <a:r>
              <a:rPr lang="en-US" dirty="0"/>
              <a:t>Respondent ability</a:t>
            </a:r>
          </a:p>
          <a:p>
            <a:pPr lvl="1"/>
            <a:r>
              <a:rPr lang="en-US" dirty="0"/>
              <a:t>Respondent motivation </a:t>
            </a:r>
          </a:p>
        </p:txBody>
      </p:sp>
    </p:spTree>
    <p:extLst>
      <p:ext uri="{BB962C8B-B14F-4D97-AF65-F5344CB8AC3E}">
        <p14:creationId xmlns:p14="http://schemas.microsoft.com/office/powerpoint/2010/main" val="389521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7FC3-5755-2F4B-BA66-71B8330B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 and survey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66D22-D0D5-9646-ADEB-BC9171425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Personality strongly predictive of many important outcomes </a:t>
            </a:r>
          </a:p>
          <a:p>
            <a:endParaRPr lang="en-US" dirty="0"/>
          </a:p>
          <a:p>
            <a:r>
              <a:rPr lang="en-US" dirty="0"/>
              <a:t>Respondent personality &amp; nonresponse (Cheng et al 2018; </a:t>
            </a:r>
            <a:r>
              <a:rPr lang="en-US" dirty="0" err="1"/>
              <a:t>Lugtig</a:t>
            </a:r>
            <a:r>
              <a:rPr lang="en-US" dirty="0"/>
              <a:t> 2014)</a:t>
            </a:r>
          </a:p>
          <a:p>
            <a:endParaRPr lang="en-US" dirty="0"/>
          </a:p>
          <a:p>
            <a:r>
              <a:rPr lang="en-US" dirty="0"/>
              <a:t>Interviewer personality and nonresponse (</a:t>
            </a:r>
            <a:r>
              <a:rPr lang="en-US" dirty="0" err="1"/>
              <a:t>Campanelli</a:t>
            </a:r>
            <a:r>
              <a:rPr lang="en-US" dirty="0"/>
              <a:t> et al 1997; </a:t>
            </a:r>
            <a:r>
              <a:rPr lang="en-US" dirty="0" err="1"/>
              <a:t>Jackle</a:t>
            </a:r>
            <a:r>
              <a:rPr lang="en-US" dirty="0"/>
              <a:t> et al 2013)</a:t>
            </a:r>
          </a:p>
          <a:p>
            <a:endParaRPr lang="en-US" dirty="0"/>
          </a:p>
          <a:p>
            <a:r>
              <a:rPr lang="en-US" dirty="0"/>
              <a:t>Respondent personality and acquiescence (Messick, 1966)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3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9F40-663D-4B4A-9C03-1DB07872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Conscientiousness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53A0-8CF8-7C46-9BD5-752ACD10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Dependability </a:t>
            </a:r>
          </a:p>
          <a:p>
            <a:r>
              <a:rPr lang="en-US" dirty="0"/>
              <a:t>Task interest</a:t>
            </a:r>
          </a:p>
          <a:p>
            <a:r>
              <a:rPr lang="en-US" dirty="0"/>
              <a:t>Impulse control </a:t>
            </a:r>
          </a:p>
          <a:p>
            <a:r>
              <a:rPr lang="en-US" dirty="0"/>
              <a:t>Work orientation </a:t>
            </a:r>
          </a:p>
          <a:p>
            <a:r>
              <a:rPr lang="en-US" dirty="0"/>
              <a:t>Responsible </a:t>
            </a:r>
          </a:p>
          <a:p>
            <a:r>
              <a:rPr lang="en-US" dirty="0"/>
              <a:t>Methodical </a:t>
            </a:r>
          </a:p>
        </p:txBody>
      </p:sp>
    </p:spTree>
    <p:extLst>
      <p:ext uri="{BB962C8B-B14F-4D97-AF65-F5344CB8AC3E}">
        <p14:creationId xmlns:p14="http://schemas.microsoft.com/office/powerpoint/2010/main" val="54780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93BF-D09F-9640-A0C9-5B7B4298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Agreeableness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38869-BF6E-7141-9A11-5242200AB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Interpersonal warmth</a:t>
            </a:r>
          </a:p>
          <a:p>
            <a:r>
              <a:rPr lang="en-US" dirty="0"/>
              <a:t>Dependable </a:t>
            </a:r>
          </a:p>
          <a:p>
            <a:r>
              <a:rPr lang="en-US" dirty="0"/>
              <a:t>Trustworthy </a:t>
            </a:r>
          </a:p>
          <a:p>
            <a:r>
              <a:rPr lang="en-US" dirty="0"/>
              <a:t>Altruism </a:t>
            </a:r>
          </a:p>
          <a:p>
            <a:r>
              <a:rPr lang="en-US" dirty="0"/>
              <a:t>Communication orientation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7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11A4-F25C-0548-872A-68D1B5B68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and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9354C-05CD-6549-BA09-3199FAD8E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 3 of UK Household Longitudinal Survey, n=16,616</a:t>
            </a:r>
          </a:p>
          <a:p>
            <a:endParaRPr lang="en-US" dirty="0"/>
          </a:p>
          <a:p>
            <a:r>
              <a:rPr lang="en-US" dirty="0"/>
              <a:t>Dependent variables </a:t>
            </a:r>
          </a:p>
          <a:p>
            <a:pPr lvl="1"/>
            <a:r>
              <a:rPr lang="en-US" dirty="0"/>
              <a:t>Count of Don’t knows from 30 attitude items (interviewer &amp; self-completion)</a:t>
            </a:r>
          </a:p>
          <a:p>
            <a:pPr lvl="1"/>
            <a:r>
              <a:rPr lang="en-US" dirty="0"/>
              <a:t>Non-differentiation across 4 scales in self-completion section using </a:t>
            </a:r>
            <a:r>
              <a:rPr lang="en-GB" dirty="0"/>
              <a:t>mean of the root of the absolute differences between all pairs of items in a battery (Chang &amp; </a:t>
            </a:r>
            <a:r>
              <a:rPr lang="en-GB" dirty="0" err="1"/>
              <a:t>Krosnick</a:t>
            </a:r>
            <a:r>
              <a:rPr lang="en-GB" dirty="0"/>
              <a:t>, 2008)</a:t>
            </a:r>
          </a:p>
          <a:p>
            <a:pPr lvl="1"/>
            <a:endParaRPr lang="en-US" dirty="0"/>
          </a:p>
          <a:p>
            <a:r>
              <a:rPr lang="en-US" dirty="0"/>
              <a:t>Take top decile for each measure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9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3862-5F44-1B42-A555-041051CE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AEDE5-E983-3948-8249-421FD76E7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Political interest (respondent motivation)</a:t>
            </a:r>
          </a:p>
          <a:p>
            <a:r>
              <a:rPr lang="en-US" dirty="0"/>
              <a:t>Cognitive ability (factor score from memory, vocabulary, </a:t>
            </a:r>
            <a:r>
              <a:rPr lang="en-US" dirty="0" err="1"/>
              <a:t>maths</a:t>
            </a:r>
            <a:r>
              <a:rPr lang="en-US" dirty="0"/>
              <a:t> tests)</a:t>
            </a:r>
          </a:p>
          <a:p>
            <a:r>
              <a:rPr lang="en-US" dirty="0"/>
              <a:t>Response time</a:t>
            </a:r>
          </a:p>
          <a:p>
            <a:r>
              <a:rPr lang="en-US" dirty="0"/>
              <a:t>Reduced form version of the Big Five personality inventory (3 7-point items per dimension):</a:t>
            </a:r>
          </a:p>
          <a:p>
            <a:pPr lvl="1"/>
            <a:r>
              <a:rPr lang="en-US" b="1" dirty="0"/>
              <a:t>O</a:t>
            </a:r>
            <a:r>
              <a:rPr lang="en-US" dirty="0"/>
              <a:t>penness to experience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onscientiousness</a:t>
            </a:r>
          </a:p>
          <a:p>
            <a:pPr lvl="1"/>
            <a:r>
              <a:rPr lang="en-US" b="1" dirty="0"/>
              <a:t>E</a:t>
            </a:r>
            <a:r>
              <a:rPr lang="en-US" dirty="0"/>
              <a:t>xtraversion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greeableness</a:t>
            </a:r>
          </a:p>
          <a:p>
            <a:pPr lvl="1"/>
            <a:r>
              <a:rPr lang="en-US" b="1" dirty="0"/>
              <a:t>N</a:t>
            </a:r>
            <a:r>
              <a:rPr lang="en-US" dirty="0"/>
              <a:t>euroticism</a:t>
            </a:r>
          </a:p>
          <a:p>
            <a:r>
              <a:rPr lang="en-US" dirty="0"/>
              <a:t>Controls = sex, age, education + attitudes from scales used to derive satisficing indicators (SF12, GHQ12, </a:t>
            </a:r>
            <a:r>
              <a:rPr lang="en-US" dirty="0" err="1"/>
              <a:t>neighbourhood</a:t>
            </a:r>
            <a:r>
              <a:rPr lang="en-US" dirty="0"/>
              <a:t> attachment, life satisfaction) </a:t>
            </a:r>
          </a:p>
        </p:txBody>
      </p:sp>
    </p:spTree>
    <p:extLst>
      <p:ext uri="{BB962C8B-B14F-4D97-AF65-F5344CB8AC3E}">
        <p14:creationId xmlns:p14="http://schemas.microsoft.com/office/powerpoint/2010/main" val="1615666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5177-DD16-274E-99F3-7074F68D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&amp;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4680-43F5-284B-955C-06B47F24B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Political interest, age, education, cognitive ability = lower satisficing propensity</a:t>
            </a:r>
          </a:p>
          <a:p>
            <a:endParaRPr lang="en-US" dirty="0"/>
          </a:p>
          <a:p>
            <a:r>
              <a:rPr lang="en-US" dirty="0"/>
              <a:t>Conscientiousness + Agreeableness = lower satisficing propensity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Response time = lower satisficing propensity</a:t>
            </a:r>
          </a:p>
          <a:p>
            <a:endParaRPr lang="en-US" dirty="0"/>
          </a:p>
          <a:p>
            <a:r>
              <a:rPr lang="en-US" dirty="0"/>
              <a:t>Interactions between response time*personality </a:t>
            </a:r>
          </a:p>
        </p:txBody>
      </p:sp>
    </p:spTree>
    <p:extLst>
      <p:ext uri="{BB962C8B-B14F-4D97-AF65-F5344CB8AC3E}">
        <p14:creationId xmlns:p14="http://schemas.microsoft.com/office/powerpoint/2010/main" val="280208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846E34-2F0B-6B47-88EB-D4B1E531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65" y="2455524"/>
            <a:ext cx="10515600" cy="2851667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Binary logistic models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44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4771</TotalTime>
  <Words>394</Words>
  <Application>Microsoft Macintosh PowerPoint</Application>
  <PresentationFormat>Widescreen</PresentationFormat>
  <Paragraphs>80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Roboto Regular</vt:lpstr>
      <vt:lpstr>Office Theme</vt:lpstr>
      <vt:lpstr>Am I being neurotic?  Personality as a predictor of survey response styles</vt:lpstr>
      <vt:lpstr>Satisficing</vt:lpstr>
      <vt:lpstr>Personality and survey error</vt:lpstr>
      <vt:lpstr>Conscientiousness</vt:lpstr>
      <vt:lpstr>Agreeableness</vt:lpstr>
      <vt:lpstr>Data and analysis </vt:lpstr>
      <vt:lpstr>Independent variables</vt:lpstr>
      <vt:lpstr>Motivations &amp; expectations</vt:lpstr>
      <vt:lpstr>Results  Binary logistic models </vt:lpstr>
      <vt:lpstr>Model predicting Non-differentiation</vt:lpstr>
      <vt:lpstr>PowerPoint Presentation</vt:lpstr>
      <vt:lpstr>PowerPoint Presentation</vt:lpstr>
      <vt:lpstr>Model predicting Don’t Knows</vt:lpstr>
      <vt:lpstr>Don’t Knows by conscientiousness &amp; response time</vt:lpstr>
      <vt:lpstr>Don’t Knows by cognitive ability </vt:lpstr>
      <vt:lpstr>Discussion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I being neurotic?  Personality as a predictor of survey response styles </dc:title>
  <dc:creator>Microsoft Office User</dc:creator>
  <cp:lastModifiedBy>Patrick Sturgis</cp:lastModifiedBy>
  <cp:revision>56</cp:revision>
  <dcterms:created xsi:type="dcterms:W3CDTF">2019-04-03T16:39:18Z</dcterms:created>
  <dcterms:modified xsi:type="dcterms:W3CDTF">2019-07-09T07:25:19Z</dcterms:modified>
</cp:coreProperties>
</file>