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5" r:id="rId1"/>
  </p:sldMasterIdLst>
  <p:notesMasterIdLst>
    <p:notesMasterId r:id="rId34"/>
  </p:notesMasterIdLst>
  <p:sldIdLst>
    <p:sldId id="256" r:id="rId2"/>
    <p:sldId id="300" r:id="rId3"/>
    <p:sldId id="301" r:id="rId4"/>
    <p:sldId id="270" r:id="rId5"/>
    <p:sldId id="302" r:id="rId6"/>
    <p:sldId id="277" r:id="rId7"/>
    <p:sldId id="271" r:id="rId8"/>
    <p:sldId id="303" r:id="rId9"/>
    <p:sldId id="304" r:id="rId10"/>
    <p:sldId id="276" r:id="rId11"/>
    <p:sldId id="306" r:id="rId12"/>
    <p:sldId id="261" r:id="rId13"/>
    <p:sldId id="305" r:id="rId14"/>
    <p:sldId id="307" r:id="rId15"/>
    <p:sldId id="309" r:id="rId16"/>
    <p:sldId id="308" r:id="rId17"/>
    <p:sldId id="310" r:id="rId18"/>
    <p:sldId id="311" r:id="rId19"/>
    <p:sldId id="312" r:id="rId20"/>
    <p:sldId id="313" r:id="rId21"/>
    <p:sldId id="278" r:id="rId22"/>
    <p:sldId id="314" r:id="rId23"/>
    <p:sldId id="315" r:id="rId24"/>
    <p:sldId id="298" r:id="rId25"/>
    <p:sldId id="297" r:id="rId26"/>
    <p:sldId id="296" r:id="rId27"/>
    <p:sldId id="295" r:id="rId28"/>
    <p:sldId id="288" r:id="rId29"/>
    <p:sldId id="275" r:id="rId30"/>
    <p:sldId id="317" r:id="rId31"/>
    <p:sldId id="282" r:id="rId32"/>
    <p:sldId id="31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cho3\Dropbox\ESRA2019\model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cho3\Dropbox\ESRA2019\model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cho3\Dropbox\ESRA2019\model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cho3\Dropbox\ESRA2019\model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cho3\Dropbox\ESRA2019\model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cho3\Dropbox\ESRA2019\model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cho3\Dropbox\ESRA2019\model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cho3\Dropbox\ESRA2019\model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cho3\Dropbox\ESRA2019\model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cho3\Dropbox\ESRA2019\mode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76498250218722"/>
          <c:y val="5.4124934383202102E-2"/>
          <c:w val="0.84795723972003501"/>
          <c:h val="0.66655275590551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Sheet1!$A$6:$A$9</c:f>
              <c:strCache>
                <c:ptCount val="4"/>
                <c:pt idx="0">
                  <c:v>White</c:v>
                </c:pt>
                <c:pt idx="1">
                  <c:v>Hispanic</c:v>
                </c:pt>
                <c:pt idx="2">
                  <c:v>African American</c:v>
                </c:pt>
                <c:pt idx="3">
                  <c:v>Korean</c:v>
                </c:pt>
              </c:strCache>
            </c:strRef>
          </c:cat>
          <c:val>
            <c:numRef>
              <c:f>Sheet1!$B$6:$B$9</c:f>
              <c:numCache>
                <c:formatCode>0.0%</c:formatCode>
                <c:ptCount val="4"/>
                <c:pt idx="0">
                  <c:v>0.1279749</c:v>
                </c:pt>
                <c:pt idx="1">
                  <c:v>0.1064672</c:v>
                </c:pt>
                <c:pt idx="2">
                  <c:v>0.1322991</c:v>
                </c:pt>
                <c:pt idx="3">
                  <c:v>0.2319196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2-49DB-BC73-6BEC76B48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5957760"/>
        <c:axId val="33182784"/>
      </c:barChart>
      <c:catAx>
        <c:axId val="359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82784"/>
        <c:crosses val="autoZero"/>
        <c:auto val="1"/>
        <c:lblAlgn val="ctr"/>
        <c:lblOffset val="100"/>
        <c:noMultiLvlLbl val="0"/>
      </c:catAx>
      <c:valAx>
        <c:axId val="3318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5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86206515340637"/>
          <c:y val="4.5430656364256507E-2"/>
          <c:w val="0.74313793484659352"/>
          <c:h val="0.69875989359701385"/>
        </c:manualLayout>
      </c:layout>
      <c:lineChart>
        <c:grouping val="standard"/>
        <c:varyColors val="0"/>
        <c:ser>
          <c:idx val="0"/>
          <c:order val="0"/>
          <c:tx>
            <c:strRef>
              <c:f>Head!$L$53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Head!$K$54:$K$55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Head!$L$54:$L$55</c:f>
              <c:numCache>
                <c:formatCode>General</c:formatCode>
                <c:ptCount val="2"/>
                <c:pt idx="0">
                  <c:v>0.76456999999999997</c:v>
                </c:pt>
                <c:pt idx="1">
                  <c:v>0.92173099999999997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E4-49B5-B7DC-DDC51E3881B4}"/>
            </c:ext>
          </c:extLst>
        </c:ser>
        <c:ser>
          <c:idx val="1"/>
          <c:order val="1"/>
          <c:tx>
            <c:strRef>
              <c:f>Head!$M$53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800016629926498E-2"/>
                  <c:y val="1.2650894288728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E4-49B5-B7DC-DDC51E388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Head!$K$54:$K$55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Head!$M$54:$M$55</c:f>
              <c:numCache>
                <c:formatCode>General</c:formatCode>
                <c:ptCount val="2"/>
                <c:pt idx="0">
                  <c:v>0.70644600000000002</c:v>
                </c:pt>
                <c:pt idx="1">
                  <c:v>0.81480399999999997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E4-49B5-B7DC-DDC51E3881B4}"/>
            </c:ext>
          </c:extLst>
        </c:ser>
        <c:ser>
          <c:idx val="2"/>
          <c:order val="2"/>
          <c:tx>
            <c:strRef>
              <c:f>Head!$N$53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Head!$K$54:$K$55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Head!$N$54:$N$55</c:f>
              <c:numCache>
                <c:formatCode>General</c:formatCode>
                <c:ptCount val="2"/>
                <c:pt idx="0">
                  <c:v>0.81607799999999997</c:v>
                </c:pt>
                <c:pt idx="1">
                  <c:v>0.94423500000000005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E4-49B5-B7DC-DDC51E3881B4}"/>
            </c:ext>
          </c:extLst>
        </c:ser>
        <c:ser>
          <c:idx val="3"/>
          <c:order val="3"/>
          <c:tx>
            <c:strRef>
              <c:f>Head!$O$53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Head!$K$54:$K$55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Head!$O$54:$O$55</c:f>
              <c:numCache>
                <c:formatCode>General</c:formatCode>
                <c:ptCount val="2"/>
                <c:pt idx="0">
                  <c:v>0.62824100000000005</c:v>
                </c:pt>
                <c:pt idx="1">
                  <c:v>0.79800300000000002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E4-49B5-B7DC-DDC51E388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10848"/>
        <c:axId val="72579840"/>
      </c:lineChart>
      <c:catAx>
        <c:axId val="7931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 Comprehension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9840"/>
        <c:crosses val="autoZero"/>
        <c:auto val="1"/>
        <c:lblAlgn val="ctr"/>
        <c:lblOffset val="100"/>
        <c:noMultiLvlLbl val="0"/>
      </c:catAx>
      <c:valAx>
        <c:axId val="7257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Probability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10848"/>
        <c:crosses val="autoZero"/>
        <c:crossBetween val="between"/>
        <c:majorUnit val="0.2"/>
      </c:valAx>
      <c:spPr>
        <a:noFill/>
        <a:ln>
          <a:solidFill>
            <a:schemeClr val="accent2">
              <a:alpha val="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4032100009979E-2"/>
          <c:y val="4.479930700991034E-2"/>
          <c:w val="0.6908538254686688"/>
          <c:h val="0.69946794522381928"/>
        </c:manualLayout>
      </c:layout>
      <c:lineChart>
        <c:grouping val="standard"/>
        <c:varyColors val="0"/>
        <c:ser>
          <c:idx val="0"/>
          <c:order val="0"/>
          <c:tx>
            <c:strRef>
              <c:f>Head!$L$57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Head!$K$58:$K$59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Head!$L$58:$L$59</c:f>
              <c:numCache>
                <c:formatCode>General</c:formatCode>
                <c:ptCount val="2"/>
                <c:pt idx="0">
                  <c:v>0.77815999999999996</c:v>
                </c:pt>
                <c:pt idx="1">
                  <c:v>0.90232900000000005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F6-4F1C-BB83-BD3289444FF0}"/>
            </c:ext>
          </c:extLst>
        </c:ser>
        <c:ser>
          <c:idx val="1"/>
          <c:order val="1"/>
          <c:tx>
            <c:strRef>
              <c:f>Head!$M$57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Head!$K$58:$K$59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Head!$M$58:$M$59</c:f>
              <c:numCache>
                <c:formatCode>General</c:formatCode>
                <c:ptCount val="2"/>
                <c:pt idx="0">
                  <c:v>0.71046299999999996</c:v>
                </c:pt>
                <c:pt idx="1">
                  <c:v>0.86324400000000001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F6-4F1C-BB83-BD3289444FF0}"/>
            </c:ext>
          </c:extLst>
        </c:ser>
        <c:ser>
          <c:idx val="2"/>
          <c:order val="2"/>
          <c:tx>
            <c:strRef>
              <c:f>Head!$N$57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Head!$K$58:$K$59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Head!$N$58:$N$59</c:f>
              <c:numCache>
                <c:formatCode>General</c:formatCode>
                <c:ptCount val="2"/>
                <c:pt idx="0">
                  <c:v>0.82416900000000004</c:v>
                </c:pt>
                <c:pt idx="1">
                  <c:v>0.96434200000000003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EF6-4F1C-BB83-BD3289444FF0}"/>
            </c:ext>
          </c:extLst>
        </c:ser>
        <c:ser>
          <c:idx val="3"/>
          <c:order val="3"/>
          <c:tx>
            <c:strRef>
              <c:f>Head!$O$57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Head!$K$58:$K$59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Head!$O$58:$O$59</c:f>
              <c:numCache>
                <c:formatCode>General</c:formatCode>
                <c:ptCount val="2"/>
                <c:pt idx="0">
                  <c:v>0.63739599999999996</c:v>
                </c:pt>
                <c:pt idx="1">
                  <c:v>0.82330999999999999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EF6-4F1C-BB83-BD3289444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12384"/>
        <c:axId val="79249984"/>
      </c:lineChart>
      <c:catAx>
        <c:axId val="79312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Mapping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49984"/>
        <c:crosses val="autoZero"/>
        <c:auto val="1"/>
        <c:lblAlgn val="ctr"/>
        <c:lblOffset val="100"/>
        <c:noMultiLvlLbl val="0"/>
      </c:catAx>
      <c:valAx>
        <c:axId val="7924998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3123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83977446800306"/>
          <c:y val="0.17310970890574817"/>
          <c:w val="0.28296022462491016"/>
          <c:h val="0.56951010578377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6730389872313"/>
          <c:y val="5.1409399973636825E-2"/>
          <c:w val="0.73308143279589399"/>
          <c:h val="0.71703747471945123"/>
        </c:manualLayout>
      </c:layout>
      <c:lineChart>
        <c:grouping val="standard"/>
        <c:varyColors val="0"/>
        <c:ser>
          <c:idx val="0"/>
          <c:order val="0"/>
          <c:tx>
            <c:strRef>
              <c:f>Face!$J$54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Face!$I$55:$I$56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Face!$J$55:$J$56</c:f>
              <c:numCache>
                <c:formatCode>General</c:formatCode>
                <c:ptCount val="2"/>
                <c:pt idx="0">
                  <c:v>0.45051200000000002</c:v>
                </c:pt>
                <c:pt idx="1">
                  <c:v>0.697523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F5-49E9-8B09-0A074F5AAD8D}"/>
            </c:ext>
          </c:extLst>
        </c:ser>
        <c:ser>
          <c:idx val="1"/>
          <c:order val="1"/>
          <c:tx>
            <c:strRef>
              <c:f>Face!$K$54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Face!$I$55:$I$56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Face!$K$55:$K$56</c:f>
              <c:numCache>
                <c:formatCode>General</c:formatCode>
                <c:ptCount val="2"/>
                <c:pt idx="0">
                  <c:v>0.33669900000000003</c:v>
                </c:pt>
                <c:pt idx="1">
                  <c:v>0.53759900000000005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F5-49E9-8B09-0A074F5AAD8D}"/>
            </c:ext>
          </c:extLst>
        </c:ser>
        <c:ser>
          <c:idx val="2"/>
          <c:order val="2"/>
          <c:tx>
            <c:strRef>
              <c:f>Face!$L$54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Face!$I$55:$I$56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Face!$L$55:$L$56</c:f>
              <c:numCache>
                <c:formatCode>General</c:formatCode>
                <c:ptCount val="2"/>
                <c:pt idx="0">
                  <c:v>0.43049799999999999</c:v>
                </c:pt>
                <c:pt idx="1">
                  <c:v>0.73351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DF5-49E9-8B09-0A074F5AAD8D}"/>
            </c:ext>
          </c:extLst>
        </c:ser>
        <c:ser>
          <c:idx val="3"/>
          <c:order val="3"/>
          <c:tx>
            <c:strRef>
              <c:f>Face!$M$54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AB-4E82-9B42-D09BBFFF8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Face!$I$55:$I$56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Face!$M$55:$M$56</c:f>
              <c:numCache>
                <c:formatCode>General</c:formatCode>
                <c:ptCount val="2"/>
                <c:pt idx="0">
                  <c:v>0.24923799999999999</c:v>
                </c:pt>
                <c:pt idx="1">
                  <c:v>0.36244900000000002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DF5-49E9-8B09-0A074F5AA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97856"/>
        <c:axId val="79252288"/>
      </c:lineChart>
      <c:catAx>
        <c:axId val="80697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Comprehension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52288"/>
        <c:crosses val="autoZero"/>
        <c:auto val="0"/>
        <c:lblAlgn val="ctr"/>
        <c:lblOffset val="100"/>
        <c:noMultiLvlLbl val="0"/>
      </c:catAx>
      <c:valAx>
        <c:axId val="79252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Probability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97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>
          <a:alpha val="0"/>
        </a:schemeClr>
      </a:solidFill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81896600090821E-3"/>
          <c:y val="4.8851588643016836E-2"/>
          <c:w val="0.71699118835828612"/>
          <c:h val="0.69787599670727363"/>
        </c:manualLayout>
      </c:layout>
      <c:lineChart>
        <c:grouping val="standard"/>
        <c:varyColors val="0"/>
        <c:ser>
          <c:idx val="0"/>
          <c:order val="0"/>
          <c:tx>
            <c:strRef>
              <c:f>Face!$J$58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Face!$I$59:$I$60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Face!$J$59:$J$60</c:f>
              <c:numCache>
                <c:formatCode>General</c:formatCode>
                <c:ptCount val="2"/>
                <c:pt idx="0">
                  <c:v>0.46649200000000002</c:v>
                </c:pt>
                <c:pt idx="1">
                  <c:v>0.63866599999999996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90-4A18-9472-49CE6BCB0CB8}"/>
            </c:ext>
          </c:extLst>
        </c:ser>
        <c:ser>
          <c:idx val="1"/>
          <c:order val="1"/>
          <c:tx>
            <c:strRef>
              <c:f>Face!$K$58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Face!$I$59:$I$60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Face!$K$59:$K$60</c:f>
              <c:numCache>
                <c:formatCode>General</c:formatCode>
                <c:ptCount val="2"/>
                <c:pt idx="0">
                  <c:v>0.34779300000000002</c:v>
                </c:pt>
                <c:pt idx="1">
                  <c:v>0.50075800000000004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90-4A18-9472-49CE6BCB0CB8}"/>
            </c:ext>
          </c:extLst>
        </c:ser>
        <c:ser>
          <c:idx val="2"/>
          <c:order val="2"/>
          <c:tx>
            <c:strRef>
              <c:f>Face!$L$58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Face!$I$59:$I$60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Face!$L$59:$L$60</c:f>
              <c:numCache>
                <c:formatCode>General</c:formatCode>
                <c:ptCount val="2"/>
                <c:pt idx="0">
                  <c:v>0.44984400000000002</c:v>
                </c:pt>
                <c:pt idx="1">
                  <c:v>0.67591299999999999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90-4A18-9472-49CE6BCB0CB8}"/>
            </c:ext>
          </c:extLst>
        </c:ser>
        <c:ser>
          <c:idx val="3"/>
          <c:order val="3"/>
          <c:tx>
            <c:strRef>
              <c:f>Face!$M$58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Face!$I$59:$I$60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Face!$M$59:$M$60</c:f>
              <c:numCache>
                <c:formatCode>General</c:formatCode>
                <c:ptCount val="2"/>
                <c:pt idx="0">
                  <c:v>0.25317200000000001</c:v>
                </c:pt>
                <c:pt idx="1">
                  <c:v>0.41464000000000001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F90-4A18-9472-49CE6BCB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85408"/>
        <c:axId val="79254016"/>
      </c:lineChart>
      <c:catAx>
        <c:axId val="80785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Mapping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54016"/>
        <c:crosses val="autoZero"/>
        <c:auto val="1"/>
        <c:lblAlgn val="ctr"/>
        <c:lblOffset val="100"/>
        <c:noMultiLvlLbl val="0"/>
      </c:catAx>
      <c:valAx>
        <c:axId val="7925401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785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50897208772712"/>
          <c:y val="0.19251646727604291"/>
          <c:w val="0.27794422878801484"/>
          <c:h val="0.55265167824841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78822851205113"/>
          <c:y val="5.4856352415407532E-2"/>
          <c:w val="0.82013869052054611"/>
          <c:h val="0.6620467120663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Sheet1!$A$12:$A$15</c:f>
              <c:strCache>
                <c:ptCount val="4"/>
                <c:pt idx="0">
                  <c:v>White</c:v>
                </c:pt>
                <c:pt idx="1">
                  <c:v>Hispanic</c:v>
                </c:pt>
                <c:pt idx="2">
                  <c:v>African American</c:v>
                </c:pt>
                <c:pt idx="3">
                  <c:v>Korean</c:v>
                </c:pt>
              </c:strCache>
            </c:strRef>
          </c:cat>
          <c:val>
            <c:numRef>
              <c:f>Sheet1!$B$12:$B$15</c:f>
              <c:numCache>
                <c:formatCode>0.0%</c:formatCode>
                <c:ptCount val="4"/>
                <c:pt idx="0">
                  <c:v>8.3716100000000002E-2</c:v>
                </c:pt>
                <c:pt idx="1">
                  <c:v>9.43687E-2</c:v>
                </c:pt>
                <c:pt idx="2">
                  <c:v>9.2652399999999996E-2</c:v>
                </c:pt>
                <c:pt idx="3">
                  <c:v>0.1056632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BF-4AA1-835E-110468DAB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5819520"/>
        <c:axId val="33185088"/>
      </c:barChart>
      <c:catAx>
        <c:axId val="358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85088"/>
        <c:crosses val="autoZero"/>
        <c:auto val="1"/>
        <c:lblAlgn val="ctr"/>
        <c:lblOffset val="100"/>
        <c:noMultiLvlLbl val="0"/>
      </c:catAx>
      <c:valAx>
        <c:axId val="33185088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952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Sheet2!$B$41:$F$41</c:f>
              <c:strCache>
                <c:ptCount val="5"/>
                <c:pt idx="0">
                  <c:v>Body Position</c:v>
                </c:pt>
                <c:pt idx="1">
                  <c:v>Body Movement</c:v>
                </c:pt>
                <c:pt idx="2">
                  <c:v>Body Touching</c:v>
                </c:pt>
                <c:pt idx="3">
                  <c:v>Head Movement</c:v>
                </c:pt>
                <c:pt idx="4">
                  <c:v>Facial Expression</c:v>
                </c:pt>
              </c:strCache>
            </c:strRef>
          </c:cat>
          <c:val>
            <c:numRef>
              <c:f>Sheet2!$B$42:$F$42</c:f>
              <c:numCache>
                <c:formatCode>0.0%</c:formatCode>
                <c:ptCount val="5"/>
                <c:pt idx="0">
                  <c:v>0.1665971</c:v>
                </c:pt>
                <c:pt idx="1">
                  <c:v>0.38517750000000001</c:v>
                </c:pt>
                <c:pt idx="2">
                  <c:v>0.1745303</c:v>
                </c:pt>
                <c:pt idx="3">
                  <c:v>0.7384134</c:v>
                </c:pt>
                <c:pt idx="4">
                  <c:v>0.53402919999999998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74-4BE7-983B-22D1A7AEC0D9}"/>
            </c:ext>
          </c:extLst>
        </c:ser>
        <c:ser>
          <c:idx val="1"/>
          <c:order val="1"/>
          <c:tx>
            <c:strRef>
              <c:f>Sheet2!$A$43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Sheet2!$B$41:$F$41</c:f>
              <c:strCache>
                <c:ptCount val="5"/>
                <c:pt idx="0">
                  <c:v>Body Position</c:v>
                </c:pt>
                <c:pt idx="1">
                  <c:v>Body Movement</c:v>
                </c:pt>
                <c:pt idx="2">
                  <c:v>Body Touching</c:v>
                </c:pt>
                <c:pt idx="3">
                  <c:v>Head Movement</c:v>
                </c:pt>
                <c:pt idx="4">
                  <c:v>Facial Expression</c:v>
                </c:pt>
              </c:strCache>
            </c:strRef>
          </c:cat>
          <c:val>
            <c:numRef>
              <c:f>Sheet2!$B$43:$F$43</c:f>
              <c:numCache>
                <c:formatCode>0.0%</c:formatCode>
                <c:ptCount val="5"/>
                <c:pt idx="0">
                  <c:v>0.15662119999999999</c:v>
                </c:pt>
                <c:pt idx="1">
                  <c:v>0.45336559999999998</c:v>
                </c:pt>
                <c:pt idx="2">
                  <c:v>0.14804220000000001</c:v>
                </c:pt>
                <c:pt idx="3">
                  <c:v>0.7369116</c:v>
                </c:pt>
                <c:pt idx="4">
                  <c:v>0.38957330000000001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74-4BE7-983B-22D1A7AEC0D9}"/>
            </c:ext>
          </c:extLst>
        </c:ser>
        <c:ser>
          <c:idx val="2"/>
          <c:order val="2"/>
          <c:tx>
            <c:strRef>
              <c:f>Sheet2!$A$44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Sheet2!$B$41:$F$41</c:f>
              <c:strCache>
                <c:ptCount val="5"/>
                <c:pt idx="0">
                  <c:v>Body Position</c:v>
                </c:pt>
                <c:pt idx="1">
                  <c:v>Body Movement</c:v>
                </c:pt>
                <c:pt idx="2">
                  <c:v>Body Touching</c:v>
                </c:pt>
                <c:pt idx="3">
                  <c:v>Head Movement</c:v>
                </c:pt>
                <c:pt idx="4">
                  <c:v>Facial Expression</c:v>
                </c:pt>
              </c:strCache>
            </c:strRef>
          </c:cat>
          <c:val>
            <c:numRef>
              <c:f>Sheet2!$B$44:$F$44</c:f>
              <c:numCache>
                <c:formatCode>0.0%</c:formatCode>
                <c:ptCount val="5"/>
                <c:pt idx="0">
                  <c:v>0.20060330000000001</c:v>
                </c:pt>
                <c:pt idx="1">
                  <c:v>0.37147170000000002</c:v>
                </c:pt>
                <c:pt idx="2">
                  <c:v>0.1947856</c:v>
                </c:pt>
                <c:pt idx="3">
                  <c:v>0.78991599999999995</c:v>
                </c:pt>
                <c:pt idx="4">
                  <c:v>0.5179918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74-4BE7-983B-22D1A7AEC0D9}"/>
            </c:ext>
          </c:extLst>
        </c:ser>
        <c:ser>
          <c:idx val="3"/>
          <c:order val="3"/>
          <c:tx>
            <c:strRef>
              <c:f>Sheet2!$A$45</c:f>
              <c:strCache>
                <c:ptCount val="1"/>
                <c:pt idx="0">
                  <c:v>Korean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Sheet2!$B$41:$F$41</c:f>
              <c:strCache>
                <c:ptCount val="5"/>
                <c:pt idx="0">
                  <c:v>Body Position</c:v>
                </c:pt>
                <c:pt idx="1">
                  <c:v>Body Movement</c:v>
                </c:pt>
                <c:pt idx="2">
                  <c:v>Body Touching</c:v>
                </c:pt>
                <c:pt idx="3">
                  <c:v>Head Movement</c:v>
                </c:pt>
                <c:pt idx="4">
                  <c:v>Facial Expression</c:v>
                </c:pt>
              </c:strCache>
            </c:strRef>
          </c:cat>
          <c:val>
            <c:numRef>
              <c:f>Sheet2!$B$45:$F$45</c:f>
              <c:numCache>
                <c:formatCode>0.0%</c:formatCode>
                <c:ptCount val="5"/>
                <c:pt idx="0">
                  <c:v>0.13655310000000001</c:v>
                </c:pt>
                <c:pt idx="1">
                  <c:v>0.30987989999999999</c:v>
                </c:pt>
                <c:pt idx="2">
                  <c:v>0.16229469999999999</c:v>
                </c:pt>
                <c:pt idx="3">
                  <c:v>0.68521699999999996</c:v>
                </c:pt>
                <c:pt idx="4">
                  <c:v>0.33316990000000002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74-4BE7-983B-22D1A7AEC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axId val="34987520"/>
        <c:axId val="37681920"/>
      </c:barChart>
      <c:catAx>
        <c:axId val="349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1920"/>
        <c:crosses val="autoZero"/>
        <c:auto val="1"/>
        <c:lblAlgn val="ctr"/>
        <c:lblOffset val="100"/>
        <c:noMultiLvlLbl val="0"/>
      </c:catAx>
      <c:valAx>
        <c:axId val="3768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>
          <a:alpha val="93000"/>
        </a:schemeClr>
      </a:solidFill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1392071986403"/>
          <c:y val="4.6144059532084544E-2"/>
          <c:w val="0.75428607928013602"/>
          <c:h val="0.71816573697591213"/>
        </c:manualLayout>
      </c:layout>
      <c:lineChart>
        <c:grouping val="standard"/>
        <c:varyColors val="0"/>
        <c:ser>
          <c:idx val="0"/>
          <c:order val="0"/>
          <c:tx>
            <c:strRef>
              <c:f>Position!$J$55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Position!$I$56:$I$57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Position!$J$56:$J$57</c:f>
              <c:numCache>
                <c:formatCode>0.00</c:formatCode>
                <c:ptCount val="2"/>
                <c:pt idx="0">
                  <c:v>9.7906900000000005E-2</c:v>
                </c:pt>
                <c:pt idx="1">
                  <c:v>0.23010800000000001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36-4D52-B711-89648F3DFC0D}"/>
            </c:ext>
          </c:extLst>
        </c:ser>
        <c:ser>
          <c:idx val="1"/>
          <c:order val="1"/>
          <c:tx>
            <c:strRef>
              <c:f>Position!$K$55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Position!$I$56:$I$57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Position!$K$56:$K$57</c:f>
              <c:numCache>
                <c:formatCode>0.00</c:formatCode>
                <c:ptCount val="2"/>
                <c:pt idx="0">
                  <c:v>8.4334699999999999E-2</c:v>
                </c:pt>
                <c:pt idx="1">
                  <c:v>0.100604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36-4D52-B711-89648F3DFC0D}"/>
            </c:ext>
          </c:extLst>
        </c:ser>
        <c:ser>
          <c:idx val="2"/>
          <c:order val="2"/>
          <c:tx>
            <c:strRef>
              <c:f>Position!$L$55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Position!$I$56:$I$57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Position!$L$56:$L$57</c:f>
              <c:numCache>
                <c:formatCode>0.00</c:formatCode>
                <c:ptCount val="2"/>
                <c:pt idx="0">
                  <c:v>0.122547</c:v>
                </c:pt>
                <c:pt idx="1">
                  <c:v>0.22730500000000001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F36-4D52-B711-89648F3DFC0D}"/>
            </c:ext>
          </c:extLst>
        </c:ser>
        <c:ser>
          <c:idx val="3"/>
          <c:order val="3"/>
          <c:tx>
            <c:strRef>
              <c:f>Position!$M$55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Position!$I$56:$I$57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Position!$M$56:$M$57</c:f>
              <c:numCache>
                <c:formatCode>0.00</c:formatCode>
                <c:ptCount val="2"/>
                <c:pt idx="0">
                  <c:v>7.1839200000000006E-2</c:v>
                </c:pt>
                <c:pt idx="1">
                  <c:v>0.119725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F36-4D52-B711-89648F3DF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83104"/>
        <c:axId val="41888576"/>
      </c:lineChart>
      <c:catAx>
        <c:axId val="35183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Comprehension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40000"/>
                <a:lumOff val="60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88576"/>
        <c:crosses val="autoZero"/>
        <c:auto val="1"/>
        <c:lblAlgn val="ctr"/>
        <c:lblOffset val="100"/>
        <c:noMultiLvlLbl val="0"/>
      </c:catAx>
      <c:valAx>
        <c:axId val="41888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Probability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3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543183145754923E-2"/>
          <c:w val="0.68681167707863644"/>
          <c:h val="0.71876666031798142"/>
        </c:manualLayout>
      </c:layout>
      <c:lineChart>
        <c:grouping val="standard"/>
        <c:varyColors val="0"/>
        <c:ser>
          <c:idx val="0"/>
          <c:order val="0"/>
          <c:tx>
            <c:strRef>
              <c:f>Position!$J$59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Position!$I$60:$I$61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Position!$J$60:$J$61</c:f>
              <c:numCache>
                <c:formatCode>0.00</c:formatCode>
                <c:ptCount val="2"/>
                <c:pt idx="0">
                  <c:v>0.103853</c:v>
                </c:pt>
                <c:pt idx="1">
                  <c:v>0.17654700000000001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7E-4A2B-BDA4-85E781A59485}"/>
            </c:ext>
          </c:extLst>
        </c:ser>
        <c:ser>
          <c:idx val="1"/>
          <c:order val="1"/>
          <c:tx>
            <c:strRef>
              <c:f>Position!$K$59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9.5999067212480908E-3"/>
                  <c:y val="8.8556189450078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420099832453519E-2"/>
                      <c:h val="7.20468851730043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57E-4A2B-BDA4-85E781A59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Position!$I$60:$I$61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Position!$K$60:$K$61</c:f>
              <c:numCache>
                <c:formatCode>0.00</c:formatCode>
                <c:ptCount val="2"/>
                <c:pt idx="0">
                  <c:v>8.4298399999999996E-2</c:v>
                </c:pt>
                <c:pt idx="1">
                  <c:v>0.13211899999999999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7E-4A2B-BDA4-85E781A59485}"/>
            </c:ext>
          </c:extLst>
        </c:ser>
        <c:ser>
          <c:idx val="2"/>
          <c:order val="2"/>
          <c:tx>
            <c:strRef>
              <c:f>Position!$L$59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Position!$I$60:$I$61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Position!$L$60:$L$61</c:f>
              <c:numCache>
                <c:formatCode>0.00</c:formatCode>
                <c:ptCount val="2"/>
                <c:pt idx="0">
                  <c:v>0.124904</c:v>
                </c:pt>
                <c:pt idx="1">
                  <c:v>0.328903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7E-4A2B-BDA4-85E781A59485}"/>
            </c:ext>
          </c:extLst>
        </c:ser>
        <c:ser>
          <c:idx val="3"/>
          <c:order val="3"/>
          <c:tx>
            <c:strRef>
              <c:f>Position!$M$59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4000003023622429E-2"/>
                  <c:y val="3.542247578003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7E-4A2B-BDA4-85E781A59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Position!$I$60:$I$61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Position!$M$60:$M$61</c:f>
              <c:numCache>
                <c:formatCode>0.00</c:formatCode>
                <c:ptCount val="2"/>
                <c:pt idx="0">
                  <c:v>7.4299400000000002E-2</c:v>
                </c:pt>
                <c:pt idx="1">
                  <c:v>0.101995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7E-4A2B-BDA4-85E781A59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37568"/>
        <c:axId val="41890304"/>
      </c:lineChart>
      <c:catAx>
        <c:axId val="41837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Mapping Difficulty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40000"/>
                <a:lumOff val="60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0304"/>
        <c:crosses val="autoZero"/>
        <c:auto val="1"/>
        <c:lblAlgn val="ctr"/>
        <c:lblOffset val="100"/>
        <c:noMultiLvlLbl val="0"/>
      </c:catAx>
      <c:valAx>
        <c:axId val="4189030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41837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01167798572316"/>
          <c:y val="0.23723615435433473"/>
          <c:w val="0.29158832020010333"/>
          <c:h val="0.52552769129133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1401358816433"/>
          <c:y val="4.6144068725208737E-2"/>
          <c:w val="0.75428598641183575"/>
          <c:h val="0.71057514727826565"/>
        </c:manualLayout>
      </c:layout>
      <c:lineChart>
        <c:grouping val="standard"/>
        <c:varyColors val="0"/>
        <c:ser>
          <c:idx val="0"/>
          <c:order val="0"/>
          <c:tx>
            <c:strRef>
              <c:f>Body!$J$155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Body!$I$156:$I$157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Body!$J$156:$J$157</c:f>
              <c:numCache>
                <c:formatCode>General</c:formatCode>
                <c:ptCount val="2"/>
                <c:pt idx="0">
                  <c:v>0.34437299999999998</c:v>
                </c:pt>
                <c:pt idx="1">
                  <c:v>0.50854699999999997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DB-47D9-BF65-69E270E55BEE}"/>
            </c:ext>
          </c:extLst>
        </c:ser>
        <c:ser>
          <c:idx val="1"/>
          <c:order val="1"/>
          <c:tx>
            <c:strRef>
              <c:f>Body!$K$155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Body!$I$156:$I$157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Body!$K$156:$K$157</c:f>
              <c:numCache>
                <c:formatCode>General</c:formatCode>
                <c:ptCount val="2"/>
                <c:pt idx="0">
                  <c:v>0.34083999999999998</c:v>
                </c:pt>
                <c:pt idx="1">
                  <c:v>0.50290500000000005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DB-47D9-BF65-69E270E55BEE}"/>
            </c:ext>
          </c:extLst>
        </c:ser>
        <c:ser>
          <c:idx val="2"/>
          <c:order val="2"/>
          <c:tx>
            <c:strRef>
              <c:f>Body!$L$155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Body!$I$156:$I$157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Body!$L$156:$L$157</c:f>
              <c:numCache>
                <c:formatCode>General</c:formatCode>
                <c:ptCount val="2"/>
                <c:pt idx="0">
                  <c:v>0.31402000000000002</c:v>
                </c:pt>
                <c:pt idx="1">
                  <c:v>0.46787400000000001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6DB-47D9-BF65-69E270E55BEE}"/>
            </c:ext>
          </c:extLst>
        </c:ser>
        <c:ser>
          <c:idx val="3"/>
          <c:order val="3"/>
          <c:tx>
            <c:strRef>
              <c:f>Body!$M$155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Body!$I$156:$I$157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Body!$M$156:$M$157</c:f>
              <c:numCache>
                <c:formatCode>General</c:formatCode>
                <c:ptCount val="2"/>
                <c:pt idx="0">
                  <c:v>0.18778</c:v>
                </c:pt>
                <c:pt idx="1">
                  <c:v>0.30465500000000001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6DB-47D9-BF65-69E270E55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30784"/>
        <c:axId val="41892608"/>
      </c:lineChart>
      <c:catAx>
        <c:axId val="72630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Comprehension</a:t>
                </a:r>
                <a:r>
                  <a:rPr lang="en-US" sz="2400" b="1" baseline="0" dirty="0"/>
                  <a:t> Difficulty</a:t>
                </a:r>
                <a:endParaRPr lang="en-US" sz="2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2608"/>
        <c:crosses val="autoZero"/>
        <c:auto val="1"/>
        <c:lblAlgn val="ctr"/>
        <c:lblOffset val="100"/>
        <c:noMultiLvlLbl val="0"/>
      </c:catAx>
      <c:valAx>
        <c:axId val="41892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Probability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307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54319221916675E-2"/>
          <c:w val="0.68681179544899629"/>
          <c:h val="0.71196560712003853"/>
        </c:manualLayout>
      </c:layout>
      <c:lineChart>
        <c:grouping val="standard"/>
        <c:varyColors val="0"/>
        <c:ser>
          <c:idx val="0"/>
          <c:order val="0"/>
          <c:tx>
            <c:strRef>
              <c:f>Body!$J$159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Body!$I$160:$I$161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Body!$J$160:$J$161</c:f>
              <c:numCache>
                <c:formatCode>General</c:formatCode>
                <c:ptCount val="2"/>
                <c:pt idx="0">
                  <c:v>0.35172599999999998</c:v>
                </c:pt>
                <c:pt idx="1">
                  <c:v>0.53473800000000005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C1-409E-848F-B9870EE05726}"/>
            </c:ext>
          </c:extLst>
        </c:ser>
        <c:ser>
          <c:idx val="1"/>
          <c:order val="1"/>
          <c:tx>
            <c:strRef>
              <c:f>Body!$K$159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3999049071106626E-3"/>
                  <c:y val="-4.638604881207568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420083799663916E-2"/>
                      <c:h val="8.46977862542039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CC1-409E-848F-B9870EE0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Body!$I$160:$I$161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Body!$K$160:$K$161</c:f>
              <c:numCache>
                <c:formatCode>General</c:formatCode>
                <c:ptCount val="2"/>
                <c:pt idx="0">
                  <c:v>0.349721</c:v>
                </c:pt>
                <c:pt idx="1">
                  <c:v>0.47751100000000002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C1-409E-848F-B9870EE05726}"/>
            </c:ext>
          </c:extLst>
        </c:ser>
        <c:ser>
          <c:idx val="2"/>
          <c:order val="2"/>
          <c:tx>
            <c:strRef>
              <c:f>Body!$L$159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Body!$I$160:$I$161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Body!$L$160:$L$161</c:f>
              <c:numCache>
                <c:formatCode>General</c:formatCode>
                <c:ptCount val="2"/>
                <c:pt idx="0">
                  <c:v>0.31654100000000002</c:v>
                </c:pt>
                <c:pt idx="1">
                  <c:v>0.62917599999999996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C1-409E-848F-B9870EE05726}"/>
            </c:ext>
          </c:extLst>
        </c:ser>
        <c:ser>
          <c:idx val="3"/>
          <c:order val="3"/>
          <c:tx>
            <c:strRef>
              <c:f>Body!$M$159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C1-409E-848F-B9870EE0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Body!$I$160:$I$161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Body!$M$160:$M$161</c:f>
              <c:numCache>
                <c:formatCode>General</c:formatCode>
                <c:ptCount val="2"/>
                <c:pt idx="0">
                  <c:v>0.19311600000000001</c:v>
                </c:pt>
                <c:pt idx="1">
                  <c:v>0.30110799999999999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CC1-409E-848F-B9870EE05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32320"/>
        <c:axId val="72573504"/>
      </c:lineChart>
      <c:catAx>
        <c:axId val="72632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Mapping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3504"/>
        <c:crosses val="autoZero"/>
        <c:auto val="1"/>
        <c:lblAlgn val="ctr"/>
        <c:lblOffset val="100"/>
        <c:noMultiLvlLbl val="0"/>
      </c:catAx>
      <c:valAx>
        <c:axId val="7257350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6323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61179423954788"/>
          <c:y val="0.23723600239151571"/>
          <c:w val="0.30118820757462489"/>
          <c:h val="0.525527795990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139671540054"/>
          <c:y val="6.1325160257942782E-2"/>
          <c:w val="0.75428603284599449"/>
          <c:h val="0.70298449538272234"/>
        </c:manualLayout>
      </c:layout>
      <c:lineChart>
        <c:grouping val="standard"/>
        <c:varyColors val="0"/>
        <c:ser>
          <c:idx val="0"/>
          <c:order val="0"/>
          <c:tx>
            <c:strRef>
              <c:f>Touch!$J$51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Touch!$I$52:$I$53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Touch!$J$52:$J$53</c:f>
              <c:numCache>
                <c:formatCode>0.00</c:formatCode>
                <c:ptCount val="2"/>
                <c:pt idx="0">
                  <c:v>0.123681</c:v>
                </c:pt>
                <c:pt idx="1">
                  <c:v>0.17982300000000001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0D-46D0-83E2-01E9FA5A4FD3}"/>
            </c:ext>
          </c:extLst>
        </c:ser>
        <c:ser>
          <c:idx val="1"/>
          <c:order val="1"/>
          <c:tx>
            <c:strRef>
              <c:f>Touch!$K$51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Touch!$I$52:$I$53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Touch!$K$52:$K$53</c:f>
              <c:numCache>
                <c:formatCode>0.00</c:formatCode>
                <c:ptCount val="2"/>
                <c:pt idx="0">
                  <c:v>9.87426E-2</c:v>
                </c:pt>
                <c:pt idx="1">
                  <c:v>9.0683399999999997E-2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0D-46D0-83E2-01E9FA5A4FD3}"/>
            </c:ext>
          </c:extLst>
        </c:ser>
        <c:ser>
          <c:idx val="2"/>
          <c:order val="2"/>
          <c:tx>
            <c:strRef>
              <c:f>Touch!$L$51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Touch!$I$52:$I$53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Touch!$L$52:$L$53</c:f>
              <c:numCache>
                <c:formatCode>0.00</c:formatCode>
                <c:ptCount val="2"/>
                <c:pt idx="0">
                  <c:v>0.13899900000000001</c:v>
                </c:pt>
                <c:pt idx="1">
                  <c:v>0.18066099999999999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F0D-46D0-83E2-01E9FA5A4FD3}"/>
            </c:ext>
          </c:extLst>
        </c:ser>
        <c:ser>
          <c:idx val="3"/>
          <c:order val="3"/>
          <c:tx>
            <c:strRef>
              <c:f>Touch!$M$51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Touch!$I$52:$I$53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Touch!$M$52:$M$53</c:f>
              <c:numCache>
                <c:formatCode>0.00</c:formatCode>
                <c:ptCount val="2"/>
                <c:pt idx="0">
                  <c:v>0.109598</c:v>
                </c:pt>
                <c:pt idx="1">
                  <c:v>0.170932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F0D-46D0-83E2-01E9FA5A4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17856"/>
        <c:axId val="72575808"/>
      </c:lineChart>
      <c:catAx>
        <c:axId val="79417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Comprehension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60000"/>
                <a:lumOff val="40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5808"/>
        <c:crosses val="autoZero"/>
        <c:auto val="1"/>
        <c:lblAlgn val="ctr"/>
        <c:lblOffset val="100"/>
        <c:noMultiLvlLbl val="0"/>
      </c:catAx>
      <c:valAx>
        <c:axId val="72575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Probability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17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724292585898579E-2"/>
          <c:w val="0.69546666485249364"/>
          <c:h val="0.7035853630547666"/>
        </c:manualLayout>
      </c:layout>
      <c:lineChart>
        <c:grouping val="standard"/>
        <c:varyColors val="0"/>
        <c:ser>
          <c:idx val="0"/>
          <c:order val="0"/>
          <c:tx>
            <c:strRef>
              <c:f>Touch!$J$55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Touch!$I$56:$I$57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Touch!$J$56:$J$57</c:f>
              <c:numCache>
                <c:formatCode>General</c:formatCode>
                <c:ptCount val="2"/>
                <c:pt idx="0">
                  <c:v>0.12528700000000001</c:v>
                </c:pt>
                <c:pt idx="1">
                  <c:v>0.21940100000000001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04-45B1-B763-A78964B9FBBE}"/>
            </c:ext>
          </c:extLst>
        </c:ser>
        <c:ser>
          <c:idx val="1"/>
          <c:order val="1"/>
          <c:tx>
            <c:strRef>
              <c:f>Touch!$K$55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Touch!$I$56:$I$57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Touch!$K$56:$K$57</c:f>
              <c:numCache>
                <c:formatCode>General</c:formatCode>
                <c:ptCount val="2"/>
                <c:pt idx="0" formatCode="0.00E+00">
                  <c:v>9.6760799999999994E-2</c:v>
                </c:pt>
                <c:pt idx="1">
                  <c:v>0.14094300000000001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04-45B1-B763-A78964B9FBBE}"/>
            </c:ext>
          </c:extLst>
        </c:ser>
        <c:ser>
          <c:idx val="2"/>
          <c:order val="2"/>
          <c:tx>
            <c:strRef>
              <c:f>Touch!$L$55</c:f>
              <c:strCache>
                <c:ptCount val="1"/>
                <c:pt idx="0">
                  <c:v>African American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Touch!$I$56:$I$57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Touch!$L$56:$L$57</c:f>
              <c:numCache>
                <c:formatCode>General</c:formatCode>
                <c:ptCount val="2"/>
                <c:pt idx="0">
                  <c:v>0.13913600000000001</c:v>
                </c:pt>
                <c:pt idx="1">
                  <c:v>0.255102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04-45B1-B763-A78964B9FBBE}"/>
            </c:ext>
          </c:extLst>
        </c:ser>
        <c:ser>
          <c:idx val="3"/>
          <c:order val="3"/>
          <c:tx>
            <c:strRef>
              <c:f>Touch!$M$55</c:f>
              <c:strCache>
                <c:ptCount val="1"/>
                <c:pt idx="0">
                  <c:v>Korean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Touch!$I$56:$I$57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Touch!$M$56:$M$57</c:f>
              <c:numCache>
                <c:formatCode>General</c:formatCode>
                <c:ptCount val="2"/>
                <c:pt idx="0">
                  <c:v>0.113318</c:v>
                </c:pt>
                <c:pt idx="1">
                  <c:v>0.13386500000000001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04-45B1-B763-A78964B9F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19392"/>
        <c:axId val="72577536"/>
      </c:lineChart>
      <c:catAx>
        <c:axId val="7941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Mapping Difficulty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60000"/>
                <a:lumOff val="40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7536"/>
        <c:crosses val="autoZero"/>
        <c:auto val="1"/>
        <c:lblAlgn val="ctr"/>
        <c:lblOffset val="100"/>
        <c:noMultiLvlLbl val="0"/>
      </c:catAx>
      <c:valAx>
        <c:axId val="7257753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419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13173561374897"/>
          <c:y val="0.20597727859540405"/>
          <c:w val="0.28846826529333763"/>
          <c:h val="0.56021347537398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91364-739E-4BFC-A2BD-726F8E7B0BA0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3A84D-3783-40AA-9EAA-CB1292BC0D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2147" indent="-27774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0996" indent="-22219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5394" indent="-22219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9793" indent="-22219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4191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88590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32988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7386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B88157-BE5C-46FA-B37E-CF719D055AC7}" type="slidenum">
              <a:rPr lang="en-US" smtClean="0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5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2147" indent="-27774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0996" indent="-22219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5394" indent="-22219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99793" indent="-22219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4191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88590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32988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7386" indent="-22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B88157-BE5C-46FA-B37E-CF719D055AC7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50D-1872-42DD-83FB-12A67B3822A6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60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427-11A5-4E8E-B56A-E581370C0A6D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0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ED18-82C8-400E-9F24-69F9062E30F8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021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223A-22AC-4F4C-AF6E-395459463494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5BD8-407B-483E-B15B-9B0ED36A0F9C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6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4CE4-2E2B-4BC1-AC6D-218F44E43264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1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062D-36EB-4F6B-8D2C-F93C50610AC0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9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918F-3C49-4882-8854-3C4571A8AA8B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B4CF-4FDA-4B80-A992-468292930751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2FF-6FB3-432A-93BC-BE6B48D60E26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497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5678-8629-4762-B6CE-47AE5C5171DE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5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CB0C3A-60B2-42AF-B3F4-B06A604146FF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9FD0521-3643-4454-AAD9-2905EDC97965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9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8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53184"/>
            <a:ext cx="8991600" cy="2179480"/>
          </a:xfrm>
        </p:spPr>
        <p:txBody>
          <a:bodyPr>
            <a:noAutofit/>
          </a:bodyPr>
          <a:lstStyle/>
          <a:p>
            <a:r>
              <a:rPr lang="en-US" sz="4000" cap="none" dirty="0"/>
              <a:t>Racial/Ethic Differences in the Associations between Verbal and Nonverbal Behavior Codes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938" y="4428592"/>
            <a:ext cx="7197726" cy="14054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Young </a:t>
            </a:r>
            <a:r>
              <a:rPr lang="en-US" b="1" dirty="0" err="1"/>
              <a:t>Ik</a:t>
            </a:r>
            <a:r>
              <a:rPr lang="en-US" b="1" dirty="0"/>
              <a:t> Cho</a:t>
            </a:r>
            <a:endParaRPr lang="en-US" b="1" baseline="30000" dirty="0"/>
          </a:p>
          <a:p>
            <a:pPr>
              <a:spcBef>
                <a:spcPts val="0"/>
              </a:spcBef>
            </a:pPr>
            <a:r>
              <a:rPr lang="en-US" i="1" dirty="0"/>
              <a:t>University of Wisconsin-Milwaukee</a:t>
            </a:r>
          </a:p>
          <a:p>
            <a:pPr>
              <a:spcBef>
                <a:spcPts val="0"/>
              </a:spcBef>
            </a:pPr>
            <a:r>
              <a:rPr lang="en-US" b="1" dirty="0"/>
              <a:t>Timothy P. Johnson</a:t>
            </a:r>
            <a:r>
              <a:rPr lang="en-US" b="1" baseline="30000" dirty="0"/>
              <a:t> &amp; </a:t>
            </a:r>
            <a:r>
              <a:rPr lang="en-US" b="1" dirty="0"/>
              <a:t>Allyson Holbrook</a:t>
            </a:r>
          </a:p>
          <a:p>
            <a:pPr>
              <a:spcBef>
                <a:spcPts val="0"/>
              </a:spcBef>
            </a:pPr>
            <a:r>
              <a:rPr lang="en-US" i="1" dirty="0"/>
              <a:t>University of Illinois at Chicago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8521" y="6096984"/>
            <a:ext cx="194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ESRA Zagreb 2019</a:t>
            </a:r>
          </a:p>
        </p:txBody>
      </p:sp>
    </p:spTree>
    <p:extLst>
      <p:ext uri="{BB962C8B-B14F-4D97-AF65-F5344CB8AC3E}">
        <p14:creationId xmlns:p14="http://schemas.microsoft.com/office/powerpoint/2010/main" val="99867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cap="small" dirty="0"/>
              <a:t>Frequencies of verbal behavior codes:</a:t>
            </a:r>
            <a:r>
              <a:rPr lang="en-US" dirty="0"/>
              <a:t/>
            </a:r>
            <a:br>
              <a:rPr lang="en-US" dirty="0"/>
            </a:br>
            <a:r>
              <a:rPr lang="en-US" cap="small" dirty="0"/>
              <a:t>Comprehension Difficulties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34984BA-0C49-4EB0-81AE-D5957DD74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908518"/>
              </p:ext>
            </p:extLst>
          </p:nvPr>
        </p:nvGraphicFramePr>
        <p:xfrm>
          <a:off x="1524000" y="2514600"/>
          <a:ext cx="914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cap="small" dirty="0"/>
              <a:t>Frequencies of verbal behavior codes:</a:t>
            </a:r>
            <a:br>
              <a:rPr lang="en-US" cap="small" dirty="0"/>
            </a:br>
            <a:r>
              <a:rPr lang="en-US" cap="small" dirty="0"/>
              <a:t>Mapping Difficulties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73252B2B-32F1-40D7-B122-4D9E0F68B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802934"/>
              </p:ext>
            </p:extLst>
          </p:nvPr>
        </p:nvGraphicFramePr>
        <p:xfrm>
          <a:off x="1511300" y="2527300"/>
          <a:ext cx="91440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3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527300"/>
            <a:ext cx="9119616" cy="349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&lt;01&gt;  No changes in behavior or body/face movement</a:t>
            </a:r>
          </a:p>
          <a:p>
            <a:pPr marL="0" indent="0">
              <a:buNone/>
            </a:pPr>
            <a:r>
              <a:rPr lang="en-US" sz="2800" b="1" dirty="0"/>
              <a:t>&lt;20&gt;  Change in body position</a:t>
            </a:r>
          </a:p>
          <a:p>
            <a:pPr marL="0" indent="0">
              <a:buNone/>
            </a:pPr>
            <a:r>
              <a:rPr lang="en-US" sz="2800" b="1" dirty="0"/>
              <a:t>&lt;30&gt;  Body </a:t>
            </a:r>
            <a:r>
              <a:rPr lang="hr-HR" sz="2800" b="1" dirty="0" err="1" smtClean="0"/>
              <a:t>movement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&lt;40&gt;  </a:t>
            </a:r>
            <a:r>
              <a:rPr lang="hr-HR" sz="2800" b="1" dirty="0" err="1" smtClean="0"/>
              <a:t>Body</a:t>
            </a:r>
            <a:r>
              <a:rPr lang="en-US" sz="2800" b="1" dirty="0" smtClean="0"/>
              <a:t>-</a:t>
            </a:r>
            <a:r>
              <a:rPr lang="hr-HR" sz="2800" b="1" dirty="0" smtClean="0"/>
              <a:t>t</a:t>
            </a:r>
            <a:r>
              <a:rPr lang="en-US" sz="2800" b="1" dirty="0" err="1" smtClean="0"/>
              <a:t>ouching</a:t>
            </a:r>
            <a:r>
              <a:rPr lang="en-US" sz="2800" b="1" dirty="0" smtClean="0"/>
              <a:t> </a:t>
            </a:r>
            <a:endParaRPr lang="hr-HR" sz="2800" b="1" dirty="0" smtClean="0"/>
          </a:p>
          <a:p>
            <a:pPr marL="0" indent="0">
              <a:buNone/>
            </a:pPr>
            <a:r>
              <a:rPr lang="en-US" sz="2800" b="1" dirty="0" smtClean="0"/>
              <a:t>&lt;</a:t>
            </a:r>
            <a:r>
              <a:rPr lang="en-US" sz="2800" b="1" dirty="0"/>
              <a:t>50&gt;  Head </a:t>
            </a:r>
            <a:r>
              <a:rPr lang="hr-HR" sz="2800" b="1" dirty="0" err="1"/>
              <a:t>m</a:t>
            </a:r>
            <a:r>
              <a:rPr lang="hr-HR" sz="2800" b="1" dirty="0" err="1" smtClean="0"/>
              <a:t>ovement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&lt;60&gt;  Facial </a:t>
            </a:r>
            <a:r>
              <a:rPr lang="hr-HR" sz="2800" b="1" dirty="0" smtClean="0"/>
              <a:t>e</a:t>
            </a:r>
            <a:r>
              <a:rPr lang="en-US" sz="2800" b="1" dirty="0" err="1" smtClean="0"/>
              <a:t>xpression</a:t>
            </a:r>
            <a:endParaRPr lang="en-US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nonverbal behavior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1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527300"/>
            <a:ext cx="8290560" cy="34925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Head resting on one or both hands/taking hand down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Arms folded over chest/uncrossing arms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Arms on table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Hands folded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Sitting or leaning forward/ back in chair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br>
              <a:rPr lang="en-US" sz="3600" cap="small" dirty="0"/>
            </a:br>
            <a:r>
              <a:rPr lang="en-US" sz="3600" b="1" cap="none" dirty="0"/>
              <a:t>Changes in Body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2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527300"/>
            <a:ext cx="8290560" cy="34925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Twiddling thumbs or other hand fidgeting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Shoulder shrugging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Thumbs-up sign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OK sign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Counting on fingers or other gesture that communicates nonverbal reasoning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Throwing hands in the air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cap="none" dirty="0"/>
              <a:t>Body Movement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7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527300"/>
            <a:ext cx="8290560" cy="34925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Standing up or getting out of chair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Object adaptors (manipulating objects that are neither part of the self nor task oriented: manipulating paper clips, taking a drink, playing with/tapping eye glasses)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Hand motions to depict an answer (speech illustrative gestures)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Shifting in seat (crossing/ uncrossing legs)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br>
              <a:rPr lang="en-US" sz="3600" cap="small" dirty="0"/>
            </a:br>
            <a:r>
              <a:rPr lang="en-US" sz="3600" b="1" cap="none" dirty="0"/>
              <a:t>Body Movement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9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374900"/>
            <a:ext cx="8290560" cy="36449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Scratch, rub, tap or touch any part of head, neck, or face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Adjusting or tugging on hair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Adjusting or tugging on clothing; includes pushing up or adjusting glasses; taking off/putting on glasses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Moving hand to cover mouth; includes moving hand to intentionally cover mouth (for yawn, laugh, smile, cough, sneeze, etc.)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Other self-touching behavior (e.g., scratching or rubbing leg, arm, rubbing hands together, etc.)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cap="none" dirty="0"/>
              <a:t>Body Touching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374900"/>
            <a:ext cx="8290560" cy="36449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Looking off to the side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Looking down or at the floor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Looking up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Shaking head horizontally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Nodding head vertically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Tilting head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Looking down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br>
              <a:rPr lang="en-US" sz="3600" cap="small" dirty="0"/>
            </a:br>
            <a:r>
              <a:rPr lang="en-US" sz="3600" b="1" cap="none" dirty="0"/>
              <a:t>Head Movement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5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374900"/>
            <a:ext cx="8290560" cy="36449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Dip (chin drawn toward the chest without subsequent lift upward as a nod)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Cocking ear, jutting chin toward, or leaning head in to interviewer while question is being read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Combination of </a:t>
            </a:r>
            <a:r>
              <a:rPr lang="en-US" sz="2400" dirty="0" err="1" smtClean="0"/>
              <a:t>hea</a:t>
            </a:r>
            <a:r>
              <a:rPr lang="hr-HR" sz="2400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movements (shaking, nodding, tilting from side to side)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Toss (chin raise upward without subsequent dip downward like a shake)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br>
              <a:rPr lang="en-US" sz="3600" cap="small" dirty="0"/>
            </a:br>
            <a:r>
              <a:rPr lang="en-US" sz="3600" b="1" cap="none" dirty="0"/>
              <a:t>Head Movement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8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374900"/>
            <a:ext cx="8290560" cy="36449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Smiling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Frowning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Rapid eye movement or blinking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Rolling eyes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Exhaling audibly after question completely read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Inhaling audibly after question completely read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Lip biting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br>
              <a:rPr lang="en-US" sz="3600" cap="small" dirty="0"/>
            </a:br>
            <a:r>
              <a:rPr lang="en-US" sz="3600" b="1" cap="none" dirty="0"/>
              <a:t>Facial Expression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2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982A68-07F4-44E9-B210-E79726E3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296" y="2540508"/>
            <a:ext cx="8753856" cy="3101983"/>
          </a:xfrm>
        </p:spPr>
        <p:txBody>
          <a:bodyPr>
            <a:noAutofit/>
          </a:bodyPr>
          <a:lstStyle/>
          <a:p>
            <a:pPr marL="463550" indent="-4635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cs typeface="Arial" panose="020B0604020202020204" pitchFamily="34" charset="0"/>
              </a:rPr>
              <a:t>Behavior coding has been used to evaluate survey questions and to understand the survey interaction process.</a:t>
            </a:r>
          </a:p>
          <a:p>
            <a:pPr marL="463550" indent="-4635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800" dirty="0" err="1" smtClean="0">
                <a:cs typeface="Arial" panose="020B0604020202020204" pitchFamily="34" charset="0"/>
              </a:rPr>
              <a:t>We</a:t>
            </a:r>
            <a:r>
              <a:rPr lang="hr-HR" sz="2800" dirty="0" smtClean="0">
                <a:cs typeface="Arial" panose="020B0604020202020204" pitchFamily="34" charset="0"/>
              </a:rPr>
              <a:t> </a:t>
            </a:r>
            <a:r>
              <a:rPr lang="hr-HR" sz="2800" dirty="0" err="1" smtClean="0">
                <a:cs typeface="Arial" panose="020B0604020202020204" pitchFamily="34" charset="0"/>
              </a:rPr>
              <a:t>have</a:t>
            </a:r>
            <a:r>
              <a:rPr lang="hr-H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used </a:t>
            </a:r>
            <a:r>
              <a:rPr lang="hr-HR" sz="2800" dirty="0" err="1" smtClean="0">
                <a:cs typeface="Arial" panose="020B0604020202020204" pitchFamily="34" charset="0"/>
              </a:rPr>
              <a:t>it</a:t>
            </a:r>
            <a:r>
              <a:rPr lang="hr-H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to </a:t>
            </a:r>
            <a:r>
              <a:rPr lang="en-US" sz="2800" dirty="0">
                <a:cs typeface="Arial" panose="020B0604020202020204" pitchFamily="34" charset="0"/>
              </a:rPr>
              <a:t>examine difficulties with specific cognitive processes involved in responding to survey questions, and to investigate cultural variability in respondent behaviors during interviews.</a:t>
            </a:r>
          </a:p>
          <a:p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4127C7D-626E-4D30-B3C6-3F887B5C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15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2374900"/>
            <a:ext cx="8290560" cy="36449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Raising eyebrows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Furrowed brow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Squinting or wrinkling nose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Yawning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Scrunches lips, or moves mouth from side to side, or to one side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Mouthing words but not speaking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E9915F-A8B0-4B80-82F1-817EB3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r>
              <a:rPr lang="en-US" sz="3600" cap="small" dirty="0"/>
              <a:t>Nonverbal behavior codes:</a:t>
            </a:r>
            <a:br>
              <a:rPr lang="en-US" sz="3600" cap="small" dirty="0"/>
            </a:br>
            <a:r>
              <a:rPr lang="en-US" sz="3600" b="1" cap="none" dirty="0"/>
              <a:t>Facial Expression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4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cap="small" dirty="0"/>
              <a:t>Frequencies Of Nonverbal Behavior Codes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FA1D317-AE47-4C6B-80F4-1975B55EC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919408"/>
              </p:ext>
            </p:extLst>
          </p:nvPr>
        </p:nvGraphicFramePr>
        <p:xfrm>
          <a:off x="1092200" y="2514600"/>
          <a:ext cx="104775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96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A932E-1467-40CB-92C3-3C20C65E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7204F4C-24D9-417A-B943-3D01C3815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375" indent="-460375">
              <a:buFont typeface="Wingdings" panose="05000000000000000000" pitchFamily="2" charset="2"/>
              <a:buChar char="q"/>
            </a:pPr>
            <a:r>
              <a:rPr lang="en-US" sz="2400" dirty="0"/>
              <a:t>Model predicts probability of each non-verbal behavior by comprehension and mapping problems, and race/ethnicity.</a:t>
            </a:r>
          </a:p>
          <a:p>
            <a:pPr marL="460375" indent="-460375">
              <a:buFont typeface="Wingdings" panose="05000000000000000000" pitchFamily="2" charset="2"/>
              <a:buChar char="q"/>
            </a:pPr>
            <a:r>
              <a:rPr lang="en-US" sz="2400" dirty="0"/>
              <a:t>Controls for demographics: Gender, age, education, income, and language.</a:t>
            </a:r>
          </a:p>
          <a:p>
            <a:pPr marL="460375" indent="-460375">
              <a:buFont typeface="Wingdings" panose="05000000000000000000" pitchFamily="2" charset="2"/>
              <a:buChar char="q"/>
            </a:pPr>
            <a:r>
              <a:rPr lang="en-US" sz="2400" dirty="0"/>
              <a:t>Measures are cross-classified: Clustered within subject and question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A932E-1467-40CB-92C3-3C20C65E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Models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932FD7AE-C87B-4944-B465-12C94D05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FACIAL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=1|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KORAM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HSDEG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SOMECOLL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COLLDEG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ADVDEG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θ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KORAM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θ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γ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KORAM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b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00j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c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8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E41DA7-338E-4DB8-A63D-226963BB4D94}"/>
              </a:ext>
            </a:extLst>
          </p:cNvPr>
          <p:cNvCxnSpPr>
            <a:cxnSpLocks/>
          </p:cNvCxnSpPr>
          <p:nvPr/>
        </p:nvCxnSpPr>
        <p:spPr>
          <a:xfrm>
            <a:off x="6096000" y="1336964"/>
            <a:ext cx="0" cy="46412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DB71FA-BCFC-4C4D-B77D-3B4D817B9268}"/>
              </a:ext>
            </a:extLst>
          </p:cNvPr>
          <p:cNvSpPr txBox="1"/>
          <p:nvPr/>
        </p:nvSpPr>
        <p:spPr>
          <a:xfrm>
            <a:off x="1762991" y="387927"/>
            <a:ext cx="86660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/>
              <a:t>Body position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D34E691-3559-4031-ACF1-13B84B3FB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918410"/>
              </p:ext>
            </p:extLst>
          </p:nvPr>
        </p:nvGraphicFramePr>
        <p:xfrm>
          <a:off x="804334" y="1034254"/>
          <a:ext cx="5291666" cy="501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4B7982F3-61EE-47D2-A3F8-F9C78D269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92000"/>
              </p:ext>
            </p:extLst>
          </p:nvPr>
        </p:nvGraphicFramePr>
        <p:xfrm>
          <a:off x="6096000" y="1034254"/>
          <a:ext cx="5291666" cy="50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11C50C-B250-4DF8-BEF5-59B99C10ED52}"/>
              </a:ext>
            </a:extLst>
          </p:cNvPr>
          <p:cNvSpPr txBox="1"/>
          <p:nvPr/>
        </p:nvSpPr>
        <p:spPr>
          <a:xfrm>
            <a:off x="2743200" y="5978236"/>
            <a:ext cx="670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Verbal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E41DA7-338E-4DB8-A63D-226963BB4D94}"/>
              </a:ext>
            </a:extLst>
          </p:cNvPr>
          <p:cNvCxnSpPr>
            <a:cxnSpLocks/>
          </p:cNvCxnSpPr>
          <p:nvPr/>
        </p:nvCxnSpPr>
        <p:spPr>
          <a:xfrm>
            <a:off x="6096000" y="1336964"/>
            <a:ext cx="0" cy="46412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DB71FA-BCFC-4C4D-B77D-3B4D817B9268}"/>
              </a:ext>
            </a:extLst>
          </p:cNvPr>
          <p:cNvSpPr txBox="1"/>
          <p:nvPr/>
        </p:nvSpPr>
        <p:spPr>
          <a:xfrm>
            <a:off x="1762991" y="387927"/>
            <a:ext cx="86660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/>
              <a:t>Body Movement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548B2D5-E0A3-4364-8669-B5A2F9C3C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516219"/>
              </p:ext>
            </p:extLst>
          </p:nvPr>
        </p:nvGraphicFramePr>
        <p:xfrm>
          <a:off x="804334" y="1034256"/>
          <a:ext cx="5291664" cy="501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551902D-24A3-499E-96FC-ED0E08590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378168"/>
              </p:ext>
            </p:extLst>
          </p:nvPr>
        </p:nvGraphicFramePr>
        <p:xfrm>
          <a:off x="6095998" y="1034256"/>
          <a:ext cx="5291668" cy="501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C5BF96-0196-42AE-8E69-174F3319DF16}"/>
              </a:ext>
            </a:extLst>
          </p:cNvPr>
          <p:cNvSpPr txBox="1"/>
          <p:nvPr/>
        </p:nvSpPr>
        <p:spPr>
          <a:xfrm>
            <a:off x="2743200" y="5978236"/>
            <a:ext cx="670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Verbal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86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E41DA7-338E-4DB8-A63D-226963BB4D94}"/>
              </a:ext>
            </a:extLst>
          </p:cNvPr>
          <p:cNvCxnSpPr>
            <a:cxnSpLocks/>
          </p:cNvCxnSpPr>
          <p:nvPr/>
        </p:nvCxnSpPr>
        <p:spPr>
          <a:xfrm>
            <a:off x="6096000" y="1336964"/>
            <a:ext cx="0" cy="46412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DB71FA-BCFC-4C4D-B77D-3B4D817B9268}"/>
              </a:ext>
            </a:extLst>
          </p:cNvPr>
          <p:cNvSpPr txBox="1"/>
          <p:nvPr/>
        </p:nvSpPr>
        <p:spPr>
          <a:xfrm>
            <a:off x="1762991" y="387927"/>
            <a:ext cx="86660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/>
              <a:t>Body touching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793A11B-67B1-48AC-AA5C-84228EF5D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574864"/>
              </p:ext>
            </p:extLst>
          </p:nvPr>
        </p:nvGraphicFramePr>
        <p:xfrm>
          <a:off x="804334" y="1034258"/>
          <a:ext cx="5291665" cy="501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C60AFD2-35C7-46C8-A1DA-46EEFE677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137081"/>
              </p:ext>
            </p:extLst>
          </p:nvPr>
        </p:nvGraphicFramePr>
        <p:xfrm>
          <a:off x="6095998" y="1034257"/>
          <a:ext cx="5291667" cy="501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203615-219B-47AA-9594-B9D376A03DB6}"/>
              </a:ext>
            </a:extLst>
          </p:cNvPr>
          <p:cNvSpPr txBox="1"/>
          <p:nvPr/>
        </p:nvSpPr>
        <p:spPr>
          <a:xfrm>
            <a:off x="2743200" y="5978236"/>
            <a:ext cx="670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Verbal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72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E41DA7-338E-4DB8-A63D-226963BB4D94}"/>
              </a:ext>
            </a:extLst>
          </p:cNvPr>
          <p:cNvCxnSpPr>
            <a:cxnSpLocks/>
          </p:cNvCxnSpPr>
          <p:nvPr/>
        </p:nvCxnSpPr>
        <p:spPr>
          <a:xfrm>
            <a:off x="6096000" y="1336964"/>
            <a:ext cx="0" cy="46412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DB71FA-BCFC-4C4D-B77D-3B4D817B9268}"/>
              </a:ext>
            </a:extLst>
          </p:cNvPr>
          <p:cNvSpPr txBox="1"/>
          <p:nvPr/>
        </p:nvSpPr>
        <p:spPr>
          <a:xfrm>
            <a:off x="1762991" y="387927"/>
            <a:ext cx="86660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/>
              <a:t>Head movement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C80BF5F-CE2B-43D7-8EF0-7199FAD45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107764"/>
              </p:ext>
            </p:extLst>
          </p:nvPr>
        </p:nvGraphicFramePr>
        <p:xfrm>
          <a:off x="804334" y="1034259"/>
          <a:ext cx="5291665" cy="501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26C4600-E5B6-45B0-8B2D-DA19A1A4E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006867"/>
              </p:ext>
            </p:extLst>
          </p:nvPr>
        </p:nvGraphicFramePr>
        <p:xfrm>
          <a:off x="5915891" y="1034258"/>
          <a:ext cx="5471774" cy="501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663187-522B-41AA-8614-BF0950A585B8}"/>
              </a:ext>
            </a:extLst>
          </p:cNvPr>
          <p:cNvSpPr txBox="1"/>
          <p:nvPr/>
        </p:nvSpPr>
        <p:spPr>
          <a:xfrm>
            <a:off x="2743200" y="5978236"/>
            <a:ext cx="670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Verbal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8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92121CBE-D49A-4813-B48A-223A3BDCA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895976"/>
              </p:ext>
            </p:extLst>
          </p:nvPr>
        </p:nvGraphicFramePr>
        <p:xfrm>
          <a:off x="804334" y="1034258"/>
          <a:ext cx="5347084" cy="499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AA5C77B6-44D3-4547-9402-414FA1257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428849"/>
              </p:ext>
            </p:extLst>
          </p:nvPr>
        </p:nvGraphicFramePr>
        <p:xfrm>
          <a:off x="6019799" y="1034257"/>
          <a:ext cx="5624945" cy="513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E41DA7-338E-4DB8-A63D-226963BB4D94}"/>
              </a:ext>
            </a:extLst>
          </p:cNvPr>
          <p:cNvCxnSpPr>
            <a:cxnSpLocks/>
          </p:cNvCxnSpPr>
          <p:nvPr/>
        </p:nvCxnSpPr>
        <p:spPr>
          <a:xfrm>
            <a:off x="6096000" y="1281223"/>
            <a:ext cx="0" cy="469701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DB71FA-BCFC-4C4D-B77D-3B4D817B9268}"/>
              </a:ext>
            </a:extLst>
          </p:cNvPr>
          <p:cNvSpPr txBox="1"/>
          <p:nvPr/>
        </p:nvSpPr>
        <p:spPr>
          <a:xfrm>
            <a:off x="1762991" y="387927"/>
            <a:ext cx="86660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/>
              <a:t>Facial Expression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1279C9-EB7B-4AAA-A220-2D99C85A73CF}"/>
              </a:ext>
            </a:extLst>
          </p:cNvPr>
          <p:cNvSpPr txBox="1"/>
          <p:nvPr/>
        </p:nvSpPr>
        <p:spPr>
          <a:xfrm>
            <a:off x="2743200" y="5978236"/>
            <a:ext cx="670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Verbal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63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0375" indent="-460375">
              <a:buFont typeface="Wingdings" panose="05000000000000000000" pitchFamily="2" charset="2"/>
              <a:buChar char="q"/>
            </a:pPr>
            <a:r>
              <a:rPr lang="en-US" sz="2400" dirty="0"/>
              <a:t>Verbal behavior codes for comprehension and mapping difficulties were associated highly with all nonverbal behaviors. </a:t>
            </a:r>
          </a:p>
          <a:p>
            <a:pPr marL="460375" indent="-460375">
              <a:buFont typeface="Wingdings" panose="05000000000000000000" pitchFamily="2" charset="2"/>
              <a:buChar char="q"/>
            </a:pPr>
            <a:r>
              <a:rPr lang="en-US" sz="2400" dirty="0"/>
              <a:t>Some of the racial ethnic groups were shown to be non-verbally less expressive </a:t>
            </a:r>
          </a:p>
          <a:p>
            <a:pPr marL="460375" indent="-460375">
              <a:buFont typeface="Wingdings" panose="05000000000000000000" pitchFamily="2" charset="2"/>
              <a:buChar char="q"/>
            </a:pPr>
            <a:r>
              <a:rPr lang="en-US" sz="2400" dirty="0"/>
              <a:t>The level of association between these two sets of behavior codes somewhat varied across racial ethnic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982A68-07F4-44E9-B210-E79726E3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540508"/>
            <a:ext cx="8229600" cy="3101983"/>
          </a:xfrm>
        </p:spPr>
        <p:txBody>
          <a:bodyPr>
            <a:noAutofit/>
          </a:bodyPr>
          <a:lstStyle/>
          <a:p>
            <a:pPr marL="463550" indent="-4635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cs typeface="Arial" panose="020B0604020202020204" pitchFamily="34" charset="0"/>
              </a:rPr>
              <a:t>Previous studies were mostly based on verbal behavior codes.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>
                <a:cs typeface="Arial" panose="020B0604020202020204" pitchFamily="34" charset="0"/>
              </a:rPr>
              <a:t>The current study examined </a:t>
            </a:r>
            <a:r>
              <a:rPr lang="en-US" sz="2800" b="1" dirty="0">
                <a:cs typeface="Arial" panose="020B0604020202020204" pitchFamily="34" charset="0"/>
              </a:rPr>
              <a:t>associations</a:t>
            </a:r>
            <a:r>
              <a:rPr lang="en-US" sz="2800" dirty="0">
                <a:cs typeface="Arial" panose="020B0604020202020204" pitchFamily="34" charset="0"/>
              </a:rPr>
              <a:t> between </a:t>
            </a:r>
            <a:r>
              <a:rPr lang="en-US" sz="2800" b="1" dirty="0">
                <a:cs typeface="Arial" panose="020B0604020202020204" pitchFamily="34" charset="0"/>
              </a:rPr>
              <a:t>verbal </a:t>
            </a:r>
            <a:r>
              <a:rPr lang="en-US" sz="2800" dirty="0">
                <a:cs typeface="Arial" panose="020B0604020202020204" pitchFamily="34" charset="0"/>
              </a:rPr>
              <a:t>and </a:t>
            </a:r>
            <a:r>
              <a:rPr lang="en-US" sz="2800" b="1" dirty="0">
                <a:cs typeface="Arial" panose="020B0604020202020204" pitchFamily="34" charset="0"/>
              </a:rPr>
              <a:t>nonverbal</a:t>
            </a:r>
            <a:r>
              <a:rPr lang="en-US" sz="2800" dirty="0">
                <a:cs typeface="Arial" panose="020B0604020202020204" pitchFamily="34" charset="0"/>
              </a:rPr>
              <a:t> behavior codes, and </a:t>
            </a:r>
            <a:r>
              <a:rPr lang="en-US" sz="2800" b="1" dirty="0">
                <a:cs typeface="Arial" panose="020B0604020202020204" pitchFamily="34" charset="0"/>
              </a:rPr>
              <a:t>ethnic variations </a:t>
            </a:r>
            <a:r>
              <a:rPr lang="en-US" sz="2800" dirty="0">
                <a:cs typeface="Arial" panose="020B0604020202020204" pitchFamily="34" charset="0"/>
              </a:rPr>
              <a:t>in the relationships between the two.</a:t>
            </a:r>
          </a:p>
          <a:p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EC2B191-D768-4A3E-BB48-C9E28388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>
            <a:normAutofit/>
          </a:bodyPr>
          <a:lstStyle/>
          <a:p>
            <a:r>
              <a:rPr lang="en-US" sz="3600" dirty="0"/>
              <a:t>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1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807" y="2388662"/>
            <a:ext cx="9071957" cy="3101983"/>
          </a:xfrm>
        </p:spPr>
        <p:txBody>
          <a:bodyPr>
            <a:noAutofit/>
          </a:bodyPr>
          <a:lstStyle/>
          <a:p>
            <a:pPr marL="460375" lvl="1" indent="-460375">
              <a:buFont typeface="Wingdings" panose="05000000000000000000" pitchFamily="2" charset="2"/>
              <a:buChar char="q"/>
            </a:pPr>
            <a:r>
              <a:rPr lang="en-US" sz="2400" dirty="0"/>
              <a:t>Response processing difficulties can be detected via non-verbal respondent </a:t>
            </a:r>
            <a:r>
              <a:rPr lang="en-US" sz="2400" dirty="0" smtClean="0"/>
              <a:t>behaviors.</a:t>
            </a:r>
            <a:endParaRPr lang="en-US" sz="2400" dirty="0"/>
          </a:p>
          <a:p>
            <a:pPr marL="460375" lvl="1" indent="-460375">
              <a:buFont typeface="Wingdings" panose="05000000000000000000" pitchFamily="2" charset="2"/>
              <a:buChar char="q"/>
            </a:pPr>
            <a:r>
              <a:rPr lang="en-US" sz="2400" dirty="0"/>
              <a:t>Some noticeable racial/ethic differences found in the likelihood of exhibiting nonverbal expression when they experience processing difficulties. </a:t>
            </a:r>
          </a:p>
          <a:p>
            <a:pPr marL="460375" lvl="1" indent="-460375">
              <a:buFont typeface="Wingdings" panose="05000000000000000000" pitchFamily="2" charset="2"/>
              <a:buChar char="q"/>
            </a:pPr>
            <a:r>
              <a:rPr lang="en-US" sz="2400" dirty="0"/>
              <a:t>Nonverbal behavior codes show promise for identifying question processing difficulties, but their cross-cultural comparability is yet to be established.</a:t>
            </a: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More investigation is warranted.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1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031" y="6027170"/>
            <a:ext cx="2625968" cy="831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Hvala vam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cho3@uwm.edu</a:t>
            </a:r>
          </a:p>
        </p:txBody>
      </p:sp>
      <p:pic>
        <p:nvPicPr>
          <p:cNvPr id="11" name="Picture 10" descr="An aerial view of a city&#10;&#10;Description automatically generated">
            <a:extLst>
              <a:ext uri="{FF2B5EF4-FFF2-40B4-BE49-F238E27FC236}">
                <a16:creationId xmlns:a16="http://schemas.microsoft.com/office/drawing/2014/main" xmlns="" id="{612012C0-65DD-4EF4-A42A-A28137F6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26411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69630" y="6248400"/>
            <a:ext cx="6060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Supported</a:t>
            </a:r>
            <a:r>
              <a:rPr lang="hr-HR" sz="1600" dirty="0" smtClean="0"/>
              <a:t> </a:t>
            </a:r>
            <a:r>
              <a:rPr lang="hr-HR" sz="1600" dirty="0" err="1" smtClean="0"/>
              <a:t>by</a:t>
            </a:r>
            <a:r>
              <a:rPr lang="hr-HR" sz="1600" dirty="0" smtClean="0"/>
              <a:t> NIH (</a:t>
            </a:r>
            <a:r>
              <a:rPr lang="en-GB" sz="1600" dirty="0" smtClean="0"/>
              <a:t>R01HD053636-01A1</a:t>
            </a:r>
            <a:r>
              <a:rPr lang="hr-HR" sz="1600" dirty="0" smtClean="0"/>
              <a:t>) and NSF (</a:t>
            </a:r>
            <a:r>
              <a:rPr lang="en-GB" sz="1600" dirty="0" smtClean="0"/>
              <a:t>SES0648539</a:t>
            </a:r>
            <a:r>
              <a:rPr lang="hr-HR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9683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ship in a body of water&#10;&#10;Description automatically generated">
            <a:extLst>
              <a:ext uri="{FF2B5EF4-FFF2-40B4-BE49-F238E27FC236}">
                <a16:creationId xmlns:a16="http://schemas.microsoft.com/office/drawing/2014/main" xmlns="" id="{95E17E1B-2682-4B05-9C1D-751FF60A6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7" b="28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87296" y="2499360"/>
            <a:ext cx="8253984" cy="4107055"/>
          </a:xfrm>
        </p:spPr>
        <p:txBody>
          <a:bodyPr>
            <a:normAutofit/>
          </a:bodyPr>
          <a:lstStyle/>
          <a:p>
            <a:pPr marL="463550" indent="-46355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Standardized laboratory interviews</a:t>
            </a:r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Adults 18+ recruited in Chicago, USA (n=403) </a:t>
            </a:r>
          </a:p>
          <a:p>
            <a:pPr marL="463550" indent="-46355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Questionnaire contents randomized</a:t>
            </a:r>
          </a:p>
          <a:p>
            <a:pPr marL="463550" indent="-46355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Subjects recruited via RDD</a:t>
            </a:r>
          </a:p>
          <a:p>
            <a:pPr marL="463550" indent="-46355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Interviews digitally audio &amp; video recorded</a:t>
            </a:r>
          </a:p>
          <a:p>
            <a:pPr marL="463550" indent="-46355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$40 incentive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C0DB99E-E8B2-4332-A5DA-726E9B97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collection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87296" y="2499360"/>
            <a:ext cx="8253984" cy="4107055"/>
          </a:xfrm>
        </p:spPr>
        <p:txBody>
          <a:bodyPr>
            <a:normAutofit fontScale="92500" lnSpcReduction="10000"/>
          </a:bodyPr>
          <a:lstStyle/>
          <a:p>
            <a:pPr marL="463550" indent="-46355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/>
              <a:t>Race/Ethnic Groups Sampled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African Americans (U.S.-born)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Mexican Americans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Primarily English speaking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Primarily Spanish speaking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Korean Americans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Primarily English speaking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Primarily Korean speaking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Non-Hispanic whites (U.S.-born)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C0DB99E-E8B2-4332-A5DA-726E9B97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collection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5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964692"/>
            <a:ext cx="8217408" cy="118872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2355427"/>
            <a:ext cx="8217408" cy="3649133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/>
              <a:t>N = 358 respondent recordings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/>
              <a:t>N = 47 survey questions examined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/>
              <a:t>N = 13,808 responses coded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800" dirty="0"/>
              <a:t>Multi-level cross-classified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3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96" y="2739475"/>
            <a:ext cx="8253984" cy="2681393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3200" dirty="0"/>
              <a:t>Comprehension Difficulties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3200" dirty="0"/>
              <a:t>Mapping Difficulties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EF78B80-E7F0-4AA2-BB6D-81B0F96C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Verbal behavior codes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5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96" y="2552699"/>
            <a:ext cx="9150604" cy="3823717"/>
          </a:xfrm>
        </p:spPr>
        <p:txBody>
          <a:bodyPr>
            <a:noAutofit/>
          </a:bodyPr>
          <a:lstStyle/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2000" b="1" dirty="0">
                <a:cs typeface="Times New Roman" panose="02020603050405020304" pitchFamily="18" charset="0"/>
              </a:rPr>
              <a:t>Clarification (unspecified): </a:t>
            </a:r>
            <a:r>
              <a:rPr lang="en-US" altLang="en-US" sz="2000" dirty="0">
                <a:cs typeface="Times New Roman" panose="02020603050405020304" pitchFamily="18" charset="0"/>
              </a:rPr>
              <a:t>uncertainty about question, unclear if problem is related to construct or context.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2000" b="1" dirty="0">
                <a:cs typeface="Times New Roman" panose="02020603050405020304" pitchFamily="18" charset="0"/>
              </a:rPr>
              <a:t>Clarification (construct): </a:t>
            </a:r>
            <a:r>
              <a:rPr lang="en-US" altLang="en-US" sz="2000" dirty="0">
                <a:cs typeface="Times New Roman" panose="02020603050405020304" pitchFamily="18" charset="0"/>
              </a:rPr>
              <a:t>request for repeat or clarification of question, or statement indicating uncertainty about question meaning 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2000" b="1" dirty="0">
                <a:cs typeface="Times New Roman" panose="02020603050405020304" pitchFamily="18" charset="0"/>
              </a:rPr>
              <a:t>Clarification (context): </a:t>
            </a:r>
            <a:r>
              <a:rPr lang="en-US" altLang="en-US" sz="2000" dirty="0">
                <a:cs typeface="Times New Roman" panose="02020603050405020304" pitchFamily="18" charset="0"/>
              </a:rPr>
              <a:t>uncertainty about question meaning within the context of the question as stated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2000" b="1" dirty="0">
                <a:cs typeface="Times New Roman" panose="02020603050405020304" pitchFamily="18" charset="0"/>
              </a:rPr>
              <a:t>Clarification (time frame): </a:t>
            </a:r>
            <a:r>
              <a:rPr lang="en-US" altLang="en-US" sz="2000" dirty="0">
                <a:cs typeface="Times New Roman" panose="02020603050405020304" pitchFamily="18" charset="0"/>
              </a:rPr>
              <a:t>uncertainty regarding question time frame.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2000" b="1" dirty="0">
                <a:cs typeface="Times New Roman" panose="02020603050405020304" pitchFamily="18" charset="0"/>
              </a:rPr>
              <a:t>Clarification (rewording): </a:t>
            </a:r>
            <a:r>
              <a:rPr lang="en-US" altLang="en-US" sz="2000" dirty="0">
                <a:cs typeface="Times New Roman" panose="02020603050405020304" pitchFamily="18" charset="0"/>
              </a:rPr>
              <a:t>rephrases question before answering.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EF78B80-E7F0-4AA2-BB6D-81B0F96C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Verbal behavior codes: </a:t>
            </a:r>
            <a:r>
              <a:rPr lang="en-US" sz="3600" cap="small" dirty="0"/>
              <a:t>Comprehension Difficulties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0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96" y="2527300"/>
            <a:ext cx="8972804" cy="3849116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3200" b="1" dirty="0">
                <a:cs typeface="Times New Roman" panose="02020603050405020304" pitchFamily="18" charset="0"/>
              </a:rPr>
              <a:t>Clarification (response format)</a:t>
            </a:r>
            <a:r>
              <a:rPr lang="en-US" altLang="en-US" sz="3200" dirty="0">
                <a:cs typeface="Times New Roman" panose="02020603050405020304" pitchFamily="18" charset="0"/>
              </a:rPr>
              <a:t>: respondent indicates uncertainty about the format for responding.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3200" b="1" dirty="0">
                <a:cs typeface="Times New Roman" panose="02020603050405020304" pitchFamily="18" charset="0"/>
              </a:rPr>
              <a:t>Inadequate Answer (general):</a:t>
            </a:r>
            <a:r>
              <a:rPr lang="en-US" altLang="en-US" sz="3200" dirty="0">
                <a:cs typeface="Times New Roman" panose="02020603050405020304" pitchFamily="18" charset="0"/>
              </a:rPr>
              <a:t> respondent gives answer that does not meet question objective. 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3200" b="1" dirty="0">
                <a:cs typeface="Times New Roman" panose="02020603050405020304" pitchFamily="18" charset="0"/>
              </a:rPr>
              <a:t>Imprecise Response (general): </a:t>
            </a:r>
            <a:r>
              <a:rPr lang="en-US" altLang="en-US" sz="3200" dirty="0">
                <a:cs typeface="Times New Roman" panose="02020603050405020304" pitchFamily="18" charset="0"/>
              </a:rPr>
              <a:t>respondent gives answer that only partially meets question objective (e.g. “well over 10 times,” “at least twice”). 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3200" b="1" dirty="0">
                <a:cs typeface="Times New Roman" panose="02020603050405020304" pitchFamily="18" charset="0"/>
              </a:rPr>
              <a:t>Imprecise Response (different response option): </a:t>
            </a:r>
            <a:r>
              <a:rPr lang="en-US" altLang="en-US" sz="3200" dirty="0">
                <a:cs typeface="Times New Roman" panose="02020603050405020304" pitchFamily="18" charset="0"/>
              </a:rPr>
              <a:t>respondent gives answer that does not use the response options provided with the question (e.g. “not so good health” instead of excellent, very good, etc.)</a:t>
            </a:r>
          </a:p>
          <a:p>
            <a:pPr marL="342900" indent="-342900">
              <a:spcBef>
                <a:spcPct val="500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en-US" sz="3200" b="1" dirty="0">
                <a:cs typeface="Times New Roman" panose="02020603050405020304" pitchFamily="18" charset="0"/>
              </a:rPr>
              <a:t>Imprecise Response (range): </a:t>
            </a:r>
            <a:r>
              <a:rPr lang="en-US" altLang="en-US" sz="3200" dirty="0">
                <a:cs typeface="Times New Roman" panose="02020603050405020304" pitchFamily="18" charset="0"/>
              </a:rPr>
              <a:t>respondent answers question with a range rather than a single number.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EF78B80-E7F0-4AA2-BB6D-81B0F96C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965200"/>
            <a:ext cx="8253984" cy="1187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Verbal behavior codes:</a:t>
            </a:r>
            <a:br>
              <a:rPr lang="en-US" sz="3600" dirty="0"/>
            </a:br>
            <a:r>
              <a:rPr lang="en-US" sz="3600" cap="small" dirty="0"/>
              <a:t>Mapping Difficulties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896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1074</Words>
  <Application>Microsoft Office PowerPoint</Application>
  <PresentationFormat>Prilagođeno</PresentationFormat>
  <Paragraphs>195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Parcel</vt:lpstr>
      <vt:lpstr>Racial/Ethic Differences in the Associations between Verbal and Nonverbal Behavior Codes</vt:lpstr>
      <vt:lpstr>background</vt:lpstr>
      <vt:lpstr>background</vt:lpstr>
      <vt:lpstr>Data collection</vt:lpstr>
      <vt:lpstr>Data collection</vt:lpstr>
      <vt:lpstr>Analyses</vt:lpstr>
      <vt:lpstr>Verbal behavior codes</vt:lpstr>
      <vt:lpstr>Verbal behavior codes: Comprehension Difficulties</vt:lpstr>
      <vt:lpstr>Verbal behavior codes: Mapping Difficulties</vt:lpstr>
      <vt:lpstr>Frequencies of verbal behavior codes: Comprehension Difficulties</vt:lpstr>
      <vt:lpstr>Frequencies of verbal behavior codes: Mapping Difficulties</vt:lpstr>
      <vt:lpstr>nonverbal behavior codes</vt:lpstr>
      <vt:lpstr>Nonverbal behavior codes: Changes in Body Position</vt:lpstr>
      <vt:lpstr>Nonverbal behavior codes: Body Movement</vt:lpstr>
      <vt:lpstr>Nonverbal behavior codes: Body Movement</vt:lpstr>
      <vt:lpstr>Nonverbal behavior codes: Body Touching</vt:lpstr>
      <vt:lpstr>Nonverbal behavior codes: Head Movement</vt:lpstr>
      <vt:lpstr>Nonverbal behavior codes: Head Movement</vt:lpstr>
      <vt:lpstr>Nonverbal behavior codes: Facial Expression</vt:lpstr>
      <vt:lpstr>Nonverbal behavior codes: Facial Expression</vt:lpstr>
      <vt:lpstr>Frequencies Of Nonverbal Behavior Codes</vt:lpstr>
      <vt:lpstr>Multilevel Models</vt:lpstr>
      <vt:lpstr>multilevel Models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Findings</vt:lpstr>
      <vt:lpstr>Conclusion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Racial/Ethic Differences in the Associations between Verbal and Nonverbal Behavior Codes</dc:title>
  <dc:creator>Young Cho</dc:creator>
  <cp:lastModifiedBy>korisnik</cp:lastModifiedBy>
  <cp:revision>5</cp:revision>
  <dcterms:created xsi:type="dcterms:W3CDTF">2019-07-08T00:14:27Z</dcterms:created>
  <dcterms:modified xsi:type="dcterms:W3CDTF">2019-07-16T08:17:50Z</dcterms:modified>
</cp:coreProperties>
</file>