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259" r:id="rId3"/>
    <p:sldId id="260" r:id="rId4"/>
    <p:sldId id="262" r:id="rId5"/>
    <p:sldId id="261" r:id="rId6"/>
    <p:sldId id="263" r:id="rId7"/>
    <p:sldId id="265" r:id="rId8"/>
    <p:sldId id="268" r:id="rId9"/>
    <p:sldId id="269" r:id="rId10"/>
    <p:sldId id="275" r:id="rId11"/>
    <p:sldId id="280" r:id="rId12"/>
    <p:sldId id="272" r:id="rId13"/>
    <p:sldId id="277" r:id="rId14"/>
    <p:sldId id="276" r:id="rId15"/>
    <p:sldId id="278" r:id="rId16"/>
    <p:sldId id="284" r:id="rId17"/>
    <p:sldId id="282" r:id="rId18"/>
    <p:sldId id="283" r:id="rId19"/>
  </p:sldIdLst>
  <p:sldSz cx="12192000" cy="6858000"/>
  <p:notesSz cx="6805613" cy="9944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s, Hayley" initials="MH" lastIdx="4" clrIdx="0">
    <p:extLst>
      <p:ext uri="{19B8F6BF-5375-455C-9EA6-DF929625EA0E}">
        <p15:presenceInfo xmlns:p15="http://schemas.microsoft.com/office/powerpoint/2012/main" userId="S-1-5-21-3823618578-663798782-177253716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F1"/>
    <a:srgbClr val="DFF5FD"/>
    <a:srgbClr val="2E79BA"/>
    <a:srgbClr val="652C90"/>
    <a:srgbClr val="EC008C"/>
    <a:srgbClr val="000082"/>
    <a:srgbClr val="E6E6E6"/>
    <a:srgbClr val="EC008B"/>
    <a:srgbClr val="38B449"/>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129" autoAdjust="0"/>
  </p:normalViewPr>
  <p:slideViewPr>
    <p:cSldViewPr snapToGrid="0">
      <p:cViewPr varScale="1">
        <p:scale>
          <a:sx n="58" d="100"/>
          <a:sy n="58" d="100"/>
        </p:scale>
        <p:origin x="7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6478474D-1859-4A43-B96C-55F9EBEBF99A}" type="datetimeFigureOut">
              <a:rPr lang="en-GB" smtClean="0"/>
              <a:t>19/07/2019</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28968D5-0B1A-46E1-A279-2001882F76D1}" type="slidenum">
              <a:rPr lang="en-GB" smtClean="0"/>
              <a:t>‹#›</a:t>
            </a:fld>
            <a:endParaRPr lang="en-GB"/>
          </a:p>
        </p:txBody>
      </p:sp>
    </p:spTree>
    <p:extLst>
      <p:ext uri="{BB962C8B-B14F-4D97-AF65-F5344CB8AC3E}">
        <p14:creationId xmlns:p14="http://schemas.microsoft.com/office/powerpoint/2010/main" val="1228954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18406C4-6951-4A1F-BBDB-7D14CBF5B38B}" type="datetimeFigureOut">
              <a:rPr lang="en-GB" smtClean="0"/>
              <a:t>19/07/2019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5EE741F-2B77-47A9-AB96-F7396129A3C9}" type="slidenum">
              <a:rPr lang="en-GB" smtClean="0"/>
              <a:t>‹#›</a:t>
            </a:fld>
            <a:endParaRPr lang="en-GB"/>
          </a:p>
        </p:txBody>
      </p:sp>
    </p:spTree>
    <p:extLst>
      <p:ext uri="{BB962C8B-B14F-4D97-AF65-F5344CB8AC3E}">
        <p14:creationId xmlns:p14="http://schemas.microsoft.com/office/powerpoint/2010/main" val="421796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Calibri" panose="020F0502020204030204" pitchFamily="34" charset="0"/>
            </a:endParaRPr>
          </a:p>
          <a:p>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18EF53C-3DDB-4E8C-8741-5F14448100C9}" type="slidenum">
              <a:rPr lang="en-GB" smtClean="0"/>
              <a:t>1</a:t>
            </a:fld>
            <a:endParaRPr lang="en-GB" dirty="0"/>
          </a:p>
        </p:txBody>
      </p:sp>
    </p:spTree>
    <p:extLst>
      <p:ext uri="{BB962C8B-B14F-4D97-AF65-F5344CB8AC3E}">
        <p14:creationId xmlns:p14="http://schemas.microsoft.com/office/powerpoint/2010/main" val="413501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addition…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Archivist also allows for adding mappings. provenance of a variable these need to be mapped to questions can be done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also map all questions and variables to a controlled vocab of concepts. Which can also be seen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simplified interface has reduced the amount of time </a:t>
            </a:r>
            <a:r>
              <a:rPr lang="en-GB" b="1" baseline="0" dirty="0"/>
              <a:t>training</a:t>
            </a:r>
            <a:r>
              <a:rPr lang="en-GB" baseline="0" dirty="0"/>
              <a:t> on </a:t>
            </a:r>
            <a:r>
              <a:rPr lang="en-GB" b="1" baseline="0" dirty="0"/>
              <a:t>software</a:t>
            </a:r>
            <a:r>
              <a:rPr lang="en-GB" baseline="0" dirty="0"/>
              <a:t> and also reduced the amount of </a:t>
            </a:r>
            <a:r>
              <a:rPr lang="en-GB" b="1" baseline="0" dirty="0"/>
              <a:t>DDI knowledge needed</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However, it has meant we have had to do a lot of software development and </a:t>
            </a:r>
            <a:r>
              <a:rPr lang="en-GB" b="1" baseline="0" dirty="0"/>
              <a:t>another challenge </a:t>
            </a:r>
            <a:r>
              <a:rPr lang="en-GB" baseline="0" dirty="0"/>
              <a:t>we have had is the recruitment of programming staff. </a:t>
            </a:r>
          </a:p>
        </p:txBody>
      </p:sp>
      <p:sp>
        <p:nvSpPr>
          <p:cNvPr id="4" name="Slide Number Placeholder 3"/>
          <p:cNvSpPr>
            <a:spLocks noGrp="1"/>
          </p:cNvSpPr>
          <p:nvPr>
            <p:ph type="sldNum" sz="quarter" idx="5"/>
          </p:nvPr>
        </p:nvSpPr>
        <p:spPr/>
        <p:txBody>
          <a:bodyPr/>
          <a:lstStyle/>
          <a:p>
            <a:fld id="{B18EF53C-3DDB-4E8C-8741-5F14448100C9}" type="slidenum">
              <a:rPr lang="en-GB" smtClean="0"/>
              <a:t>10</a:t>
            </a:fld>
            <a:endParaRPr lang="en-GB"/>
          </a:p>
        </p:txBody>
      </p:sp>
    </p:spTree>
    <p:extLst>
      <p:ext uri="{BB962C8B-B14F-4D97-AF65-F5344CB8AC3E}">
        <p14:creationId xmlns:p14="http://schemas.microsoft.com/office/powerpoint/2010/main" val="408994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fontAlgn="ctr">
              <a:buFont typeface="Courier New" panose="02070309020205020404" pitchFamily="49" charset="0"/>
              <a:buNone/>
            </a:pPr>
            <a:r>
              <a:rPr lang="en-GB" sz="2000" b="1" dirty="0">
                <a:solidFill>
                  <a:srgbClr val="000000"/>
                </a:solidFill>
                <a:effectLst/>
                <a:latin typeface="Calibri" panose="020F0502020204030204" pitchFamily="34" charset="0"/>
              </a:rPr>
              <a:t>Another ongoing</a:t>
            </a:r>
            <a:r>
              <a:rPr lang="en-GB" sz="2000" b="1" baseline="0" dirty="0">
                <a:solidFill>
                  <a:srgbClr val="000000"/>
                </a:solidFill>
                <a:effectLst/>
                <a:latin typeface="Calibri" panose="020F0502020204030204" pitchFamily="34" charset="0"/>
              </a:rPr>
              <a:t> challenge </a:t>
            </a:r>
            <a:r>
              <a:rPr lang="en-GB" sz="2000" baseline="0" dirty="0">
                <a:solidFill>
                  <a:srgbClr val="000000"/>
                </a:solidFill>
                <a:effectLst/>
                <a:latin typeface="Calibri" panose="020F0502020204030204" pitchFamily="34" charset="0"/>
              </a:rPr>
              <a:t>has been the CAPIs as mentioned earlier they are </a:t>
            </a:r>
            <a:r>
              <a:rPr lang="en-GB" sz="2000" b="1" baseline="0" dirty="0">
                <a:solidFill>
                  <a:srgbClr val="000000"/>
                </a:solidFill>
                <a:effectLst/>
                <a:latin typeface="Calibri" panose="020F0502020204030204" pitchFamily="34" charset="0"/>
              </a:rPr>
              <a:t>complex and large in size and are semi-structured</a:t>
            </a:r>
            <a:r>
              <a:rPr lang="en-GB" sz="2000" baseline="0" dirty="0">
                <a:solidFill>
                  <a:srgbClr val="000000"/>
                </a:solidFill>
                <a:effectLst/>
                <a:latin typeface="Calibri" panose="020F0502020204030204" pitchFamily="34" charset="0"/>
              </a:rPr>
              <a:t>. We have been entering these manually, however, </a:t>
            </a:r>
            <a:r>
              <a:rPr lang="en-GB" sz="2000" dirty="0">
                <a:solidFill>
                  <a:srgbClr val="000000"/>
                </a:solidFill>
                <a:effectLst/>
                <a:latin typeface="Calibri" panose="020F0502020204030204" pitchFamily="34" charset="0"/>
              </a:rPr>
              <a:t>is </a:t>
            </a:r>
            <a:r>
              <a:rPr lang="en-GB" sz="2000" b="1" dirty="0">
                <a:solidFill>
                  <a:srgbClr val="000000"/>
                </a:solidFill>
                <a:effectLst/>
                <a:latin typeface="Calibri" panose="020F0502020204030204" pitchFamily="34" charset="0"/>
              </a:rPr>
              <a:t>not sustainable in the medium term</a:t>
            </a:r>
            <a:r>
              <a:rPr lang="en-GB" sz="2000" dirty="0">
                <a:solidFill>
                  <a:srgbClr val="000000"/>
                </a:solidFill>
                <a:effectLst/>
                <a:latin typeface="Calibri" panose="020F0502020204030204" pitchFamily="34" charset="0"/>
              </a:rPr>
              <a:t>. So we</a:t>
            </a:r>
            <a:r>
              <a:rPr lang="en-GB" sz="2000" baseline="0" dirty="0">
                <a:solidFill>
                  <a:srgbClr val="000000"/>
                </a:solidFill>
                <a:effectLst/>
                <a:latin typeface="Calibri" panose="020F0502020204030204" pitchFamily="34" charset="0"/>
              </a:rPr>
              <a:t> have determined different </a:t>
            </a:r>
            <a:r>
              <a:rPr lang="en-GB" sz="2000" b="1" baseline="0" dirty="0">
                <a:solidFill>
                  <a:srgbClr val="000000"/>
                </a:solidFill>
                <a:effectLst/>
                <a:latin typeface="Calibri" panose="020F0502020204030204" pitchFamily="34" charset="0"/>
              </a:rPr>
              <a:t>alternatives</a:t>
            </a:r>
            <a:r>
              <a:rPr lang="en-GB" sz="2000" baseline="0" dirty="0">
                <a:solidFill>
                  <a:srgbClr val="000000"/>
                </a:solidFill>
                <a:effectLst/>
                <a:latin typeface="Calibri" panose="020F0502020204030204" pitchFamily="34" charset="0"/>
              </a:rPr>
              <a:t> to manual entry. </a:t>
            </a:r>
            <a:endParaRPr lang="en-GB" sz="2000" dirty="0">
              <a:solidFill>
                <a:srgbClr val="000000"/>
              </a:solidFill>
              <a:effectLst/>
              <a:latin typeface="Calibri" panose="020F0502020204030204" pitchFamily="34" charset="0"/>
            </a:endParaRPr>
          </a:p>
          <a:p>
            <a:pPr marL="742950" lvl="1" indent="-285750" fontAlgn="ctr">
              <a:buFont typeface="Courier New" panose="02070309020205020404" pitchFamily="49" charset="0"/>
              <a:buChar char="o"/>
            </a:pPr>
            <a:endParaRPr lang="en-GB" sz="2000" b="1" dirty="0">
              <a:solidFill>
                <a:srgbClr val="000000"/>
              </a:solidFill>
              <a:effectLst/>
              <a:latin typeface="Calibri" panose="020F0502020204030204" pitchFamily="34" charset="0"/>
            </a:endParaRPr>
          </a:p>
          <a:p>
            <a:pPr marL="457200" lvl="1" indent="0" fontAlgn="ctr">
              <a:buFont typeface="Courier New" panose="02070309020205020404" pitchFamily="49" charset="0"/>
              <a:buNone/>
            </a:pPr>
            <a:r>
              <a:rPr lang="en-GB" sz="2000" b="1" dirty="0">
                <a:solidFill>
                  <a:srgbClr val="000000"/>
                </a:solidFill>
                <a:effectLst/>
                <a:latin typeface="Calibri" panose="020F0502020204030204" pitchFamily="34" charset="0"/>
              </a:rPr>
              <a:t>Questionnaire Design Development tool NSD</a:t>
            </a:r>
          </a:p>
          <a:p>
            <a:endParaRPr lang="en-GB" dirty="0"/>
          </a:p>
        </p:txBody>
      </p:sp>
      <p:sp>
        <p:nvSpPr>
          <p:cNvPr id="4" name="Slide Number Placeholder 3"/>
          <p:cNvSpPr>
            <a:spLocks noGrp="1"/>
          </p:cNvSpPr>
          <p:nvPr>
            <p:ph type="sldNum" sz="quarter" idx="10"/>
          </p:nvPr>
        </p:nvSpPr>
        <p:spPr/>
        <p:txBody>
          <a:bodyPr/>
          <a:lstStyle/>
          <a:p>
            <a:fld id="{C5EE741F-2B77-47A9-AB96-F7396129A3C9}" type="slidenum">
              <a:rPr lang="en-GB" smtClean="0"/>
              <a:t>11</a:t>
            </a:fld>
            <a:endParaRPr lang="en-GB"/>
          </a:p>
        </p:txBody>
      </p:sp>
    </p:spTree>
    <p:extLst>
      <p:ext uri="{BB962C8B-B14F-4D97-AF65-F5344CB8AC3E}">
        <p14:creationId xmlns:p14="http://schemas.microsoft.com/office/powerpoint/2010/main" val="309853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a:t>
            </a:r>
            <a:r>
              <a:rPr lang="en-GB" baseline="0" dirty="0"/>
              <a:t> are we doing this?</a:t>
            </a:r>
          </a:p>
          <a:p>
            <a:r>
              <a:rPr lang="en-GB" baseline="0" dirty="0"/>
              <a:t>obvious benefits to researchers in terms of exploring and finding data, </a:t>
            </a:r>
          </a:p>
          <a:p>
            <a:r>
              <a:rPr lang="en-GB" b="1" baseline="0" dirty="0"/>
              <a:t>but it also unlocks potential benefits for researchers and data mangers. </a:t>
            </a:r>
          </a:p>
          <a:p>
            <a:endParaRPr lang="en-GB" dirty="0"/>
          </a:p>
          <a:p>
            <a:r>
              <a:rPr lang="en-GB" baseline="0" dirty="0"/>
              <a:t>As mentioned earlier one of the </a:t>
            </a:r>
            <a:r>
              <a:rPr lang="en-GB" b="1" baseline="0" dirty="0"/>
              <a:t>u</a:t>
            </a:r>
            <a:r>
              <a:rPr lang="en-GB" b="1" dirty="0"/>
              <a:t>nique</a:t>
            </a:r>
            <a:r>
              <a:rPr lang="en-GB" dirty="0"/>
              <a:t> features</a:t>
            </a:r>
            <a:r>
              <a:rPr lang="en-GB" baseline="0" dirty="0"/>
              <a:t> of discovery is being able to see the </a:t>
            </a:r>
            <a:r>
              <a:rPr lang="en-GB" b="1" baseline="0" dirty="0"/>
              <a:t>whole</a:t>
            </a:r>
            <a:r>
              <a:rPr lang="en-GB" baseline="0" dirty="0"/>
              <a:t> questionnaire.- statements, sequences, questions, response domains routing, logic, loops.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Having the</a:t>
            </a:r>
            <a:r>
              <a:rPr lang="en-GB" baseline="0" dirty="0"/>
              <a:t> </a:t>
            </a:r>
            <a:r>
              <a:rPr lang="en-GB" b="1" baseline="0" dirty="0"/>
              <a:t>response domain and routing </a:t>
            </a:r>
            <a:r>
              <a:rPr lang="en-GB" baseline="0" dirty="0"/>
              <a:t>together means you don’t have to go </a:t>
            </a:r>
            <a:r>
              <a:rPr lang="en-GB" b="1" baseline="0" dirty="0"/>
              <a:t>cross tabbing in datasets </a:t>
            </a:r>
            <a:r>
              <a:rPr lang="en-GB" baseline="0" dirty="0"/>
              <a:t>or searching through PDFs</a:t>
            </a:r>
          </a:p>
          <a:p>
            <a:r>
              <a:rPr lang="en-GB" baseline="0" dirty="0"/>
              <a:t>to work out what the </a:t>
            </a:r>
            <a:r>
              <a:rPr lang="en-GB" b="1" baseline="0" dirty="0"/>
              <a:t>population</a:t>
            </a:r>
            <a:r>
              <a:rPr lang="en-GB" baseline="0" dirty="0"/>
              <a:t> is in your data.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addition,</a:t>
            </a:r>
            <a:r>
              <a:rPr lang="en-GB" sz="1200" kern="1200" baseline="0" dirty="0">
                <a:solidFill>
                  <a:schemeClr val="tx1"/>
                </a:solidFill>
                <a:effectLst/>
                <a:latin typeface="+mn-lt"/>
                <a:ea typeface="+mn-ea"/>
                <a:cs typeface="+mn-cs"/>
              </a:rPr>
              <a:t> having </a:t>
            </a:r>
            <a:r>
              <a:rPr lang="en-GB" sz="1200" b="1" kern="1200" dirty="0">
                <a:solidFill>
                  <a:schemeClr val="tx1"/>
                </a:solidFill>
                <a:effectLst/>
                <a:latin typeface="+mn-lt"/>
                <a:ea typeface="+mn-ea"/>
                <a:cs typeface="+mn-cs"/>
              </a:rPr>
              <a:t>well described questions </a:t>
            </a:r>
            <a:r>
              <a:rPr lang="en-GB" sz="1200" kern="1200" dirty="0">
                <a:solidFill>
                  <a:schemeClr val="tx1"/>
                </a:solidFill>
                <a:effectLst/>
                <a:latin typeface="+mn-lt"/>
                <a:ea typeface="+mn-ea"/>
                <a:cs typeface="+mn-cs"/>
              </a:rPr>
              <a:t>with</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responses 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concepts can form the basis of a </a:t>
            </a:r>
            <a:r>
              <a:rPr lang="en-GB" sz="1200" b="1" kern="1200" dirty="0">
                <a:solidFill>
                  <a:schemeClr val="tx1"/>
                </a:solidFill>
                <a:effectLst/>
                <a:latin typeface="+mn-lt"/>
                <a:ea typeface="+mn-ea"/>
                <a:cs typeface="+mn-cs"/>
              </a:rPr>
              <a:t>question bank.</a:t>
            </a:r>
            <a:r>
              <a:rPr lang="en-GB" sz="1200" b="1" kern="1200" baseline="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18EF53C-3DDB-4E8C-8741-5F14448100C9}" type="slidenum">
              <a:rPr lang="en-GB" smtClean="0"/>
              <a:t>12</a:t>
            </a:fld>
            <a:endParaRPr lang="en-GB"/>
          </a:p>
        </p:txBody>
      </p:sp>
    </p:spTree>
    <p:extLst>
      <p:ext uri="{BB962C8B-B14F-4D97-AF65-F5344CB8AC3E}">
        <p14:creationId xmlns:p14="http://schemas.microsoft.com/office/powerpoint/2010/main" val="38999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mentioned</a:t>
            </a:r>
            <a:r>
              <a:rPr lang="en-GB" baseline="0" dirty="0"/>
              <a:t> previously questions are mapped to variables and these can be seen on the </a:t>
            </a:r>
            <a:r>
              <a:rPr lang="en-GB" b="1" baseline="0" dirty="0"/>
              <a:t>linage page in Discovery. </a:t>
            </a:r>
            <a:r>
              <a:rPr lang="en-GB" baseline="0" dirty="0"/>
              <a:t>So we have questions here and each question is mapped to its corresponding variable. We also map variables to derived variables which can be seen at the top showing that all the variables in purple go into creating the derived variable in blue.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Knowing how a derived variable was constructed</a:t>
            </a:r>
            <a:r>
              <a:rPr lang="en-GB" baseline="0" dirty="0"/>
              <a:t> </a:t>
            </a:r>
            <a:r>
              <a:rPr lang="en-GB" dirty="0"/>
              <a:t>means you don’t have to </a:t>
            </a:r>
            <a:r>
              <a:rPr lang="en-GB" b="1" dirty="0"/>
              <a:t>trawl through syntax or code</a:t>
            </a:r>
            <a:r>
              <a:rPr lang="en-GB" dirty="0"/>
              <a:t>. At the moment we are not planning to add syntax as this is just too complicated to manage</a:t>
            </a:r>
            <a:r>
              <a:rPr lang="en-GB" baseline="0" dirty="0"/>
              <a:t> </a:t>
            </a:r>
            <a:r>
              <a:rPr lang="en-GB" dirty="0"/>
              <a:t>at this scale</a:t>
            </a:r>
            <a:r>
              <a:rPr lang="en-GB" baseline="0" dirty="0"/>
              <a:t> and with historical data,</a:t>
            </a:r>
            <a:r>
              <a:rPr lang="en-GB" dirty="0"/>
              <a:t> but projects like </a:t>
            </a:r>
            <a:r>
              <a:rPr lang="en-GB" b="1" dirty="0"/>
              <a:t>C2Metadata</a:t>
            </a:r>
            <a:r>
              <a:rPr lang="en-GB" baseline="0" dirty="0"/>
              <a:t> may mean that this is a viable option in the future. </a:t>
            </a:r>
            <a:endParaRPr lang="en-GB" dirty="0"/>
          </a:p>
        </p:txBody>
      </p:sp>
      <p:sp>
        <p:nvSpPr>
          <p:cNvPr id="4" name="Slide Number Placeholder 3"/>
          <p:cNvSpPr>
            <a:spLocks noGrp="1"/>
          </p:cNvSpPr>
          <p:nvPr>
            <p:ph type="sldNum" sz="quarter" idx="5"/>
          </p:nvPr>
        </p:nvSpPr>
        <p:spPr/>
        <p:txBody>
          <a:bodyPr/>
          <a:lstStyle/>
          <a:p>
            <a:fld id="{B18EF53C-3DDB-4E8C-8741-5F14448100C9}" type="slidenum">
              <a:rPr lang="en-GB" smtClean="0"/>
              <a:t>13</a:t>
            </a:fld>
            <a:endParaRPr lang="en-GB"/>
          </a:p>
        </p:txBody>
      </p:sp>
    </p:spTree>
    <p:extLst>
      <p:ext uri="{BB962C8B-B14F-4D97-AF65-F5344CB8AC3E}">
        <p14:creationId xmlns:p14="http://schemas.microsoft.com/office/powerpoint/2010/main" val="191870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So here is another couple of snips of Discovery to demonstrate that we can use the </a:t>
            </a:r>
            <a:r>
              <a:rPr lang="en-GB" b="1" baseline="0" dirty="0"/>
              <a:t>r</a:t>
            </a:r>
            <a:r>
              <a:rPr lang="en-GB" b="1" dirty="0"/>
              <a:t>outing and data in combination </a:t>
            </a:r>
            <a:r>
              <a:rPr lang="en-GB" dirty="0"/>
              <a:t>can be used to help data management / </a:t>
            </a:r>
            <a:r>
              <a:rPr lang="en-GB" b="1" dirty="0"/>
              <a:t>QA processes and could potentially validate incoming survey</a:t>
            </a:r>
            <a:r>
              <a:rPr lang="en-GB" b="1" baseline="0" dirty="0"/>
              <a:t> data more automated way</a:t>
            </a:r>
            <a:r>
              <a:rPr lang="en-GB" baseline="0" dirty="0"/>
              <a:t>. </a:t>
            </a:r>
            <a:endParaRPr lang="en-GB" dirty="0"/>
          </a:p>
        </p:txBody>
      </p:sp>
      <p:sp>
        <p:nvSpPr>
          <p:cNvPr id="4" name="Slide Number Placeholder 3"/>
          <p:cNvSpPr>
            <a:spLocks noGrp="1"/>
          </p:cNvSpPr>
          <p:nvPr>
            <p:ph type="sldNum" sz="quarter" idx="5"/>
          </p:nvPr>
        </p:nvSpPr>
        <p:spPr/>
        <p:txBody>
          <a:bodyPr/>
          <a:lstStyle/>
          <a:p>
            <a:fld id="{B18EF53C-3DDB-4E8C-8741-5F14448100C9}" type="slidenum">
              <a:rPr lang="en-GB" smtClean="0"/>
              <a:t>14</a:t>
            </a:fld>
            <a:endParaRPr lang="en-GB"/>
          </a:p>
        </p:txBody>
      </p:sp>
    </p:spTree>
    <p:extLst>
      <p:ext uri="{BB962C8B-B14F-4D97-AF65-F5344CB8AC3E}">
        <p14:creationId xmlns:p14="http://schemas.microsoft.com/office/powerpoint/2010/main" val="298149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planning research or surveys, or to send off to a study for a data request.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will soon be adding the option to download as a csv to make them more </a:t>
            </a:r>
            <a:r>
              <a:rPr lang="en-GB" baseline="0" dirty="0" err="1"/>
              <a:t>intetrporable</a:t>
            </a:r>
            <a:r>
              <a:rPr lang="en-GB" baseline="0" dirty="0"/>
              <a:t> with the study request systems. </a:t>
            </a:r>
          </a:p>
          <a:p>
            <a:endParaRPr lang="en-GB" baseline="0" dirty="0"/>
          </a:p>
          <a:p>
            <a:r>
              <a:rPr lang="en-GB" baseline="0" dirty="0"/>
              <a:t>Within the year we will be making the lists persistent and publishable turning them into mini DOIs and allowing them to be referenced in journals or for teaching purposes. </a:t>
            </a:r>
            <a:endParaRPr lang="en-GB" dirty="0"/>
          </a:p>
        </p:txBody>
      </p:sp>
      <p:sp>
        <p:nvSpPr>
          <p:cNvPr id="4" name="Slide Number Placeholder 3"/>
          <p:cNvSpPr>
            <a:spLocks noGrp="1"/>
          </p:cNvSpPr>
          <p:nvPr>
            <p:ph type="sldNum" sz="quarter" idx="5"/>
          </p:nvPr>
        </p:nvSpPr>
        <p:spPr/>
        <p:txBody>
          <a:bodyPr/>
          <a:lstStyle/>
          <a:p>
            <a:fld id="{B18EF53C-3DDB-4E8C-8741-5F14448100C9}" type="slidenum">
              <a:rPr lang="en-GB" smtClean="0"/>
              <a:t>15</a:t>
            </a:fld>
            <a:endParaRPr lang="en-GB"/>
          </a:p>
        </p:txBody>
      </p:sp>
    </p:spTree>
    <p:extLst>
      <p:ext uri="{BB962C8B-B14F-4D97-AF65-F5344CB8AC3E}">
        <p14:creationId xmlns:p14="http://schemas.microsoft.com/office/powerpoint/2010/main" val="67386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is where we see Discovery fitting in within the research lifecycle. </a:t>
            </a:r>
          </a:p>
          <a:p>
            <a:r>
              <a:rPr lang="en-GB" dirty="0"/>
              <a:t>The study metadata feeds into Discovery. We can provide services like harmonization or questions. </a:t>
            </a:r>
          </a:p>
          <a:p>
            <a:r>
              <a:rPr lang="en-GB" dirty="0"/>
              <a:t>and then this can be used to input into survey development fort example. </a:t>
            </a:r>
          </a:p>
        </p:txBody>
      </p:sp>
      <p:sp>
        <p:nvSpPr>
          <p:cNvPr id="4" name="Slide Number Placeholder 3"/>
          <p:cNvSpPr>
            <a:spLocks noGrp="1"/>
          </p:cNvSpPr>
          <p:nvPr>
            <p:ph type="sldNum" sz="quarter" idx="5"/>
          </p:nvPr>
        </p:nvSpPr>
        <p:spPr/>
        <p:txBody>
          <a:bodyPr/>
          <a:lstStyle/>
          <a:p>
            <a:fld id="{C5EE741F-2B77-47A9-AB96-F7396129A3C9}" type="slidenum">
              <a:rPr lang="en-GB" smtClean="0"/>
              <a:t>16</a:t>
            </a:fld>
            <a:endParaRPr lang="en-GB"/>
          </a:p>
        </p:txBody>
      </p:sp>
    </p:spTree>
    <p:extLst>
      <p:ext uri="{BB962C8B-B14F-4D97-AF65-F5344CB8AC3E}">
        <p14:creationId xmlns:p14="http://schemas.microsoft.com/office/powerpoint/2010/main" val="65140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final take home message is</a:t>
            </a:r>
          </a:p>
          <a:p>
            <a:r>
              <a:rPr lang="en-GB" dirty="0"/>
              <a:t>this rich layer of metadata can be </a:t>
            </a:r>
            <a:r>
              <a:rPr lang="en-GB" b="1" dirty="0"/>
              <a:t>leveraged to unlock further benefits and opportunities including. </a:t>
            </a:r>
          </a:p>
        </p:txBody>
      </p:sp>
      <p:sp>
        <p:nvSpPr>
          <p:cNvPr id="4" name="Slide Number Placeholder 3"/>
          <p:cNvSpPr>
            <a:spLocks noGrp="1"/>
          </p:cNvSpPr>
          <p:nvPr>
            <p:ph type="sldNum" sz="quarter" idx="10"/>
          </p:nvPr>
        </p:nvSpPr>
        <p:spPr/>
        <p:txBody>
          <a:bodyPr/>
          <a:lstStyle/>
          <a:p>
            <a:fld id="{B18EF53C-3DDB-4E8C-8741-5F14448100C9}" type="slidenum">
              <a:rPr lang="en-GB" smtClean="0"/>
              <a:t>17</a:t>
            </a:fld>
            <a:endParaRPr lang="en-GB"/>
          </a:p>
        </p:txBody>
      </p:sp>
    </p:spTree>
    <p:extLst>
      <p:ext uri="{BB962C8B-B14F-4D97-AF65-F5344CB8AC3E}">
        <p14:creationId xmlns:p14="http://schemas.microsoft.com/office/powerpoint/2010/main" val="334725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EE741F-2B77-47A9-AB96-F7396129A3C9}" type="slidenum">
              <a:rPr lang="en-GB" smtClean="0"/>
              <a:t>18</a:t>
            </a:fld>
            <a:endParaRPr lang="en-GB"/>
          </a:p>
        </p:txBody>
      </p:sp>
    </p:spTree>
    <p:extLst>
      <p:ext uri="{BB962C8B-B14F-4D97-AF65-F5344CB8AC3E}">
        <p14:creationId xmlns:p14="http://schemas.microsoft.com/office/powerpoint/2010/main" val="237744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B75F4-67DF-4F2F-BC0E-919CABECEADE}" type="slidenum">
              <a:rPr lang="en-GB" smtClean="0"/>
              <a:t>2</a:t>
            </a:fld>
            <a:endParaRPr lang="en-GB"/>
          </a:p>
        </p:txBody>
      </p:sp>
    </p:spTree>
    <p:extLst>
      <p:ext uri="{BB962C8B-B14F-4D97-AF65-F5344CB8AC3E}">
        <p14:creationId xmlns:p14="http://schemas.microsoft.com/office/powerpoint/2010/main" val="426032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Spanning from</a:t>
            </a:r>
            <a:r>
              <a:rPr lang="en-GB" sz="1000" baseline="0" dirty="0"/>
              <a:t> 1930s to the present day. </a:t>
            </a:r>
            <a:endParaRPr lang="en-GB" sz="1000" dirty="0"/>
          </a:p>
          <a:p>
            <a:endParaRPr lang="en-GB" sz="1000" dirty="0"/>
          </a:p>
        </p:txBody>
      </p:sp>
      <p:sp>
        <p:nvSpPr>
          <p:cNvPr id="4" name="Slide Number Placeholder 3"/>
          <p:cNvSpPr>
            <a:spLocks noGrp="1"/>
          </p:cNvSpPr>
          <p:nvPr>
            <p:ph type="sldNum" sz="quarter" idx="10"/>
          </p:nvPr>
        </p:nvSpPr>
        <p:spPr/>
        <p:txBody>
          <a:bodyPr/>
          <a:lstStyle/>
          <a:p>
            <a:fld id="{B18EF53C-3DDB-4E8C-8741-5F14448100C9}" type="slidenum">
              <a:rPr lang="en-GB" smtClean="0"/>
              <a:t>3</a:t>
            </a:fld>
            <a:endParaRPr lang="en-GB" dirty="0"/>
          </a:p>
        </p:txBody>
      </p:sp>
    </p:spTree>
    <p:extLst>
      <p:ext uri="{BB962C8B-B14F-4D97-AF65-F5344CB8AC3E}">
        <p14:creationId xmlns:p14="http://schemas.microsoft.com/office/powerpoint/2010/main" val="327949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CLOSER’s main aims is</a:t>
            </a:r>
            <a:endParaRPr lang="en-GB" baseline="0" dirty="0"/>
          </a:p>
        </p:txBody>
      </p:sp>
      <p:sp>
        <p:nvSpPr>
          <p:cNvPr id="4" name="Slide Number Placeholder 3"/>
          <p:cNvSpPr>
            <a:spLocks noGrp="1"/>
          </p:cNvSpPr>
          <p:nvPr>
            <p:ph type="sldNum" sz="quarter" idx="5"/>
          </p:nvPr>
        </p:nvSpPr>
        <p:spPr/>
        <p:txBody>
          <a:bodyPr/>
          <a:lstStyle/>
          <a:p>
            <a:fld id="{B18EF53C-3DDB-4E8C-8741-5F14448100C9}" type="slidenum">
              <a:rPr lang="en-GB" smtClean="0"/>
              <a:t>4</a:t>
            </a:fld>
            <a:endParaRPr lang="en-GB" dirty="0"/>
          </a:p>
        </p:txBody>
      </p:sp>
    </p:spTree>
    <p:extLst>
      <p:ext uri="{BB962C8B-B14F-4D97-AF65-F5344CB8AC3E}">
        <p14:creationId xmlns:p14="http://schemas.microsoft.com/office/powerpoint/2010/main" val="15611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portal </a:t>
            </a:r>
            <a:r>
              <a:rPr lang="en-GB" sz="1200" dirty="0"/>
              <a:t>for metadata from all of those studies in one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variables, questions and data collection instruments </a:t>
            </a:r>
            <a:r>
              <a:rPr lang="en-GB"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Making it more </a:t>
            </a:r>
            <a:r>
              <a:rPr lang="en-GB" sz="1200" b="1" baseline="0" dirty="0"/>
              <a:t>efficient</a:t>
            </a:r>
            <a:r>
              <a:rPr lang="en-GB" sz="1200" baseline="0" dirty="0"/>
              <a:t> and </a:t>
            </a:r>
            <a:r>
              <a:rPr lang="en-GB" sz="1200" b="1" baseline="0" dirty="0"/>
              <a:t>easy</a:t>
            </a:r>
            <a:r>
              <a:rPr lang="en-GB" sz="1200" baseline="0" dirty="0"/>
              <a:t> for researchers to find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previously</a:t>
            </a:r>
            <a:r>
              <a:rPr lang="en-GB" sz="1200" baseline="0" dirty="0"/>
              <a:t> scattered around different sites and resources and this helps to bring it all together in one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Most will be familiar, go and try for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One of CLOSER Discovery's unique aspects is the documentation of the whole questionnaire. </a:t>
            </a:r>
            <a:endParaRPr lang="en-GB" b="1" dirty="0"/>
          </a:p>
        </p:txBody>
      </p:sp>
      <p:sp>
        <p:nvSpPr>
          <p:cNvPr id="4" name="Slide Number Placeholder 3"/>
          <p:cNvSpPr>
            <a:spLocks noGrp="1"/>
          </p:cNvSpPr>
          <p:nvPr>
            <p:ph type="sldNum" sz="quarter" idx="10"/>
          </p:nvPr>
        </p:nvSpPr>
        <p:spPr/>
        <p:txBody>
          <a:bodyPr/>
          <a:lstStyle/>
          <a:p>
            <a:fld id="{130FD7A6-74C7-4305-8624-3B19E2527576}" type="slidenum">
              <a:rPr lang="en-GB" smtClean="0"/>
              <a:t>5</a:t>
            </a:fld>
            <a:endParaRPr lang="en-GB"/>
          </a:p>
        </p:txBody>
      </p:sp>
    </p:spTree>
    <p:extLst>
      <p:ext uri="{BB962C8B-B14F-4D97-AF65-F5344CB8AC3E}">
        <p14:creationId xmlns:p14="http://schemas.microsoft.com/office/powerpoint/2010/main" val="365803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was one of our biggest challenge. </a:t>
            </a:r>
          </a:p>
          <a:p>
            <a:r>
              <a:rPr lang="en-GB" baseline="0" dirty="0"/>
              <a:t>Many to do (300/400) vary massively across the studiers and across time </a:t>
            </a:r>
          </a:p>
          <a:p>
            <a:r>
              <a:rPr lang="en-GB" baseline="0" dirty="0"/>
              <a:t>with more simple semi-structured questionnaires like this self-completion to </a:t>
            </a:r>
          </a:p>
          <a:p>
            <a:r>
              <a:rPr lang="en-GB" baseline="0" dirty="0"/>
              <a:t>more complex questionnaires like this interview which has more questions and more complicated routing</a:t>
            </a:r>
          </a:p>
          <a:p>
            <a:endParaRPr lang="en-GB" baseline="0" dirty="0"/>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C5EE741F-2B77-47A9-AB96-F7396129A3C9}" type="slidenum">
              <a:rPr lang="en-GB" smtClean="0"/>
              <a:t>6</a:t>
            </a:fld>
            <a:endParaRPr lang="en-GB"/>
          </a:p>
        </p:txBody>
      </p:sp>
    </p:spTree>
    <p:extLst>
      <p:ext uri="{BB962C8B-B14F-4D97-AF65-F5344CB8AC3E}">
        <p14:creationId xmlns:p14="http://schemas.microsoft.com/office/powerpoint/2010/main" val="345794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CAPIs which have even more complicated logic and are much larger in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order to </a:t>
            </a:r>
            <a:r>
              <a:rPr lang="en-GB" baseline="0" dirty="0"/>
              <a:t>document unstructured or s</a:t>
            </a:r>
            <a:r>
              <a:rPr lang="en-GB" dirty="0"/>
              <a:t>emi-structured into </a:t>
            </a:r>
            <a:r>
              <a:rPr lang="en-GB" b="1" dirty="0"/>
              <a:t>highly structured metadata</a:t>
            </a:r>
            <a:r>
              <a:rPr lang="en-GB" b="1" baseline="0" dirty="0"/>
              <a:t> of DDI. </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our </a:t>
            </a:r>
            <a:r>
              <a:rPr lang="en-GB" baseline="0" dirty="0"/>
              <a:t>main method was</a:t>
            </a:r>
            <a:r>
              <a:rPr lang="en-GB" sz="1200" dirty="0">
                <a:solidFill>
                  <a:srgbClr val="000000"/>
                </a:solidFill>
                <a:effectLst/>
                <a:latin typeface="Calibri" panose="020F0502020204030204" pitchFamily="34" charset="0"/>
              </a:rPr>
              <a:t> entering these manually.</a:t>
            </a:r>
            <a:r>
              <a:rPr lang="en-GB" sz="1200" baseline="0" dirty="0">
                <a:solidFill>
                  <a:srgbClr val="000000"/>
                </a:solidFill>
                <a:effectLst/>
                <a:latin typeface="Calibri" panose="020F0502020204030204" pitchFamily="34" charset="0"/>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5EE741F-2B77-47A9-AB96-F7396129A3C9}" type="slidenum">
              <a:rPr lang="en-GB" smtClean="0"/>
              <a:t>7</a:t>
            </a:fld>
            <a:endParaRPr lang="en-GB"/>
          </a:p>
        </p:txBody>
      </p:sp>
    </p:spTree>
    <p:extLst>
      <p:ext uri="{BB962C8B-B14F-4D97-AF65-F5344CB8AC3E}">
        <p14:creationId xmlns:p14="http://schemas.microsoft.com/office/powerpoint/2010/main" val="33715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Therefore one of the most important aspects of the </a:t>
            </a:r>
            <a:r>
              <a:rPr lang="en-GB" baseline="0" dirty="0" err="1"/>
              <a:t>project,biggest</a:t>
            </a:r>
            <a:r>
              <a:rPr lang="en-GB" baseline="0" dirty="0"/>
              <a:t> expenditure.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time it takes to enter a questionnaire varies massively between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entry process as easy and straight forward as possible and decrease the amount of training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needed to balance this with using DDI which is quite complex.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 this is why our in-house software was developed. …</a:t>
            </a:r>
          </a:p>
        </p:txBody>
      </p:sp>
      <p:sp>
        <p:nvSpPr>
          <p:cNvPr id="4" name="Slide Number Placeholder 3"/>
          <p:cNvSpPr>
            <a:spLocks noGrp="1"/>
          </p:cNvSpPr>
          <p:nvPr>
            <p:ph type="sldNum" sz="quarter" idx="5"/>
          </p:nvPr>
        </p:nvSpPr>
        <p:spPr/>
        <p:txBody>
          <a:bodyPr/>
          <a:lstStyle/>
          <a:p>
            <a:fld id="{B18EF53C-3DDB-4E8C-8741-5F14448100C9}" type="slidenum">
              <a:rPr lang="en-GB" smtClean="0"/>
              <a:t>8</a:t>
            </a:fld>
            <a:endParaRPr lang="en-GB"/>
          </a:p>
        </p:txBody>
      </p:sp>
    </p:spTree>
    <p:extLst>
      <p:ext uri="{BB962C8B-B14F-4D97-AF65-F5344CB8AC3E}">
        <p14:creationId xmlns:p14="http://schemas.microsoft.com/office/powerpoint/2010/main" val="183530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web application document the questionnaire and exports this as a DDI instance. </a:t>
            </a:r>
          </a:p>
          <a:p>
            <a:r>
              <a:rPr lang="en-GB" baseline="0" dirty="0"/>
              <a:t>example of the build view of a questionnaire. </a:t>
            </a:r>
          </a:p>
          <a:p>
            <a:endParaRPr lang="en-GB" baseline="0" dirty="0"/>
          </a:p>
          <a:p>
            <a:pPr marL="342900" indent="-342900">
              <a:lnSpc>
                <a:spcPct val="120000"/>
              </a:lnSpc>
              <a:buClr>
                <a:schemeClr val="tx1"/>
              </a:buClr>
            </a:pPr>
            <a:endParaRPr lang="en-GB" sz="1200" dirty="0"/>
          </a:p>
        </p:txBody>
      </p:sp>
      <p:sp>
        <p:nvSpPr>
          <p:cNvPr id="4" name="Slide Number Placeholder 3"/>
          <p:cNvSpPr>
            <a:spLocks noGrp="1"/>
          </p:cNvSpPr>
          <p:nvPr>
            <p:ph type="sldNum" sz="quarter" idx="5"/>
          </p:nvPr>
        </p:nvSpPr>
        <p:spPr/>
        <p:txBody>
          <a:bodyPr/>
          <a:lstStyle/>
          <a:p>
            <a:fld id="{B18EF53C-3DDB-4E8C-8741-5F14448100C9}" type="slidenum">
              <a:rPr lang="en-GB" smtClean="0"/>
              <a:t>9</a:t>
            </a:fld>
            <a:endParaRPr lang="en-GB"/>
          </a:p>
        </p:txBody>
      </p:sp>
    </p:spTree>
    <p:extLst>
      <p:ext uri="{BB962C8B-B14F-4D97-AF65-F5344CB8AC3E}">
        <p14:creationId xmlns:p14="http://schemas.microsoft.com/office/powerpoint/2010/main" val="18375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2" descr="Q:\FPS\QSS\CLOSER\Communications\Logos\JPEG\Clos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684" y="431800"/>
            <a:ext cx="33528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5764213"/>
            <a:ext cx="2235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3500" y="5651501"/>
            <a:ext cx="136313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a:prstGeom prst="rect">
            <a:avLst/>
          </a:prstGeom>
        </p:spPr>
        <p:txBody>
          <a:bodyPr>
            <a:normAutofit/>
          </a:bodyPr>
          <a:lstStyle>
            <a:lvl1pPr>
              <a:defRPr sz="4000" b="1">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3430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9" name="Picture Placeholder 9"/>
          <p:cNvSpPr>
            <a:spLocks noGrp="1"/>
          </p:cNvSpPr>
          <p:nvPr>
            <p:ph type="pic" sz="quarter" idx="10"/>
          </p:nvPr>
        </p:nvSpPr>
        <p:spPr>
          <a:xfrm>
            <a:off x="527381" y="5517233"/>
            <a:ext cx="1728192" cy="1080963"/>
          </a:xfrm>
        </p:spPr>
        <p:txBody>
          <a:bodyPr rtlCol="0">
            <a:normAutofit/>
          </a:bodyPr>
          <a:lstStyle>
            <a:lvl1pPr>
              <a:buNone/>
              <a:defRPr sz="1200" baseline="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60879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6" descr="Closer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9901" y="5535614"/>
            <a:ext cx="2292351"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1424" y="404665"/>
            <a:ext cx="10363200" cy="1470025"/>
          </a:xfrm>
        </p:spPr>
        <p:txBody>
          <a:bodyPr/>
          <a:lstStyle>
            <a:lvl1pPr>
              <a:defRPr b="1">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27382" y="1988840"/>
            <a:ext cx="11137237" cy="3168352"/>
          </a:xfrm>
        </p:spPr>
        <p:txBody>
          <a:bodyPr/>
          <a:lstStyle>
            <a:lvl1pPr marL="0" indent="0" algn="l">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Picture Placeholder 9"/>
          <p:cNvSpPr>
            <a:spLocks noGrp="1"/>
          </p:cNvSpPr>
          <p:nvPr>
            <p:ph type="pic" sz="quarter" idx="10"/>
          </p:nvPr>
        </p:nvSpPr>
        <p:spPr>
          <a:xfrm>
            <a:off x="527381" y="5517233"/>
            <a:ext cx="1728192" cy="1080963"/>
          </a:xfrm>
        </p:spPr>
        <p:txBody>
          <a:bodyPr rtlCol="0">
            <a:normAutofit/>
          </a:bodyPr>
          <a:lstStyle>
            <a:lvl1pPr>
              <a:buNone/>
              <a:defRPr sz="1200" baseline="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120798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6C3A50-6DEE-4A1F-A1CD-C67C6D8EB44B}"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8D242-7907-40B3-89E6-62CE88C2D52A}" type="slidenum">
              <a:rPr lang="en-GB" smtClean="0"/>
              <a:t>‹#›</a:t>
            </a:fld>
            <a:endParaRPr lang="en-GB"/>
          </a:p>
        </p:txBody>
      </p:sp>
    </p:spTree>
    <p:extLst>
      <p:ext uri="{BB962C8B-B14F-4D97-AF65-F5344CB8AC3E}">
        <p14:creationId xmlns:p14="http://schemas.microsoft.com/office/powerpoint/2010/main" val="104912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6C3A50-6DEE-4A1F-A1CD-C67C6D8EB44B}" type="datetimeFigureOut">
              <a:rPr lang="en-GB" smtClean="0"/>
              <a:t>19/07/2019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18D242-7907-40B3-89E6-62CE88C2D52A}" type="slidenum">
              <a:rPr lang="en-GB" smtClean="0"/>
              <a:t>‹#›</a:t>
            </a:fld>
            <a:endParaRPr lang="en-GB"/>
          </a:p>
        </p:txBody>
      </p:sp>
    </p:spTree>
    <p:extLst>
      <p:ext uri="{BB962C8B-B14F-4D97-AF65-F5344CB8AC3E}">
        <p14:creationId xmlns:p14="http://schemas.microsoft.com/office/powerpoint/2010/main" val="214716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6C3A50-6DEE-4A1F-A1CD-C67C6D8EB44B}"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8D242-7907-40B3-89E6-62CE88C2D52A}" type="slidenum">
              <a:rPr lang="en-GB" smtClean="0"/>
              <a:t>‹#›</a:t>
            </a:fld>
            <a:endParaRPr lang="en-GB"/>
          </a:p>
        </p:txBody>
      </p:sp>
    </p:spTree>
    <p:extLst>
      <p:ext uri="{BB962C8B-B14F-4D97-AF65-F5344CB8AC3E}">
        <p14:creationId xmlns:p14="http://schemas.microsoft.com/office/powerpoint/2010/main" val="2579490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6A6C3A50-6DEE-4A1F-A1CD-C67C6D8EB44B}" type="datetimeFigureOut">
              <a:rPr lang="en-GB" smtClean="0"/>
              <a:t>19/07/2019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fld id="{2918D242-7907-40B3-89E6-62CE88C2D52A}" type="slidenum">
              <a:rPr lang="en-GB" smtClean="0"/>
              <a:t>‹#›</a:t>
            </a:fld>
            <a:endParaRPr lang="en-GB"/>
          </a:p>
        </p:txBody>
      </p:sp>
    </p:spTree>
    <p:extLst>
      <p:ext uri="{BB962C8B-B14F-4D97-AF65-F5344CB8AC3E}">
        <p14:creationId xmlns:p14="http://schemas.microsoft.com/office/powerpoint/2010/main" val="260187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fif"/><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315" y="2291981"/>
            <a:ext cx="11761365" cy="1551876"/>
          </a:xfrm>
        </p:spPr>
        <p:txBody>
          <a:bodyPr anchor="ctr">
            <a:normAutofit fontScale="90000"/>
          </a:bodyPr>
          <a:lstStyle/>
          <a:p>
            <a:r>
              <a:rPr lang="en-GB" sz="4400" b="1" dirty="0">
                <a:solidFill>
                  <a:schemeClr val="bg1">
                    <a:lumMod val="50000"/>
                  </a:schemeClr>
                </a:solidFill>
                <a:latin typeface="Calibri" panose="020F0502020204030204" pitchFamily="34" charset="0"/>
                <a:ea typeface="Source Sans Pro" panose="020B0503030403020204" pitchFamily="34" charset="0"/>
              </a:rPr>
              <a:t>Building a workflow for Documenting Data and Questionnaires:</a:t>
            </a:r>
            <a:br>
              <a:rPr lang="en-GB" sz="4400" b="1" dirty="0">
                <a:solidFill>
                  <a:schemeClr val="bg1">
                    <a:lumMod val="50000"/>
                  </a:schemeClr>
                </a:solidFill>
                <a:latin typeface="Calibri" panose="020F0502020204030204" pitchFamily="34" charset="0"/>
                <a:ea typeface="Source Sans Pro" panose="020B0503030403020204" pitchFamily="34" charset="0"/>
              </a:rPr>
            </a:br>
            <a:br>
              <a:rPr lang="en-GB" sz="1600" b="1" dirty="0">
                <a:solidFill>
                  <a:schemeClr val="bg1">
                    <a:lumMod val="50000"/>
                  </a:schemeClr>
                </a:solidFill>
                <a:latin typeface="Calibri" panose="020F0502020204030204" pitchFamily="34" charset="0"/>
                <a:ea typeface="Source Sans Pro" panose="020B0503030403020204" pitchFamily="34" charset="0"/>
              </a:rPr>
            </a:br>
            <a:r>
              <a:rPr lang="en-GB" sz="3600" b="1" dirty="0">
                <a:solidFill>
                  <a:schemeClr val="bg1">
                    <a:lumMod val="50000"/>
                  </a:schemeClr>
                </a:solidFill>
                <a:latin typeface="Calibri" panose="020F0502020204030204" pitchFamily="34" charset="0"/>
                <a:ea typeface="Source Sans Pro" panose="020B0503030403020204" pitchFamily="34" charset="0"/>
              </a:rPr>
              <a:t>Challenges and opportunities</a:t>
            </a:r>
          </a:p>
        </p:txBody>
      </p:sp>
      <p:sp>
        <p:nvSpPr>
          <p:cNvPr id="3" name="Text Placeholder 2"/>
          <p:cNvSpPr>
            <a:spLocks noGrp="1"/>
          </p:cNvSpPr>
          <p:nvPr>
            <p:ph type="subTitle" idx="1"/>
          </p:nvPr>
        </p:nvSpPr>
        <p:spPr>
          <a:xfrm>
            <a:off x="1523998" y="4192692"/>
            <a:ext cx="9144000" cy="1378225"/>
          </a:xfrm>
        </p:spPr>
        <p:txBody>
          <a:bodyPr>
            <a:noAutofit/>
          </a:bodyPr>
          <a:lstStyle/>
          <a:p>
            <a:endParaRPr lang="en-GB" dirty="0"/>
          </a:p>
          <a:p>
            <a:r>
              <a:rPr lang="en-GB" dirty="0"/>
              <a:t>Hayley Mills </a:t>
            </a:r>
          </a:p>
          <a:p>
            <a:r>
              <a:rPr lang="en-GB" dirty="0">
                <a:latin typeface="Calibri" panose="020F0502020204030204" pitchFamily="34" charset="0"/>
              </a:rPr>
              <a:t>July 2019</a:t>
            </a:r>
          </a:p>
        </p:txBody>
      </p:sp>
      <p:pic>
        <p:nvPicPr>
          <p:cNvPr id="5"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09402" y="5934456"/>
            <a:ext cx="16764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019" y="5821743"/>
            <a:ext cx="1022350"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2544" b="9690"/>
          <a:stretch/>
        </p:blipFill>
        <p:spPr>
          <a:xfrm>
            <a:off x="4892993" y="78431"/>
            <a:ext cx="2406015" cy="1322187"/>
          </a:xfrm>
          <a:prstGeom prst="rect">
            <a:avLst/>
          </a:prstGeom>
        </p:spPr>
      </p:pic>
      <p:pic>
        <p:nvPicPr>
          <p:cNvPr id="8" name="Picture 7"/>
          <p:cNvPicPr>
            <a:picLocks noChangeAspect="1"/>
          </p:cNvPicPr>
          <p:nvPr/>
        </p:nvPicPr>
        <p:blipFill rotWithShape="1">
          <a:blip r:embed="rId6" cstate="print">
            <a:duotone>
              <a:schemeClr val="bg2">
                <a:shade val="45000"/>
                <a:satMod val="135000"/>
              </a:schemeClr>
              <a:prstClr val="white"/>
            </a:duotone>
          </a:blip>
          <a:srcRect l="74866" t="6551"/>
          <a:stretch/>
        </p:blipFill>
        <p:spPr>
          <a:xfrm>
            <a:off x="5218627" y="5934456"/>
            <a:ext cx="1754746" cy="718016"/>
          </a:xfrm>
          <a:prstGeom prst="rect">
            <a:avLst/>
          </a:prstGeom>
        </p:spPr>
      </p:pic>
      <p:sp>
        <p:nvSpPr>
          <p:cNvPr id="11" name="Oval 10"/>
          <p:cNvSpPr/>
          <p:nvPr/>
        </p:nvSpPr>
        <p:spPr>
          <a:xfrm>
            <a:off x="2320049" y="770643"/>
            <a:ext cx="432048" cy="432048"/>
          </a:xfrm>
          <a:prstGeom prst="ellipse">
            <a:avLst/>
          </a:prstGeom>
          <a:solidFill>
            <a:srgbClr val="38B449">
              <a:alpha val="5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2" name="Oval 11"/>
          <p:cNvSpPr/>
          <p:nvPr/>
        </p:nvSpPr>
        <p:spPr>
          <a:xfrm>
            <a:off x="429978" y="1687941"/>
            <a:ext cx="432048" cy="432048"/>
          </a:xfrm>
          <a:prstGeom prst="ellipse">
            <a:avLst/>
          </a:prstGeom>
          <a:solidFill>
            <a:srgbClr val="FBAF3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4" name="Oval 13"/>
          <p:cNvSpPr>
            <a:spLocks noChangeAspect="1"/>
          </p:cNvSpPr>
          <p:nvPr/>
        </p:nvSpPr>
        <p:spPr>
          <a:xfrm>
            <a:off x="11116577" y="5290410"/>
            <a:ext cx="241947" cy="241947"/>
          </a:xfrm>
          <a:prstGeom prst="ellipse">
            <a:avLst/>
          </a:prstGeom>
          <a:solidFill>
            <a:srgbClr val="00ADEF">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5" name="Oval 14"/>
          <p:cNvSpPr/>
          <p:nvPr/>
        </p:nvSpPr>
        <p:spPr>
          <a:xfrm>
            <a:off x="545976" y="4666678"/>
            <a:ext cx="432048" cy="432048"/>
          </a:xfrm>
          <a:prstGeom prst="ellipse">
            <a:avLst/>
          </a:prstGeom>
          <a:solidFill>
            <a:srgbClr val="FAB2D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6" name="Oval 15"/>
          <p:cNvSpPr>
            <a:spLocks noChangeAspect="1"/>
          </p:cNvSpPr>
          <p:nvPr/>
        </p:nvSpPr>
        <p:spPr>
          <a:xfrm>
            <a:off x="1191781" y="1317281"/>
            <a:ext cx="176400" cy="176400"/>
          </a:xfrm>
          <a:prstGeom prst="ellipse">
            <a:avLst/>
          </a:prstGeom>
          <a:solidFill>
            <a:srgbClr val="00ADEF">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7" name="Oval 16"/>
          <p:cNvSpPr>
            <a:spLocks noChangeAspect="1"/>
          </p:cNvSpPr>
          <p:nvPr/>
        </p:nvSpPr>
        <p:spPr>
          <a:xfrm>
            <a:off x="11182124" y="3549062"/>
            <a:ext cx="176400" cy="176400"/>
          </a:xfrm>
          <a:prstGeom prst="ellipse">
            <a:avLst/>
          </a:prstGeom>
          <a:solidFill>
            <a:srgbClr val="652C90">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1" name="Oval 20"/>
          <p:cNvSpPr/>
          <p:nvPr/>
        </p:nvSpPr>
        <p:spPr>
          <a:xfrm>
            <a:off x="11310740" y="1267400"/>
            <a:ext cx="432048" cy="432048"/>
          </a:xfrm>
          <a:prstGeom prst="ellipse">
            <a:avLst/>
          </a:prstGeom>
          <a:solidFill>
            <a:srgbClr val="00ADEF">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2" name="Oval 21"/>
          <p:cNvSpPr/>
          <p:nvPr/>
        </p:nvSpPr>
        <p:spPr>
          <a:xfrm>
            <a:off x="11614172" y="2421616"/>
            <a:ext cx="176400" cy="176400"/>
          </a:xfrm>
          <a:prstGeom prst="ellipse">
            <a:avLst/>
          </a:prstGeom>
          <a:solidFill>
            <a:srgbClr val="FAB2D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3" name="Oval 22"/>
          <p:cNvSpPr>
            <a:spLocks noChangeAspect="1"/>
          </p:cNvSpPr>
          <p:nvPr/>
        </p:nvSpPr>
        <p:spPr>
          <a:xfrm>
            <a:off x="1895164" y="1565799"/>
            <a:ext cx="176400" cy="176400"/>
          </a:xfrm>
          <a:prstGeom prst="ellipse">
            <a:avLst/>
          </a:prstGeom>
          <a:solidFill>
            <a:srgbClr val="F573BF">
              <a:alpha val="5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4" name="Oval 23"/>
          <p:cNvSpPr>
            <a:spLocks noChangeAspect="1"/>
          </p:cNvSpPr>
          <p:nvPr/>
        </p:nvSpPr>
        <p:spPr>
          <a:xfrm>
            <a:off x="459945" y="3367880"/>
            <a:ext cx="284400" cy="284400"/>
          </a:xfrm>
          <a:prstGeom prst="ellipse">
            <a:avLst/>
          </a:prstGeom>
          <a:solidFill>
            <a:srgbClr val="652C90">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5" name="Oval 24"/>
          <p:cNvSpPr>
            <a:spLocks noChangeAspect="1"/>
          </p:cNvSpPr>
          <p:nvPr/>
        </p:nvSpPr>
        <p:spPr>
          <a:xfrm>
            <a:off x="9467205" y="5043663"/>
            <a:ext cx="176400" cy="176400"/>
          </a:xfrm>
          <a:prstGeom prst="ellipse">
            <a:avLst/>
          </a:prstGeom>
          <a:solidFill>
            <a:srgbClr val="38B449">
              <a:alpha val="5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7" name="Oval 26"/>
          <p:cNvSpPr/>
          <p:nvPr/>
        </p:nvSpPr>
        <p:spPr>
          <a:xfrm>
            <a:off x="10040903" y="914456"/>
            <a:ext cx="432048" cy="432048"/>
          </a:xfrm>
          <a:prstGeom prst="ellipse">
            <a:avLst/>
          </a:prstGeom>
          <a:solidFill>
            <a:srgbClr val="FAB2D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8" name="Oval 27"/>
          <p:cNvSpPr/>
          <p:nvPr/>
        </p:nvSpPr>
        <p:spPr>
          <a:xfrm>
            <a:off x="10183631" y="5131863"/>
            <a:ext cx="432048" cy="432048"/>
          </a:xfrm>
          <a:prstGeom prst="ellipse">
            <a:avLst/>
          </a:prstGeom>
          <a:solidFill>
            <a:srgbClr val="652C90">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9" name="Oval 28"/>
          <p:cNvSpPr/>
          <p:nvPr/>
        </p:nvSpPr>
        <p:spPr>
          <a:xfrm>
            <a:off x="11358524" y="4129574"/>
            <a:ext cx="432048" cy="432048"/>
          </a:xfrm>
          <a:prstGeom prst="ellipse">
            <a:avLst/>
          </a:prstGeom>
          <a:solidFill>
            <a:srgbClr val="FBAF3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0" name="Oval 29"/>
          <p:cNvSpPr/>
          <p:nvPr/>
        </p:nvSpPr>
        <p:spPr>
          <a:xfrm>
            <a:off x="1983364" y="4626331"/>
            <a:ext cx="432048" cy="432048"/>
          </a:xfrm>
          <a:prstGeom prst="ellipse">
            <a:avLst/>
          </a:prstGeom>
          <a:solidFill>
            <a:srgbClr val="00ADEF">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1" name="Oval 30"/>
          <p:cNvSpPr>
            <a:spLocks noChangeAspect="1"/>
          </p:cNvSpPr>
          <p:nvPr/>
        </p:nvSpPr>
        <p:spPr>
          <a:xfrm>
            <a:off x="2847519" y="5438611"/>
            <a:ext cx="176400" cy="176400"/>
          </a:xfrm>
          <a:prstGeom prst="ellipse">
            <a:avLst/>
          </a:prstGeom>
          <a:solidFill>
            <a:srgbClr val="652C90">
              <a:alpha val="3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714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taset_view.png"/>
          <p:cNvPicPr>
            <a:picLocks/>
          </p:cNvPicPr>
          <p:nvPr/>
        </p:nvPicPr>
        <p:blipFill rotWithShape="1">
          <a:blip r:embed="rId3" cstate="print">
            <a:extLst>
              <a:ext uri="{28A0092B-C50C-407E-A947-70E740481C1C}">
                <a14:useLocalDpi xmlns:a14="http://schemas.microsoft.com/office/drawing/2010/main" val="0"/>
              </a:ext>
            </a:extLst>
          </a:blip>
          <a:srcRect t="9658"/>
          <a:stretch/>
        </p:blipFill>
        <p:spPr>
          <a:xfrm>
            <a:off x="838200" y="1389118"/>
            <a:ext cx="9899218" cy="5332358"/>
          </a:xfrm>
          <a:prstGeom prst="rect">
            <a:avLst/>
          </a:prstGeom>
          <a:solidFill>
            <a:srgbClr val="FFFFFF">
              <a:shade val="85000"/>
            </a:srgbClr>
          </a:solidFill>
          <a:ln w="88900" cap="sq">
            <a:noFill/>
            <a:miter lim="800000"/>
          </a:ln>
          <a:effectLst/>
        </p:spPr>
      </p:pic>
      <p:sp>
        <p:nvSpPr>
          <p:cNvPr id="8" name="Rounded Rectangle 7"/>
          <p:cNvSpPr/>
          <p:nvPr/>
        </p:nvSpPr>
        <p:spPr>
          <a:xfrm>
            <a:off x="9528614" y="6356351"/>
            <a:ext cx="2132953" cy="447392"/>
          </a:xfrm>
          <a:prstGeom prst="roundRect">
            <a:avLst/>
          </a:prstGeom>
          <a:solidFill>
            <a:srgbClr val="38B44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Dataset view</a:t>
            </a:r>
          </a:p>
        </p:txBody>
      </p:sp>
      <p:sp>
        <p:nvSpPr>
          <p:cNvPr id="9" name="Rounded Rectangular Callout 8"/>
          <p:cNvSpPr/>
          <p:nvPr/>
        </p:nvSpPr>
        <p:spPr>
          <a:xfrm>
            <a:off x="5173103" y="1677990"/>
            <a:ext cx="1229411" cy="319565"/>
          </a:xfrm>
          <a:prstGeom prst="wedgeRoundRectCallout">
            <a:avLst>
              <a:gd name="adj1" fmla="val 77280"/>
              <a:gd name="adj2" fmla="val 35000"/>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Topics</a:t>
            </a:r>
          </a:p>
        </p:txBody>
      </p:sp>
      <p:sp>
        <p:nvSpPr>
          <p:cNvPr id="10" name="Rounded Rectangular Callout 9"/>
          <p:cNvSpPr/>
          <p:nvPr/>
        </p:nvSpPr>
        <p:spPr>
          <a:xfrm>
            <a:off x="651229" y="2799943"/>
            <a:ext cx="3723029" cy="319565"/>
          </a:xfrm>
          <a:prstGeom prst="wedgeRoundRectCallout">
            <a:avLst>
              <a:gd name="adj1" fmla="val -7126"/>
              <a:gd name="adj2" fmla="val 76293"/>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Variable id / name / label</a:t>
            </a:r>
          </a:p>
        </p:txBody>
      </p:sp>
      <p:sp>
        <p:nvSpPr>
          <p:cNvPr id="11" name="Rounded Rectangular Callout 10"/>
          <p:cNvSpPr/>
          <p:nvPr/>
        </p:nvSpPr>
        <p:spPr>
          <a:xfrm>
            <a:off x="6783938" y="5407135"/>
            <a:ext cx="1623751" cy="319565"/>
          </a:xfrm>
          <a:prstGeom prst="wedgeRoundRectCallout">
            <a:avLst>
              <a:gd name="adj1" fmla="val 65595"/>
              <a:gd name="adj2" fmla="val 55444"/>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Variable type</a:t>
            </a:r>
          </a:p>
        </p:txBody>
      </p:sp>
      <p:sp>
        <p:nvSpPr>
          <p:cNvPr id="12" name="Rounded Rectangular Callout 11"/>
          <p:cNvSpPr/>
          <p:nvPr/>
        </p:nvSpPr>
        <p:spPr>
          <a:xfrm>
            <a:off x="1559474" y="3762192"/>
            <a:ext cx="1716537" cy="319565"/>
          </a:xfrm>
          <a:prstGeom prst="wedgeRoundRectCallout">
            <a:avLst>
              <a:gd name="adj1" fmla="val 68356"/>
              <a:gd name="adj2" fmla="val 32197"/>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Variable source</a:t>
            </a:r>
          </a:p>
        </p:txBody>
      </p:sp>
      <p:sp>
        <p:nvSpPr>
          <p:cNvPr id="13" name="Title 1">
            <a:extLst>
              <a:ext uri="{FF2B5EF4-FFF2-40B4-BE49-F238E27FC236}">
                <a16:creationId xmlns:a16="http://schemas.microsoft.com/office/drawing/2014/main" id="{A13A43BC-1B61-4F86-ADFE-DF9CFBF1408E}"/>
              </a:ext>
            </a:extLst>
          </p:cNvPr>
          <p:cNvSpPr>
            <a:spLocks noGrp="1"/>
          </p:cNvSpPr>
          <p:nvPr>
            <p:ph type="title"/>
          </p:nvPr>
        </p:nvSpPr>
        <p:spPr>
          <a:xfrm>
            <a:off x="838200" y="352427"/>
            <a:ext cx="10515600" cy="1325563"/>
          </a:xfrm>
        </p:spPr>
        <p:txBody>
          <a:bodyPr/>
          <a:lstStyle/>
          <a:p>
            <a:pPr algn="l"/>
            <a:r>
              <a:rPr lang="en-GB" dirty="0"/>
              <a:t>Archivist</a:t>
            </a:r>
          </a:p>
        </p:txBody>
      </p:sp>
    </p:spTree>
    <p:extLst>
      <p:ext uri="{BB962C8B-B14F-4D97-AF65-F5344CB8AC3E}">
        <p14:creationId xmlns:p14="http://schemas.microsoft.com/office/powerpoint/2010/main" val="1103249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CAPI/CAIs</a:t>
            </a:r>
          </a:p>
        </p:txBody>
      </p:sp>
      <p:sp>
        <p:nvSpPr>
          <p:cNvPr id="3" name="Content Placeholder 2"/>
          <p:cNvSpPr>
            <a:spLocks noGrp="1"/>
          </p:cNvSpPr>
          <p:nvPr>
            <p:ph idx="1"/>
          </p:nvPr>
        </p:nvSpPr>
        <p:spPr>
          <a:xfrm>
            <a:off x="838200" y="1417638"/>
            <a:ext cx="10515600" cy="4536264"/>
          </a:xfrm>
        </p:spPr>
        <p:txBody>
          <a:bodyPr>
            <a:noAutofit/>
          </a:bodyPr>
          <a:lstStyle/>
          <a:p>
            <a:r>
              <a:rPr lang="en-GB" sz="3600" dirty="0"/>
              <a:t>Data collection code</a:t>
            </a:r>
          </a:p>
          <a:p>
            <a:pPr lvl="1">
              <a:buFont typeface="Arial" panose="020B0604020202020204" pitchFamily="34" charset="0"/>
              <a:buChar char="•"/>
            </a:pPr>
            <a:r>
              <a:rPr lang="en-GB" sz="2000" dirty="0"/>
              <a:t>e.g. Blaise code </a:t>
            </a:r>
          </a:p>
          <a:p>
            <a:pPr lvl="1">
              <a:buFont typeface="Arial" panose="020B0604020202020204" pitchFamily="34" charset="0"/>
              <a:buChar char="•"/>
            </a:pPr>
            <a:r>
              <a:rPr lang="en-GB" sz="2000" dirty="0"/>
              <a:t>Lots of different software needed</a:t>
            </a:r>
          </a:p>
          <a:p>
            <a:pPr lvl="1">
              <a:buFont typeface="Arial" panose="020B0604020202020204" pitchFamily="34" charset="0"/>
              <a:buChar char="•"/>
            </a:pPr>
            <a:r>
              <a:rPr lang="en-GB" sz="2000" dirty="0"/>
              <a:t>Difficult to make transparent</a:t>
            </a:r>
          </a:p>
          <a:p>
            <a:pPr lvl="1">
              <a:buFont typeface="Arial" panose="020B0604020202020204" pitchFamily="34" charset="0"/>
              <a:buChar char="•"/>
            </a:pPr>
            <a:r>
              <a:rPr lang="en-GB" sz="2000" dirty="0"/>
              <a:t>~80% solution </a:t>
            </a:r>
          </a:p>
          <a:p>
            <a:r>
              <a:rPr lang="en-GB" sz="3600" dirty="0"/>
              <a:t>Capture the design</a:t>
            </a:r>
          </a:p>
          <a:p>
            <a:pPr lvl="1">
              <a:buFont typeface="Arial" panose="020B0604020202020204" pitchFamily="34" charset="0"/>
              <a:buChar char="•"/>
            </a:pPr>
            <a:r>
              <a:rPr lang="en-GB" sz="2000" dirty="0"/>
              <a:t>e.g. Understanding Society QSL </a:t>
            </a:r>
          </a:p>
          <a:p>
            <a:pPr lvl="1">
              <a:buFont typeface="Arial" panose="020B0604020202020204" pitchFamily="34" charset="0"/>
              <a:buChar char="•"/>
            </a:pPr>
            <a:r>
              <a:rPr lang="en-GB" sz="2000" dirty="0"/>
              <a:t>May vary from the actual data collection</a:t>
            </a:r>
          </a:p>
          <a:p>
            <a:r>
              <a:rPr lang="en-GB" sz="3600" dirty="0"/>
              <a:t>Machine learning</a:t>
            </a:r>
          </a:p>
          <a:p>
            <a:pPr lvl="1">
              <a:buFont typeface="Arial" panose="020B0604020202020204" pitchFamily="34" charset="0"/>
              <a:buChar char="•"/>
            </a:pPr>
            <a:r>
              <a:rPr lang="en-GB" sz="2000" dirty="0"/>
              <a:t>Lots of metadata for training </a:t>
            </a:r>
          </a:p>
          <a:p>
            <a:pPr lvl="1">
              <a:buFont typeface="Arial" panose="020B0604020202020204" pitchFamily="34" charset="0"/>
              <a:buChar char="•"/>
            </a:pPr>
            <a:r>
              <a:rPr lang="en-GB" sz="2000" dirty="0"/>
              <a:t>Unknown quantity</a:t>
            </a:r>
          </a:p>
          <a:p>
            <a:pPr lvl="1">
              <a:buFont typeface="Arial" panose="020B0604020202020204" pitchFamily="34" charset="0"/>
              <a:buChar char="•"/>
            </a:pPr>
            <a:r>
              <a:rPr lang="en-GB" sz="2000" dirty="0"/>
              <a:t>Potential to unlock archives of questionnaires</a:t>
            </a:r>
          </a:p>
          <a:p>
            <a:pPr lvl="1">
              <a:buFont typeface="Arial" panose="020B0604020202020204" pitchFamily="34" charset="0"/>
              <a:buChar char="•"/>
            </a:pPr>
            <a:endParaRPr lang="en-GB" sz="2000" dirty="0"/>
          </a:p>
          <a:p>
            <a:pPr lvl="1">
              <a:buFont typeface="Arial" panose="020B0604020202020204" pitchFamily="34" charset="0"/>
              <a:buChar char="•"/>
            </a:pPr>
            <a:endParaRPr lang="en-GB" sz="3200" dirty="0"/>
          </a:p>
        </p:txBody>
      </p:sp>
    </p:spTree>
    <p:extLst>
      <p:ext uri="{BB962C8B-B14F-4D97-AF65-F5344CB8AC3E}">
        <p14:creationId xmlns:p14="http://schemas.microsoft.com/office/powerpoint/2010/main" val="40188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C7BB5-46D1-4E8D-AD8A-A0893C1AA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p:txBody>
          <a:bodyPr/>
          <a:lstStyle/>
          <a:p>
            <a:pPr algn="l"/>
            <a:r>
              <a:rPr lang="en-GB" dirty="0"/>
              <a:t>CLOSER Discovery: Data collection instruments</a:t>
            </a:r>
          </a:p>
        </p:txBody>
      </p:sp>
      <p:pic>
        <p:nvPicPr>
          <p:cNvPr id="10" name="Picture 9"/>
          <p:cNvPicPr>
            <a:picLocks noChangeAspect="1"/>
          </p:cNvPicPr>
          <p:nvPr/>
        </p:nvPicPr>
        <p:blipFill>
          <a:blip r:embed="rId4"/>
          <a:stretch>
            <a:fillRect/>
          </a:stretch>
        </p:blipFill>
        <p:spPr>
          <a:xfrm>
            <a:off x="821832" y="1892300"/>
            <a:ext cx="10531968" cy="4066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p:cNvGrpSpPr/>
          <p:nvPr/>
        </p:nvGrpSpPr>
        <p:grpSpPr>
          <a:xfrm>
            <a:off x="1149928" y="1989126"/>
            <a:ext cx="1191490" cy="3020281"/>
            <a:chOff x="1149928" y="1989126"/>
            <a:chExt cx="1191490" cy="3020281"/>
          </a:xfrm>
        </p:grpSpPr>
        <p:sp>
          <p:nvSpPr>
            <p:cNvPr id="11" name="Oval 10"/>
            <p:cNvSpPr/>
            <p:nvPr/>
          </p:nvSpPr>
          <p:spPr>
            <a:xfrm>
              <a:off x="1149928" y="4558145"/>
              <a:ext cx="1191490" cy="451262"/>
            </a:xfrm>
            <a:prstGeom prst="ellipse">
              <a:avLst/>
            </a:prstGeom>
            <a:noFill/>
            <a:ln w="57150">
              <a:solidFill>
                <a:srgbClr val="2E7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1745673" y="2458192"/>
              <a:ext cx="0" cy="2088077"/>
            </a:xfrm>
            <a:prstGeom prst="line">
              <a:avLst/>
            </a:prstGeom>
            <a:ln w="57150">
              <a:solidFill>
                <a:srgbClr val="2E79BA"/>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9928" y="1989126"/>
              <a:ext cx="1191490" cy="451262"/>
            </a:xfrm>
            <a:prstGeom prst="ellipse">
              <a:avLst/>
            </a:prstGeom>
            <a:noFill/>
            <a:ln w="57150">
              <a:solidFill>
                <a:srgbClr val="2E7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Rounded Rectangular Callout 15"/>
          <p:cNvSpPr/>
          <p:nvPr/>
        </p:nvSpPr>
        <p:spPr>
          <a:xfrm>
            <a:off x="207126" y="1514464"/>
            <a:ext cx="1645425" cy="319565"/>
          </a:xfrm>
          <a:prstGeom prst="wedgeRoundRectCallout">
            <a:avLst>
              <a:gd name="adj1" fmla="val 22651"/>
              <a:gd name="adj2" fmla="val 90741"/>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 label</a:t>
            </a:r>
          </a:p>
        </p:txBody>
      </p:sp>
      <p:sp>
        <p:nvSpPr>
          <p:cNvPr id="17" name="Rounded Rectangular Callout 16"/>
          <p:cNvSpPr/>
          <p:nvPr/>
        </p:nvSpPr>
        <p:spPr>
          <a:xfrm>
            <a:off x="9821618" y="2054974"/>
            <a:ext cx="1688829" cy="319565"/>
          </a:xfrm>
          <a:prstGeom prst="wedgeRoundRectCallout">
            <a:avLst>
              <a:gd name="adj1" fmla="val -59838"/>
              <a:gd name="adj2" fmla="val 20135"/>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 literal</a:t>
            </a:r>
          </a:p>
        </p:txBody>
      </p:sp>
      <p:sp>
        <p:nvSpPr>
          <p:cNvPr id="18" name="Rounded Rectangular Callout 17"/>
          <p:cNvSpPr/>
          <p:nvPr/>
        </p:nvSpPr>
        <p:spPr>
          <a:xfrm>
            <a:off x="3256929" y="2679412"/>
            <a:ext cx="1229411" cy="319565"/>
          </a:xfrm>
          <a:prstGeom prst="wedgeRoundRectCallout">
            <a:avLst>
              <a:gd name="adj1" fmla="val 66655"/>
              <a:gd name="adj2" fmla="val 27568"/>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Code list</a:t>
            </a:r>
          </a:p>
        </p:txBody>
      </p:sp>
      <p:sp>
        <p:nvSpPr>
          <p:cNvPr id="19" name="Rounded Rectangular Callout 18"/>
          <p:cNvSpPr/>
          <p:nvPr/>
        </p:nvSpPr>
        <p:spPr>
          <a:xfrm>
            <a:off x="3486405" y="3765790"/>
            <a:ext cx="1229411" cy="319565"/>
          </a:xfrm>
          <a:prstGeom prst="wedgeRoundRectCallout">
            <a:avLst>
              <a:gd name="adj1" fmla="val -64712"/>
              <a:gd name="adj2" fmla="val 16418"/>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Statement</a:t>
            </a:r>
          </a:p>
        </p:txBody>
      </p:sp>
      <p:sp>
        <p:nvSpPr>
          <p:cNvPr id="20" name="Rounded Rectangular Callout 19"/>
          <p:cNvSpPr/>
          <p:nvPr/>
        </p:nvSpPr>
        <p:spPr>
          <a:xfrm>
            <a:off x="2642223" y="4530623"/>
            <a:ext cx="1229411" cy="319565"/>
          </a:xfrm>
          <a:prstGeom prst="wedgeRoundRectCallout">
            <a:avLst>
              <a:gd name="adj1" fmla="val -62781"/>
              <a:gd name="adj2" fmla="val 23852"/>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Condition</a:t>
            </a:r>
          </a:p>
        </p:txBody>
      </p:sp>
      <p:sp>
        <p:nvSpPr>
          <p:cNvPr id="21" name="Rounded Rectangle 20"/>
          <p:cNvSpPr/>
          <p:nvPr/>
        </p:nvSpPr>
        <p:spPr>
          <a:xfrm>
            <a:off x="9599555" y="6148790"/>
            <a:ext cx="2132953" cy="447392"/>
          </a:xfrm>
          <a:prstGeom prst="roundRect">
            <a:avLst/>
          </a:prstGeom>
          <a:solidFill>
            <a:srgbClr val="38B44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Flowchart view</a:t>
            </a:r>
          </a:p>
        </p:txBody>
      </p:sp>
    </p:spTree>
    <p:extLst>
      <p:ext uri="{BB962C8B-B14F-4D97-AF65-F5344CB8AC3E}">
        <p14:creationId xmlns:p14="http://schemas.microsoft.com/office/powerpoint/2010/main" val="76228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a:xfrm>
            <a:off x="609600" y="274638"/>
            <a:ext cx="11582400" cy="1143000"/>
          </a:xfrm>
        </p:spPr>
        <p:txBody>
          <a:bodyPr/>
          <a:lstStyle/>
          <a:p>
            <a:pPr algn="l"/>
            <a:r>
              <a:rPr lang="en-GB" dirty="0"/>
              <a:t>CLOSER Discovery: Derived variable provenance</a:t>
            </a:r>
          </a:p>
        </p:txBody>
      </p:sp>
      <p:pic>
        <p:nvPicPr>
          <p:cNvPr id="6" name="Picture 5"/>
          <p:cNvPicPr>
            <a:picLocks noChangeAspect="1"/>
          </p:cNvPicPr>
          <p:nvPr/>
        </p:nvPicPr>
        <p:blipFill rotWithShape="1">
          <a:blip r:embed="rId3"/>
          <a:srcRect t="24728"/>
          <a:stretch/>
        </p:blipFill>
        <p:spPr>
          <a:xfrm>
            <a:off x="2072194" y="2195543"/>
            <a:ext cx="8047610" cy="4121625"/>
          </a:xfrm>
          <a:prstGeom prst="rect">
            <a:avLst/>
          </a:prstGeom>
        </p:spPr>
      </p:pic>
      <p:sp>
        <p:nvSpPr>
          <p:cNvPr id="11" name="Rounded Rectangular Callout 10"/>
          <p:cNvSpPr/>
          <p:nvPr/>
        </p:nvSpPr>
        <p:spPr>
          <a:xfrm>
            <a:off x="1201253" y="2193193"/>
            <a:ext cx="1422400" cy="319565"/>
          </a:xfrm>
          <a:prstGeom prst="wedgeRoundRectCallout">
            <a:avLst>
              <a:gd name="adj1" fmla="val 61679"/>
              <a:gd name="adj2" fmla="val 23852"/>
              <a:gd name="adj3" fmla="val 16667"/>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Derived Variable</a:t>
            </a:r>
          </a:p>
        </p:txBody>
      </p:sp>
      <p:sp>
        <p:nvSpPr>
          <p:cNvPr id="12" name="Rounded Rectangular Callout 11"/>
          <p:cNvSpPr/>
          <p:nvPr/>
        </p:nvSpPr>
        <p:spPr>
          <a:xfrm>
            <a:off x="1448572" y="2710883"/>
            <a:ext cx="1422400" cy="319565"/>
          </a:xfrm>
          <a:prstGeom prst="wedgeRoundRectCallout">
            <a:avLst>
              <a:gd name="adj1" fmla="val 61679"/>
              <a:gd name="adj2" fmla="val 23852"/>
              <a:gd name="adj3" fmla="val 16667"/>
            </a:avLst>
          </a:prstGeom>
          <a:solidFill>
            <a:srgbClr val="652C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Variable</a:t>
            </a:r>
          </a:p>
        </p:txBody>
      </p:sp>
      <p:sp>
        <p:nvSpPr>
          <p:cNvPr id="13" name="Rounded Rectangular Callout 12"/>
          <p:cNvSpPr/>
          <p:nvPr/>
        </p:nvSpPr>
        <p:spPr>
          <a:xfrm>
            <a:off x="1737622" y="3218104"/>
            <a:ext cx="1422400" cy="319565"/>
          </a:xfrm>
          <a:prstGeom prst="wedgeRoundRectCallout">
            <a:avLst>
              <a:gd name="adj1" fmla="val 61679"/>
              <a:gd name="adj2" fmla="val 23852"/>
              <a:gd name="adj3" fmla="val 16667"/>
            </a:avLst>
          </a:prstGeom>
          <a:solidFill>
            <a:srgbClr val="EC00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Question</a:t>
            </a:r>
          </a:p>
        </p:txBody>
      </p:sp>
      <p:sp>
        <p:nvSpPr>
          <p:cNvPr id="14" name="Rounded Rectangle 13"/>
          <p:cNvSpPr/>
          <p:nvPr/>
        </p:nvSpPr>
        <p:spPr>
          <a:xfrm>
            <a:off x="3286608" y="4127584"/>
            <a:ext cx="6833196" cy="296883"/>
          </a:xfrm>
          <a:prstGeom prst="round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286608" y="3205160"/>
            <a:ext cx="6833196" cy="296883"/>
          </a:xfrm>
          <a:prstGeom prst="round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286608" y="5033614"/>
            <a:ext cx="6833196" cy="296883"/>
          </a:xfrm>
          <a:prstGeom prst="round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286608" y="5927768"/>
            <a:ext cx="6833196" cy="296883"/>
          </a:xfrm>
          <a:prstGeom prst="round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3049103" y="2722758"/>
            <a:ext cx="7070702" cy="407298"/>
          </a:xfrm>
          <a:prstGeom prst="roundRect">
            <a:avLst/>
          </a:prstGeom>
          <a:noFill/>
          <a:ln w="28575">
            <a:solidFill>
              <a:srgbClr val="652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049102" y="3623367"/>
            <a:ext cx="7070702" cy="407298"/>
          </a:xfrm>
          <a:prstGeom prst="roundRect">
            <a:avLst/>
          </a:prstGeom>
          <a:noFill/>
          <a:ln w="28575">
            <a:solidFill>
              <a:srgbClr val="652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3049102" y="4534159"/>
            <a:ext cx="7070702" cy="407298"/>
          </a:xfrm>
          <a:prstGeom prst="roundRect">
            <a:avLst/>
          </a:prstGeom>
          <a:noFill/>
          <a:ln w="28575">
            <a:solidFill>
              <a:srgbClr val="652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049102" y="5444952"/>
            <a:ext cx="7070702" cy="407298"/>
          </a:xfrm>
          <a:prstGeom prst="roundRect">
            <a:avLst/>
          </a:prstGeom>
          <a:noFill/>
          <a:ln w="28575">
            <a:solidFill>
              <a:srgbClr val="652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2775969" y="2205068"/>
            <a:ext cx="7343835" cy="414349"/>
          </a:xfrm>
          <a:prstGeom prst="roundRect">
            <a:avLst/>
          </a:prstGeom>
          <a:noFill/>
          <a:ln>
            <a:solidFill>
              <a:srgbClr val="2E7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3"/>
          <a:srcRect b="85898"/>
          <a:stretch/>
        </p:blipFill>
        <p:spPr>
          <a:xfrm>
            <a:off x="2072195" y="1407881"/>
            <a:ext cx="8047610" cy="772164"/>
          </a:xfrm>
          <a:prstGeom prst="rect">
            <a:avLst/>
          </a:prstGeom>
        </p:spPr>
      </p:pic>
      <p:sp>
        <p:nvSpPr>
          <p:cNvPr id="29" name="Rounded Rectangle 28"/>
          <p:cNvSpPr/>
          <p:nvPr/>
        </p:nvSpPr>
        <p:spPr>
          <a:xfrm>
            <a:off x="9599555" y="6148790"/>
            <a:ext cx="2228268" cy="447392"/>
          </a:xfrm>
          <a:prstGeom prst="roundRect">
            <a:avLst/>
          </a:prstGeom>
          <a:solidFill>
            <a:srgbClr val="38B44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Variable lineage view</a:t>
            </a:r>
          </a:p>
        </p:txBody>
      </p:sp>
    </p:spTree>
    <p:extLst>
      <p:ext uri="{BB962C8B-B14F-4D97-AF65-F5344CB8AC3E}">
        <p14:creationId xmlns:p14="http://schemas.microsoft.com/office/powerpoint/2010/main" val="14668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p:txBody>
          <a:bodyPr/>
          <a:lstStyle/>
          <a:p>
            <a:pPr algn="l"/>
            <a:r>
              <a:rPr lang="en-GB" dirty="0"/>
              <a:t>CLOSER Discovery: Routing</a:t>
            </a:r>
          </a:p>
        </p:txBody>
      </p:sp>
      <p:pic>
        <p:nvPicPr>
          <p:cNvPr id="3" name="Picture 2">
            <a:extLst>
              <a:ext uri="{FF2B5EF4-FFF2-40B4-BE49-F238E27FC236}">
                <a16:creationId xmlns:a16="http://schemas.microsoft.com/office/drawing/2014/main" id="{E76C7BB5-46D1-4E8D-AD8A-A0893C1AA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pic>
        <p:nvPicPr>
          <p:cNvPr id="5" name="Picture 4"/>
          <p:cNvPicPr>
            <a:picLocks noChangeAspect="1"/>
          </p:cNvPicPr>
          <p:nvPr/>
        </p:nvPicPr>
        <p:blipFill>
          <a:blip r:embed="rId4"/>
          <a:stretch>
            <a:fillRect/>
          </a:stretch>
        </p:blipFill>
        <p:spPr>
          <a:xfrm>
            <a:off x="2640882" y="1568451"/>
            <a:ext cx="7084971" cy="2049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2649764" y="3963988"/>
            <a:ext cx="7076089" cy="2541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9813311" y="3170833"/>
            <a:ext cx="2132953" cy="447392"/>
          </a:xfrm>
          <a:prstGeom prst="roundRect">
            <a:avLst/>
          </a:prstGeom>
          <a:solidFill>
            <a:srgbClr val="38B44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Flowchart view</a:t>
            </a:r>
          </a:p>
        </p:txBody>
      </p:sp>
      <p:sp>
        <p:nvSpPr>
          <p:cNvPr id="9" name="Rounded Rectangle 8"/>
          <p:cNvSpPr/>
          <p:nvPr/>
        </p:nvSpPr>
        <p:spPr>
          <a:xfrm>
            <a:off x="9858709" y="6057733"/>
            <a:ext cx="2132953" cy="447392"/>
          </a:xfrm>
          <a:prstGeom prst="roundRect">
            <a:avLst/>
          </a:prstGeom>
          <a:solidFill>
            <a:srgbClr val="38B44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Variable view</a:t>
            </a:r>
          </a:p>
        </p:txBody>
      </p:sp>
      <p:grpSp>
        <p:nvGrpSpPr>
          <p:cNvPr id="10" name="Group 9"/>
          <p:cNvGrpSpPr/>
          <p:nvPr/>
        </p:nvGrpSpPr>
        <p:grpSpPr>
          <a:xfrm>
            <a:off x="2946923" y="1568450"/>
            <a:ext cx="575505" cy="1441407"/>
            <a:chOff x="1149928" y="1989126"/>
            <a:chExt cx="1191490" cy="3020281"/>
          </a:xfrm>
        </p:grpSpPr>
        <p:sp>
          <p:nvSpPr>
            <p:cNvPr id="11" name="Oval 10"/>
            <p:cNvSpPr/>
            <p:nvPr/>
          </p:nvSpPr>
          <p:spPr>
            <a:xfrm>
              <a:off x="1149928" y="4558145"/>
              <a:ext cx="1191490" cy="451262"/>
            </a:xfrm>
            <a:prstGeom prst="ellipse">
              <a:avLst/>
            </a:prstGeom>
            <a:noFill/>
            <a:ln w="28575">
              <a:solidFill>
                <a:srgbClr val="2E7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1745673" y="2458192"/>
              <a:ext cx="0" cy="2088077"/>
            </a:xfrm>
            <a:prstGeom prst="line">
              <a:avLst/>
            </a:prstGeom>
            <a:ln w="28575">
              <a:solidFill>
                <a:srgbClr val="2E79BA"/>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149928" y="1989126"/>
              <a:ext cx="1191490" cy="451262"/>
            </a:xfrm>
            <a:prstGeom prst="ellipse">
              <a:avLst/>
            </a:prstGeom>
            <a:noFill/>
            <a:ln w="28575">
              <a:solidFill>
                <a:srgbClr val="2E7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83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p:txBody>
          <a:bodyPr/>
          <a:lstStyle/>
          <a:p>
            <a:pPr algn="l"/>
            <a:r>
              <a:rPr lang="en-GB" dirty="0"/>
              <a:t>CLOSER Discovery: Lists</a:t>
            </a:r>
          </a:p>
        </p:txBody>
      </p:sp>
      <p:pic>
        <p:nvPicPr>
          <p:cNvPr id="3" name="Picture 2">
            <a:extLst>
              <a:ext uri="{FF2B5EF4-FFF2-40B4-BE49-F238E27FC236}">
                <a16:creationId xmlns:a16="http://schemas.microsoft.com/office/drawing/2014/main" id="{E76C7BB5-46D1-4E8D-AD8A-A0893C1AA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pic>
        <p:nvPicPr>
          <p:cNvPr id="6" name="Picture 5">
            <a:extLst>
              <a:ext uri="{FF2B5EF4-FFF2-40B4-BE49-F238E27FC236}">
                <a16:creationId xmlns:a16="http://schemas.microsoft.com/office/drawing/2014/main" id="{F56C5494-3977-4B02-B394-90C1F5DC1B67}"/>
              </a:ext>
            </a:extLst>
          </p:cNvPr>
          <p:cNvPicPr>
            <a:picLocks noChangeAspect="1"/>
          </p:cNvPicPr>
          <p:nvPr/>
        </p:nvPicPr>
        <p:blipFill rotWithShape="1">
          <a:blip r:embed="rId4"/>
          <a:srcRect b="62129"/>
          <a:stretch/>
        </p:blipFill>
        <p:spPr>
          <a:xfrm>
            <a:off x="2646235" y="1652907"/>
            <a:ext cx="7058025" cy="1940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A415A50-BFF7-4135-8C5F-1FC2078155BD}"/>
              </a:ext>
            </a:extLst>
          </p:cNvPr>
          <p:cNvPicPr>
            <a:picLocks noChangeAspect="1"/>
          </p:cNvPicPr>
          <p:nvPr/>
        </p:nvPicPr>
        <p:blipFill rotWithShape="1">
          <a:blip r:embed="rId4"/>
          <a:srcRect t="63269"/>
          <a:stretch/>
        </p:blipFill>
        <p:spPr>
          <a:xfrm>
            <a:off x="2646235" y="4187951"/>
            <a:ext cx="7058025" cy="1882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960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804" y="675393"/>
            <a:ext cx="7221481" cy="5834305"/>
          </a:xfrm>
          <a:prstGeom prst="rect">
            <a:avLst/>
          </a:prstGeom>
        </p:spPr>
      </p:pic>
    </p:spTree>
    <p:extLst>
      <p:ext uri="{BB962C8B-B14F-4D97-AF65-F5344CB8AC3E}">
        <p14:creationId xmlns:p14="http://schemas.microsoft.com/office/powerpoint/2010/main" val="16926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Summary </a:t>
            </a:r>
          </a:p>
        </p:txBody>
      </p:sp>
      <p:sp>
        <p:nvSpPr>
          <p:cNvPr id="3" name="Content Placeholder 2"/>
          <p:cNvSpPr>
            <a:spLocks noGrp="1"/>
          </p:cNvSpPr>
          <p:nvPr>
            <p:ph idx="1"/>
          </p:nvPr>
        </p:nvSpPr>
        <p:spPr>
          <a:xfrm>
            <a:off x="838200" y="1751785"/>
            <a:ext cx="10515600" cy="4351338"/>
          </a:xfrm>
        </p:spPr>
        <p:txBody>
          <a:bodyPr>
            <a:normAutofit lnSpcReduction="10000"/>
          </a:bodyPr>
          <a:lstStyle/>
          <a:p>
            <a:pPr>
              <a:lnSpc>
                <a:spcPct val="120000"/>
              </a:lnSpc>
            </a:pPr>
            <a:r>
              <a:rPr lang="en-GB" sz="2400" dirty="0"/>
              <a:t>Documenting questionnaires using DDI is challenging but offers many opportunities</a:t>
            </a:r>
          </a:p>
          <a:p>
            <a:pPr>
              <a:lnSpc>
                <a:spcPct val="120000"/>
              </a:lnSpc>
            </a:pPr>
            <a:r>
              <a:rPr lang="en-GB" sz="2400" dirty="0"/>
              <a:t>CLOSER Discovery provides centralised, standardised and simplified method of finding research data</a:t>
            </a:r>
          </a:p>
          <a:p>
            <a:pPr fontAlgn="ctr"/>
            <a:r>
              <a:rPr lang="en-GB" sz="2400" dirty="0"/>
              <a:t>We are increasing transparency by providing metadata of the questionnaires, variable provenance and persistent lists</a:t>
            </a:r>
          </a:p>
          <a:p>
            <a:pPr>
              <a:lnSpc>
                <a:spcPct val="120000"/>
              </a:lnSpc>
            </a:pPr>
            <a:r>
              <a:rPr lang="en-GB" sz="2400" dirty="0"/>
              <a:t>The rich metadata offers new and innovative opportunities e.g.</a:t>
            </a:r>
          </a:p>
          <a:p>
            <a:pPr lvl="1">
              <a:lnSpc>
                <a:spcPct val="120000"/>
              </a:lnSpc>
              <a:buFont typeface="Arial" panose="020B0604020202020204" pitchFamily="34" charset="0"/>
              <a:buChar char="•"/>
            </a:pPr>
            <a:r>
              <a:rPr lang="en-GB" sz="2200" dirty="0"/>
              <a:t>Validating incoming data</a:t>
            </a:r>
          </a:p>
          <a:p>
            <a:pPr lvl="1">
              <a:lnSpc>
                <a:spcPct val="120000"/>
              </a:lnSpc>
              <a:buFont typeface="Arial" panose="020B0604020202020204" pitchFamily="34" charset="0"/>
              <a:buChar char="•"/>
            </a:pPr>
            <a:r>
              <a:rPr lang="en-GB" sz="2200" dirty="0"/>
              <a:t>Question banks</a:t>
            </a:r>
          </a:p>
          <a:p>
            <a:pPr lvl="1">
              <a:lnSpc>
                <a:spcPct val="120000"/>
              </a:lnSpc>
              <a:buFont typeface="Arial" panose="020B0604020202020204" pitchFamily="34" charset="0"/>
              <a:buChar char="•"/>
            </a:pPr>
            <a:r>
              <a:rPr lang="en-GB" sz="2200" dirty="0"/>
              <a:t>Unlocking archives </a:t>
            </a:r>
          </a:p>
          <a:p>
            <a:pPr lvl="1">
              <a:lnSpc>
                <a:spcPct val="120000"/>
              </a:lnSpc>
              <a:buFont typeface="Arial" panose="020B0604020202020204" pitchFamily="34" charset="0"/>
              <a:buChar char="•"/>
            </a:pPr>
            <a:endParaRPr lang="en-GB" sz="1600" dirty="0"/>
          </a:p>
          <a:p>
            <a:pPr marL="0" indent="0">
              <a:buNone/>
            </a:pPr>
            <a:endParaRPr lang="en-GB" dirty="0"/>
          </a:p>
        </p:txBody>
      </p:sp>
      <p:pic>
        <p:nvPicPr>
          <p:cNvPr id="4" name="Picture 3">
            <a:extLst>
              <a:ext uri="{FF2B5EF4-FFF2-40B4-BE49-F238E27FC236}">
                <a16:creationId xmlns:a16="http://schemas.microsoft.com/office/drawing/2014/main" id="{E76C7BB5-46D1-4E8D-AD8A-A0893C1AA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spTree>
    <p:extLst>
      <p:ext uri="{BB962C8B-B14F-4D97-AF65-F5344CB8AC3E}">
        <p14:creationId xmlns:p14="http://schemas.microsoft.com/office/powerpoint/2010/main" val="25973784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D0D773-FF97-4EFA-BA35-09E913E901E4}"/>
              </a:ext>
            </a:extLst>
          </p:cNvPr>
          <p:cNvSpPr/>
          <p:nvPr/>
        </p:nvSpPr>
        <p:spPr>
          <a:xfrm>
            <a:off x="609600" y="1785985"/>
            <a:ext cx="5180807" cy="1886545"/>
          </a:xfrm>
          <a:prstGeom prst="rect">
            <a:avLst/>
          </a:prstGeom>
          <a:solidFill>
            <a:srgbClr val="DF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CB058E3-6154-498D-BEF2-2C6D4692F4E4}"/>
              </a:ext>
            </a:extLst>
          </p:cNvPr>
          <p:cNvSpPr/>
          <p:nvPr/>
        </p:nvSpPr>
        <p:spPr>
          <a:xfrm>
            <a:off x="6531768" y="4310398"/>
            <a:ext cx="5180807" cy="1886545"/>
          </a:xfrm>
          <a:prstGeom prst="rect">
            <a:avLst/>
          </a:prstGeom>
          <a:solidFill>
            <a:srgbClr val="DF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09600" y="4300984"/>
            <a:ext cx="5295801" cy="1870778"/>
          </a:xfrm>
          <a:prstGeom prst="rect">
            <a:avLst/>
          </a:prstGeom>
          <a:solidFill>
            <a:srgbClr val="F2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3A43BC-1B61-4F86-ADFE-DF9CFBF1408E}"/>
              </a:ext>
            </a:extLst>
          </p:cNvPr>
          <p:cNvSpPr>
            <a:spLocks noGrp="1"/>
          </p:cNvSpPr>
          <p:nvPr>
            <p:ph type="title"/>
          </p:nvPr>
        </p:nvSpPr>
        <p:spPr>
          <a:xfrm>
            <a:off x="609600" y="274638"/>
            <a:ext cx="10972800" cy="1143000"/>
          </a:xfrm>
        </p:spPr>
        <p:txBody>
          <a:bodyPr/>
          <a:lstStyle/>
          <a:p>
            <a:pPr algn="l"/>
            <a:r>
              <a:rPr lang="en-GB" dirty="0"/>
              <a:t>Thank you</a:t>
            </a:r>
          </a:p>
        </p:txBody>
      </p:sp>
      <p:sp>
        <p:nvSpPr>
          <p:cNvPr id="12" name="Rectangle 11"/>
          <p:cNvSpPr/>
          <p:nvPr/>
        </p:nvSpPr>
        <p:spPr>
          <a:xfrm>
            <a:off x="8459664" y="2037518"/>
            <a:ext cx="2614308" cy="1421928"/>
          </a:xfrm>
          <a:prstGeom prst="rect">
            <a:avLst/>
          </a:prstGeom>
        </p:spPr>
        <p:txBody>
          <a:bodyPr wrap="square">
            <a:spAutoFit/>
          </a:bodyPr>
          <a:lstStyle/>
          <a:p>
            <a:pPr>
              <a:lnSpc>
                <a:spcPct val="120000"/>
              </a:lnSpc>
            </a:pPr>
            <a:r>
              <a:rPr lang="en-GB" sz="2400" dirty="0"/>
              <a:t>@CLOSER_UK</a:t>
            </a:r>
          </a:p>
          <a:p>
            <a:pPr>
              <a:lnSpc>
                <a:spcPct val="120000"/>
              </a:lnSpc>
            </a:pPr>
            <a:endParaRPr lang="en-GB" sz="2400" dirty="0"/>
          </a:p>
          <a:p>
            <a:pPr>
              <a:lnSpc>
                <a:spcPct val="120000"/>
              </a:lnSpc>
            </a:pPr>
            <a:r>
              <a:rPr lang="en-GB" sz="2400" dirty="0"/>
              <a:t>closer@ucl.ac.uk</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269" y="1910282"/>
            <a:ext cx="838200" cy="8382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558" y="2841753"/>
            <a:ext cx="685716" cy="684000"/>
          </a:xfrm>
          <a:prstGeom prst="rect">
            <a:avLst/>
          </a:prstGeom>
        </p:spPr>
      </p:pic>
      <p:pic>
        <p:nvPicPr>
          <p:cNvPr id="16" name="Picture 15">
            <a:extLst>
              <a:ext uri="{FF2B5EF4-FFF2-40B4-BE49-F238E27FC236}">
                <a16:creationId xmlns:a16="http://schemas.microsoft.com/office/drawing/2014/main" id="{E76C7BB5-46D1-4E8D-AD8A-A0893C1AA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sp>
        <p:nvSpPr>
          <p:cNvPr id="5" name="TextBox 4">
            <a:extLst>
              <a:ext uri="{FF2B5EF4-FFF2-40B4-BE49-F238E27FC236}">
                <a16:creationId xmlns:a16="http://schemas.microsoft.com/office/drawing/2014/main" id="{18B0E29B-6B2C-4726-B97C-30637F9966B5}"/>
              </a:ext>
            </a:extLst>
          </p:cNvPr>
          <p:cNvSpPr txBox="1"/>
          <p:nvPr/>
        </p:nvSpPr>
        <p:spPr>
          <a:xfrm>
            <a:off x="6716394" y="5038657"/>
            <a:ext cx="4696230" cy="1138773"/>
          </a:xfrm>
          <a:prstGeom prst="rect">
            <a:avLst/>
          </a:prstGeom>
          <a:noFill/>
        </p:spPr>
        <p:txBody>
          <a:bodyPr wrap="square" rtlCol="0">
            <a:spAutoFit/>
          </a:bodyPr>
          <a:lstStyle/>
          <a:p>
            <a:r>
              <a:rPr lang="en-GB" dirty="0">
                <a:latin typeface="+mn-lt"/>
              </a:rPr>
              <a:t>The Obstacles and Opportunities of Longitudinal Data Harmonisation: Experiences from CLOSER</a:t>
            </a:r>
          </a:p>
          <a:p>
            <a:endParaRPr lang="en-GB" sz="1200" dirty="0">
              <a:latin typeface="+mn-lt"/>
            </a:endParaRPr>
          </a:p>
          <a:p>
            <a:r>
              <a:rPr lang="en-GB" sz="2000" dirty="0">
                <a:latin typeface="+mn-lt"/>
              </a:rPr>
              <a:t>Dara O'Neill</a:t>
            </a:r>
          </a:p>
        </p:txBody>
      </p:sp>
      <p:sp>
        <p:nvSpPr>
          <p:cNvPr id="6" name="Rectangle 5">
            <a:extLst>
              <a:ext uri="{FF2B5EF4-FFF2-40B4-BE49-F238E27FC236}">
                <a16:creationId xmlns:a16="http://schemas.microsoft.com/office/drawing/2014/main" id="{DB8CEB2C-81A6-401B-A8E0-C8A378DFAE6B}"/>
              </a:ext>
            </a:extLst>
          </p:cNvPr>
          <p:cNvSpPr/>
          <p:nvPr/>
        </p:nvSpPr>
        <p:spPr>
          <a:xfrm>
            <a:off x="6698018" y="4401243"/>
            <a:ext cx="4463968" cy="646331"/>
          </a:xfrm>
          <a:prstGeom prst="rect">
            <a:avLst/>
          </a:prstGeom>
        </p:spPr>
        <p:txBody>
          <a:bodyPr wrap="square">
            <a:spAutoFit/>
          </a:bodyPr>
          <a:lstStyle/>
          <a:p>
            <a:r>
              <a:rPr lang="en-GB" b="1" dirty="0">
                <a:latin typeface="+mn-lt"/>
              </a:rPr>
              <a:t>Survey Data Harmonisation: Potentials and Challenges 2</a:t>
            </a:r>
          </a:p>
        </p:txBody>
      </p:sp>
      <p:sp>
        <p:nvSpPr>
          <p:cNvPr id="10" name="Rectangle 9"/>
          <p:cNvSpPr/>
          <p:nvPr/>
        </p:nvSpPr>
        <p:spPr>
          <a:xfrm>
            <a:off x="719980" y="2940304"/>
            <a:ext cx="2943370" cy="505972"/>
          </a:xfrm>
          <a:prstGeom prst="rect">
            <a:avLst/>
          </a:prstGeom>
        </p:spPr>
        <p:txBody>
          <a:bodyPr wrap="none">
            <a:spAutoFit/>
          </a:bodyPr>
          <a:lstStyle/>
          <a:p>
            <a:pPr>
              <a:lnSpc>
                <a:spcPct val="120000"/>
              </a:lnSpc>
            </a:pPr>
            <a:r>
              <a:rPr lang="en-GB" sz="2400" b="1" dirty="0">
                <a:latin typeface="+mn-lt"/>
              </a:rPr>
              <a:t>discovery.closer.ac.uk</a:t>
            </a:r>
          </a:p>
        </p:txBody>
      </p:sp>
      <p:sp>
        <p:nvSpPr>
          <p:cNvPr id="11" name="Rectangle 10"/>
          <p:cNvSpPr/>
          <p:nvPr/>
        </p:nvSpPr>
        <p:spPr>
          <a:xfrm>
            <a:off x="779376" y="5492113"/>
            <a:ext cx="1922834" cy="574901"/>
          </a:xfrm>
          <a:prstGeom prst="rect">
            <a:avLst/>
          </a:prstGeom>
        </p:spPr>
        <p:txBody>
          <a:bodyPr wrap="none">
            <a:spAutoFit/>
          </a:bodyPr>
          <a:lstStyle/>
          <a:p>
            <a:pPr>
              <a:lnSpc>
                <a:spcPct val="120000"/>
              </a:lnSpc>
            </a:pPr>
            <a:r>
              <a:rPr lang="en-GB" sz="2800" b="1" dirty="0">
                <a:latin typeface="+mn-lt"/>
              </a:rPr>
              <a:t>closer.ac.uk</a:t>
            </a:r>
          </a:p>
        </p:txBody>
      </p:sp>
      <p:sp>
        <p:nvSpPr>
          <p:cNvPr id="22" name="TextBox 21">
            <a:extLst>
              <a:ext uri="{FF2B5EF4-FFF2-40B4-BE49-F238E27FC236}">
                <a16:creationId xmlns:a16="http://schemas.microsoft.com/office/drawing/2014/main" id="{BE3708F5-2E20-46CF-BBE2-EE986A23FD18}"/>
              </a:ext>
            </a:extLst>
          </p:cNvPr>
          <p:cNvSpPr txBox="1"/>
          <p:nvPr/>
        </p:nvSpPr>
        <p:spPr>
          <a:xfrm>
            <a:off x="727795" y="1981627"/>
            <a:ext cx="1870192" cy="646331"/>
          </a:xfrm>
          <a:prstGeom prst="rect">
            <a:avLst/>
          </a:prstGeom>
          <a:noFill/>
        </p:spPr>
        <p:txBody>
          <a:bodyPr wrap="none" rtlCol="0">
            <a:spAutoFit/>
          </a:bodyPr>
          <a:lstStyle/>
          <a:p>
            <a:r>
              <a:rPr lang="en-GB" b="1" dirty="0">
                <a:latin typeface="+mn-lt"/>
              </a:rPr>
              <a:t>Search data from </a:t>
            </a:r>
          </a:p>
          <a:p>
            <a:r>
              <a:rPr lang="en-GB" b="1" dirty="0">
                <a:latin typeface="+mn-lt"/>
              </a:rPr>
              <a:t>our studies</a:t>
            </a:r>
          </a:p>
        </p:txBody>
      </p:sp>
      <p:pic>
        <p:nvPicPr>
          <p:cNvPr id="20" name="Picture 19">
            <a:extLst>
              <a:ext uri="{FF2B5EF4-FFF2-40B4-BE49-F238E27FC236}">
                <a16:creationId xmlns:a16="http://schemas.microsoft.com/office/drawing/2014/main" id="{C19DA311-4E0A-4FE2-9D87-AA027CA9234A}"/>
              </a:ext>
            </a:extLst>
          </p:cNvPr>
          <p:cNvPicPr>
            <a:picLocks noChangeAspect="1"/>
          </p:cNvPicPr>
          <p:nvPr/>
        </p:nvPicPr>
        <p:blipFill rotWithShape="1">
          <a:blip r:embed="rId6"/>
          <a:srcRect l="65966" t="1715" r="1690" b="66825"/>
          <a:stretch/>
        </p:blipFill>
        <p:spPr>
          <a:xfrm>
            <a:off x="3773730" y="1801752"/>
            <a:ext cx="2118949" cy="1886327"/>
          </a:xfrm>
          <a:prstGeom prst="rect">
            <a:avLst/>
          </a:prstGeom>
        </p:spPr>
      </p:pic>
      <p:pic>
        <p:nvPicPr>
          <p:cNvPr id="23" name="Picture 22">
            <a:extLst>
              <a:ext uri="{FF2B5EF4-FFF2-40B4-BE49-F238E27FC236}">
                <a16:creationId xmlns:a16="http://schemas.microsoft.com/office/drawing/2014/main" id="{EDD09636-1D6C-4216-B61C-0726C7AC04AD}"/>
              </a:ext>
            </a:extLst>
          </p:cNvPr>
          <p:cNvPicPr>
            <a:picLocks noChangeAspect="1"/>
          </p:cNvPicPr>
          <p:nvPr/>
        </p:nvPicPr>
        <p:blipFill rotWithShape="1">
          <a:blip r:embed="rId6"/>
          <a:srcRect l="74622" t="71060" r="4021" b="4183"/>
          <a:stretch/>
        </p:blipFill>
        <p:spPr>
          <a:xfrm>
            <a:off x="4305371" y="4588702"/>
            <a:ext cx="1261243" cy="1329936"/>
          </a:xfrm>
          <a:prstGeom prst="rect">
            <a:avLst/>
          </a:prstGeom>
        </p:spPr>
      </p:pic>
      <p:sp>
        <p:nvSpPr>
          <p:cNvPr id="24" name="TextBox 23">
            <a:extLst>
              <a:ext uri="{FF2B5EF4-FFF2-40B4-BE49-F238E27FC236}">
                <a16:creationId xmlns:a16="http://schemas.microsoft.com/office/drawing/2014/main" id="{31EF42FA-DD04-4DD4-B870-C00F0A85F651}"/>
              </a:ext>
            </a:extLst>
          </p:cNvPr>
          <p:cNvSpPr txBox="1"/>
          <p:nvPr/>
        </p:nvSpPr>
        <p:spPr>
          <a:xfrm>
            <a:off x="727795" y="4484613"/>
            <a:ext cx="2533129" cy="969496"/>
          </a:xfrm>
          <a:prstGeom prst="rect">
            <a:avLst/>
          </a:prstGeom>
          <a:noFill/>
        </p:spPr>
        <p:txBody>
          <a:bodyPr wrap="none" rtlCol="0">
            <a:spAutoFit/>
          </a:bodyPr>
          <a:lstStyle/>
          <a:p>
            <a:r>
              <a:rPr lang="en-GB" b="1" dirty="0">
                <a:latin typeface="+mn-lt"/>
              </a:rPr>
              <a:t>Love longitudinal? </a:t>
            </a:r>
          </a:p>
          <a:p>
            <a:endParaRPr lang="en-GB" sz="1100" b="1" dirty="0">
              <a:latin typeface="+mn-lt"/>
            </a:endParaRPr>
          </a:p>
          <a:p>
            <a:r>
              <a:rPr lang="en-GB" sz="1400" dirty="0">
                <a:solidFill>
                  <a:schemeClr val="bg1">
                    <a:lumMod val="50000"/>
                  </a:schemeClr>
                </a:solidFill>
                <a:latin typeface="+mn-lt"/>
              </a:rPr>
              <a:t>So do we.</a:t>
            </a:r>
          </a:p>
          <a:p>
            <a:r>
              <a:rPr lang="en-GB" sz="1400" dirty="0">
                <a:solidFill>
                  <a:schemeClr val="bg1">
                    <a:lumMod val="50000"/>
                  </a:schemeClr>
                </a:solidFill>
                <a:latin typeface="+mn-lt"/>
              </a:rPr>
              <a:t>Sign up to our email newsletters</a:t>
            </a:r>
          </a:p>
        </p:txBody>
      </p:sp>
      <p:sp>
        <p:nvSpPr>
          <p:cNvPr id="18" name="Date Placeholder 3">
            <a:extLst>
              <a:ext uri="{FF2B5EF4-FFF2-40B4-BE49-F238E27FC236}">
                <a16:creationId xmlns:a16="http://schemas.microsoft.com/office/drawing/2014/main" id="{E9B60B0B-3E5F-47F0-9015-10C8803C5B2E}"/>
              </a:ext>
            </a:extLst>
          </p:cNvPr>
          <p:cNvSpPr>
            <a:spLocks noGrp="1"/>
          </p:cNvSpPr>
          <p:nvPr>
            <p:ph type="dt" sz="half" idx="10"/>
          </p:nvPr>
        </p:nvSpPr>
        <p:spPr>
          <a:xfrm>
            <a:off x="609600" y="6355391"/>
            <a:ext cx="3766852" cy="319870"/>
          </a:xfrm>
        </p:spPr>
        <p:txBody>
          <a:bodyPr/>
          <a:lstStyle/>
          <a:p>
            <a:r>
              <a:rPr lang="en-GB" dirty="0"/>
              <a:t>This presentation is available under the license CC-BY 4.0</a:t>
            </a:r>
          </a:p>
        </p:txBody>
      </p:sp>
    </p:spTree>
    <p:extLst>
      <p:ext uri="{BB962C8B-B14F-4D97-AF65-F5344CB8AC3E}">
        <p14:creationId xmlns:p14="http://schemas.microsoft.com/office/powerpoint/2010/main" val="301346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3503713" y="1700808"/>
            <a:ext cx="6223439" cy="22390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809841" y="4965413"/>
            <a:ext cx="10572318" cy="584775"/>
          </a:xfrm>
          <a:prstGeom prst="rect">
            <a:avLst/>
          </a:prstGeom>
          <a:noFill/>
        </p:spPr>
        <p:txBody>
          <a:bodyPr wrap="none" rtlCol="0">
            <a:spAutoFit/>
          </a:bodyPr>
          <a:lstStyle/>
          <a:p>
            <a:r>
              <a:rPr lang="en-GB" sz="3200" i="1" dirty="0">
                <a:latin typeface="+mn-lt"/>
              </a:rPr>
              <a:t>Maximise the </a:t>
            </a:r>
            <a:r>
              <a:rPr lang="en-GB" sz="3200" b="1" i="1" dirty="0">
                <a:latin typeface="+mn-lt"/>
              </a:rPr>
              <a:t>use</a:t>
            </a:r>
            <a:r>
              <a:rPr lang="en-GB" sz="3200" i="1" dirty="0">
                <a:latin typeface="+mn-lt"/>
              </a:rPr>
              <a:t>, </a:t>
            </a:r>
            <a:r>
              <a:rPr lang="en-GB" sz="3200" b="1" i="1" dirty="0">
                <a:latin typeface="+mn-lt"/>
              </a:rPr>
              <a:t>value</a:t>
            </a:r>
            <a:r>
              <a:rPr lang="en-GB" sz="3200" i="1" dirty="0">
                <a:latin typeface="+mn-lt"/>
              </a:rPr>
              <a:t> and </a:t>
            </a:r>
            <a:r>
              <a:rPr lang="en-GB" sz="3200" b="1" i="1" dirty="0">
                <a:latin typeface="+mn-lt"/>
              </a:rPr>
              <a:t>impact</a:t>
            </a:r>
            <a:r>
              <a:rPr lang="en-GB" sz="3200" i="1" dirty="0">
                <a:latin typeface="+mn-lt"/>
              </a:rPr>
              <a:t> of UK longitudinal studies</a:t>
            </a:r>
          </a:p>
        </p:txBody>
      </p:sp>
    </p:spTree>
    <p:extLst>
      <p:ext uri="{BB962C8B-B14F-4D97-AF65-F5344CB8AC3E}">
        <p14:creationId xmlns:p14="http://schemas.microsoft.com/office/powerpoint/2010/main" val="35289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154642" y="1518143"/>
            <a:ext cx="10637597" cy="5089064"/>
            <a:chOff x="758715" y="7027319"/>
            <a:chExt cx="13709712" cy="8351591"/>
          </a:xfrm>
        </p:grpSpPr>
        <p:sp>
          <p:nvSpPr>
            <p:cNvPr id="5" name="Pentagon 4"/>
            <p:cNvSpPr/>
            <p:nvPr/>
          </p:nvSpPr>
          <p:spPr>
            <a:xfrm>
              <a:off x="2220685" y="7027319"/>
              <a:ext cx="12244614" cy="941560"/>
            </a:xfrm>
            <a:prstGeom prst="homePlate">
              <a:avLst/>
            </a:prstGeom>
            <a:solidFill>
              <a:srgbClr val="FAAB38"/>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2400" b="1" dirty="0"/>
            </a:p>
          </p:txBody>
        </p:sp>
        <p:sp>
          <p:nvSpPr>
            <p:cNvPr id="6" name="Pentagon 5"/>
            <p:cNvSpPr/>
            <p:nvPr/>
          </p:nvSpPr>
          <p:spPr>
            <a:xfrm>
              <a:off x="4760688" y="7968820"/>
              <a:ext cx="9704612" cy="941560"/>
            </a:xfrm>
            <a:prstGeom prst="homePlate">
              <a:avLst/>
            </a:prstGeom>
            <a:solidFill>
              <a:srgbClr val="11BB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rPr>
                <a:t>1946 National Survey of Health and Development</a:t>
              </a:r>
              <a:endParaRPr lang="en-GB" sz="2000" b="1" dirty="0">
                <a:solidFill>
                  <a:schemeClr val="tx1"/>
                </a:solidFill>
              </a:endParaRPr>
            </a:p>
          </p:txBody>
        </p:sp>
        <p:sp>
          <p:nvSpPr>
            <p:cNvPr id="7" name="Pentagon 6"/>
            <p:cNvSpPr/>
            <p:nvPr/>
          </p:nvSpPr>
          <p:spPr>
            <a:xfrm>
              <a:off x="6154057" y="8908278"/>
              <a:ext cx="8311242" cy="941560"/>
            </a:xfrm>
            <a:prstGeom prst="homePlate">
              <a:avLst/>
            </a:prstGeom>
            <a:solidFill>
              <a:srgbClr val="38B44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bg1"/>
                  </a:solidFill>
                </a:rPr>
                <a:t>1958 National Child Development Study</a:t>
              </a:r>
              <a:endParaRPr lang="en-GB" sz="2000" b="1" dirty="0">
                <a:solidFill>
                  <a:schemeClr val="bg1"/>
                </a:solidFill>
              </a:endParaRPr>
            </a:p>
          </p:txBody>
        </p:sp>
        <p:sp>
          <p:nvSpPr>
            <p:cNvPr id="8" name="Pentagon 7"/>
            <p:cNvSpPr/>
            <p:nvPr/>
          </p:nvSpPr>
          <p:spPr>
            <a:xfrm>
              <a:off x="10953750" y="11720239"/>
              <a:ext cx="3511549" cy="941560"/>
            </a:xfrm>
            <a:prstGeom prst="homePlate">
              <a:avLst/>
            </a:prstGeom>
            <a:solidFill>
              <a:srgbClr val="FAAB3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rPr>
                <a:t>ALSPAC</a:t>
              </a:r>
              <a:endParaRPr lang="en-GB" sz="2000" b="1" dirty="0">
                <a:solidFill>
                  <a:schemeClr val="tx1"/>
                </a:solidFill>
              </a:endParaRPr>
            </a:p>
          </p:txBody>
        </p:sp>
        <p:sp>
          <p:nvSpPr>
            <p:cNvPr id="9" name="Pentagon 8"/>
            <p:cNvSpPr/>
            <p:nvPr/>
          </p:nvSpPr>
          <p:spPr>
            <a:xfrm>
              <a:off x="12223809" y="13600763"/>
              <a:ext cx="2244618" cy="941560"/>
            </a:xfrm>
            <a:prstGeom prst="homePlate">
              <a:avLst/>
            </a:prstGeom>
            <a:solidFill>
              <a:srgbClr val="38B44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bg1"/>
                  </a:solidFill>
                </a:rPr>
                <a:t>MCS</a:t>
              </a:r>
            </a:p>
          </p:txBody>
        </p:sp>
        <p:sp>
          <p:nvSpPr>
            <p:cNvPr id="10" name="Pentagon 9"/>
            <p:cNvSpPr/>
            <p:nvPr/>
          </p:nvSpPr>
          <p:spPr>
            <a:xfrm>
              <a:off x="10953753" y="10791536"/>
              <a:ext cx="3511549" cy="941560"/>
            </a:xfrm>
            <a:prstGeom prst="homePlate">
              <a:avLst/>
            </a:prstGeom>
            <a:solidFill>
              <a:srgbClr val="EB008B"/>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bg1"/>
                  </a:solidFill>
                </a:rPr>
                <a:t>Understanding Society</a:t>
              </a:r>
              <a:endParaRPr lang="en-GB" sz="1600" b="1" dirty="0">
                <a:solidFill>
                  <a:schemeClr val="bg1"/>
                </a:solidFill>
              </a:endParaRPr>
            </a:p>
          </p:txBody>
        </p:sp>
        <p:sp>
          <p:nvSpPr>
            <p:cNvPr id="11" name="Pentagon 10"/>
            <p:cNvSpPr/>
            <p:nvPr/>
          </p:nvSpPr>
          <p:spPr>
            <a:xfrm>
              <a:off x="8084456" y="9851105"/>
              <a:ext cx="6380843" cy="941560"/>
            </a:xfrm>
            <a:prstGeom prst="homePlate">
              <a:avLst/>
            </a:prstGeom>
            <a:solidFill>
              <a:srgbClr val="652C9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bg1"/>
                  </a:solidFill>
                </a:rPr>
                <a:t>1970 British Cohort Study</a:t>
              </a:r>
            </a:p>
          </p:txBody>
        </p:sp>
        <p:sp>
          <p:nvSpPr>
            <p:cNvPr id="12" name="Pentagon 11"/>
            <p:cNvSpPr/>
            <p:nvPr/>
          </p:nvSpPr>
          <p:spPr>
            <a:xfrm>
              <a:off x="11901374" y="12661634"/>
              <a:ext cx="2563925" cy="941560"/>
            </a:xfrm>
            <a:prstGeom prst="homePlate">
              <a:avLst/>
            </a:prstGeom>
            <a:solidFill>
              <a:srgbClr val="11BB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SWS</a:t>
              </a:r>
            </a:p>
          </p:txBody>
        </p:sp>
        <p:grpSp>
          <p:nvGrpSpPr>
            <p:cNvPr id="13" name="Group 12"/>
            <p:cNvGrpSpPr/>
            <p:nvPr/>
          </p:nvGrpSpPr>
          <p:grpSpPr>
            <a:xfrm>
              <a:off x="758715" y="14710165"/>
              <a:ext cx="13573234" cy="668745"/>
              <a:chOff x="758715" y="12523059"/>
              <a:chExt cx="13573234" cy="668745"/>
            </a:xfrm>
          </p:grpSpPr>
          <p:sp>
            <p:nvSpPr>
              <p:cNvPr id="14" name="TextBox 13"/>
              <p:cNvSpPr txBox="1"/>
              <p:nvPr/>
            </p:nvSpPr>
            <p:spPr>
              <a:xfrm>
                <a:off x="758715" y="12585699"/>
                <a:ext cx="914348" cy="606105"/>
              </a:xfrm>
              <a:prstGeom prst="rect">
                <a:avLst/>
              </a:prstGeom>
              <a:noFill/>
            </p:spPr>
            <p:txBody>
              <a:bodyPr wrap="square" rtlCol="0">
                <a:spAutoFit/>
              </a:bodyPr>
              <a:lstStyle/>
              <a:p>
                <a:pPr algn="ctr"/>
                <a:r>
                  <a:rPr lang="en-GB" b="1" dirty="0"/>
                  <a:t>1920</a:t>
                </a:r>
                <a:endParaRPr lang="en-GB" sz="1600" b="1" dirty="0"/>
              </a:p>
            </p:txBody>
          </p:sp>
          <p:sp>
            <p:nvSpPr>
              <p:cNvPr id="15" name="TextBox 14"/>
              <p:cNvSpPr txBox="1"/>
              <p:nvPr/>
            </p:nvSpPr>
            <p:spPr>
              <a:xfrm>
                <a:off x="3470024" y="12585699"/>
                <a:ext cx="1073593" cy="606105"/>
              </a:xfrm>
              <a:prstGeom prst="rect">
                <a:avLst/>
              </a:prstGeom>
              <a:noFill/>
            </p:spPr>
            <p:txBody>
              <a:bodyPr wrap="square" rtlCol="0">
                <a:spAutoFit/>
              </a:bodyPr>
              <a:lstStyle/>
              <a:p>
                <a:pPr algn="ctr"/>
                <a:r>
                  <a:rPr lang="en-GB" b="1" dirty="0"/>
                  <a:t>1940</a:t>
                </a:r>
                <a:endParaRPr lang="en-GB" sz="1400" b="1" dirty="0"/>
              </a:p>
            </p:txBody>
          </p:sp>
          <p:sp>
            <p:nvSpPr>
              <p:cNvPr id="16" name="TextBox 15"/>
              <p:cNvSpPr txBox="1"/>
              <p:nvPr/>
            </p:nvSpPr>
            <p:spPr>
              <a:xfrm>
                <a:off x="6217943" y="12585699"/>
                <a:ext cx="1063342" cy="606105"/>
              </a:xfrm>
              <a:prstGeom prst="rect">
                <a:avLst/>
              </a:prstGeom>
              <a:noFill/>
            </p:spPr>
            <p:txBody>
              <a:bodyPr wrap="square" rtlCol="0">
                <a:spAutoFit/>
              </a:bodyPr>
              <a:lstStyle/>
              <a:p>
                <a:pPr algn="ctr"/>
                <a:r>
                  <a:rPr lang="en-GB" b="1" dirty="0"/>
                  <a:t>1960</a:t>
                </a:r>
                <a:endParaRPr lang="en-GB" sz="1600" b="1" dirty="0"/>
              </a:p>
            </p:txBody>
          </p:sp>
          <p:sp>
            <p:nvSpPr>
              <p:cNvPr id="17" name="TextBox 16"/>
              <p:cNvSpPr txBox="1"/>
              <p:nvPr/>
            </p:nvSpPr>
            <p:spPr>
              <a:xfrm>
                <a:off x="8997452" y="12585699"/>
                <a:ext cx="933244" cy="606105"/>
              </a:xfrm>
              <a:prstGeom prst="rect">
                <a:avLst/>
              </a:prstGeom>
              <a:noFill/>
            </p:spPr>
            <p:txBody>
              <a:bodyPr wrap="square" rtlCol="0">
                <a:spAutoFit/>
              </a:bodyPr>
              <a:lstStyle/>
              <a:p>
                <a:pPr algn="ctr"/>
                <a:r>
                  <a:rPr lang="en-GB" b="1" dirty="0"/>
                  <a:t>1980</a:t>
                </a:r>
                <a:endParaRPr lang="en-GB" sz="1600" b="1" dirty="0"/>
              </a:p>
            </p:txBody>
          </p:sp>
          <p:sp>
            <p:nvSpPr>
              <p:cNvPr id="18" name="TextBox 17"/>
              <p:cNvSpPr txBox="1"/>
              <p:nvPr/>
            </p:nvSpPr>
            <p:spPr>
              <a:xfrm>
                <a:off x="11749203" y="12585699"/>
                <a:ext cx="984144" cy="606105"/>
              </a:xfrm>
              <a:prstGeom prst="rect">
                <a:avLst/>
              </a:prstGeom>
              <a:noFill/>
            </p:spPr>
            <p:txBody>
              <a:bodyPr wrap="square" rtlCol="0">
                <a:spAutoFit/>
              </a:bodyPr>
              <a:lstStyle/>
              <a:p>
                <a:pPr algn="ctr"/>
                <a:r>
                  <a:rPr lang="en-GB" b="1" dirty="0"/>
                  <a:t>2000</a:t>
                </a:r>
                <a:endParaRPr lang="en-GB" sz="1400" b="1" dirty="0"/>
              </a:p>
            </p:txBody>
          </p:sp>
          <p:cxnSp>
            <p:nvCxnSpPr>
              <p:cNvPr id="19" name="Straight Connector 18"/>
              <p:cNvCxnSpPr>
                <a:stCxn id="14" idx="0"/>
              </p:cNvCxnSpPr>
              <p:nvPr/>
            </p:nvCxnSpPr>
            <p:spPr>
              <a:xfrm>
                <a:off x="1215889" y="12585699"/>
                <a:ext cx="13116060" cy="0"/>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Oval 19"/>
              <p:cNvSpPr>
                <a:spLocks noChangeAspect="1"/>
              </p:cNvSpPr>
              <p:nvPr/>
            </p:nvSpPr>
            <p:spPr>
              <a:xfrm>
                <a:off x="1156334" y="12523059"/>
                <a:ext cx="125730" cy="1252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p>
            </p:txBody>
          </p:sp>
          <p:sp>
            <p:nvSpPr>
              <p:cNvPr id="21" name="Oval 20"/>
              <p:cNvSpPr>
                <a:spLocks noChangeAspect="1"/>
              </p:cNvSpPr>
              <p:nvPr/>
            </p:nvSpPr>
            <p:spPr>
              <a:xfrm>
                <a:off x="3923044" y="12523059"/>
                <a:ext cx="125730" cy="1252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p>
            </p:txBody>
          </p:sp>
          <p:sp>
            <p:nvSpPr>
              <p:cNvPr id="22" name="Oval 21"/>
              <p:cNvSpPr>
                <a:spLocks noChangeAspect="1"/>
              </p:cNvSpPr>
              <p:nvPr/>
            </p:nvSpPr>
            <p:spPr>
              <a:xfrm>
                <a:off x="6657074" y="12523059"/>
                <a:ext cx="125730" cy="1252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p>
            </p:txBody>
          </p:sp>
          <p:sp>
            <p:nvSpPr>
              <p:cNvPr id="23" name="Oval 22"/>
              <p:cNvSpPr>
                <a:spLocks noChangeAspect="1"/>
              </p:cNvSpPr>
              <p:nvPr/>
            </p:nvSpPr>
            <p:spPr>
              <a:xfrm>
                <a:off x="9394743" y="12523059"/>
                <a:ext cx="125730" cy="1252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p>
            </p:txBody>
          </p:sp>
          <p:sp>
            <p:nvSpPr>
              <p:cNvPr id="24" name="Oval 23"/>
              <p:cNvSpPr>
                <a:spLocks noChangeAspect="1"/>
              </p:cNvSpPr>
              <p:nvPr/>
            </p:nvSpPr>
            <p:spPr>
              <a:xfrm>
                <a:off x="12164221" y="12524435"/>
                <a:ext cx="125730" cy="1252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p>
            </p:txBody>
          </p:sp>
        </p:grpSp>
        <p:sp>
          <p:nvSpPr>
            <p:cNvPr id="25" name="Flowchart: Process 24"/>
            <p:cNvSpPr/>
            <p:nvPr/>
          </p:nvSpPr>
          <p:spPr>
            <a:xfrm>
              <a:off x="3106060" y="7027815"/>
              <a:ext cx="8754170" cy="931948"/>
            </a:xfrm>
            <a:prstGeom prst="flowChartProcess">
              <a:avLst/>
            </a:prstGeom>
            <a:solidFill>
              <a:srgbClr val="FCC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6" name="Pentagon 25"/>
            <p:cNvSpPr/>
            <p:nvPr/>
          </p:nvSpPr>
          <p:spPr>
            <a:xfrm>
              <a:off x="2220685" y="7036376"/>
              <a:ext cx="12244614" cy="941560"/>
            </a:xfrm>
            <a:prstGeom prst="homePlate">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b="1" dirty="0">
                  <a:solidFill>
                    <a:schemeClr val="tx1"/>
                  </a:solidFill>
                </a:rPr>
                <a:t>Hertfordshire Cohort Study</a:t>
              </a:r>
            </a:p>
          </p:txBody>
        </p:sp>
      </p:grpSp>
      <p:sp>
        <p:nvSpPr>
          <p:cNvPr id="3" name="Title 2"/>
          <p:cNvSpPr>
            <a:spLocks noGrp="1"/>
          </p:cNvSpPr>
          <p:nvPr>
            <p:ph type="title"/>
          </p:nvPr>
        </p:nvSpPr>
        <p:spPr/>
        <p:txBody>
          <a:bodyPr/>
          <a:lstStyle/>
          <a:p>
            <a:pPr algn="l"/>
            <a:r>
              <a:rPr lang="en-GB" dirty="0"/>
              <a:t>Partners</a:t>
            </a:r>
          </a:p>
        </p:txBody>
      </p:sp>
      <p:pic>
        <p:nvPicPr>
          <p:cNvPr id="27" name="Picture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014" y="2971340"/>
            <a:ext cx="1153934" cy="958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851" y="4062998"/>
            <a:ext cx="1233794" cy="542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2" descr="Image result for british library logo"/>
          <p:cNvSpPr>
            <a:spLocks noChangeAspect="1" noChangeArrowheads="1"/>
          </p:cNvSpPr>
          <p:nvPr/>
        </p:nvSpPr>
        <p:spPr bwMode="auto">
          <a:xfrm>
            <a:off x="155575" y="-2560638"/>
            <a:ext cx="252412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851" y="4787440"/>
            <a:ext cx="445916" cy="944088"/>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r="15112"/>
          <a:stretch/>
        </p:blipFill>
        <p:spPr>
          <a:xfrm>
            <a:off x="1223893" y="4871184"/>
            <a:ext cx="1174922" cy="814168"/>
          </a:xfrm>
          <a:prstGeom prst="rect">
            <a:avLst/>
          </a:prstGeom>
        </p:spPr>
      </p:pic>
    </p:spTree>
    <p:extLst>
      <p:ext uri="{BB962C8B-B14F-4D97-AF65-F5344CB8AC3E}">
        <p14:creationId xmlns:p14="http://schemas.microsoft.com/office/powerpoint/2010/main" val="352503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A74FDC-BF4A-45CD-84D3-A911884AD275}"/>
              </a:ext>
            </a:extLst>
          </p:cNvPr>
          <p:cNvSpPr>
            <a:spLocks noGrp="1"/>
          </p:cNvSpPr>
          <p:nvPr>
            <p:ph idx="1"/>
          </p:nvPr>
        </p:nvSpPr>
        <p:spPr>
          <a:xfrm>
            <a:off x="719447" y="1116017"/>
            <a:ext cx="10709590" cy="4351338"/>
          </a:xfrm>
        </p:spPr>
        <p:txBody>
          <a:bodyPr>
            <a:normAutofit/>
          </a:bodyPr>
          <a:lstStyle/>
          <a:p>
            <a:pPr marL="0" indent="0">
              <a:lnSpc>
                <a:spcPct val="120000"/>
              </a:lnSpc>
              <a:buNone/>
            </a:pPr>
            <a:r>
              <a:rPr lang="en-GB" sz="2400" b="1" dirty="0"/>
              <a:t>Aim</a:t>
            </a:r>
          </a:p>
          <a:p>
            <a:pPr marL="0" indent="0">
              <a:lnSpc>
                <a:spcPct val="120000"/>
              </a:lnSpc>
              <a:buNone/>
            </a:pPr>
            <a:r>
              <a:rPr lang="en-GB" sz="2400" dirty="0"/>
              <a:t> Increase discoverability of the UK longitudinal studies </a:t>
            </a:r>
          </a:p>
          <a:p>
            <a:pPr marL="0" indent="0">
              <a:lnSpc>
                <a:spcPct val="120000"/>
              </a:lnSpc>
              <a:buNone/>
            </a:pPr>
            <a:endParaRPr lang="en-GB" sz="2400" dirty="0"/>
          </a:p>
          <a:p>
            <a:pPr marL="0" indent="0">
              <a:lnSpc>
                <a:spcPct val="120000"/>
              </a:lnSpc>
              <a:buNone/>
            </a:pPr>
            <a:r>
              <a:rPr lang="en-GB" sz="2400" b="1" dirty="0"/>
              <a:t>Objectives</a:t>
            </a:r>
          </a:p>
          <a:p>
            <a:pPr marL="342900" indent="-342900">
              <a:lnSpc>
                <a:spcPct val="120000"/>
              </a:lnSpc>
            </a:pPr>
            <a:r>
              <a:rPr lang="en-GB" sz="2400" dirty="0"/>
              <a:t>Questionnaires and datasets documented </a:t>
            </a:r>
          </a:p>
          <a:p>
            <a:pPr marL="342900" indent="-342900">
              <a:lnSpc>
                <a:spcPct val="120000"/>
              </a:lnSpc>
              <a:buClr>
                <a:schemeClr val="tx1"/>
              </a:buClr>
            </a:pPr>
            <a:r>
              <a:rPr lang="en-GB" sz="2400" dirty="0"/>
              <a:t>Provenance of question and variables</a:t>
            </a:r>
          </a:p>
          <a:p>
            <a:pPr marL="342900" indent="-342900">
              <a:lnSpc>
                <a:spcPct val="120000"/>
              </a:lnSpc>
              <a:buClr>
                <a:schemeClr val="tx1"/>
              </a:buClr>
            </a:pPr>
            <a:r>
              <a:rPr lang="en-GB" sz="2400" dirty="0"/>
              <a:t>Identifying similar variables and questions</a:t>
            </a:r>
          </a:p>
          <a:p>
            <a:pPr marL="342900" indent="-342900">
              <a:lnSpc>
                <a:spcPct val="120000"/>
              </a:lnSpc>
            </a:pPr>
            <a:r>
              <a:rPr lang="en-GB" sz="2400" dirty="0"/>
              <a:t>Available to research community in an accessible website</a:t>
            </a:r>
          </a:p>
        </p:txBody>
      </p:sp>
      <p:pic>
        <p:nvPicPr>
          <p:cNvPr id="3" name="Picture 2">
            <a:extLst>
              <a:ext uri="{FF2B5EF4-FFF2-40B4-BE49-F238E27FC236}">
                <a16:creationId xmlns:a16="http://schemas.microsoft.com/office/drawing/2014/main" id="{E76C7BB5-46D1-4E8D-AD8A-A0893C1AA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spTree>
    <p:extLst>
      <p:ext uri="{BB962C8B-B14F-4D97-AF65-F5344CB8AC3E}">
        <p14:creationId xmlns:p14="http://schemas.microsoft.com/office/powerpoint/2010/main" val="271612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769" t="14552" r="16020" b="19729"/>
          <a:stretch/>
        </p:blipFill>
        <p:spPr>
          <a:xfrm>
            <a:off x="3408393" y="612541"/>
            <a:ext cx="6648450" cy="3511713"/>
          </a:xfrm>
        </p:spPr>
      </p:pic>
      <p:pic>
        <p:nvPicPr>
          <p:cNvPr id="3" name="Picture 2"/>
          <p:cNvPicPr>
            <a:picLocks noChangeAspect="1"/>
          </p:cNvPicPr>
          <p:nvPr/>
        </p:nvPicPr>
        <p:blipFill rotWithShape="1">
          <a:blip r:embed="rId4"/>
          <a:srcRect r="8601"/>
          <a:stretch/>
        </p:blipFill>
        <p:spPr>
          <a:xfrm>
            <a:off x="174587" y="5601200"/>
            <a:ext cx="1632684" cy="970457"/>
          </a:xfrm>
          <a:prstGeom prst="rect">
            <a:avLst/>
          </a:prstGeom>
        </p:spPr>
      </p:pic>
      <p:pic>
        <p:nvPicPr>
          <p:cNvPr id="7" name="Picture 6"/>
          <p:cNvPicPr>
            <a:picLocks noChangeAspect="1"/>
          </p:cNvPicPr>
          <p:nvPr/>
        </p:nvPicPr>
        <p:blipFill rotWithShape="1">
          <a:blip r:embed="rId5"/>
          <a:srcRect r="11350"/>
          <a:stretch/>
        </p:blipFill>
        <p:spPr>
          <a:xfrm>
            <a:off x="7157377" y="5614230"/>
            <a:ext cx="2314463" cy="996221"/>
          </a:xfrm>
          <a:prstGeom prst="rect">
            <a:avLst/>
          </a:prstGeom>
        </p:spPr>
      </p:pic>
      <p:pic>
        <p:nvPicPr>
          <p:cNvPr id="8" name="Picture 7"/>
          <p:cNvPicPr>
            <a:picLocks noChangeAspect="1"/>
          </p:cNvPicPr>
          <p:nvPr/>
        </p:nvPicPr>
        <p:blipFill rotWithShape="1">
          <a:blip r:embed="rId6"/>
          <a:srcRect r="14716"/>
          <a:stretch/>
        </p:blipFill>
        <p:spPr>
          <a:xfrm>
            <a:off x="2242477" y="5601200"/>
            <a:ext cx="1889667" cy="970457"/>
          </a:xfrm>
          <a:prstGeom prst="rect">
            <a:avLst/>
          </a:prstGeom>
        </p:spPr>
      </p:pic>
      <p:pic>
        <p:nvPicPr>
          <p:cNvPr id="9" name="Picture 8"/>
          <p:cNvPicPr>
            <a:picLocks noChangeAspect="1"/>
          </p:cNvPicPr>
          <p:nvPr/>
        </p:nvPicPr>
        <p:blipFill rotWithShape="1">
          <a:blip r:embed="rId7"/>
          <a:srcRect l="3094" r="15429"/>
          <a:stretch/>
        </p:blipFill>
        <p:spPr>
          <a:xfrm>
            <a:off x="9791701" y="5591277"/>
            <a:ext cx="2071202" cy="1047750"/>
          </a:xfrm>
          <a:prstGeom prst="rect">
            <a:avLst/>
          </a:prstGeom>
        </p:spPr>
      </p:pic>
      <p:pic>
        <p:nvPicPr>
          <p:cNvPr id="10" name="Picture 9"/>
          <p:cNvPicPr>
            <a:picLocks noChangeAspect="1"/>
          </p:cNvPicPr>
          <p:nvPr/>
        </p:nvPicPr>
        <p:blipFill rotWithShape="1">
          <a:blip r:embed="rId4"/>
          <a:srcRect r="8601"/>
          <a:stretch/>
        </p:blipFill>
        <p:spPr>
          <a:xfrm>
            <a:off x="241959" y="5625708"/>
            <a:ext cx="1632684" cy="970457"/>
          </a:xfrm>
          <a:prstGeom prst="rect">
            <a:avLst/>
          </a:prstGeom>
        </p:spPr>
      </p:pic>
      <p:pic>
        <p:nvPicPr>
          <p:cNvPr id="11" name="Picture 10"/>
          <p:cNvPicPr>
            <a:picLocks noChangeAspect="1"/>
          </p:cNvPicPr>
          <p:nvPr/>
        </p:nvPicPr>
        <p:blipFill rotWithShape="1">
          <a:blip r:embed="rId8"/>
          <a:srcRect r="14966"/>
          <a:stretch/>
        </p:blipFill>
        <p:spPr>
          <a:xfrm>
            <a:off x="4504124" y="5625708"/>
            <a:ext cx="2132438" cy="970457"/>
          </a:xfrm>
          <a:prstGeom prst="rect">
            <a:avLst/>
          </a:prstGeom>
        </p:spPr>
      </p:pic>
      <p:pic>
        <p:nvPicPr>
          <p:cNvPr id="12" name="Picture 11"/>
          <p:cNvPicPr>
            <a:picLocks noChangeAspect="1"/>
          </p:cNvPicPr>
          <p:nvPr/>
        </p:nvPicPr>
        <p:blipFill rotWithShape="1">
          <a:blip r:embed="rId5"/>
          <a:srcRect r="11350"/>
          <a:stretch/>
        </p:blipFill>
        <p:spPr>
          <a:xfrm>
            <a:off x="7046969" y="5614230"/>
            <a:ext cx="2314463" cy="996221"/>
          </a:xfrm>
          <a:prstGeom prst="rect">
            <a:avLst/>
          </a:prstGeom>
        </p:spPr>
      </p:pic>
      <p:pic>
        <p:nvPicPr>
          <p:cNvPr id="13" name="Picture 12"/>
          <p:cNvPicPr>
            <a:picLocks noChangeAspect="1"/>
          </p:cNvPicPr>
          <p:nvPr/>
        </p:nvPicPr>
        <p:blipFill rotWithShape="1">
          <a:blip r:embed="rId6"/>
          <a:srcRect r="14716"/>
          <a:stretch/>
        </p:blipFill>
        <p:spPr>
          <a:xfrm>
            <a:off x="2230532" y="5625708"/>
            <a:ext cx="1889667" cy="970457"/>
          </a:xfrm>
          <a:prstGeom prst="rect">
            <a:avLst/>
          </a:prstGeom>
        </p:spPr>
      </p:pic>
      <p:sp>
        <p:nvSpPr>
          <p:cNvPr id="2" name="TextBox 1"/>
          <p:cNvSpPr txBox="1"/>
          <p:nvPr/>
        </p:nvSpPr>
        <p:spPr>
          <a:xfrm>
            <a:off x="3763663" y="4333663"/>
            <a:ext cx="4664675" cy="646331"/>
          </a:xfrm>
          <a:prstGeom prst="rect">
            <a:avLst/>
          </a:prstGeom>
          <a:solidFill>
            <a:schemeClr val="bg1"/>
          </a:solidFill>
        </p:spPr>
        <p:txBody>
          <a:bodyPr wrap="none" rtlCol="0">
            <a:spAutoFit/>
          </a:bodyPr>
          <a:lstStyle/>
          <a:p>
            <a:r>
              <a:rPr lang="en-GB" sz="3600" dirty="0"/>
              <a:t>discovery.closer.ac.uk</a:t>
            </a:r>
          </a:p>
        </p:txBody>
      </p:sp>
      <p:sp>
        <p:nvSpPr>
          <p:cNvPr id="5" name="AutoShape 2" descr="Image result for ddi logo"/>
          <p:cNvSpPr>
            <a:spLocks noChangeAspect="1" noChangeArrowheads="1"/>
          </p:cNvSpPr>
          <p:nvPr/>
        </p:nvSpPr>
        <p:spPr bwMode="auto">
          <a:xfrm>
            <a:off x="155575" y="-1143000"/>
            <a:ext cx="9820275"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365" y="4273715"/>
            <a:ext cx="2597724" cy="623454"/>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13374" t="30906" r="8389" b="24228"/>
          <a:stretch/>
        </p:blipFill>
        <p:spPr>
          <a:xfrm>
            <a:off x="6282824" y="4124254"/>
            <a:ext cx="2733812" cy="881876"/>
          </a:xfrm>
          <a:prstGeom prst="rect">
            <a:avLst/>
          </a:prstGeom>
        </p:spPr>
      </p:pic>
    </p:spTree>
    <p:extLst>
      <p:ext uri="{BB962C8B-B14F-4D97-AF65-F5344CB8AC3E}">
        <p14:creationId xmlns:p14="http://schemas.microsoft.com/office/powerpoint/2010/main" val="30198221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Questionnaires</a:t>
            </a:r>
          </a:p>
        </p:txBody>
      </p:sp>
      <p:sp>
        <p:nvSpPr>
          <p:cNvPr id="3" name="Content Placeholder 2"/>
          <p:cNvSpPr>
            <a:spLocks noGrp="1"/>
          </p:cNvSpPr>
          <p:nvPr>
            <p:ph idx="1"/>
          </p:nvPr>
        </p:nvSpPr>
        <p:spPr/>
        <p:txBody>
          <a:bodyPr/>
          <a:lstStyle/>
          <a:p>
            <a:endParaRPr lang="en-GB" dirty="0"/>
          </a:p>
        </p:txBody>
      </p:sp>
      <p:pic>
        <p:nvPicPr>
          <p:cNvPr id="11" name="Picture 10"/>
          <p:cNvPicPr>
            <a:picLocks noChangeAspect="1"/>
          </p:cNvPicPr>
          <p:nvPr/>
        </p:nvPicPr>
        <p:blipFill>
          <a:blip r:embed="rId3"/>
          <a:stretch>
            <a:fillRect/>
          </a:stretch>
        </p:blipFill>
        <p:spPr>
          <a:xfrm>
            <a:off x="6373305" y="794"/>
            <a:ext cx="4980495" cy="6858000"/>
          </a:xfrm>
          <a:prstGeom prst="rect">
            <a:avLst/>
          </a:prstGeom>
        </p:spPr>
      </p:pic>
      <p:pic>
        <p:nvPicPr>
          <p:cNvPr id="7" name="Picture 6"/>
          <p:cNvPicPr>
            <a:picLocks noChangeAspect="1"/>
          </p:cNvPicPr>
          <p:nvPr/>
        </p:nvPicPr>
        <p:blipFill rotWithShape="1">
          <a:blip r:embed="rId4"/>
          <a:srcRect l="5025" t="5371" r="4443" b="9050"/>
          <a:stretch/>
        </p:blipFill>
        <p:spPr>
          <a:xfrm>
            <a:off x="653712" y="224521"/>
            <a:ext cx="5442288" cy="6410546"/>
          </a:xfrm>
          <a:prstGeom prst="rect">
            <a:avLst/>
          </a:prstGeom>
        </p:spPr>
      </p:pic>
    </p:spTree>
    <p:extLst>
      <p:ext uri="{BB962C8B-B14F-4D97-AF65-F5344CB8AC3E}">
        <p14:creationId xmlns:p14="http://schemas.microsoft.com/office/powerpoint/2010/main" val="3763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Picture 7"/>
          <p:cNvPicPr>
            <a:picLocks noChangeAspect="1"/>
          </p:cNvPicPr>
          <p:nvPr/>
        </p:nvPicPr>
        <p:blipFill rotWithShape="1">
          <a:blip r:embed="rId3"/>
          <a:srcRect l="31557" t="2012" r="31651" b="2139"/>
          <a:stretch/>
        </p:blipFill>
        <p:spPr>
          <a:xfrm>
            <a:off x="838200" y="155275"/>
            <a:ext cx="4485736" cy="6573329"/>
          </a:xfrm>
          <a:prstGeom prst="rect">
            <a:avLst/>
          </a:prstGeom>
        </p:spPr>
      </p:pic>
      <p:pic>
        <p:nvPicPr>
          <p:cNvPr id="9" name="Picture 8"/>
          <p:cNvPicPr>
            <a:picLocks noChangeAspect="1"/>
          </p:cNvPicPr>
          <p:nvPr/>
        </p:nvPicPr>
        <p:blipFill rotWithShape="1">
          <a:blip r:embed="rId4"/>
          <a:srcRect l="32972" t="3522" r="31085" b="3397"/>
          <a:stretch/>
        </p:blipFill>
        <p:spPr>
          <a:xfrm>
            <a:off x="6538820" y="155275"/>
            <a:ext cx="4382219" cy="6383547"/>
          </a:xfrm>
          <a:prstGeom prst="rect">
            <a:avLst/>
          </a:prstGeom>
        </p:spPr>
      </p:pic>
    </p:spTree>
    <p:extLst>
      <p:ext uri="{BB962C8B-B14F-4D97-AF65-F5344CB8AC3E}">
        <p14:creationId xmlns:p14="http://schemas.microsoft.com/office/powerpoint/2010/main" val="241496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a:xfrm>
            <a:off x="838200" y="352427"/>
            <a:ext cx="10515600" cy="1325563"/>
          </a:xfrm>
        </p:spPr>
        <p:txBody>
          <a:bodyPr/>
          <a:lstStyle/>
          <a:p>
            <a:pPr algn="l"/>
            <a:r>
              <a:rPr lang="en-GB" dirty="0"/>
              <a:t>Staffing</a:t>
            </a:r>
          </a:p>
        </p:txBody>
      </p:sp>
      <p:sp>
        <p:nvSpPr>
          <p:cNvPr id="5" name="Content Placeholder 4">
            <a:extLst>
              <a:ext uri="{FF2B5EF4-FFF2-40B4-BE49-F238E27FC236}">
                <a16:creationId xmlns:a16="http://schemas.microsoft.com/office/drawing/2014/main" id="{87A74FDC-BF4A-45CD-84D3-A911884AD275}"/>
              </a:ext>
            </a:extLst>
          </p:cNvPr>
          <p:cNvSpPr>
            <a:spLocks noGrp="1"/>
          </p:cNvSpPr>
          <p:nvPr>
            <p:ph idx="1"/>
          </p:nvPr>
        </p:nvSpPr>
        <p:spPr>
          <a:xfrm>
            <a:off x="838199" y="1825625"/>
            <a:ext cx="10517619" cy="4351338"/>
          </a:xfrm>
        </p:spPr>
        <p:txBody>
          <a:bodyPr>
            <a:normAutofit/>
          </a:bodyPr>
          <a:lstStyle/>
          <a:p>
            <a:pPr>
              <a:lnSpc>
                <a:spcPct val="120000"/>
              </a:lnSpc>
            </a:pPr>
            <a:r>
              <a:rPr lang="en-GB" sz="2400" dirty="0"/>
              <a:t>Central team of Metadata Assistants (2-5) </a:t>
            </a:r>
            <a:r>
              <a:rPr lang="en-GB" sz="2400" dirty="0">
                <a:solidFill>
                  <a:prstClr val="black"/>
                </a:solidFill>
              </a:rPr>
              <a:t>Grade 5 </a:t>
            </a:r>
            <a:r>
              <a:rPr lang="en-GB" sz="2400" dirty="0"/>
              <a:t>and Metadata Officer Grade 6 Centralised to ensure; </a:t>
            </a:r>
          </a:p>
          <a:p>
            <a:pPr marL="800100" lvl="1" indent="-342900">
              <a:lnSpc>
                <a:spcPct val="120000"/>
              </a:lnSpc>
            </a:pPr>
            <a:r>
              <a:rPr lang="en-GB" dirty="0"/>
              <a:t>High quality </a:t>
            </a:r>
          </a:p>
          <a:p>
            <a:pPr marL="800100" lvl="1" indent="-342900">
              <a:lnSpc>
                <a:spcPct val="120000"/>
              </a:lnSpc>
            </a:pPr>
            <a:r>
              <a:rPr lang="en-GB" dirty="0"/>
              <a:t>Consistency </a:t>
            </a:r>
          </a:p>
          <a:p>
            <a:pPr marL="800100" lvl="1" indent="-342900">
              <a:lnSpc>
                <a:spcPct val="120000"/>
              </a:lnSpc>
            </a:pPr>
            <a:r>
              <a:rPr lang="en-GB" dirty="0"/>
              <a:t>Developing protocols</a:t>
            </a:r>
          </a:p>
          <a:p>
            <a:pPr>
              <a:lnSpc>
                <a:spcPct val="120000"/>
              </a:lnSpc>
            </a:pPr>
            <a:r>
              <a:rPr lang="en-GB" sz="2400" dirty="0"/>
              <a:t>Process of entry and verification (QA)</a:t>
            </a:r>
          </a:p>
          <a:p>
            <a:pPr>
              <a:lnSpc>
                <a:spcPct val="120000"/>
              </a:lnSpc>
            </a:pPr>
            <a:r>
              <a:rPr lang="en-GB" sz="2400" dirty="0"/>
              <a:t>Online guidelines for consistency and ease of training</a:t>
            </a:r>
          </a:p>
          <a:p>
            <a:pPr marL="0" indent="0">
              <a:buNone/>
            </a:pPr>
            <a:endParaRPr lang="en-GB" sz="2300" dirty="0"/>
          </a:p>
          <a:p>
            <a:pPr marL="0" indent="0">
              <a:buNone/>
            </a:pPr>
            <a:endParaRPr lang="en-GB" sz="2300" dirty="0"/>
          </a:p>
          <a:p>
            <a:pPr marL="0" indent="0">
              <a:buNone/>
            </a:pPr>
            <a:endParaRPr lang="en-GB" sz="2300" dirty="0"/>
          </a:p>
          <a:p>
            <a:pPr marL="800100" lvl="1" indent="-342900"/>
            <a:endParaRPr lang="en-GB" sz="1900" dirty="0"/>
          </a:p>
          <a:p>
            <a:pPr marL="800100" lvl="1" indent="-342900"/>
            <a:endParaRPr lang="en-GB" sz="1900" dirty="0"/>
          </a:p>
          <a:p>
            <a:pPr marL="342900" indent="-342900"/>
            <a:endParaRPr lang="en-GB" sz="2300" dirty="0"/>
          </a:p>
          <a:p>
            <a:pPr marL="342900" indent="-342900"/>
            <a:endParaRPr lang="en-GB" sz="2300" dirty="0"/>
          </a:p>
        </p:txBody>
      </p:sp>
      <p:pic>
        <p:nvPicPr>
          <p:cNvPr id="3" name="Picture 2">
            <a:extLst>
              <a:ext uri="{FF2B5EF4-FFF2-40B4-BE49-F238E27FC236}">
                <a16:creationId xmlns:a16="http://schemas.microsoft.com/office/drawing/2014/main" id="{E76C7BB5-46D1-4E8D-AD8A-A0893C1AA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spTree>
    <p:extLst>
      <p:ext uri="{BB962C8B-B14F-4D97-AF65-F5344CB8AC3E}">
        <p14:creationId xmlns:p14="http://schemas.microsoft.com/office/powerpoint/2010/main" val="403218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a:xfrm>
            <a:off x="838200" y="352427"/>
            <a:ext cx="10515600" cy="1325563"/>
          </a:xfrm>
        </p:spPr>
        <p:txBody>
          <a:bodyPr/>
          <a:lstStyle/>
          <a:p>
            <a:pPr algn="l"/>
            <a:r>
              <a:rPr lang="en-GB" dirty="0"/>
              <a:t>Archivist</a:t>
            </a:r>
          </a:p>
        </p:txBody>
      </p:sp>
      <p:pic>
        <p:nvPicPr>
          <p:cNvPr id="14" name="Picture 13"/>
          <p:cNvPicPr>
            <a:picLocks noChangeAspect="1"/>
          </p:cNvPicPr>
          <p:nvPr/>
        </p:nvPicPr>
        <p:blipFill rotWithShape="1">
          <a:blip r:embed="rId3"/>
          <a:srcRect l="1117" t="13333" r="6968" b="71064"/>
          <a:stretch/>
        </p:blipFill>
        <p:spPr>
          <a:xfrm>
            <a:off x="1367986" y="1379842"/>
            <a:ext cx="9145820" cy="873299"/>
          </a:xfrm>
          <a:prstGeom prst="rect">
            <a:avLst/>
          </a:prstGeom>
        </p:spPr>
      </p:pic>
      <p:pic>
        <p:nvPicPr>
          <p:cNvPr id="15" name="Picture 14"/>
          <p:cNvPicPr>
            <a:picLocks noChangeAspect="1"/>
          </p:cNvPicPr>
          <p:nvPr/>
        </p:nvPicPr>
        <p:blipFill rotWithShape="1">
          <a:blip r:embed="rId3"/>
          <a:srcRect l="15505" t="30321" r="20665" b="6368"/>
          <a:stretch/>
        </p:blipFill>
        <p:spPr>
          <a:xfrm>
            <a:off x="1895581" y="2278914"/>
            <a:ext cx="8090630" cy="4513982"/>
          </a:xfrm>
          <a:prstGeom prst="rect">
            <a:avLst/>
          </a:prstGeom>
        </p:spPr>
      </p:pic>
      <p:sp>
        <p:nvSpPr>
          <p:cNvPr id="7" name="Rounded Rectangle 6"/>
          <p:cNvSpPr/>
          <p:nvPr/>
        </p:nvSpPr>
        <p:spPr>
          <a:xfrm>
            <a:off x="9437635" y="6163683"/>
            <a:ext cx="2335574" cy="504000"/>
          </a:xfrm>
          <a:prstGeom prst="roundRect">
            <a:avLst/>
          </a:prstGeom>
          <a:solidFill>
            <a:srgbClr val="38B449"/>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Build view</a:t>
            </a:r>
          </a:p>
        </p:txBody>
      </p:sp>
      <p:sp>
        <p:nvSpPr>
          <p:cNvPr id="8" name="Rounded Rectangle 7"/>
          <p:cNvSpPr/>
          <p:nvPr/>
        </p:nvSpPr>
        <p:spPr>
          <a:xfrm>
            <a:off x="2218153" y="2356018"/>
            <a:ext cx="1229411" cy="319565"/>
          </a:xfrm>
          <a:prstGeom prst="roundRect">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Code Lists</a:t>
            </a:r>
          </a:p>
        </p:txBody>
      </p:sp>
      <p:sp>
        <p:nvSpPr>
          <p:cNvPr id="9" name="Rounded Rectangle 8"/>
          <p:cNvSpPr/>
          <p:nvPr/>
        </p:nvSpPr>
        <p:spPr>
          <a:xfrm>
            <a:off x="2218153" y="4650717"/>
            <a:ext cx="1229411" cy="319565"/>
          </a:xfrm>
          <a:prstGeom prst="roundRect">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Questions</a:t>
            </a:r>
          </a:p>
        </p:txBody>
      </p:sp>
      <p:sp>
        <p:nvSpPr>
          <p:cNvPr id="11" name="Rounded Rectangle 10"/>
          <p:cNvSpPr/>
          <p:nvPr/>
        </p:nvSpPr>
        <p:spPr>
          <a:xfrm>
            <a:off x="6095999" y="2356017"/>
            <a:ext cx="2287980" cy="319565"/>
          </a:xfrm>
          <a:prstGeom prst="roundRect">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Response Domains</a:t>
            </a:r>
          </a:p>
        </p:txBody>
      </p:sp>
      <p:sp>
        <p:nvSpPr>
          <p:cNvPr id="12" name="Rounded Rectangle 11"/>
          <p:cNvSpPr/>
          <p:nvPr/>
        </p:nvSpPr>
        <p:spPr>
          <a:xfrm>
            <a:off x="6095999" y="4650717"/>
            <a:ext cx="1229411" cy="319565"/>
          </a:xfrm>
          <a:prstGeom prst="roundRect">
            <a:avLst/>
          </a:prstGeom>
          <a:solidFill>
            <a:srgbClr val="2E79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Constructs</a:t>
            </a:r>
          </a:p>
        </p:txBody>
      </p:sp>
      <p:pic>
        <p:nvPicPr>
          <p:cNvPr id="13" name="Picture 12">
            <a:extLst>
              <a:ext uri="{FF2B5EF4-FFF2-40B4-BE49-F238E27FC236}">
                <a16:creationId xmlns:a16="http://schemas.microsoft.com/office/drawing/2014/main" id="{E76C7BB5-46D1-4E8D-AD8A-A0893C1AA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spTree>
    <p:extLst>
      <p:ext uri="{BB962C8B-B14F-4D97-AF65-F5344CB8AC3E}">
        <p14:creationId xmlns:p14="http://schemas.microsoft.com/office/powerpoint/2010/main" val="340679709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36010D0-569C-41D4-933F-37A8A15BE00B}" vid="{9FFF367A-2FEF-4AA6-84B7-428634A0E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1943</TotalTime>
  <Words>1237</Words>
  <Application>Microsoft Office PowerPoint</Application>
  <PresentationFormat>Widescreen</PresentationFormat>
  <Paragraphs>182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Source Sans Pro</vt:lpstr>
      <vt:lpstr>Theme1</vt:lpstr>
      <vt:lpstr>Building a workflow for Documenting Data and Questionnaires:  Challenges and opportunities</vt:lpstr>
      <vt:lpstr>PowerPoint Presentation</vt:lpstr>
      <vt:lpstr>Partners</vt:lpstr>
      <vt:lpstr>PowerPoint Presentation</vt:lpstr>
      <vt:lpstr>PowerPoint Presentation</vt:lpstr>
      <vt:lpstr>Questionnaires</vt:lpstr>
      <vt:lpstr>PowerPoint Presentation</vt:lpstr>
      <vt:lpstr>Staffing</vt:lpstr>
      <vt:lpstr>Archivist</vt:lpstr>
      <vt:lpstr>Archivist</vt:lpstr>
      <vt:lpstr>CAPI/CAIs</vt:lpstr>
      <vt:lpstr>CLOSER Discovery: Data collection instruments</vt:lpstr>
      <vt:lpstr>CLOSER Discovery: Derived variable provenance</vt:lpstr>
      <vt:lpstr>CLOSER Discovery: Routing</vt:lpstr>
      <vt:lpstr>CLOSER Discovery: Lists</vt:lpstr>
      <vt:lpstr>PowerPoint Presentation</vt:lpstr>
      <vt:lpstr>Summary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Workflow for Documenting Data and Questionnaire</dc:title>
  <dc:creator>Stephen Kaar</dc:creator>
  <cp:lastModifiedBy>Mills, Hayley</cp:lastModifiedBy>
  <cp:revision>72</cp:revision>
  <cp:lastPrinted>2019-07-08T08:09:15Z</cp:lastPrinted>
  <dcterms:created xsi:type="dcterms:W3CDTF">2019-06-30T11:05:11Z</dcterms:created>
  <dcterms:modified xsi:type="dcterms:W3CDTF">2019-07-19T09:49:51Z</dcterms:modified>
</cp:coreProperties>
</file>