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8" r:id="rId2"/>
    <p:sldId id="324" r:id="rId3"/>
    <p:sldId id="334" r:id="rId4"/>
    <p:sldId id="335" r:id="rId5"/>
    <p:sldId id="326" r:id="rId6"/>
    <p:sldId id="312" r:id="rId7"/>
    <p:sldId id="336" r:id="rId8"/>
    <p:sldId id="337" r:id="rId9"/>
    <p:sldId id="340" r:id="rId10"/>
    <p:sldId id="341" r:id="rId11"/>
    <p:sldId id="339" r:id="rId12"/>
    <p:sldId id="343" r:id="rId13"/>
    <p:sldId id="344" r:id="rId14"/>
    <p:sldId id="342" r:id="rId15"/>
    <p:sldId id="303" r:id="rId16"/>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0E7"/>
    <a:srgbClr val="FBE0CB"/>
    <a:srgbClr val="FDF1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96" autoAdjust="0"/>
    <p:restoredTop sz="86651" autoAdjust="0"/>
  </p:normalViewPr>
  <p:slideViewPr>
    <p:cSldViewPr>
      <p:cViewPr varScale="1">
        <p:scale>
          <a:sx n="101" d="100"/>
          <a:sy n="101" d="100"/>
        </p:scale>
        <p:origin x="244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AMSTERDAM\irastorza\ESENER\ESENER-2\Publications\Summary\ESENER2%20Summary_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gency.dom\shared\homes\irastxa\Presentations\2019\0715%20Zagreb\Non-respondents\ESENER_REG_withcountry_VX.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'Size and sector'!$A$215</c:f>
              <c:strCache>
                <c:ptCount val="1"/>
                <c:pt idx="0">
                  <c:v>Owner of a firm, managing director, site manager </c:v>
                </c:pt>
              </c:strCache>
            </c:strRef>
          </c:tx>
          <c:spPr>
            <a:solidFill>
              <a:schemeClr val="accent1"/>
            </a:solidFill>
            <a:ln>
              <a:noFill/>
            </a:ln>
            <a:effectLst/>
          </c:spPr>
          <c:invertIfNegative val="0"/>
          <c:cat>
            <c:strRef>
              <c:f>'Size and sector'!$C$214:$F$214</c:f>
              <c:strCache>
                <c:ptCount val="4"/>
                <c:pt idx="0">
                  <c:v> 5-9</c:v>
                </c:pt>
                <c:pt idx="1">
                  <c:v> 10-49</c:v>
                </c:pt>
                <c:pt idx="2">
                  <c:v>50-249</c:v>
                </c:pt>
                <c:pt idx="3">
                  <c:v>250+</c:v>
                </c:pt>
              </c:strCache>
            </c:strRef>
          </c:cat>
          <c:val>
            <c:numRef>
              <c:f>'Size and sector'!$C$215:$F$215</c:f>
              <c:numCache>
                <c:formatCode>0</c:formatCode>
                <c:ptCount val="4"/>
                <c:pt idx="0">
                  <c:v>53.535353535353536</c:v>
                </c:pt>
                <c:pt idx="1">
                  <c:v>36.082474226804123</c:v>
                </c:pt>
                <c:pt idx="2">
                  <c:v>14.141414141414142</c:v>
                </c:pt>
                <c:pt idx="3">
                  <c:v>4</c:v>
                </c:pt>
              </c:numCache>
            </c:numRef>
          </c:val>
          <c:extLst xmlns:c16r2="http://schemas.microsoft.com/office/drawing/2015/06/chart">
            <c:ext xmlns:c16="http://schemas.microsoft.com/office/drawing/2014/chart" uri="{C3380CC4-5D6E-409C-BE32-E72D297353CC}">
              <c16:uniqueId val="{00000000-16A9-4ACD-BCEA-BD65DC986061}"/>
            </c:ext>
          </c:extLst>
        </c:ser>
        <c:ser>
          <c:idx val="1"/>
          <c:order val="1"/>
          <c:tx>
            <c:strRef>
              <c:f>'Size and sector'!$A$216</c:f>
              <c:strCache>
                <c:ptCount val="1"/>
                <c:pt idx="0">
                  <c:v>Manager without specific OSH tasks </c:v>
                </c:pt>
              </c:strCache>
            </c:strRef>
          </c:tx>
          <c:spPr>
            <a:solidFill>
              <a:schemeClr val="accent2"/>
            </a:solidFill>
            <a:ln>
              <a:noFill/>
            </a:ln>
            <a:effectLst/>
          </c:spPr>
          <c:invertIfNegative val="0"/>
          <c:cat>
            <c:strRef>
              <c:f>'Size and sector'!$C$214:$F$214</c:f>
              <c:strCache>
                <c:ptCount val="4"/>
                <c:pt idx="0">
                  <c:v> 5-9</c:v>
                </c:pt>
                <c:pt idx="1">
                  <c:v> 10-49</c:v>
                </c:pt>
                <c:pt idx="2">
                  <c:v>50-249</c:v>
                </c:pt>
                <c:pt idx="3">
                  <c:v>250+</c:v>
                </c:pt>
              </c:strCache>
            </c:strRef>
          </c:cat>
          <c:val>
            <c:numRef>
              <c:f>'Size and sector'!$C$216:$F$216</c:f>
              <c:numCache>
                <c:formatCode>0</c:formatCode>
                <c:ptCount val="4"/>
                <c:pt idx="0">
                  <c:v>13.131313131313131</c:v>
                </c:pt>
                <c:pt idx="1">
                  <c:v>18.556701030927837</c:v>
                </c:pt>
                <c:pt idx="2">
                  <c:v>19.19191919191919</c:v>
                </c:pt>
                <c:pt idx="3">
                  <c:v>14</c:v>
                </c:pt>
              </c:numCache>
            </c:numRef>
          </c:val>
          <c:extLst xmlns:c16r2="http://schemas.microsoft.com/office/drawing/2015/06/chart">
            <c:ext xmlns:c16="http://schemas.microsoft.com/office/drawing/2014/chart" uri="{C3380CC4-5D6E-409C-BE32-E72D297353CC}">
              <c16:uniqueId val="{00000001-16A9-4ACD-BCEA-BD65DC986061}"/>
            </c:ext>
          </c:extLst>
        </c:ser>
        <c:ser>
          <c:idx val="2"/>
          <c:order val="2"/>
          <c:tx>
            <c:strRef>
              <c:f>'Size and sector'!$A$217</c:f>
              <c:strCache>
                <c:ptCount val="1"/>
                <c:pt idx="0">
                  <c:v>Manager with specific OSH tasks </c:v>
                </c:pt>
              </c:strCache>
            </c:strRef>
          </c:tx>
          <c:spPr>
            <a:solidFill>
              <a:schemeClr val="accent3"/>
            </a:solidFill>
            <a:ln>
              <a:noFill/>
            </a:ln>
            <a:effectLst/>
          </c:spPr>
          <c:invertIfNegative val="0"/>
          <c:cat>
            <c:strRef>
              <c:f>'Size and sector'!$C$214:$F$214</c:f>
              <c:strCache>
                <c:ptCount val="4"/>
                <c:pt idx="0">
                  <c:v> 5-9</c:v>
                </c:pt>
                <c:pt idx="1">
                  <c:v> 10-49</c:v>
                </c:pt>
                <c:pt idx="2">
                  <c:v>50-249</c:v>
                </c:pt>
                <c:pt idx="3">
                  <c:v>250+</c:v>
                </c:pt>
              </c:strCache>
            </c:strRef>
          </c:cat>
          <c:val>
            <c:numRef>
              <c:f>'Size and sector'!$C$217:$F$217</c:f>
              <c:numCache>
                <c:formatCode>0</c:formatCode>
                <c:ptCount val="4"/>
                <c:pt idx="0">
                  <c:v>4.0404040404040407</c:v>
                </c:pt>
                <c:pt idx="1">
                  <c:v>6.1855670103092786</c:v>
                </c:pt>
                <c:pt idx="2">
                  <c:v>9.0909090909090917</c:v>
                </c:pt>
                <c:pt idx="3">
                  <c:v>10</c:v>
                </c:pt>
              </c:numCache>
            </c:numRef>
          </c:val>
          <c:extLst xmlns:c16r2="http://schemas.microsoft.com/office/drawing/2015/06/chart">
            <c:ext xmlns:c16="http://schemas.microsoft.com/office/drawing/2014/chart" uri="{C3380CC4-5D6E-409C-BE32-E72D297353CC}">
              <c16:uniqueId val="{00000002-16A9-4ACD-BCEA-BD65DC986061}"/>
            </c:ext>
          </c:extLst>
        </c:ser>
        <c:ser>
          <c:idx val="3"/>
          <c:order val="3"/>
          <c:tx>
            <c:strRef>
              <c:f>'Size and sector'!$A$218</c:f>
              <c:strCache>
                <c:ptCount val="1"/>
                <c:pt idx="0">
                  <c:v>OSH specialist without managerial function </c:v>
                </c:pt>
              </c:strCache>
            </c:strRef>
          </c:tx>
          <c:spPr>
            <a:solidFill>
              <a:schemeClr val="accent4"/>
            </a:solidFill>
            <a:ln>
              <a:noFill/>
            </a:ln>
            <a:effectLst/>
          </c:spPr>
          <c:invertIfNegative val="0"/>
          <c:cat>
            <c:strRef>
              <c:f>'Size and sector'!$C$214:$F$214</c:f>
              <c:strCache>
                <c:ptCount val="4"/>
                <c:pt idx="0">
                  <c:v> 5-9</c:v>
                </c:pt>
                <c:pt idx="1">
                  <c:v> 10-49</c:v>
                </c:pt>
                <c:pt idx="2">
                  <c:v>50-249</c:v>
                </c:pt>
                <c:pt idx="3">
                  <c:v>250+</c:v>
                </c:pt>
              </c:strCache>
            </c:strRef>
          </c:cat>
          <c:val>
            <c:numRef>
              <c:f>'Size and sector'!$C$218:$F$218</c:f>
              <c:numCache>
                <c:formatCode>0</c:formatCode>
                <c:ptCount val="4"/>
                <c:pt idx="0">
                  <c:v>4.5999999999999996</c:v>
                </c:pt>
                <c:pt idx="1">
                  <c:v>10.199999999999999</c:v>
                </c:pt>
                <c:pt idx="2">
                  <c:v>27</c:v>
                </c:pt>
                <c:pt idx="3">
                  <c:v>48</c:v>
                </c:pt>
              </c:numCache>
            </c:numRef>
          </c:val>
          <c:extLst xmlns:c16r2="http://schemas.microsoft.com/office/drawing/2015/06/chart">
            <c:ext xmlns:c16="http://schemas.microsoft.com/office/drawing/2014/chart" uri="{C3380CC4-5D6E-409C-BE32-E72D297353CC}">
              <c16:uniqueId val="{00000003-16A9-4ACD-BCEA-BD65DC986061}"/>
            </c:ext>
          </c:extLst>
        </c:ser>
        <c:ser>
          <c:idx val="4"/>
          <c:order val="4"/>
          <c:tx>
            <c:strRef>
              <c:f>'Size and sector'!$A$219</c:f>
              <c:strCache>
                <c:ptCount val="1"/>
                <c:pt idx="0">
                  <c:v>Employee representative in charge of OSH </c:v>
                </c:pt>
              </c:strCache>
            </c:strRef>
          </c:tx>
          <c:spPr>
            <a:solidFill>
              <a:schemeClr val="accent5"/>
            </a:solidFill>
            <a:ln>
              <a:noFill/>
            </a:ln>
            <a:effectLst/>
          </c:spPr>
          <c:invertIfNegative val="0"/>
          <c:cat>
            <c:strRef>
              <c:f>'Size and sector'!$C$214:$F$214</c:f>
              <c:strCache>
                <c:ptCount val="4"/>
                <c:pt idx="0">
                  <c:v> 5-9</c:v>
                </c:pt>
                <c:pt idx="1">
                  <c:v> 10-49</c:v>
                </c:pt>
                <c:pt idx="2">
                  <c:v>50-249</c:v>
                </c:pt>
                <c:pt idx="3">
                  <c:v>250+</c:v>
                </c:pt>
              </c:strCache>
            </c:strRef>
          </c:cat>
          <c:val>
            <c:numRef>
              <c:f>'Size and sector'!$C$219:$F$219</c:f>
              <c:numCache>
                <c:formatCode>0</c:formatCode>
                <c:ptCount val="4"/>
                <c:pt idx="0">
                  <c:v>2.5</c:v>
                </c:pt>
                <c:pt idx="1">
                  <c:v>5.2</c:v>
                </c:pt>
                <c:pt idx="2">
                  <c:v>6.3</c:v>
                </c:pt>
                <c:pt idx="3">
                  <c:v>6.2</c:v>
                </c:pt>
              </c:numCache>
            </c:numRef>
          </c:val>
          <c:extLst xmlns:c16r2="http://schemas.microsoft.com/office/drawing/2015/06/chart">
            <c:ext xmlns:c16="http://schemas.microsoft.com/office/drawing/2014/chart" uri="{C3380CC4-5D6E-409C-BE32-E72D297353CC}">
              <c16:uniqueId val="{00000004-16A9-4ACD-BCEA-BD65DC986061}"/>
            </c:ext>
          </c:extLst>
        </c:ser>
        <c:ser>
          <c:idx val="5"/>
          <c:order val="5"/>
          <c:tx>
            <c:strRef>
              <c:f>'Size and sector'!$A$220</c:f>
              <c:strCache>
                <c:ptCount val="1"/>
                <c:pt idx="0">
                  <c:v>Another employee in charge of the subject</c:v>
                </c:pt>
              </c:strCache>
            </c:strRef>
          </c:tx>
          <c:spPr>
            <a:solidFill>
              <a:schemeClr val="accent6"/>
            </a:solidFill>
            <a:ln>
              <a:noFill/>
            </a:ln>
            <a:effectLst/>
          </c:spPr>
          <c:invertIfNegative val="0"/>
          <c:cat>
            <c:strRef>
              <c:f>'Size and sector'!$C$214:$F$214</c:f>
              <c:strCache>
                <c:ptCount val="4"/>
                <c:pt idx="0">
                  <c:v> 5-9</c:v>
                </c:pt>
                <c:pt idx="1">
                  <c:v> 10-49</c:v>
                </c:pt>
                <c:pt idx="2">
                  <c:v>50-249</c:v>
                </c:pt>
                <c:pt idx="3">
                  <c:v>250+</c:v>
                </c:pt>
              </c:strCache>
            </c:strRef>
          </c:cat>
          <c:val>
            <c:numRef>
              <c:f>'Size and sector'!$C$220:$F$220</c:f>
              <c:numCache>
                <c:formatCode>0</c:formatCode>
                <c:ptCount val="4"/>
                <c:pt idx="0">
                  <c:v>20</c:v>
                </c:pt>
                <c:pt idx="1">
                  <c:v>21</c:v>
                </c:pt>
                <c:pt idx="2">
                  <c:v>20</c:v>
                </c:pt>
                <c:pt idx="3">
                  <c:v>16</c:v>
                </c:pt>
              </c:numCache>
            </c:numRef>
          </c:val>
          <c:extLst xmlns:c16r2="http://schemas.microsoft.com/office/drawing/2015/06/chart">
            <c:ext xmlns:c16="http://schemas.microsoft.com/office/drawing/2014/chart" uri="{C3380CC4-5D6E-409C-BE32-E72D297353CC}">
              <c16:uniqueId val="{00000005-16A9-4ACD-BCEA-BD65DC986061}"/>
            </c:ext>
          </c:extLst>
        </c:ser>
        <c:ser>
          <c:idx val="6"/>
          <c:order val="6"/>
          <c:tx>
            <c:strRef>
              <c:f>'Size and sector'!$A$221</c:f>
              <c:strCache>
                <c:ptCount val="1"/>
                <c:pt idx="0">
                  <c:v>External OSH consultant/NA </c:v>
                </c:pt>
              </c:strCache>
            </c:strRef>
          </c:tx>
          <c:spPr>
            <a:solidFill>
              <a:schemeClr val="accent1">
                <a:lumMod val="60000"/>
              </a:schemeClr>
            </a:solidFill>
            <a:ln>
              <a:noFill/>
            </a:ln>
            <a:effectLst/>
          </c:spPr>
          <c:invertIfNegative val="0"/>
          <c:cat>
            <c:strRef>
              <c:f>'Size and sector'!$C$214:$F$214</c:f>
              <c:strCache>
                <c:ptCount val="4"/>
                <c:pt idx="0">
                  <c:v> 5-9</c:v>
                </c:pt>
                <c:pt idx="1">
                  <c:v> 10-49</c:v>
                </c:pt>
                <c:pt idx="2">
                  <c:v>50-249</c:v>
                </c:pt>
                <c:pt idx="3">
                  <c:v>250+</c:v>
                </c:pt>
              </c:strCache>
            </c:strRef>
          </c:cat>
          <c:val>
            <c:numRef>
              <c:f>'Size and sector'!$C$221:$F$221</c:f>
              <c:numCache>
                <c:formatCode>0</c:formatCode>
                <c:ptCount val="4"/>
                <c:pt idx="0">
                  <c:v>2</c:v>
                </c:pt>
                <c:pt idx="1">
                  <c:v>3</c:v>
                </c:pt>
                <c:pt idx="2">
                  <c:v>4</c:v>
                </c:pt>
                <c:pt idx="3">
                  <c:v>2</c:v>
                </c:pt>
              </c:numCache>
            </c:numRef>
          </c:val>
          <c:extLst xmlns:c16r2="http://schemas.microsoft.com/office/drawing/2015/06/chart">
            <c:ext xmlns:c16="http://schemas.microsoft.com/office/drawing/2014/chart" uri="{C3380CC4-5D6E-409C-BE32-E72D297353CC}">
              <c16:uniqueId val="{00000006-16A9-4ACD-BCEA-BD65DC986061}"/>
            </c:ext>
          </c:extLst>
        </c:ser>
        <c:dLbls>
          <c:showLegendKey val="0"/>
          <c:showVal val="0"/>
          <c:showCatName val="0"/>
          <c:showSerName val="0"/>
          <c:showPercent val="0"/>
          <c:showBubbleSize val="0"/>
        </c:dLbls>
        <c:gapWidth val="150"/>
        <c:overlap val="100"/>
        <c:axId val="587877576"/>
        <c:axId val="587876400"/>
      </c:barChart>
      <c:catAx>
        <c:axId val="587877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876400"/>
        <c:crosses val="autoZero"/>
        <c:auto val="1"/>
        <c:lblAlgn val="ctr"/>
        <c:lblOffset val="100"/>
        <c:noMultiLvlLbl val="0"/>
      </c:catAx>
      <c:valAx>
        <c:axId val="5878764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877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Sheet1!$C$4</c:f>
              <c:strCache>
                <c:ptCount val="1"/>
                <c:pt idx="0">
                  <c:v>Response rate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Sheet1!$B$5:$B$9</c:f>
              <c:strCache>
                <c:ptCount val="5"/>
                <c:pt idx="0">
                  <c:v>5-9</c:v>
                </c:pt>
                <c:pt idx="1">
                  <c:v>10-49</c:v>
                </c:pt>
                <c:pt idx="2">
                  <c:v>50-249</c:v>
                </c:pt>
                <c:pt idx="3">
                  <c:v>250+</c:v>
                </c:pt>
                <c:pt idx="4">
                  <c:v>All</c:v>
                </c:pt>
              </c:strCache>
            </c:strRef>
          </c:cat>
          <c:val>
            <c:numRef>
              <c:f>Sheet1!$C$5:$C$9</c:f>
              <c:numCache>
                <c:formatCode>0%</c:formatCode>
                <c:ptCount val="5"/>
                <c:pt idx="0">
                  <c:v>0.1</c:v>
                </c:pt>
                <c:pt idx="1">
                  <c:v>0.17</c:v>
                </c:pt>
                <c:pt idx="2">
                  <c:v>0.21</c:v>
                </c:pt>
                <c:pt idx="3">
                  <c:v>0.24</c:v>
                </c:pt>
                <c:pt idx="4">
                  <c:v>0.14000000000000001</c:v>
                </c:pt>
              </c:numCache>
            </c:numRef>
          </c:val>
          <c:extLst xmlns:c16r2="http://schemas.microsoft.com/office/drawing/2015/06/chart">
            <c:ext xmlns:c16="http://schemas.microsoft.com/office/drawing/2014/chart" uri="{C3380CC4-5D6E-409C-BE32-E72D297353CC}">
              <c16:uniqueId val="{00000000-F5D8-4CD4-9D7F-FEAA63909274}"/>
            </c:ext>
          </c:extLst>
        </c:ser>
        <c:ser>
          <c:idx val="1"/>
          <c:order val="1"/>
          <c:tx>
            <c:strRef>
              <c:f>Sheet1!$D$4</c:f>
              <c:strCache>
                <c:ptCount val="1"/>
                <c:pt idx="0">
                  <c:v>Cooperation rate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Sheet1!$B$5:$B$9</c:f>
              <c:strCache>
                <c:ptCount val="5"/>
                <c:pt idx="0">
                  <c:v>5-9</c:v>
                </c:pt>
                <c:pt idx="1">
                  <c:v>10-49</c:v>
                </c:pt>
                <c:pt idx="2">
                  <c:v>50-249</c:v>
                </c:pt>
                <c:pt idx="3">
                  <c:v>250+</c:v>
                </c:pt>
                <c:pt idx="4">
                  <c:v>All</c:v>
                </c:pt>
              </c:strCache>
            </c:strRef>
          </c:cat>
          <c:val>
            <c:numRef>
              <c:f>Sheet1!$D$5:$D$9</c:f>
              <c:numCache>
                <c:formatCode>0%</c:formatCode>
                <c:ptCount val="5"/>
                <c:pt idx="0">
                  <c:v>0.17</c:v>
                </c:pt>
                <c:pt idx="1">
                  <c:v>0.23</c:v>
                </c:pt>
                <c:pt idx="2">
                  <c:v>0.28000000000000003</c:v>
                </c:pt>
                <c:pt idx="3">
                  <c:v>0.33</c:v>
                </c:pt>
                <c:pt idx="4">
                  <c:v>0.22</c:v>
                </c:pt>
              </c:numCache>
            </c:numRef>
          </c:val>
          <c:extLst xmlns:c16r2="http://schemas.microsoft.com/office/drawing/2015/06/chart">
            <c:ext xmlns:c16="http://schemas.microsoft.com/office/drawing/2014/chart" uri="{C3380CC4-5D6E-409C-BE32-E72D297353CC}">
              <c16:uniqueId val="{00000001-F5D8-4CD4-9D7F-FEAA63909274}"/>
            </c:ext>
          </c:extLst>
        </c:ser>
        <c:dLbls>
          <c:showLegendKey val="0"/>
          <c:showVal val="0"/>
          <c:showCatName val="0"/>
          <c:showSerName val="0"/>
          <c:showPercent val="0"/>
          <c:showBubbleSize val="0"/>
        </c:dLbls>
        <c:gapWidth val="219"/>
        <c:overlap val="-27"/>
        <c:axId val="587879144"/>
        <c:axId val="587888944"/>
      </c:barChart>
      <c:catAx>
        <c:axId val="5878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888944"/>
        <c:crosses val="autoZero"/>
        <c:auto val="1"/>
        <c:lblAlgn val="ctr"/>
        <c:lblOffset val="100"/>
        <c:noMultiLvlLbl val="0"/>
      </c:catAx>
      <c:valAx>
        <c:axId val="587888944"/>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879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Sheet1!$D$2</c:f>
              <c:strCache>
                <c:ptCount val="1"/>
                <c:pt idx="0">
                  <c:v>New rate</c:v>
                </c:pt>
              </c:strCache>
            </c:strRef>
          </c:tx>
          <c:spPr>
            <a:solidFill>
              <a:schemeClr val="accent1"/>
            </a:solidFill>
            <a:ln>
              <a:noFill/>
            </a:ln>
            <a:effectLst/>
          </c:spPr>
          <c:invertIfNegative val="0"/>
          <c:cat>
            <c:strRef>
              <c:f>Sheet1!$B$3:$B$35</c:f>
              <c:strCache>
                <c:ptCount val="33"/>
                <c:pt idx="0">
                  <c:v>The Netherlands</c:v>
                </c:pt>
                <c:pt idx="1">
                  <c:v>North Macedonia</c:v>
                </c:pt>
                <c:pt idx="2">
                  <c:v>Lithuania</c:v>
                </c:pt>
                <c:pt idx="3">
                  <c:v>Czech Republic </c:v>
                </c:pt>
                <c:pt idx="4">
                  <c:v>Slovenia</c:v>
                </c:pt>
                <c:pt idx="5">
                  <c:v>Iceland</c:v>
                </c:pt>
                <c:pt idx="6">
                  <c:v>Croatia</c:v>
                </c:pt>
                <c:pt idx="7">
                  <c:v>Latvia</c:v>
                </c:pt>
                <c:pt idx="8">
                  <c:v>Sweden</c:v>
                </c:pt>
                <c:pt idx="9">
                  <c:v>Belgium</c:v>
                </c:pt>
                <c:pt idx="10">
                  <c:v>Estonia</c:v>
                </c:pt>
                <c:pt idx="11">
                  <c:v>Switzerland </c:v>
                </c:pt>
                <c:pt idx="12">
                  <c:v>Cyprus</c:v>
                </c:pt>
                <c:pt idx="13">
                  <c:v>Finland</c:v>
                </c:pt>
                <c:pt idx="14">
                  <c:v>Denmark</c:v>
                </c:pt>
                <c:pt idx="15">
                  <c:v>Norway</c:v>
                </c:pt>
                <c:pt idx="16">
                  <c:v>Austria </c:v>
                </c:pt>
                <c:pt idx="17">
                  <c:v>Hungary</c:v>
                </c:pt>
                <c:pt idx="18">
                  <c:v>Portugal </c:v>
                </c:pt>
                <c:pt idx="19">
                  <c:v>Luxembourg</c:v>
                </c:pt>
                <c:pt idx="20">
                  <c:v>Serbia</c:v>
                </c:pt>
                <c:pt idx="21">
                  <c:v>Bulgaria </c:v>
                </c:pt>
                <c:pt idx="22">
                  <c:v>Ireland</c:v>
                </c:pt>
                <c:pt idx="23">
                  <c:v>United Kingdom</c:v>
                </c:pt>
                <c:pt idx="24">
                  <c:v>Slovakia</c:v>
                </c:pt>
                <c:pt idx="25">
                  <c:v>France</c:v>
                </c:pt>
                <c:pt idx="26">
                  <c:v>Italy</c:v>
                </c:pt>
                <c:pt idx="27">
                  <c:v>Germany</c:v>
                </c:pt>
                <c:pt idx="28">
                  <c:v>Spain</c:v>
                </c:pt>
                <c:pt idx="29">
                  <c:v>Romania</c:v>
                </c:pt>
                <c:pt idx="30">
                  <c:v>Poland</c:v>
                </c:pt>
                <c:pt idx="31">
                  <c:v>Greece</c:v>
                </c:pt>
                <c:pt idx="32">
                  <c:v>Malta</c:v>
                </c:pt>
              </c:strCache>
            </c:strRef>
          </c:cat>
          <c:val>
            <c:numRef>
              <c:f>Sheet1!$D$3:$D$35</c:f>
              <c:numCache>
                <c:formatCode>General</c:formatCode>
                <c:ptCount val="33"/>
                <c:pt idx="0">
                  <c:v>46</c:v>
                </c:pt>
                <c:pt idx="1">
                  <c:v>42</c:v>
                </c:pt>
                <c:pt idx="2">
                  <c:v>35</c:v>
                </c:pt>
                <c:pt idx="3">
                  <c:v>30</c:v>
                </c:pt>
                <c:pt idx="4">
                  <c:v>29</c:v>
                </c:pt>
                <c:pt idx="5">
                  <c:v>29</c:v>
                </c:pt>
                <c:pt idx="6">
                  <c:v>26</c:v>
                </c:pt>
                <c:pt idx="7">
                  <c:v>25</c:v>
                </c:pt>
                <c:pt idx="8">
                  <c:v>25</c:v>
                </c:pt>
                <c:pt idx="9">
                  <c:v>24</c:v>
                </c:pt>
                <c:pt idx="10">
                  <c:v>23</c:v>
                </c:pt>
                <c:pt idx="11">
                  <c:v>22</c:v>
                </c:pt>
                <c:pt idx="12">
                  <c:v>21</c:v>
                </c:pt>
                <c:pt idx="13">
                  <c:v>20</c:v>
                </c:pt>
                <c:pt idx="14">
                  <c:v>19</c:v>
                </c:pt>
                <c:pt idx="15">
                  <c:v>18</c:v>
                </c:pt>
                <c:pt idx="16">
                  <c:v>18</c:v>
                </c:pt>
                <c:pt idx="17">
                  <c:v>17</c:v>
                </c:pt>
                <c:pt idx="18">
                  <c:v>17</c:v>
                </c:pt>
                <c:pt idx="19">
                  <c:v>15</c:v>
                </c:pt>
                <c:pt idx="20">
                  <c:v>11</c:v>
                </c:pt>
                <c:pt idx="21">
                  <c:v>8</c:v>
                </c:pt>
                <c:pt idx="22">
                  <c:v>7</c:v>
                </c:pt>
                <c:pt idx="23">
                  <c:v>7</c:v>
                </c:pt>
                <c:pt idx="24">
                  <c:v>6</c:v>
                </c:pt>
                <c:pt idx="25">
                  <c:v>6</c:v>
                </c:pt>
                <c:pt idx="26">
                  <c:v>5</c:v>
                </c:pt>
                <c:pt idx="27">
                  <c:v>4</c:v>
                </c:pt>
                <c:pt idx="28">
                  <c:v>2</c:v>
                </c:pt>
                <c:pt idx="29">
                  <c:v>1</c:v>
                </c:pt>
                <c:pt idx="30">
                  <c:v>0</c:v>
                </c:pt>
                <c:pt idx="31">
                  <c:v>0</c:v>
                </c:pt>
                <c:pt idx="32">
                  <c:v>0</c:v>
                </c:pt>
              </c:numCache>
            </c:numRef>
          </c:val>
          <c:extLst xmlns:c16r2="http://schemas.microsoft.com/office/drawing/2015/06/chart">
            <c:ext xmlns:c16="http://schemas.microsoft.com/office/drawing/2014/chart" uri="{C3380CC4-5D6E-409C-BE32-E72D297353CC}">
              <c16:uniqueId val="{00000000-6F92-4DAC-A577-65B4B5192461}"/>
            </c:ext>
          </c:extLst>
        </c:ser>
        <c:dLbls>
          <c:showLegendKey val="0"/>
          <c:showVal val="0"/>
          <c:showCatName val="0"/>
          <c:showSerName val="0"/>
          <c:showPercent val="0"/>
          <c:showBubbleSize val="0"/>
        </c:dLbls>
        <c:gapWidth val="219"/>
        <c:overlap val="-27"/>
        <c:axId val="450581208"/>
        <c:axId val="450581600"/>
      </c:barChart>
      <c:catAx>
        <c:axId val="45058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0581600"/>
        <c:crosses val="autoZero"/>
        <c:auto val="1"/>
        <c:lblAlgn val="ctr"/>
        <c:lblOffset val="100"/>
        <c:noMultiLvlLbl val="0"/>
      </c:catAx>
      <c:valAx>
        <c:axId val="450581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0581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603"/>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sz="quarter" idx="1"/>
          </p:nvPr>
        </p:nvSpPr>
        <p:spPr>
          <a:xfrm>
            <a:off x="3855981" y="0"/>
            <a:ext cx="2951217" cy="497603"/>
          </a:xfrm>
          <a:prstGeom prst="rect">
            <a:avLst/>
          </a:prstGeom>
        </p:spPr>
        <p:txBody>
          <a:bodyPr vert="horz" lIns="91577" tIns="45789" rIns="91577" bIns="45789" rtlCol="0"/>
          <a:lstStyle>
            <a:lvl1pPr algn="r">
              <a:defRPr sz="1200"/>
            </a:lvl1pPr>
          </a:lstStyle>
          <a:p>
            <a:fld id="{F00B98E2-3D6F-4E57-9B41-E76D9172AF4C}" type="datetimeFigureOut">
              <a:rPr lang="en-GB" smtClean="0"/>
              <a:t>11/07/2019</a:t>
            </a:fld>
            <a:endParaRPr lang="en-GB"/>
          </a:p>
        </p:txBody>
      </p:sp>
      <p:sp>
        <p:nvSpPr>
          <p:cNvPr id="4" name="Footer Placeholder 3"/>
          <p:cNvSpPr>
            <a:spLocks noGrp="1"/>
          </p:cNvSpPr>
          <p:nvPr>
            <p:ph type="ftr" sz="quarter" idx="2"/>
          </p:nvPr>
        </p:nvSpPr>
        <p:spPr>
          <a:xfrm>
            <a:off x="0" y="9441733"/>
            <a:ext cx="2951217" cy="497602"/>
          </a:xfrm>
          <a:prstGeom prst="rect">
            <a:avLst/>
          </a:prstGeom>
        </p:spPr>
        <p:txBody>
          <a:bodyPr vert="horz" lIns="91577" tIns="45789" rIns="91577" bIns="45789" rtlCol="0" anchor="b"/>
          <a:lstStyle>
            <a:lvl1pPr algn="l">
              <a:defRPr sz="1200"/>
            </a:lvl1pPr>
          </a:lstStyle>
          <a:p>
            <a:endParaRPr lang="en-GB"/>
          </a:p>
        </p:txBody>
      </p:sp>
      <p:sp>
        <p:nvSpPr>
          <p:cNvPr id="5" name="Slide Number Placeholder 4"/>
          <p:cNvSpPr>
            <a:spLocks noGrp="1"/>
          </p:cNvSpPr>
          <p:nvPr>
            <p:ph type="sldNum" sz="quarter" idx="3"/>
          </p:nvPr>
        </p:nvSpPr>
        <p:spPr>
          <a:xfrm>
            <a:off x="3855981" y="9441733"/>
            <a:ext cx="2951217" cy="497602"/>
          </a:xfrm>
          <a:prstGeom prst="rect">
            <a:avLst/>
          </a:prstGeom>
        </p:spPr>
        <p:txBody>
          <a:bodyPr vert="horz" lIns="91577" tIns="45789" rIns="91577" bIns="45789" rtlCol="0" anchor="b"/>
          <a:lstStyle>
            <a:lvl1pPr algn="r">
              <a:defRPr sz="1200"/>
            </a:lvl1pPr>
          </a:lstStyle>
          <a:p>
            <a:fld id="{5C98B6B0-BC48-4BDF-AD98-2CE2A993BD48}" type="slidenum">
              <a:rPr lang="en-GB" smtClean="0"/>
              <a:t>‹#›</a:t>
            </a:fld>
            <a:endParaRPr lang="en-GB"/>
          </a:p>
        </p:txBody>
      </p:sp>
    </p:spTree>
    <p:extLst>
      <p:ext uri="{BB962C8B-B14F-4D97-AF65-F5344CB8AC3E}">
        <p14:creationId xmlns:p14="http://schemas.microsoft.com/office/powerpoint/2010/main" val="250996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idx="1"/>
          </p:nvPr>
        </p:nvSpPr>
        <p:spPr>
          <a:xfrm>
            <a:off x="3856738" y="0"/>
            <a:ext cx="2950475" cy="497046"/>
          </a:xfrm>
          <a:prstGeom prst="rect">
            <a:avLst/>
          </a:prstGeom>
        </p:spPr>
        <p:txBody>
          <a:bodyPr vert="horz" lIns="91577" tIns="45789" rIns="91577" bIns="45789" rtlCol="0"/>
          <a:lstStyle>
            <a:lvl1pPr algn="r">
              <a:defRPr sz="1200"/>
            </a:lvl1pPr>
          </a:lstStyle>
          <a:p>
            <a:fld id="{595CA591-77BD-4478-928A-2B6554DFCFF5}" type="datetimeFigureOut">
              <a:rPr lang="en-GB" smtClean="0"/>
              <a:t>11/07/2019</a:t>
            </a:fld>
            <a:endParaRPr lang="en-GB"/>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77" tIns="45789" rIns="91577" bIns="45789" rtlCol="0" anchor="ctr"/>
          <a:lstStyle/>
          <a:p>
            <a:endParaRPr lang="en-GB"/>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577" tIns="45789" rIns="91577" bIns="457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3"/>
            <a:ext cx="2950475" cy="497046"/>
          </a:xfrm>
          <a:prstGeom prst="rect">
            <a:avLst/>
          </a:prstGeom>
        </p:spPr>
        <p:txBody>
          <a:bodyPr vert="horz" lIns="91577" tIns="45789" rIns="91577" bIns="45789"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3"/>
            <a:ext cx="2950475" cy="497046"/>
          </a:xfrm>
          <a:prstGeom prst="rect">
            <a:avLst/>
          </a:prstGeom>
        </p:spPr>
        <p:txBody>
          <a:bodyPr vert="horz" lIns="91577" tIns="45789" rIns="91577" bIns="45789" rtlCol="0" anchor="b"/>
          <a:lstStyle>
            <a:lvl1pPr algn="r">
              <a:defRPr sz="1200"/>
            </a:lvl1pPr>
          </a:lstStyle>
          <a:p>
            <a:fld id="{B12B5A85-5D66-427F-9DC0-B0E5D1D1BD3E}" type="slidenum">
              <a:rPr lang="en-GB" smtClean="0"/>
              <a:t>‹#›</a:t>
            </a:fld>
            <a:endParaRPr lang="en-GB"/>
          </a:p>
        </p:txBody>
      </p:sp>
    </p:spTree>
    <p:extLst>
      <p:ext uri="{BB962C8B-B14F-4D97-AF65-F5344CB8AC3E}">
        <p14:creationId xmlns:p14="http://schemas.microsoft.com/office/powerpoint/2010/main" val="149948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2B5A85-5D66-427F-9DC0-B0E5D1D1BD3E}" type="slidenum">
              <a:rPr lang="en-GB" smtClean="0"/>
              <a:t>2</a:t>
            </a:fld>
            <a:endParaRPr lang="en-GB"/>
          </a:p>
        </p:txBody>
      </p:sp>
    </p:spTree>
    <p:extLst>
      <p:ext uri="{BB962C8B-B14F-4D97-AF65-F5344CB8AC3E}">
        <p14:creationId xmlns:p14="http://schemas.microsoft.com/office/powerpoint/2010/main" val="1537528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5C6DB-80BB-4B27-A2AC-E3CC7C83AEA2}" type="slidenum">
              <a:rPr lang="en-GB"/>
              <a:pPr/>
              <a:t>13</a:t>
            </a:fld>
            <a:endParaRPr lang="en-GB"/>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might be worth considering to mention in the presentation of this slide that the differences in responses between main survey and refusal questionnaire were just a few percentage points in the bivariate analysis. In this perspective, one would consider the differences as only slight, they are just so big in the multivariate analysis because there is so little variety in the answers, almost all persons saying yes in health 1 and 2. </a:t>
            </a:r>
            <a:endParaRPr lang="en-GB" sz="1200" kern="1200" dirty="0" smtClean="0">
              <a:solidFill>
                <a:schemeClr val="tx1"/>
              </a:solidFill>
              <a:effectLst/>
              <a:latin typeface="+mn-lt"/>
              <a:ea typeface="+mn-ea"/>
              <a:cs typeface="+mn-cs"/>
            </a:endParaRPr>
          </a:p>
          <a:p>
            <a:endParaRPr lang="da-DK" dirty="0"/>
          </a:p>
        </p:txBody>
      </p:sp>
    </p:spTree>
    <p:extLst>
      <p:ext uri="{BB962C8B-B14F-4D97-AF65-F5344CB8AC3E}">
        <p14:creationId xmlns:p14="http://schemas.microsoft.com/office/powerpoint/2010/main" val="2932995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5C6DB-80BB-4B27-A2AC-E3CC7C83AEA2}" type="slidenum">
              <a:rPr lang="en-GB"/>
              <a:pPr/>
              <a:t>14</a:t>
            </a:fld>
            <a:endParaRPr lang="en-GB"/>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2675858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5C6DB-80BB-4B27-A2AC-E3CC7C83AEA2}" type="slidenum">
              <a:rPr lang="en-GB"/>
              <a:pPr/>
              <a:t>15</a:t>
            </a:fld>
            <a:endParaRPr lang="en-GB"/>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723945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2A282B-D79B-4DB2-A410-6C6225D0FC6A}" type="slidenum">
              <a:rPr lang="en-GB" smtClean="0"/>
              <a:t>3</a:t>
            </a:fld>
            <a:endParaRPr lang="en-GB"/>
          </a:p>
        </p:txBody>
      </p:sp>
    </p:spTree>
    <p:extLst>
      <p:ext uri="{BB962C8B-B14F-4D97-AF65-F5344CB8AC3E}">
        <p14:creationId xmlns:p14="http://schemas.microsoft.com/office/powerpoint/2010/main" val="235275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2B5A85-5D66-427F-9DC0-B0E5D1D1BD3E}" type="slidenum">
              <a:rPr lang="en-GB" smtClean="0"/>
              <a:t>4</a:t>
            </a:fld>
            <a:endParaRPr lang="en-GB"/>
          </a:p>
        </p:txBody>
      </p:sp>
    </p:spTree>
    <p:extLst>
      <p:ext uri="{BB962C8B-B14F-4D97-AF65-F5344CB8AC3E}">
        <p14:creationId xmlns:p14="http://schemas.microsoft.com/office/powerpoint/2010/main" val="3416138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See</a:t>
            </a:r>
            <a:r>
              <a:rPr lang="en-US" sz="1200" kern="1200" baseline="0" dirty="0" smtClean="0">
                <a:solidFill>
                  <a:schemeClr val="tx1"/>
                </a:solidFill>
                <a:effectLst/>
                <a:latin typeface="+mn-lt"/>
                <a:ea typeface="+mn-ea"/>
                <a:cs typeface="+mn-cs"/>
              </a:rPr>
              <a:t> ESENER-3 Technical report. T</a:t>
            </a:r>
            <a:r>
              <a:rPr lang="en-US" sz="1200" kern="1200" dirty="0" smtClean="0">
                <a:solidFill>
                  <a:schemeClr val="tx1"/>
                </a:solidFill>
                <a:effectLst/>
                <a:latin typeface="+mn-lt"/>
                <a:ea typeface="+mn-ea"/>
                <a:cs typeface="+mn-cs"/>
              </a:rPr>
              <a:t>he rates we calculated deviate from AAPOR in that we considered all refusals and most non-contacts (except for establishment does not exist any more and similar codes) as </a:t>
            </a:r>
            <a:r>
              <a:rPr lang="en-US" sz="1200" b="1" kern="1200" dirty="0" smtClean="0">
                <a:solidFill>
                  <a:schemeClr val="tx1"/>
                </a:solidFill>
                <a:effectLst/>
                <a:latin typeface="+mn-lt"/>
                <a:ea typeface="+mn-ea"/>
                <a:cs typeface="+mn-cs"/>
              </a:rPr>
              <a:t>eligible</a:t>
            </a:r>
            <a:r>
              <a:rPr lang="en-US" sz="1200" kern="1200" dirty="0" smtClean="0">
                <a:solidFill>
                  <a:schemeClr val="tx1"/>
                </a:solidFill>
                <a:effectLst/>
                <a:latin typeface="+mn-lt"/>
                <a:ea typeface="+mn-ea"/>
                <a:cs typeface="+mn-cs"/>
              </a:rPr>
              <a:t> whereas AAPOR 3 (as used by IPSOS in their technical assessment of ESENER-2) calculates an estimated eligibility rate for these addresses. This rate is based on the rate of eligible addresses among the contacts where we know the eligibility for sure because either the persons stated this at the contact phase of the interview (e.g. “this is not an establishment, we are a private household”) or because it turned out during the interview itself (question on the number of employees). For these reasons, the AAPOR 3 rates are considerably higher (RRR3 AAPOR 21% according to the ESENER-2 technical assessment vs. 14% response rate in slide</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Technical Report). </a:t>
            </a:r>
            <a:endParaRPr lang="en-GB" dirty="0"/>
          </a:p>
        </p:txBody>
      </p:sp>
      <p:sp>
        <p:nvSpPr>
          <p:cNvPr id="4" name="Slide Number Placeholder 3"/>
          <p:cNvSpPr>
            <a:spLocks noGrp="1"/>
          </p:cNvSpPr>
          <p:nvPr>
            <p:ph type="sldNum" sz="quarter" idx="10"/>
          </p:nvPr>
        </p:nvSpPr>
        <p:spPr/>
        <p:txBody>
          <a:bodyPr/>
          <a:lstStyle/>
          <a:p>
            <a:fld id="{B12B5A85-5D66-427F-9DC0-B0E5D1D1BD3E}" type="slidenum">
              <a:rPr lang="en-GB" smtClean="0"/>
              <a:t>6</a:t>
            </a:fld>
            <a:endParaRPr lang="en-GB"/>
          </a:p>
        </p:txBody>
      </p:sp>
    </p:spTree>
    <p:extLst>
      <p:ext uri="{BB962C8B-B14F-4D97-AF65-F5344CB8AC3E}">
        <p14:creationId xmlns:p14="http://schemas.microsoft.com/office/powerpoint/2010/main" val="1743182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5C6DB-80BB-4B27-A2AC-E3CC7C83AEA2}" type="slidenum">
              <a:rPr lang="en-GB"/>
              <a:pPr/>
              <a:t>8</a:t>
            </a:fld>
            <a:endParaRPr lang="en-GB"/>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48793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5C6DB-80BB-4B27-A2AC-E3CC7C83AEA2}" type="slidenum">
              <a:rPr lang="en-GB"/>
              <a:pPr/>
              <a:t>9</a:t>
            </a:fld>
            <a:endParaRPr lang="en-GB"/>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da-DK" dirty="0"/>
          </a:p>
        </p:txBody>
      </p:sp>
    </p:spTree>
    <p:extLst>
      <p:ext uri="{BB962C8B-B14F-4D97-AF65-F5344CB8AC3E}">
        <p14:creationId xmlns:p14="http://schemas.microsoft.com/office/powerpoint/2010/main" val="41234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5C6DB-80BB-4B27-A2AC-E3CC7C83AEA2}" type="slidenum">
              <a:rPr lang="en-GB"/>
              <a:pPr/>
              <a:t>10</a:t>
            </a:fld>
            <a:endParaRPr lang="en-GB"/>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1692695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5C6DB-80BB-4B27-A2AC-E3CC7C83AEA2}" type="slidenum">
              <a:rPr lang="en-GB"/>
              <a:pPr/>
              <a:t>11</a:t>
            </a:fld>
            <a:endParaRPr lang="en-GB"/>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1030971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5C6DB-80BB-4B27-A2AC-E3CC7C83AEA2}" type="slidenum">
              <a:rPr lang="en-GB"/>
              <a:pPr/>
              <a:t>12</a:t>
            </a:fld>
            <a:endParaRPr lang="en-GB"/>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362086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2" name="Bild 5" descr="111004_EU-OSHA_Esener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0000" y="3564000"/>
            <a:ext cx="7646400" cy="928800"/>
          </a:xfr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5" name="Slide Number Placeholder 9"/>
          <p:cNvSpPr txBox="1">
            <a:spLocks/>
          </p:cNvSpPr>
          <p:nvPr/>
        </p:nvSpPr>
        <p:spPr>
          <a:xfrm>
            <a:off x="8536261" y="640872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0" y="5508625"/>
            <a:ext cx="1146175" cy="723900"/>
          </a:xfrm>
          <a:prstGeom prst="rect">
            <a:avLst/>
          </a:prstGeom>
          <a:noFill/>
          <a:ln w="9525">
            <a:noFill/>
            <a:miter lim="800000"/>
            <a:headEnd/>
            <a:tailEnd/>
          </a:ln>
        </p:spPr>
      </p:pic>
      <p:sp>
        <p:nvSpPr>
          <p:cNvPr id="10" name="Textplatzhalter 2"/>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Safety and health at work is everyone’s concern. It’s good for you. It’s good for business.</a:t>
            </a:r>
            <a:endParaRPr lang="en-GB" dirty="0"/>
          </a:p>
        </p:txBody>
      </p:sp>
      <p:sp>
        <p:nvSpPr>
          <p:cNvPr id="13" name="Subtitle 2"/>
          <p:cNvSpPr>
            <a:spLocks noGrp="1"/>
          </p:cNvSpPr>
          <p:nvPr>
            <p:ph type="subTitle" idx="10"/>
          </p:nvPr>
        </p:nvSpPr>
        <p:spPr>
          <a:xfrm>
            <a:off x="450000" y="4626000"/>
            <a:ext cx="7646400" cy="675208"/>
          </a:xfrm>
        </p:spPr>
        <p:txBody>
          <a:bodyPr lIns="0" tIns="0" rIns="0" bIns="0" anchor="t">
            <a:norm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4" name="Bild 4" descr="111004_EU-OSHA_PPT_ESENER logo.png"/>
          <p:cNvPicPr>
            <a:picLocks noChangeAspect="1"/>
          </p:cNvPicPr>
          <p:nvPr/>
        </p:nvPicPr>
        <p:blipFill>
          <a:blip r:embed="rId4" cstate="print"/>
          <a:srcRect/>
          <a:stretch>
            <a:fillRect/>
          </a:stretch>
        </p:blipFill>
        <p:spPr bwMode="auto">
          <a:xfrm>
            <a:off x="7221538" y="5915025"/>
            <a:ext cx="877887" cy="311150"/>
          </a:xfrm>
          <a:prstGeom prst="rect">
            <a:avLst/>
          </a:prstGeom>
          <a:noFill/>
          <a:ln w="9525">
            <a:noFill/>
            <a:miter lim="800000"/>
            <a:headEnd/>
            <a:tailEnd/>
          </a:ln>
        </p:spPr>
      </p:pic>
      <p:pic>
        <p:nvPicPr>
          <p:cNvPr id="15" name="Bild 4" descr="111004_EU-OSHA_PPT_EU logo.png"/>
          <p:cNvPicPr>
            <a:picLocks noChangeAspect="1"/>
          </p:cNvPicPr>
          <p:nvPr/>
        </p:nvPicPr>
        <p:blipFill>
          <a:blip r:embed="rId5" cstate="print"/>
          <a:srcRect/>
          <a:stretch>
            <a:fillRect/>
          </a:stretch>
        </p:blipFill>
        <p:spPr bwMode="auto">
          <a:xfrm>
            <a:off x="4170362" y="5908675"/>
            <a:ext cx="474663" cy="323850"/>
          </a:xfrm>
          <a:prstGeom prst="rect">
            <a:avLst/>
          </a:prstGeom>
          <a:noFill/>
          <a:ln w="9525">
            <a:noFill/>
            <a:miter lim="800000"/>
            <a:headEnd/>
            <a:tailEnd/>
          </a:ln>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340042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668" y="-4762"/>
            <a:ext cx="951779" cy="6876000"/>
          </a:xfrm>
          <a:prstGeom prst="rect">
            <a:avLst/>
          </a:prstGeom>
        </p:spPr>
      </p:pic>
    </p:spTree>
    <p:extLst>
      <p:ext uri="{BB962C8B-B14F-4D97-AF65-F5344CB8AC3E}">
        <p14:creationId xmlns:p14="http://schemas.microsoft.com/office/powerpoint/2010/main" val="45921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0000" y="1116000"/>
            <a:ext cx="7560000" cy="486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826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1116000"/>
            <a:ext cx="489600" cy="4860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0000" y="1116000"/>
            <a:ext cx="6642280" cy="486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17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Objec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AU" dirty="0"/>
          </a:p>
        </p:txBody>
      </p:sp>
      <p:sp>
        <p:nvSpPr>
          <p:cNvPr id="7" name="Content Placeholder 6"/>
          <p:cNvSpPr>
            <a:spLocks noGrp="1"/>
          </p:cNvSpPr>
          <p:nvPr>
            <p:ph sz="quarter" idx="11"/>
          </p:nvPr>
        </p:nvSpPr>
        <p:spPr>
          <a:xfrm>
            <a:off x="0" y="1031839"/>
            <a:ext cx="9144000" cy="4906999"/>
          </a:xfrm>
          <a:prstGeom prst="rect">
            <a:avLst/>
          </a:prstGeom>
        </p:spPr>
        <p:txBody>
          <a:bodyPr>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10" name="Text Placeholder 9"/>
          <p:cNvSpPr>
            <a:spLocks noGrp="1"/>
          </p:cNvSpPr>
          <p:nvPr>
            <p:ph type="body" sz="quarter" idx="16" hasCustomPrompt="1"/>
          </p:nvPr>
        </p:nvSpPr>
        <p:spPr>
          <a:xfrm>
            <a:off x="1292225" y="5570538"/>
            <a:ext cx="7562850" cy="368300"/>
          </a:xfrm>
          <a:prstGeom prst="rect">
            <a:avLst/>
          </a:prstGeom>
        </p:spPr>
        <p:txBody>
          <a:bodyPr lIns="0" tIns="0" rIns="0" bIns="108000" anchor="b">
            <a:noAutofit/>
          </a:bodyPr>
          <a:lstStyle>
            <a:lvl1pPr>
              <a:defRPr sz="800" b="0" baseline="0"/>
            </a:lvl1pPr>
            <a:lvl2pPr>
              <a:defRPr sz="600"/>
            </a:lvl2pPr>
            <a:lvl3pPr>
              <a:defRPr sz="600"/>
            </a:lvl3pPr>
            <a:lvl4pPr>
              <a:defRPr sz="600"/>
            </a:lvl4pPr>
            <a:lvl5pPr>
              <a:defRPr sz="600"/>
            </a:lvl5pPr>
          </a:lstStyle>
          <a:p>
            <a:pPr lvl="0"/>
            <a:r>
              <a:rPr lang="en-US" dirty="0" smtClean="0"/>
              <a:t>SOURCE:</a:t>
            </a:r>
          </a:p>
        </p:txBody>
      </p:sp>
      <p:sp>
        <p:nvSpPr>
          <p:cNvPr id="4" name="Footer Placeholder 3"/>
          <p:cNvSpPr>
            <a:spLocks noGrp="1"/>
          </p:cNvSpPr>
          <p:nvPr>
            <p:ph type="ftr" sz="quarter" idx="17"/>
          </p:nvPr>
        </p:nvSpPr>
        <p:spPr>
          <a:xfrm>
            <a:off x="785814" y="6156199"/>
            <a:ext cx="7555320" cy="377062"/>
          </a:xfrm>
          <a:prstGeom prst="rect">
            <a:avLst/>
          </a:prstGeom>
        </p:spPr>
        <p:txBody>
          <a:bodyPr/>
          <a:lstStyle>
            <a:lvl1pPr>
              <a:defRPr/>
            </a:lvl1pPr>
          </a:lstStyle>
          <a:p>
            <a:pPr>
              <a:spcBef>
                <a:spcPct val="20000"/>
              </a:spcBef>
              <a:buFont typeface="Arial" pitchFamily="34" charset="0"/>
              <a:buNone/>
            </a:pPr>
            <a:r>
              <a:rPr lang="de-DE" dirty="0" smtClean="0"/>
              <a:t>AAA im März und April</a:t>
            </a:r>
          </a:p>
        </p:txBody>
      </p:sp>
    </p:spTree>
    <p:extLst>
      <p:ext uri="{BB962C8B-B14F-4D97-AF65-F5344CB8AC3E}">
        <p14:creationId xmlns:p14="http://schemas.microsoft.com/office/powerpoint/2010/main" val="2788477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450000" y="1116000"/>
            <a:ext cx="756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623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0" name="Bild 5" descr="111004_EU-OSHA_Esener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50000" y="1360800"/>
            <a:ext cx="7646400" cy="1461600"/>
          </a:xfrm>
        </p:spPr>
        <p:txBody>
          <a:bodyPr lIns="0" tIns="0" rIns="0" bIns="0" anchor="t" anchorCtr="0"/>
          <a:lstStyle>
            <a:lvl1pPr>
              <a:defRPr sz="3200" baseline="0"/>
            </a:lvl1pPr>
          </a:lstStyle>
          <a:p>
            <a:r>
              <a:rPr lang="en-US" smtClean="0"/>
              <a:t>Click to edit Master title style</a:t>
            </a:r>
            <a:endParaRPr lang="en-US" dirty="0"/>
          </a:p>
        </p:txBody>
      </p:sp>
      <p:sp>
        <p:nvSpPr>
          <p:cNvPr id="3" name="Subtitle 2"/>
          <p:cNvSpPr>
            <a:spLocks noGrp="1"/>
          </p:cNvSpPr>
          <p:nvPr>
            <p:ph type="subTitle" idx="1"/>
          </p:nvPr>
        </p:nvSpPr>
        <p:spPr>
          <a:xfrm>
            <a:off x="878400" y="3240000"/>
            <a:ext cx="7214400" cy="1269120"/>
          </a:xfrm>
        </p:spPr>
        <p:txBody>
          <a:bodyPr lIns="0" tIns="0" rIns="0" bIns="0" anchor="t">
            <a:norm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9"/>
          <p:cNvSpPr txBox="1">
            <a:spLocks/>
          </p:cNvSpPr>
          <p:nvPr/>
        </p:nvSpPr>
        <p:spPr>
          <a:xfrm>
            <a:off x="8536261" y="640872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0" y="5508625"/>
            <a:ext cx="1146175" cy="723900"/>
          </a:xfrm>
          <a:prstGeom prst="rect">
            <a:avLst/>
          </a:prstGeom>
          <a:noFill/>
          <a:ln w="9525">
            <a:noFill/>
            <a:miter lim="800000"/>
            <a:headEnd/>
            <a:tailEnd/>
          </a:ln>
        </p:spPr>
      </p:pic>
      <p:sp>
        <p:nvSpPr>
          <p:cNvPr id="9" name="Textplatzhalter 2"/>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Safety and health at work is everyone’s concern. It’s good for you. It’s good for business.</a:t>
            </a:r>
            <a:endParaRPr lang="en-GB" dirty="0"/>
          </a:p>
        </p:txBody>
      </p:sp>
      <p:pic>
        <p:nvPicPr>
          <p:cNvPr id="11" name="Bild 4" descr="111004_EU-OSHA_PPT_ESENER logo.png"/>
          <p:cNvPicPr>
            <a:picLocks noChangeAspect="1"/>
          </p:cNvPicPr>
          <p:nvPr/>
        </p:nvPicPr>
        <p:blipFill>
          <a:blip r:embed="rId4" cstate="print"/>
          <a:srcRect/>
          <a:stretch>
            <a:fillRect/>
          </a:stretch>
        </p:blipFill>
        <p:spPr bwMode="auto">
          <a:xfrm>
            <a:off x="7221538" y="5915025"/>
            <a:ext cx="877887" cy="311150"/>
          </a:xfrm>
          <a:prstGeom prst="rect">
            <a:avLst/>
          </a:prstGeom>
          <a:noFill/>
          <a:ln w="9525">
            <a:noFill/>
            <a:miter lim="800000"/>
            <a:headEnd/>
            <a:tailEnd/>
          </a:ln>
        </p:spPr>
      </p:pic>
      <p:pic>
        <p:nvPicPr>
          <p:cNvPr id="12" name="Bild 4" descr="111004_EU-OSHA_PPT_EU logo.png"/>
          <p:cNvPicPr>
            <a:picLocks noChangeAspect="1"/>
          </p:cNvPicPr>
          <p:nvPr/>
        </p:nvPicPr>
        <p:blipFill>
          <a:blip r:embed="rId5" cstate="print"/>
          <a:srcRect/>
          <a:stretch>
            <a:fillRect/>
          </a:stretch>
        </p:blipFill>
        <p:spPr bwMode="auto">
          <a:xfrm>
            <a:off x="4170362" y="5908675"/>
            <a:ext cx="474663" cy="323850"/>
          </a:xfrm>
          <a:prstGeom prst="rect">
            <a:avLst/>
          </a:prstGeom>
          <a:noFill/>
          <a:ln w="9525">
            <a:noFill/>
            <a:miter lim="800000"/>
            <a:headEnd/>
            <a:tailEnd/>
          </a:ln>
        </p:spPr>
      </p:pic>
    </p:spTree>
    <p:extLst>
      <p:ext uri="{BB962C8B-B14F-4D97-AF65-F5344CB8AC3E}">
        <p14:creationId xmlns:p14="http://schemas.microsoft.com/office/powerpoint/2010/main" val="312961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4896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9999" y="1115999"/>
            <a:ext cx="360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0000" y="1116000"/>
            <a:ext cx="360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108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0000" y="1116000"/>
            <a:ext cx="3600000" cy="540000"/>
          </a:xfrm>
        </p:spPr>
        <p:txBody>
          <a:bodyPr anchor="b">
            <a:noAutofit/>
          </a:bodyPr>
          <a:lstStyle>
            <a:lvl1pPr marL="0" indent="0">
              <a:buNone/>
              <a:defRPr sz="20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9999" y="1655999"/>
            <a:ext cx="3600000" cy="432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0000" y="1116000"/>
            <a:ext cx="3600000" cy="540000"/>
          </a:xfrm>
        </p:spPr>
        <p:txBody>
          <a:bodyPr anchor="b">
            <a:noAutofit/>
          </a:bodyPr>
          <a:lstStyle>
            <a:lvl1pPr marL="0" indent="0">
              <a:buNone/>
              <a:defRPr sz="20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0000" y="1656000"/>
            <a:ext cx="3600000" cy="432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152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970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49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540000"/>
          </a:xfrm>
        </p:spPr>
        <p:txBody>
          <a:bodyPr anchor="b"/>
          <a:lstStyle>
            <a:lvl1pPr algn="l">
              <a:defRPr sz="2400" b="1" i="0" baseline="0"/>
            </a:lvl1pPr>
          </a:lstStyle>
          <a:p>
            <a:r>
              <a:rPr lang="en-US" smtClean="0"/>
              <a:t>Click to edit Master title style</a:t>
            </a:r>
            <a:endParaRPr lang="en-US" dirty="0"/>
          </a:p>
        </p:txBody>
      </p:sp>
      <p:sp>
        <p:nvSpPr>
          <p:cNvPr id="3" name="Content Placeholder 2"/>
          <p:cNvSpPr>
            <a:spLocks noGrp="1"/>
          </p:cNvSpPr>
          <p:nvPr>
            <p:ph idx="1"/>
          </p:nvPr>
        </p:nvSpPr>
        <p:spPr>
          <a:xfrm>
            <a:off x="3690000" y="1116000"/>
            <a:ext cx="4279869"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0000" y="1116000"/>
            <a:ext cx="2880000" cy="48600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5905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116000"/>
            <a:ext cx="4049992" cy="900000"/>
          </a:xfrm>
        </p:spPr>
        <p:txBody>
          <a:bodyPr anchor="b">
            <a:normAutofit/>
          </a:bodyPr>
          <a:lstStyle>
            <a:lvl1pPr algn="l">
              <a:defRPr sz="2400" b="1" i="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49999" y="2016000"/>
            <a:ext cx="4050000" cy="39600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876800" y="1600200"/>
            <a:ext cx="3429000" cy="3429000"/>
          </a:xfrm>
          <a:prstGeom prst="ellipse">
            <a:avLst/>
          </a:prstGeom>
          <a:ln w="76200">
            <a:noFill/>
          </a:ln>
        </p:spPr>
        <p:txBody>
          <a:bodyPr/>
          <a:lstStyle/>
          <a:p>
            <a:r>
              <a:rPr lang="en-US" smtClean="0"/>
              <a:t>Click icon to add picture</a:t>
            </a:r>
            <a:endParaRPr lang="en-US" dirty="0"/>
          </a:p>
        </p:txBody>
      </p:sp>
    </p:spTree>
    <p:extLst>
      <p:ext uri="{BB962C8B-B14F-4D97-AF65-F5344CB8AC3E}">
        <p14:creationId xmlns:p14="http://schemas.microsoft.com/office/powerpoint/2010/main" val="13851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 10" descr="111004_EU-OSHA_Esener_PPT_inner slide.pn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0000" y="180000"/>
            <a:ext cx="7559873" cy="4896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0000" y="1116000"/>
            <a:ext cx="7560000" cy="4860000"/>
          </a:xfrm>
          <a:prstGeom prst="rect">
            <a:avLst/>
          </a:prstGeom>
        </p:spPr>
        <p:txBody>
          <a:bodyPr vert="horz" lIns="91440" tIns="45720" rIns="91440" bIns="4572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Bild 3" descr="111004_EU-OSHA_PPT_Corporate logo_inner slide.png"/>
          <p:cNvPicPr>
            <a:picLocks noChangeAspect="1"/>
          </p:cNvPicPr>
          <p:nvPr/>
        </p:nvPicPr>
        <p:blipFill>
          <a:blip r:embed="rId15" cstate="print"/>
          <a:srcRect/>
          <a:stretch>
            <a:fillRect/>
          </a:stretch>
        </p:blipFill>
        <p:spPr bwMode="auto">
          <a:xfrm>
            <a:off x="442913" y="6273800"/>
            <a:ext cx="946150" cy="311150"/>
          </a:xfrm>
          <a:prstGeom prst="rect">
            <a:avLst/>
          </a:prstGeom>
          <a:noFill/>
          <a:ln w="9525">
            <a:noFill/>
            <a:miter lim="800000"/>
            <a:headEnd/>
            <a:tailEnd/>
          </a:ln>
        </p:spPr>
      </p:pic>
      <p:sp>
        <p:nvSpPr>
          <p:cNvPr id="7" name="Slide Number Placeholder 9"/>
          <p:cNvSpPr txBox="1">
            <a:spLocks/>
          </p:cNvSpPr>
          <p:nvPr/>
        </p:nvSpPr>
        <p:spPr>
          <a:xfrm>
            <a:off x="8534024" y="6506215"/>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1000" baseline="0" smtClean="0"/>
              <a:pPr/>
              <a:t>‹#›</a:t>
            </a:fld>
            <a:endParaRPr lang="en-GB" sz="1000" baseline="0" dirty="0"/>
          </a:p>
        </p:txBody>
      </p:sp>
      <p:sp>
        <p:nvSpPr>
          <p:cNvPr id="9" name="Rectangle 11"/>
          <p:cNvSpPr>
            <a:spLocks noChangeArrowheads="1"/>
          </p:cNvSpPr>
          <p:nvPr/>
        </p:nvSpPr>
        <p:spPr bwMode="auto">
          <a:xfrm>
            <a:off x="1392238" y="6477000"/>
            <a:ext cx="5830887" cy="104775"/>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900" b="1" noProof="0" dirty="0" smtClean="0">
                <a:solidFill>
                  <a:schemeClr val="tx2"/>
                </a:solidFill>
                <a:latin typeface="Arial" charset="0"/>
                <a:ea typeface="ＭＳ Ｐゴシック" charset="-128"/>
                <a:cs typeface="ＭＳ Ｐゴシック" charset="-128"/>
              </a:rPr>
              <a:t>www.esener.eu</a:t>
            </a:r>
            <a:endParaRPr lang="en-GB" sz="900" b="1" noProof="0" dirty="0">
              <a:solidFill>
                <a:schemeClr val="tx2"/>
              </a:solidFill>
              <a:latin typeface="Arial" charset="0"/>
              <a:ea typeface="ＭＳ Ｐゴシック" charset="-128"/>
              <a:cs typeface="ＭＳ Ｐゴシック" charset="-128"/>
            </a:endParaRPr>
          </a:p>
        </p:txBody>
      </p:sp>
      <p:pic>
        <p:nvPicPr>
          <p:cNvPr id="10" name="Bild 11" descr="111004_EU-OSHA_PPT_ESENER logo.png"/>
          <p:cNvPicPr>
            <a:picLocks noChangeAspect="1"/>
          </p:cNvPicPr>
          <p:nvPr/>
        </p:nvPicPr>
        <p:blipFill>
          <a:blip r:embed="rId16" cstate="print"/>
          <a:srcRect/>
          <a:stretch>
            <a:fillRect/>
          </a:stretch>
        </p:blipFill>
        <p:spPr bwMode="auto">
          <a:xfrm>
            <a:off x="7221538" y="6273800"/>
            <a:ext cx="877887" cy="311150"/>
          </a:xfrm>
          <a:prstGeom prst="rect">
            <a:avLst/>
          </a:prstGeom>
          <a:noFill/>
          <a:ln w="9525">
            <a:noFill/>
            <a:miter lim="800000"/>
            <a:headEnd/>
            <a:tailEnd/>
          </a:ln>
        </p:spPr>
      </p:pic>
    </p:spTree>
    <p:extLst>
      <p:ext uri="{BB962C8B-B14F-4D97-AF65-F5344CB8AC3E}">
        <p14:creationId xmlns:p14="http://schemas.microsoft.com/office/powerpoint/2010/main" val="3302499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24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2000" indent="-252000" algn="l" defTabSz="4572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50" indent="-285750" algn="l" defTabSz="457200"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2000" indent="-180000" algn="l" defTabSz="457200"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sener.e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oshwiki.eu/wiki/Category:Statistic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573016"/>
            <a:ext cx="8874528" cy="1152128"/>
          </a:xfrm>
        </p:spPr>
        <p:txBody>
          <a:bodyPr>
            <a:noAutofit/>
          </a:bodyPr>
          <a:lstStyle/>
          <a:p>
            <a:r>
              <a:rPr lang="en-GB" sz="1800" dirty="0" smtClean="0"/>
              <a:t>Can </a:t>
            </a:r>
            <a:r>
              <a:rPr lang="en-GB" sz="1800" dirty="0"/>
              <a:t>We Get Anything from Non-Respondents? A Pilot Test of the Third European Survey of Enterprises on New and Emerging Risks (</a:t>
            </a:r>
            <a:r>
              <a:rPr lang="en-GB" sz="1800" dirty="0" smtClean="0"/>
              <a:t>ESENER-3) </a:t>
            </a:r>
            <a:r>
              <a:rPr lang="en-US" sz="1000" dirty="0" smtClean="0"/>
              <a:t/>
            </a:r>
            <a:br>
              <a:rPr lang="en-US" sz="1000" dirty="0" smtClean="0"/>
            </a:br>
            <a:r>
              <a:rPr lang="en-US" sz="1000" dirty="0" smtClean="0"/>
              <a:t/>
            </a:r>
            <a:br>
              <a:rPr lang="en-US" sz="1000" dirty="0" smtClean="0"/>
            </a:br>
            <a:r>
              <a:rPr lang="en-US" sz="1300" dirty="0" smtClean="0"/>
              <a:t>Session</a:t>
            </a:r>
            <a:r>
              <a:rPr lang="en-US" sz="1300" dirty="0"/>
              <a:t>: </a:t>
            </a:r>
            <a:r>
              <a:rPr lang="en-GB" sz="1300" i="1" dirty="0" smtClean="0"/>
              <a:t>‘</a:t>
            </a:r>
            <a:r>
              <a:rPr lang="en-GB" sz="1300" i="1" dirty="0"/>
              <a:t>Business Surveys and the Changing Data Environment– How Can We Know Best </a:t>
            </a:r>
            <a:r>
              <a:rPr lang="en-GB" sz="1300" i="1" dirty="0" smtClean="0"/>
              <a:t>about Businesses?’</a:t>
            </a:r>
            <a:r>
              <a:rPr lang="en-GB" sz="1300" i="1" dirty="0"/>
              <a:t/>
            </a:r>
            <a:br>
              <a:rPr lang="en-GB" sz="1300" i="1" dirty="0"/>
            </a:br>
            <a:r>
              <a:rPr lang="en-US" sz="1300" i="1" dirty="0"/>
              <a:t/>
            </a:r>
            <a:br>
              <a:rPr lang="en-US" sz="1300" i="1" dirty="0"/>
            </a:br>
            <a:r>
              <a:rPr lang="en-US" sz="1300" dirty="0"/>
              <a:t>ESRA Conference, Zagreb, </a:t>
            </a:r>
            <a:r>
              <a:rPr lang="en-US" sz="1300" dirty="0" smtClean="0"/>
              <a:t>19 </a:t>
            </a:r>
            <a:r>
              <a:rPr lang="en-US" sz="1300" dirty="0"/>
              <a:t>July </a:t>
            </a:r>
            <a:r>
              <a:rPr lang="es-ES" sz="1300" dirty="0"/>
              <a:t>2019</a:t>
            </a:r>
            <a:r>
              <a:rPr lang="en-US" sz="1300" dirty="0" smtClean="0"/>
              <a:t> </a:t>
            </a:r>
            <a:endParaRPr lang="en-GB" sz="1300" dirty="0"/>
          </a:p>
        </p:txBody>
      </p:sp>
      <p:sp>
        <p:nvSpPr>
          <p:cNvPr id="6" name="Subtitle 2"/>
          <p:cNvSpPr txBox="1">
            <a:spLocks/>
          </p:cNvSpPr>
          <p:nvPr/>
        </p:nvSpPr>
        <p:spPr>
          <a:xfrm>
            <a:off x="467544" y="5013176"/>
            <a:ext cx="6192688" cy="648072"/>
          </a:xfrm>
          <a:prstGeom prst="rect">
            <a:avLst/>
          </a:prstGeom>
        </p:spPr>
        <p:txBody>
          <a:bodyPr vert="horz" lIns="0" tIns="0" rIns="0" bIns="0" rtlCol="0" anchor="t" anchorCtr="0">
            <a:noAutofit/>
          </a:bodyPr>
          <a:lstStyle>
            <a:lvl1pPr marL="0" indent="0" algn="l" defTabSz="457200" rtl="0" eaLnBrk="1" latinLnBrk="0" hangingPunct="1">
              <a:spcBef>
                <a:spcPts val="600"/>
              </a:spcBef>
              <a:spcAft>
                <a:spcPts val="0"/>
              </a:spcAft>
              <a:buClr>
                <a:schemeClr val="tx2"/>
              </a:buClr>
              <a:buFont typeface="Wingdings" pitchFamily="2" charset="2"/>
              <a:buNone/>
              <a:defRPr sz="1800" b="1" i="0" kern="1200" baseline="0">
                <a:solidFill>
                  <a:schemeClr val="tx2"/>
                </a:solidFill>
                <a:latin typeface="+mn-lt"/>
                <a:ea typeface="+mn-ea"/>
                <a:cs typeface="+mn-cs"/>
              </a:defRPr>
            </a:lvl1pPr>
            <a:lvl2pPr marL="457200" indent="0" algn="ctr" defTabSz="457200" rtl="0" eaLnBrk="1" latinLnBrk="0" hangingPunct="1">
              <a:spcBef>
                <a:spcPts val="0"/>
              </a:spcBef>
              <a:spcAft>
                <a:spcPts val="0"/>
              </a:spcAft>
              <a:buClrTx/>
              <a:buFont typeface="Arial" pitchFamily="34" charset="0"/>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ts val="0"/>
              </a:spcBef>
              <a:spcAft>
                <a:spcPts val="0"/>
              </a:spcAft>
              <a:buClrTx/>
              <a:buFont typeface="Arial" pitchFamily="34" charset="0"/>
              <a:buNone/>
              <a:defRPr sz="1700" kern="1200" baseline="0">
                <a:solidFill>
                  <a:schemeClr val="tx1">
                    <a:tint val="75000"/>
                  </a:schemeClr>
                </a:solidFill>
                <a:latin typeface="+mn-lt"/>
                <a:ea typeface="+mn-ea"/>
                <a:cs typeface="+mn-cs"/>
              </a:defRPr>
            </a:lvl3pPr>
            <a:lvl4pPr marL="1371600" indent="0" algn="ctr" defTabSz="457200" rtl="0" eaLnBrk="1" latinLnBrk="0" hangingPunct="1">
              <a:spcBef>
                <a:spcPts val="0"/>
              </a:spcBef>
              <a:spcAft>
                <a:spcPts val="0"/>
              </a:spcAft>
              <a:buClrTx/>
              <a:buFont typeface="Arial" pitchFamily="34" charset="0"/>
              <a:buNone/>
              <a:defRPr sz="1600" kern="1200" baseline="0">
                <a:solidFill>
                  <a:schemeClr val="tx1">
                    <a:tint val="75000"/>
                  </a:schemeClr>
                </a:solidFill>
                <a:latin typeface="+mn-lt"/>
                <a:ea typeface="+mn-ea"/>
                <a:cs typeface="+mn-cs"/>
              </a:defRPr>
            </a:lvl4pPr>
            <a:lvl5pPr marL="1828800" indent="0" algn="ctr" defTabSz="457200" rtl="0" eaLnBrk="1" latinLnBrk="0" hangingPunct="1">
              <a:spcBef>
                <a:spcPts val="0"/>
              </a:spcBef>
              <a:spcAft>
                <a:spcPts val="0"/>
              </a:spcAft>
              <a:buClrTx/>
              <a:buFont typeface="Arial" pitchFamily="34" charset="0"/>
              <a:buNone/>
              <a:defRPr sz="1500" kern="1200" baseline="0">
                <a:solidFill>
                  <a:schemeClr val="tx1">
                    <a:tint val="75000"/>
                  </a:schemeClr>
                </a:solidFill>
                <a:latin typeface="+mn-lt"/>
                <a:ea typeface="+mn-ea"/>
                <a:cs typeface="+mn-cs"/>
              </a:defRPr>
            </a:lvl5pPr>
            <a:lvl6pPr marL="2286000" indent="0" algn="ctr" defTabSz="457200" rtl="0" eaLnBrk="1" latinLnBrk="0" hangingPunct="1">
              <a:spcBef>
                <a:spcPts val="0"/>
              </a:spcBef>
              <a:buFont typeface="Arial" pitchFamily="34" charset="0"/>
              <a:buNone/>
              <a:defRPr sz="1400" kern="1200" baseline="0">
                <a:solidFill>
                  <a:schemeClr val="tx1">
                    <a:tint val="75000"/>
                  </a:schemeClr>
                </a:solidFill>
                <a:latin typeface="+mn-lt"/>
                <a:ea typeface="+mn-ea"/>
                <a:cs typeface="+mn-cs"/>
              </a:defRPr>
            </a:lvl6pPr>
            <a:lvl7pPr marL="2743200" indent="0" algn="ctr" defTabSz="457200" rtl="0" eaLnBrk="1" latinLnBrk="0" hangingPunct="1">
              <a:spcBef>
                <a:spcPts val="0"/>
              </a:spcBef>
              <a:buFont typeface="Arial" pitchFamily="34" charset="0"/>
              <a:buNone/>
              <a:defRPr sz="1300" kern="1200" baseline="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200" dirty="0" smtClean="0"/>
              <a:t>Xabier </a:t>
            </a:r>
            <a:r>
              <a:rPr lang="es-ES" sz="1200" dirty="0" err="1" smtClean="0"/>
              <a:t>Irastorza</a:t>
            </a:r>
            <a:r>
              <a:rPr lang="es-ES" sz="1200" dirty="0" smtClean="0"/>
              <a:t>, </a:t>
            </a:r>
            <a:r>
              <a:rPr lang="es-ES" sz="1200" dirty="0" err="1" smtClean="0"/>
              <a:t>Prevention</a:t>
            </a:r>
            <a:r>
              <a:rPr lang="es-ES" sz="1200" dirty="0" smtClean="0"/>
              <a:t> and </a:t>
            </a:r>
            <a:r>
              <a:rPr lang="es-ES" sz="1200" dirty="0" err="1" smtClean="0"/>
              <a:t>Research</a:t>
            </a:r>
            <a:r>
              <a:rPr lang="es-ES" sz="1200" dirty="0" smtClean="0"/>
              <a:t> </a:t>
            </a:r>
            <a:r>
              <a:rPr lang="es-ES" sz="1200" dirty="0" err="1" smtClean="0"/>
              <a:t>Unit</a:t>
            </a:r>
            <a:r>
              <a:rPr lang="es-ES" sz="1200" dirty="0" smtClean="0"/>
              <a:t>, EU-OSHA</a:t>
            </a:r>
          </a:p>
          <a:p>
            <a:r>
              <a:rPr lang="es-ES" sz="1200" dirty="0" smtClean="0"/>
              <a:t>Arnold Riedmann, </a:t>
            </a:r>
            <a:r>
              <a:rPr lang="es-ES" sz="1200" dirty="0" err="1" smtClean="0"/>
              <a:t>Kantar</a:t>
            </a:r>
            <a:r>
              <a:rPr lang="es-ES" sz="1200" dirty="0" smtClean="0"/>
              <a:t> </a:t>
            </a:r>
            <a:r>
              <a:rPr lang="es-ES" sz="1200" dirty="0" err="1" smtClean="0"/>
              <a:t>Public</a:t>
            </a:r>
            <a:endParaRPr lang="es-ES" sz="1200" dirty="0" smtClean="0"/>
          </a:p>
        </p:txBody>
      </p:sp>
    </p:spTree>
    <p:extLst>
      <p:ext uri="{BB962C8B-B14F-4D97-AF65-F5344CB8AC3E}">
        <p14:creationId xmlns:p14="http://schemas.microsoft.com/office/powerpoint/2010/main" val="4070463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GB" sz="2200" dirty="0" smtClean="0"/>
              <a:t>3. ESENER-3 Non respondents – </a:t>
            </a:r>
            <a:r>
              <a:rPr lang="en-GB" sz="2200" dirty="0" smtClean="0"/>
              <a:t>Findings </a:t>
            </a:r>
            <a:br>
              <a:rPr lang="en-GB" sz="2200" dirty="0" smtClean="0"/>
            </a:br>
            <a:r>
              <a:rPr lang="en-GB" sz="2200" dirty="0" smtClean="0"/>
              <a:t>(% share of refusers)</a:t>
            </a:r>
            <a:endParaRPr lang="en-GB" sz="2200" dirty="0"/>
          </a:p>
        </p:txBody>
      </p:sp>
      <p:sp>
        <p:nvSpPr>
          <p:cNvPr id="94211" name="Rectangle 3"/>
          <p:cNvSpPr>
            <a:spLocks noGrp="1" noChangeArrowheads="1"/>
          </p:cNvSpPr>
          <p:nvPr>
            <p:ph sz="half" idx="1"/>
          </p:nvPr>
        </p:nvSpPr>
        <p:spPr>
          <a:xfrm>
            <a:off x="431744" y="1052736"/>
            <a:ext cx="7283077" cy="936104"/>
          </a:xfrm>
        </p:spPr>
        <p:txBody>
          <a:bodyPr>
            <a:normAutofit lnSpcReduction="10000"/>
          </a:bodyPr>
          <a:lstStyle/>
          <a:p>
            <a:r>
              <a:rPr lang="en-US" sz="2000" dirty="0" smtClean="0"/>
              <a:t>522 establishments – 14% of all refusers. </a:t>
            </a:r>
          </a:p>
          <a:p>
            <a:pPr lvl="1"/>
            <a:r>
              <a:rPr lang="en-US" sz="1900" dirty="0" smtClean="0"/>
              <a:t>country differences. </a:t>
            </a:r>
          </a:p>
          <a:p>
            <a:pPr lvl="1"/>
            <a:r>
              <a:rPr lang="en-US" sz="1900" dirty="0" smtClean="0"/>
              <a:t>only 8 countries n&gt;20. </a:t>
            </a:r>
            <a:r>
              <a:rPr lang="en-US" sz="1900" dirty="0" smtClean="0"/>
              <a:t>NL=81, CZ=53, AT=51</a:t>
            </a:r>
            <a:endParaRPr lang="en-US" sz="1900" dirty="0" smtClean="0"/>
          </a:p>
        </p:txBody>
      </p:sp>
      <p:graphicFrame>
        <p:nvGraphicFramePr>
          <p:cNvPr id="6" name="Chart 5"/>
          <p:cNvGraphicFramePr>
            <a:graphicFrameLocks/>
          </p:cNvGraphicFramePr>
          <p:nvPr>
            <p:extLst>
              <p:ext uri="{D42A27DB-BD31-4B8C-83A1-F6EECF244321}">
                <p14:modId xmlns:p14="http://schemas.microsoft.com/office/powerpoint/2010/main" val="2194233091"/>
              </p:ext>
            </p:extLst>
          </p:nvPr>
        </p:nvGraphicFramePr>
        <p:xfrm>
          <a:off x="180224" y="2132856"/>
          <a:ext cx="8712256" cy="3920852"/>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a:off x="612272" y="4791568"/>
            <a:ext cx="82447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241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GB" sz="2200" dirty="0" smtClean="0"/>
              <a:t>3. ESENER-3 Non respondents – Findings</a:t>
            </a:r>
            <a:endParaRPr lang="en-GB" sz="2200" dirty="0"/>
          </a:p>
        </p:txBody>
      </p:sp>
      <p:sp>
        <p:nvSpPr>
          <p:cNvPr id="94211" name="Rectangle 3"/>
          <p:cNvSpPr>
            <a:spLocks noGrp="1" noChangeArrowheads="1"/>
          </p:cNvSpPr>
          <p:nvPr>
            <p:ph sz="half" idx="1"/>
          </p:nvPr>
        </p:nvSpPr>
        <p:spPr>
          <a:xfrm>
            <a:off x="431744" y="1124744"/>
            <a:ext cx="7740656" cy="5040560"/>
          </a:xfrm>
        </p:spPr>
        <p:txBody>
          <a:bodyPr>
            <a:normAutofit fontScale="92500" lnSpcReduction="10000"/>
          </a:bodyPr>
          <a:lstStyle/>
          <a:p>
            <a:r>
              <a:rPr lang="en-US" sz="2000" dirty="0" smtClean="0"/>
              <a:t>80% target respondent vs. 20% gatekeeper</a:t>
            </a:r>
            <a:r>
              <a:rPr lang="en-US" sz="2000" dirty="0" smtClean="0"/>
              <a:t>.</a:t>
            </a:r>
          </a:p>
          <a:p>
            <a:r>
              <a:rPr lang="en-US" sz="2000" dirty="0" smtClean="0"/>
              <a:t>Size: </a:t>
            </a:r>
            <a:endParaRPr lang="en-US" sz="2000" dirty="0" smtClean="0"/>
          </a:p>
          <a:p>
            <a:pPr lvl="1"/>
            <a:r>
              <a:rPr lang="en-US" sz="2000" dirty="0" smtClean="0"/>
              <a:t>5-9: 	42%</a:t>
            </a:r>
          </a:p>
          <a:p>
            <a:pPr lvl="1"/>
            <a:r>
              <a:rPr lang="en-US" sz="2000" dirty="0" smtClean="0"/>
              <a:t>10-49: 	33%</a:t>
            </a:r>
          </a:p>
          <a:p>
            <a:pPr lvl="1"/>
            <a:r>
              <a:rPr lang="en-US" sz="2000" dirty="0" smtClean="0"/>
              <a:t>50-249: 	12%</a:t>
            </a:r>
          </a:p>
          <a:p>
            <a:pPr lvl="1"/>
            <a:r>
              <a:rPr lang="en-US" sz="2000" dirty="0" smtClean="0"/>
              <a:t>250+: 	6%</a:t>
            </a:r>
          </a:p>
          <a:p>
            <a:pPr lvl="1"/>
            <a:r>
              <a:rPr lang="en-US" sz="2000" dirty="0" smtClean="0"/>
              <a:t>&lt;5: 		5%</a:t>
            </a:r>
            <a:endParaRPr lang="en-US" sz="2000" dirty="0" smtClean="0"/>
          </a:p>
          <a:p>
            <a:r>
              <a:rPr lang="en-US" sz="2000" dirty="0" smtClean="0"/>
              <a:t>Refusers (R) vs. participants (P),….</a:t>
            </a:r>
          </a:p>
          <a:p>
            <a:r>
              <a:rPr lang="en-US" sz="2000" dirty="0" smtClean="0"/>
              <a:t>Very little difference (R &gt; P):</a:t>
            </a:r>
          </a:p>
          <a:p>
            <a:pPr lvl="2"/>
            <a:r>
              <a:rPr lang="en-US" sz="1900" i="1" dirty="0" smtClean="0"/>
              <a:t>The </a:t>
            </a:r>
            <a:r>
              <a:rPr lang="en-US" sz="1900" i="1" dirty="0"/>
              <a:t>health and safety measures in this establishment ensure that accidents are </a:t>
            </a:r>
            <a:r>
              <a:rPr lang="en-US" sz="1900" i="1" dirty="0" smtClean="0"/>
              <a:t>avoided (health_1).</a:t>
            </a:r>
          </a:p>
          <a:p>
            <a:pPr lvl="2"/>
            <a:r>
              <a:rPr lang="en-US" sz="1900" i="1" dirty="0" smtClean="0"/>
              <a:t>The </a:t>
            </a:r>
            <a:r>
              <a:rPr lang="en-US" sz="1900" i="1" dirty="0"/>
              <a:t>health and safety of employees is a priority in this </a:t>
            </a:r>
            <a:r>
              <a:rPr lang="en-US" sz="1900" i="1" dirty="0" smtClean="0"/>
              <a:t>establishment (health_2).</a:t>
            </a:r>
            <a:endParaRPr lang="en-GB" sz="1900" i="1" dirty="0"/>
          </a:p>
          <a:p>
            <a:r>
              <a:rPr lang="en-US" sz="2000" dirty="0" smtClean="0"/>
              <a:t>Difference (P&gt;R):</a:t>
            </a:r>
          </a:p>
          <a:p>
            <a:pPr lvl="2"/>
            <a:r>
              <a:rPr lang="en-US" sz="1900" i="1" dirty="0"/>
              <a:t>In this establishment, it is mainly the responsibility of the employees to take care of their well-being at </a:t>
            </a:r>
            <a:r>
              <a:rPr lang="en-US" sz="1900" i="1" dirty="0" smtClean="0"/>
              <a:t>work (health_3).</a:t>
            </a:r>
            <a:endParaRPr lang="en-GB" sz="1900" i="1" dirty="0"/>
          </a:p>
          <a:p>
            <a:r>
              <a:rPr lang="en-US" sz="2000" dirty="0"/>
              <a:t>R</a:t>
            </a:r>
            <a:r>
              <a:rPr lang="en-US" sz="2000" dirty="0" smtClean="0"/>
              <a:t>efusers ‘better’ OSH culture than participants. Unexpected!</a:t>
            </a:r>
          </a:p>
          <a:p>
            <a:endParaRPr lang="en-US" sz="2000" dirty="0" smtClean="0"/>
          </a:p>
        </p:txBody>
      </p:sp>
    </p:spTree>
    <p:extLst>
      <p:ext uri="{BB962C8B-B14F-4D97-AF65-F5344CB8AC3E}">
        <p14:creationId xmlns:p14="http://schemas.microsoft.com/office/powerpoint/2010/main" val="595114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2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2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2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2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21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421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421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4211">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211">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4211">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4211">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42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GB" sz="2200" dirty="0" smtClean="0"/>
              <a:t>3. ESENER-3 Non respondents – Findings (2)</a:t>
            </a:r>
            <a:br>
              <a:rPr lang="en-GB" sz="2200" dirty="0" smtClean="0"/>
            </a:br>
            <a:r>
              <a:rPr lang="en-GB" sz="2200" dirty="0" smtClean="0"/>
              <a:t>Multivariate analyses (odds ratio)</a:t>
            </a:r>
            <a:endParaRPr lang="en-GB" sz="2200" dirty="0"/>
          </a:p>
        </p:txBody>
      </p:sp>
      <p:sp>
        <p:nvSpPr>
          <p:cNvPr id="94211" name="Rectangle 3"/>
          <p:cNvSpPr>
            <a:spLocks noGrp="1" noChangeArrowheads="1"/>
          </p:cNvSpPr>
          <p:nvPr>
            <p:ph sz="half" idx="1"/>
          </p:nvPr>
        </p:nvSpPr>
        <p:spPr>
          <a:xfrm>
            <a:off x="431744" y="1196752"/>
            <a:ext cx="7740656" cy="4824536"/>
          </a:xfrm>
        </p:spPr>
        <p:txBody>
          <a:bodyPr>
            <a:normAutofit/>
          </a:bodyPr>
          <a:lstStyle/>
          <a:p>
            <a:r>
              <a:rPr lang="en-US" sz="2000" dirty="0" smtClean="0"/>
              <a:t>Participation - Country has a significant effect (high correlation). </a:t>
            </a:r>
          </a:p>
          <a:p>
            <a:pPr lvl="1"/>
            <a:r>
              <a:rPr lang="en-US" sz="2000" dirty="0" smtClean="0"/>
              <a:t>The Netherlands vs. Poland, Romania, Spain, Germany</a:t>
            </a:r>
          </a:p>
          <a:p>
            <a:pPr lvl="1"/>
            <a:r>
              <a:rPr lang="en-US" sz="2000" dirty="0" smtClean="0"/>
              <a:t>Not for size or sector. 		</a:t>
            </a:r>
          </a:p>
          <a:p>
            <a:r>
              <a:rPr lang="en-US" sz="2000" dirty="0" smtClean="0"/>
              <a:t>OSH statements:</a:t>
            </a:r>
          </a:p>
          <a:p>
            <a:pPr marL="637200" lvl="1" indent="-457200"/>
            <a:r>
              <a:rPr lang="en-US" i="1" dirty="0"/>
              <a:t>The health and safety measures in this establishment ensure that accidents are </a:t>
            </a:r>
            <a:r>
              <a:rPr lang="en-US" i="1" dirty="0" smtClean="0"/>
              <a:t>avoided (health_1).</a:t>
            </a:r>
            <a:endParaRPr lang="en-US" i="1" dirty="0"/>
          </a:p>
          <a:p>
            <a:pPr marL="637200" lvl="1" indent="-457200"/>
            <a:r>
              <a:rPr lang="en-US" i="1" dirty="0"/>
              <a:t>The health and safety of employees is a priority in this </a:t>
            </a:r>
            <a:r>
              <a:rPr lang="en-US" i="1" dirty="0" smtClean="0"/>
              <a:t>establishment (health_2).</a:t>
            </a:r>
            <a:endParaRPr lang="en-GB" i="1" dirty="0"/>
          </a:p>
          <a:p>
            <a:pPr marL="637200" lvl="1" indent="-457200"/>
            <a:r>
              <a:rPr lang="en-US" i="1" dirty="0"/>
              <a:t>In this establishment, it is mainly the responsibility of the employees to take care of their well-being at </a:t>
            </a:r>
            <a:r>
              <a:rPr lang="en-US" i="1" dirty="0" smtClean="0"/>
              <a:t>work (health_3).</a:t>
            </a:r>
            <a:endParaRPr lang="en-GB" i="1" dirty="0"/>
          </a:p>
          <a:p>
            <a:r>
              <a:rPr lang="en-US" sz="2000" dirty="0" smtClean="0"/>
              <a:t>‘Health</a:t>
            </a:r>
            <a:r>
              <a:rPr lang="en-US" sz="2000" dirty="0"/>
              <a:t>_ </a:t>
            </a:r>
            <a:r>
              <a:rPr lang="en-US" sz="2000" dirty="0" smtClean="0"/>
              <a:t>1’ </a:t>
            </a:r>
            <a:r>
              <a:rPr lang="en-US" sz="2000" dirty="0"/>
              <a:t>and </a:t>
            </a:r>
            <a:r>
              <a:rPr lang="en-US" sz="2000" dirty="0" smtClean="0"/>
              <a:t>‘health_3’: </a:t>
            </a:r>
            <a:r>
              <a:rPr lang="en-US" sz="2000" dirty="0"/>
              <a:t>establishments </a:t>
            </a:r>
            <a:r>
              <a:rPr lang="en-US" sz="2000" dirty="0" smtClean="0"/>
              <a:t>answering </a:t>
            </a:r>
            <a:r>
              <a:rPr lang="en-US" sz="2000" dirty="0"/>
              <a:t>refusal questionnaire seem to have a better OSH </a:t>
            </a:r>
            <a:r>
              <a:rPr lang="en-US" sz="2000" dirty="0" smtClean="0"/>
              <a:t>culture.</a:t>
            </a:r>
          </a:p>
          <a:p>
            <a:r>
              <a:rPr lang="en-US" sz="2000" dirty="0" smtClean="0"/>
              <a:t>No correlation with target respondent. </a:t>
            </a:r>
          </a:p>
        </p:txBody>
      </p:sp>
    </p:spTree>
    <p:extLst>
      <p:ext uri="{BB962C8B-B14F-4D97-AF65-F5344CB8AC3E}">
        <p14:creationId xmlns:p14="http://schemas.microsoft.com/office/powerpoint/2010/main" val="2782912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2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2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42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21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421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2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GB" sz="2200" dirty="0" smtClean="0"/>
              <a:t>3. ESENER-3 Non respondents – Findings (3)</a:t>
            </a:r>
            <a:br>
              <a:rPr lang="en-GB" sz="2200" dirty="0" smtClean="0"/>
            </a:br>
            <a:r>
              <a:rPr lang="en-GB" sz="2200" dirty="0" smtClean="0"/>
              <a:t>Multivariate analyses (odds ratio)</a:t>
            </a:r>
            <a:endParaRPr lang="en-GB" sz="2200" dirty="0"/>
          </a:p>
        </p:txBody>
      </p:sp>
      <p:sp>
        <p:nvSpPr>
          <p:cNvPr id="94211" name="Rectangle 3"/>
          <p:cNvSpPr>
            <a:spLocks noGrp="1" noChangeArrowheads="1"/>
          </p:cNvSpPr>
          <p:nvPr>
            <p:ph sz="half" idx="1"/>
          </p:nvPr>
        </p:nvSpPr>
        <p:spPr>
          <a:xfrm>
            <a:off x="431744" y="1196752"/>
            <a:ext cx="7740656" cy="4824536"/>
          </a:xfrm>
        </p:spPr>
        <p:txBody>
          <a:bodyPr>
            <a:normAutofit/>
          </a:bodyPr>
          <a:lstStyle/>
          <a:p>
            <a:r>
              <a:rPr lang="en-US" sz="2000" dirty="0" smtClean="0"/>
              <a:t>OSH statements:</a:t>
            </a:r>
          </a:p>
          <a:p>
            <a:pPr marL="637200" lvl="1" indent="-457200"/>
            <a:r>
              <a:rPr lang="en-US" i="1" dirty="0"/>
              <a:t>The health and safety measures in this establishment ensure that accidents are </a:t>
            </a:r>
            <a:r>
              <a:rPr lang="en-US" i="1" dirty="0" smtClean="0"/>
              <a:t>avoided (health_1).</a:t>
            </a:r>
            <a:endParaRPr lang="en-US" i="1" dirty="0"/>
          </a:p>
          <a:p>
            <a:pPr marL="637200" lvl="1" indent="-457200"/>
            <a:r>
              <a:rPr lang="en-US" i="1" dirty="0"/>
              <a:t>The health and safety of employees is a priority in this </a:t>
            </a:r>
            <a:r>
              <a:rPr lang="en-US" i="1" dirty="0" smtClean="0"/>
              <a:t>establishment (health_2).</a:t>
            </a:r>
            <a:endParaRPr lang="en-GB" i="1" dirty="0"/>
          </a:p>
          <a:p>
            <a:pPr marL="637200" lvl="1" indent="-457200"/>
            <a:r>
              <a:rPr lang="en-US" i="1" dirty="0"/>
              <a:t>In this establishment, it is mainly the responsibility of the employees to take care of their well-being at </a:t>
            </a:r>
            <a:r>
              <a:rPr lang="en-US" i="1" dirty="0" smtClean="0"/>
              <a:t>work (health_3).</a:t>
            </a:r>
            <a:endParaRPr lang="en-GB" i="1" dirty="0"/>
          </a:p>
          <a:p>
            <a:r>
              <a:rPr lang="en-US" sz="2000" dirty="0" smtClean="0"/>
              <a:t>Size: ‘health_3’ significant effect for </a:t>
            </a:r>
            <a:r>
              <a:rPr lang="en-US" sz="2000" dirty="0" smtClean="0">
                <a:solidFill>
                  <a:srgbClr val="FF0000"/>
                </a:solidFill>
              </a:rPr>
              <a:t>250+</a:t>
            </a:r>
            <a:r>
              <a:rPr lang="en-US" sz="2000" dirty="0" smtClean="0"/>
              <a:t> (less likely).</a:t>
            </a:r>
          </a:p>
          <a:p>
            <a:r>
              <a:rPr lang="en-US" sz="2000" dirty="0" smtClean="0"/>
              <a:t>Sector: ‘health_2’ significant effect for </a:t>
            </a:r>
            <a:r>
              <a:rPr lang="en-US" sz="2000" dirty="0" smtClean="0">
                <a:solidFill>
                  <a:srgbClr val="FF0000"/>
                </a:solidFill>
              </a:rPr>
              <a:t>public and social services</a:t>
            </a:r>
            <a:r>
              <a:rPr lang="en-US" sz="2000" dirty="0" smtClean="0"/>
              <a:t> (more likely).   </a:t>
            </a:r>
          </a:p>
          <a:p>
            <a:r>
              <a:rPr lang="en-US" sz="2000" dirty="0" smtClean="0"/>
              <a:t>Country (ref NL):</a:t>
            </a:r>
          </a:p>
          <a:p>
            <a:pPr lvl="1"/>
            <a:r>
              <a:rPr lang="en-US" sz="2000" dirty="0" smtClean="0"/>
              <a:t>Health_1: France, less likely.</a:t>
            </a:r>
          </a:p>
          <a:p>
            <a:pPr lvl="1"/>
            <a:r>
              <a:rPr lang="en-US" sz="2000" dirty="0" smtClean="0"/>
              <a:t>Health_2: France, less likely.</a:t>
            </a:r>
          </a:p>
          <a:p>
            <a:pPr lvl="1"/>
            <a:r>
              <a:rPr lang="en-US" sz="2000" dirty="0" smtClean="0"/>
              <a:t>Health_3: diverse picture. Hungary and Finland, less likely.  </a:t>
            </a:r>
          </a:p>
        </p:txBody>
      </p:sp>
    </p:spTree>
    <p:extLst>
      <p:ext uri="{BB962C8B-B14F-4D97-AF65-F5344CB8AC3E}">
        <p14:creationId xmlns:p14="http://schemas.microsoft.com/office/powerpoint/2010/main" val="1440450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1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1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21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421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2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GB" sz="2200" dirty="0" smtClean="0"/>
              <a:t>3. ESENER-3 Non respondents – Conclusions</a:t>
            </a:r>
            <a:endParaRPr lang="en-GB" sz="2200" dirty="0"/>
          </a:p>
        </p:txBody>
      </p:sp>
      <p:sp>
        <p:nvSpPr>
          <p:cNvPr id="94211" name="Rectangle 3"/>
          <p:cNvSpPr>
            <a:spLocks noGrp="1" noChangeArrowheads="1"/>
          </p:cNvSpPr>
          <p:nvPr>
            <p:ph sz="half" idx="1"/>
          </p:nvPr>
        </p:nvSpPr>
        <p:spPr>
          <a:xfrm>
            <a:off x="431744" y="1196752"/>
            <a:ext cx="7740656" cy="4824536"/>
          </a:xfrm>
        </p:spPr>
        <p:txBody>
          <a:bodyPr>
            <a:normAutofit/>
          </a:bodyPr>
          <a:lstStyle/>
          <a:p>
            <a:pPr lvl="0"/>
            <a:r>
              <a:rPr lang="en-US" sz="2000" dirty="0" smtClean="0"/>
              <a:t>Upfront refusals</a:t>
            </a:r>
            <a:r>
              <a:rPr lang="en-US" sz="2000" dirty="0"/>
              <a:t>. </a:t>
            </a:r>
            <a:endParaRPr lang="en-GB" sz="2000" i="1" dirty="0"/>
          </a:p>
          <a:p>
            <a:pPr lvl="1"/>
            <a:r>
              <a:rPr lang="en-US" sz="2000" dirty="0" smtClean="0"/>
              <a:t>Small </a:t>
            </a:r>
            <a:r>
              <a:rPr lang="en-US" sz="2000" dirty="0"/>
              <a:t>minority </a:t>
            </a:r>
            <a:r>
              <a:rPr lang="en-US" sz="2000" dirty="0" smtClean="0"/>
              <a:t>are </a:t>
            </a:r>
            <a:r>
              <a:rPr lang="en-US" sz="2000" dirty="0"/>
              <a:t>willing to answer </a:t>
            </a:r>
            <a:r>
              <a:rPr lang="en-US" sz="2000" dirty="0" smtClean="0"/>
              <a:t>refusal </a:t>
            </a:r>
            <a:r>
              <a:rPr lang="en-US" sz="2000" dirty="0"/>
              <a:t>questions</a:t>
            </a:r>
            <a:r>
              <a:rPr lang="en-US" sz="2000" dirty="0" smtClean="0"/>
              <a:t>.</a:t>
            </a:r>
          </a:p>
          <a:p>
            <a:pPr lvl="1"/>
            <a:r>
              <a:rPr lang="en-US" sz="2000" dirty="0" smtClean="0"/>
              <a:t>Not even possible to ask! </a:t>
            </a:r>
          </a:p>
          <a:p>
            <a:pPr lvl="0"/>
            <a:r>
              <a:rPr lang="en-US" sz="2000" dirty="0" smtClean="0"/>
              <a:t>Findings on </a:t>
            </a:r>
            <a:r>
              <a:rPr lang="en-US" sz="2000" dirty="0"/>
              <a:t>a </a:t>
            </a:r>
            <a:r>
              <a:rPr lang="en-US" sz="2000" dirty="0" smtClean="0"/>
              <a:t>small </a:t>
            </a:r>
            <a:r>
              <a:rPr lang="en-US" sz="2000" dirty="0"/>
              <a:t>sub-group of non-respondents only. </a:t>
            </a:r>
            <a:endParaRPr lang="en-US" sz="2000" dirty="0" smtClean="0"/>
          </a:p>
          <a:p>
            <a:pPr lvl="1"/>
            <a:r>
              <a:rPr lang="en-US" sz="2000" dirty="0" smtClean="0"/>
              <a:t>OSH </a:t>
            </a:r>
            <a:r>
              <a:rPr lang="en-US" sz="2000" dirty="0"/>
              <a:t>culture </a:t>
            </a:r>
            <a:r>
              <a:rPr lang="en-US" sz="2000" dirty="0" smtClean="0"/>
              <a:t>in </a:t>
            </a:r>
            <a:r>
              <a:rPr lang="en-US" sz="2000" dirty="0"/>
              <a:t>this sub-group </a:t>
            </a:r>
            <a:r>
              <a:rPr lang="en-US" sz="2000" dirty="0" smtClean="0"/>
              <a:t>may </a:t>
            </a:r>
            <a:r>
              <a:rPr lang="en-US" sz="2000" dirty="0"/>
              <a:t>differ substantially from </a:t>
            </a:r>
            <a:r>
              <a:rPr lang="en-US" sz="2000" dirty="0" smtClean="0"/>
              <a:t>those </a:t>
            </a:r>
            <a:r>
              <a:rPr lang="en-US" sz="2000" dirty="0"/>
              <a:t>refusing </a:t>
            </a:r>
            <a:r>
              <a:rPr lang="en-US" sz="2000" dirty="0" smtClean="0"/>
              <a:t>participation in </a:t>
            </a:r>
            <a:r>
              <a:rPr lang="en-US" sz="2000" dirty="0"/>
              <a:t>the </a:t>
            </a:r>
            <a:r>
              <a:rPr lang="en-US" sz="2000" dirty="0" smtClean="0"/>
              <a:t>survey. </a:t>
            </a:r>
            <a:endParaRPr lang="en-GB" sz="2000" i="1" dirty="0"/>
          </a:p>
          <a:p>
            <a:r>
              <a:rPr lang="en-US" sz="2000" dirty="0" smtClean="0"/>
              <a:t>If success getting through,…</a:t>
            </a:r>
            <a:endParaRPr lang="en-US" sz="2000" dirty="0"/>
          </a:p>
          <a:p>
            <a:pPr lvl="1"/>
            <a:r>
              <a:rPr lang="en-US" sz="2000" dirty="0" smtClean="0"/>
              <a:t>Hardly </a:t>
            </a:r>
            <a:r>
              <a:rPr lang="en-US" sz="2000" dirty="0"/>
              <a:t>any negative </a:t>
            </a:r>
            <a:r>
              <a:rPr lang="en-US" sz="2000" dirty="0" smtClean="0"/>
              <a:t>reactions.</a:t>
            </a:r>
          </a:p>
          <a:p>
            <a:pPr lvl="1"/>
            <a:r>
              <a:rPr lang="en-US" sz="2000" dirty="0" smtClean="0"/>
              <a:t>Questions </a:t>
            </a:r>
            <a:r>
              <a:rPr lang="en-US" sz="2000" dirty="0"/>
              <a:t>perceived </a:t>
            </a:r>
            <a:r>
              <a:rPr lang="en-US" sz="2000" dirty="0" smtClean="0"/>
              <a:t>to be short </a:t>
            </a:r>
            <a:r>
              <a:rPr lang="en-US" sz="2000" dirty="0"/>
              <a:t>enough and not too sensitive. </a:t>
            </a:r>
          </a:p>
          <a:p>
            <a:pPr lvl="0"/>
            <a:r>
              <a:rPr lang="en-GB" sz="2000" dirty="0" smtClean="0"/>
              <a:t>Statements </a:t>
            </a:r>
            <a:r>
              <a:rPr lang="en-GB" sz="2000" dirty="0"/>
              <a:t>to be revisited. </a:t>
            </a:r>
            <a:endParaRPr lang="en-GB" sz="2000" dirty="0" smtClean="0"/>
          </a:p>
          <a:p>
            <a:pPr lvl="1"/>
            <a:r>
              <a:rPr lang="en-GB" sz="2000" dirty="0" smtClean="0"/>
              <a:t>Worked well in cognitive: face-to-face vs. CATI.</a:t>
            </a:r>
          </a:p>
          <a:p>
            <a:pPr lvl="1"/>
            <a:r>
              <a:rPr lang="es-ES" sz="2000" dirty="0" err="1" smtClean="0"/>
              <a:t>Four-point</a:t>
            </a:r>
            <a:r>
              <a:rPr lang="es-ES" sz="2000" dirty="0" smtClean="0"/>
              <a:t> </a:t>
            </a:r>
            <a:r>
              <a:rPr lang="es-ES" sz="2000" dirty="0" err="1" smtClean="0"/>
              <a:t>scale</a:t>
            </a:r>
            <a:r>
              <a:rPr lang="es-ES" sz="2000" dirty="0" smtClean="0"/>
              <a:t> vs. Y/N</a:t>
            </a:r>
            <a:endParaRPr lang="en-GB" sz="2000" dirty="0" smtClean="0"/>
          </a:p>
          <a:p>
            <a:pPr lvl="1"/>
            <a:r>
              <a:rPr lang="en-GB" sz="2000" dirty="0" smtClean="0"/>
              <a:t>Third </a:t>
            </a:r>
            <a:r>
              <a:rPr lang="en-GB" sz="2000" dirty="0"/>
              <a:t>statement </a:t>
            </a:r>
            <a:r>
              <a:rPr lang="en-GB" sz="2000" dirty="0" smtClean="0"/>
              <a:t>open </a:t>
            </a:r>
            <a:r>
              <a:rPr lang="en-GB" sz="2000" dirty="0"/>
              <a:t>to misinterpretations. </a:t>
            </a:r>
            <a:endParaRPr lang="en-GB" sz="2000" i="1" dirty="0"/>
          </a:p>
          <a:p>
            <a:endParaRPr lang="en-US" sz="2000" dirty="0" smtClean="0"/>
          </a:p>
        </p:txBody>
      </p:sp>
    </p:spTree>
    <p:extLst>
      <p:ext uri="{BB962C8B-B14F-4D97-AF65-F5344CB8AC3E}">
        <p14:creationId xmlns:p14="http://schemas.microsoft.com/office/powerpoint/2010/main" val="9067620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sz="half" idx="1"/>
          </p:nvPr>
        </p:nvSpPr>
        <p:spPr>
          <a:xfrm>
            <a:off x="468313" y="1844825"/>
            <a:ext cx="7776095" cy="3024335"/>
          </a:xfrm>
        </p:spPr>
        <p:txBody>
          <a:bodyPr>
            <a:normAutofit/>
          </a:bodyPr>
          <a:lstStyle/>
          <a:p>
            <a:pPr marL="0" indent="0" algn="ctr">
              <a:buNone/>
            </a:pPr>
            <a:r>
              <a:rPr lang="en-GB" sz="3000" dirty="0" smtClean="0"/>
              <a:t>THANK YOU! </a:t>
            </a:r>
          </a:p>
          <a:p>
            <a:pPr marL="0" indent="0" algn="ctr">
              <a:buNone/>
            </a:pPr>
            <a:endParaRPr lang="es-ES" sz="2600" dirty="0" smtClean="0"/>
          </a:p>
          <a:p>
            <a:pPr marL="0" indent="0" algn="ctr">
              <a:buNone/>
            </a:pPr>
            <a:endParaRPr lang="es-ES" sz="2600" dirty="0"/>
          </a:p>
          <a:p>
            <a:pPr marL="0" indent="0" algn="ctr">
              <a:buNone/>
            </a:pPr>
            <a:endParaRPr lang="es-ES" sz="2600" dirty="0"/>
          </a:p>
          <a:p>
            <a:pPr marL="0" indent="0" algn="ctr">
              <a:buNone/>
            </a:pPr>
            <a:r>
              <a:rPr lang="es-ES" sz="2400" dirty="0" smtClean="0">
                <a:hlinkClick r:id="rId3"/>
              </a:rPr>
              <a:t>www.esener.eu</a:t>
            </a:r>
            <a:endParaRPr lang="es-ES" sz="2400" dirty="0" smtClean="0"/>
          </a:p>
          <a:p>
            <a:pPr marL="0" indent="0" algn="ctr">
              <a:buNone/>
            </a:pPr>
            <a:r>
              <a:rPr lang="es-ES" sz="2400" dirty="0">
                <a:hlinkClick r:id="rId4"/>
              </a:rPr>
              <a:t>http://</a:t>
            </a:r>
            <a:r>
              <a:rPr lang="es-ES" sz="2400" dirty="0" smtClean="0">
                <a:hlinkClick r:id="rId4"/>
              </a:rPr>
              <a:t>oshwiki.eu/wiki/Category:Statistics</a:t>
            </a:r>
            <a:r>
              <a:rPr lang="es-ES" sz="2400" dirty="0" smtClean="0"/>
              <a:t> </a:t>
            </a:r>
          </a:p>
          <a:p>
            <a:pPr marL="0" indent="0" algn="ctr">
              <a:buNone/>
            </a:pPr>
            <a:endParaRPr lang="en-GB" sz="2000" dirty="0"/>
          </a:p>
        </p:txBody>
      </p:sp>
    </p:spTree>
    <p:extLst>
      <p:ext uri="{BB962C8B-B14F-4D97-AF65-F5344CB8AC3E}">
        <p14:creationId xmlns:p14="http://schemas.microsoft.com/office/powerpoint/2010/main" val="9994571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51520" y="116632"/>
            <a:ext cx="8424936" cy="728720"/>
          </a:xfrm>
        </p:spPr>
        <p:txBody>
          <a:bodyPr/>
          <a:lstStyle/>
          <a:p>
            <a:pPr eaLnBrk="1" hangingPunct="1"/>
            <a:r>
              <a:rPr lang="en-GB" dirty="0" smtClean="0"/>
              <a:t>Content</a:t>
            </a:r>
            <a:endParaRPr lang="en-GB" dirty="0"/>
          </a:p>
        </p:txBody>
      </p:sp>
      <p:sp>
        <p:nvSpPr>
          <p:cNvPr id="7171" name="Content Placeholder 2"/>
          <p:cNvSpPr>
            <a:spLocks noGrp="1"/>
          </p:cNvSpPr>
          <p:nvPr>
            <p:ph idx="1"/>
          </p:nvPr>
        </p:nvSpPr>
        <p:spPr>
          <a:xfrm>
            <a:off x="611560" y="1052736"/>
            <a:ext cx="7776864" cy="4968552"/>
          </a:xfrm>
        </p:spPr>
        <p:txBody>
          <a:bodyPr>
            <a:normAutofit/>
          </a:bodyPr>
          <a:lstStyle/>
          <a:p>
            <a:pPr marL="514350" indent="-514350">
              <a:buFont typeface="+mj-lt"/>
              <a:buAutoNum type="arabicPeriod"/>
            </a:pPr>
            <a:r>
              <a:rPr lang="es-ES" sz="2600" b="0" dirty="0" smtClean="0"/>
              <a:t>EU-OSHA</a:t>
            </a:r>
          </a:p>
          <a:p>
            <a:pPr marL="514350" indent="-514350">
              <a:buFont typeface="+mj-lt"/>
              <a:buAutoNum type="arabicPeriod"/>
            </a:pPr>
            <a:r>
              <a:rPr lang="es-ES" sz="2600" b="0" dirty="0" smtClean="0"/>
              <a:t>ESENER-2</a:t>
            </a:r>
          </a:p>
          <a:p>
            <a:pPr marL="514350" indent="-514350">
              <a:buFont typeface="+mj-lt"/>
              <a:buAutoNum type="arabicPeriod"/>
            </a:pPr>
            <a:r>
              <a:rPr lang="es-ES" sz="2600" b="0" dirty="0" smtClean="0"/>
              <a:t>ESENER-3 Non-</a:t>
            </a:r>
            <a:r>
              <a:rPr lang="es-ES" sz="2600" b="0" dirty="0" err="1" smtClean="0"/>
              <a:t>respondents</a:t>
            </a:r>
            <a:endParaRPr lang="es-ES" sz="2600" b="0" dirty="0" smtClean="0"/>
          </a:p>
          <a:p>
            <a:pPr marL="514350" indent="-514350">
              <a:buFont typeface="+mj-lt"/>
              <a:buAutoNum type="arabicPeriod"/>
            </a:pPr>
            <a:r>
              <a:rPr lang="es-ES" sz="2600" b="0" dirty="0" smtClean="0"/>
              <a:t>ESENER-3 Outlook </a:t>
            </a:r>
            <a:endParaRPr lang="es-ES" sz="2600" b="0" dirty="0"/>
          </a:p>
        </p:txBody>
      </p:sp>
    </p:spTree>
    <p:extLst>
      <p:ext uri="{BB962C8B-B14F-4D97-AF65-F5344CB8AC3E}">
        <p14:creationId xmlns:p14="http://schemas.microsoft.com/office/powerpoint/2010/main" val="340966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600" dirty="0" smtClean="0"/>
              <a:t>1. EU-OSHA - Who </a:t>
            </a:r>
            <a:r>
              <a:rPr lang="en-GB" sz="2600" dirty="0"/>
              <a:t>we are</a:t>
            </a:r>
          </a:p>
        </p:txBody>
      </p:sp>
      <p:sp>
        <p:nvSpPr>
          <p:cNvPr id="3" name="Content Placeholder 2"/>
          <p:cNvSpPr>
            <a:spLocks noGrp="1"/>
          </p:cNvSpPr>
          <p:nvPr>
            <p:ph sz="half" idx="1"/>
          </p:nvPr>
        </p:nvSpPr>
        <p:spPr>
          <a:xfrm>
            <a:off x="179512" y="1268760"/>
            <a:ext cx="7560000" cy="4608512"/>
          </a:xfrm>
        </p:spPr>
        <p:txBody>
          <a:bodyPr>
            <a:normAutofit/>
          </a:bodyPr>
          <a:lstStyle/>
          <a:p>
            <a:pPr marL="0" indent="0">
              <a:spcAft>
                <a:spcPts val="1200"/>
              </a:spcAft>
              <a:buNone/>
            </a:pPr>
            <a:r>
              <a:rPr lang="en-GB" b="0" i="1" dirty="0" smtClean="0"/>
              <a:t>The </a:t>
            </a:r>
            <a:r>
              <a:rPr lang="en-GB" b="0" i="1" dirty="0"/>
              <a:t>European Union body responsible for the collection, analysis and dissemination of relevant information to serve the needs of those involved in safety and health at work.</a:t>
            </a:r>
          </a:p>
          <a:p>
            <a:pPr>
              <a:spcAft>
                <a:spcPts val="1200"/>
              </a:spcAft>
            </a:pPr>
            <a:r>
              <a:rPr lang="en-IE" b="0" dirty="0" smtClean="0"/>
              <a:t>One of 40 </a:t>
            </a:r>
            <a:r>
              <a:rPr lang="en-IE" dirty="0" smtClean="0"/>
              <a:t>EU agencies</a:t>
            </a:r>
            <a:endParaRPr lang="en-IE" b="0" dirty="0"/>
          </a:p>
          <a:p>
            <a:pPr>
              <a:spcAft>
                <a:spcPts val="1200"/>
              </a:spcAft>
            </a:pPr>
            <a:r>
              <a:rPr lang="en-IE" b="0" dirty="0"/>
              <a:t>Governed by </a:t>
            </a:r>
            <a:r>
              <a:rPr lang="en-IE" dirty="0"/>
              <a:t>European law</a:t>
            </a:r>
          </a:p>
          <a:p>
            <a:pPr>
              <a:spcAft>
                <a:spcPts val="1200"/>
              </a:spcAft>
            </a:pPr>
            <a:r>
              <a:rPr lang="en-IE" b="0" dirty="0"/>
              <a:t>Mostly </a:t>
            </a:r>
            <a:r>
              <a:rPr lang="en-IE" dirty="0"/>
              <a:t>financed</a:t>
            </a:r>
            <a:r>
              <a:rPr lang="en-IE" b="0" dirty="0"/>
              <a:t> from the general EU budget</a:t>
            </a:r>
          </a:p>
          <a:p>
            <a:pPr>
              <a:spcAft>
                <a:spcPts val="1200"/>
              </a:spcAft>
            </a:pPr>
            <a:r>
              <a:rPr lang="en-IE" b="0" dirty="0"/>
              <a:t>Independent in the execution of its </a:t>
            </a:r>
            <a:r>
              <a:rPr lang="en-IE" dirty="0"/>
              <a:t>mission/tasks </a:t>
            </a:r>
          </a:p>
          <a:p>
            <a:pPr>
              <a:spcAft>
                <a:spcPts val="1200"/>
              </a:spcAft>
            </a:pPr>
            <a:r>
              <a:rPr lang="en-GB" dirty="0"/>
              <a:t>A tripartite network organisation</a:t>
            </a:r>
            <a:r>
              <a:rPr lang="en-GB" b="0" dirty="0"/>
              <a:t>, closely linked to EU actors and national networks through the </a:t>
            </a:r>
            <a:r>
              <a:rPr lang="en-GB" b="0" u="sng" dirty="0"/>
              <a:t>national focal </a:t>
            </a:r>
            <a:r>
              <a:rPr lang="en-GB" b="0" u="sng" dirty="0" smtClean="0"/>
              <a:t>points</a:t>
            </a:r>
          </a:p>
          <a:p>
            <a:pPr>
              <a:spcAft>
                <a:spcPts val="1200"/>
              </a:spcAft>
            </a:pPr>
            <a:r>
              <a:rPr lang="en-US" b="0" dirty="0"/>
              <a:t>Legislation - inspection. </a:t>
            </a:r>
            <a:r>
              <a:rPr lang="en-US" b="0" dirty="0">
                <a:solidFill>
                  <a:srgbClr val="FF0000"/>
                </a:solidFill>
              </a:rPr>
              <a:t>NO</a:t>
            </a:r>
          </a:p>
          <a:p>
            <a:pPr>
              <a:spcAft>
                <a:spcPts val="1200"/>
              </a:spcAft>
            </a:pPr>
            <a:endParaRPr lang="en-GB" b="0" u="sng" dirty="0"/>
          </a:p>
          <a:p>
            <a:endParaRPr lang="en-GB" dirty="0"/>
          </a:p>
        </p:txBody>
      </p:sp>
      <p:pic>
        <p:nvPicPr>
          <p:cNvPr id="4" name="Picture 3"/>
          <p:cNvPicPr>
            <a:picLocks noChangeAspect="1"/>
          </p:cNvPicPr>
          <p:nvPr/>
        </p:nvPicPr>
        <p:blipFill>
          <a:blip r:embed="rId3"/>
          <a:stretch>
            <a:fillRect/>
          </a:stretch>
        </p:blipFill>
        <p:spPr>
          <a:xfrm>
            <a:off x="5686165" y="2060848"/>
            <a:ext cx="3134307" cy="2088232"/>
          </a:xfrm>
          <a:prstGeom prst="rect">
            <a:avLst/>
          </a:prstGeom>
        </p:spPr>
      </p:pic>
      <p:cxnSp>
        <p:nvCxnSpPr>
          <p:cNvPr id="5" name="Straight Connector 4"/>
          <p:cNvCxnSpPr/>
          <p:nvPr/>
        </p:nvCxnSpPr>
        <p:spPr>
          <a:xfrm>
            <a:off x="467544" y="5085184"/>
            <a:ext cx="2448272"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89368" y="5085184"/>
            <a:ext cx="2426448" cy="40387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482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ESENER: Quick overview</a:t>
            </a:r>
            <a:endParaRPr lang="en-GB"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658599479"/>
              </p:ext>
            </p:extLst>
          </p:nvPr>
        </p:nvGraphicFramePr>
        <p:xfrm>
          <a:off x="467544" y="1395864"/>
          <a:ext cx="8136904" cy="3254271"/>
        </p:xfrm>
        <a:graphic>
          <a:graphicData uri="http://schemas.openxmlformats.org/drawingml/2006/table">
            <a:tbl>
              <a:tblPr firstRow="1" bandRow="1">
                <a:tableStyleId>{21E4AEA4-8DFA-4A89-87EB-49C32662AFE0}</a:tableStyleId>
              </a:tblPr>
              <a:tblGrid>
                <a:gridCol w="2347184">
                  <a:extLst>
                    <a:ext uri="{9D8B030D-6E8A-4147-A177-3AD203B41FA5}">
                      <a16:colId xmlns="" xmlns:a16="http://schemas.microsoft.com/office/drawing/2014/main" val="20000"/>
                    </a:ext>
                  </a:extLst>
                </a:gridCol>
                <a:gridCol w="2660142">
                  <a:extLst>
                    <a:ext uri="{9D8B030D-6E8A-4147-A177-3AD203B41FA5}">
                      <a16:colId xmlns="" xmlns:a16="http://schemas.microsoft.com/office/drawing/2014/main" val="20001"/>
                    </a:ext>
                  </a:extLst>
                </a:gridCol>
                <a:gridCol w="3129578">
                  <a:extLst>
                    <a:ext uri="{9D8B030D-6E8A-4147-A177-3AD203B41FA5}">
                      <a16:colId xmlns="" xmlns:a16="http://schemas.microsoft.com/office/drawing/2014/main" val="20002"/>
                    </a:ext>
                  </a:extLst>
                </a:gridCol>
              </a:tblGrid>
              <a:tr h="648072">
                <a:tc>
                  <a:txBody>
                    <a:bodyPr/>
                    <a:lstStyle/>
                    <a:p>
                      <a:r>
                        <a:rPr lang="es-ES" sz="1600" dirty="0" err="1" smtClean="0"/>
                        <a:t>Greater</a:t>
                      </a:r>
                      <a:r>
                        <a:rPr lang="es-ES" sz="1600" baseline="0" dirty="0" smtClean="0"/>
                        <a:t> </a:t>
                      </a:r>
                      <a:r>
                        <a:rPr lang="es-ES" sz="1600" baseline="0" dirty="0" err="1" smtClean="0"/>
                        <a:t>geographical</a:t>
                      </a:r>
                      <a:r>
                        <a:rPr lang="es-ES" sz="1600" baseline="0" dirty="0" smtClean="0"/>
                        <a:t> </a:t>
                      </a:r>
                      <a:r>
                        <a:rPr lang="es-ES" sz="1600" baseline="0" dirty="0" err="1" smtClean="0"/>
                        <a:t>coverage</a:t>
                      </a:r>
                      <a:endParaRPr lang="en-GB" sz="1600" dirty="0"/>
                    </a:p>
                  </a:txBody>
                  <a:tcPr anchor="ctr"/>
                </a:tc>
                <a:tc>
                  <a:txBody>
                    <a:bodyPr/>
                    <a:lstStyle/>
                    <a:p>
                      <a:pPr algn="ctr"/>
                      <a:r>
                        <a:rPr lang="es-ES" sz="1800" dirty="0" smtClean="0"/>
                        <a:t>ESENER-1 (2009)</a:t>
                      </a:r>
                      <a:endParaRPr lang="en-GB" sz="1800" dirty="0"/>
                    </a:p>
                  </a:txBody>
                  <a:tcPr anchor="ctr"/>
                </a:tc>
                <a:tc>
                  <a:txBody>
                    <a:bodyPr/>
                    <a:lstStyle/>
                    <a:p>
                      <a:pPr algn="ctr"/>
                      <a:r>
                        <a:rPr lang="es-ES" sz="1800" dirty="0" smtClean="0"/>
                        <a:t>ESENER-2 (2014)</a:t>
                      </a:r>
                      <a:endParaRPr lang="en-GB" sz="1800" dirty="0"/>
                    </a:p>
                  </a:txBody>
                  <a:tcPr anchor="ctr"/>
                </a:tc>
                <a:extLst>
                  <a:ext uri="{0D108BD9-81ED-4DB2-BD59-A6C34878D82A}">
                    <a16:rowId xmlns="" xmlns:a16="http://schemas.microsoft.com/office/drawing/2014/main" val="10000"/>
                  </a:ext>
                </a:extLst>
              </a:tr>
              <a:tr h="1081109">
                <a:tc>
                  <a:txBody>
                    <a:bodyPr/>
                    <a:lstStyle/>
                    <a:p>
                      <a:r>
                        <a:rPr lang="es-ES" sz="1600" dirty="0" err="1" smtClean="0"/>
                        <a:t>Countries</a:t>
                      </a:r>
                      <a:endParaRPr lang="en-GB" sz="1600" dirty="0"/>
                    </a:p>
                  </a:txBody>
                  <a:tcPr anchor="ctr"/>
                </a:tc>
                <a:tc>
                  <a:txBody>
                    <a:bodyPr/>
                    <a:lstStyle/>
                    <a:p>
                      <a:pPr algn="ctr"/>
                      <a:r>
                        <a:rPr lang="en-GB" sz="1600" dirty="0" smtClean="0"/>
                        <a:t>Total of 31: </a:t>
                      </a:r>
                    </a:p>
                    <a:p>
                      <a:pPr algn="ctr"/>
                      <a:r>
                        <a:rPr lang="en-GB" sz="1600" dirty="0" smtClean="0"/>
                        <a:t>EU-28 + Turkey, Norway, Switzerland</a:t>
                      </a:r>
                      <a:endParaRPr lang="en-GB" sz="1600" dirty="0"/>
                    </a:p>
                  </a:txBody>
                  <a:tcPr anchor="ctr"/>
                </a:tc>
                <a:tc>
                  <a:txBody>
                    <a:bodyPr/>
                    <a:lstStyle/>
                    <a:p>
                      <a:pPr algn="ctr"/>
                      <a:r>
                        <a:rPr lang="es-ES" sz="1600" dirty="0" smtClean="0"/>
                        <a:t>Total of 36:</a:t>
                      </a:r>
                    </a:p>
                    <a:p>
                      <a:pPr algn="ctr"/>
                      <a:r>
                        <a:rPr lang="es-ES" sz="1600" dirty="0" smtClean="0"/>
                        <a:t>ESENER-1 + </a:t>
                      </a:r>
                      <a:r>
                        <a:rPr lang="en-GB" sz="1600" dirty="0" smtClean="0">
                          <a:solidFill>
                            <a:srgbClr val="FF0000"/>
                          </a:solidFill>
                        </a:rPr>
                        <a:t>Albania, Iceland, Montenegro, North Macedonia and Serbia</a:t>
                      </a:r>
                      <a:endParaRPr lang="en-GB" sz="1600" dirty="0">
                        <a:solidFill>
                          <a:srgbClr val="FF0000"/>
                        </a:solidFill>
                      </a:endParaRPr>
                    </a:p>
                  </a:txBody>
                  <a:tcPr anchor="ctr"/>
                </a:tc>
                <a:extLst>
                  <a:ext uri="{0D108BD9-81ED-4DB2-BD59-A6C34878D82A}">
                    <a16:rowId xmlns="" xmlns:a16="http://schemas.microsoft.com/office/drawing/2014/main" val="10001"/>
                  </a:ext>
                </a:extLst>
              </a:tr>
              <a:tr h="560622">
                <a:tc>
                  <a:txBody>
                    <a:bodyPr/>
                    <a:lstStyle/>
                    <a:p>
                      <a:r>
                        <a:rPr lang="es-ES" sz="1600" dirty="0" smtClean="0"/>
                        <a:t>Establishments </a:t>
                      </a:r>
                      <a:r>
                        <a:rPr lang="es-ES" sz="1600" dirty="0" err="1" smtClean="0"/>
                        <a:t>surveyed</a:t>
                      </a:r>
                      <a:endParaRPr lang="en-GB" sz="1600" dirty="0"/>
                    </a:p>
                  </a:txBody>
                  <a:tcPr anchor="ctr"/>
                </a:tc>
                <a:tc>
                  <a:txBody>
                    <a:bodyPr/>
                    <a:lstStyle/>
                    <a:p>
                      <a:pPr algn="ctr"/>
                      <a:r>
                        <a:rPr lang="es-ES" sz="1600" dirty="0" smtClean="0"/>
                        <a:t>30,000</a:t>
                      </a:r>
                      <a:endParaRPr lang="en-GB" sz="1600" dirty="0"/>
                    </a:p>
                  </a:txBody>
                  <a:tcPr anchor="ctr"/>
                </a:tc>
                <a:tc>
                  <a:txBody>
                    <a:bodyPr/>
                    <a:lstStyle/>
                    <a:p>
                      <a:pPr algn="ctr"/>
                      <a:r>
                        <a:rPr lang="es-ES" sz="1600" dirty="0" smtClean="0"/>
                        <a:t>49,320</a:t>
                      </a:r>
                      <a:endParaRPr lang="en-GB" sz="1600" dirty="0"/>
                    </a:p>
                  </a:txBody>
                  <a:tcPr anchor="ctr"/>
                </a:tc>
                <a:extLst>
                  <a:ext uri="{0D108BD9-81ED-4DB2-BD59-A6C34878D82A}">
                    <a16:rowId xmlns="" xmlns:a16="http://schemas.microsoft.com/office/drawing/2014/main" val="10002"/>
                  </a:ext>
                </a:extLst>
              </a:tr>
              <a:tr h="945970">
                <a:tc>
                  <a:txBody>
                    <a:bodyPr/>
                    <a:lstStyle/>
                    <a:p>
                      <a:r>
                        <a:rPr lang="es-ES" sz="1600" dirty="0" err="1" smtClean="0"/>
                        <a:t>National</a:t>
                      </a:r>
                      <a:r>
                        <a:rPr lang="es-ES" sz="1600" dirty="0" smtClean="0"/>
                        <a:t> </a:t>
                      </a:r>
                      <a:r>
                        <a:rPr lang="es-ES" sz="1600" dirty="0" err="1" smtClean="0"/>
                        <a:t>versions</a:t>
                      </a:r>
                      <a:r>
                        <a:rPr lang="es-ES" sz="1600" dirty="0" smtClean="0"/>
                        <a:t> of </a:t>
                      </a:r>
                      <a:r>
                        <a:rPr lang="es-ES" sz="1600" dirty="0" err="1" smtClean="0"/>
                        <a:t>questionnaire</a:t>
                      </a:r>
                      <a:endParaRPr lang="es-ES" sz="160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s-ES" sz="1200" dirty="0" smtClean="0"/>
                        <a:t>-</a:t>
                      </a:r>
                      <a:r>
                        <a:rPr lang="da-DK" sz="1200" dirty="0" smtClean="0"/>
                        <a:t>Adapted for language and national OSH terminology </a:t>
                      </a:r>
                      <a:endParaRPr lang="en-GB" sz="1200" dirty="0"/>
                    </a:p>
                  </a:txBody>
                  <a:tcPr anchor="ctr"/>
                </a:tc>
                <a:tc>
                  <a:txBody>
                    <a:bodyPr/>
                    <a:lstStyle/>
                    <a:p>
                      <a:pPr algn="ctr"/>
                      <a:r>
                        <a:rPr lang="es-ES" sz="1600" dirty="0" smtClean="0"/>
                        <a:t>41</a:t>
                      </a:r>
                      <a:endParaRPr lang="en-GB" sz="1600" dirty="0"/>
                    </a:p>
                  </a:txBody>
                  <a:tcPr anchor="ctr"/>
                </a:tc>
                <a:tc>
                  <a:txBody>
                    <a:bodyPr/>
                    <a:lstStyle/>
                    <a:p>
                      <a:pPr algn="ctr"/>
                      <a:r>
                        <a:rPr lang="es-ES" sz="1600" dirty="0" smtClean="0"/>
                        <a:t>47</a:t>
                      </a:r>
                      <a:endParaRPr lang="en-GB" sz="1600" dirty="0"/>
                    </a:p>
                  </a:txBody>
                  <a:tcPr anchor="ctr"/>
                </a:tc>
                <a:extLst>
                  <a:ext uri="{0D108BD9-81ED-4DB2-BD59-A6C34878D82A}">
                    <a16:rowId xmlns="" xmlns:a16="http://schemas.microsoft.com/office/drawing/2014/main" val="10003"/>
                  </a:ext>
                </a:extLst>
              </a:tr>
            </a:tbl>
          </a:graphicData>
        </a:graphic>
      </p:graphicFrame>
      <p:graphicFrame>
        <p:nvGraphicFramePr>
          <p:cNvPr id="7" name="Table 6"/>
          <p:cNvGraphicFramePr>
            <a:graphicFrameLocks noGrp="1"/>
          </p:cNvGraphicFramePr>
          <p:nvPr>
            <p:extLst/>
          </p:nvPr>
        </p:nvGraphicFramePr>
        <p:xfrm>
          <a:off x="467540" y="4636224"/>
          <a:ext cx="8136907" cy="1529080"/>
        </p:xfrm>
        <a:graphic>
          <a:graphicData uri="http://schemas.openxmlformats.org/drawingml/2006/table">
            <a:tbl>
              <a:tblPr firstRow="1" bandRow="1">
                <a:tableStyleId>{21E4AEA4-8DFA-4A89-87EB-49C32662AFE0}</a:tableStyleId>
              </a:tblPr>
              <a:tblGrid>
                <a:gridCol w="2347185">
                  <a:extLst>
                    <a:ext uri="{9D8B030D-6E8A-4147-A177-3AD203B41FA5}">
                      <a16:colId xmlns="" xmlns:a16="http://schemas.microsoft.com/office/drawing/2014/main" val="20000"/>
                    </a:ext>
                  </a:extLst>
                </a:gridCol>
                <a:gridCol w="2660142">
                  <a:extLst>
                    <a:ext uri="{9D8B030D-6E8A-4147-A177-3AD203B41FA5}">
                      <a16:colId xmlns="" xmlns:a16="http://schemas.microsoft.com/office/drawing/2014/main" val="20001"/>
                    </a:ext>
                  </a:extLst>
                </a:gridCol>
                <a:gridCol w="3129580">
                  <a:extLst>
                    <a:ext uri="{9D8B030D-6E8A-4147-A177-3AD203B41FA5}">
                      <a16:colId xmlns="" xmlns:a16="http://schemas.microsoft.com/office/drawing/2014/main" val="20002"/>
                    </a:ext>
                  </a:extLst>
                </a:gridCol>
              </a:tblGrid>
              <a:tr h="370840">
                <a:tc>
                  <a:txBody>
                    <a:bodyPr/>
                    <a:lstStyle/>
                    <a:p>
                      <a:r>
                        <a:rPr lang="es-ES" sz="1600" dirty="0" err="1" smtClean="0"/>
                        <a:t>Increased</a:t>
                      </a:r>
                      <a:r>
                        <a:rPr lang="es-ES" sz="1600" dirty="0" smtClean="0"/>
                        <a:t> </a:t>
                      </a:r>
                      <a:r>
                        <a:rPr lang="es-ES" sz="1600" dirty="0" err="1" smtClean="0"/>
                        <a:t>proportion</a:t>
                      </a:r>
                      <a:r>
                        <a:rPr lang="es-ES" sz="1600" dirty="0" smtClean="0"/>
                        <a:t> of </a:t>
                      </a:r>
                      <a:r>
                        <a:rPr lang="es-ES" sz="1600" dirty="0" err="1" smtClean="0"/>
                        <a:t>workplaces</a:t>
                      </a:r>
                      <a:endParaRPr lang="en-GB" sz="1600" dirty="0"/>
                    </a:p>
                  </a:txBody>
                  <a:tcPr anchor="ctr"/>
                </a:tc>
                <a:tc>
                  <a:txBody>
                    <a:bodyPr/>
                    <a:lstStyle/>
                    <a:p>
                      <a:pPr algn="ctr"/>
                      <a:r>
                        <a:rPr lang="es-ES" sz="1800" dirty="0" smtClean="0"/>
                        <a:t>ESENER-1</a:t>
                      </a:r>
                      <a:endParaRPr lang="en-GB" sz="1800" dirty="0"/>
                    </a:p>
                  </a:txBody>
                  <a:tcPr anchor="ctr"/>
                </a:tc>
                <a:tc>
                  <a:txBody>
                    <a:bodyPr/>
                    <a:lstStyle/>
                    <a:p>
                      <a:pPr algn="ctr"/>
                      <a:r>
                        <a:rPr lang="es-ES" sz="1800" dirty="0" smtClean="0"/>
                        <a:t>ESENER-2</a:t>
                      </a:r>
                      <a:endParaRPr lang="en-GB" sz="1800" dirty="0"/>
                    </a:p>
                  </a:txBody>
                  <a:tcPr anchor="ctr"/>
                </a:tc>
                <a:extLst>
                  <a:ext uri="{0D108BD9-81ED-4DB2-BD59-A6C34878D82A}">
                    <a16:rowId xmlns="" xmlns:a16="http://schemas.microsoft.com/office/drawing/2014/main" val="10000"/>
                  </a:ext>
                </a:extLst>
              </a:tr>
              <a:tr h="370840">
                <a:tc>
                  <a:txBody>
                    <a:bodyPr/>
                    <a:lstStyle/>
                    <a:p>
                      <a:r>
                        <a:rPr lang="es-ES" sz="1600" dirty="0" err="1" smtClean="0"/>
                        <a:t>Smallest</a:t>
                      </a:r>
                      <a:r>
                        <a:rPr lang="es-ES" sz="1600" dirty="0" smtClean="0"/>
                        <a:t> </a:t>
                      </a:r>
                      <a:r>
                        <a:rPr lang="es-ES" sz="1600" dirty="0" err="1" smtClean="0"/>
                        <a:t>business</a:t>
                      </a:r>
                      <a:r>
                        <a:rPr lang="es-ES" sz="1600" dirty="0" smtClean="0"/>
                        <a:t> </a:t>
                      </a:r>
                      <a:r>
                        <a:rPr lang="es-ES" sz="1600" dirty="0" err="1" smtClean="0"/>
                        <a:t>size</a:t>
                      </a:r>
                      <a:endParaRPr lang="en-GB" sz="1600" dirty="0"/>
                    </a:p>
                  </a:txBody>
                  <a:tcPr anchor="ctr"/>
                </a:tc>
                <a:tc>
                  <a:txBody>
                    <a:bodyPr/>
                    <a:lstStyle/>
                    <a:p>
                      <a:pPr algn="ctr"/>
                      <a:r>
                        <a:rPr lang="es-ES" sz="1600" dirty="0" smtClean="0"/>
                        <a:t>10 </a:t>
                      </a:r>
                      <a:r>
                        <a:rPr lang="es-ES" sz="1600" dirty="0" err="1" smtClean="0"/>
                        <a:t>workers</a:t>
                      </a:r>
                      <a:endParaRPr lang="en-GB" sz="1600" dirty="0"/>
                    </a:p>
                  </a:txBody>
                  <a:tcPr anchor="ctr"/>
                </a:tc>
                <a:tc>
                  <a:txBody>
                    <a:bodyPr/>
                    <a:lstStyle/>
                    <a:p>
                      <a:pPr algn="ctr"/>
                      <a:r>
                        <a:rPr lang="es-ES" sz="1600" dirty="0" smtClean="0">
                          <a:solidFill>
                            <a:srgbClr val="FF0000"/>
                          </a:solidFill>
                        </a:rPr>
                        <a:t>5 </a:t>
                      </a:r>
                      <a:r>
                        <a:rPr lang="es-ES" sz="1600" dirty="0" err="1" smtClean="0"/>
                        <a:t>workers</a:t>
                      </a:r>
                      <a:endParaRPr lang="en-GB" sz="1600" dirty="0"/>
                    </a:p>
                  </a:txBody>
                  <a:tcPr anchor="ctr"/>
                </a:tc>
                <a:extLst>
                  <a:ext uri="{0D108BD9-81ED-4DB2-BD59-A6C34878D82A}">
                    <a16:rowId xmlns="" xmlns:a16="http://schemas.microsoft.com/office/drawing/2014/main" val="10001"/>
                  </a:ext>
                </a:extLst>
              </a:tr>
              <a:tr h="370840">
                <a:tc>
                  <a:txBody>
                    <a:bodyPr/>
                    <a:lstStyle/>
                    <a:p>
                      <a:r>
                        <a:rPr lang="es-ES" sz="1600" dirty="0" smtClean="0"/>
                        <a:t>Sector</a:t>
                      </a:r>
                      <a:endParaRPr lang="en-GB" sz="1600" dirty="0"/>
                    </a:p>
                  </a:txBody>
                  <a:tcPr anchor="ctr"/>
                </a:tc>
                <a:tc>
                  <a:txBody>
                    <a:bodyPr/>
                    <a:lstStyle/>
                    <a:p>
                      <a:pPr algn="ctr"/>
                      <a:r>
                        <a:rPr lang="es-ES" sz="1600" dirty="0" err="1" smtClean="0"/>
                        <a:t>All</a:t>
                      </a:r>
                      <a:r>
                        <a:rPr lang="es-ES" sz="1600" dirty="0" smtClean="0"/>
                        <a:t>,</a:t>
                      </a:r>
                      <a:r>
                        <a:rPr lang="es-ES" sz="1600" baseline="0" dirty="0" smtClean="0"/>
                        <a:t> </a:t>
                      </a:r>
                      <a:r>
                        <a:rPr lang="es-ES" sz="1600" dirty="0" err="1" smtClean="0"/>
                        <a:t>including</a:t>
                      </a:r>
                      <a:r>
                        <a:rPr lang="es-ES" sz="1600" dirty="0" smtClean="0"/>
                        <a:t> </a:t>
                      </a:r>
                      <a:r>
                        <a:rPr lang="es-ES" sz="1600" dirty="0" err="1" smtClean="0"/>
                        <a:t>public</a:t>
                      </a:r>
                      <a:r>
                        <a:rPr lang="es-ES" sz="1600" dirty="0" smtClean="0"/>
                        <a:t>, </a:t>
                      </a:r>
                      <a:r>
                        <a:rPr lang="es-ES" sz="1600" u="sng" dirty="0" err="1" smtClean="0"/>
                        <a:t>except</a:t>
                      </a:r>
                      <a:r>
                        <a:rPr lang="es-ES" sz="1600" dirty="0" smtClean="0"/>
                        <a:t> </a:t>
                      </a:r>
                      <a:r>
                        <a:rPr lang="es-ES" sz="1600" dirty="0" err="1" smtClean="0"/>
                        <a:t>agriculture</a:t>
                      </a:r>
                      <a:r>
                        <a:rPr lang="es-ES" sz="1600" dirty="0" smtClean="0"/>
                        <a:t> and </a:t>
                      </a:r>
                      <a:r>
                        <a:rPr lang="es-ES" sz="1600" dirty="0" err="1" smtClean="0"/>
                        <a:t>fishing</a:t>
                      </a:r>
                      <a:endParaRPr lang="en-GB" sz="1600" dirty="0"/>
                    </a:p>
                  </a:txBody>
                  <a:tcPr anchor="ctr"/>
                </a:tc>
                <a:tc>
                  <a:txBody>
                    <a:bodyPr/>
                    <a:lstStyle/>
                    <a:p>
                      <a:pPr algn="ctr"/>
                      <a:r>
                        <a:rPr lang="es-ES" sz="1600" dirty="0" err="1" smtClean="0"/>
                        <a:t>All</a:t>
                      </a:r>
                      <a:r>
                        <a:rPr lang="es-ES" sz="1600" dirty="0" smtClean="0"/>
                        <a:t>, </a:t>
                      </a:r>
                      <a:r>
                        <a:rPr lang="es-ES" sz="1600" dirty="0" err="1" smtClean="0"/>
                        <a:t>including</a:t>
                      </a:r>
                      <a:r>
                        <a:rPr lang="es-ES" sz="1600" dirty="0" smtClean="0"/>
                        <a:t> </a:t>
                      </a:r>
                      <a:r>
                        <a:rPr lang="es-ES" sz="1600" dirty="0" err="1" smtClean="0"/>
                        <a:t>public</a:t>
                      </a:r>
                      <a:r>
                        <a:rPr lang="es-ES" sz="1600" dirty="0" smtClean="0"/>
                        <a:t> </a:t>
                      </a:r>
                      <a:r>
                        <a:rPr lang="es-ES" sz="1600" u="sng" dirty="0" smtClean="0">
                          <a:solidFill>
                            <a:srgbClr val="FF0000"/>
                          </a:solidFill>
                        </a:rPr>
                        <a:t>and</a:t>
                      </a:r>
                      <a:r>
                        <a:rPr lang="es-ES" sz="1600" dirty="0" smtClean="0">
                          <a:solidFill>
                            <a:srgbClr val="FF0000"/>
                          </a:solidFill>
                        </a:rPr>
                        <a:t> </a:t>
                      </a:r>
                      <a:r>
                        <a:rPr lang="es-ES" sz="1600" dirty="0" err="1" smtClean="0"/>
                        <a:t>agriculture</a:t>
                      </a:r>
                      <a:r>
                        <a:rPr lang="es-ES" sz="1600" dirty="0" smtClean="0"/>
                        <a:t> and </a:t>
                      </a:r>
                      <a:r>
                        <a:rPr lang="es-ES" sz="1600" dirty="0" err="1" smtClean="0"/>
                        <a:t>fishing</a:t>
                      </a:r>
                      <a:endParaRPr lang="en-GB" sz="1600" dirty="0"/>
                    </a:p>
                  </a:txBody>
                  <a:tcPr anchor="ctr"/>
                </a:tc>
                <a:extLst>
                  <a:ext uri="{0D108BD9-81ED-4DB2-BD59-A6C34878D82A}">
                    <a16:rowId xmlns="" xmlns:a16="http://schemas.microsoft.com/office/drawing/2014/main" val="10002"/>
                  </a:ext>
                </a:extLst>
              </a:tr>
            </a:tbl>
          </a:graphicData>
        </a:graphic>
      </p:graphicFrame>
      <p:sp>
        <p:nvSpPr>
          <p:cNvPr id="3" name="Rectangle 2"/>
          <p:cNvSpPr/>
          <p:nvPr/>
        </p:nvSpPr>
        <p:spPr>
          <a:xfrm>
            <a:off x="251520" y="971436"/>
            <a:ext cx="6732240" cy="369332"/>
          </a:xfrm>
          <a:prstGeom prst="rect">
            <a:avLst/>
          </a:prstGeom>
        </p:spPr>
        <p:txBody>
          <a:bodyPr wrap="square">
            <a:spAutoFit/>
          </a:bodyPr>
          <a:lstStyle/>
          <a:p>
            <a:r>
              <a:rPr lang="en-GB" b="1" i="1" dirty="0">
                <a:solidFill>
                  <a:schemeClr val="accent1"/>
                </a:solidFill>
              </a:rPr>
              <a:t>How do establishments manage health and safety at work? </a:t>
            </a:r>
          </a:p>
        </p:txBody>
      </p:sp>
    </p:spTree>
    <p:extLst>
      <p:ext uri="{BB962C8B-B14F-4D97-AF65-F5344CB8AC3E}">
        <p14:creationId xmlns:p14="http://schemas.microsoft.com/office/powerpoint/2010/main" val="1257208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000" y="332656"/>
            <a:ext cx="8442480" cy="489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200" dirty="0" smtClean="0"/>
              <a:t>2.	ESENER-2 Respondent EU28 (in %) </a:t>
            </a:r>
            <a:br>
              <a:rPr lang="en-GB" sz="2200" dirty="0" smtClean="0"/>
            </a:br>
            <a:r>
              <a:rPr lang="en-GB" sz="2200" b="0" i="1" dirty="0" smtClean="0"/>
              <a:t>‘Person who knows most about safety and health at the workplace’</a:t>
            </a:r>
            <a:br>
              <a:rPr lang="en-GB" sz="2200" b="0" i="1" dirty="0" smtClean="0"/>
            </a:br>
            <a:r>
              <a:rPr lang="en-GB" sz="2200" dirty="0" smtClean="0"/>
              <a:t> </a:t>
            </a:r>
            <a:endParaRPr lang="en-GB" sz="2200" dirty="0"/>
          </a:p>
        </p:txBody>
      </p:sp>
      <p:graphicFrame>
        <p:nvGraphicFramePr>
          <p:cNvPr id="5" name="Chart 4"/>
          <p:cNvGraphicFramePr>
            <a:graphicFrameLocks/>
          </p:cNvGraphicFramePr>
          <p:nvPr>
            <p:extLst/>
          </p:nvPr>
        </p:nvGraphicFramePr>
        <p:xfrm>
          <a:off x="485342" y="1124744"/>
          <a:ext cx="8208912" cy="4933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4738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51520" y="116632"/>
            <a:ext cx="8424936" cy="728720"/>
          </a:xfrm>
        </p:spPr>
        <p:txBody>
          <a:bodyPr/>
          <a:lstStyle/>
          <a:p>
            <a:pPr eaLnBrk="1" hangingPunct="1"/>
            <a:r>
              <a:rPr lang="en-GB" dirty="0" smtClean="0"/>
              <a:t>2. ESENER-2 Response and cooperation rates, by establishment size.</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3102559436"/>
              </p:ext>
            </p:extLst>
          </p:nvPr>
        </p:nvGraphicFramePr>
        <p:xfrm>
          <a:off x="539552" y="1196752"/>
          <a:ext cx="7560840"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txBox="1">
            <a:spLocks/>
          </p:cNvSpPr>
          <p:nvPr/>
        </p:nvSpPr>
        <p:spPr>
          <a:xfrm>
            <a:off x="1907704" y="5805264"/>
            <a:ext cx="5112568" cy="561143"/>
          </a:xfrm>
          <a:prstGeom prst="rect">
            <a:avLst/>
          </a:prstGeom>
        </p:spPr>
        <p:txBody>
          <a:bodyPr>
            <a:normAutofit/>
          </a:bodyPr>
          <a:lstStyle>
            <a:lvl1pPr marL="252000" indent="-252000" algn="l" defTabSz="4572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50" indent="-285750" algn="l" defTabSz="457200"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2000" indent="-180000" algn="l" defTabSz="457200"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1000" b="0" dirty="0" smtClean="0">
                <a:solidFill>
                  <a:schemeClr val="tx1"/>
                </a:solidFill>
              </a:rPr>
              <a:t>Response </a:t>
            </a:r>
            <a:r>
              <a:rPr lang="es-ES" sz="1000" b="0" dirty="0" err="1" smtClean="0">
                <a:solidFill>
                  <a:schemeClr val="tx1"/>
                </a:solidFill>
              </a:rPr>
              <a:t>rate</a:t>
            </a:r>
            <a:r>
              <a:rPr lang="es-ES" sz="1000" b="0" dirty="0" smtClean="0">
                <a:solidFill>
                  <a:schemeClr val="tx1"/>
                </a:solidFill>
              </a:rPr>
              <a:t>:     % </a:t>
            </a:r>
            <a:r>
              <a:rPr lang="es-ES" sz="1000" b="0" dirty="0" err="1">
                <a:solidFill>
                  <a:schemeClr val="tx1"/>
                </a:solidFill>
              </a:rPr>
              <a:t>completed</a:t>
            </a:r>
            <a:r>
              <a:rPr lang="es-ES" sz="1000" b="0" dirty="0">
                <a:solidFill>
                  <a:schemeClr val="tx1"/>
                </a:solidFill>
              </a:rPr>
              <a:t> interviews </a:t>
            </a:r>
            <a:r>
              <a:rPr lang="es-ES" sz="1000" b="0" dirty="0" err="1">
                <a:solidFill>
                  <a:schemeClr val="tx1"/>
                </a:solidFill>
              </a:rPr>
              <a:t>from</a:t>
            </a:r>
            <a:r>
              <a:rPr lang="es-ES" sz="1000" b="0" dirty="0">
                <a:solidFill>
                  <a:schemeClr val="tx1"/>
                </a:solidFill>
              </a:rPr>
              <a:t> </a:t>
            </a:r>
            <a:r>
              <a:rPr lang="es-ES" sz="1000" b="0" dirty="0" err="1">
                <a:solidFill>
                  <a:schemeClr val="tx1"/>
                </a:solidFill>
              </a:rPr>
              <a:t>all</a:t>
            </a:r>
            <a:r>
              <a:rPr lang="es-ES" sz="1000" b="0" dirty="0">
                <a:solidFill>
                  <a:schemeClr val="tx1"/>
                </a:solidFill>
              </a:rPr>
              <a:t> </a:t>
            </a:r>
            <a:r>
              <a:rPr lang="es-ES" sz="1000" b="0" dirty="0" err="1">
                <a:solidFill>
                  <a:schemeClr val="tx1"/>
                </a:solidFill>
              </a:rPr>
              <a:t>touched</a:t>
            </a:r>
            <a:r>
              <a:rPr lang="es-ES" sz="1000" b="0" dirty="0">
                <a:solidFill>
                  <a:schemeClr val="tx1"/>
                </a:solidFill>
              </a:rPr>
              <a:t> </a:t>
            </a:r>
            <a:r>
              <a:rPr lang="es-ES" sz="1000" b="0" dirty="0" err="1">
                <a:solidFill>
                  <a:schemeClr val="tx1"/>
                </a:solidFill>
              </a:rPr>
              <a:t>addresses</a:t>
            </a:r>
            <a:endParaRPr lang="es-ES" sz="1000" b="0" dirty="0">
              <a:solidFill>
                <a:schemeClr val="tx1"/>
              </a:solidFill>
            </a:endParaRPr>
          </a:p>
          <a:p>
            <a:pPr marL="0" indent="0">
              <a:buNone/>
            </a:pPr>
            <a:r>
              <a:rPr lang="es-ES" sz="1000" b="0" dirty="0" err="1" smtClean="0">
                <a:solidFill>
                  <a:schemeClr val="tx1"/>
                </a:solidFill>
              </a:rPr>
              <a:t>Cooperation</a:t>
            </a:r>
            <a:r>
              <a:rPr lang="es-ES" sz="1000" b="0" dirty="0" smtClean="0">
                <a:solidFill>
                  <a:schemeClr val="tx1"/>
                </a:solidFill>
              </a:rPr>
              <a:t> </a:t>
            </a:r>
            <a:r>
              <a:rPr lang="es-ES" sz="1000" b="0" dirty="0" err="1" smtClean="0">
                <a:solidFill>
                  <a:schemeClr val="tx1"/>
                </a:solidFill>
              </a:rPr>
              <a:t>rate</a:t>
            </a:r>
            <a:r>
              <a:rPr lang="es-ES" sz="1000" b="0" dirty="0" smtClean="0">
                <a:solidFill>
                  <a:schemeClr val="tx1"/>
                </a:solidFill>
              </a:rPr>
              <a:t>:  % </a:t>
            </a:r>
            <a:r>
              <a:rPr lang="es-ES" sz="1000" b="0" dirty="0" err="1">
                <a:solidFill>
                  <a:schemeClr val="tx1"/>
                </a:solidFill>
              </a:rPr>
              <a:t>completed</a:t>
            </a:r>
            <a:r>
              <a:rPr lang="es-ES" sz="1000" b="0" dirty="0">
                <a:solidFill>
                  <a:schemeClr val="tx1"/>
                </a:solidFill>
              </a:rPr>
              <a:t> interviews </a:t>
            </a:r>
            <a:r>
              <a:rPr lang="es-ES" sz="1000" b="0" dirty="0" err="1">
                <a:solidFill>
                  <a:schemeClr val="tx1"/>
                </a:solidFill>
              </a:rPr>
              <a:t>from</a:t>
            </a:r>
            <a:r>
              <a:rPr lang="es-ES" sz="1000" b="0" dirty="0">
                <a:solidFill>
                  <a:schemeClr val="tx1"/>
                </a:solidFill>
              </a:rPr>
              <a:t> </a:t>
            </a:r>
            <a:r>
              <a:rPr lang="es-ES" sz="1000" b="0" dirty="0" err="1">
                <a:solidFill>
                  <a:schemeClr val="tx1"/>
                </a:solidFill>
              </a:rPr>
              <a:t>eligible</a:t>
            </a:r>
            <a:r>
              <a:rPr lang="es-ES" sz="1000" b="0" dirty="0">
                <a:solidFill>
                  <a:schemeClr val="tx1"/>
                </a:solidFill>
              </a:rPr>
              <a:t> </a:t>
            </a:r>
            <a:r>
              <a:rPr lang="es-ES" sz="1000" b="0" dirty="0" err="1" smtClean="0">
                <a:solidFill>
                  <a:schemeClr val="tx1"/>
                </a:solidFill>
              </a:rPr>
              <a:t>contacts</a:t>
            </a:r>
            <a:endParaRPr lang="es-ES" sz="1000" b="0" dirty="0" smtClean="0">
              <a:solidFill>
                <a:schemeClr val="tx1"/>
              </a:solidFill>
            </a:endParaRPr>
          </a:p>
        </p:txBody>
      </p:sp>
    </p:spTree>
    <p:extLst>
      <p:ext uri="{BB962C8B-B14F-4D97-AF65-F5344CB8AC3E}">
        <p14:creationId xmlns:p14="http://schemas.microsoft.com/office/powerpoint/2010/main" val="2456489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ESENER-3 (2019) – target sample size</a:t>
            </a:r>
            <a:endParaRPr lang="en-GB" dirty="0"/>
          </a:p>
        </p:txBody>
      </p:sp>
      <p:graphicFrame>
        <p:nvGraphicFramePr>
          <p:cNvPr id="6" name="Table 5"/>
          <p:cNvGraphicFramePr>
            <a:graphicFrameLocks noGrp="1"/>
          </p:cNvGraphicFramePr>
          <p:nvPr>
            <p:extLst/>
          </p:nvPr>
        </p:nvGraphicFramePr>
        <p:xfrm>
          <a:off x="179512" y="1337329"/>
          <a:ext cx="4147562" cy="4755965"/>
        </p:xfrm>
        <a:graphic>
          <a:graphicData uri="http://schemas.openxmlformats.org/drawingml/2006/table">
            <a:tbl>
              <a:tblPr firstRow="1" firstCol="1" bandRow="1">
                <a:tableStyleId>{21E4AEA4-8DFA-4A89-87EB-49C32662AFE0}</a:tableStyleId>
              </a:tblPr>
              <a:tblGrid>
                <a:gridCol w="2220263">
                  <a:extLst>
                    <a:ext uri="{9D8B030D-6E8A-4147-A177-3AD203B41FA5}">
                      <a16:colId xmlns="" xmlns:a16="http://schemas.microsoft.com/office/drawing/2014/main" val="20000"/>
                    </a:ext>
                  </a:extLst>
                </a:gridCol>
                <a:gridCol w="1927299">
                  <a:extLst>
                    <a:ext uri="{9D8B030D-6E8A-4147-A177-3AD203B41FA5}">
                      <a16:colId xmlns="" xmlns:a16="http://schemas.microsoft.com/office/drawing/2014/main" val="20001"/>
                    </a:ext>
                  </a:extLst>
                </a:gridCol>
              </a:tblGrid>
              <a:tr h="500627">
                <a:tc>
                  <a:txBody>
                    <a:bodyPr/>
                    <a:lstStyle/>
                    <a:p>
                      <a:pPr algn="ctr">
                        <a:spcBef>
                          <a:spcPts val="600"/>
                        </a:spcBef>
                        <a:spcAft>
                          <a:spcPts val="600"/>
                        </a:spcAft>
                      </a:pPr>
                      <a:r>
                        <a:rPr lang="en-US" sz="1400" dirty="0">
                          <a:effectLst/>
                        </a:rPr>
                        <a:t>Country</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400" dirty="0">
                          <a:effectLst/>
                        </a:rPr>
                        <a:t>Interviews for </a:t>
                      </a:r>
                      <a:r>
                        <a:rPr lang="en-US" sz="1400" dirty="0" smtClean="0">
                          <a:effectLst/>
                        </a:rPr>
                        <a:t>ESENER-3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250314">
                <a:tc>
                  <a:txBody>
                    <a:bodyPr/>
                    <a:lstStyle/>
                    <a:p>
                      <a:pPr algn="l">
                        <a:spcBef>
                          <a:spcPts val="600"/>
                        </a:spcBef>
                        <a:spcAft>
                          <a:spcPts val="600"/>
                        </a:spcAft>
                      </a:pPr>
                      <a:r>
                        <a:rPr lang="en-US" sz="1400" dirty="0">
                          <a:solidFill>
                            <a:schemeClr val="tx1"/>
                          </a:solidFill>
                          <a:effectLst/>
                        </a:rPr>
                        <a:t>Austria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250314">
                <a:tc>
                  <a:txBody>
                    <a:bodyPr/>
                    <a:lstStyle/>
                    <a:p>
                      <a:pPr algn="l">
                        <a:spcBef>
                          <a:spcPts val="600"/>
                        </a:spcBef>
                        <a:spcAft>
                          <a:spcPts val="600"/>
                        </a:spcAft>
                      </a:pPr>
                      <a:r>
                        <a:rPr lang="en-US" sz="1400" dirty="0">
                          <a:solidFill>
                            <a:schemeClr val="tx1"/>
                          </a:solidFill>
                          <a:effectLst/>
                        </a:rPr>
                        <a:t>Belgium</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250314">
                <a:tc>
                  <a:txBody>
                    <a:bodyPr/>
                    <a:lstStyle/>
                    <a:p>
                      <a:pPr algn="l">
                        <a:spcBef>
                          <a:spcPts val="600"/>
                        </a:spcBef>
                        <a:spcAft>
                          <a:spcPts val="600"/>
                        </a:spcAft>
                      </a:pPr>
                      <a:r>
                        <a:rPr lang="en-US" sz="1400" dirty="0">
                          <a:solidFill>
                            <a:schemeClr val="tx1"/>
                          </a:solidFill>
                          <a:effectLst/>
                        </a:rPr>
                        <a:t>Bulgaria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250314">
                <a:tc>
                  <a:txBody>
                    <a:bodyPr/>
                    <a:lstStyle/>
                    <a:p>
                      <a:pPr algn="l">
                        <a:spcBef>
                          <a:spcPts val="600"/>
                        </a:spcBef>
                        <a:spcAft>
                          <a:spcPts val="600"/>
                        </a:spcAft>
                      </a:pPr>
                      <a:r>
                        <a:rPr lang="en-US" sz="1400" dirty="0">
                          <a:solidFill>
                            <a:schemeClr val="tx1"/>
                          </a:solidFill>
                          <a:effectLst/>
                        </a:rPr>
                        <a:t>Croatia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250314">
                <a:tc>
                  <a:txBody>
                    <a:bodyPr/>
                    <a:lstStyle/>
                    <a:p>
                      <a:pPr algn="l">
                        <a:spcBef>
                          <a:spcPts val="600"/>
                        </a:spcBef>
                        <a:spcAft>
                          <a:spcPts val="600"/>
                        </a:spcAft>
                      </a:pPr>
                      <a:r>
                        <a:rPr lang="en-US" sz="1400" dirty="0">
                          <a:solidFill>
                            <a:schemeClr val="tx1"/>
                          </a:solidFill>
                          <a:effectLst/>
                        </a:rPr>
                        <a:t>Cyprus</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250314">
                <a:tc>
                  <a:txBody>
                    <a:bodyPr/>
                    <a:lstStyle/>
                    <a:p>
                      <a:pPr algn="l">
                        <a:spcBef>
                          <a:spcPts val="600"/>
                        </a:spcBef>
                        <a:spcAft>
                          <a:spcPts val="600"/>
                        </a:spcAft>
                      </a:pPr>
                      <a:r>
                        <a:rPr lang="en-US" sz="1400" dirty="0">
                          <a:solidFill>
                            <a:schemeClr val="tx1"/>
                          </a:solidFill>
                          <a:effectLst/>
                        </a:rPr>
                        <a:t>Czech Republic</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250314">
                <a:tc>
                  <a:txBody>
                    <a:bodyPr/>
                    <a:lstStyle/>
                    <a:p>
                      <a:pPr algn="l">
                        <a:spcBef>
                          <a:spcPts val="600"/>
                        </a:spcBef>
                        <a:spcAft>
                          <a:spcPts val="600"/>
                        </a:spcAft>
                      </a:pPr>
                      <a:r>
                        <a:rPr lang="en-US" sz="1400" dirty="0">
                          <a:solidFill>
                            <a:schemeClr val="tx1"/>
                          </a:solidFill>
                          <a:effectLst/>
                        </a:rPr>
                        <a:t>Denmark</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7"/>
                  </a:ext>
                </a:extLst>
              </a:tr>
              <a:tr h="250314">
                <a:tc>
                  <a:txBody>
                    <a:bodyPr/>
                    <a:lstStyle/>
                    <a:p>
                      <a:pPr algn="l">
                        <a:spcBef>
                          <a:spcPts val="600"/>
                        </a:spcBef>
                        <a:spcAft>
                          <a:spcPts val="600"/>
                        </a:spcAft>
                      </a:pPr>
                      <a:r>
                        <a:rPr lang="en-US" sz="1400" dirty="0">
                          <a:solidFill>
                            <a:schemeClr val="tx1"/>
                          </a:solidFill>
                          <a:effectLst/>
                        </a:rPr>
                        <a:t>Estonia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8"/>
                  </a:ext>
                </a:extLst>
              </a:tr>
              <a:tr h="250314">
                <a:tc>
                  <a:txBody>
                    <a:bodyPr/>
                    <a:lstStyle/>
                    <a:p>
                      <a:pPr algn="l">
                        <a:spcBef>
                          <a:spcPts val="600"/>
                        </a:spcBef>
                        <a:spcAft>
                          <a:spcPts val="600"/>
                        </a:spcAft>
                      </a:pPr>
                      <a:r>
                        <a:rPr lang="en-US" sz="1400" dirty="0">
                          <a:solidFill>
                            <a:schemeClr val="tx1"/>
                          </a:solidFill>
                          <a:effectLst/>
                        </a:rPr>
                        <a:t>Finland</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9"/>
                  </a:ext>
                </a:extLst>
              </a:tr>
              <a:tr h="250314">
                <a:tc>
                  <a:txBody>
                    <a:bodyPr/>
                    <a:lstStyle/>
                    <a:p>
                      <a:pPr algn="l">
                        <a:spcBef>
                          <a:spcPts val="600"/>
                        </a:spcBef>
                        <a:spcAft>
                          <a:spcPts val="600"/>
                        </a:spcAft>
                      </a:pPr>
                      <a:r>
                        <a:rPr lang="en-US" sz="1400" dirty="0">
                          <a:solidFill>
                            <a:schemeClr val="tx1"/>
                          </a:solidFill>
                          <a:effectLst/>
                        </a:rPr>
                        <a:t>France</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2,250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0"/>
                  </a:ext>
                </a:extLst>
              </a:tr>
              <a:tr h="250314">
                <a:tc>
                  <a:txBody>
                    <a:bodyPr/>
                    <a:lstStyle/>
                    <a:p>
                      <a:pPr algn="l">
                        <a:spcBef>
                          <a:spcPts val="600"/>
                        </a:spcBef>
                        <a:spcAft>
                          <a:spcPts val="600"/>
                        </a:spcAft>
                      </a:pPr>
                      <a:r>
                        <a:rPr lang="en-US" sz="1400" dirty="0">
                          <a:solidFill>
                            <a:schemeClr val="tx1"/>
                          </a:solidFill>
                          <a:effectLst/>
                        </a:rPr>
                        <a:t>Germany</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2,250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1"/>
                  </a:ext>
                </a:extLst>
              </a:tr>
              <a:tr h="250314">
                <a:tc>
                  <a:txBody>
                    <a:bodyPr/>
                    <a:lstStyle/>
                    <a:p>
                      <a:pPr algn="l">
                        <a:spcBef>
                          <a:spcPts val="600"/>
                        </a:spcBef>
                        <a:spcAft>
                          <a:spcPts val="600"/>
                        </a:spcAft>
                      </a:pPr>
                      <a:r>
                        <a:rPr lang="en-US" sz="1400" dirty="0">
                          <a:solidFill>
                            <a:schemeClr val="tx1"/>
                          </a:solidFill>
                          <a:effectLst/>
                        </a:rPr>
                        <a:t>Greece</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2"/>
                  </a:ext>
                </a:extLst>
              </a:tr>
              <a:tr h="250314">
                <a:tc>
                  <a:txBody>
                    <a:bodyPr/>
                    <a:lstStyle/>
                    <a:p>
                      <a:pPr algn="l">
                        <a:spcBef>
                          <a:spcPts val="600"/>
                        </a:spcBef>
                        <a:spcAft>
                          <a:spcPts val="600"/>
                        </a:spcAft>
                      </a:pPr>
                      <a:r>
                        <a:rPr lang="en-US" sz="1400" dirty="0">
                          <a:solidFill>
                            <a:schemeClr val="tx1"/>
                          </a:solidFill>
                          <a:effectLst/>
                        </a:rPr>
                        <a:t>Hungary</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3"/>
                  </a:ext>
                </a:extLst>
              </a:tr>
              <a:tr h="250314">
                <a:tc>
                  <a:txBody>
                    <a:bodyPr/>
                    <a:lstStyle/>
                    <a:p>
                      <a:pPr algn="l">
                        <a:spcBef>
                          <a:spcPts val="600"/>
                        </a:spcBef>
                        <a:spcAft>
                          <a:spcPts val="600"/>
                        </a:spcAft>
                      </a:pPr>
                      <a:r>
                        <a:rPr lang="en-US" sz="1400" dirty="0">
                          <a:solidFill>
                            <a:schemeClr val="tx1"/>
                          </a:solidFill>
                          <a:effectLst/>
                        </a:rPr>
                        <a:t>Iceland</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4"/>
                  </a:ext>
                </a:extLst>
              </a:tr>
              <a:tr h="250314">
                <a:tc>
                  <a:txBody>
                    <a:bodyPr/>
                    <a:lstStyle/>
                    <a:p>
                      <a:pPr algn="l">
                        <a:spcBef>
                          <a:spcPts val="600"/>
                        </a:spcBef>
                        <a:spcAft>
                          <a:spcPts val="600"/>
                        </a:spcAft>
                      </a:pPr>
                      <a:r>
                        <a:rPr lang="en-US" sz="1400" i="1" dirty="0">
                          <a:solidFill>
                            <a:srgbClr val="FF0000"/>
                          </a:solidFill>
                          <a:effectLst/>
                        </a:rPr>
                        <a:t>Ireland</a:t>
                      </a:r>
                      <a:endParaRPr lang="en-GB" sz="1400"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i="0" dirty="0" smtClean="0">
                          <a:solidFill>
                            <a:schemeClr val="tx1"/>
                          </a:solidFill>
                          <a:effectLst/>
                        </a:rPr>
                        <a:t>750</a:t>
                      </a:r>
                      <a:r>
                        <a:rPr lang="en-US" sz="1400" i="1" dirty="0" smtClean="0">
                          <a:solidFill>
                            <a:srgbClr val="FF0000"/>
                          </a:solidFill>
                          <a:effectLst/>
                        </a:rPr>
                        <a:t> </a:t>
                      </a:r>
                      <a:r>
                        <a:rPr lang="en-US" sz="1400" b="1" i="1" dirty="0" smtClean="0">
                          <a:solidFill>
                            <a:srgbClr val="FF0000"/>
                          </a:solidFill>
                          <a:effectLst/>
                        </a:rPr>
                        <a:t>+ 1250</a:t>
                      </a:r>
                      <a:endParaRPr lang="en-GB" sz="1400" b="1"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5"/>
                  </a:ext>
                </a:extLst>
              </a:tr>
              <a:tr h="250314">
                <a:tc>
                  <a:txBody>
                    <a:bodyPr/>
                    <a:lstStyle/>
                    <a:p>
                      <a:pPr algn="l">
                        <a:spcBef>
                          <a:spcPts val="600"/>
                        </a:spcBef>
                        <a:spcAft>
                          <a:spcPts val="600"/>
                        </a:spcAft>
                      </a:pPr>
                      <a:r>
                        <a:rPr lang="en-US" sz="1400" dirty="0">
                          <a:solidFill>
                            <a:schemeClr val="tx1"/>
                          </a:solidFill>
                          <a:effectLst/>
                        </a:rPr>
                        <a:t>Italy</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2,250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6"/>
                  </a:ext>
                </a:extLst>
              </a:tr>
              <a:tr h="250314">
                <a:tc>
                  <a:txBody>
                    <a:bodyPr/>
                    <a:lstStyle/>
                    <a:p>
                      <a:pPr algn="l">
                        <a:spcBef>
                          <a:spcPts val="600"/>
                        </a:spcBef>
                        <a:spcAft>
                          <a:spcPts val="600"/>
                        </a:spcAft>
                      </a:pPr>
                      <a:r>
                        <a:rPr lang="en-US" sz="1400" dirty="0">
                          <a:solidFill>
                            <a:schemeClr val="tx1"/>
                          </a:solidFill>
                          <a:effectLst/>
                        </a:rPr>
                        <a:t>Latvia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7"/>
                  </a:ext>
                </a:extLst>
              </a:tr>
            </a:tbl>
          </a:graphicData>
        </a:graphic>
      </p:graphicFrame>
      <p:graphicFrame>
        <p:nvGraphicFramePr>
          <p:cNvPr id="7" name="Table 6"/>
          <p:cNvGraphicFramePr>
            <a:graphicFrameLocks noGrp="1"/>
          </p:cNvGraphicFramePr>
          <p:nvPr>
            <p:extLst/>
          </p:nvPr>
        </p:nvGraphicFramePr>
        <p:xfrm>
          <a:off x="4445527" y="1337331"/>
          <a:ext cx="4270817" cy="4755965"/>
        </p:xfrm>
        <a:graphic>
          <a:graphicData uri="http://schemas.openxmlformats.org/drawingml/2006/table">
            <a:tbl>
              <a:tblPr firstRow="1" firstCol="1" bandRow="1">
                <a:tableStyleId>{21E4AEA4-8DFA-4A89-87EB-49C32662AFE0}</a:tableStyleId>
              </a:tblPr>
              <a:tblGrid>
                <a:gridCol w="2459509">
                  <a:extLst>
                    <a:ext uri="{9D8B030D-6E8A-4147-A177-3AD203B41FA5}">
                      <a16:colId xmlns="" xmlns:a16="http://schemas.microsoft.com/office/drawing/2014/main" val="20000"/>
                    </a:ext>
                  </a:extLst>
                </a:gridCol>
                <a:gridCol w="1811308">
                  <a:extLst>
                    <a:ext uri="{9D8B030D-6E8A-4147-A177-3AD203B41FA5}">
                      <a16:colId xmlns="" xmlns:a16="http://schemas.microsoft.com/office/drawing/2014/main" val="20001"/>
                    </a:ext>
                  </a:extLst>
                </a:gridCol>
              </a:tblGrid>
              <a:tr h="500627">
                <a:tc>
                  <a:txBody>
                    <a:bodyPr/>
                    <a:lstStyle/>
                    <a:p>
                      <a:pPr algn="ctr">
                        <a:spcBef>
                          <a:spcPts val="600"/>
                        </a:spcBef>
                        <a:spcAft>
                          <a:spcPts val="600"/>
                        </a:spcAft>
                      </a:pPr>
                      <a:r>
                        <a:rPr lang="en-US" sz="1400" dirty="0">
                          <a:effectLst/>
                        </a:rPr>
                        <a:t>Country</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400" dirty="0">
                          <a:effectLst/>
                        </a:rPr>
                        <a:t>Interviews for </a:t>
                      </a:r>
                      <a:r>
                        <a:rPr lang="en-US" sz="1400" dirty="0" smtClean="0">
                          <a:effectLst/>
                        </a:rPr>
                        <a:t>ESENER-3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250314">
                <a:tc>
                  <a:txBody>
                    <a:bodyPr/>
                    <a:lstStyle/>
                    <a:p>
                      <a:pPr algn="l">
                        <a:spcBef>
                          <a:spcPts val="600"/>
                        </a:spcBef>
                        <a:spcAft>
                          <a:spcPts val="600"/>
                        </a:spcAft>
                      </a:pPr>
                      <a:r>
                        <a:rPr lang="en-US" sz="1400" dirty="0">
                          <a:solidFill>
                            <a:schemeClr val="tx1"/>
                          </a:solidFill>
                          <a:effectLst/>
                        </a:rPr>
                        <a:t>Lithuania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250314">
                <a:tc>
                  <a:txBody>
                    <a:bodyPr/>
                    <a:lstStyle/>
                    <a:p>
                      <a:pPr algn="l">
                        <a:spcBef>
                          <a:spcPts val="600"/>
                        </a:spcBef>
                        <a:spcAft>
                          <a:spcPts val="600"/>
                        </a:spcAft>
                      </a:pPr>
                      <a:r>
                        <a:rPr lang="en-US" sz="1400" dirty="0">
                          <a:solidFill>
                            <a:schemeClr val="tx1"/>
                          </a:solidFill>
                          <a:effectLst/>
                        </a:rPr>
                        <a:t>Luxembourg</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250314">
                <a:tc>
                  <a:txBody>
                    <a:bodyPr/>
                    <a:lstStyle/>
                    <a:p>
                      <a:pPr algn="l">
                        <a:spcBef>
                          <a:spcPts val="600"/>
                        </a:spcBef>
                        <a:spcAft>
                          <a:spcPts val="600"/>
                        </a:spcAft>
                      </a:pPr>
                      <a:r>
                        <a:rPr lang="en-US" sz="1400" dirty="0" smtClean="0">
                          <a:solidFill>
                            <a:schemeClr val="tx1"/>
                          </a:solidFill>
                          <a:effectLst/>
                          <a:latin typeface="+mn-lt"/>
                          <a:ea typeface="+mn-ea"/>
                          <a:cs typeface="+mn-cs"/>
                        </a:rPr>
                        <a:t>North Macedonia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250314">
                <a:tc>
                  <a:txBody>
                    <a:bodyPr/>
                    <a:lstStyle/>
                    <a:p>
                      <a:pPr algn="l">
                        <a:spcBef>
                          <a:spcPts val="600"/>
                        </a:spcBef>
                        <a:spcAft>
                          <a:spcPts val="600"/>
                        </a:spcAft>
                      </a:pPr>
                      <a:r>
                        <a:rPr lang="en-US" sz="1400" dirty="0">
                          <a:solidFill>
                            <a:schemeClr val="tx1"/>
                          </a:solidFill>
                          <a:effectLst/>
                        </a:rPr>
                        <a:t>Malta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450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250314">
                <a:tc>
                  <a:txBody>
                    <a:bodyPr/>
                    <a:lstStyle/>
                    <a:p>
                      <a:pPr algn="l">
                        <a:spcBef>
                          <a:spcPts val="600"/>
                        </a:spcBef>
                        <a:spcAft>
                          <a:spcPts val="600"/>
                        </a:spcAft>
                      </a:pPr>
                      <a:r>
                        <a:rPr lang="en-US" sz="1400" dirty="0">
                          <a:solidFill>
                            <a:schemeClr val="tx1"/>
                          </a:solidFill>
                          <a:effectLst/>
                        </a:rPr>
                        <a:t>Netherlands</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250314">
                <a:tc>
                  <a:txBody>
                    <a:bodyPr/>
                    <a:lstStyle/>
                    <a:p>
                      <a:pPr algn="l">
                        <a:spcBef>
                          <a:spcPts val="600"/>
                        </a:spcBef>
                        <a:spcAft>
                          <a:spcPts val="600"/>
                        </a:spcAft>
                      </a:pPr>
                      <a:r>
                        <a:rPr lang="en-US" sz="1400" i="1" dirty="0">
                          <a:solidFill>
                            <a:srgbClr val="FF0000"/>
                          </a:solidFill>
                          <a:effectLst/>
                        </a:rPr>
                        <a:t>Norway</a:t>
                      </a:r>
                      <a:endParaRPr lang="en-GB" sz="1400"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i="0" dirty="0" smtClean="0">
                          <a:solidFill>
                            <a:schemeClr val="tx1"/>
                          </a:solidFill>
                          <a:effectLst/>
                        </a:rPr>
                        <a:t>1,500</a:t>
                      </a:r>
                      <a:r>
                        <a:rPr lang="en-US" sz="1400" i="1" baseline="0" dirty="0" smtClean="0">
                          <a:solidFill>
                            <a:srgbClr val="FF0000"/>
                          </a:solidFill>
                          <a:effectLst/>
                        </a:rPr>
                        <a:t> </a:t>
                      </a:r>
                      <a:r>
                        <a:rPr lang="en-US" sz="1400" b="1" i="1" baseline="0" dirty="0" smtClean="0">
                          <a:solidFill>
                            <a:srgbClr val="FF0000"/>
                          </a:solidFill>
                          <a:effectLst/>
                        </a:rPr>
                        <a:t>+ 450</a:t>
                      </a:r>
                      <a:endParaRPr lang="en-GB" sz="1400" b="1"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250314">
                <a:tc>
                  <a:txBody>
                    <a:bodyPr/>
                    <a:lstStyle/>
                    <a:p>
                      <a:pPr algn="l">
                        <a:spcBef>
                          <a:spcPts val="600"/>
                        </a:spcBef>
                        <a:spcAft>
                          <a:spcPts val="600"/>
                        </a:spcAft>
                      </a:pPr>
                      <a:r>
                        <a:rPr lang="en-US" sz="1400" dirty="0">
                          <a:solidFill>
                            <a:schemeClr val="tx1"/>
                          </a:solidFill>
                          <a:effectLst/>
                        </a:rPr>
                        <a:t>Poland</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2,250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7"/>
                  </a:ext>
                </a:extLst>
              </a:tr>
              <a:tr h="250314">
                <a:tc>
                  <a:txBody>
                    <a:bodyPr/>
                    <a:lstStyle/>
                    <a:p>
                      <a:pPr algn="l">
                        <a:spcBef>
                          <a:spcPts val="600"/>
                        </a:spcBef>
                        <a:spcAft>
                          <a:spcPts val="600"/>
                        </a:spcAft>
                      </a:pPr>
                      <a:r>
                        <a:rPr lang="en-US" sz="1400" dirty="0">
                          <a:solidFill>
                            <a:schemeClr val="tx1"/>
                          </a:solidFill>
                          <a:effectLst/>
                        </a:rPr>
                        <a:t>Portugal </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8"/>
                  </a:ext>
                </a:extLst>
              </a:tr>
              <a:tr h="250314">
                <a:tc>
                  <a:txBody>
                    <a:bodyPr/>
                    <a:lstStyle/>
                    <a:p>
                      <a:pPr algn="l">
                        <a:spcBef>
                          <a:spcPts val="600"/>
                        </a:spcBef>
                        <a:spcAft>
                          <a:spcPts val="600"/>
                        </a:spcAft>
                      </a:pPr>
                      <a:r>
                        <a:rPr lang="en-US" sz="1400" dirty="0">
                          <a:solidFill>
                            <a:schemeClr val="tx1"/>
                          </a:solidFill>
                          <a:effectLst/>
                        </a:rPr>
                        <a:t>Romania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9"/>
                  </a:ext>
                </a:extLst>
              </a:tr>
              <a:tr h="250314">
                <a:tc>
                  <a:txBody>
                    <a:bodyPr/>
                    <a:lstStyle/>
                    <a:p>
                      <a:pPr algn="l">
                        <a:spcBef>
                          <a:spcPts val="600"/>
                        </a:spcBef>
                        <a:spcAft>
                          <a:spcPts val="600"/>
                        </a:spcAft>
                      </a:pPr>
                      <a:r>
                        <a:rPr lang="en-US" sz="1400" dirty="0">
                          <a:solidFill>
                            <a:schemeClr val="tx1"/>
                          </a:solidFill>
                          <a:effectLst/>
                        </a:rPr>
                        <a:t>Serbia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0"/>
                  </a:ext>
                </a:extLst>
              </a:tr>
              <a:tr h="250314">
                <a:tc>
                  <a:txBody>
                    <a:bodyPr/>
                    <a:lstStyle/>
                    <a:p>
                      <a:pPr algn="l">
                        <a:spcBef>
                          <a:spcPts val="600"/>
                        </a:spcBef>
                        <a:spcAft>
                          <a:spcPts val="600"/>
                        </a:spcAft>
                      </a:pPr>
                      <a:r>
                        <a:rPr lang="en-US" sz="1400" dirty="0">
                          <a:solidFill>
                            <a:schemeClr val="tx1"/>
                          </a:solidFill>
                          <a:effectLst/>
                        </a:rPr>
                        <a:t>Slovakia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1"/>
                  </a:ext>
                </a:extLst>
              </a:tr>
              <a:tr h="250314">
                <a:tc>
                  <a:txBody>
                    <a:bodyPr/>
                    <a:lstStyle/>
                    <a:p>
                      <a:pPr algn="l">
                        <a:spcBef>
                          <a:spcPts val="600"/>
                        </a:spcBef>
                        <a:spcAft>
                          <a:spcPts val="600"/>
                        </a:spcAft>
                      </a:pPr>
                      <a:r>
                        <a:rPr lang="en-US" sz="1400" i="1" dirty="0">
                          <a:solidFill>
                            <a:srgbClr val="FF0000"/>
                          </a:solidFill>
                          <a:effectLst/>
                        </a:rPr>
                        <a:t>Slovenia</a:t>
                      </a:r>
                      <a:endParaRPr lang="en-GB" sz="1400"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i="0" dirty="0" smtClean="0">
                          <a:solidFill>
                            <a:schemeClr val="tx1"/>
                          </a:solidFill>
                          <a:effectLst/>
                        </a:rPr>
                        <a:t>750</a:t>
                      </a:r>
                      <a:r>
                        <a:rPr lang="en-US" sz="1400" i="1" dirty="0" smtClean="0">
                          <a:solidFill>
                            <a:srgbClr val="FF0000"/>
                          </a:solidFill>
                          <a:effectLst/>
                        </a:rPr>
                        <a:t> </a:t>
                      </a:r>
                      <a:r>
                        <a:rPr lang="en-US" sz="1400" b="1" i="1" dirty="0" smtClean="0">
                          <a:solidFill>
                            <a:srgbClr val="FF0000"/>
                          </a:solidFill>
                          <a:effectLst/>
                        </a:rPr>
                        <a:t>+ 300</a:t>
                      </a:r>
                      <a:endParaRPr lang="en-GB" sz="1400" b="1"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2"/>
                  </a:ext>
                </a:extLst>
              </a:tr>
              <a:tr h="250314">
                <a:tc>
                  <a:txBody>
                    <a:bodyPr/>
                    <a:lstStyle/>
                    <a:p>
                      <a:pPr algn="l">
                        <a:spcBef>
                          <a:spcPts val="600"/>
                        </a:spcBef>
                        <a:spcAft>
                          <a:spcPts val="600"/>
                        </a:spcAft>
                      </a:pPr>
                      <a:r>
                        <a:rPr lang="en-US" sz="1400" i="0" dirty="0">
                          <a:solidFill>
                            <a:schemeClr val="tx1"/>
                          </a:solidFill>
                          <a:effectLst/>
                        </a:rPr>
                        <a:t>Spain</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i="0" dirty="0" smtClean="0">
                          <a:solidFill>
                            <a:schemeClr val="tx1"/>
                          </a:solidFill>
                          <a:effectLst/>
                        </a:rPr>
                        <a:t>2,250</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3"/>
                  </a:ext>
                </a:extLst>
              </a:tr>
              <a:tr h="250314">
                <a:tc>
                  <a:txBody>
                    <a:bodyPr/>
                    <a:lstStyle/>
                    <a:p>
                      <a:pPr algn="l">
                        <a:spcBef>
                          <a:spcPts val="600"/>
                        </a:spcBef>
                        <a:spcAft>
                          <a:spcPts val="600"/>
                        </a:spcAft>
                      </a:pPr>
                      <a:r>
                        <a:rPr lang="en-US" sz="1400" i="0" dirty="0">
                          <a:solidFill>
                            <a:schemeClr val="tx1"/>
                          </a:solidFill>
                          <a:effectLst/>
                        </a:rPr>
                        <a:t>Sweden</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i="0" dirty="0" smtClean="0">
                          <a:solidFill>
                            <a:schemeClr val="tx1"/>
                          </a:solidFill>
                          <a:effectLst/>
                        </a:rPr>
                        <a:t>1,500</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4"/>
                  </a:ext>
                </a:extLst>
              </a:tr>
              <a:tr h="250314">
                <a:tc>
                  <a:txBody>
                    <a:bodyPr/>
                    <a:lstStyle/>
                    <a:p>
                      <a:pPr algn="l">
                        <a:spcBef>
                          <a:spcPts val="600"/>
                        </a:spcBef>
                        <a:spcAft>
                          <a:spcPts val="600"/>
                        </a:spcAft>
                      </a:pPr>
                      <a:r>
                        <a:rPr lang="en-US" sz="1400" i="1" dirty="0">
                          <a:solidFill>
                            <a:schemeClr val="tx1"/>
                          </a:solidFill>
                          <a:effectLst/>
                        </a:rPr>
                        <a:t>Switzerland</a:t>
                      </a:r>
                      <a:endParaRPr lang="en-GB" sz="14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i="1" dirty="0" smtClean="0">
                          <a:solidFill>
                            <a:schemeClr val="tx1"/>
                          </a:solidFill>
                          <a:effectLst/>
                        </a:rPr>
                        <a:t>1,500</a:t>
                      </a:r>
                      <a:endParaRPr lang="en-GB" sz="14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5"/>
                  </a:ext>
                </a:extLst>
              </a:tr>
              <a:tr h="250314">
                <a:tc>
                  <a:txBody>
                    <a:bodyPr/>
                    <a:lstStyle/>
                    <a:p>
                      <a:pPr algn="l">
                        <a:spcBef>
                          <a:spcPts val="600"/>
                        </a:spcBef>
                        <a:spcAft>
                          <a:spcPts val="600"/>
                        </a:spcAft>
                      </a:pPr>
                      <a:r>
                        <a:rPr lang="en-US" sz="1400" i="0" dirty="0">
                          <a:solidFill>
                            <a:schemeClr val="tx1"/>
                          </a:solidFill>
                          <a:effectLst/>
                        </a:rPr>
                        <a:t>United Kingdom</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i="0" dirty="0">
                          <a:solidFill>
                            <a:schemeClr val="tx1"/>
                          </a:solidFill>
                          <a:effectLst/>
                        </a:rPr>
                        <a:t>2</a:t>
                      </a:r>
                      <a:r>
                        <a:rPr lang="en-US" sz="1400" i="0" dirty="0" smtClean="0">
                          <a:solidFill>
                            <a:schemeClr val="tx1"/>
                          </a:solidFill>
                          <a:effectLst/>
                        </a:rPr>
                        <a:t>,250</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6"/>
                  </a:ext>
                </a:extLst>
              </a:tr>
              <a:tr h="250314">
                <a:tc>
                  <a:txBody>
                    <a:bodyPr/>
                    <a:lstStyle/>
                    <a:p>
                      <a:pPr algn="l">
                        <a:spcBef>
                          <a:spcPts val="600"/>
                        </a:spcBef>
                        <a:spcAft>
                          <a:spcPts val="600"/>
                        </a:spcAft>
                      </a:pPr>
                      <a:r>
                        <a:rPr lang="en-US" sz="1400" dirty="0">
                          <a:solidFill>
                            <a:schemeClr val="tx1"/>
                          </a:solidFill>
                          <a:effectLst/>
                        </a:rPr>
                        <a:t>Total </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b="1" dirty="0" smtClean="0">
                          <a:effectLst/>
                        </a:rPr>
                        <a:t>45,200</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7"/>
                  </a:ext>
                </a:extLst>
              </a:tr>
            </a:tbl>
          </a:graphicData>
        </a:graphic>
      </p:graphicFrame>
      <p:sp>
        <p:nvSpPr>
          <p:cNvPr id="5" name="Tijdelijke aanduiding voor tekst 3"/>
          <p:cNvSpPr txBox="1">
            <a:spLocks/>
          </p:cNvSpPr>
          <p:nvPr/>
        </p:nvSpPr>
        <p:spPr bwMode="auto">
          <a:xfrm>
            <a:off x="251520" y="908720"/>
            <a:ext cx="7786688" cy="268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52000" indent="-252000" algn="l" defTabSz="4572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50" indent="-285750" algn="l" defTabSz="457200"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2000" indent="-180000" algn="l" defTabSz="457200"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ts val="1000"/>
              </a:spcAft>
              <a:buNone/>
            </a:pPr>
            <a:r>
              <a:rPr lang="en-GB" altLang="de-DE" dirty="0" smtClean="0"/>
              <a:t>Fieldwork: 1 April – mid July 2019</a:t>
            </a:r>
            <a:endParaRPr lang="en-GB" altLang="de-DE" dirty="0"/>
          </a:p>
        </p:txBody>
      </p:sp>
    </p:spTree>
    <p:extLst>
      <p:ext uri="{BB962C8B-B14F-4D97-AF65-F5344CB8AC3E}">
        <p14:creationId xmlns:p14="http://schemas.microsoft.com/office/powerpoint/2010/main" val="214159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GB" sz="2200" dirty="0" smtClean="0"/>
              <a:t>3. ESENER-3 </a:t>
            </a:r>
            <a:r>
              <a:rPr lang="en-GB" sz="2200" dirty="0"/>
              <a:t>Non respondents - Background</a:t>
            </a:r>
          </a:p>
        </p:txBody>
      </p:sp>
      <p:graphicFrame>
        <p:nvGraphicFramePr>
          <p:cNvPr id="2" name="Table 1"/>
          <p:cNvGraphicFramePr>
            <a:graphicFrameLocks noGrp="1"/>
          </p:cNvGraphicFramePr>
          <p:nvPr>
            <p:extLst>
              <p:ext uri="{D42A27DB-BD31-4B8C-83A1-F6EECF244321}">
                <p14:modId xmlns:p14="http://schemas.microsoft.com/office/powerpoint/2010/main" val="3402024"/>
              </p:ext>
            </p:extLst>
          </p:nvPr>
        </p:nvGraphicFramePr>
        <p:xfrm>
          <a:off x="434446" y="2662362"/>
          <a:ext cx="7200800" cy="2191308"/>
        </p:xfrm>
        <a:graphic>
          <a:graphicData uri="http://schemas.openxmlformats.org/drawingml/2006/table">
            <a:tbl>
              <a:tblPr firstRow="1" bandRow="1">
                <a:tableStyleId>{21E4AEA4-8DFA-4A89-87EB-49C32662AFE0}</a:tableStyleId>
              </a:tblPr>
              <a:tblGrid>
                <a:gridCol w="3395840">
                  <a:extLst>
                    <a:ext uri="{9D8B030D-6E8A-4147-A177-3AD203B41FA5}">
                      <a16:colId xmlns="" xmlns:a16="http://schemas.microsoft.com/office/drawing/2014/main" val="20000"/>
                    </a:ext>
                  </a:extLst>
                </a:gridCol>
                <a:gridCol w="3804960">
                  <a:extLst>
                    <a:ext uri="{9D8B030D-6E8A-4147-A177-3AD203B41FA5}">
                      <a16:colId xmlns="" xmlns:a16="http://schemas.microsoft.com/office/drawing/2014/main" val="20001"/>
                    </a:ext>
                  </a:extLst>
                </a:gridCol>
              </a:tblGrid>
              <a:tr h="486054">
                <a:tc>
                  <a:txBody>
                    <a:bodyPr/>
                    <a:lstStyle/>
                    <a:p>
                      <a:pPr algn="ctr"/>
                      <a:r>
                        <a:rPr lang="es-ES" sz="1800" dirty="0" err="1" smtClean="0"/>
                        <a:t>Phase</a:t>
                      </a:r>
                      <a:endParaRPr lang="en-GB" sz="1800" dirty="0"/>
                    </a:p>
                  </a:txBody>
                  <a:tcPr/>
                </a:tc>
                <a:tc>
                  <a:txBody>
                    <a:bodyPr/>
                    <a:lstStyle/>
                    <a:p>
                      <a:pPr algn="ctr"/>
                      <a:r>
                        <a:rPr lang="es-ES" sz="1800" dirty="0" err="1" smtClean="0"/>
                        <a:t>Timeline</a:t>
                      </a:r>
                      <a:endParaRPr lang="en-GB" sz="1800" dirty="0"/>
                    </a:p>
                  </a:txBody>
                  <a:tcPr/>
                </a:tc>
                <a:extLst>
                  <a:ext uri="{0D108BD9-81ED-4DB2-BD59-A6C34878D82A}">
                    <a16:rowId xmlns="" xmlns:a16="http://schemas.microsoft.com/office/drawing/2014/main" val="10000"/>
                  </a:ext>
                </a:extLst>
              </a:tr>
              <a:tr h="486054">
                <a:tc>
                  <a:txBody>
                    <a:bodyPr/>
                    <a:lstStyle/>
                    <a:p>
                      <a:r>
                        <a:rPr lang="en-GB" sz="1800" dirty="0" smtClean="0"/>
                        <a:t>Cognitive pre-test:</a:t>
                      </a:r>
                    </a:p>
                    <a:p>
                      <a:pPr marL="342900" indent="-342900">
                        <a:buFont typeface="Arial" panose="020B0604020202020204" pitchFamily="34" charset="0"/>
                        <a:buChar char="•"/>
                      </a:pPr>
                      <a:r>
                        <a:rPr lang="en-GB" sz="1600" dirty="0" smtClean="0"/>
                        <a:t>36</a:t>
                      </a:r>
                      <a:r>
                        <a:rPr lang="en-GB" sz="1600" baseline="0" dirty="0" smtClean="0"/>
                        <a:t> interviews, 3 countries</a:t>
                      </a:r>
                      <a:endParaRPr lang="en-GB" sz="1600" dirty="0"/>
                    </a:p>
                  </a:txBody>
                  <a:tcPr anchor="ctr"/>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GB" sz="1800" dirty="0" smtClean="0"/>
                        <a:t>August – September 2018</a:t>
                      </a:r>
                      <a:endParaRPr lang="en-GB" sz="1800" dirty="0"/>
                    </a:p>
                  </a:txBody>
                  <a:tcPr anchor="ctr"/>
                </a:tc>
                <a:extLst>
                  <a:ext uri="{0D108BD9-81ED-4DB2-BD59-A6C34878D82A}">
                    <a16:rowId xmlns="" xmlns:a16="http://schemas.microsoft.com/office/drawing/2014/main" val="10001"/>
                  </a:ext>
                </a:extLst>
              </a:tr>
              <a:tr h="4860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smtClean="0"/>
                        <a:t>Translation (TRAPD)</a:t>
                      </a:r>
                      <a:endParaRPr lang="en-GB" sz="1800" dirty="0"/>
                    </a:p>
                  </a:txBody>
                  <a:tcPr anchor="ctr"/>
                </a:tc>
                <a:tc>
                  <a:txBody>
                    <a:bodyPr/>
                    <a:lstStyle/>
                    <a:p>
                      <a:pPr algn="ctr"/>
                      <a:r>
                        <a:rPr lang="en-GB" sz="1800" dirty="0" smtClean="0"/>
                        <a:t>October</a:t>
                      </a:r>
                      <a:r>
                        <a:rPr lang="en-GB" sz="1800" baseline="0" dirty="0" smtClean="0"/>
                        <a:t> 2018 </a:t>
                      </a:r>
                      <a:r>
                        <a:rPr lang="en-GB" sz="1800" dirty="0" smtClean="0"/>
                        <a:t>– February 2019</a:t>
                      </a:r>
                      <a:endParaRPr lang="en-GB" sz="1800" dirty="0"/>
                    </a:p>
                  </a:txBody>
                  <a:tcPr anchor="ctr"/>
                </a:tc>
                <a:extLst>
                  <a:ext uri="{0D108BD9-81ED-4DB2-BD59-A6C34878D82A}">
                    <a16:rowId xmlns="" xmlns:a16="http://schemas.microsoft.com/office/drawing/2014/main" val="10002"/>
                  </a:ext>
                </a:extLst>
              </a:tr>
              <a:tr h="486054">
                <a:tc>
                  <a:txBody>
                    <a:bodyPr/>
                    <a:lstStyle/>
                    <a:p>
                      <a:r>
                        <a:rPr lang="en-GB" sz="1800" dirty="0" smtClean="0"/>
                        <a:t>Pilot test:</a:t>
                      </a:r>
                    </a:p>
                    <a:p>
                      <a:pPr marL="342900" indent="-342900">
                        <a:buFont typeface="Arial" panose="020B0604020202020204" pitchFamily="34" charset="0"/>
                        <a:buChar char="•"/>
                      </a:pPr>
                      <a:r>
                        <a:rPr lang="en-GB" sz="1600" dirty="0" smtClean="0"/>
                        <a:t>1,059 interviews,</a:t>
                      </a:r>
                      <a:r>
                        <a:rPr lang="en-GB" sz="1600" baseline="0" dirty="0" smtClean="0"/>
                        <a:t> 33 countries</a:t>
                      </a:r>
                      <a:endParaRPr lang="en-GB" sz="1600" dirty="0"/>
                    </a:p>
                  </a:txBody>
                  <a:tcPr anchor="ctr"/>
                </a:tc>
                <a:tc>
                  <a:txBody>
                    <a:bodyPr/>
                    <a:lstStyle/>
                    <a:p>
                      <a:pPr algn="ctr"/>
                      <a:r>
                        <a:rPr lang="es-ES" sz="1800" dirty="0" err="1" smtClean="0"/>
                        <a:t>January</a:t>
                      </a:r>
                      <a:r>
                        <a:rPr lang="es-ES" sz="1800" dirty="0" smtClean="0"/>
                        <a:t> - </a:t>
                      </a:r>
                      <a:r>
                        <a:rPr lang="es-ES" sz="1800" dirty="0" err="1" smtClean="0"/>
                        <a:t>February</a:t>
                      </a:r>
                      <a:r>
                        <a:rPr lang="es-ES" sz="1800" dirty="0" smtClean="0"/>
                        <a:t> 2019</a:t>
                      </a:r>
                      <a:endParaRPr lang="en-GB" sz="1800" dirty="0"/>
                    </a:p>
                  </a:txBody>
                  <a:tcPr anchor="ctr"/>
                </a:tc>
                <a:extLst>
                  <a:ext uri="{0D108BD9-81ED-4DB2-BD59-A6C34878D82A}">
                    <a16:rowId xmlns="" xmlns:a16="http://schemas.microsoft.com/office/drawing/2014/main" val="10003"/>
                  </a:ext>
                </a:extLst>
              </a:tr>
            </a:tbl>
          </a:graphicData>
        </a:graphic>
      </p:graphicFrame>
      <p:sp>
        <p:nvSpPr>
          <p:cNvPr id="3" name="Left Arrow 2"/>
          <p:cNvSpPr/>
          <p:nvPr/>
        </p:nvSpPr>
        <p:spPr>
          <a:xfrm>
            <a:off x="7853992" y="4509120"/>
            <a:ext cx="792088" cy="21602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3"/>
          <p:cNvSpPr>
            <a:spLocks noGrp="1" noChangeArrowheads="1"/>
          </p:cNvSpPr>
          <p:nvPr>
            <p:ph sz="half" idx="1"/>
          </p:nvPr>
        </p:nvSpPr>
        <p:spPr>
          <a:xfrm>
            <a:off x="275653" y="1034318"/>
            <a:ext cx="7896747" cy="1668463"/>
          </a:xfrm>
        </p:spPr>
        <p:txBody>
          <a:bodyPr>
            <a:normAutofit/>
          </a:bodyPr>
          <a:lstStyle/>
          <a:p>
            <a:r>
              <a:rPr lang="en-US" sz="2000" dirty="0" smtClean="0"/>
              <a:t>Response/cooperation rates: non response bias?</a:t>
            </a:r>
          </a:p>
          <a:p>
            <a:r>
              <a:rPr lang="en-US" sz="2000" dirty="0" smtClean="0"/>
              <a:t>Voluntary – only good OSH (occupational safety and health) performers?</a:t>
            </a:r>
            <a:endParaRPr lang="en-US" sz="2000" dirty="0"/>
          </a:p>
          <a:p>
            <a:endParaRPr lang="en-US" sz="600" dirty="0" smtClean="0"/>
          </a:p>
          <a:p>
            <a:pPr marL="0" indent="0">
              <a:buNone/>
            </a:pPr>
            <a:r>
              <a:rPr lang="en-US" i="1" dirty="0" smtClean="0"/>
              <a:t>ESENER-3 questionnaire development process</a:t>
            </a:r>
          </a:p>
        </p:txBody>
      </p:sp>
      <p:sp>
        <p:nvSpPr>
          <p:cNvPr id="8" name="Rectangle 3"/>
          <p:cNvSpPr txBox="1">
            <a:spLocks noChangeArrowheads="1"/>
          </p:cNvSpPr>
          <p:nvPr/>
        </p:nvSpPr>
        <p:spPr>
          <a:xfrm>
            <a:off x="275653" y="5085184"/>
            <a:ext cx="8256787" cy="1125969"/>
          </a:xfrm>
          <a:prstGeom prst="rect">
            <a:avLst/>
          </a:prstGeom>
        </p:spPr>
        <p:txBody>
          <a:bodyPr vert="horz" lIns="91440" tIns="45720" rIns="91440" bIns="45720" rtlCol="0" anchor="t" anchorCtr="0">
            <a:normAutofit fontScale="92500" lnSpcReduction="20000"/>
          </a:bodyPr>
          <a:lstStyle>
            <a:lvl1pPr marL="252000" indent="-252000" algn="l" defTabSz="4572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2514600" indent="-228600" algn="l" defTabSz="457200" rtl="0" eaLnBrk="1" latinLnBrk="0" hangingPunct="1">
              <a:spcBef>
                <a:spcPts val="0"/>
              </a:spcBef>
              <a:buClr>
                <a:schemeClr val="tx2"/>
              </a:buClr>
              <a:buSzPct val="101000"/>
              <a:buFont typeface="Courier New" pitchFamily="49" charset="0"/>
              <a:buChar char="o"/>
              <a:defRPr sz="1200" kern="1200" baseline="0">
                <a:solidFill>
                  <a:schemeClr val="tx1"/>
                </a:solidFill>
                <a:latin typeface="+mn-lt"/>
                <a:ea typeface="+mn-ea"/>
                <a:cs typeface="+mn-cs"/>
              </a:defRPr>
            </a:lvl6pPr>
            <a:lvl7pPr marL="2971800" indent="-228600" algn="l" defTabSz="457200" rtl="0" eaLnBrk="1" latinLnBrk="0" hangingPunct="1">
              <a:spcBef>
                <a:spcPts val="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sz="2000" dirty="0" smtClean="0"/>
              <a:t>Questions to participants and ‘refusers’</a:t>
            </a:r>
          </a:p>
          <a:p>
            <a:pPr lvl="1"/>
            <a:r>
              <a:rPr lang="en-US" sz="2000" dirty="0" smtClean="0"/>
              <a:t>tested in cognitive interviews</a:t>
            </a:r>
          </a:p>
          <a:p>
            <a:pPr lvl="1"/>
            <a:r>
              <a:rPr lang="en-GB" sz="2000" dirty="0" smtClean="0"/>
              <a:t>answered not only by targeted respondents but also gatekeepers</a:t>
            </a:r>
          </a:p>
          <a:p>
            <a:pPr lvl="1"/>
            <a:r>
              <a:rPr lang="es-ES" sz="2000" dirty="0" smtClean="0"/>
              <a:t>y/n</a:t>
            </a:r>
            <a:endParaRPr lang="en-GB" sz="2000" dirty="0" smtClean="0"/>
          </a:p>
          <a:p>
            <a:endParaRPr lang="en-US" sz="2200" dirty="0" smtClean="0"/>
          </a:p>
          <a:p>
            <a:pPr marL="0" indent="0">
              <a:buFont typeface="Wingdings" pitchFamily="2" charset="2"/>
              <a:buNone/>
            </a:pPr>
            <a:endParaRPr lang="en-US" sz="2200" dirty="0" smtClean="0"/>
          </a:p>
          <a:p>
            <a:endParaRPr lang="en-US" sz="2200" dirty="0" smtClean="0"/>
          </a:p>
        </p:txBody>
      </p:sp>
    </p:spTree>
    <p:extLst>
      <p:ext uri="{BB962C8B-B14F-4D97-AF65-F5344CB8AC3E}">
        <p14:creationId xmlns:p14="http://schemas.microsoft.com/office/powerpoint/2010/main" val="3394410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GB" sz="2200" dirty="0"/>
              <a:t>3</a:t>
            </a:r>
            <a:r>
              <a:rPr lang="en-GB" sz="2200" dirty="0" smtClean="0"/>
              <a:t>. ESENER-3 Non respondents - Questions</a:t>
            </a:r>
            <a:endParaRPr lang="en-GB" sz="2200" dirty="0"/>
          </a:p>
        </p:txBody>
      </p:sp>
      <p:sp>
        <p:nvSpPr>
          <p:cNvPr id="94211" name="Rectangle 3"/>
          <p:cNvSpPr>
            <a:spLocks noGrp="1" noChangeArrowheads="1"/>
          </p:cNvSpPr>
          <p:nvPr>
            <p:ph sz="half" idx="1"/>
          </p:nvPr>
        </p:nvSpPr>
        <p:spPr>
          <a:xfrm>
            <a:off x="475611" y="1196752"/>
            <a:ext cx="7768797" cy="4896544"/>
          </a:xfrm>
        </p:spPr>
        <p:txBody>
          <a:bodyPr>
            <a:normAutofit lnSpcReduction="10000"/>
          </a:bodyPr>
          <a:lstStyle/>
          <a:p>
            <a:pPr marL="0" indent="0">
              <a:buNone/>
            </a:pPr>
            <a:r>
              <a:rPr lang="en-US" sz="2000" i="1" dirty="0"/>
              <a:t>That is a pity, but of course we respect your decision. For an assessment of the representativeness of the survey, it would be very helpful if you could nevertheless answer us four short questions. They won't take more than one minute in total. May I ask these four questions right now</a:t>
            </a:r>
            <a:r>
              <a:rPr lang="en-US" sz="2000" i="1" dirty="0" smtClean="0"/>
              <a:t>?</a:t>
            </a:r>
          </a:p>
          <a:p>
            <a:pPr marL="0" indent="0">
              <a:buNone/>
            </a:pPr>
            <a:endParaRPr lang="en-US" sz="2100" i="1" dirty="0" smtClean="0"/>
          </a:p>
          <a:p>
            <a:pPr marL="457200" indent="-457200">
              <a:buFont typeface="+mj-lt"/>
              <a:buAutoNum type="arabicPeriod"/>
            </a:pPr>
            <a:r>
              <a:rPr lang="en-US" sz="2100" i="1" dirty="0" smtClean="0"/>
              <a:t>Size class</a:t>
            </a:r>
          </a:p>
          <a:p>
            <a:pPr marL="457200" indent="-457200">
              <a:buFont typeface="+mj-lt"/>
              <a:buAutoNum type="arabicPeriod"/>
            </a:pPr>
            <a:r>
              <a:rPr lang="en-US" sz="2100" dirty="0" smtClean="0"/>
              <a:t>Three statements on OSH:</a:t>
            </a:r>
          </a:p>
          <a:p>
            <a:pPr marL="637200" lvl="1" indent="-457200"/>
            <a:r>
              <a:rPr lang="en-US" sz="2100" i="1" dirty="0" smtClean="0"/>
              <a:t>The </a:t>
            </a:r>
            <a:r>
              <a:rPr lang="en-US" sz="2100" i="1" dirty="0"/>
              <a:t>health and safety measures in this establishment ensure that accidents are </a:t>
            </a:r>
            <a:r>
              <a:rPr lang="en-US" sz="2100" i="1" dirty="0" smtClean="0"/>
              <a:t>avoided (health_1).</a:t>
            </a:r>
          </a:p>
          <a:p>
            <a:pPr marL="637200" lvl="1" indent="-457200"/>
            <a:r>
              <a:rPr lang="en-US" sz="2100" i="1" dirty="0" smtClean="0"/>
              <a:t>The </a:t>
            </a:r>
            <a:r>
              <a:rPr lang="en-US" sz="2100" i="1" dirty="0"/>
              <a:t>health and safety of employees is a priority in this </a:t>
            </a:r>
            <a:r>
              <a:rPr lang="en-US" sz="2100" i="1" dirty="0" smtClean="0"/>
              <a:t>establishment (health_2).</a:t>
            </a:r>
            <a:endParaRPr lang="en-GB" sz="2100" i="1" dirty="0"/>
          </a:p>
          <a:p>
            <a:pPr marL="637200" lvl="1" indent="-457200"/>
            <a:r>
              <a:rPr lang="en-US" sz="2100" i="1" dirty="0" smtClean="0"/>
              <a:t>In </a:t>
            </a:r>
            <a:r>
              <a:rPr lang="en-US" sz="2100" i="1" dirty="0"/>
              <a:t>this establishment, it is mainly the responsibility of the employees to take care of their well-being at </a:t>
            </a:r>
            <a:r>
              <a:rPr lang="en-US" sz="2100" i="1" dirty="0" smtClean="0"/>
              <a:t>work (health_3).</a:t>
            </a:r>
            <a:endParaRPr lang="en-GB" sz="2100" i="1" dirty="0"/>
          </a:p>
        </p:txBody>
      </p:sp>
    </p:spTree>
    <p:extLst>
      <p:ext uri="{BB962C8B-B14F-4D97-AF65-F5344CB8AC3E}">
        <p14:creationId xmlns:p14="http://schemas.microsoft.com/office/powerpoint/2010/main" val="3543301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2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2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2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uiExpand="1" build="p"/>
    </p:bldLst>
  </p:timing>
</p:sld>
</file>

<file path=ppt/theme/theme1.xml><?xml version="1.0" encoding="utf-8"?>
<a:theme xmlns:a="http://schemas.openxmlformats.org/drawingml/2006/main" name="ESENER">
  <a:themeElements>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ESENER</Template>
  <TotalTime>6487</TotalTime>
  <Words>1150</Words>
  <Application>Microsoft Office PowerPoint</Application>
  <PresentationFormat>On-screen Show (4:3)</PresentationFormat>
  <Paragraphs>221</Paragraphs>
  <Slides>15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ＭＳ Ｐゴシック</vt:lpstr>
      <vt:lpstr>Arial</vt:lpstr>
      <vt:lpstr>Calibri</vt:lpstr>
      <vt:lpstr>Courier New</vt:lpstr>
      <vt:lpstr>Times New Roman</vt:lpstr>
      <vt:lpstr>Trebuchet MS</vt:lpstr>
      <vt:lpstr>Wingdings</vt:lpstr>
      <vt:lpstr>ESENER</vt:lpstr>
      <vt:lpstr>Can We Get Anything from Non-Respondents? A Pilot Test of the Third European Survey of Enterprises on New and Emerging Risks (ESENER-3)   Session: ‘Business Surveys and the Changing Data Environment– How Can We Know Best about Businesses?’  ESRA Conference, Zagreb, 19 July 2019 </vt:lpstr>
      <vt:lpstr>Content</vt:lpstr>
      <vt:lpstr>1. EU-OSHA - Who we are</vt:lpstr>
      <vt:lpstr>2. ESENER: Quick overview</vt:lpstr>
      <vt:lpstr>PowerPoint Presentation</vt:lpstr>
      <vt:lpstr>2. ESENER-2 Response and cooperation rates, by establishment size.</vt:lpstr>
      <vt:lpstr>3. ESENER-3 (2019) – target sample size</vt:lpstr>
      <vt:lpstr>3. ESENER-3 Non respondents - Background</vt:lpstr>
      <vt:lpstr>3. ESENER-3 Non respondents - Questions</vt:lpstr>
      <vt:lpstr>3. ESENER-3 Non respondents – Findings  (% share of refusers)</vt:lpstr>
      <vt:lpstr>3. ESENER-3 Non respondents – Findings</vt:lpstr>
      <vt:lpstr>3. ESENER-3 Non respondents – Findings (2) Multivariate analyses (odds ratio)</vt:lpstr>
      <vt:lpstr>3. ESENER-3 Non respondents – Findings (3) Multivariate analyses (odds ratio)</vt:lpstr>
      <vt:lpstr>3. ESENER-3 Non respondents – Conclusions</vt:lpstr>
      <vt:lpstr>PowerPoint Presentation</vt:lpstr>
    </vt:vector>
  </TitlesOfParts>
  <Company>EU OSHA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COCKBURN</dc:creator>
  <cp:lastModifiedBy>Xabier IRASTORZA</cp:lastModifiedBy>
  <cp:revision>434</cp:revision>
  <cp:lastPrinted>2018-08-31T10:43:22Z</cp:lastPrinted>
  <dcterms:created xsi:type="dcterms:W3CDTF">2012-06-26T10:33:39Z</dcterms:created>
  <dcterms:modified xsi:type="dcterms:W3CDTF">2019-07-11T08:43:09Z</dcterms:modified>
</cp:coreProperties>
</file>