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92" r:id="rId10"/>
    <p:sldId id="273" r:id="rId11"/>
    <p:sldId id="274" r:id="rId12"/>
    <p:sldId id="284" r:id="rId13"/>
    <p:sldId id="286" r:id="rId14"/>
    <p:sldId id="280" r:id="rId15"/>
    <p:sldId id="259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20"/>
    <a:srgbClr val="B5BD00"/>
    <a:srgbClr val="CE0058"/>
    <a:srgbClr val="385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9657" autoAdjust="0"/>
  </p:normalViewPr>
  <p:slideViewPr>
    <p:cSldViewPr>
      <p:cViewPr>
        <p:scale>
          <a:sx n="70" d="100"/>
          <a:sy n="70" d="100"/>
        </p:scale>
        <p:origin x="-2820" y="-1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52136-306C-4703-BF06-D8529150C506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EAF5F-AC25-4B97-9244-7425B9ED1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563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621BA-500C-46E7-910F-B2F741D846A9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51796-BB13-443D-9221-58FFF30A1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8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48267-049B-47AB-B279-BD90126A7A99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49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FA6876-31CA-402E-9F32-E769B5BA8888}" type="slidenum">
              <a:rPr lang="en-GB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FA6876-31CA-402E-9F32-E769B5BA8888}" type="slidenum">
              <a:rPr lang="en-GB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51796-BB13-443D-9221-58FFF30A16F2}" type="slidenum">
              <a:rPr lang="en-GB" smtClean="0"/>
              <a:t>12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249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51796-BB13-443D-9221-58FFF30A16F2}" type="slidenum">
              <a:rPr lang="en-GB" smtClean="0"/>
              <a:t>13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0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51796-BB13-443D-9221-58FFF30A16F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348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51796-BB13-443D-9221-58FFF30A16F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1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FA6876-31CA-402E-9F32-E769B5BA8888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FA6876-31CA-402E-9F32-E769B5BA8888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FA6876-31CA-402E-9F32-E769B5BA8888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FA6876-31CA-402E-9F32-E769B5BA8888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FA6876-31CA-402E-9F32-E769B5BA8888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FA6876-31CA-402E-9F32-E769B5BA8888}" type="slidenum">
              <a:rPr lang="en-GB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FA6876-31CA-402E-9F32-E769B5BA8888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51796-BB13-443D-9221-58FFF30A16F2}" type="slidenum">
              <a:rPr lang="en-GB" smtClean="0"/>
              <a:t>9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7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D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:\Publicity\OpenAccess\UKDataService\TestArea\bit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43416"/>
          <a:stretch/>
        </p:blipFill>
        <p:spPr bwMode="auto">
          <a:xfrm>
            <a:off x="6516216" y="0"/>
            <a:ext cx="2627784" cy="6858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51520" y="1772816"/>
            <a:ext cx="7272808" cy="1440159"/>
          </a:xfrm>
        </p:spPr>
        <p:txBody>
          <a:bodyPr>
            <a:normAutofit/>
          </a:bodyPr>
          <a:lstStyle>
            <a:lvl1pPr algn="l">
              <a:defRPr sz="3300" b="0" i="0" baseline="0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Insert title here (44pt)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1" y="3717032"/>
            <a:ext cx="4032448" cy="681681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Name and Job Title on separate lines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0" hasCustomPrompt="1"/>
          </p:nvPr>
        </p:nvSpPr>
        <p:spPr>
          <a:xfrm>
            <a:off x="304801" y="4581128"/>
            <a:ext cx="3979863" cy="1008462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Name of meeting and place followed by date on a separate line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3219707" cy="114720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49536" y="6237312"/>
            <a:ext cx="50509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[year] UK Data Service. Created </a:t>
            </a: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[Organisation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], [Institution]</a:t>
            </a:r>
            <a:endParaRPr lang="en-GB" sz="9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14662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K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>
            <a:lvl1pPr algn="l">
              <a:defRPr sz="2625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Slide title here (sentence case)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5225" y="1643459"/>
            <a:ext cx="8229600" cy="5141168"/>
          </a:xfrm>
        </p:spPr>
        <p:txBody>
          <a:bodyPr/>
          <a:lstStyle>
            <a:lvl1pPr>
              <a:defRPr sz="1800" baseline="0">
                <a:latin typeface="Arial" panose="020B0604020202020204" pitchFamily="34" charset="0"/>
              </a:defRPr>
            </a:lvl1pPr>
            <a:lvl2pPr marL="557213" indent="-214313">
              <a:buFont typeface="Arial" pitchFamily="34" charset="0"/>
              <a:buChar char="•"/>
              <a:defRPr sz="1500" baseline="0">
                <a:latin typeface="Arial" panose="020B0604020202020204" pitchFamily="34" charset="0"/>
              </a:defRPr>
            </a:lvl2pPr>
            <a:lvl3pPr marL="942975" indent="-257175">
              <a:buFont typeface="Arial" pitchFamily="34" charset="0"/>
              <a:buChar char="•"/>
              <a:defRPr sz="1350" baseline="0">
                <a:latin typeface="Arial" panose="020B0604020202020204" pitchFamily="34" charset="0"/>
              </a:defRPr>
            </a:lvl3pPr>
          </a:lstStyle>
          <a:p>
            <a:r>
              <a:rPr lang="en-GB" dirty="0" smtClean="0"/>
              <a:t>Bullet points are in sentence case</a:t>
            </a:r>
          </a:p>
          <a:p>
            <a:pPr lvl="1"/>
            <a:r>
              <a:rPr lang="en-US" dirty="0" smtClean="0"/>
              <a:t>Even second level points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I:\Publicity\OpenAccess\UKDataService\TestArea\bit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88382"/>
          <a:stretch/>
        </p:blipFill>
        <p:spPr bwMode="auto">
          <a:xfrm>
            <a:off x="8604448" y="-1683568"/>
            <a:ext cx="539552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1" r="5765" b="28017"/>
          <a:stretch/>
        </p:blipFill>
        <p:spPr bwMode="auto">
          <a:xfrm>
            <a:off x="6900195" y="6125671"/>
            <a:ext cx="2146701" cy="623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981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DS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588"/>
            <a:ext cx="2627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545" y="2420888"/>
            <a:ext cx="5040313" cy="57606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Contact details: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8313" y="3213102"/>
            <a:ext cx="5040312" cy="576263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8313" y="4076702"/>
            <a:ext cx="5040312" cy="720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51520" y="505781"/>
            <a:ext cx="59185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 smtClean="0">
                <a:latin typeface="Arial" panose="020B0604020202020204" pitchFamily="34" charset="0"/>
              </a:rPr>
              <a:t>Questions</a:t>
            </a:r>
            <a:endParaRPr lang="en-GB" sz="27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1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5EB53F1-2B6B-4145-8690-A00B65B2E4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1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73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dataservice.ac.uk/use-data/data-skills-modul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am.ukdataservice.ac.uk/dataskills/surveys/6/index.html" TargetMode="External"/><Relationship Id="rId3" Type="http://schemas.openxmlformats.org/officeDocument/2006/relationships/hyperlink" Target="http://dam.ukdataservice.ac.uk/dataskills/surveys/1/index.html" TargetMode="External"/><Relationship Id="rId7" Type="http://schemas.openxmlformats.org/officeDocument/2006/relationships/hyperlink" Target="http://dam.ukdataservice.ac.uk/dataskills/surveys/5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m.ukdataservice.ac.uk/dataskills/surveys/4/index.html" TargetMode="External"/><Relationship Id="rId5" Type="http://schemas.openxmlformats.org/officeDocument/2006/relationships/hyperlink" Target="http://dam.ukdataservice.ac.uk/dataskills/surveys/3/index.html" TargetMode="External"/><Relationship Id="rId4" Type="http://schemas.openxmlformats.org/officeDocument/2006/relationships/hyperlink" Target="http://dam.ukdataservice.ac.uk/dataskills/surveys/2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52928" cy="2016224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+mj-lt"/>
              </a:rPr>
              <a:t/>
            </a:r>
            <a:br>
              <a:rPr lang="en-GB" sz="3600" dirty="0" smtClean="0">
                <a:latin typeface="+mj-lt"/>
              </a:rPr>
            </a:br>
            <a:r>
              <a:rPr lang="en-GB" sz="3600" dirty="0" smtClean="0">
                <a:latin typeface="+mj-lt"/>
              </a:rPr>
              <a:t/>
            </a:r>
            <a:br>
              <a:rPr lang="en-GB" sz="3600" dirty="0" smtClean="0">
                <a:latin typeface="+mj-lt"/>
              </a:rPr>
            </a:br>
            <a:r>
              <a:rPr lang="en-GB" sz="3300" dirty="0" smtClean="0"/>
              <a:t>Teaching </a:t>
            </a:r>
            <a:r>
              <a:rPr lang="en-GB" sz="3300" dirty="0"/>
              <a:t>the </a:t>
            </a:r>
            <a:r>
              <a:rPr lang="en-GB" sz="3300" dirty="0" smtClean="0"/>
              <a:t>Re-Use </a:t>
            </a:r>
            <a:r>
              <a:rPr lang="en-GB" sz="3300" dirty="0"/>
              <a:t>of Survey </a:t>
            </a:r>
            <a:r>
              <a:rPr lang="en-GB" sz="3300" dirty="0" smtClean="0"/>
              <a:t>Data:</a:t>
            </a:r>
            <a:br>
              <a:rPr lang="en-GB" sz="3300" dirty="0" smtClean="0"/>
            </a:br>
            <a:r>
              <a:rPr lang="en-GB" sz="3300" dirty="0" smtClean="0"/>
              <a:t>Online</a:t>
            </a:r>
            <a:r>
              <a:rPr lang="en-GB" sz="3300" dirty="0"/>
              <a:t>, Interactive </a:t>
            </a:r>
            <a:r>
              <a:rPr lang="en-GB" sz="3300" dirty="0" smtClean="0"/>
              <a:t>“</a:t>
            </a:r>
            <a:r>
              <a:rPr lang="en-GB" sz="3300" dirty="0"/>
              <a:t>Data Skills </a:t>
            </a:r>
            <a:r>
              <a:rPr lang="en-GB" sz="3300" dirty="0" smtClean="0"/>
              <a:t>Modules”</a:t>
            </a:r>
            <a:endParaRPr lang="en-GB" sz="3300" dirty="0">
              <a:latin typeface="+mj-l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6134" y="4725144"/>
            <a:ext cx="409984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ESRA Conference, 17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July 2019</a:t>
            </a:r>
          </a:p>
          <a:p>
            <a:endParaRPr lang="en-GB" dirty="0" smtClean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361585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/>
              <a:t>Dr Vanessa Higgins</a:t>
            </a:r>
          </a:p>
          <a:p>
            <a:r>
              <a:rPr lang="en-GB" sz="2400" dirty="0" smtClean="0"/>
              <a:t>@</a:t>
            </a:r>
            <a:r>
              <a:rPr lang="en-GB" sz="2400" dirty="0" err="1" smtClean="0"/>
              <a:t>VanessaAHiggins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48720" y="6021288"/>
            <a:ext cx="4572000" cy="46166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GB" sz="1200" dirty="0"/>
              <a:t>Copyright © 2019 UK Data Service. Created by Cathie Marsh Institute for Social Research, University of Manchester.</a:t>
            </a:r>
          </a:p>
        </p:txBody>
      </p:sp>
    </p:spTree>
    <p:extLst>
      <p:ext uri="{BB962C8B-B14F-4D97-AF65-F5344CB8AC3E}">
        <p14:creationId xmlns:p14="http://schemas.microsoft.com/office/powerpoint/2010/main" val="6321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0825" y="26035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charset="0"/>
                <a:cs typeface="Arial" charset="0"/>
              </a:rPr>
              <a:t>Effort</a:t>
            </a:r>
          </a:p>
        </p:txBody>
      </p:sp>
      <p:sp>
        <p:nvSpPr>
          <p:cNvPr id="5123" name="Subtitle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54682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400" dirty="0" smtClean="0">
                <a:latin typeface="Arial" charset="0"/>
                <a:cs typeface="Arial" charset="0"/>
              </a:rPr>
              <a:t>Investment in staff time</a:t>
            </a:r>
          </a:p>
          <a:p>
            <a:pPr lvl="1">
              <a:defRPr/>
            </a:pPr>
            <a:r>
              <a:rPr lang="en-GB" altLang="en-US" sz="2400" dirty="0" smtClean="0">
                <a:latin typeface="Arial" charset="0"/>
                <a:cs typeface="Arial" charset="0"/>
              </a:rPr>
              <a:t>E-learning technologist </a:t>
            </a:r>
            <a:endParaRPr lang="en-GB" altLang="en-US" sz="2400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GB" altLang="en-US" sz="2400" dirty="0" smtClean="0">
                <a:latin typeface="Arial" charset="0"/>
                <a:cs typeface="Arial" charset="0"/>
              </a:rPr>
              <a:t>Data specialists &amp; educators within the UK Data Service</a:t>
            </a:r>
          </a:p>
          <a:p>
            <a:pPr lvl="1">
              <a:defRPr/>
            </a:pPr>
            <a:endParaRPr lang="en-GB" altLang="en-US" sz="24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altLang="en-US" sz="24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2400" dirty="0" smtClean="0">
                <a:latin typeface="Arial" charset="0"/>
                <a:cs typeface="Arial" charset="0"/>
              </a:rPr>
              <a:t>Planning </a:t>
            </a:r>
          </a:p>
          <a:p>
            <a:pPr lvl="1">
              <a:defRPr/>
            </a:pPr>
            <a:r>
              <a:rPr lang="en-GB" altLang="en-US" sz="2400" dirty="0">
                <a:latin typeface="Arial" charset="0"/>
                <a:cs typeface="Arial" charset="0"/>
              </a:rPr>
              <a:t>Learning outcomes for each unit</a:t>
            </a:r>
          </a:p>
          <a:p>
            <a:pPr lvl="1">
              <a:defRPr/>
            </a:pPr>
            <a:r>
              <a:rPr lang="en-GB" altLang="en-US" sz="2400" dirty="0" smtClean="0">
                <a:latin typeface="Arial" charset="0"/>
                <a:cs typeface="Arial" charset="0"/>
              </a:rPr>
              <a:t>Storyboards – each screen carefully planned out</a:t>
            </a:r>
          </a:p>
          <a:p>
            <a:pPr lvl="1">
              <a:defRPr/>
            </a:pPr>
            <a:r>
              <a:rPr lang="en-GB" altLang="en-US" sz="2400" dirty="0" smtClean="0">
                <a:latin typeface="Arial" charset="0"/>
                <a:cs typeface="Arial" charset="0"/>
              </a:rPr>
              <a:t>Learn software (Articulate Storyline)</a:t>
            </a:r>
          </a:p>
        </p:txBody>
      </p:sp>
    </p:spTree>
    <p:extLst>
      <p:ext uri="{BB962C8B-B14F-4D97-AF65-F5344CB8AC3E}">
        <p14:creationId xmlns:p14="http://schemas.microsoft.com/office/powerpoint/2010/main" val="38941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0825" y="260351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Was it worth the effort?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79" y="1263095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Twitter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4775 impressions (views)</a:t>
            </a:r>
            <a:endParaRPr lang="en-GB" sz="2000" dirty="0"/>
          </a:p>
          <a:p>
            <a:r>
              <a:rPr lang="en-GB" sz="2000" dirty="0"/>
              <a:t>166 </a:t>
            </a:r>
            <a:r>
              <a:rPr lang="en-GB" sz="2000" dirty="0" smtClean="0"/>
              <a:t>engagements (retweets, clicks </a:t>
            </a:r>
            <a:r>
              <a:rPr lang="en-GB" sz="2000" dirty="0" err="1" smtClean="0"/>
              <a:t>etc</a:t>
            </a:r>
            <a:r>
              <a:rPr lang="en-GB" sz="2000" dirty="0" smtClean="0"/>
              <a:t>)</a:t>
            </a:r>
            <a:endParaRPr lang="en-GB" sz="2000" dirty="0"/>
          </a:p>
          <a:p>
            <a:r>
              <a:rPr lang="en-GB" sz="2000" dirty="0"/>
              <a:t>3.5% engagement rate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829053" cy="268829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36096" y="2564904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Our </a:t>
            </a:r>
            <a:r>
              <a:rPr lang="en-GB" dirty="0"/>
              <a:t>most popular tweet </a:t>
            </a:r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a long time</a:t>
            </a:r>
          </a:p>
        </p:txBody>
      </p:sp>
    </p:spTree>
    <p:extLst>
      <p:ext uri="{BB962C8B-B14F-4D97-AF65-F5344CB8AC3E}">
        <p14:creationId xmlns:p14="http://schemas.microsoft.com/office/powerpoint/2010/main" val="24762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Skills Modules – Monthly breakdown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7" t="16508" r="1468" b="36686"/>
          <a:stretch/>
        </p:blipFill>
        <p:spPr bwMode="auto">
          <a:xfrm>
            <a:off x="467544" y="1268760"/>
            <a:ext cx="798672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038" y="522920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Launched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end Jan; Google Analytics start May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Advertising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spikes and increased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637 unique users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Focus groups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5141168"/>
          </a:xfrm>
        </p:spPr>
        <p:txBody>
          <a:bodyPr>
            <a:normAutofit lnSpcReduction="10000"/>
          </a:bodyPr>
          <a:lstStyle/>
          <a:p>
            <a:endParaRPr lang="en-GB" sz="2000" dirty="0" smtClean="0"/>
          </a:p>
          <a:p>
            <a:r>
              <a:rPr lang="en-GB" sz="2000" dirty="0" smtClean="0"/>
              <a:t>Two groups, n=11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Modules discussed in wider context of UKDS online materials</a:t>
            </a:r>
          </a:p>
          <a:p>
            <a:endParaRPr lang="en-GB" sz="2000" dirty="0" smtClean="0"/>
          </a:p>
          <a:p>
            <a:r>
              <a:rPr lang="en-GB" sz="2000" dirty="0" smtClean="0"/>
              <a:t>Very positive results:</a:t>
            </a:r>
          </a:p>
          <a:p>
            <a:pPr lvl="1"/>
            <a:r>
              <a:rPr lang="en-GB" sz="2000" dirty="0" smtClean="0"/>
              <a:t>Like the modules</a:t>
            </a:r>
          </a:p>
          <a:p>
            <a:pPr lvl="1"/>
            <a:r>
              <a:rPr lang="en-GB" sz="2000" dirty="0" smtClean="0"/>
              <a:t>Good for beginners</a:t>
            </a:r>
          </a:p>
          <a:p>
            <a:pPr lvl="1"/>
            <a:r>
              <a:rPr lang="en-GB" sz="2000" dirty="0" smtClean="0"/>
              <a:t>Good mode for content delivery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Further focus group work planned</a:t>
            </a:r>
          </a:p>
          <a:p>
            <a:pPr lvl="1"/>
            <a:r>
              <a:rPr lang="en-GB" sz="2000" dirty="0" smtClean="0"/>
              <a:t>More detailed feedback on current modules - improvement</a:t>
            </a:r>
          </a:p>
          <a:p>
            <a:pPr lvl="1"/>
            <a:r>
              <a:rPr lang="en-GB" sz="2000" dirty="0" smtClean="0"/>
              <a:t>Preferences for future developments – new modules, topics </a:t>
            </a:r>
          </a:p>
        </p:txBody>
      </p:sp>
      <p:pic>
        <p:nvPicPr>
          <p:cNvPr id="4" name="Picture 22" descr="C:\Users\UKDSTraining\AppData\Local\Microsoft\Windows\Temporary Internet Files\Content.IE5\P7RSGAK1\3568675502_48179768a0_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32" y="0"/>
            <a:ext cx="3919468" cy="259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000" b="1" dirty="0" smtClean="0"/>
          </a:p>
          <a:p>
            <a:endParaRPr lang="en-GB" sz="2000" dirty="0" smtClean="0"/>
          </a:p>
          <a:p>
            <a:r>
              <a:rPr lang="en-GB" sz="2000" dirty="0" smtClean="0"/>
              <a:t>open resource (no registration, no charge, open software)</a:t>
            </a:r>
          </a:p>
          <a:p>
            <a:r>
              <a:rPr lang="en-GB" sz="2000" dirty="0" smtClean="0"/>
              <a:t>convenient (no travel, self-study, dip in and out)</a:t>
            </a:r>
          </a:p>
          <a:p>
            <a:r>
              <a:rPr lang="en-GB" sz="2000" dirty="0"/>
              <a:t>s</a:t>
            </a:r>
            <a:r>
              <a:rPr lang="en-GB" sz="2000" dirty="0" smtClean="0"/>
              <a:t>kills building (not stand alone resource)</a:t>
            </a:r>
          </a:p>
          <a:p>
            <a:r>
              <a:rPr lang="en-GB" sz="2000" dirty="0" smtClean="0"/>
              <a:t>real life data</a:t>
            </a:r>
          </a:p>
          <a:p>
            <a:r>
              <a:rPr lang="en-GB" sz="2000" dirty="0" smtClean="0"/>
              <a:t>teaching </a:t>
            </a:r>
            <a:r>
              <a:rPr lang="en-GB" sz="2000" dirty="0"/>
              <a:t>resource readily </a:t>
            </a:r>
            <a:r>
              <a:rPr lang="en-GB" sz="2000" dirty="0" smtClean="0"/>
              <a:t>available</a:t>
            </a:r>
          </a:p>
          <a:p>
            <a:r>
              <a:rPr lang="en-GB" sz="2000" dirty="0" smtClean="0"/>
              <a:t>cheaper than a MOOC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b="1" dirty="0" smtClean="0"/>
          </a:p>
          <a:p>
            <a:r>
              <a:rPr lang="en-GB" sz="2000" dirty="0" smtClean="0"/>
              <a:t>Costly </a:t>
            </a:r>
            <a:r>
              <a:rPr lang="en-GB" sz="2000" dirty="0"/>
              <a:t>to produce</a:t>
            </a:r>
          </a:p>
          <a:p>
            <a:r>
              <a:rPr lang="en-GB" sz="2000" dirty="0" smtClean="0"/>
              <a:t>Steep learning curve to create – lots of effort</a:t>
            </a:r>
          </a:p>
          <a:p>
            <a:r>
              <a:rPr lang="en-GB" sz="2000" dirty="0" smtClean="0"/>
              <a:t>Need e-learning technologist</a:t>
            </a:r>
          </a:p>
          <a:p>
            <a:r>
              <a:rPr lang="en-GB" sz="2000" dirty="0"/>
              <a:t>Regular updates needed </a:t>
            </a:r>
          </a:p>
          <a:p>
            <a:r>
              <a:rPr lang="en-GB" sz="2000" dirty="0" smtClean="0"/>
              <a:t>No online help if learner does not understand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C:\Users\UKDSTraining\AppData\Local\Microsoft\Windows\Temporary Internet Files\Content.IE5\2DXLUY48\Emoji_u1f44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36912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KDSTraining\AppData\Local\Microsoft\Windows\Temporary Internet Files\Content.IE5\0MJ0L5N7\SMirC-thumbsdown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1330288" cy="13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UKDSTraining\AppData\Local\Microsoft\Windows\Temporary Internet Files\Content.IE5\2DXLUY48\Screen-Shot-2017-02-02-at-8.33.05-PM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1" y="233378"/>
            <a:ext cx="6912768" cy="15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7544" y="1268760"/>
            <a:ext cx="7560840" cy="576064"/>
          </a:xfrm>
        </p:spPr>
        <p:txBody>
          <a:bodyPr>
            <a:noAutofit/>
          </a:bodyPr>
          <a:lstStyle/>
          <a:p>
            <a:r>
              <a:rPr lang="en-GB" sz="2000" dirty="0" smtClean="0"/>
              <a:t>I’m interested to hear your ideas for future developments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@</a:t>
            </a:r>
            <a:r>
              <a:rPr lang="en-GB" dirty="0" err="1"/>
              <a:t>VanessaAHiggins</a:t>
            </a:r>
            <a:endParaRPr lang="en-GB" dirty="0"/>
          </a:p>
          <a:p>
            <a:r>
              <a:rPr lang="en-GB" dirty="0" smtClean="0"/>
              <a:t>Vanessa.higgins@manchester.ac.uk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49001" y="4777231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dirty="0" smtClean="0">
                <a:solidFill>
                  <a:srgbClr val="898989"/>
                </a:solidFill>
                <a:latin typeface="Arial" charset="0"/>
                <a:cs typeface="Arial" charset="0"/>
                <a:hlinkClick r:id="rId3"/>
              </a:rPr>
              <a:t>  </a:t>
            </a:r>
          </a:p>
          <a:p>
            <a:pPr>
              <a:defRPr/>
            </a:pPr>
            <a:r>
              <a:rPr lang="en-GB" altLang="en-US" dirty="0" smtClean="0">
                <a:solidFill>
                  <a:srgbClr val="898989"/>
                </a:solidFill>
                <a:latin typeface="Arial" charset="0"/>
                <a:cs typeface="Arial" charset="0"/>
                <a:hlinkClick r:id="rId3"/>
              </a:rPr>
              <a:t>https://www.ukdataservice.ac.uk/use-data/data-skills-modules</a:t>
            </a:r>
            <a:endParaRPr lang="en-GB" altLang="en-US" dirty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489320"/>
            <a:ext cx="4457891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000" dirty="0" smtClean="0">
                <a:latin typeface="Arial" charset="0"/>
                <a:cs typeface="Arial" charset="0"/>
              </a:rPr>
              <a:t> Thank you for listening!</a:t>
            </a:r>
            <a:r>
              <a:rPr lang="en-GB" altLang="en-US" sz="2400" dirty="0" smtClean="0">
                <a:latin typeface="Arial" charset="0"/>
                <a:cs typeface="Arial" charset="0"/>
              </a:rPr>
              <a:t> </a:t>
            </a:r>
            <a:endParaRPr lang="en-GB" altLang="en-US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0825" y="260351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sz="3200" dirty="0">
                <a:latin typeface="Arial" charset="0"/>
                <a:cs typeface="Arial" charset="0"/>
              </a:rPr>
              <a:t>Data Skills Modules</a:t>
            </a:r>
            <a:br>
              <a:rPr lang="en-GB" altLang="en-US" sz="3200" dirty="0">
                <a:latin typeface="Arial" charset="0"/>
                <a:cs typeface="Arial" charset="0"/>
              </a:rPr>
            </a:br>
            <a:r>
              <a:rPr lang="en-GB" altLang="en-US" sz="3200" dirty="0">
                <a:latin typeface="Arial" charset="0"/>
                <a:cs typeface="Arial" charset="0"/>
              </a:rPr>
              <a:t> </a:t>
            </a:r>
            <a:r>
              <a:rPr lang="en-GB" altLang="en-US" sz="3200" dirty="0" smtClean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5123" name="Subtitle 2"/>
          <p:cNvSpPr>
            <a:spLocks noGrp="1"/>
          </p:cNvSpPr>
          <p:nvPr>
            <p:ph idx="1"/>
          </p:nvPr>
        </p:nvSpPr>
        <p:spPr>
          <a:xfrm>
            <a:off x="251520" y="1316765"/>
            <a:ext cx="8229600" cy="51419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Why?</a:t>
            </a:r>
          </a:p>
          <a:p>
            <a:pPr eaLnBrk="1" hangingPunct="1"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What?</a:t>
            </a:r>
          </a:p>
          <a:p>
            <a:pPr eaLnBrk="1" hangingPunct="1"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How? </a:t>
            </a:r>
          </a:p>
          <a:p>
            <a:pPr eaLnBrk="1" hangingPunct="1"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Was it worth it?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6674"/>
            <a:ext cx="3954037" cy="2864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19141"/>
            <a:ext cx="4032448" cy="2923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68" y="3188223"/>
            <a:ext cx="3982519" cy="2696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6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0825" y="260351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/>
            </a:r>
            <a:br>
              <a:rPr lang="en-GB" altLang="en-US" dirty="0" smtClean="0">
                <a:latin typeface="Arial" charset="0"/>
                <a:cs typeface="Arial" charset="0"/>
              </a:rPr>
            </a:br>
            <a:r>
              <a:rPr lang="en-GB" altLang="en-US" sz="3600" dirty="0" smtClean="0">
                <a:latin typeface="Arial" charset="0"/>
                <a:cs typeface="Arial" charset="0"/>
              </a:rPr>
              <a:t>UK Data Service </a:t>
            </a:r>
            <a:br>
              <a:rPr lang="en-GB" altLang="en-US" sz="3600" dirty="0" smtClean="0">
                <a:latin typeface="Arial" charset="0"/>
                <a:cs typeface="Arial" charset="0"/>
              </a:rPr>
            </a:br>
            <a:endParaRPr lang="en-GB" altLang="en-US" sz="36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idx="1"/>
          </p:nvPr>
        </p:nvSpPr>
        <p:spPr>
          <a:xfrm>
            <a:off x="251520" y="1412776"/>
            <a:ext cx="8462714" cy="5050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altLang="en-US" sz="2200" dirty="0" smtClean="0">
                <a:latin typeface="Arial" charset="0"/>
                <a:cs typeface="Arial" charset="0"/>
              </a:rPr>
              <a:t>access </a:t>
            </a:r>
            <a:r>
              <a:rPr lang="en-GB" altLang="en-US" sz="2200" dirty="0">
                <a:latin typeface="Arial" charset="0"/>
                <a:cs typeface="Arial" charset="0"/>
              </a:rPr>
              <a:t>to secondary data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altLang="en-US" dirty="0">
                <a:latin typeface="Arial" charset="0"/>
                <a:cs typeface="Arial" charset="0"/>
              </a:rPr>
              <a:t>survey </a:t>
            </a:r>
            <a:r>
              <a:rPr lang="en-GB" altLang="en-US" dirty="0" smtClean="0">
                <a:latin typeface="Arial" charset="0"/>
                <a:cs typeface="Arial" charset="0"/>
              </a:rPr>
              <a:t>data </a:t>
            </a:r>
            <a:endParaRPr lang="en-GB" altLang="en-US" dirty="0"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altLang="en-US" dirty="0" smtClean="0">
                <a:latin typeface="Arial" charset="0"/>
                <a:cs typeface="Arial" charset="0"/>
              </a:rPr>
              <a:t>longitudinal </a:t>
            </a:r>
            <a:endParaRPr lang="en-GB" altLang="en-US" dirty="0"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altLang="en-US" dirty="0" smtClean="0">
                <a:latin typeface="Arial" charset="0"/>
                <a:cs typeface="Arial" charset="0"/>
              </a:rPr>
              <a:t>Census </a:t>
            </a:r>
            <a:endParaRPr lang="en-GB" altLang="en-US" dirty="0"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altLang="en-US" dirty="0">
                <a:latin typeface="Arial" charset="0"/>
                <a:cs typeface="Arial" charset="0"/>
              </a:rPr>
              <a:t>international </a:t>
            </a:r>
            <a:r>
              <a:rPr lang="en-GB" altLang="en-US" dirty="0" err="1" smtClean="0">
                <a:latin typeface="Arial" charset="0"/>
                <a:cs typeface="Arial" charset="0"/>
              </a:rPr>
              <a:t>macrodata</a:t>
            </a:r>
            <a:r>
              <a:rPr lang="en-GB" altLang="en-US" dirty="0" smtClean="0">
                <a:latin typeface="Arial" charset="0"/>
                <a:cs typeface="Arial" charset="0"/>
              </a:rPr>
              <a:t> </a:t>
            </a:r>
            <a:endParaRPr lang="en-GB" altLang="en-US" dirty="0"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altLang="en-US" dirty="0">
                <a:latin typeface="Arial" charset="0"/>
                <a:cs typeface="Arial" charset="0"/>
              </a:rPr>
              <a:t>qualitative data……and more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altLang="en-US" sz="2200" dirty="0">
                <a:latin typeface="Arial" charset="0"/>
                <a:cs typeface="Arial" charset="0"/>
              </a:rPr>
              <a:t>training and </a:t>
            </a:r>
            <a:r>
              <a:rPr lang="en-GB" altLang="en-US" sz="2200" dirty="0" smtClean="0">
                <a:latin typeface="Arial" charset="0"/>
                <a:cs typeface="Arial" charset="0"/>
              </a:rPr>
              <a:t>guidance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altLang="en-US" dirty="0" smtClean="0">
                <a:latin typeface="Arial" charset="0"/>
                <a:cs typeface="Arial" charset="0"/>
              </a:rPr>
              <a:t>events </a:t>
            </a:r>
            <a:endParaRPr lang="en-GB" altLang="en-US" dirty="0"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altLang="en-US" dirty="0" smtClean="0">
                <a:latin typeface="Arial" charset="0"/>
                <a:cs typeface="Arial" charset="0"/>
              </a:rPr>
              <a:t>online materials </a:t>
            </a:r>
            <a:endParaRPr lang="en-GB" altLang="en-US" dirty="0"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altLang="en-US" dirty="0" smtClean="0">
                <a:latin typeface="Arial" charset="0"/>
                <a:cs typeface="Arial" charset="0"/>
              </a:rPr>
              <a:t>helpdesk</a:t>
            </a:r>
            <a:endParaRPr lang="en-GB" altLang="en-US" dirty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84" y="1196752"/>
            <a:ext cx="4792484" cy="468052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0825" y="26035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charset="0"/>
                <a:cs typeface="Arial" charset="0"/>
              </a:rPr>
              <a:t>Why?</a:t>
            </a:r>
          </a:p>
        </p:txBody>
      </p:sp>
      <p:sp>
        <p:nvSpPr>
          <p:cNvPr id="5123" name="Subtitle 2"/>
          <p:cNvSpPr>
            <a:spLocks noGrp="1"/>
          </p:cNvSpPr>
          <p:nvPr>
            <p:ph idx="1"/>
          </p:nvPr>
        </p:nvSpPr>
        <p:spPr>
          <a:xfrm>
            <a:off x="285750" y="1340770"/>
            <a:ext cx="8229600" cy="54442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Previous (and current) training</a:t>
            </a:r>
            <a:endParaRPr lang="en-GB" altLang="en-US" sz="2000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workshops</a:t>
            </a:r>
          </a:p>
          <a:p>
            <a:pPr lvl="1"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webinars</a:t>
            </a:r>
          </a:p>
          <a:p>
            <a:pPr lvl="1"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o</a:t>
            </a:r>
            <a:r>
              <a:rPr lang="en-GB" altLang="en-US" sz="2000" dirty="0" smtClean="0">
                <a:latin typeface="Arial" charset="0"/>
                <a:cs typeface="Arial" charset="0"/>
              </a:rPr>
              <a:t>nline </a:t>
            </a:r>
            <a:r>
              <a:rPr lang="en-GB" altLang="en-US" sz="2000" dirty="0">
                <a:latin typeface="Arial" charset="0"/>
                <a:cs typeface="Arial" charset="0"/>
              </a:rPr>
              <a:t>static guides/web pages</a:t>
            </a:r>
          </a:p>
          <a:p>
            <a:pPr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Identified a need for </a:t>
            </a:r>
          </a:p>
          <a:p>
            <a:pPr lvl="1"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basic data skills</a:t>
            </a:r>
          </a:p>
          <a:p>
            <a:pPr lvl="1"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skills-building </a:t>
            </a:r>
          </a:p>
          <a:p>
            <a:pPr lvl="1"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distance-learning (accessible)</a:t>
            </a:r>
          </a:p>
          <a:p>
            <a:pPr lvl="1"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less reliance on workshops</a:t>
            </a:r>
          </a:p>
          <a:p>
            <a:pPr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MOOC </a:t>
            </a:r>
            <a:r>
              <a:rPr lang="en-GB" altLang="en-US" sz="2000" dirty="0">
                <a:latin typeface="Arial" charset="0"/>
                <a:cs typeface="Arial" charset="0"/>
              </a:rPr>
              <a:t>too expensive/resource intensive – not sustainable</a:t>
            </a:r>
          </a:p>
          <a:p>
            <a:pPr marL="0" indent="0">
              <a:buNone/>
              <a:defRPr/>
            </a:pPr>
            <a:endParaRPr lang="en-GB" altLang="en-US" dirty="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en-GB" altLang="en-US" dirty="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altLang="en-US" dirty="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3744415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79512" y="55661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What are the Data Skills Modules?</a:t>
            </a:r>
          </a:p>
        </p:txBody>
      </p:sp>
      <p:sp>
        <p:nvSpPr>
          <p:cNvPr id="5123" name="Subtitle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54442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Aim: introduce key data types &amp; basic skills </a:t>
            </a:r>
          </a:p>
          <a:p>
            <a:pPr marL="0" indent="0">
              <a:buNone/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Audience: beginners </a:t>
            </a:r>
          </a:p>
          <a:p>
            <a:pPr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3 modules (each 2 hours long)</a:t>
            </a:r>
          </a:p>
          <a:p>
            <a:pPr lvl="1"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Survey data </a:t>
            </a:r>
          </a:p>
          <a:p>
            <a:pPr lvl="1"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Longitudinal data </a:t>
            </a:r>
          </a:p>
          <a:p>
            <a:pPr lvl="1"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Aggregate data</a:t>
            </a:r>
          </a:p>
          <a:p>
            <a:pPr marL="457200" lvl="1" indent="0">
              <a:buNone/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Multi-media &amp; interactive: videos, slides, quizzes</a:t>
            </a:r>
            <a:r>
              <a:rPr lang="en-GB" altLang="en-US" sz="2000" dirty="0" smtClean="0">
                <a:solidFill>
                  <a:srgbClr val="898989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Open source software (and SPSS)</a:t>
            </a:r>
          </a:p>
          <a:p>
            <a:pPr eaLnBrk="1" hangingPunct="1"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Can be used for self learning or teaching </a:t>
            </a:r>
            <a:endParaRPr lang="en-GB" altLang="en-US" dirty="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altLang="en-US" dirty="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altLang="en-US" dirty="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28" y="116632"/>
            <a:ext cx="2986724" cy="21640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43" y="2293194"/>
            <a:ext cx="2949722" cy="2185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43" y="4478993"/>
            <a:ext cx="2924757" cy="213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0825" y="260351"/>
            <a:ext cx="8229600" cy="960404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Pedagogy</a:t>
            </a:r>
          </a:p>
        </p:txBody>
      </p:sp>
      <p:sp>
        <p:nvSpPr>
          <p:cNvPr id="5123" name="Subtitle 2"/>
          <p:cNvSpPr>
            <a:spLocks noGrp="1"/>
          </p:cNvSpPr>
          <p:nvPr>
            <p:ph idx="1"/>
          </p:nvPr>
        </p:nvSpPr>
        <p:spPr>
          <a:xfrm>
            <a:off x="307975" y="1220755"/>
            <a:ext cx="8229600" cy="544420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1900" dirty="0" smtClean="0">
                <a:latin typeface="Arial" charset="0"/>
                <a:cs typeface="Arial" charset="0"/>
              </a:rPr>
              <a:t>Experiential learning and active learning</a:t>
            </a:r>
          </a:p>
          <a:p>
            <a:pPr lvl="1">
              <a:defRPr/>
            </a:pPr>
            <a:r>
              <a:rPr lang="en-GB" altLang="en-US" sz="1900" dirty="0" smtClean="0">
                <a:latin typeface="Arial" charset="0"/>
                <a:cs typeface="Arial" charset="0"/>
              </a:rPr>
              <a:t>Real data</a:t>
            </a:r>
          </a:p>
          <a:p>
            <a:pPr lvl="1">
              <a:defRPr/>
            </a:pPr>
            <a:r>
              <a:rPr lang="en-GB" altLang="en-US" sz="1900" dirty="0" smtClean="0">
                <a:latin typeface="Arial" charset="0"/>
                <a:cs typeface="Arial" charset="0"/>
              </a:rPr>
              <a:t>Exercises</a:t>
            </a:r>
          </a:p>
          <a:p>
            <a:pPr lvl="1">
              <a:defRPr/>
            </a:pPr>
            <a:r>
              <a:rPr lang="en-GB" altLang="en-US" sz="1900" dirty="0" smtClean="0">
                <a:latin typeface="Arial" charset="0"/>
                <a:cs typeface="Arial" charset="0"/>
              </a:rPr>
              <a:t>Quizzes</a:t>
            </a:r>
          </a:p>
          <a:p>
            <a:pPr eaLnBrk="1" hangingPunct="1">
              <a:defRPr/>
            </a:pPr>
            <a:endParaRPr lang="en-GB" altLang="en-US" sz="19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altLang="en-US" sz="1900" dirty="0" smtClean="0">
                <a:latin typeface="Arial" charset="0"/>
                <a:cs typeface="Arial" charset="0"/>
              </a:rPr>
              <a:t>Reflection</a:t>
            </a:r>
          </a:p>
          <a:p>
            <a:pPr lvl="1">
              <a:defRPr/>
            </a:pPr>
            <a:r>
              <a:rPr lang="en-GB" altLang="en-US" sz="1900" dirty="0" smtClean="0">
                <a:latin typeface="Arial" charset="0"/>
                <a:cs typeface="Arial" charset="0"/>
              </a:rPr>
              <a:t>Evaluation </a:t>
            </a:r>
            <a:r>
              <a:rPr lang="en-GB" altLang="en-US" sz="1900" dirty="0">
                <a:latin typeface="Arial" charset="0"/>
                <a:cs typeface="Arial" charset="0"/>
              </a:rPr>
              <a:t>of learning and correction (quizzes) </a:t>
            </a:r>
          </a:p>
          <a:p>
            <a:pPr eaLnBrk="1" hangingPunct="1">
              <a:defRPr/>
            </a:pPr>
            <a:endParaRPr lang="en-GB" altLang="en-US" sz="19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altLang="en-US" sz="1900" dirty="0" smtClean="0">
                <a:latin typeface="Arial" charset="0"/>
                <a:cs typeface="Arial" charset="0"/>
              </a:rPr>
              <a:t>Motivation </a:t>
            </a:r>
            <a:r>
              <a:rPr lang="en-GB" altLang="en-US" sz="1900" dirty="0">
                <a:latin typeface="Arial" charset="0"/>
                <a:cs typeface="Arial" charset="0"/>
              </a:rPr>
              <a:t>to keep going - multi-media</a:t>
            </a:r>
          </a:p>
          <a:p>
            <a:pPr>
              <a:defRPr/>
            </a:pPr>
            <a:endParaRPr lang="en-GB" altLang="en-US" sz="1900" dirty="0" smtClean="0">
              <a:latin typeface="Arial" charset="0"/>
              <a:cs typeface="Arial" charset="0"/>
            </a:endParaRPr>
          </a:p>
          <a:p>
            <a:pPr marL="257175" lvl="1" indent="-257175">
              <a:defRPr/>
            </a:pPr>
            <a:r>
              <a:rPr lang="en-GB" altLang="en-US" sz="1900" dirty="0">
                <a:latin typeface="Arial" charset="0"/>
                <a:cs typeface="Arial" charset="0"/>
              </a:rPr>
              <a:t>Case-studies – real use of the data</a:t>
            </a:r>
          </a:p>
          <a:p>
            <a:pPr>
              <a:defRPr/>
            </a:pPr>
            <a:endParaRPr lang="en-GB" altLang="en-US" sz="19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altLang="en-US" sz="1900" dirty="0" smtClean="0">
                <a:latin typeface="Arial" charset="0"/>
                <a:cs typeface="Arial" charset="0"/>
              </a:rPr>
              <a:t>Structured and chunked</a:t>
            </a:r>
            <a:endParaRPr lang="en-GB" altLang="en-US" sz="1900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Directional learning ‘v’ locus of control</a:t>
            </a:r>
          </a:p>
          <a:p>
            <a:pPr eaLnBrk="1" hangingPunct="1">
              <a:defRPr/>
            </a:pPr>
            <a:endParaRPr lang="en-GB" altLang="en-US" sz="19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altLang="en-US" sz="19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altLang="en-US" sz="19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altLang="en-US" sz="1900" dirty="0" smtClean="0">
              <a:latin typeface="Arial" charset="0"/>
              <a:cs typeface="Arial" charset="0"/>
            </a:endParaRPr>
          </a:p>
        </p:txBody>
      </p:sp>
      <p:pic>
        <p:nvPicPr>
          <p:cNvPr id="3075" name="Picture 3" descr="\\nask.man.ac.uk\home$\395702293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30" y="644690"/>
            <a:ext cx="2389358" cy="20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nask.man.ac.uk\home$\212397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68893"/>
            <a:ext cx="251255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nask.man.ac.uk\home$\charles-deluvio-351207-unspla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18397"/>
            <a:ext cx="1944216" cy="25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Blue sand falls in an hourglass on a rocky beach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1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0825" y="260351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Content - example</a:t>
            </a:r>
          </a:p>
        </p:txBody>
      </p:sp>
      <p:sp>
        <p:nvSpPr>
          <p:cNvPr id="5123" name="Subtitle 2"/>
          <p:cNvSpPr>
            <a:spLocks noGrp="1"/>
          </p:cNvSpPr>
          <p:nvPr>
            <p:ph idx="1"/>
          </p:nvPr>
        </p:nvSpPr>
        <p:spPr>
          <a:xfrm>
            <a:off x="285750" y="1340770"/>
            <a:ext cx="8229600" cy="54442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b="1" cap="all" dirty="0" smtClean="0"/>
          </a:p>
          <a:p>
            <a:pPr marL="0" indent="0">
              <a:buNone/>
            </a:pPr>
            <a:r>
              <a:rPr lang="en-GB" sz="2000" b="1" cap="all" dirty="0" smtClean="0"/>
              <a:t>SURVEY </a:t>
            </a:r>
            <a:r>
              <a:rPr lang="en-GB" sz="2000" b="1" cap="all" dirty="0"/>
              <a:t>DATA </a:t>
            </a:r>
            <a:r>
              <a:rPr lang="en-GB" sz="2000" b="1" cap="all" dirty="0" smtClean="0"/>
              <a:t>MODULE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Unit </a:t>
            </a:r>
            <a:r>
              <a:rPr lang="en-GB" sz="2000" dirty="0"/>
              <a:t>1: </a:t>
            </a:r>
            <a:r>
              <a:rPr lang="en-GB" sz="2000" u="sng" dirty="0">
                <a:hlinkClick r:id="rId3" tooltip="What are survey data?"/>
              </a:rPr>
              <a:t>What are survey data?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Unit 2: </a:t>
            </a:r>
            <a:r>
              <a:rPr lang="en-GB" sz="2000" u="sng" dirty="0">
                <a:hlinkClick r:id="rId4" tooltip="Use cases"/>
              </a:rPr>
              <a:t>Use cases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Unit 3: </a:t>
            </a:r>
            <a:r>
              <a:rPr lang="en-GB" sz="2000" u="sng" dirty="0">
                <a:hlinkClick r:id="rId5" tooltip="Exploring data"/>
              </a:rPr>
              <a:t>Exploring data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Unit 4: </a:t>
            </a:r>
            <a:r>
              <a:rPr lang="en-GB" sz="2000" u="sng" dirty="0">
                <a:hlinkClick r:id="rId6" tooltip="Looking at characteristics with graphs and charts"/>
              </a:rPr>
              <a:t>Looking at characteristics with graphs and charts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Unit 5: </a:t>
            </a:r>
            <a:r>
              <a:rPr lang="en-GB" sz="2000" u="sng" dirty="0">
                <a:hlinkClick r:id="rId7" tooltip="http://dam.ukdataservice.ac.uk/dataskills/surveys/5/index.html"/>
              </a:rPr>
              <a:t>Looking at two variables to understand patterns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Unit 6: </a:t>
            </a:r>
            <a:r>
              <a:rPr lang="en-GB" sz="2000" u="sng" dirty="0">
                <a:hlinkClick r:id="rId8" tooltip="Considering the impact of sampling on your results"/>
              </a:rPr>
              <a:t>Considering the impact of sampling on your results</a:t>
            </a:r>
            <a:endParaRPr lang="en-GB" sz="2000" dirty="0"/>
          </a:p>
          <a:p>
            <a:endParaRPr lang="en-GB" b="1" cap="all" dirty="0" smtClean="0"/>
          </a:p>
          <a:p>
            <a:pPr eaLnBrk="1" hangingPunct="1">
              <a:defRPr/>
            </a:pPr>
            <a:endParaRPr lang="en-GB" altLang="en-US" dirty="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0825" y="260351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Examples of content</a:t>
            </a:r>
          </a:p>
        </p:txBody>
      </p:sp>
      <p:sp>
        <p:nvSpPr>
          <p:cNvPr id="5123" name="Subtitle 2"/>
          <p:cNvSpPr>
            <a:spLocks noGrp="1"/>
          </p:cNvSpPr>
          <p:nvPr>
            <p:ph idx="1"/>
          </p:nvPr>
        </p:nvSpPr>
        <p:spPr>
          <a:xfrm>
            <a:off x="285750" y="1340770"/>
            <a:ext cx="8229600" cy="544420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GB" altLang="en-US" dirty="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altLang="en-US" dirty="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640960" cy="54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6408712" cy="479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1200"/>
            <a:ext cx="7992888" cy="510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9" y="1190617"/>
            <a:ext cx="8064896" cy="5290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>
                <a:latin typeface="Arial" charset="0"/>
                <a:cs typeface="Arial" charset="0"/>
              </a:rPr>
              <a:t>How much effort was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\\nask.man.ac.uk\home$\wayan-parmana-484327-unspla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272808" cy="646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KDS_UK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KDS-PPT">
      <a:majorFont>
        <a:latin typeface="Museo 500"/>
        <a:ea typeface=""/>
        <a:cs typeface=""/>
      </a:majorFont>
      <a:minorFont>
        <a:latin typeface="Museo Sans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EA33AB7F-3AF2-4A92-BC4D-CA763E3DBF3C}" vid="{99DD1193-940B-4805-AE9D-933ABA50BE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UKDS_UKDA</Template>
  <TotalTime>336</TotalTime>
  <Words>471</Words>
  <Application>Microsoft Office PowerPoint</Application>
  <PresentationFormat>On-screen Show (4:3)</PresentationFormat>
  <Paragraphs>165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Museo 500</vt:lpstr>
      <vt:lpstr>Calibri</vt:lpstr>
      <vt:lpstr>Museo Sans 500</vt:lpstr>
      <vt:lpstr>UKDS_UKDA</vt:lpstr>
      <vt:lpstr>  Teaching the Re-Use of Survey Data: Online, Interactive “Data Skills Modules”</vt:lpstr>
      <vt:lpstr>Data Skills Modules   </vt:lpstr>
      <vt:lpstr> UK Data Service  </vt:lpstr>
      <vt:lpstr>Why?</vt:lpstr>
      <vt:lpstr>What are the Data Skills Modules?</vt:lpstr>
      <vt:lpstr>Pedagogy</vt:lpstr>
      <vt:lpstr>Content - example</vt:lpstr>
      <vt:lpstr>Examples of content</vt:lpstr>
      <vt:lpstr>How much effort was it?</vt:lpstr>
      <vt:lpstr>Effort</vt:lpstr>
      <vt:lpstr>Was it worth the effort? </vt:lpstr>
      <vt:lpstr>Data Skills Modules – Monthly breakdown</vt:lpstr>
      <vt:lpstr>Focus groups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Parkes</dc:creator>
  <cp:lastModifiedBy>Vanessa Higgins</cp:lastModifiedBy>
  <cp:revision>57</cp:revision>
  <dcterms:created xsi:type="dcterms:W3CDTF">2018-09-28T14:14:24Z</dcterms:created>
  <dcterms:modified xsi:type="dcterms:W3CDTF">2019-07-24T16:41:23Z</dcterms:modified>
</cp:coreProperties>
</file>