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91" r:id="rId3"/>
    <p:sldId id="382" r:id="rId4"/>
    <p:sldId id="394" r:id="rId5"/>
    <p:sldId id="393" r:id="rId6"/>
    <p:sldId id="396" r:id="rId7"/>
    <p:sldId id="392" r:id="rId8"/>
    <p:sldId id="387" r:id="rId9"/>
    <p:sldId id="386" r:id="rId10"/>
    <p:sldId id="395" r:id="rId11"/>
    <p:sldId id="388" r:id="rId12"/>
    <p:sldId id="389" r:id="rId13"/>
    <p:sldId id="390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C48AD-0F7B-4464-9A4E-5A2F13E1DC88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4D4B-5DA3-44F8-9EF9-005CDFFDFB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02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580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24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258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2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18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89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84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05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032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08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114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04D4B-5DA3-44F8-9EF9-005CDFFDFB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05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3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6418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46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06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95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08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10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79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13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11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2085-2CA7-4AF2-8A6E-B09102E72290}" type="datetimeFigureOut">
              <a:rPr lang="nl-NL" smtClean="0"/>
              <a:t>11-7-2019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7C8FB-B335-4126-BEDB-13A45E84F2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08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microsoft.com/office/2007/relationships/media" Target="../media/media2.m4v"/><Relationship Id="rId7" Type="http://schemas.openxmlformats.org/officeDocument/2006/relationships/image" Target="../media/image1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video" Target="../media/media2.m4v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123" y="5661248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Tekstvak 3"/>
          <p:cNvSpPr txBox="1"/>
          <p:nvPr/>
        </p:nvSpPr>
        <p:spPr>
          <a:xfrm>
            <a:off x="1043609" y="5589240"/>
            <a:ext cx="686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Stop </a:t>
            </a:r>
            <a:r>
              <a:rPr lang="nl-NL" sz="2400" dirty="0" err="1" smtClean="0"/>
              <a:t>detection</a:t>
            </a:r>
            <a:r>
              <a:rPr lang="nl-NL" sz="2400" dirty="0" smtClean="0"/>
              <a:t> </a:t>
            </a:r>
            <a:r>
              <a:rPr lang="nl-NL" sz="2400" dirty="0" err="1" smtClean="0"/>
              <a:t>decisions</a:t>
            </a:r>
            <a:r>
              <a:rPr lang="nl-NL" sz="2400" dirty="0" smtClean="0"/>
              <a:t> in a </a:t>
            </a:r>
            <a:r>
              <a:rPr lang="nl-NL" sz="2400" dirty="0" err="1" smtClean="0"/>
              <a:t>travel</a:t>
            </a:r>
            <a:r>
              <a:rPr lang="nl-NL" sz="2400" dirty="0" smtClean="0"/>
              <a:t> survey app</a:t>
            </a:r>
          </a:p>
          <a:p>
            <a:pPr algn="ctr"/>
            <a:r>
              <a:rPr lang="nl-NL" dirty="0" smtClean="0"/>
              <a:t>Lars Killaars, Danielle </a:t>
            </a:r>
            <a:r>
              <a:rPr lang="nl-NL" dirty="0" err="1" smtClean="0"/>
              <a:t>McCool</a:t>
            </a:r>
            <a:r>
              <a:rPr lang="nl-NL" dirty="0" smtClean="0"/>
              <a:t>, Ole </a:t>
            </a:r>
            <a:r>
              <a:rPr lang="nl-NL" dirty="0" err="1" smtClean="0"/>
              <a:t>Mussmann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Barry Schouten</a:t>
            </a:r>
          </a:p>
          <a:p>
            <a:pPr algn="ctr"/>
            <a:r>
              <a:rPr lang="nl-NL" dirty="0" smtClean="0"/>
              <a:t>ESRA, The power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pitfalls</a:t>
            </a:r>
            <a:r>
              <a:rPr lang="nl-NL" dirty="0" smtClean="0"/>
              <a:t> of </a:t>
            </a:r>
            <a:r>
              <a:rPr lang="nl-NL" dirty="0" err="1" smtClean="0"/>
              <a:t>combining</a:t>
            </a:r>
            <a:r>
              <a:rPr lang="nl-NL" dirty="0" smtClean="0"/>
              <a:t> survey </a:t>
            </a:r>
            <a:r>
              <a:rPr lang="nl-NL" dirty="0" err="1" smtClean="0"/>
              <a:t>and</a:t>
            </a:r>
            <a:r>
              <a:rPr lang="nl-NL" dirty="0" smtClean="0"/>
              <a:t> sensor data</a:t>
            </a:r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3095928" cy="4101827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7"/>
            <a:ext cx="2592287" cy="42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599024" y="332656"/>
            <a:ext cx="7992888" cy="523220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RQ3: missing data/break-off</a:t>
            </a:r>
          </a:p>
          <a:p>
            <a:endParaRPr lang="en-GB" dirty="0" smtClean="0"/>
          </a:p>
          <a:p>
            <a:r>
              <a:rPr lang="en-GB" dirty="0" smtClean="0"/>
              <a:t>	</a:t>
            </a:r>
            <a:r>
              <a:rPr lang="en-GB" sz="2000" dirty="0" smtClean="0"/>
              <a:t>No association at all between stop detection parameters and 	break-off/attrition</a:t>
            </a:r>
            <a:endParaRPr lang="en-GB" sz="20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	Incentive conditions 5 + 5+ 5, 5+ 0 + 10, 5 + 0 + 20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" name="Tekstvak 10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05304"/>
              </p:ext>
            </p:extLst>
          </p:nvPr>
        </p:nvGraphicFramePr>
        <p:xfrm>
          <a:off x="1415988" y="270892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713937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577910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3692806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9289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5+5+5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5+0+10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5+0+20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579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Registration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191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232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251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52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Rate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36%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40%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50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&gt;=7 </a:t>
                      </a:r>
                      <a:r>
                        <a:rPr lang="nl-NL" dirty="0" err="1" smtClean="0"/>
                        <a:t>days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168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34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Rate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18%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22%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27%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1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599024" y="548680"/>
            <a:ext cx="7992888" cy="510909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RQ4: stop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track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durations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of (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d,r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nl-NL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000" dirty="0" smtClean="0"/>
          </a:p>
          <a:p>
            <a:endParaRPr lang="en-GB" sz="1000" dirty="0" smtClean="0"/>
          </a:p>
          <a:p>
            <a:endParaRPr lang="en-GB" sz="1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 smtClean="0"/>
          </a:p>
          <a:p>
            <a:pPr lvl="2"/>
            <a:endParaRPr lang="nl-NL" sz="1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79616"/>
              </p:ext>
            </p:extLst>
          </p:nvPr>
        </p:nvGraphicFramePr>
        <p:xfrm>
          <a:off x="1979713" y="1412776"/>
          <a:ext cx="4896544" cy="1944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934">
                  <a:extLst>
                    <a:ext uri="{9D8B030D-6E8A-4147-A177-3AD203B41FA5}">
                      <a16:colId xmlns:a16="http://schemas.microsoft.com/office/drawing/2014/main" val="2919073699"/>
                    </a:ext>
                  </a:extLst>
                </a:gridCol>
                <a:gridCol w="1148918">
                  <a:extLst>
                    <a:ext uri="{9D8B030D-6E8A-4147-A177-3AD203B41FA5}">
                      <a16:colId xmlns:a16="http://schemas.microsoft.com/office/drawing/2014/main" val="3085331648"/>
                    </a:ext>
                  </a:extLst>
                </a:gridCol>
                <a:gridCol w="1567779">
                  <a:extLst>
                    <a:ext uri="{9D8B030D-6E8A-4147-A177-3AD203B41FA5}">
                      <a16:colId xmlns:a16="http://schemas.microsoft.com/office/drawing/2014/main" val="2758458105"/>
                    </a:ext>
                  </a:extLst>
                </a:gridCol>
                <a:gridCol w="1471913">
                  <a:extLst>
                    <a:ext uri="{9D8B030D-6E8A-4147-A177-3AD203B41FA5}">
                      <a16:colId xmlns:a16="http://schemas.microsoft.com/office/drawing/2014/main" val="602933468"/>
                    </a:ext>
                  </a:extLst>
                </a:gridCol>
              </a:tblGrid>
              <a:tr h="389232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Time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Stop duration</a:t>
                      </a:r>
                      <a:r>
                        <a:rPr lang="nl-NL" sz="1400" spc="10">
                          <a:effectLst/>
                        </a:rPr>
                        <a:t> (minutes)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Track duration</a:t>
                      </a:r>
                      <a:r>
                        <a:rPr lang="nl-NL" sz="1400" spc="10">
                          <a:effectLst/>
                        </a:rPr>
                        <a:t> (minutes)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Distance of the track (meters)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817293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</a:t>
                      </a:r>
                      <a:r>
                        <a:rPr lang="nl-NL" sz="1400" spc="10" dirty="0">
                          <a:effectLst/>
                        </a:rPr>
                        <a:t>,0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163 ± </a:t>
                      </a:r>
                      <a:r>
                        <a:rPr lang="nl-NL" sz="1400" spc="10">
                          <a:effectLst/>
                        </a:rPr>
                        <a:t>0.875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54 ± </a:t>
                      </a:r>
                      <a:r>
                        <a:rPr lang="nl-NL" sz="1400" spc="10">
                          <a:effectLst/>
                        </a:rPr>
                        <a:t>0.660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9.248 ± </a:t>
                      </a:r>
                      <a:r>
                        <a:rPr lang="nl-NL" sz="1400" spc="10">
                          <a:effectLst/>
                        </a:rPr>
                        <a:t>259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3173209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1,5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209 ± </a:t>
                      </a:r>
                      <a:r>
                        <a:rPr lang="nl-NL" sz="1400" spc="10">
                          <a:effectLst/>
                        </a:rPr>
                        <a:t>0.948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73 ± </a:t>
                      </a:r>
                      <a:r>
                        <a:rPr lang="nl-NL" sz="1400" spc="10">
                          <a:effectLst/>
                        </a:rPr>
                        <a:t>0.786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11.480 ± </a:t>
                      </a:r>
                      <a:r>
                        <a:rPr lang="nl-NL" sz="1400" spc="10" dirty="0">
                          <a:effectLst/>
                        </a:rPr>
                        <a:t>282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821890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2</a:t>
                      </a:r>
                      <a:r>
                        <a:rPr lang="nl-NL" sz="1400" spc="10">
                          <a:effectLst/>
                        </a:rPr>
                        <a:t>,0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238 ± </a:t>
                      </a:r>
                      <a:r>
                        <a:rPr lang="nl-NL" sz="1400" spc="10">
                          <a:effectLst/>
                        </a:rPr>
                        <a:t>1.04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83 ± </a:t>
                      </a:r>
                      <a:r>
                        <a:rPr lang="nl-NL" sz="1400" spc="10">
                          <a:effectLst/>
                        </a:rPr>
                        <a:t>0.797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12.262 ± </a:t>
                      </a:r>
                      <a:r>
                        <a:rPr lang="nl-NL" sz="1400" spc="10">
                          <a:effectLst/>
                        </a:rPr>
                        <a:t>280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6513006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3</a:t>
                      </a:r>
                      <a:r>
                        <a:rPr lang="nl-NL" sz="1400" spc="10">
                          <a:effectLst/>
                        </a:rPr>
                        <a:t>,0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286 ± </a:t>
                      </a:r>
                      <a:r>
                        <a:rPr lang="nl-NL" sz="1400" spc="10" dirty="0">
                          <a:effectLst/>
                        </a:rPr>
                        <a:t>1.15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103 ± </a:t>
                      </a:r>
                      <a:r>
                        <a:rPr lang="nl-NL" sz="1400" spc="10" dirty="0">
                          <a:effectLst/>
                        </a:rPr>
                        <a:t>0.870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12.176 ± </a:t>
                      </a:r>
                      <a:r>
                        <a:rPr lang="nl-NL" sz="1400" spc="10">
                          <a:effectLst/>
                        </a:rPr>
                        <a:t>247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646386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5</a:t>
                      </a:r>
                      <a:r>
                        <a:rPr lang="nl-NL" sz="1400" spc="10">
                          <a:effectLst/>
                        </a:rPr>
                        <a:t>,0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368 ± </a:t>
                      </a:r>
                      <a:r>
                        <a:rPr lang="nl-NL" sz="1400" spc="10" dirty="0">
                          <a:effectLst/>
                        </a:rPr>
                        <a:t>1.30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137 ± </a:t>
                      </a:r>
                      <a:r>
                        <a:rPr lang="nl-NL" sz="1400" spc="10" dirty="0">
                          <a:effectLst/>
                        </a:rPr>
                        <a:t>0.996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14.124 ± </a:t>
                      </a:r>
                      <a:r>
                        <a:rPr lang="nl-NL" sz="1400" spc="10" dirty="0">
                          <a:effectLst/>
                        </a:rPr>
                        <a:t>250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2356348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7</a:t>
                      </a:r>
                      <a:r>
                        <a:rPr lang="nl-NL" sz="1400" spc="10">
                          <a:effectLst/>
                        </a:rPr>
                        <a:t>,0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428 ± </a:t>
                      </a:r>
                      <a:r>
                        <a:rPr lang="nl-NL" sz="1400" spc="10" dirty="0">
                          <a:effectLst/>
                        </a:rPr>
                        <a:t>1.42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161 ± </a:t>
                      </a:r>
                      <a:r>
                        <a:rPr lang="nl-NL" sz="1400" spc="10" dirty="0">
                          <a:effectLst/>
                        </a:rPr>
                        <a:t>1.04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15.384 ± </a:t>
                      </a:r>
                      <a:r>
                        <a:rPr lang="nl-NL" sz="1400" spc="10" dirty="0">
                          <a:effectLst/>
                        </a:rPr>
                        <a:t>265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865113"/>
                  </a:ext>
                </a:extLst>
              </a:tr>
              <a:tr h="20156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10</a:t>
                      </a:r>
                      <a:r>
                        <a:rPr lang="nl-NL" sz="1400" spc="10">
                          <a:effectLst/>
                        </a:rPr>
                        <a:t>,0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480 ± </a:t>
                      </a:r>
                      <a:r>
                        <a:rPr lang="nl-NL" sz="1400" spc="10">
                          <a:effectLst/>
                        </a:rPr>
                        <a:t>1.41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>
                          <a:effectLst/>
                        </a:rPr>
                        <a:t>197 ± </a:t>
                      </a:r>
                      <a:r>
                        <a:rPr lang="nl-NL" sz="1400" spc="10">
                          <a:effectLst/>
                        </a:rPr>
                        <a:t>1.26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GB" sz="1400" spc="10" dirty="0">
                          <a:effectLst/>
                        </a:rPr>
                        <a:t>15.693 ± </a:t>
                      </a:r>
                      <a:r>
                        <a:rPr lang="nl-NL" sz="1400" spc="10" dirty="0">
                          <a:effectLst/>
                        </a:rPr>
                        <a:t>256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904837"/>
                  </a:ext>
                </a:extLst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75171"/>
              </p:ext>
            </p:extLst>
          </p:nvPr>
        </p:nvGraphicFramePr>
        <p:xfrm>
          <a:off x="1979714" y="3540862"/>
          <a:ext cx="4896544" cy="190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934">
                  <a:extLst>
                    <a:ext uri="{9D8B030D-6E8A-4147-A177-3AD203B41FA5}">
                      <a16:colId xmlns:a16="http://schemas.microsoft.com/office/drawing/2014/main" val="1587846075"/>
                    </a:ext>
                  </a:extLst>
                </a:gridCol>
                <a:gridCol w="1148918">
                  <a:extLst>
                    <a:ext uri="{9D8B030D-6E8A-4147-A177-3AD203B41FA5}">
                      <a16:colId xmlns:a16="http://schemas.microsoft.com/office/drawing/2014/main" val="1082391296"/>
                    </a:ext>
                  </a:extLst>
                </a:gridCol>
                <a:gridCol w="1567779">
                  <a:extLst>
                    <a:ext uri="{9D8B030D-6E8A-4147-A177-3AD203B41FA5}">
                      <a16:colId xmlns:a16="http://schemas.microsoft.com/office/drawing/2014/main" val="760770236"/>
                    </a:ext>
                  </a:extLst>
                </a:gridCol>
                <a:gridCol w="1471913">
                  <a:extLst>
                    <a:ext uri="{9D8B030D-6E8A-4147-A177-3AD203B41FA5}">
                      <a16:colId xmlns:a16="http://schemas.microsoft.com/office/drawing/2014/main" val="3927265706"/>
                    </a:ext>
                  </a:extLst>
                </a:gridCol>
              </a:tblGrid>
              <a:tr h="51728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Radius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Stop </a:t>
                      </a:r>
                      <a:r>
                        <a:rPr lang="nl-NL" sz="1400" spc="10" dirty="0" err="1">
                          <a:effectLst/>
                        </a:rPr>
                        <a:t>duration</a:t>
                      </a:r>
                      <a:r>
                        <a:rPr lang="nl-NL" sz="1400" spc="10" dirty="0">
                          <a:effectLst/>
                        </a:rPr>
                        <a:t> (minutes)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Track duration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(minutes)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spc="10">
                          <a:effectLst/>
                        </a:rPr>
                        <a:t>Distance of the track (meters)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084313"/>
                  </a:ext>
                </a:extLst>
              </a:tr>
              <a:tr h="27369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145 ± 0.779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71 ± 0.769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6.798 ± 204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063124"/>
                  </a:ext>
                </a:extLst>
              </a:tr>
              <a:tr h="27369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30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290 ± 1.13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104 ± 0.920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12.976 ± 275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724804"/>
                  </a:ext>
                </a:extLst>
              </a:tr>
              <a:tr h="27369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50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335 ± 1.24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111 ± 0.913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14.932 ± 293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510094"/>
                  </a:ext>
                </a:extLst>
              </a:tr>
              <a:tr h="27369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70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355 ± 1.29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115 ± 0.910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15.796 ± 300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23763"/>
                  </a:ext>
                </a:extLst>
              </a:tr>
              <a:tr h="273697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90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>
                          <a:effectLst/>
                        </a:rPr>
                        <a:t>368 ± 1.32</a:t>
                      </a:r>
                      <a:endParaRPr lang="nl-NL" sz="1400" spc="1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116 ± 0.900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nl-NL" sz="1400" spc="10" dirty="0">
                          <a:effectLst/>
                        </a:rPr>
                        <a:t>16.337 ± 305</a:t>
                      </a:r>
                      <a:endParaRPr lang="nl-NL" sz="1400" spc="10" dirty="0">
                        <a:solidFill>
                          <a:srgbClr val="365F91"/>
                        </a:solidFill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659054"/>
                  </a:ext>
                </a:extLst>
              </a:tr>
            </a:tbl>
          </a:graphicData>
        </a:graphic>
      </p:graphicFrame>
      <p:sp>
        <p:nvSpPr>
          <p:cNvPr id="9" name="Tekstvak 8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</p:spTree>
    <p:extLst>
      <p:ext uri="{BB962C8B-B14F-4D97-AF65-F5344CB8AC3E}">
        <p14:creationId xmlns:p14="http://schemas.microsoft.com/office/powerpoint/2010/main" val="7399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599024" y="548680"/>
            <a:ext cx="7992888" cy="510909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RQ4: stop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track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durations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continued</a:t>
            </a:r>
            <a:endParaRPr lang="nl-NL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nl-NL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000" dirty="0" smtClean="0"/>
          </a:p>
          <a:p>
            <a:endParaRPr lang="en-GB" sz="1000" dirty="0" smtClean="0"/>
          </a:p>
          <a:p>
            <a:endParaRPr lang="en-GB" sz="1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 smtClean="0"/>
          </a:p>
          <a:p>
            <a:pPr lvl="2"/>
            <a:endParaRPr lang="nl-NL" sz="1000" dirty="0"/>
          </a:p>
        </p:txBody>
      </p:sp>
      <p:grpSp>
        <p:nvGrpSpPr>
          <p:cNvPr id="9" name="Group 24"/>
          <p:cNvGrpSpPr/>
          <p:nvPr/>
        </p:nvGrpSpPr>
        <p:grpSpPr>
          <a:xfrm>
            <a:off x="2052637" y="1397317"/>
            <a:ext cx="5038725" cy="4063365"/>
            <a:chOff x="0" y="0"/>
            <a:chExt cx="5038725" cy="4063365"/>
          </a:xfrm>
        </p:grpSpPr>
        <p:sp>
          <p:nvSpPr>
            <p:cNvPr id="11" name="Text Box 20"/>
            <p:cNvSpPr txBox="1"/>
            <p:nvPr/>
          </p:nvSpPr>
          <p:spPr>
            <a:xfrm>
              <a:off x="257176" y="3657600"/>
              <a:ext cx="4721224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900" b="1" u="sng" spc="10">
                  <a:solidFill>
                    <a:srgbClr val="4F81BD"/>
                  </a:solidFill>
                  <a:effectLst/>
                  <a:uFill>
                    <a:solidFill>
                      <a:srgbClr val="4BACC6"/>
                    </a:solidFill>
                  </a:u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Figure </a:t>
              </a:r>
              <a:r>
                <a:rPr lang="en-US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5: Percentage of stops/tracks with </a:t>
              </a:r>
              <a:r>
                <a:rPr lang="en-GB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a </a:t>
              </a:r>
              <a:r>
                <a:rPr lang="en-US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duration/distance </a:t>
              </a:r>
              <a:r>
                <a:rPr lang="en-GB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that falls </a:t>
              </a:r>
              <a:r>
                <a:rPr lang="en-US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within the specified boundaries </a:t>
              </a:r>
              <a:r>
                <a:rPr lang="en-GB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on the right. Shown for all used time parameters.  </a:t>
              </a:r>
              <a:endParaRPr lang="nl-NL" sz="900" b="1" spc="1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2" descr="C:\Users\Lars\AppData\Local\Packages\microsoft.windowscommunicationsapps_8wekyb3d8bbwe\LocalState\Files\S0\7856\Attachments\Durations_time[8956]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038725" cy="3657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Tekstvak 12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</p:spTree>
    <p:extLst>
      <p:ext uri="{BB962C8B-B14F-4D97-AF65-F5344CB8AC3E}">
        <p14:creationId xmlns:p14="http://schemas.microsoft.com/office/powerpoint/2010/main" val="13377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599024" y="548680"/>
            <a:ext cx="7992888" cy="486287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future</a:t>
            </a:r>
            <a:endParaRPr lang="en-GB" sz="1000" dirty="0" smtClean="0"/>
          </a:p>
          <a:p>
            <a:endParaRPr lang="nl-NL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Issues </a:t>
            </a:r>
            <a:r>
              <a:rPr lang="nl-NL" sz="2000" dirty="0" err="1" smtClean="0"/>
              <a:t>reported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respondents</a:t>
            </a:r>
            <a:r>
              <a:rPr lang="nl-NL" sz="2000" dirty="0" smtClean="0"/>
              <a:t> show </a:t>
            </a:r>
            <a:r>
              <a:rPr lang="nl-NL" sz="2000" dirty="0" err="1" smtClean="0"/>
              <a:t>weak</a:t>
            </a:r>
            <a:r>
              <a:rPr lang="nl-NL" sz="2000" dirty="0" smtClean="0"/>
              <a:t> </a:t>
            </a:r>
            <a:r>
              <a:rPr lang="nl-NL" sz="2000" dirty="0" err="1" smtClean="0"/>
              <a:t>relation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parameters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err="1" smtClean="0"/>
              <a:t>Number</a:t>
            </a:r>
            <a:r>
              <a:rPr lang="nl-NL" sz="2000" dirty="0" smtClean="0"/>
              <a:t> of </a:t>
            </a:r>
            <a:r>
              <a:rPr lang="nl-NL" sz="2000" dirty="0" err="1" smtClean="0"/>
              <a:t>stops</a:t>
            </a:r>
            <a:r>
              <a:rPr lang="nl-NL" sz="2000" dirty="0" smtClean="0"/>
              <a:t> is </a:t>
            </a:r>
            <a:r>
              <a:rPr lang="nl-NL" sz="2000" dirty="0" err="1" smtClean="0"/>
              <a:t>robust</a:t>
            </a:r>
            <a:r>
              <a:rPr lang="nl-NL" sz="2000" dirty="0" smtClean="0"/>
              <a:t>, </a:t>
            </a:r>
            <a:r>
              <a:rPr lang="nl-NL" sz="2000" dirty="0" err="1" smtClean="0"/>
              <a:t>unless</a:t>
            </a:r>
            <a:r>
              <a:rPr lang="nl-NL" sz="2000" dirty="0" smtClean="0"/>
              <a:t> </a:t>
            </a:r>
            <a:r>
              <a:rPr lang="nl-NL" sz="2000" dirty="0" err="1" smtClean="0"/>
              <a:t>unrealistically</a:t>
            </a:r>
            <a:r>
              <a:rPr lang="nl-NL" sz="2000" dirty="0" smtClean="0"/>
              <a:t> small/short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err="1" smtClean="0"/>
              <a:t>Attrition</a:t>
            </a:r>
            <a:r>
              <a:rPr lang="nl-NL" sz="2000" dirty="0" smtClean="0"/>
              <a:t> </a:t>
            </a:r>
            <a:r>
              <a:rPr lang="nl-NL" sz="2000" dirty="0" err="1" smtClean="0"/>
              <a:t>showed</a:t>
            </a:r>
            <a:r>
              <a:rPr lang="nl-NL" sz="2000" dirty="0" smtClean="0"/>
              <a:t> no </a:t>
            </a:r>
            <a:r>
              <a:rPr lang="nl-NL" sz="2000" dirty="0" err="1" smtClean="0"/>
              <a:t>relation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parameters</a:t>
            </a:r>
            <a:endParaRPr lang="nl-NL" sz="2000" dirty="0"/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Parameters have </a:t>
            </a:r>
            <a:r>
              <a:rPr lang="nl-NL" sz="2000" dirty="0" err="1" smtClean="0"/>
              <a:t>slight</a:t>
            </a:r>
            <a:r>
              <a:rPr lang="nl-NL" sz="2000" dirty="0" smtClean="0"/>
              <a:t> impact on </a:t>
            </a:r>
            <a:r>
              <a:rPr lang="nl-NL" sz="2000" dirty="0" err="1" smtClean="0"/>
              <a:t>travel</a:t>
            </a:r>
            <a:r>
              <a:rPr lang="nl-NL" sz="2000" dirty="0" smtClean="0"/>
              <a:t> </a:t>
            </a:r>
            <a:r>
              <a:rPr lang="nl-NL" sz="2000" dirty="0" err="1" smtClean="0"/>
              <a:t>statistics</a:t>
            </a:r>
            <a:endParaRPr lang="nl-NL" sz="2000" dirty="0" smtClean="0"/>
          </a:p>
          <a:p>
            <a:pPr lvl="1"/>
            <a:endParaRPr lang="nl-NL" sz="2000" dirty="0" smtClean="0"/>
          </a:p>
          <a:p>
            <a:pPr lvl="1"/>
            <a:r>
              <a:rPr lang="nl-NL" sz="2000" dirty="0" err="1" smtClean="0">
                <a:solidFill>
                  <a:schemeClr val="tx2"/>
                </a:solidFill>
              </a:rPr>
              <a:t>Future</a:t>
            </a:r>
            <a:r>
              <a:rPr lang="nl-NL" sz="2000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nl-NL" sz="2000" dirty="0" err="1" smtClean="0">
                <a:solidFill>
                  <a:schemeClr val="tx2"/>
                </a:solidFill>
              </a:rPr>
              <a:t>Further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improvement</a:t>
            </a:r>
            <a:r>
              <a:rPr lang="nl-NL" sz="2000" dirty="0" smtClean="0">
                <a:solidFill>
                  <a:schemeClr val="tx2"/>
                </a:solidFill>
              </a:rPr>
              <a:t> of stop </a:t>
            </a:r>
            <a:r>
              <a:rPr lang="nl-NL" sz="2000" dirty="0" err="1" smtClean="0">
                <a:solidFill>
                  <a:schemeClr val="tx2"/>
                </a:solidFill>
              </a:rPr>
              <a:t>detection</a:t>
            </a:r>
            <a:r>
              <a:rPr lang="nl-NL" sz="2000" dirty="0" smtClean="0">
                <a:solidFill>
                  <a:schemeClr val="tx2"/>
                </a:solidFill>
              </a:rPr>
              <a:t> is </a:t>
            </a:r>
            <a:r>
              <a:rPr lang="nl-NL" sz="2000" dirty="0" err="1" smtClean="0">
                <a:solidFill>
                  <a:schemeClr val="tx2"/>
                </a:solidFill>
              </a:rPr>
              <a:t>only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feasible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using</a:t>
            </a:r>
            <a:r>
              <a:rPr lang="nl-NL" sz="2000" dirty="0" smtClean="0">
                <a:solidFill>
                  <a:schemeClr val="tx2"/>
                </a:solidFill>
              </a:rPr>
              <a:t> online </a:t>
            </a:r>
            <a:r>
              <a:rPr lang="nl-NL" sz="2000" dirty="0" err="1" smtClean="0">
                <a:solidFill>
                  <a:schemeClr val="tx2"/>
                </a:solidFill>
              </a:rPr>
              <a:t>geolocation</a:t>
            </a:r>
            <a:r>
              <a:rPr lang="nl-NL" sz="2000" dirty="0" smtClean="0">
                <a:solidFill>
                  <a:schemeClr val="tx2"/>
                </a:solidFill>
              </a:rPr>
              <a:t> databases/points-of-interest</a:t>
            </a:r>
          </a:p>
          <a:p>
            <a:pPr lvl="1"/>
            <a:r>
              <a:rPr lang="nl-NL" sz="2000" dirty="0" smtClean="0">
                <a:solidFill>
                  <a:schemeClr val="tx2"/>
                </a:solidFill>
              </a:rPr>
              <a:t>Commercial apps </a:t>
            </a:r>
            <a:r>
              <a:rPr lang="nl-NL" sz="2000" dirty="0" err="1" smtClean="0">
                <a:solidFill>
                  <a:schemeClr val="tx2"/>
                </a:solidFill>
              </a:rPr>
              <a:t>include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individual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learning</a:t>
            </a:r>
            <a:r>
              <a:rPr lang="nl-NL" sz="2000" dirty="0" smtClean="0">
                <a:solidFill>
                  <a:schemeClr val="tx2"/>
                </a:solidFill>
              </a:rPr>
              <a:t>, but </a:t>
            </a:r>
            <a:r>
              <a:rPr lang="nl-NL" sz="2000" dirty="0" err="1" smtClean="0">
                <a:solidFill>
                  <a:schemeClr val="tx2"/>
                </a:solidFill>
              </a:rPr>
              <a:t>require</a:t>
            </a:r>
            <a:r>
              <a:rPr lang="nl-NL" sz="2000" dirty="0" smtClean="0">
                <a:solidFill>
                  <a:schemeClr val="tx2"/>
                </a:solidFill>
              </a:rPr>
              <a:t> &gt;7 </a:t>
            </a:r>
            <a:r>
              <a:rPr lang="nl-NL" sz="2000" dirty="0" err="1" smtClean="0">
                <a:solidFill>
                  <a:schemeClr val="tx2"/>
                </a:solidFill>
              </a:rPr>
              <a:t>days</a:t>
            </a:r>
            <a:endParaRPr lang="nl-NL" sz="2000" dirty="0">
              <a:solidFill>
                <a:schemeClr val="tx2"/>
              </a:solidFill>
            </a:endParaRPr>
          </a:p>
          <a:p>
            <a:pPr lvl="1"/>
            <a:r>
              <a:rPr lang="nl-NL" sz="2000" dirty="0" err="1" smtClean="0">
                <a:solidFill>
                  <a:schemeClr val="tx2"/>
                </a:solidFill>
              </a:rPr>
              <a:t>Keeping</a:t>
            </a:r>
            <a:r>
              <a:rPr lang="nl-NL" sz="2000" dirty="0" smtClean="0">
                <a:solidFill>
                  <a:schemeClr val="tx2"/>
                </a:solidFill>
              </a:rPr>
              <a:t> app </a:t>
            </a:r>
            <a:r>
              <a:rPr lang="nl-NL" sz="2000" dirty="0" err="1" smtClean="0">
                <a:solidFill>
                  <a:schemeClr val="tx2"/>
                </a:solidFill>
              </a:rPr>
              <a:t>active</a:t>
            </a:r>
            <a:r>
              <a:rPr lang="nl-NL" sz="2000" dirty="0" smtClean="0">
                <a:solidFill>
                  <a:schemeClr val="tx2"/>
                </a:solidFill>
              </a:rPr>
              <a:t> is a </a:t>
            </a:r>
            <a:r>
              <a:rPr lang="nl-NL" sz="2000" dirty="0" err="1" smtClean="0">
                <a:solidFill>
                  <a:schemeClr val="tx2"/>
                </a:solidFill>
              </a:rPr>
              <a:t>crucial</a:t>
            </a:r>
            <a:r>
              <a:rPr lang="nl-NL" sz="2000" dirty="0" smtClean="0">
                <a:solidFill>
                  <a:schemeClr val="tx2"/>
                </a:solidFill>
              </a:rPr>
              <a:t> IT </a:t>
            </a:r>
            <a:r>
              <a:rPr lang="nl-NL" sz="2000" dirty="0" err="1" smtClean="0">
                <a:solidFill>
                  <a:schemeClr val="tx2"/>
                </a:solidFill>
              </a:rPr>
              <a:t>challenge</a:t>
            </a:r>
            <a:endParaRPr lang="nl-NL" sz="2000" dirty="0" smtClean="0">
              <a:solidFill>
                <a:schemeClr val="tx2"/>
              </a:solidFill>
            </a:endParaRPr>
          </a:p>
          <a:p>
            <a:pPr lvl="1"/>
            <a:endParaRPr lang="nl-NL" sz="2000" dirty="0" smtClean="0">
              <a:solidFill>
                <a:schemeClr val="tx2"/>
              </a:solidFill>
            </a:endParaRPr>
          </a:p>
          <a:p>
            <a:pPr lvl="2"/>
            <a:endParaRPr lang="nl-NL" sz="1000" dirty="0"/>
          </a:p>
        </p:txBody>
      </p:sp>
      <p:sp>
        <p:nvSpPr>
          <p:cNvPr id="9" name="Tekstvak 8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</p:spTree>
    <p:extLst>
      <p:ext uri="{BB962C8B-B14F-4D97-AF65-F5344CB8AC3E}">
        <p14:creationId xmlns:p14="http://schemas.microsoft.com/office/powerpoint/2010/main" val="8636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ekstvak 7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9024" y="548680"/>
            <a:ext cx="7992888" cy="4247317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hy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stop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detection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is relevant in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surveys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1000" dirty="0" smtClean="0"/>
          </a:p>
          <a:p>
            <a:endParaRPr lang="nl-NL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Stop </a:t>
            </a:r>
            <a:r>
              <a:rPr lang="nl-NL" sz="2000" dirty="0" err="1" smtClean="0"/>
              <a:t>detection</a:t>
            </a:r>
            <a:r>
              <a:rPr lang="nl-NL" sz="2000" dirty="0" smtClean="0"/>
              <a:t> splits a series of time-</a:t>
            </a:r>
            <a:r>
              <a:rPr lang="nl-NL" sz="2000" dirty="0" err="1" smtClean="0"/>
              <a:t>location</a:t>
            </a:r>
            <a:r>
              <a:rPr lang="nl-NL" sz="2000" dirty="0" smtClean="0"/>
              <a:t> sensor data (GPS, </a:t>
            </a:r>
            <a:r>
              <a:rPr lang="nl-NL" sz="2000" dirty="0" err="1" smtClean="0"/>
              <a:t>WiFi</a:t>
            </a:r>
            <a:r>
              <a:rPr lang="nl-NL" sz="2000" dirty="0" smtClean="0"/>
              <a:t>, GSM) </a:t>
            </a:r>
            <a:r>
              <a:rPr lang="nl-NL" sz="2000" dirty="0" err="1" smtClean="0"/>
              <a:t>into</a:t>
            </a:r>
            <a:r>
              <a:rPr lang="nl-NL" sz="2000" dirty="0" smtClean="0"/>
              <a:t> </a:t>
            </a:r>
            <a:r>
              <a:rPr lang="nl-NL" sz="2000" dirty="0" err="1" smtClean="0"/>
              <a:t>stops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tracks, i.e. </a:t>
            </a:r>
            <a:r>
              <a:rPr lang="nl-NL" sz="2000" dirty="0" err="1" smtClean="0"/>
              <a:t>adds</a:t>
            </a:r>
            <a:r>
              <a:rPr lang="nl-NL" sz="2000" dirty="0" smtClean="0"/>
              <a:t> </a:t>
            </a:r>
            <a:r>
              <a:rPr lang="nl-NL" sz="2000" dirty="0" err="1" smtClean="0"/>
              <a:t>purpose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meaning</a:t>
            </a:r>
            <a:endParaRPr lang="nl-NL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err="1" smtClean="0"/>
              <a:t>Stops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tracks are </a:t>
            </a:r>
            <a:r>
              <a:rPr lang="nl-NL" sz="2000" dirty="0" err="1" smtClean="0"/>
              <a:t>useful</a:t>
            </a:r>
            <a:r>
              <a:rPr lang="nl-NL" sz="2000" dirty="0" smtClean="0"/>
              <a:t> </a:t>
            </a:r>
            <a:r>
              <a:rPr lang="nl-NL" sz="2000" dirty="0" err="1" smtClean="0"/>
              <a:t>ingredients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many</a:t>
            </a:r>
            <a:r>
              <a:rPr lang="nl-NL" sz="2000" dirty="0" smtClean="0"/>
              <a:t> </a:t>
            </a:r>
            <a:r>
              <a:rPr lang="nl-NL" sz="2000" dirty="0" err="1" smtClean="0"/>
              <a:t>surveys</a:t>
            </a:r>
            <a:r>
              <a:rPr lang="nl-NL" sz="2000" dirty="0" smtClean="0"/>
              <a:t>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000" dirty="0" smtClean="0"/>
              <a:t>Travel </a:t>
            </a:r>
            <a:r>
              <a:rPr lang="nl-NL" sz="2000" dirty="0" err="1" smtClean="0"/>
              <a:t>surveys</a:t>
            </a:r>
            <a:endParaRPr lang="nl-NL" sz="2000" dirty="0" smtClean="0"/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000" dirty="0" smtClean="0"/>
              <a:t>Time </a:t>
            </a:r>
            <a:r>
              <a:rPr lang="nl-NL" sz="2000" dirty="0" err="1" smtClean="0"/>
              <a:t>use</a:t>
            </a:r>
            <a:r>
              <a:rPr lang="nl-NL" sz="2000" dirty="0" smtClean="0"/>
              <a:t> </a:t>
            </a:r>
            <a:r>
              <a:rPr lang="nl-NL" sz="2000" dirty="0" err="1" smtClean="0"/>
              <a:t>surveys</a:t>
            </a:r>
            <a:endParaRPr lang="nl-NL" sz="2000" dirty="0" smtClean="0"/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sz="2000" dirty="0" err="1" smtClean="0"/>
              <a:t>Geo-fencing</a:t>
            </a:r>
            <a:r>
              <a:rPr lang="nl-NL" sz="2000" dirty="0" smtClean="0"/>
              <a:t> in </a:t>
            </a:r>
            <a:r>
              <a:rPr lang="nl-NL" sz="2000" dirty="0" err="1" smtClean="0"/>
              <a:t>expenditure</a:t>
            </a:r>
            <a:r>
              <a:rPr lang="nl-NL" sz="2000" dirty="0" smtClean="0"/>
              <a:t> </a:t>
            </a:r>
            <a:r>
              <a:rPr lang="nl-NL" sz="2000" dirty="0" err="1" smtClean="0"/>
              <a:t>surveys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food </a:t>
            </a:r>
            <a:r>
              <a:rPr lang="nl-NL" sz="2000" dirty="0" err="1" smtClean="0"/>
              <a:t>surveys</a:t>
            </a:r>
            <a:endParaRPr lang="nl-NL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In </a:t>
            </a:r>
            <a:r>
              <a:rPr lang="nl-NL" sz="2000" dirty="0" err="1" smtClean="0"/>
              <a:t>active</a:t>
            </a:r>
            <a:r>
              <a:rPr lang="nl-NL" sz="2000" dirty="0" smtClean="0"/>
              <a:t> sensor data </a:t>
            </a:r>
            <a:r>
              <a:rPr lang="nl-NL" sz="2000" dirty="0" err="1" smtClean="0"/>
              <a:t>collection</a:t>
            </a:r>
            <a:r>
              <a:rPr lang="nl-NL" sz="2000" dirty="0" smtClean="0"/>
              <a:t>, stop </a:t>
            </a:r>
            <a:r>
              <a:rPr lang="nl-NL" sz="2000" dirty="0" err="1" smtClean="0"/>
              <a:t>detection</a:t>
            </a:r>
            <a:r>
              <a:rPr lang="nl-NL" sz="2000" dirty="0" smtClean="0"/>
              <a:t> is </a:t>
            </a:r>
            <a:r>
              <a:rPr lang="nl-NL" sz="2000" dirty="0" err="1" smtClean="0"/>
              <a:t>crucial</a:t>
            </a:r>
            <a:r>
              <a:rPr lang="nl-NL" sz="2000" dirty="0" smtClean="0"/>
              <a:t> in order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ask</a:t>
            </a:r>
            <a:r>
              <a:rPr lang="nl-NL" sz="2000" dirty="0" smtClean="0"/>
              <a:t> </a:t>
            </a:r>
            <a:r>
              <a:rPr lang="nl-NL" sz="2000" dirty="0" err="1" smtClean="0"/>
              <a:t>respondents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feedback, </a:t>
            </a:r>
            <a:r>
              <a:rPr lang="nl-NL" sz="2000" dirty="0" err="1" smtClean="0"/>
              <a:t>validation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supplemental</a:t>
            </a:r>
            <a:r>
              <a:rPr lang="nl-NL" sz="2000" dirty="0" smtClean="0"/>
              <a:t> data</a:t>
            </a: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8690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ekstvak 7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9024" y="548680"/>
            <a:ext cx="7992888" cy="455509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is a stop?</a:t>
            </a:r>
            <a:endParaRPr lang="en-GB" sz="1000" dirty="0" smtClean="0"/>
          </a:p>
          <a:p>
            <a:endParaRPr lang="nl-NL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err="1" smtClean="0"/>
              <a:t>Complicated</a:t>
            </a:r>
            <a:r>
              <a:rPr lang="nl-NL" sz="2000" dirty="0" smtClean="0"/>
              <a:t> question </a:t>
            </a:r>
            <a:r>
              <a:rPr lang="nl-NL" sz="2000" dirty="0" err="1" smtClean="0"/>
              <a:t>that</a:t>
            </a:r>
            <a:r>
              <a:rPr lang="nl-NL" sz="2000" dirty="0"/>
              <a:t> </a:t>
            </a:r>
            <a:r>
              <a:rPr lang="nl-NL" sz="2000" dirty="0" smtClean="0"/>
              <a:t>is </a:t>
            </a:r>
            <a:r>
              <a:rPr lang="nl-NL" sz="2000" dirty="0" err="1" smtClean="0"/>
              <a:t>answered</a:t>
            </a:r>
            <a:r>
              <a:rPr lang="nl-NL" sz="2000" dirty="0" smtClean="0"/>
              <a:t> </a:t>
            </a:r>
            <a:r>
              <a:rPr lang="nl-NL" sz="2000" dirty="0" err="1" smtClean="0"/>
              <a:t>ambiguously</a:t>
            </a:r>
            <a:r>
              <a:rPr lang="nl-NL" sz="2000" dirty="0" smtClean="0"/>
              <a:t> </a:t>
            </a:r>
            <a:r>
              <a:rPr lang="nl-NL" sz="2000" dirty="0" err="1" smtClean="0"/>
              <a:t>by</a:t>
            </a:r>
            <a:r>
              <a:rPr lang="nl-NL" sz="2000" dirty="0" smtClean="0"/>
              <a:t> </a:t>
            </a:r>
            <a:r>
              <a:rPr lang="nl-NL" sz="2000" dirty="0" err="1" smtClean="0"/>
              <a:t>substantive</a:t>
            </a:r>
            <a:r>
              <a:rPr lang="nl-NL" sz="2000" dirty="0" smtClean="0"/>
              <a:t> </a:t>
            </a:r>
            <a:r>
              <a:rPr lang="nl-NL" sz="2000" dirty="0" err="1" smtClean="0"/>
              <a:t>researchers</a:t>
            </a:r>
            <a:r>
              <a:rPr lang="nl-NL" sz="2000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In paper/online </a:t>
            </a:r>
            <a:r>
              <a:rPr lang="nl-NL" sz="2000" dirty="0" err="1" smtClean="0"/>
              <a:t>travel</a:t>
            </a:r>
            <a:r>
              <a:rPr lang="nl-NL" sz="2000" dirty="0" smtClean="0"/>
              <a:t> </a:t>
            </a:r>
            <a:r>
              <a:rPr lang="nl-NL" sz="2000" dirty="0" err="1" smtClean="0"/>
              <a:t>surveys</a:t>
            </a:r>
            <a:r>
              <a:rPr lang="nl-NL" sz="2000" dirty="0" smtClean="0"/>
              <a:t>, </a:t>
            </a:r>
            <a:r>
              <a:rPr lang="nl-NL" sz="2000" dirty="0" err="1" smtClean="0"/>
              <a:t>this</a:t>
            </a:r>
            <a:r>
              <a:rPr lang="nl-NL" sz="2000" dirty="0" smtClean="0"/>
              <a:t> is </a:t>
            </a:r>
            <a:r>
              <a:rPr lang="nl-NL" sz="2000" dirty="0" err="1" smtClean="0"/>
              <a:t>left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respondents</a:t>
            </a:r>
            <a:r>
              <a:rPr lang="nl-NL" sz="2000" dirty="0" smtClean="0"/>
              <a:t> </a:t>
            </a:r>
            <a:r>
              <a:rPr lang="nl-NL" sz="2000" dirty="0" err="1" smtClean="0"/>
              <a:t>with</a:t>
            </a:r>
            <a:r>
              <a:rPr lang="nl-NL" sz="2000" dirty="0" smtClean="0"/>
              <a:t> </a:t>
            </a:r>
            <a:r>
              <a:rPr lang="nl-NL" sz="2000" dirty="0" err="1" smtClean="0"/>
              <a:t>some</a:t>
            </a:r>
            <a:r>
              <a:rPr lang="nl-NL" sz="2000" dirty="0" smtClean="0"/>
              <a:t> basic </a:t>
            </a:r>
            <a:r>
              <a:rPr lang="nl-NL" sz="2000" dirty="0" err="1" smtClean="0"/>
              <a:t>instruction</a:t>
            </a:r>
            <a:endParaRPr lang="nl-NL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Here: A person has a stop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when</a:t>
            </a:r>
            <a:endParaRPr lang="nl-N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371600" lvl="2" indent="-457200">
              <a:buFont typeface="+mj-lt"/>
              <a:buAutoNum type="alphaLcPeriod"/>
            </a:pPr>
            <a:r>
              <a:rPr lang="nl-NL" sz="2000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e/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she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is in a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certain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area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at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least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certain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time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period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marL="1371600" lvl="2" indent="-457200">
              <a:buFont typeface="+mj-lt"/>
              <a:buAutoNum type="alphaLcPeriod"/>
            </a:pP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he/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she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is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there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purpose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that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is different </a:t>
            </a:r>
            <a:r>
              <a:rPr lang="nl-NL" sz="2000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nl-NL" sz="2000" dirty="0" smtClean="0">
                <a:solidFill>
                  <a:schemeClr val="accent1">
                    <a:lumMod val="75000"/>
                  </a:schemeClr>
                </a:solidFill>
              </a:rPr>
              <a:t> a change of transportation mode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000" dirty="0" smtClean="0"/>
              <a:t>A change of transportation mode </a:t>
            </a:r>
            <a:r>
              <a:rPr lang="nl-NL" sz="2000" dirty="0" smtClean="0"/>
              <a:t>splits </a:t>
            </a:r>
            <a:r>
              <a:rPr lang="nl-NL" sz="2000" dirty="0" smtClean="0"/>
              <a:t>tracks </a:t>
            </a:r>
            <a:r>
              <a:rPr lang="nl-NL" sz="2000" dirty="0" err="1" smtClean="0"/>
              <a:t>into</a:t>
            </a:r>
            <a:r>
              <a:rPr lang="nl-NL" sz="2000" dirty="0" smtClean="0"/>
              <a:t> </a:t>
            </a:r>
            <a:r>
              <a:rPr lang="nl-NL" sz="2000" dirty="0" err="1" smtClean="0"/>
              <a:t>subtracks</a:t>
            </a:r>
            <a:endParaRPr lang="nl-NL" sz="2000" dirty="0" smtClean="0"/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529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611560" y="548680"/>
            <a:ext cx="7992888" cy="486287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Stop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detection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methodology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IT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chocies</a:t>
            </a:r>
            <a:endParaRPr lang="nl-NL" sz="2000" dirty="0" smtClean="0"/>
          </a:p>
          <a:p>
            <a:pPr lvl="1"/>
            <a:endParaRPr lang="nl-NL" sz="2000" dirty="0"/>
          </a:p>
          <a:p>
            <a:pPr lvl="1"/>
            <a:r>
              <a:rPr lang="nl-NL" sz="2000" dirty="0" smtClean="0"/>
              <a:t>A </a:t>
            </a:r>
            <a:r>
              <a:rPr lang="nl-NL" sz="2000" dirty="0" err="1" smtClean="0"/>
              <a:t>candidate</a:t>
            </a:r>
            <a:r>
              <a:rPr lang="nl-NL" sz="2000" dirty="0" smtClean="0"/>
              <a:t> stop is </a:t>
            </a:r>
            <a:r>
              <a:rPr lang="nl-NL" sz="2000" dirty="0" err="1" smtClean="0"/>
              <a:t>detected</a:t>
            </a:r>
            <a:r>
              <a:rPr lang="nl-NL" sz="2000" dirty="0" smtClean="0"/>
              <a:t> </a:t>
            </a:r>
            <a:r>
              <a:rPr lang="nl-NL" sz="2000" dirty="0" err="1" smtClean="0"/>
              <a:t>when</a:t>
            </a:r>
            <a:r>
              <a:rPr lang="nl-NL" sz="2000" dirty="0" smtClean="0"/>
              <a:t> a respondent </a:t>
            </a:r>
            <a:r>
              <a:rPr lang="nl-NL" sz="2000" dirty="0" err="1" smtClean="0"/>
              <a:t>resides</a:t>
            </a:r>
            <a:r>
              <a:rPr lang="nl-NL" sz="2000" dirty="0" smtClean="0"/>
              <a:t> in </a:t>
            </a:r>
            <a:r>
              <a:rPr lang="nl-NL" sz="2000" dirty="0" err="1" smtClean="0"/>
              <a:t>an</a:t>
            </a:r>
            <a:r>
              <a:rPr lang="nl-NL" sz="2000" dirty="0" smtClean="0"/>
              <a:t> area of </a:t>
            </a:r>
            <a:r>
              <a:rPr lang="nl-NL" sz="2000" dirty="0" err="1" smtClean="0"/>
              <a:t>with</a:t>
            </a:r>
            <a:r>
              <a:rPr lang="nl-NL" sz="2000" dirty="0" smtClean="0"/>
              <a:t> perimeter smaller </a:t>
            </a:r>
            <a:r>
              <a:rPr lang="nl-NL" sz="2000" dirty="0" err="1" smtClean="0"/>
              <a:t>than</a:t>
            </a:r>
            <a:r>
              <a:rPr lang="nl-NL" sz="2000" dirty="0" smtClean="0"/>
              <a:t> r </a:t>
            </a:r>
            <a:r>
              <a:rPr lang="nl-NL" sz="2000" dirty="0" err="1" smtClean="0"/>
              <a:t>for</a:t>
            </a:r>
            <a:r>
              <a:rPr lang="nl-NL" sz="2000" dirty="0" smtClean="0"/>
              <a:t> at </a:t>
            </a:r>
            <a:r>
              <a:rPr lang="nl-NL" sz="2000" dirty="0" err="1" smtClean="0"/>
              <a:t>least</a:t>
            </a:r>
            <a:r>
              <a:rPr lang="nl-NL" sz="2000" dirty="0" smtClean="0"/>
              <a:t> a </a:t>
            </a:r>
            <a:r>
              <a:rPr lang="nl-NL" sz="2000" dirty="0" err="1" smtClean="0"/>
              <a:t>duration</a:t>
            </a:r>
            <a:r>
              <a:rPr lang="nl-NL" sz="2000" dirty="0" smtClean="0"/>
              <a:t> of d minutes.</a:t>
            </a: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>
                <a:solidFill>
                  <a:schemeClr val="tx2"/>
                </a:solidFill>
              </a:rPr>
              <a:t>Start/end </a:t>
            </a:r>
            <a:r>
              <a:rPr lang="nl-NL" sz="2000" dirty="0" err="1" smtClean="0">
                <a:solidFill>
                  <a:schemeClr val="tx2"/>
                </a:solidFill>
              </a:rPr>
              <a:t>times</a:t>
            </a:r>
            <a:r>
              <a:rPr lang="nl-NL" sz="2000" dirty="0">
                <a:solidFill>
                  <a:schemeClr val="tx2"/>
                </a:solidFill>
              </a:rPr>
              <a:t>/</a:t>
            </a:r>
            <a:r>
              <a:rPr lang="nl-NL" sz="2000" dirty="0" err="1" smtClean="0">
                <a:solidFill>
                  <a:schemeClr val="tx2"/>
                </a:solidFill>
              </a:rPr>
              <a:t>average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location</a:t>
            </a:r>
            <a:r>
              <a:rPr lang="nl-NL" sz="2000" dirty="0" smtClean="0">
                <a:solidFill>
                  <a:schemeClr val="tx2"/>
                </a:solidFill>
              </a:rPr>
              <a:t> are </a:t>
            </a:r>
            <a:r>
              <a:rPr lang="nl-NL" sz="2000" dirty="0" err="1" smtClean="0">
                <a:solidFill>
                  <a:schemeClr val="tx2"/>
                </a:solidFill>
              </a:rPr>
              <a:t>slightly</a:t>
            </a:r>
            <a:r>
              <a:rPr lang="nl-NL" sz="2000" dirty="0" smtClean="0">
                <a:solidFill>
                  <a:schemeClr val="tx2"/>
                </a:solidFill>
              </a:rPr>
              <a:t> more </a:t>
            </a:r>
            <a:r>
              <a:rPr lang="nl-NL" sz="2000" dirty="0" err="1" smtClean="0">
                <a:solidFill>
                  <a:schemeClr val="tx2"/>
                </a:solidFill>
              </a:rPr>
              <a:t>complicated</a:t>
            </a:r>
            <a:r>
              <a:rPr lang="nl-NL" sz="2000" dirty="0" smtClean="0">
                <a:solidFill>
                  <a:schemeClr val="tx2"/>
                </a:solidFill>
              </a:rPr>
              <a:t>, </a:t>
            </a:r>
            <a:r>
              <a:rPr lang="nl-NL" sz="2000" dirty="0" err="1" smtClean="0">
                <a:solidFill>
                  <a:schemeClr val="tx2"/>
                </a:solidFill>
              </a:rPr>
              <a:t>because</a:t>
            </a:r>
            <a:r>
              <a:rPr lang="nl-NL" sz="2000" dirty="0" smtClean="0">
                <a:solidFill>
                  <a:schemeClr val="tx2"/>
                </a:solidFill>
              </a:rPr>
              <a:t> a respondent </a:t>
            </a:r>
            <a:r>
              <a:rPr lang="nl-NL" sz="2000" dirty="0" err="1" smtClean="0">
                <a:solidFill>
                  <a:schemeClr val="tx2"/>
                </a:solidFill>
              </a:rPr>
              <a:t>can</a:t>
            </a:r>
            <a:r>
              <a:rPr lang="nl-NL" sz="2000" dirty="0" smtClean="0">
                <a:solidFill>
                  <a:schemeClr val="tx2"/>
                </a:solidFill>
              </a:rPr>
              <a:t> move </a:t>
            </a:r>
            <a:r>
              <a:rPr lang="nl-NL" sz="2000" dirty="0" err="1" smtClean="0">
                <a:solidFill>
                  <a:schemeClr val="tx2"/>
                </a:solidFill>
              </a:rPr>
              <a:t>while</a:t>
            </a:r>
            <a:r>
              <a:rPr lang="nl-NL" sz="2000" dirty="0" smtClean="0">
                <a:solidFill>
                  <a:schemeClr val="tx2"/>
                </a:solidFill>
              </a:rPr>
              <a:t> in a stop, e.g. </a:t>
            </a:r>
            <a:r>
              <a:rPr lang="nl-NL" sz="2000" dirty="0" err="1" smtClean="0">
                <a:solidFill>
                  <a:schemeClr val="tx2"/>
                </a:solidFill>
              </a:rPr>
              <a:t>during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work</a:t>
            </a:r>
            <a:endParaRPr lang="nl-NL" sz="2000" dirty="0" smtClean="0">
              <a:solidFill>
                <a:schemeClr val="tx2"/>
              </a:solidFill>
            </a:endParaRPr>
          </a:p>
          <a:p>
            <a:pPr lvl="1"/>
            <a:endParaRPr lang="nl-NL" sz="2000" dirty="0" smtClean="0"/>
          </a:p>
          <a:p>
            <a:pPr lvl="1"/>
            <a:r>
              <a:rPr lang="nl-NL" sz="2000" dirty="0" smtClean="0"/>
              <a:t>IT </a:t>
            </a:r>
            <a:r>
              <a:rPr lang="nl-NL" sz="2000" dirty="0" err="1" smtClean="0"/>
              <a:t>choices</a:t>
            </a:r>
            <a:r>
              <a:rPr lang="nl-NL" sz="2000" dirty="0" smtClean="0"/>
              <a:t>:</a:t>
            </a:r>
            <a:endParaRPr lang="nl-N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Choice</a:t>
            </a:r>
            <a:r>
              <a:rPr lang="nl-NL" dirty="0" smtClean="0"/>
              <a:t> of a </a:t>
            </a:r>
            <a:r>
              <a:rPr lang="nl-NL" dirty="0"/>
              <a:t>h</a:t>
            </a:r>
            <a:r>
              <a:rPr lang="nl-NL" dirty="0" smtClean="0"/>
              <a:t>igh </a:t>
            </a:r>
            <a:r>
              <a:rPr lang="nl-NL" dirty="0" err="1" smtClean="0"/>
              <a:t>and</a:t>
            </a:r>
            <a:r>
              <a:rPr lang="nl-NL" dirty="0" smtClean="0"/>
              <a:t> low tracking mode </a:t>
            </a:r>
            <a:r>
              <a:rPr lang="nl-NL" dirty="0" err="1" smtClean="0"/>
              <a:t>to</a:t>
            </a:r>
            <a:r>
              <a:rPr lang="nl-NL" dirty="0" smtClean="0"/>
              <a:t> save </a:t>
            </a:r>
            <a:r>
              <a:rPr lang="nl-NL" dirty="0" err="1" smtClean="0"/>
              <a:t>battery</a:t>
            </a:r>
            <a:endParaRPr lang="nl-N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Frequency</a:t>
            </a:r>
            <a:r>
              <a:rPr lang="nl-NL" dirty="0" smtClean="0"/>
              <a:t> of tracking in </a:t>
            </a:r>
            <a:r>
              <a:rPr lang="nl-NL" dirty="0" err="1" smtClean="0"/>
              <a:t>both</a:t>
            </a:r>
            <a:r>
              <a:rPr lang="nl-NL" dirty="0" smtClean="0"/>
              <a:t> tracking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Accuracy</a:t>
            </a:r>
            <a:r>
              <a:rPr lang="nl-NL" dirty="0" smtClean="0"/>
              <a:t> of </a:t>
            </a:r>
            <a:r>
              <a:rPr lang="nl-NL" dirty="0" err="1" smtClean="0"/>
              <a:t>location</a:t>
            </a:r>
            <a:r>
              <a:rPr lang="nl-NL" dirty="0" smtClean="0"/>
              <a:t> </a:t>
            </a:r>
            <a:r>
              <a:rPr lang="nl-NL" dirty="0" err="1" smtClean="0"/>
              <a:t>measurements</a:t>
            </a:r>
            <a:endParaRPr lang="nl-NL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Keeping</a:t>
            </a:r>
            <a:r>
              <a:rPr lang="nl-NL" dirty="0" smtClean="0"/>
              <a:t> app </a:t>
            </a:r>
            <a:r>
              <a:rPr lang="nl-NL" dirty="0" err="1" smtClean="0"/>
              <a:t>active</a:t>
            </a:r>
            <a:r>
              <a:rPr lang="nl-NL" dirty="0" smtClean="0"/>
              <a:t> on background</a:t>
            </a:r>
          </a:p>
          <a:p>
            <a:pPr lvl="1"/>
            <a:endParaRPr lang="nl-NL" dirty="0" smtClean="0">
              <a:solidFill>
                <a:schemeClr val="tx2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</p:spTree>
    <p:extLst>
      <p:ext uri="{BB962C8B-B14F-4D97-AF65-F5344CB8AC3E}">
        <p14:creationId xmlns:p14="http://schemas.microsoft.com/office/powerpoint/2010/main" val="41671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ekstvak 7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9024" y="548680"/>
            <a:ext cx="7992888" cy="4708981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Design of field test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Dutch Travel survey</a:t>
            </a:r>
            <a:endParaRPr lang="en-GB" sz="1000" dirty="0" smtClean="0"/>
          </a:p>
          <a:p>
            <a:endParaRPr lang="nl-NL" sz="2000" dirty="0" smtClean="0"/>
          </a:p>
          <a:p>
            <a:r>
              <a:rPr lang="nl-NL" sz="2000" dirty="0"/>
              <a:t> </a:t>
            </a:r>
            <a:r>
              <a:rPr lang="nl-NL" sz="2000" dirty="0" smtClean="0"/>
              <a:t>        n=1902 sample units </a:t>
            </a:r>
            <a:r>
              <a:rPr lang="nl-NL" sz="2000" dirty="0" err="1" smtClean="0"/>
              <a:t>from</a:t>
            </a:r>
            <a:r>
              <a:rPr lang="nl-NL" sz="2000" dirty="0" smtClean="0"/>
              <a:t> Dutch </a:t>
            </a:r>
            <a:r>
              <a:rPr lang="nl-NL" sz="2000" dirty="0" err="1" smtClean="0"/>
              <a:t>population</a:t>
            </a:r>
            <a:r>
              <a:rPr lang="nl-NL" sz="2000" dirty="0" smtClean="0"/>
              <a:t> of &gt;=16 </a:t>
            </a:r>
            <a:r>
              <a:rPr lang="nl-NL" sz="2000" dirty="0" err="1" smtClean="0"/>
              <a:t>years</a:t>
            </a:r>
            <a:r>
              <a:rPr lang="nl-NL" sz="2000" dirty="0" smtClean="0"/>
              <a:t> </a:t>
            </a:r>
            <a:r>
              <a:rPr lang="nl-NL" sz="2000" dirty="0" err="1" smtClean="0"/>
              <a:t>were</a:t>
            </a:r>
            <a:r>
              <a:rPr lang="nl-NL" sz="2000" dirty="0" smtClean="0"/>
              <a:t>   </a:t>
            </a:r>
          </a:p>
          <a:p>
            <a:r>
              <a:rPr lang="nl-NL" sz="2000" dirty="0"/>
              <a:t> </a:t>
            </a:r>
            <a:r>
              <a:rPr lang="nl-NL" sz="2000" dirty="0" smtClean="0"/>
              <a:t>        </a:t>
            </a:r>
            <a:r>
              <a:rPr lang="nl-NL" sz="2000" dirty="0" err="1" smtClean="0"/>
              <a:t>invited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install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</a:t>
            </a:r>
            <a:r>
              <a:rPr lang="nl-NL" sz="2000" dirty="0" err="1" smtClean="0"/>
              <a:t>travel</a:t>
            </a:r>
            <a:r>
              <a:rPr lang="nl-NL" sz="2000" dirty="0" smtClean="0"/>
              <a:t> survey app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participate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a week</a:t>
            </a:r>
            <a:endParaRPr lang="nl-NL" sz="2000" dirty="0"/>
          </a:p>
          <a:p>
            <a:endParaRPr lang="nl-NL" sz="2000" dirty="0" smtClean="0"/>
          </a:p>
          <a:p>
            <a:pPr lvl="1"/>
            <a:r>
              <a:rPr lang="nl-NL" sz="2000" dirty="0" smtClean="0"/>
              <a:t>Sample units </a:t>
            </a:r>
            <a:r>
              <a:rPr lang="nl-NL" sz="2000" dirty="0" err="1" smtClean="0"/>
              <a:t>were</a:t>
            </a:r>
            <a:r>
              <a:rPr lang="nl-NL" sz="2000" dirty="0" smtClean="0"/>
              <a:t> </a:t>
            </a:r>
            <a:r>
              <a:rPr lang="nl-NL" sz="2000" dirty="0" err="1" smtClean="0"/>
              <a:t>varied</a:t>
            </a:r>
            <a:r>
              <a:rPr lang="nl-NL" sz="2000" dirty="0" smtClean="0"/>
              <a:t> </a:t>
            </a:r>
            <a:r>
              <a:rPr lang="nl-NL" sz="2000" dirty="0" err="1" smtClean="0"/>
              <a:t>randomly</a:t>
            </a:r>
            <a:r>
              <a:rPr lang="nl-NL" sz="2000" dirty="0" smtClean="0"/>
              <a:t> over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err="1" smtClean="0"/>
              <a:t>Duration</a:t>
            </a:r>
            <a:r>
              <a:rPr lang="nl-NL" sz="2000" dirty="0" smtClean="0"/>
              <a:t> </a:t>
            </a:r>
            <a:r>
              <a:rPr lang="nl-NL" sz="2000" dirty="0"/>
              <a:t>d: </a:t>
            </a:r>
            <a:r>
              <a:rPr lang="nl-NL" sz="2000" dirty="0" smtClean="0"/>
              <a:t>{</a:t>
            </a:r>
            <a:r>
              <a:rPr lang="nl-NL" sz="2000" dirty="0"/>
              <a:t>2,3,4,5} </a:t>
            </a:r>
            <a:r>
              <a:rPr lang="nl-NL" sz="2000" dirty="0" smtClean="0"/>
              <a:t>minutes</a:t>
            </a:r>
            <a:endParaRPr lang="nl-NL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Perimeter </a:t>
            </a:r>
            <a:r>
              <a:rPr lang="nl-NL" sz="2000" dirty="0"/>
              <a:t>r: </a:t>
            </a:r>
            <a:r>
              <a:rPr lang="nl-NL" sz="2000" dirty="0" smtClean="0"/>
              <a:t>[</a:t>
            </a:r>
            <a:r>
              <a:rPr lang="nl-NL" sz="2000" dirty="0"/>
              <a:t>60,100] </a:t>
            </a:r>
            <a:r>
              <a:rPr lang="nl-NL" sz="2000" dirty="0" smtClean="0"/>
              <a:t>meters</a:t>
            </a:r>
            <a:endParaRPr lang="nl-NL" sz="2000" dirty="0"/>
          </a:p>
          <a:p>
            <a:pPr lvl="2"/>
            <a:endParaRPr lang="nl-NL" sz="2000" dirty="0">
              <a:solidFill>
                <a:schemeClr val="tx2"/>
              </a:solidFill>
            </a:endParaRPr>
          </a:p>
          <a:p>
            <a:pPr lvl="1"/>
            <a:r>
              <a:rPr lang="nl-NL" sz="2000" dirty="0" err="1" smtClean="0">
                <a:solidFill>
                  <a:schemeClr val="tx2"/>
                </a:solidFill>
              </a:rPr>
              <a:t>All</a:t>
            </a:r>
            <a:r>
              <a:rPr lang="nl-NL" sz="2000" dirty="0" smtClean="0">
                <a:solidFill>
                  <a:schemeClr val="tx2"/>
                </a:solidFill>
              </a:rPr>
              <a:t> r=674 sample units </a:t>
            </a:r>
            <a:r>
              <a:rPr lang="nl-NL" sz="2000" dirty="0" err="1" smtClean="0">
                <a:solidFill>
                  <a:schemeClr val="tx2"/>
                </a:solidFill>
              </a:rPr>
              <a:t>that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registered</a:t>
            </a:r>
            <a:r>
              <a:rPr lang="nl-NL" sz="2000" dirty="0" smtClean="0">
                <a:solidFill>
                  <a:schemeClr val="tx2"/>
                </a:solidFill>
              </a:rPr>
              <a:t>, </a:t>
            </a:r>
            <a:r>
              <a:rPr lang="nl-NL" sz="2000" dirty="0" err="1" smtClean="0">
                <a:solidFill>
                  <a:schemeClr val="tx2"/>
                </a:solidFill>
              </a:rPr>
              <a:t>were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asked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for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nl-NL" sz="2000" dirty="0" err="1" smtClean="0">
                <a:solidFill>
                  <a:schemeClr val="tx2"/>
                </a:solidFill>
              </a:rPr>
              <a:t>an</a:t>
            </a:r>
            <a:r>
              <a:rPr lang="nl-NL" sz="2000" dirty="0" smtClean="0">
                <a:solidFill>
                  <a:schemeClr val="tx2"/>
                </a:solidFill>
              </a:rPr>
              <a:t> online survey</a:t>
            </a:r>
          </a:p>
          <a:p>
            <a:pPr lvl="1"/>
            <a:endParaRPr lang="nl-NL" sz="2000" dirty="0">
              <a:solidFill>
                <a:schemeClr val="tx2"/>
              </a:solidFill>
            </a:endParaRPr>
          </a:p>
          <a:p>
            <a:pPr lvl="1"/>
            <a:r>
              <a:rPr lang="nl-NL" sz="2000" dirty="0" smtClean="0">
                <a:solidFill>
                  <a:schemeClr val="tx2"/>
                </a:solidFill>
              </a:rPr>
              <a:t>In </a:t>
            </a:r>
            <a:r>
              <a:rPr lang="nl-NL" sz="2000" dirty="0" err="1" smtClean="0">
                <a:solidFill>
                  <a:schemeClr val="tx2"/>
                </a:solidFill>
              </a:rPr>
              <a:t>the</a:t>
            </a:r>
            <a:r>
              <a:rPr lang="nl-NL" sz="2000" dirty="0" smtClean="0">
                <a:solidFill>
                  <a:schemeClr val="tx2"/>
                </a:solidFill>
              </a:rPr>
              <a:t> analysis, we </a:t>
            </a:r>
            <a:r>
              <a:rPr lang="nl-NL" sz="2000" dirty="0" err="1" smtClean="0">
                <a:solidFill>
                  <a:schemeClr val="tx2"/>
                </a:solidFill>
              </a:rPr>
              <a:t>simulated</a:t>
            </a:r>
            <a:r>
              <a:rPr lang="nl-NL" sz="2000" dirty="0" smtClean="0">
                <a:solidFill>
                  <a:schemeClr val="tx2"/>
                </a:solidFill>
              </a:rPr>
              <a:t> d </a:t>
            </a:r>
            <a:r>
              <a:rPr lang="el-GR" sz="2000" dirty="0" smtClean="0">
                <a:solidFill>
                  <a:schemeClr val="tx2"/>
                </a:solidFill>
              </a:rPr>
              <a:t>ϵ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{</a:t>
            </a:r>
            <a:r>
              <a:rPr lang="en-US" sz="2000" dirty="0" smtClean="0">
                <a:solidFill>
                  <a:schemeClr val="tx2"/>
                </a:solidFill>
              </a:rPr>
              <a:t>1,1.5,2,3,5,7,10</a:t>
            </a:r>
            <a:r>
              <a:rPr lang="en-US" sz="2000" dirty="0">
                <a:solidFill>
                  <a:schemeClr val="tx2"/>
                </a:solidFill>
              </a:rPr>
              <a:t>} </a:t>
            </a:r>
            <a:r>
              <a:rPr lang="en-US" sz="2000" dirty="0" smtClean="0">
                <a:solidFill>
                  <a:schemeClr val="tx2"/>
                </a:solidFill>
              </a:rPr>
              <a:t>min, r </a:t>
            </a:r>
            <a:r>
              <a:rPr lang="el-GR" sz="2000" dirty="0" smtClean="0">
                <a:solidFill>
                  <a:schemeClr val="tx2"/>
                </a:solidFill>
              </a:rPr>
              <a:t>ϵ</a:t>
            </a:r>
            <a:r>
              <a:rPr lang="nl-NL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[10,100</a:t>
            </a:r>
            <a:r>
              <a:rPr lang="en-US" sz="2000" dirty="0">
                <a:solidFill>
                  <a:schemeClr val="tx2"/>
                </a:solidFill>
              </a:rPr>
              <a:t>] </a:t>
            </a:r>
            <a:r>
              <a:rPr lang="en-US" sz="2000" dirty="0" smtClean="0">
                <a:solidFill>
                  <a:schemeClr val="tx2"/>
                </a:solidFill>
              </a:rPr>
              <a:t>m</a:t>
            </a:r>
          </a:p>
          <a:p>
            <a:pPr lvl="1"/>
            <a:endParaRPr lang="nl-NL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ekstvak 7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9024" y="548680"/>
            <a:ext cx="7992888" cy="5047536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Design of field test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Dutch Travel survey</a:t>
            </a:r>
            <a:endParaRPr lang="en-GB" sz="1000" dirty="0" smtClean="0"/>
          </a:p>
          <a:p>
            <a:endParaRPr lang="nl-NL" sz="2000" dirty="0" smtClean="0"/>
          </a:p>
          <a:p>
            <a:r>
              <a:rPr lang="nl-NL" sz="2000" dirty="0"/>
              <a:t> </a:t>
            </a:r>
            <a:r>
              <a:rPr lang="nl-NL" sz="2000" dirty="0" smtClean="0"/>
              <a:t>        </a:t>
            </a:r>
          </a:p>
          <a:p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  <a:p>
            <a:endParaRPr lang="nl-NL" sz="2000" dirty="0" smtClean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  <a:p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2" name="Location_ios_hal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3688" y="1609726"/>
            <a:ext cx="2032000" cy="3606800"/>
          </a:xfrm>
          <a:prstGeom prst="rect">
            <a:avLst/>
          </a:prstGeom>
        </p:spPr>
      </p:pic>
      <p:pic>
        <p:nvPicPr>
          <p:cNvPr id="3" name="Motive_ios_half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01349" y="1579934"/>
            <a:ext cx="2032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8" name="Tekstvak 7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99024" y="548680"/>
            <a:ext cx="7992888" cy="4401205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travel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survey experiment</a:t>
            </a:r>
            <a:endParaRPr lang="en-GB" sz="1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Do </a:t>
            </a:r>
            <a:r>
              <a:rPr lang="nl-NL" sz="2000" dirty="0" err="1" smtClean="0"/>
              <a:t>reported</a:t>
            </a:r>
            <a:r>
              <a:rPr lang="nl-NL" sz="2000" dirty="0" smtClean="0"/>
              <a:t> respondent issues </a:t>
            </a:r>
            <a:r>
              <a:rPr lang="nl-NL" sz="2000" dirty="0" err="1" smtClean="0"/>
              <a:t>depend</a:t>
            </a:r>
            <a:r>
              <a:rPr lang="nl-NL" sz="2000" dirty="0" smtClean="0"/>
              <a:t> on stop </a:t>
            </a:r>
            <a:r>
              <a:rPr lang="nl-NL" sz="2000" dirty="0" err="1" smtClean="0"/>
              <a:t>detection</a:t>
            </a:r>
            <a:r>
              <a:rPr lang="nl-NL" sz="2000" dirty="0" smtClean="0"/>
              <a:t> </a:t>
            </a:r>
            <a:r>
              <a:rPr lang="nl-NL" sz="2000" dirty="0" err="1" smtClean="0"/>
              <a:t>rules</a:t>
            </a:r>
            <a:r>
              <a:rPr lang="nl-NL" sz="2000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err="1" smtClean="0"/>
              <a:t>What</a:t>
            </a:r>
            <a:r>
              <a:rPr lang="nl-NL" sz="2000" dirty="0" smtClean="0"/>
              <a:t> are </a:t>
            </a:r>
            <a:r>
              <a:rPr lang="nl-NL" sz="2000" dirty="0" err="1" smtClean="0"/>
              <a:t>optimal</a:t>
            </a:r>
            <a:r>
              <a:rPr lang="nl-NL" sz="2000" dirty="0" smtClean="0"/>
              <a:t> stop </a:t>
            </a:r>
            <a:r>
              <a:rPr lang="nl-NL" sz="2000" dirty="0" err="1" smtClean="0"/>
              <a:t>detection</a:t>
            </a:r>
            <a:r>
              <a:rPr lang="nl-NL" sz="2000" dirty="0" smtClean="0"/>
              <a:t> parameters </a:t>
            </a:r>
            <a:r>
              <a:rPr lang="nl-NL" sz="2000" dirty="0" err="1" smtClean="0"/>
              <a:t>for</a:t>
            </a:r>
            <a:r>
              <a:rPr lang="nl-NL" sz="2000" dirty="0" smtClean="0"/>
              <a:t> data </a:t>
            </a:r>
            <a:r>
              <a:rPr lang="nl-NL" sz="2000" dirty="0" err="1" smtClean="0"/>
              <a:t>quality</a:t>
            </a:r>
            <a:r>
              <a:rPr lang="nl-NL" sz="2000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Do stop </a:t>
            </a:r>
            <a:r>
              <a:rPr lang="nl-NL" sz="2000" dirty="0" err="1" smtClean="0"/>
              <a:t>detection</a:t>
            </a:r>
            <a:r>
              <a:rPr lang="nl-NL" sz="2000" dirty="0" smtClean="0"/>
              <a:t> parameters impact missing data/break-off?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000" dirty="0" smtClean="0"/>
              <a:t>Do stop </a:t>
            </a:r>
            <a:r>
              <a:rPr lang="nl-NL" sz="2000" dirty="0" err="1" smtClean="0"/>
              <a:t>detection</a:t>
            </a:r>
            <a:r>
              <a:rPr lang="nl-NL" sz="2000" dirty="0" smtClean="0"/>
              <a:t> parameters impact </a:t>
            </a:r>
            <a:r>
              <a:rPr lang="nl-NL" sz="2000" dirty="0" err="1" smtClean="0"/>
              <a:t>traveled</a:t>
            </a:r>
            <a:r>
              <a:rPr lang="nl-NL" sz="2000" dirty="0" smtClean="0"/>
              <a:t> </a:t>
            </a:r>
            <a:r>
              <a:rPr lang="nl-NL" sz="2000" dirty="0" err="1" smtClean="0"/>
              <a:t>distances</a:t>
            </a:r>
            <a:r>
              <a:rPr lang="nl-NL" sz="2000" dirty="0" smtClean="0"/>
              <a:t>?</a:t>
            </a: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6243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599024" y="332656"/>
            <a:ext cx="7992888" cy="526297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           RQ1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RQ1: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Reported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stop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detection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issues</a:t>
            </a:r>
          </a:p>
          <a:p>
            <a:endParaRPr lang="nl-NL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000" dirty="0" smtClean="0"/>
          </a:p>
          <a:p>
            <a:endParaRPr lang="en-GB" sz="1000" dirty="0" smtClean="0"/>
          </a:p>
          <a:p>
            <a:endParaRPr lang="en-GB" sz="1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/>
          </a:p>
        </p:txBody>
      </p:sp>
      <p:grpSp>
        <p:nvGrpSpPr>
          <p:cNvPr id="9" name="Groep 8"/>
          <p:cNvGrpSpPr/>
          <p:nvPr/>
        </p:nvGrpSpPr>
        <p:grpSpPr>
          <a:xfrm>
            <a:off x="1907703" y="1268760"/>
            <a:ext cx="5256585" cy="4095601"/>
            <a:chOff x="0" y="0"/>
            <a:chExt cx="5467350" cy="5142865"/>
          </a:xfrm>
        </p:grpSpPr>
        <p:grpSp>
          <p:nvGrpSpPr>
            <p:cNvPr id="11" name="Groep 10"/>
            <p:cNvGrpSpPr/>
            <p:nvPr/>
          </p:nvGrpSpPr>
          <p:grpSpPr>
            <a:xfrm>
              <a:off x="0" y="0"/>
              <a:ext cx="5467350" cy="4679950"/>
              <a:chOff x="342900" y="0"/>
              <a:chExt cx="4057650" cy="3213100"/>
            </a:xfrm>
          </p:grpSpPr>
          <p:pic>
            <p:nvPicPr>
              <p:cNvPr id="13" name="Afbeelding 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5" r="8696"/>
              <a:stretch/>
            </p:blipFill>
            <p:spPr>
              <a:xfrm>
                <a:off x="342900" y="0"/>
                <a:ext cx="4057650" cy="1606550"/>
              </a:xfrm>
              <a:prstGeom prst="rect">
                <a:avLst/>
              </a:prstGeom>
            </p:spPr>
          </p:pic>
          <p:pic>
            <p:nvPicPr>
              <p:cNvPr id="14" name="Afbeelding 1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15" r="8696"/>
              <a:stretch/>
            </p:blipFill>
            <p:spPr>
              <a:xfrm>
                <a:off x="342900" y="1606550"/>
                <a:ext cx="4057650" cy="1606550"/>
              </a:xfrm>
              <a:prstGeom prst="rect">
                <a:avLst/>
              </a:prstGeom>
            </p:spPr>
          </p:pic>
        </p:grpSp>
        <p:sp>
          <p:nvSpPr>
            <p:cNvPr id="12" name="Tekstvak 28"/>
            <p:cNvSpPr txBox="1"/>
            <p:nvPr/>
          </p:nvSpPr>
          <p:spPr>
            <a:xfrm>
              <a:off x="0" y="4737100"/>
              <a:ext cx="5467350" cy="40576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1000"/>
                </a:spcAft>
              </a:pPr>
              <a:r>
                <a:rPr lang="en-GB" sz="900" b="1" u="sng" spc="10">
                  <a:solidFill>
                    <a:srgbClr val="4F81BD"/>
                  </a:solidFill>
                  <a:effectLst/>
                  <a:uFill>
                    <a:solidFill>
                      <a:srgbClr val="4BACC6"/>
                    </a:solidFill>
                  </a:u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Figure </a:t>
              </a:r>
              <a:r>
                <a:rPr lang="en-GB" sz="900" b="1" spc="10">
                  <a:solidFill>
                    <a:srgbClr val="4F81BD"/>
                  </a:solidFill>
                  <a:effectLst/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7: Answers of respondents to the question: How does the number of stops that the app found compare to the amount of stops you expected? </a:t>
              </a:r>
              <a:endParaRPr lang="nl-NL" sz="900" b="1" spc="1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kstvak 14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</p:spTree>
    <p:extLst>
      <p:ext uri="{BB962C8B-B14F-4D97-AF65-F5344CB8AC3E}">
        <p14:creationId xmlns:p14="http://schemas.microsoft.com/office/powerpoint/2010/main" val="3577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881"/>
            <a:ext cx="576064" cy="79146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15" y="5757376"/>
            <a:ext cx="911349" cy="83997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0" name="Tekstvak 9"/>
          <p:cNvSpPr txBox="1"/>
          <p:nvPr/>
        </p:nvSpPr>
        <p:spPr>
          <a:xfrm>
            <a:off x="599024" y="332656"/>
            <a:ext cx="7992888" cy="5355312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 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           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RQ2: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number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stops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 of (</a:t>
            </a:r>
            <a:r>
              <a:rPr lang="nl-NL" sz="2400" dirty="0" err="1" smtClean="0">
                <a:solidFill>
                  <a:schemeClr val="accent1">
                    <a:lumMod val="75000"/>
                  </a:schemeClr>
                </a:solidFill>
              </a:rPr>
              <a:t>d,r</a:t>
            </a:r>
            <a:r>
              <a:rPr lang="nl-NL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en-GB" sz="1000" dirty="0" smtClean="0"/>
          </a:p>
          <a:p>
            <a:endParaRPr lang="en-GB" sz="1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2"/>
            <a:endParaRPr lang="nl-NL" sz="1000" dirty="0" smtClean="0">
              <a:solidFill>
                <a:schemeClr val="tx2"/>
              </a:solidFill>
            </a:endParaRPr>
          </a:p>
          <a:p>
            <a:pPr lvl="2"/>
            <a:endParaRPr lang="nl-NL" sz="1000" dirty="0"/>
          </a:p>
        </p:txBody>
      </p:sp>
      <p:pic>
        <p:nvPicPr>
          <p:cNvPr id="9" name="Afbeelding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 t="14910" b="9187"/>
          <a:stretch/>
        </p:blipFill>
        <p:spPr bwMode="auto">
          <a:xfrm>
            <a:off x="1691680" y="1196752"/>
            <a:ext cx="5616624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1259633" y="6021288"/>
            <a:ext cx="640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Stop </a:t>
            </a:r>
            <a:r>
              <a:rPr lang="nl-NL" dirty="0" err="1" smtClean="0"/>
              <a:t>detection</a:t>
            </a:r>
            <a:r>
              <a:rPr lang="nl-NL" dirty="0" smtClean="0"/>
              <a:t>, </a:t>
            </a:r>
            <a:r>
              <a:rPr lang="nl-NL" dirty="0" err="1" smtClean="0"/>
              <a:t>July</a:t>
            </a:r>
            <a:r>
              <a:rPr lang="nl-NL" dirty="0" smtClean="0"/>
              <a:t> 17, ESRA 2019, Zagreb</a:t>
            </a:r>
          </a:p>
        </p:txBody>
      </p:sp>
    </p:spTree>
    <p:extLst>
      <p:ext uri="{BB962C8B-B14F-4D97-AF65-F5344CB8AC3E}">
        <p14:creationId xmlns:p14="http://schemas.microsoft.com/office/powerpoint/2010/main" val="26925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Diavoorstelling (4:3)</PresentationFormat>
  <Paragraphs>281</Paragraphs>
  <Slides>13</Slides>
  <Notes>12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MS Mincho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Schouten, dr. ir. J.G.</dc:creator>
  <cp:lastModifiedBy>Schouten, J.G. (Barry)</cp:lastModifiedBy>
  <cp:revision>252</cp:revision>
  <dcterms:created xsi:type="dcterms:W3CDTF">2016-10-10T07:42:00Z</dcterms:created>
  <dcterms:modified xsi:type="dcterms:W3CDTF">2019-07-11T08:38:18Z</dcterms:modified>
</cp:coreProperties>
</file>