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4" r:id="rId2"/>
    <p:sldId id="275" r:id="rId3"/>
    <p:sldId id="282" r:id="rId4"/>
    <p:sldId id="276" r:id="rId5"/>
    <p:sldId id="269" r:id="rId6"/>
    <p:sldId id="280" r:id="rId7"/>
    <p:sldId id="277" r:id="rId8"/>
    <p:sldId id="281" r:id="rId9"/>
    <p:sldId id="279" r:id="rId10"/>
    <p:sldId id="266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se Braekman" initials="EB" lastIdx="2" clrIdx="0">
    <p:extLst>
      <p:ext uri="{19B8F6BF-5375-455C-9EA6-DF929625EA0E}">
        <p15:presenceInfo xmlns:p15="http://schemas.microsoft.com/office/powerpoint/2012/main" userId="S-1-5-21-2269676779-2823198576-2826024247-58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AAA35"/>
    <a:srgbClr val="BCC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57" autoAdjust="0"/>
    <p:restoredTop sz="94660"/>
  </p:normalViewPr>
  <p:slideViewPr>
    <p:cSldViewPr>
      <p:cViewPr varScale="1">
        <p:scale>
          <a:sx n="88" d="100"/>
          <a:sy n="88" d="100"/>
        </p:scale>
        <p:origin x="79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C38B1-5562-477A-B982-ACE26B006453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F3AC5-D863-433B-9B23-14B15A972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58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8052" y="1296000"/>
            <a:ext cx="8424000" cy="5202000"/>
          </a:xfrm>
          <a:prstGeom prst="rect">
            <a:avLst/>
          </a:prstGeom>
          <a:solidFill>
            <a:srgbClr val="3AA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60000" y="360000"/>
            <a:ext cx="8424000" cy="9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492" y="450384"/>
            <a:ext cx="4500962" cy="4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35" y="260648"/>
            <a:ext cx="2262106" cy="7200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005230"/>
            <a:ext cx="382378" cy="28405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0363" y="1695681"/>
            <a:ext cx="8423637" cy="6480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4000" b="1" kern="1200" cap="all" spc="200" baseline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noProof="0" dirty="0" smtClean="0"/>
              <a:t>&lt;PRESENTATION TITLE&gt;</a:t>
            </a:r>
            <a:endParaRPr lang="en-GB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59999" y="2861878"/>
            <a:ext cx="84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en-US" sz="2000" b="1" spc="100" baseline="0" dirty="0" smtClean="0">
                <a:solidFill>
                  <a:srgbClr val="FFFFFF"/>
                </a:solidFill>
              </a:defRPr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nl-BE" sz="1800" dirty="0"/>
            </a:lvl5pPr>
          </a:lstStyle>
          <a:p>
            <a:pPr marL="0" lvl="0" algn="ctr"/>
            <a:r>
              <a:rPr lang="en-GB" noProof="0" dirty="0" smtClean="0"/>
              <a:t>&lt;Subtitle&gt;</a:t>
            </a:r>
            <a:endParaRPr lang="en-GB" noProof="0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080000" y="6001318"/>
            <a:ext cx="69840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en-US" sz="1250" b="1" spc="30" baseline="0" dirty="0" smtClean="0">
                <a:solidFill>
                  <a:srgbClr val="FFFFFF"/>
                </a:solidFill>
              </a:defRPr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nl-BE" sz="1800" dirty="0"/>
            </a:lvl5pPr>
          </a:lstStyle>
          <a:p>
            <a:pPr marL="0" lvl="0" algn="ctr"/>
            <a:r>
              <a:rPr lang="en-GB" noProof="0" dirty="0" smtClean="0"/>
              <a:t>&lt;SOME OTHER TEXT&gt;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03899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360000" y="1368000"/>
            <a:ext cx="3960000" cy="4752000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BCCF00"/>
              </a:buClr>
              <a:buNone/>
              <a:defRPr sz="2000" spc="30" baseline="0"/>
            </a:lvl1pPr>
            <a:lvl2pPr marL="742950" indent="-285750"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Font typeface="Arial" panose="020B0604020202020204" pitchFamily="34" charset="0"/>
              <a:buChar char="–"/>
              <a:defRPr sz="1800"/>
            </a:lvl3pPr>
          </a:lstStyle>
          <a:p>
            <a:pPr lvl="0"/>
            <a:r>
              <a:rPr lang="en-GB" noProof="0" dirty="0" smtClean="0"/>
              <a:t>&lt;Click to add text&gt;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4824000" y="1368000"/>
            <a:ext cx="3960000" cy="4752000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BCCF00"/>
              </a:buClr>
              <a:buNone/>
              <a:defRPr sz="2000" spc="30" baseline="0"/>
            </a:lvl1pPr>
            <a:lvl2pPr marL="742950" indent="-285750"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Font typeface="Arial" panose="020B0604020202020204" pitchFamily="34" charset="0"/>
              <a:buChar char="–"/>
              <a:defRPr sz="1800"/>
            </a:lvl3pPr>
          </a:lstStyle>
          <a:p>
            <a:pPr lvl="0"/>
            <a:r>
              <a:rPr lang="en-GB" noProof="0" dirty="0" smtClean="0"/>
              <a:t>&lt;Click to add text&gt;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 hasCustomPrompt="1"/>
          </p:nvPr>
        </p:nvSpPr>
        <p:spPr>
          <a:xfrm>
            <a:off x="360000" y="360000"/>
            <a:ext cx="8424000" cy="936000"/>
          </a:xfrm>
          <a:prstGeom prst="rect">
            <a:avLst/>
          </a:prstGeom>
        </p:spPr>
        <p:txBody>
          <a:bodyPr anchor="ctr"/>
          <a:lstStyle>
            <a:lvl1pPr algn="l">
              <a:defRPr sz="2750" b="1" cap="none" spc="200" baseline="0">
                <a:solidFill>
                  <a:srgbClr val="FFFFFF"/>
                </a:solidFill>
              </a:defRPr>
            </a:lvl1pPr>
          </a:lstStyle>
          <a:p>
            <a:r>
              <a:rPr lang="en-GB" noProof="0" dirty="0" smtClean="0"/>
              <a:t>&lt;Click to add title&gt;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30879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mparis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360000" y="1764000"/>
            <a:ext cx="3960000" cy="4320000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BCCF00"/>
              </a:buClr>
              <a:buNone/>
              <a:defRPr sz="2000" spc="30" baseline="0"/>
            </a:lvl1pPr>
            <a:lvl2pPr marL="742950" indent="-285750"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Font typeface="Arial" panose="020B0604020202020204" pitchFamily="34" charset="0"/>
              <a:buChar char="–"/>
              <a:defRPr sz="1800"/>
            </a:lvl3pPr>
          </a:lstStyle>
          <a:p>
            <a:pPr lvl="0"/>
            <a:r>
              <a:rPr lang="en-GB" noProof="0" dirty="0" smtClean="0"/>
              <a:t>&lt;Click to add text&gt;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4824000" y="1764000"/>
            <a:ext cx="3960000" cy="4320000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BCCF00"/>
              </a:buClr>
              <a:buNone/>
              <a:defRPr sz="2000" spc="30" baseline="0"/>
            </a:lvl1pPr>
            <a:lvl2pPr marL="742950" indent="-285750"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Font typeface="Arial" panose="020B0604020202020204" pitchFamily="34" charset="0"/>
              <a:buChar char="–"/>
              <a:defRPr sz="1800"/>
            </a:lvl3pPr>
          </a:lstStyle>
          <a:p>
            <a:pPr lvl="0"/>
            <a:r>
              <a:rPr lang="en-GB" noProof="0" dirty="0" smtClean="0"/>
              <a:t>&lt;Click to add text&gt;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360000" y="1368000"/>
            <a:ext cx="3960000" cy="360039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BCCF00"/>
              </a:buClr>
              <a:buFont typeface="Arial" panose="020B0604020202020204" pitchFamily="34" charset="0"/>
              <a:buNone/>
              <a:defRPr sz="2200" b="1" baseline="0">
                <a:solidFill>
                  <a:srgbClr val="BCCF00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Font typeface="Arial" panose="020B0604020202020204" pitchFamily="34" charset="0"/>
              <a:buChar char="–"/>
              <a:defRPr sz="1800"/>
            </a:lvl3pPr>
          </a:lstStyle>
          <a:p>
            <a:pPr lvl="0"/>
            <a:r>
              <a:rPr lang="en-GB" noProof="0" dirty="0" smtClean="0"/>
              <a:t>&lt;Click to add text&gt;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4824000" y="1368000"/>
            <a:ext cx="3960000" cy="360039"/>
          </a:xfrm>
          <a:prstGeom prst="rect">
            <a:avLst/>
          </a:prstGeom>
        </p:spPr>
        <p:txBody>
          <a:bodyPr/>
          <a:lstStyle>
            <a:lvl1pPr marL="342900" indent="-342900">
              <a:buNone/>
              <a:defRPr lang="en-US" sz="2200" b="1" baseline="0" dirty="0" smtClean="0">
                <a:solidFill>
                  <a:srgbClr val="BCCF00"/>
                </a:solidFill>
              </a:defRPr>
            </a:lvl1pPr>
          </a:lstStyle>
          <a:p>
            <a:pPr marL="0" lvl="0" indent="0">
              <a:buClr>
                <a:srgbClr val="BCCF00"/>
              </a:buClr>
            </a:pPr>
            <a:r>
              <a:rPr lang="en-GB" noProof="0" dirty="0" smtClean="0"/>
              <a:t>&lt;Click to add text&gt;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>
          <a:xfrm>
            <a:off x="360000" y="360000"/>
            <a:ext cx="8424000" cy="936000"/>
          </a:xfrm>
          <a:prstGeom prst="rect">
            <a:avLst/>
          </a:prstGeom>
        </p:spPr>
        <p:txBody>
          <a:bodyPr anchor="ctr"/>
          <a:lstStyle>
            <a:lvl1pPr algn="l">
              <a:defRPr sz="2750" b="1" cap="none" spc="200" baseline="0">
                <a:solidFill>
                  <a:srgbClr val="FFFFFF"/>
                </a:solidFill>
              </a:defRPr>
            </a:lvl1pPr>
          </a:lstStyle>
          <a:p>
            <a:r>
              <a:rPr lang="en-GB" noProof="0" dirty="0" smtClean="0"/>
              <a:t>&lt;Click to add title&gt;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62331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lain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634716"/>
            <a:ext cx="8424000" cy="5863698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360000" y="360000"/>
            <a:ext cx="8424000" cy="9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492" y="450384"/>
            <a:ext cx="4500962" cy="4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35" y="260648"/>
            <a:ext cx="2262106" cy="7200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005230"/>
            <a:ext cx="382378" cy="28405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0363" y="1695681"/>
            <a:ext cx="8423637" cy="6480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4000" b="1" kern="1200" cap="all" spc="200" baseline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noProof="0" dirty="0" smtClean="0"/>
              <a:t>&lt;PRESENTATION TITLE&gt;</a:t>
            </a:r>
            <a:endParaRPr lang="en-GB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59999" y="2861878"/>
            <a:ext cx="84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en-US" sz="2000" b="1" spc="100" baseline="0" dirty="0" smtClean="0">
                <a:solidFill>
                  <a:srgbClr val="FFFFFF"/>
                </a:solidFill>
              </a:defRPr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nl-BE" sz="1800" dirty="0"/>
            </a:lvl5pPr>
          </a:lstStyle>
          <a:p>
            <a:pPr marL="0" lvl="0" algn="ctr"/>
            <a:r>
              <a:rPr lang="en-GB" noProof="0" dirty="0" smtClean="0"/>
              <a:t>&lt;Subtitle&gt;</a:t>
            </a:r>
            <a:endParaRPr lang="en-GB" noProof="0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080000" y="6001318"/>
            <a:ext cx="69840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en-US" sz="1250" b="1" spc="30" baseline="0" dirty="0" smtClean="0">
                <a:solidFill>
                  <a:srgbClr val="FFFFFF"/>
                </a:solidFill>
              </a:defRPr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nl-BE" sz="1800" dirty="0"/>
            </a:lvl5pPr>
          </a:lstStyle>
          <a:p>
            <a:pPr marL="0" lvl="0" algn="ctr"/>
            <a:r>
              <a:rPr lang="en-GB" noProof="0" dirty="0" smtClean="0"/>
              <a:t>&lt;SOME OTHER TEXT&gt;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69895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60000" y="360000"/>
            <a:ext cx="8424000" cy="6138000"/>
          </a:xfrm>
          <a:prstGeom prst="rect">
            <a:avLst/>
          </a:prstGeom>
          <a:solidFill>
            <a:srgbClr val="3AA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005230"/>
            <a:ext cx="382378" cy="2840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86"/>
          <a:stretch/>
        </p:blipFill>
        <p:spPr>
          <a:xfrm>
            <a:off x="467543" y="5690497"/>
            <a:ext cx="1872209" cy="553142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0363" y="1695681"/>
            <a:ext cx="8423637" cy="6480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4000" b="1" kern="1200" cap="all" spc="200" baseline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noProof="0" dirty="0" smtClean="0"/>
              <a:t>&lt;CHAPTER TITLE&gt;</a:t>
            </a:r>
            <a:endParaRPr lang="en-GB" noProof="0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59999" y="3489966"/>
            <a:ext cx="84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lang="en-US" sz="2000" b="1" spc="100" baseline="0" dirty="0" smtClean="0">
                <a:solidFill>
                  <a:srgbClr val="FFFFFF"/>
                </a:solidFill>
              </a:defRPr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nl-BE" sz="1800" dirty="0"/>
            </a:lvl5pPr>
          </a:lstStyle>
          <a:p>
            <a:pPr marL="0" lvl="0" algn="ctr"/>
            <a:r>
              <a:rPr lang="en-GB" noProof="0" dirty="0" smtClean="0"/>
              <a:t>&lt;Subtitle&gt;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6535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0000" y="360000"/>
            <a:ext cx="8424000" cy="9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60000" y="1296000"/>
            <a:ext cx="8424000" cy="5202000"/>
          </a:xfrm>
          <a:prstGeom prst="rect">
            <a:avLst/>
          </a:prstGeom>
          <a:solidFill>
            <a:srgbClr val="3AA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492" y="450384"/>
            <a:ext cx="4500962" cy="4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35" y="260648"/>
            <a:ext cx="2262106" cy="7200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005230"/>
            <a:ext cx="382378" cy="28405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67544" y="2276872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spc="100" noProof="0" dirty="0" smtClean="0">
                <a:solidFill>
                  <a:srgbClr val="FFFFFF"/>
                </a:solidFill>
              </a:rPr>
              <a:t>Contact</a:t>
            </a:r>
            <a:endParaRPr lang="en-GB" sz="2000" b="1" spc="100" noProof="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11560" y="587817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noProof="0" dirty="0" err="1" smtClean="0">
                <a:solidFill>
                  <a:srgbClr val="FFFFFF"/>
                </a:solidFill>
              </a:rPr>
              <a:t>Sciensano</a:t>
            </a:r>
            <a:r>
              <a:rPr lang="en-GB" sz="1200" b="1" noProof="0" dirty="0" smtClean="0">
                <a:solidFill>
                  <a:srgbClr val="FFFFFF"/>
                </a:solidFill>
              </a:rPr>
              <a:t> </a:t>
            </a:r>
            <a:r>
              <a:rPr lang="en-GB" sz="1200" noProof="0" dirty="0" smtClean="0">
                <a:solidFill>
                  <a:schemeClr val="accent3"/>
                </a:solidFill>
              </a:rPr>
              <a:t>•</a:t>
            </a:r>
            <a:r>
              <a:rPr lang="en-GB" sz="1200" noProof="0" dirty="0" smtClean="0">
                <a:solidFill>
                  <a:srgbClr val="FFFFFF"/>
                </a:solidFill>
              </a:rPr>
              <a:t> Rue Juliette </a:t>
            </a:r>
            <a:r>
              <a:rPr lang="en-GB" sz="1200" noProof="0" dirty="0" err="1" smtClean="0">
                <a:solidFill>
                  <a:srgbClr val="FFFFFF"/>
                </a:solidFill>
              </a:rPr>
              <a:t>Wytsmanstraat</a:t>
            </a:r>
            <a:r>
              <a:rPr lang="en-GB" sz="1200" noProof="0" dirty="0" smtClean="0">
                <a:solidFill>
                  <a:srgbClr val="FFFFFF"/>
                </a:solidFill>
              </a:rPr>
              <a:t> 14 </a:t>
            </a:r>
            <a:r>
              <a:rPr lang="en-GB" sz="1200" noProof="0" dirty="0" smtClean="0">
                <a:solidFill>
                  <a:schemeClr val="accent3"/>
                </a:solidFill>
              </a:rPr>
              <a:t>• </a:t>
            </a:r>
            <a:r>
              <a:rPr lang="en-GB" sz="1200" noProof="0" dirty="0" smtClean="0">
                <a:solidFill>
                  <a:srgbClr val="FFFFFF"/>
                </a:solidFill>
              </a:rPr>
              <a:t>1050 Brussels </a:t>
            </a:r>
            <a:r>
              <a:rPr lang="en-GB" sz="1200" noProof="0" dirty="0" smtClean="0">
                <a:solidFill>
                  <a:schemeClr val="accent3"/>
                </a:solidFill>
              </a:rPr>
              <a:t>• </a:t>
            </a:r>
            <a:r>
              <a:rPr lang="en-GB" sz="1200" noProof="0" dirty="0" smtClean="0">
                <a:solidFill>
                  <a:srgbClr val="FFFFFF"/>
                </a:solidFill>
              </a:rPr>
              <a:t>Belgium</a:t>
            </a:r>
            <a:br>
              <a:rPr lang="en-GB" sz="1200" noProof="0" dirty="0" smtClean="0">
                <a:solidFill>
                  <a:srgbClr val="FFFFFF"/>
                </a:solidFill>
              </a:rPr>
            </a:br>
            <a:r>
              <a:rPr lang="en-GB" sz="1200" noProof="0" dirty="0" smtClean="0">
                <a:solidFill>
                  <a:srgbClr val="FFFFFF"/>
                </a:solidFill>
              </a:rPr>
              <a:t>T +32 2 642 51 11</a:t>
            </a:r>
            <a:r>
              <a:rPr lang="en-GB" sz="1200" noProof="0" dirty="0" smtClean="0">
                <a:solidFill>
                  <a:schemeClr val="accent3"/>
                </a:solidFill>
              </a:rPr>
              <a:t> • </a:t>
            </a:r>
            <a:r>
              <a:rPr lang="en-GB" sz="1200" noProof="0" dirty="0" smtClean="0">
                <a:solidFill>
                  <a:srgbClr val="FFFFFF"/>
                </a:solidFill>
              </a:rPr>
              <a:t>T Press +32 2 642 54 20 </a:t>
            </a:r>
            <a:r>
              <a:rPr lang="en-GB" sz="1200" noProof="0" dirty="0" smtClean="0">
                <a:solidFill>
                  <a:schemeClr val="accent3"/>
                </a:solidFill>
              </a:rPr>
              <a:t>• </a:t>
            </a:r>
            <a:r>
              <a:rPr lang="en-GB" sz="1200" noProof="0" dirty="0" smtClean="0">
                <a:solidFill>
                  <a:srgbClr val="FFFFFF"/>
                </a:solidFill>
              </a:rPr>
              <a:t>info@sciensano.be </a:t>
            </a:r>
            <a:r>
              <a:rPr lang="en-GB" sz="1200" noProof="0" dirty="0" smtClean="0">
                <a:solidFill>
                  <a:schemeClr val="accent3"/>
                </a:solidFill>
              </a:rPr>
              <a:t>• </a:t>
            </a:r>
            <a:r>
              <a:rPr lang="en-GB" sz="1200" noProof="0" dirty="0" smtClean="0">
                <a:solidFill>
                  <a:srgbClr val="FFFFFF"/>
                </a:solidFill>
              </a:rPr>
              <a:t>www.sciensano.be </a:t>
            </a:r>
            <a:endParaRPr lang="en-GB" sz="1200" noProof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905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360000" y="1368000"/>
            <a:ext cx="8424000" cy="4752000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BCCF00"/>
              </a:buClr>
              <a:buNone/>
              <a:defRPr sz="2000" spc="30" baseline="0"/>
            </a:lvl1pPr>
            <a:lvl2pPr marL="742950" indent="-285750"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Font typeface="Arial" panose="020B0604020202020204" pitchFamily="34" charset="0"/>
              <a:buChar char="–"/>
              <a:defRPr sz="1800"/>
            </a:lvl3pPr>
          </a:lstStyle>
          <a:p>
            <a:pPr lvl="0"/>
            <a:r>
              <a:rPr lang="en-GB" noProof="0" dirty="0" smtClean="0"/>
              <a:t>&lt;Click to add text&gt;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60000" y="360000"/>
            <a:ext cx="8424000" cy="936000"/>
          </a:xfrm>
          <a:prstGeom prst="rect">
            <a:avLst/>
          </a:prstGeom>
        </p:spPr>
        <p:txBody>
          <a:bodyPr anchor="ctr"/>
          <a:lstStyle>
            <a:lvl1pPr algn="l">
              <a:defRPr sz="2750" b="1" cap="none" spc="200" baseline="0">
                <a:solidFill>
                  <a:srgbClr val="FFFFFF"/>
                </a:solidFill>
              </a:defRPr>
            </a:lvl1pPr>
          </a:lstStyle>
          <a:p>
            <a:r>
              <a:rPr lang="en-GB" noProof="0" dirty="0" smtClean="0"/>
              <a:t>&lt;Click to add title&gt;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82185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360000" y="1368000"/>
            <a:ext cx="8424000" cy="4752000"/>
          </a:xfrm>
          <a:prstGeom prst="rect">
            <a:avLst/>
          </a:prstGeom>
        </p:spPr>
        <p:txBody>
          <a:bodyPr/>
          <a:lstStyle>
            <a:lvl1pPr>
              <a:buClr>
                <a:srgbClr val="BCCF00"/>
              </a:buClr>
              <a:defRPr sz="2000" spc="30" baseline="0"/>
            </a:lvl1pPr>
            <a:lvl2pPr marL="742950" indent="-285750">
              <a:buFont typeface="Arial" panose="020B0604020202020204" pitchFamily="34" charset="0"/>
              <a:buChar char="•"/>
              <a:defRPr lang="en-US" sz="2000" kern="1200" spc="3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Font typeface="Arial" panose="020B0604020202020204" pitchFamily="34" charset="0"/>
              <a:buChar char="–"/>
              <a:defRPr sz="2000" spc="30" baseline="0"/>
            </a:lvl3pPr>
          </a:lstStyle>
          <a:p>
            <a:pPr lvl="0"/>
            <a:r>
              <a:rPr lang="en-GB" noProof="0" dirty="0" smtClean="0"/>
              <a:t>&lt;Click to add text&gt;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 hasCustomPrompt="1"/>
          </p:nvPr>
        </p:nvSpPr>
        <p:spPr>
          <a:xfrm>
            <a:off x="360000" y="360000"/>
            <a:ext cx="8424000" cy="936000"/>
          </a:xfrm>
          <a:prstGeom prst="rect">
            <a:avLst/>
          </a:prstGeom>
        </p:spPr>
        <p:txBody>
          <a:bodyPr anchor="ctr"/>
          <a:lstStyle>
            <a:lvl1pPr algn="l">
              <a:defRPr sz="2750" b="1" cap="none" spc="200" baseline="0">
                <a:solidFill>
                  <a:srgbClr val="FFFFFF"/>
                </a:solidFill>
              </a:defRPr>
            </a:lvl1pPr>
          </a:lstStyle>
          <a:p>
            <a:r>
              <a:rPr lang="en-GB" noProof="0" dirty="0" smtClean="0"/>
              <a:t>&lt;Click to add title&gt;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5025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360000" y="1368000"/>
            <a:ext cx="8424000" cy="4752000"/>
          </a:xfrm>
          <a:prstGeom prst="rect">
            <a:avLst/>
          </a:prstGeom>
        </p:spPr>
        <p:txBody>
          <a:bodyPr/>
          <a:lstStyle>
            <a:lvl1pPr>
              <a:buClr>
                <a:srgbClr val="BCCF00"/>
              </a:buClr>
              <a:buFont typeface="+mj-lt"/>
              <a:buAutoNum type="arabicPeriod"/>
              <a:defRPr sz="2000" b="0" baseline="0"/>
            </a:lvl1pPr>
            <a:lvl2pPr marL="800100" indent="-342900">
              <a:buFont typeface="+mj-lt"/>
              <a:buAutoNum type="arabicPeriod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>
              <a:buFont typeface="+mj-lt"/>
              <a:buAutoNum type="arabicPeriod"/>
              <a:defRPr sz="2000"/>
            </a:lvl3pPr>
          </a:lstStyle>
          <a:p>
            <a:pPr lvl="0"/>
            <a:r>
              <a:rPr lang="en-GB" noProof="0" dirty="0" smtClean="0"/>
              <a:t>&lt;Click to add text&gt;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 hasCustomPrompt="1"/>
          </p:nvPr>
        </p:nvSpPr>
        <p:spPr>
          <a:xfrm>
            <a:off x="360000" y="360000"/>
            <a:ext cx="8424000" cy="936000"/>
          </a:xfrm>
          <a:prstGeom prst="rect">
            <a:avLst/>
          </a:prstGeom>
        </p:spPr>
        <p:txBody>
          <a:bodyPr anchor="ctr"/>
          <a:lstStyle>
            <a:lvl1pPr algn="l">
              <a:defRPr sz="2750" b="1" cap="none" spc="200" baseline="0">
                <a:solidFill>
                  <a:srgbClr val="FFFFFF"/>
                </a:solidFill>
              </a:defRPr>
            </a:lvl1pPr>
          </a:lstStyle>
          <a:p>
            <a:r>
              <a:rPr lang="en-GB" noProof="0" dirty="0" smtClean="0"/>
              <a:t>&lt;Click to add title&gt;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76539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logo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360000" y="1368000"/>
            <a:ext cx="8424000" cy="4644000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BCCF00"/>
              </a:buClr>
              <a:buNone/>
              <a:defRPr sz="2000" baseline="0"/>
            </a:lvl1pPr>
            <a:lvl2pPr marL="742950" indent="-285750"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Font typeface="Arial" panose="020B0604020202020204" pitchFamily="34" charset="0"/>
              <a:buChar char="–"/>
              <a:defRPr sz="1800"/>
            </a:lvl3pPr>
          </a:lstStyle>
          <a:p>
            <a:pPr lvl="0"/>
            <a:r>
              <a:rPr lang="en-GB" noProof="0" dirty="0" smtClean="0"/>
              <a:t>&lt;Click to add text&gt;</a:t>
            </a:r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11"/>
          </p:nvPr>
        </p:nvSpPr>
        <p:spPr>
          <a:xfrm>
            <a:off x="7452320" y="6093296"/>
            <a:ext cx="540000" cy="5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5" name="Picture Placeholder 3"/>
          <p:cNvSpPr>
            <a:spLocks noGrp="1" noChangeAspect="1"/>
          </p:cNvSpPr>
          <p:nvPr>
            <p:ph type="pic" sz="quarter" idx="12"/>
          </p:nvPr>
        </p:nvSpPr>
        <p:spPr>
          <a:xfrm>
            <a:off x="6660232" y="6093296"/>
            <a:ext cx="540000" cy="5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6" name="Picture Placeholder 3"/>
          <p:cNvSpPr>
            <a:spLocks noGrp="1" noChangeAspect="1"/>
          </p:cNvSpPr>
          <p:nvPr>
            <p:ph type="pic" sz="quarter" idx="13"/>
          </p:nvPr>
        </p:nvSpPr>
        <p:spPr>
          <a:xfrm>
            <a:off x="5868144" y="6093296"/>
            <a:ext cx="540000" cy="5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7" name="Picture Placeholder 3"/>
          <p:cNvSpPr>
            <a:spLocks noGrp="1" noChangeAspect="1"/>
          </p:cNvSpPr>
          <p:nvPr>
            <p:ph type="pic" sz="quarter" idx="14"/>
          </p:nvPr>
        </p:nvSpPr>
        <p:spPr>
          <a:xfrm>
            <a:off x="5076056" y="6093296"/>
            <a:ext cx="540000" cy="5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0" name="Title 2"/>
          <p:cNvSpPr>
            <a:spLocks noGrp="1"/>
          </p:cNvSpPr>
          <p:nvPr>
            <p:ph type="title" hasCustomPrompt="1"/>
          </p:nvPr>
        </p:nvSpPr>
        <p:spPr>
          <a:xfrm>
            <a:off x="360000" y="360000"/>
            <a:ext cx="8424000" cy="936000"/>
          </a:xfrm>
          <a:prstGeom prst="rect">
            <a:avLst/>
          </a:prstGeom>
        </p:spPr>
        <p:txBody>
          <a:bodyPr anchor="ctr"/>
          <a:lstStyle>
            <a:lvl1pPr algn="l">
              <a:defRPr sz="2750" b="1" cap="none" spc="200" baseline="0">
                <a:solidFill>
                  <a:srgbClr val="FFFFFF"/>
                </a:solidFill>
              </a:defRPr>
            </a:lvl1pPr>
          </a:lstStyle>
          <a:p>
            <a:r>
              <a:rPr lang="en-GB" noProof="0" dirty="0" smtClean="0"/>
              <a:t>&lt;Click to add title&gt;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35518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360000" y="1368000"/>
            <a:ext cx="8424000" cy="442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" baseline="0"/>
            </a:lvl1pPr>
          </a:lstStyle>
          <a:p>
            <a:r>
              <a:rPr lang="en-GB" noProof="0" dirty="0" smtClean="0"/>
              <a:t>&lt;insert image&gt;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5817486"/>
            <a:ext cx="8424000" cy="3141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i="1" spc="30" baseline="0">
                <a:solidFill>
                  <a:srgbClr val="3AAA35"/>
                </a:solidFill>
              </a:defRPr>
            </a:lvl1pPr>
          </a:lstStyle>
          <a:p>
            <a:pPr lvl="0"/>
            <a:r>
              <a:rPr lang="en-GB" noProof="0" dirty="0" smtClean="0"/>
              <a:t>&lt;caption&gt;</a:t>
            </a:r>
            <a:endParaRPr lang="en-GB" noProof="0" dirty="0"/>
          </a:p>
        </p:txBody>
      </p:sp>
      <p:sp>
        <p:nvSpPr>
          <p:cNvPr id="5" name="Title 2"/>
          <p:cNvSpPr>
            <a:spLocks noGrp="1"/>
          </p:cNvSpPr>
          <p:nvPr>
            <p:ph type="title" hasCustomPrompt="1"/>
          </p:nvPr>
        </p:nvSpPr>
        <p:spPr>
          <a:xfrm>
            <a:off x="360000" y="360000"/>
            <a:ext cx="8424000" cy="936000"/>
          </a:xfrm>
          <a:prstGeom prst="rect">
            <a:avLst/>
          </a:prstGeom>
        </p:spPr>
        <p:txBody>
          <a:bodyPr anchor="ctr"/>
          <a:lstStyle>
            <a:lvl1pPr algn="l">
              <a:defRPr sz="2750" b="1" cap="none" spc="200" baseline="0">
                <a:solidFill>
                  <a:srgbClr val="FFFFFF"/>
                </a:solidFill>
              </a:defRPr>
            </a:lvl1pPr>
          </a:lstStyle>
          <a:p>
            <a:r>
              <a:rPr lang="en-GB" noProof="0" dirty="0" smtClean="0"/>
              <a:t>&lt;Click to add title&gt;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0848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921" y="6205309"/>
            <a:ext cx="385327" cy="2862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1" t="16628" r="5303" b="20393"/>
          <a:stretch/>
        </p:blipFill>
        <p:spPr>
          <a:xfrm>
            <a:off x="360000" y="6205309"/>
            <a:ext cx="1256870" cy="28624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60000" y="360000"/>
            <a:ext cx="8424000" cy="936000"/>
          </a:xfrm>
          <a:prstGeom prst="rect">
            <a:avLst/>
          </a:prstGeom>
          <a:solidFill>
            <a:srgbClr val="3AA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33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9" r:id="rId2"/>
    <p:sldLayoutId id="2147483649" r:id="rId3"/>
    <p:sldLayoutId id="2147483654" r:id="rId4"/>
    <p:sldLayoutId id="2147483650" r:id="rId5"/>
    <p:sldLayoutId id="2147483652" r:id="rId6"/>
    <p:sldLayoutId id="2147483653" r:id="rId7"/>
    <p:sldLayoutId id="2147483655" r:id="rId8"/>
    <p:sldLayoutId id="2147483656" r:id="rId9"/>
    <p:sldLayoutId id="2147483657" r:id="rId10"/>
    <p:sldLayoutId id="214748365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Participation in Web Surveys versus Face-To-Face surveys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60000" y="2553404"/>
            <a:ext cx="8424000" cy="40011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The case of the European Health Interview Survey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Elise Braekman </a:t>
            </a:r>
            <a:r>
              <a:rPr lang="en-GB" dirty="0" smtClean="0">
                <a:solidFill>
                  <a:schemeClr val="accent3"/>
                </a:solidFill>
              </a:rPr>
              <a:t>• </a:t>
            </a:r>
            <a:r>
              <a:rPr lang="en-GB" dirty="0">
                <a:solidFill>
                  <a:schemeClr val="bg1"/>
                </a:solidFill>
              </a:rPr>
              <a:t>ESRA</a:t>
            </a:r>
            <a:r>
              <a:rPr lang="en-GB" dirty="0">
                <a:solidFill>
                  <a:schemeClr val="accent3"/>
                </a:solidFill>
              </a:rPr>
              <a:t> •</a:t>
            </a:r>
            <a:r>
              <a:rPr lang="en-GB" dirty="0" smtClean="0"/>
              <a:t> Zagreb </a:t>
            </a:r>
            <a:r>
              <a:rPr lang="en-GB" dirty="0">
                <a:solidFill>
                  <a:schemeClr val="accent3"/>
                </a:solidFill>
              </a:rPr>
              <a:t>• </a:t>
            </a:r>
            <a:r>
              <a:rPr lang="en-GB" dirty="0" smtClean="0"/>
              <a:t>July 17, 2019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3" y="95055"/>
            <a:ext cx="906882" cy="102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88429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pc="30" dirty="0" smtClean="0">
                <a:solidFill>
                  <a:srgbClr val="FFFFFF"/>
                </a:solidFill>
              </a:rPr>
              <a:t>Elise Braekman </a:t>
            </a:r>
            <a:r>
              <a:rPr lang="en-GB" spc="30" dirty="0" smtClean="0">
                <a:solidFill>
                  <a:schemeClr val="accent3"/>
                </a:solidFill>
              </a:rPr>
              <a:t>•</a:t>
            </a:r>
            <a:r>
              <a:rPr lang="en-GB" spc="30" dirty="0" smtClean="0">
                <a:solidFill>
                  <a:srgbClr val="FFFFFF"/>
                </a:solidFill>
              </a:rPr>
              <a:t> elise.braekman@sciensano.be </a:t>
            </a:r>
            <a:r>
              <a:rPr lang="en-GB" spc="30" dirty="0" smtClean="0">
                <a:solidFill>
                  <a:schemeClr val="accent3"/>
                </a:solidFill>
              </a:rPr>
              <a:t>• </a:t>
            </a:r>
            <a:r>
              <a:rPr lang="en-GB" spc="30" dirty="0" smtClean="0">
                <a:solidFill>
                  <a:srgbClr val="FFFFFF"/>
                </a:solidFill>
              </a:rPr>
              <a:t>+32 2 642 57 06</a:t>
            </a:r>
            <a:endParaRPr lang="en-GB" spc="3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52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General population </a:t>
            </a:r>
            <a:r>
              <a:rPr lang="en-US" dirty="0" smtClean="0"/>
              <a:t>health survey </a:t>
            </a:r>
            <a:r>
              <a:rPr lang="en-US" dirty="0"/>
              <a:t>in the European </a:t>
            </a:r>
            <a:r>
              <a:rPr lang="en-US" dirty="0" smtClean="0"/>
              <a:t>Union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3 data collection waves organized at member states level</a:t>
            </a:r>
          </a:p>
          <a:p>
            <a:pPr marL="1085850" lvl="1" indent="-342900"/>
            <a:r>
              <a:rPr lang="en-US" dirty="0" smtClean="0"/>
              <a:t>Belgian Health Interview Survey (BHIS)</a:t>
            </a:r>
          </a:p>
          <a:p>
            <a:pPr lvl="1" indent="0">
              <a:buNone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Face-to-face (F2F) data collection is recommend but not mandatory</a:t>
            </a:r>
            <a:r>
              <a:rPr lang="en-US" dirty="0">
                <a:solidFill>
                  <a:schemeClr val="bg2"/>
                </a:solidFill>
              </a:rPr>
              <a:t>		</a:t>
            </a:r>
            <a:endParaRPr lang="en-US" dirty="0" smtClean="0">
              <a:solidFill>
                <a:schemeClr val="bg2"/>
              </a:solidFill>
            </a:endParaRPr>
          </a:p>
          <a:p>
            <a:endParaRPr lang="en-GB" dirty="0" smtClean="0"/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Main reasons? </a:t>
            </a:r>
          </a:p>
          <a:p>
            <a:pPr marL="1085850" lvl="1" indent="-342900"/>
            <a:r>
              <a:rPr lang="en-GB" dirty="0" smtClean="0"/>
              <a:t>Cost-advantage</a:t>
            </a:r>
            <a:endParaRPr lang="en-GB" dirty="0"/>
          </a:p>
          <a:p>
            <a:pPr marL="1085850" lvl="1" indent="-342900"/>
            <a:r>
              <a:rPr lang="en-GB" dirty="0"/>
              <a:t>Respondents convenience</a:t>
            </a:r>
          </a:p>
          <a:p>
            <a:pPr marL="1085850" lvl="1" indent="-342900"/>
            <a:r>
              <a:rPr lang="en-GB" dirty="0"/>
              <a:t>Timeliness 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 smtClean="0"/>
              <a:t>The European Health Interview Survey (EHIS)</a:t>
            </a:r>
            <a:endParaRPr lang="en-GB" b="0" dirty="0"/>
          </a:p>
        </p:txBody>
      </p:sp>
      <p:sp>
        <p:nvSpPr>
          <p:cNvPr id="6" name="Right Arrow 5"/>
          <p:cNvSpPr/>
          <p:nvPr/>
        </p:nvSpPr>
        <p:spPr>
          <a:xfrm>
            <a:off x="971600" y="37440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47664" y="3612686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Increasing use of web in the last wave (10/30 </a:t>
            </a:r>
            <a:r>
              <a:rPr lang="en-US" sz="2000" dirty="0">
                <a:solidFill>
                  <a:schemeClr val="bg2"/>
                </a:solidFill>
              </a:rPr>
              <a:t>member states</a:t>
            </a:r>
            <a:r>
              <a:rPr lang="en-US" sz="2000" dirty="0" smtClean="0">
                <a:solidFill>
                  <a:schemeClr val="bg2"/>
                </a:solidFill>
              </a:rPr>
              <a:t>)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1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So far, mixed-mode only:</a:t>
            </a:r>
          </a:p>
          <a:p>
            <a:pPr marL="1085850" lvl="1" indent="-342900"/>
            <a:r>
              <a:rPr lang="en-GB" dirty="0" smtClean="0"/>
              <a:t>In </a:t>
            </a:r>
            <a:r>
              <a:rPr lang="en-GB" dirty="0"/>
              <a:t>combination </a:t>
            </a:r>
            <a:r>
              <a:rPr lang="en-GB" dirty="0" smtClean="0"/>
              <a:t>with F2F, </a:t>
            </a:r>
            <a:r>
              <a:rPr lang="en-GB" dirty="0"/>
              <a:t>telephone and </a:t>
            </a:r>
            <a:r>
              <a:rPr lang="en-GB" dirty="0" smtClean="0"/>
              <a:t>paper-and-pencil (P&amp;P)</a:t>
            </a:r>
          </a:p>
          <a:p>
            <a:pPr marL="1085850" lvl="1" indent="-342900"/>
            <a:r>
              <a:rPr lang="en-GB" dirty="0" smtClean="0"/>
              <a:t>Why</a:t>
            </a:r>
            <a:r>
              <a:rPr lang="en-GB" dirty="0"/>
              <a:t>? </a:t>
            </a:r>
            <a:r>
              <a:rPr lang="en-GB" dirty="0" smtClean="0"/>
              <a:t>The potential for non-response </a:t>
            </a:r>
            <a:r>
              <a:rPr lang="en-GB" dirty="0"/>
              <a:t>&amp; coverage </a:t>
            </a:r>
            <a:r>
              <a:rPr lang="en-GB" dirty="0" smtClean="0"/>
              <a:t>issues</a:t>
            </a:r>
          </a:p>
          <a:p>
            <a:pPr lvl="1" indent="0">
              <a:buNone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Direct </a:t>
            </a:r>
            <a:r>
              <a:rPr lang="en-US" dirty="0"/>
              <a:t>comparisons of web-only health surveys </a:t>
            </a:r>
            <a:r>
              <a:rPr lang="en-US" dirty="0" smtClean="0"/>
              <a:t>(with </a:t>
            </a:r>
            <a:r>
              <a:rPr lang="en-US" dirty="0"/>
              <a:t>postal </a:t>
            </a:r>
            <a:r>
              <a:rPr lang="en-US" dirty="0" smtClean="0"/>
              <a:t>invitations) </a:t>
            </a:r>
            <a:r>
              <a:rPr lang="en-US" dirty="0"/>
              <a:t>versus F2F health surveys are </a:t>
            </a:r>
            <a:r>
              <a:rPr lang="en-US" dirty="0" smtClean="0"/>
              <a:t>rare</a:t>
            </a:r>
          </a:p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From mixed-mode to single mode?</a:t>
            </a:r>
            <a:endParaRPr lang="en-US" b="0" dirty="0"/>
          </a:p>
        </p:txBody>
      </p:sp>
      <p:sp>
        <p:nvSpPr>
          <p:cNvPr id="4" name="Right Arrow 3"/>
          <p:cNvSpPr/>
          <p:nvPr/>
        </p:nvSpPr>
        <p:spPr>
          <a:xfrm>
            <a:off x="831831" y="4005064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03648" y="3920206"/>
            <a:ext cx="68407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A </a:t>
            </a:r>
            <a:r>
              <a:rPr lang="en-US" dirty="0">
                <a:solidFill>
                  <a:schemeClr val="accent1"/>
                </a:solidFill>
              </a:rPr>
              <a:t>web-only survey was organized alongside a F2F </a:t>
            </a:r>
            <a:r>
              <a:rPr lang="en-US" dirty="0" smtClean="0">
                <a:solidFill>
                  <a:schemeClr val="accent1"/>
                </a:solidFill>
              </a:rPr>
              <a:t>survey: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What is the response rate difference anno 2018?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Which socio-demographic characteristics are associated with non-response?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What is the cost-advantage of web?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21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9808349"/>
              </p:ext>
            </p:extLst>
          </p:nvPr>
        </p:nvGraphicFramePr>
        <p:xfrm>
          <a:off x="360726" y="1556792"/>
          <a:ext cx="8423274" cy="41605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230800">
                  <a:extLst>
                    <a:ext uri="{9D8B030D-6E8A-4147-A177-3AD203B41FA5}">
                      <a16:colId xmlns:a16="http://schemas.microsoft.com/office/drawing/2014/main" val="419139127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827022998"/>
                    </a:ext>
                  </a:extLst>
                </a:gridCol>
                <a:gridCol w="3220674">
                  <a:extLst>
                    <a:ext uri="{9D8B030D-6E8A-4147-A177-3AD203B41FA5}">
                      <a16:colId xmlns:a16="http://schemas.microsoft.com/office/drawing/2014/main" val="1588623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EHISWEB study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aseline="0" dirty="0" smtClean="0"/>
                        <a:t>BHIS </a:t>
                      </a:r>
                      <a:r>
                        <a:rPr lang="en-US" sz="1600" dirty="0" smtClean="0"/>
                        <a:t>2018 study design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052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Mode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Web-only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F2F</a:t>
                      </a:r>
                      <a:r>
                        <a:rPr lang="en-US" sz="1600" baseline="0" dirty="0" smtClean="0"/>
                        <a:t> and P&amp;P portion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218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Sampling procedure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Multistage clustered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Multistage</a:t>
                      </a:r>
                      <a:r>
                        <a:rPr lang="en-US" sz="1600" baseline="0" dirty="0" smtClean="0"/>
                        <a:t> clustered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02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Level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Household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447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Sample substitution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636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Period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April-October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2018-January 2019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559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Age limit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16-85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951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Target sample size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+- 1,000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+-</a:t>
                      </a:r>
                      <a:r>
                        <a:rPr lang="en-US" sz="1600" baseline="0" dirty="0" smtClean="0"/>
                        <a:t> 11,000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15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Recruitment strategy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Postal mail invitation letter, reminder letter and €10 incentive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Mail advance letter and</a:t>
                      </a:r>
                      <a:r>
                        <a:rPr lang="en-US" sz="1600" baseline="0" dirty="0" smtClean="0"/>
                        <a:t> interviewer at the doorstep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68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Questions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EHIS-only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EHIS &amp; nationally relevant</a:t>
                      </a:r>
                      <a:r>
                        <a:rPr lang="en-US" sz="1600" baseline="0" dirty="0" smtClean="0"/>
                        <a:t> topics</a:t>
                      </a:r>
                      <a:endParaRPr lang="en-US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1761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Methods 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1836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Two mutually exclusive samples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Made comparable in terms of period of invitation and age limits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EHISWEB</a:t>
            </a:r>
            <a:r>
              <a:rPr lang="en-US" dirty="0"/>
              <a:t>: n=6,183, </a:t>
            </a:r>
            <a:r>
              <a:rPr lang="en-US" dirty="0" smtClean="0"/>
              <a:t>BHIS2018: n=7,698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US" dirty="0" smtClean="0"/>
              <a:t>esign weights were calculated</a:t>
            </a:r>
          </a:p>
          <a:p>
            <a:endParaRPr lang="en-US" dirty="0" smtClean="0">
              <a:solidFill>
                <a:schemeClr val="accent3"/>
              </a:solidFill>
            </a:endParaRPr>
          </a:p>
          <a:p>
            <a:r>
              <a:rPr lang="en-US" dirty="0" smtClean="0">
                <a:solidFill>
                  <a:schemeClr val="accent3"/>
                </a:solidFill>
              </a:rPr>
              <a:t>Response rates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Calculated at individual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Socio-demographic </a:t>
            </a:r>
            <a:r>
              <a:rPr lang="en-US" dirty="0" smtClean="0"/>
              <a:t>variables from the National Register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dirty="0" smtClean="0">
                <a:solidFill>
                  <a:schemeClr val="accent3"/>
                </a:solidFill>
              </a:rPr>
              <a:t>Non-response analyses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Stratified </a:t>
            </a:r>
            <a:r>
              <a:rPr lang="en-US" dirty="0"/>
              <a:t>logistic regression </a:t>
            </a:r>
            <a:r>
              <a:rPr lang="en-US" dirty="0" smtClean="0"/>
              <a:t>analyses by 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Combined logistic </a:t>
            </a:r>
            <a:r>
              <a:rPr lang="en-US" dirty="0"/>
              <a:t>regression </a:t>
            </a:r>
            <a:r>
              <a:rPr lang="en-US" dirty="0" smtClean="0"/>
              <a:t>analysis to </a:t>
            </a:r>
            <a:r>
              <a:rPr lang="en-US" dirty="0"/>
              <a:t>examine </a:t>
            </a:r>
            <a:r>
              <a:rPr lang="en-US" dirty="0" smtClean="0"/>
              <a:t>interactions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691" y="252831"/>
            <a:ext cx="8856984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2665319"/>
              </p:ext>
            </p:extLst>
          </p:nvPr>
        </p:nvGraphicFramePr>
        <p:xfrm>
          <a:off x="4724352" y="549694"/>
          <a:ext cx="3861138" cy="5134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7789">
                  <a:extLst>
                    <a:ext uri="{9D8B030D-6E8A-4147-A177-3AD203B41FA5}">
                      <a16:colId xmlns:a16="http://schemas.microsoft.com/office/drawing/2014/main" val="439560132"/>
                    </a:ext>
                  </a:extLst>
                </a:gridCol>
                <a:gridCol w="962425">
                  <a:extLst>
                    <a:ext uri="{9D8B030D-6E8A-4147-A177-3AD203B41FA5}">
                      <a16:colId xmlns:a16="http://schemas.microsoft.com/office/drawing/2014/main" val="93898251"/>
                    </a:ext>
                  </a:extLst>
                </a:gridCol>
                <a:gridCol w="737476">
                  <a:extLst>
                    <a:ext uri="{9D8B030D-6E8A-4147-A177-3AD203B41FA5}">
                      <a16:colId xmlns:a16="http://schemas.microsoft.com/office/drawing/2014/main" val="454166107"/>
                    </a:ext>
                  </a:extLst>
                </a:gridCol>
                <a:gridCol w="783448">
                  <a:extLst>
                    <a:ext uri="{9D8B030D-6E8A-4147-A177-3AD203B41FA5}">
                      <a16:colId xmlns:a16="http://schemas.microsoft.com/office/drawing/2014/main" val="3663050933"/>
                    </a:ext>
                  </a:extLst>
                </a:gridCol>
              </a:tblGrid>
              <a:tr h="34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WEB (n=6,183)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F2F </a:t>
                      </a:r>
                      <a:r>
                        <a:rPr lang="en-US" sz="11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7,698)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Ratio (F2F/Web)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370375912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Overall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17.5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43.1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2,46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812725303"/>
                  </a:ext>
                </a:extLst>
              </a:tr>
              <a:tr h="17652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Socio-demographic characteristics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196564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Sex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197746581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Male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17.5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41.9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2,39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840436250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Female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17.5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44.3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4259747948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Age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337462957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16-40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17.2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39.9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2,32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4220391742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41-65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18.8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44.9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2,39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249612460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+65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15.1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45.1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2,99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773057112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Household size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139126933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12.2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40.5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3,32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293734835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19.0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44.3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2,33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794988624"/>
                  </a:ext>
                </a:extLst>
              </a:tr>
              <a:tr h="199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17.0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42.0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2,47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121185346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 and more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19.6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44.2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904128104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Nationality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108917078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Belgian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19.1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43.7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990988488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European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40.7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3,63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950555743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Non-European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38.0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5,43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486261496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Region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042280386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Flemish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21.6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41.6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1,93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303974717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Brussels-Capital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41.8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3,54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305293769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Walloon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17.5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45.3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220588554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Urbanicity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985015880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Urban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20.3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39.6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1,95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3664874938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Suburban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18.5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46.3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2739252453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Rural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20.4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53.9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2,64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862860314"/>
                  </a:ext>
                </a:extLst>
              </a:tr>
              <a:tr h="176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</a:rPr>
                        <a:t>Brussels-Capital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41.8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3,54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88" marR="6788" marT="6788" marB="0" anchor="b"/>
                </a:tc>
                <a:extLst>
                  <a:ext uri="{0D108BD9-81ED-4DB2-BD59-A6C34878D82A}">
                    <a16:rowId xmlns:a16="http://schemas.microsoft.com/office/drawing/2014/main" val="151209938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43439" y="544127"/>
            <a:ext cx="3816000" cy="92957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Response rate differences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79231" y="1727776"/>
            <a:ext cx="37802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3"/>
              </a:buClr>
            </a:pPr>
            <a:r>
              <a:rPr lang="en-US" dirty="0" smtClean="0">
                <a:solidFill>
                  <a:schemeClr val="accent3"/>
                </a:solidFill>
              </a:rPr>
              <a:t>Lower </a:t>
            </a:r>
            <a:r>
              <a:rPr lang="en-US" dirty="0">
                <a:solidFill>
                  <a:schemeClr val="accent3"/>
                </a:solidFill>
              </a:rPr>
              <a:t>response rate in Web versus </a:t>
            </a:r>
            <a:r>
              <a:rPr lang="en-US" dirty="0" smtClean="0">
                <a:solidFill>
                  <a:schemeClr val="accent3"/>
                </a:solidFill>
              </a:rPr>
              <a:t>F2F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Regardless of the socio-demographic group</a:t>
            </a:r>
          </a:p>
          <a:p>
            <a:pPr>
              <a:buClr>
                <a:schemeClr val="accent3"/>
              </a:buClr>
            </a:pPr>
            <a:endParaRPr lang="en-US" dirty="0" smtClean="0"/>
          </a:p>
          <a:p>
            <a:pPr>
              <a:buClr>
                <a:schemeClr val="accent3"/>
              </a:buClr>
            </a:pPr>
            <a:r>
              <a:rPr lang="en-US" dirty="0" smtClean="0">
                <a:solidFill>
                  <a:schemeClr val="accent3"/>
                </a:solidFill>
              </a:rPr>
              <a:t>However,</a:t>
            </a:r>
            <a:r>
              <a:rPr lang="en-US" dirty="0">
                <a:solidFill>
                  <a:schemeClr val="accent3"/>
                </a:solidFill>
              </a:rPr>
              <a:t> h</a:t>
            </a:r>
            <a:r>
              <a:rPr lang="en-US" dirty="0" smtClean="0">
                <a:solidFill>
                  <a:schemeClr val="accent3"/>
                </a:solidFill>
              </a:rPr>
              <a:t>igher difference for …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Elderly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Singles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People with the non-Belgian nationality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People from the Brussels-Capital region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3" name="Oval 2"/>
          <p:cNvSpPr/>
          <p:nvPr/>
        </p:nvSpPr>
        <p:spPr>
          <a:xfrm>
            <a:off x="6300192" y="764704"/>
            <a:ext cx="2294607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0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67268" y="1272788"/>
            <a:ext cx="8424000" cy="4752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Non-response in the web survey is higher among …</a:t>
            </a:r>
          </a:p>
          <a:p>
            <a:pPr marL="342900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800" spc="30" dirty="0" smtClean="0"/>
              <a:t>Elderly</a:t>
            </a:r>
          </a:p>
          <a:p>
            <a:pPr marL="342900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800" spc="30" dirty="0" smtClean="0"/>
              <a:t>Singles</a:t>
            </a:r>
            <a:endParaRPr lang="en-US" sz="1800" dirty="0" smtClean="0"/>
          </a:p>
          <a:p>
            <a:pPr marL="342900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800" spc="30" dirty="0" smtClean="0"/>
              <a:t>People </a:t>
            </a:r>
            <a:r>
              <a:rPr lang="en-US" sz="1800" spc="30" dirty="0"/>
              <a:t>with a </a:t>
            </a:r>
            <a:r>
              <a:rPr lang="en-US" sz="1800" spc="30" dirty="0" smtClean="0"/>
              <a:t>non-Belgian </a:t>
            </a:r>
            <a:r>
              <a:rPr lang="en-US" sz="1800" spc="30" dirty="0"/>
              <a:t>Nationality </a:t>
            </a:r>
            <a:endParaRPr lang="en-US" sz="1800" spc="30" dirty="0" smtClean="0"/>
          </a:p>
          <a:p>
            <a:pPr marL="342900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1800" spc="30" dirty="0" smtClean="0"/>
              <a:t>Inhabitants </a:t>
            </a:r>
            <a:r>
              <a:rPr lang="en-US" sz="1800" spc="30" dirty="0"/>
              <a:t>of the </a:t>
            </a:r>
            <a:r>
              <a:rPr lang="en-US" sz="1800" spc="30" dirty="0" smtClean="0"/>
              <a:t>Brussel-Capital and Walloon </a:t>
            </a:r>
            <a:r>
              <a:rPr lang="en-US" sz="1800" spc="30" dirty="0"/>
              <a:t>Region</a:t>
            </a:r>
          </a:p>
          <a:p>
            <a:pPr marL="342900" indent="-342900"/>
            <a:r>
              <a:rPr lang="en-US" dirty="0" smtClean="0">
                <a:solidFill>
                  <a:schemeClr val="accent3"/>
                </a:solidFill>
              </a:rPr>
              <a:t>Non-response in the F2F survey is higher among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Youngsters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People living in an urban area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The negative effect of the web mode on response is moderated by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Age (less negative for youngsters)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Region (worse for inhabitants of </a:t>
            </a:r>
            <a:r>
              <a:rPr lang="en-US" sz="1800" dirty="0"/>
              <a:t>the </a:t>
            </a:r>
            <a:r>
              <a:rPr lang="en-US" sz="1800" dirty="0" smtClean="0"/>
              <a:t>Brussel-Capital and Walloo</a:t>
            </a:r>
            <a:r>
              <a:rPr lang="en-US" sz="1800" dirty="0"/>
              <a:t>n</a:t>
            </a:r>
            <a:r>
              <a:rPr lang="en-US" sz="1800" dirty="0" smtClean="0"/>
              <a:t> Region)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Nationality (worse for people with a non-Belgian Nationality)</a:t>
            </a:r>
          </a:p>
          <a:p>
            <a:pPr marL="1085850" lvl="1" indent="-342900"/>
            <a:endParaRPr lang="en-US" dirty="0" smtClean="0"/>
          </a:p>
          <a:p>
            <a:pPr marL="1085850" lvl="1" indent="-342900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Non-response analyses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0925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296459431"/>
              </p:ext>
            </p:extLst>
          </p:nvPr>
        </p:nvGraphicFramePr>
        <p:xfrm>
          <a:off x="1352550" y="1728311"/>
          <a:ext cx="6438900" cy="4185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7122">
                  <a:extLst>
                    <a:ext uri="{9D8B030D-6E8A-4147-A177-3AD203B41FA5}">
                      <a16:colId xmlns:a16="http://schemas.microsoft.com/office/drawing/2014/main" val="660535348"/>
                    </a:ext>
                  </a:extLst>
                </a:gridCol>
                <a:gridCol w="1360733">
                  <a:extLst>
                    <a:ext uri="{9D8B030D-6E8A-4147-A177-3AD203B41FA5}">
                      <a16:colId xmlns:a16="http://schemas.microsoft.com/office/drawing/2014/main" val="3389923815"/>
                    </a:ext>
                  </a:extLst>
                </a:gridCol>
                <a:gridCol w="1551045">
                  <a:extLst>
                    <a:ext uri="{9D8B030D-6E8A-4147-A177-3AD203B41FA5}">
                      <a16:colId xmlns:a16="http://schemas.microsoft.com/office/drawing/2014/main" val="181543327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WEB </a:t>
                      </a:r>
                      <a:r>
                        <a:rPr lang="en-US" sz="1100" b="1" u="none" strike="noStrike" dirty="0">
                          <a:effectLst/>
                        </a:rPr>
                        <a:t>(n=1,000</a:t>
                      </a:r>
                      <a:r>
                        <a:rPr lang="en-US" sz="1100" b="1" u="none" strike="noStrike" dirty="0" smtClean="0">
                          <a:effectLst/>
                        </a:rPr>
                        <a:t>)*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F2F (n=1,000</a:t>
                      </a:r>
                      <a:r>
                        <a:rPr lang="en-US" sz="1100" b="1" u="none" strike="noStrike" dirty="0" smtClean="0">
                          <a:effectLst/>
                        </a:rPr>
                        <a:t>)*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91655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Fieldwork logistics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32808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Project management 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1.641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35.040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41591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ICT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3.282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3.282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9486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Data ware housing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4.922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4.922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35018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Sampling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1.641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1.641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1832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Payment interviewers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51.057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16457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Payment incentives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10.212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81049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Printing &amp; packaging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9764725"/>
                  </a:ext>
                </a:extLst>
              </a:tr>
              <a:tr h="3740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Interviewer materials  (manuals, ID-cards &amp; visit cards), advance letter (+folder) &amp; envelopes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2.500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11023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Invitation letter (+folder), reminder letter &amp; incentive letter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1.290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6911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Postage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61649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Advance letter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1.891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55277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Invitation letter, reminder letter &amp; incentive letter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9.806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79690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Interviewer laptops for CAPI program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5.200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3256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Licenses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69011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CAPI program – Blaise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5.375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51881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Web </a:t>
                      </a:r>
                      <a:r>
                        <a:rPr lang="en-US" sz="1100" u="none" strike="noStrike" dirty="0">
                          <a:effectLst/>
                        </a:rPr>
                        <a:t>questionnaire - Blaise 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8.740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502323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effectLst/>
                        </a:rPr>
                        <a:t>Total costs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41.534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110.908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69773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effectLst/>
                        </a:rPr>
                        <a:t>Costs per completed questionnaire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83903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Cost analysis</a:t>
            </a:r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5983254"/>
            <a:ext cx="4320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* participants</a:t>
            </a:r>
            <a:endParaRPr lang="en-US" sz="1050" dirty="0"/>
          </a:p>
        </p:txBody>
      </p:sp>
      <p:sp>
        <p:nvSpPr>
          <p:cNvPr id="2" name="Oval 1"/>
          <p:cNvSpPr/>
          <p:nvPr/>
        </p:nvSpPr>
        <p:spPr>
          <a:xfrm>
            <a:off x="7092280" y="2060848"/>
            <a:ext cx="84318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092280" y="2825696"/>
            <a:ext cx="84318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52120" y="4489332"/>
            <a:ext cx="84318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52120" y="3034367"/>
            <a:ext cx="84318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96136" y="5661248"/>
            <a:ext cx="2243431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3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Lower and more selective </a:t>
            </a:r>
            <a:r>
              <a:rPr lang="en-US" dirty="0">
                <a:solidFill>
                  <a:schemeClr val="accent3"/>
                </a:solidFill>
              </a:rPr>
              <a:t>response </a:t>
            </a:r>
            <a:r>
              <a:rPr lang="en-US" dirty="0" smtClean="0">
                <a:solidFill>
                  <a:schemeClr val="accent3"/>
                </a:solidFill>
              </a:rPr>
              <a:t>in </a:t>
            </a:r>
            <a:r>
              <a:rPr lang="en-US" dirty="0">
                <a:solidFill>
                  <a:schemeClr val="accent3"/>
                </a:solidFill>
              </a:rPr>
              <a:t>w</a:t>
            </a:r>
            <a:r>
              <a:rPr lang="en-US" dirty="0" smtClean="0">
                <a:solidFill>
                  <a:schemeClr val="accent3"/>
                </a:solidFill>
              </a:rPr>
              <a:t>eb versus F2F</a:t>
            </a:r>
          </a:p>
          <a:p>
            <a:endParaRPr lang="en-US" dirty="0">
              <a:solidFill>
                <a:schemeClr val="accent3"/>
              </a:solidFill>
            </a:endParaRPr>
          </a:p>
          <a:p>
            <a:r>
              <a:rPr lang="en-US" dirty="0" smtClean="0">
                <a:solidFill>
                  <a:schemeClr val="accent3"/>
                </a:solidFill>
              </a:rPr>
              <a:t>However, the web offers a high cost advantage</a:t>
            </a:r>
          </a:p>
          <a:p>
            <a:pPr marL="342900" lvl="1" indent="-342900">
              <a:buClr>
                <a:schemeClr val="accent3"/>
              </a:buClr>
            </a:pPr>
            <a:r>
              <a:rPr lang="en-US" sz="2000" dirty="0"/>
              <a:t> </a:t>
            </a:r>
            <a:r>
              <a:rPr lang="en-US" sz="2000" spc="30" dirty="0" smtClean="0"/>
              <a:t>Almost three </a:t>
            </a:r>
            <a:r>
              <a:rPr lang="en-US" sz="2000" spc="30" dirty="0"/>
              <a:t>times </a:t>
            </a:r>
            <a:r>
              <a:rPr lang="en-US" sz="2000" spc="30" dirty="0" smtClean="0"/>
              <a:t>cheaper</a:t>
            </a:r>
          </a:p>
          <a:p>
            <a:pPr marL="0" lvl="1" indent="0">
              <a:buClr>
                <a:schemeClr val="accent3"/>
              </a:buClr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</a:rPr>
              <a:t>Implication for future </a:t>
            </a:r>
            <a:r>
              <a:rPr lang="en-US" dirty="0" smtClean="0">
                <a:solidFill>
                  <a:schemeClr val="accent3"/>
                </a:solidFill>
              </a:rPr>
              <a:t>EHIS waves? </a:t>
            </a:r>
          </a:p>
          <a:p>
            <a:pPr marL="342900" lvl="1" indent="-342900">
              <a:buClr>
                <a:schemeClr val="accent3"/>
              </a:buClr>
            </a:pPr>
            <a:r>
              <a:rPr lang="en-US" sz="2000" spc="30" dirty="0" smtClean="0"/>
              <a:t>(Continue) opting </a:t>
            </a:r>
            <a:r>
              <a:rPr lang="en-US" sz="2000" spc="30" dirty="0"/>
              <a:t>for </a:t>
            </a:r>
            <a:r>
              <a:rPr lang="en-US" sz="2000" spc="30" dirty="0" smtClean="0"/>
              <a:t>a sequential </a:t>
            </a:r>
            <a:r>
              <a:rPr lang="en-US" sz="2000" spc="30" dirty="0"/>
              <a:t>mixed-mode </a:t>
            </a:r>
            <a:r>
              <a:rPr lang="en-US" sz="2000" spc="30" dirty="0" smtClean="0"/>
              <a:t>design with the web as first mode</a:t>
            </a:r>
          </a:p>
          <a:p>
            <a:pPr marL="342900" lvl="1" indent="-342900">
              <a:buClr>
                <a:schemeClr val="accent3"/>
              </a:buClr>
            </a:pPr>
            <a:r>
              <a:rPr lang="en-US" sz="2000" spc="30" dirty="0" smtClean="0"/>
              <a:t>Assessing an adaptive mixed-mode design</a:t>
            </a:r>
            <a:endParaRPr lang="en-US" sz="2000" spc="3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Conclusion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7141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43">
  <a:themeElements>
    <a:clrScheme name="Sciensano">
      <a:dk1>
        <a:srgbClr val="58595B"/>
      </a:dk1>
      <a:lt1>
        <a:srgbClr val="FFFFFF"/>
      </a:lt1>
      <a:dk2>
        <a:srgbClr val="006633"/>
      </a:dk2>
      <a:lt2>
        <a:srgbClr val="3AAA35"/>
      </a:lt2>
      <a:accent1>
        <a:srgbClr val="3AAA35"/>
      </a:accent1>
      <a:accent2>
        <a:srgbClr val="006633"/>
      </a:accent2>
      <a:accent3>
        <a:srgbClr val="BCCF00"/>
      </a:accent3>
      <a:accent4>
        <a:srgbClr val="FAD500"/>
      </a:accent4>
      <a:accent5>
        <a:srgbClr val="F29D00"/>
      </a:accent5>
      <a:accent6>
        <a:srgbClr val="C85019"/>
      </a:accent6>
      <a:hlink>
        <a:srgbClr val="58595B"/>
      </a:hlink>
      <a:folHlink>
        <a:srgbClr val="3AAA35"/>
      </a:folHlink>
    </a:clrScheme>
    <a:fontScheme name="Sciensa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1992</TotalTime>
  <Words>681</Words>
  <Application>Microsoft Office PowerPoint</Application>
  <PresentationFormat>On-screen Show (4:3)</PresentationFormat>
  <Paragraphs>238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Presentation43</vt:lpstr>
      <vt:lpstr>PowerPoint Presentation</vt:lpstr>
      <vt:lpstr>The European Health Interview Survey (EHIS)</vt:lpstr>
      <vt:lpstr>From mixed-mode to single mode?</vt:lpstr>
      <vt:lpstr>Methods </vt:lpstr>
      <vt:lpstr>Methods</vt:lpstr>
      <vt:lpstr>PowerPoint Presentation</vt:lpstr>
      <vt:lpstr>Non-response analyses</vt:lpstr>
      <vt:lpstr>Cost analysis</vt:lpstr>
      <vt:lpstr>Conclusion</vt:lpstr>
      <vt:lpstr>PowerPoint Presentation</vt:lpstr>
    </vt:vector>
  </TitlesOfParts>
  <Company>SCIENSANO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Elise Braekman</dc:creator>
  <cp:lastModifiedBy>Elise Braekman</cp:lastModifiedBy>
  <cp:revision>95</cp:revision>
  <dcterms:created xsi:type="dcterms:W3CDTF">2019-07-03T15:39:06Z</dcterms:created>
  <dcterms:modified xsi:type="dcterms:W3CDTF">2019-07-16T16:24:25Z</dcterms:modified>
</cp:coreProperties>
</file>