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7" r:id="rId1"/>
  </p:sldMasterIdLst>
  <p:notesMasterIdLst>
    <p:notesMasterId r:id="rId39"/>
  </p:notesMasterIdLst>
  <p:sldIdLst>
    <p:sldId id="379" r:id="rId2"/>
    <p:sldId id="363" r:id="rId3"/>
    <p:sldId id="360" r:id="rId4"/>
    <p:sldId id="380" r:id="rId5"/>
    <p:sldId id="414" r:id="rId6"/>
    <p:sldId id="415" r:id="rId7"/>
    <p:sldId id="397" r:id="rId8"/>
    <p:sldId id="433" r:id="rId9"/>
    <p:sldId id="408" r:id="rId10"/>
    <p:sldId id="431" r:id="rId11"/>
    <p:sldId id="432" r:id="rId12"/>
    <p:sldId id="425" r:id="rId13"/>
    <p:sldId id="434" r:id="rId14"/>
    <p:sldId id="427" r:id="rId15"/>
    <p:sldId id="409" r:id="rId16"/>
    <p:sldId id="428" r:id="rId17"/>
    <p:sldId id="410" r:id="rId18"/>
    <p:sldId id="429" r:id="rId19"/>
    <p:sldId id="411" r:id="rId20"/>
    <p:sldId id="424" r:id="rId21"/>
    <p:sldId id="402" r:id="rId22"/>
    <p:sldId id="407" r:id="rId23"/>
    <p:sldId id="417" r:id="rId24"/>
    <p:sldId id="419" r:id="rId25"/>
    <p:sldId id="404" r:id="rId26"/>
    <p:sldId id="420" r:id="rId27"/>
    <p:sldId id="421" r:id="rId28"/>
    <p:sldId id="398" r:id="rId29"/>
    <p:sldId id="430" r:id="rId30"/>
    <p:sldId id="406" r:id="rId31"/>
    <p:sldId id="422" r:id="rId32"/>
    <p:sldId id="435" r:id="rId33"/>
    <p:sldId id="400" r:id="rId34"/>
    <p:sldId id="392" r:id="rId35"/>
    <p:sldId id="416" r:id="rId36"/>
    <p:sldId id="343" r:id="rId37"/>
    <p:sldId id="418" r:id="rId38"/>
  </p:sldIdLst>
  <p:sldSz cx="12192000" cy="6858000"/>
  <p:notesSz cx="6797675" cy="9798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raveetha Patalay" initials="PP" lastIdx="19" clrIdx="0">
    <p:extLst/>
  </p:cmAuthor>
  <p:cmAuthor id="2" name="Ryan Bradshaw" initials="RB" lastIdx="16"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2776A"/>
    <a:srgbClr val="144A96"/>
    <a:srgbClr val="6F566C"/>
    <a:srgbClr val="CFCBC7"/>
    <a:srgbClr val="D6D3CE"/>
    <a:srgbClr val="C4CC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6860" autoAdjust="0"/>
  </p:normalViewPr>
  <p:slideViewPr>
    <p:cSldViewPr snapToGrid="0">
      <p:cViewPr varScale="1">
        <p:scale>
          <a:sx n="50" d="100"/>
          <a:sy n="50" d="100"/>
        </p:scale>
        <p:origin x="1458" y="54"/>
      </p:cViewPr>
      <p:guideLst>
        <p:guide orient="horz" pos="2160"/>
        <p:guide pos="3840"/>
      </p:guideLst>
    </p:cSldViewPr>
  </p:slideViewPr>
  <p:outlineViewPr>
    <p:cViewPr>
      <p:scale>
        <a:sx n="33" d="100"/>
        <a:sy n="33" d="100"/>
      </p:scale>
      <p:origin x="0" y="3928"/>
    </p:cViewPr>
  </p:outlineViewPr>
  <p:notesTextViewPr>
    <p:cViewPr>
      <p:scale>
        <a:sx n="1" d="1"/>
        <a:sy n="1" d="1"/>
      </p:scale>
      <p:origin x="0" y="0"/>
    </p:cViewPr>
  </p:notesTextViewPr>
  <p:sorterViewPr>
    <p:cViewPr>
      <p:scale>
        <a:sx n="72" d="100"/>
        <a:sy n="72"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177472933070867"/>
          <c:y val="0.10334774216610836"/>
          <c:w val="0.85336454232283465"/>
          <c:h val="0.73017625921651952"/>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Desktop</c:v>
                </c:pt>
                <c:pt idx="1">
                  <c:v>Laptop</c:v>
                </c:pt>
                <c:pt idx="2">
                  <c:v>Tablet</c:v>
                </c:pt>
                <c:pt idx="3">
                  <c:v>Smartphone</c:v>
                </c:pt>
              </c:strCache>
            </c:strRef>
          </c:cat>
          <c:val>
            <c:numRef>
              <c:f>Sheet1!$B$2:$B$5</c:f>
              <c:numCache>
                <c:formatCode>General</c:formatCode>
                <c:ptCount val="4"/>
                <c:pt idx="0">
                  <c:v>7</c:v>
                </c:pt>
                <c:pt idx="1">
                  <c:v>16</c:v>
                </c:pt>
                <c:pt idx="2">
                  <c:v>6</c:v>
                </c:pt>
                <c:pt idx="3">
                  <c:v>71</c:v>
                </c:pt>
              </c:numCache>
            </c:numRef>
          </c:val>
          <c:extLst>
            <c:ext xmlns:c16="http://schemas.microsoft.com/office/drawing/2014/chart" uri="{C3380CC4-5D6E-409C-BE32-E72D297353CC}">
              <c16:uniqueId val="{00000000-93D6-40C9-8515-A53759FAE11E}"/>
            </c:ext>
          </c:extLst>
        </c:ser>
        <c:dLbls>
          <c:showLegendKey val="0"/>
          <c:showVal val="0"/>
          <c:showCatName val="0"/>
          <c:showSerName val="0"/>
          <c:showPercent val="0"/>
          <c:showBubbleSize val="0"/>
        </c:dLbls>
        <c:gapWidth val="219"/>
        <c:overlap val="-27"/>
        <c:axId val="1963724991"/>
        <c:axId val="1963726655"/>
      </c:barChart>
      <c:catAx>
        <c:axId val="19637249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63726655"/>
        <c:crosses val="autoZero"/>
        <c:auto val="1"/>
        <c:lblAlgn val="ctr"/>
        <c:lblOffset val="100"/>
        <c:noMultiLvlLbl val="0"/>
      </c:catAx>
      <c:valAx>
        <c:axId val="1963726655"/>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GB" sz="1800" dirty="0" smtClean="0"/>
                  <a:t>Percent</a:t>
                </a:r>
                <a:endParaRPr lang="en-GB" sz="1800" dirty="0"/>
              </a:p>
            </c:rich>
          </c:tx>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6372499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Home</c:v>
                </c:pt>
              </c:strCache>
            </c:strRef>
          </c:tx>
          <c:spPr>
            <a:solidFill>
              <a:schemeClr val="accent1"/>
            </a:solidFill>
            <a:ln>
              <a:noFill/>
            </a:ln>
            <a:effectLst/>
          </c:spPr>
          <c:invertIfNegative val="0"/>
          <c:cat>
            <c:strRef>
              <c:f>Sheet1!$A$2:$A$5</c:f>
              <c:strCache>
                <c:ptCount val="4"/>
                <c:pt idx="0">
                  <c:v>Desktop</c:v>
                </c:pt>
                <c:pt idx="1">
                  <c:v>Laptop</c:v>
                </c:pt>
                <c:pt idx="2">
                  <c:v>Tablet</c:v>
                </c:pt>
                <c:pt idx="3">
                  <c:v>Smartphone</c:v>
                </c:pt>
              </c:strCache>
            </c:strRef>
          </c:cat>
          <c:val>
            <c:numRef>
              <c:f>Sheet1!$B$2:$B$5</c:f>
              <c:numCache>
                <c:formatCode>General</c:formatCode>
                <c:ptCount val="4"/>
                <c:pt idx="0">
                  <c:v>92.98</c:v>
                </c:pt>
                <c:pt idx="1">
                  <c:v>96.9</c:v>
                </c:pt>
                <c:pt idx="2">
                  <c:v>96.61</c:v>
                </c:pt>
                <c:pt idx="3">
                  <c:v>91.85</c:v>
                </c:pt>
              </c:numCache>
            </c:numRef>
          </c:val>
          <c:extLst>
            <c:ext xmlns:c16="http://schemas.microsoft.com/office/drawing/2014/chart" uri="{C3380CC4-5D6E-409C-BE32-E72D297353CC}">
              <c16:uniqueId val="{00000000-A71C-4A14-8E87-6F1BCA35542B}"/>
            </c:ext>
          </c:extLst>
        </c:ser>
        <c:ser>
          <c:idx val="1"/>
          <c:order val="1"/>
          <c:tx>
            <c:strRef>
              <c:f>Sheet1!$C$1</c:f>
              <c:strCache>
                <c:ptCount val="1"/>
                <c:pt idx="0">
                  <c:v>Friend's</c:v>
                </c:pt>
              </c:strCache>
            </c:strRef>
          </c:tx>
          <c:spPr>
            <a:solidFill>
              <a:schemeClr val="accent2"/>
            </a:solidFill>
            <a:ln>
              <a:noFill/>
            </a:ln>
            <a:effectLst/>
          </c:spPr>
          <c:invertIfNegative val="0"/>
          <c:cat>
            <c:strRef>
              <c:f>Sheet1!$A$2:$A$5</c:f>
              <c:strCache>
                <c:ptCount val="4"/>
                <c:pt idx="0">
                  <c:v>Desktop</c:v>
                </c:pt>
                <c:pt idx="1">
                  <c:v>Laptop</c:v>
                </c:pt>
                <c:pt idx="2">
                  <c:v>Tablet</c:v>
                </c:pt>
                <c:pt idx="3">
                  <c:v>Smartphone</c:v>
                </c:pt>
              </c:strCache>
            </c:strRef>
          </c:cat>
          <c:val>
            <c:numRef>
              <c:f>Sheet1!$C$2:$C$5</c:f>
              <c:numCache>
                <c:formatCode>General</c:formatCode>
                <c:ptCount val="4"/>
                <c:pt idx="0">
                  <c:v>0.48</c:v>
                </c:pt>
                <c:pt idx="1">
                  <c:v>0.72</c:v>
                </c:pt>
                <c:pt idx="2">
                  <c:v>0.78</c:v>
                </c:pt>
                <c:pt idx="3">
                  <c:v>2.82</c:v>
                </c:pt>
              </c:numCache>
            </c:numRef>
          </c:val>
          <c:extLst>
            <c:ext xmlns:c16="http://schemas.microsoft.com/office/drawing/2014/chart" uri="{C3380CC4-5D6E-409C-BE32-E72D297353CC}">
              <c16:uniqueId val="{00000001-A71C-4A14-8E87-6F1BCA35542B}"/>
            </c:ext>
          </c:extLst>
        </c:ser>
        <c:ser>
          <c:idx val="2"/>
          <c:order val="2"/>
          <c:tx>
            <c:strRef>
              <c:f>Sheet1!$D$1</c:f>
              <c:strCache>
                <c:ptCount val="1"/>
                <c:pt idx="0">
                  <c:v>School</c:v>
                </c:pt>
              </c:strCache>
            </c:strRef>
          </c:tx>
          <c:spPr>
            <a:solidFill>
              <a:schemeClr val="accent3"/>
            </a:solidFill>
            <a:ln>
              <a:noFill/>
            </a:ln>
            <a:effectLst/>
          </c:spPr>
          <c:invertIfNegative val="0"/>
          <c:cat>
            <c:strRef>
              <c:f>Sheet1!$A$2:$A$5</c:f>
              <c:strCache>
                <c:ptCount val="4"/>
                <c:pt idx="0">
                  <c:v>Desktop</c:v>
                </c:pt>
                <c:pt idx="1">
                  <c:v>Laptop</c:v>
                </c:pt>
                <c:pt idx="2">
                  <c:v>Tablet</c:v>
                </c:pt>
                <c:pt idx="3">
                  <c:v>Smartphone</c:v>
                </c:pt>
              </c:strCache>
            </c:strRef>
          </c:cat>
          <c:val>
            <c:numRef>
              <c:f>Sheet1!$D$2:$D$5</c:f>
              <c:numCache>
                <c:formatCode>General</c:formatCode>
                <c:ptCount val="4"/>
                <c:pt idx="0">
                  <c:v>4.3600000000000003</c:v>
                </c:pt>
                <c:pt idx="1">
                  <c:v>1.1399999999999999</c:v>
                </c:pt>
                <c:pt idx="2">
                  <c:v>0.78</c:v>
                </c:pt>
                <c:pt idx="3">
                  <c:v>1.74</c:v>
                </c:pt>
              </c:numCache>
            </c:numRef>
          </c:val>
          <c:extLst>
            <c:ext xmlns:c16="http://schemas.microsoft.com/office/drawing/2014/chart" uri="{C3380CC4-5D6E-409C-BE32-E72D297353CC}">
              <c16:uniqueId val="{00000002-A71C-4A14-8E87-6F1BCA35542B}"/>
            </c:ext>
          </c:extLst>
        </c:ser>
        <c:ser>
          <c:idx val="3"/>
          <c:order val="3"/>
          <c:tx>
            <c:strRef>
              <c:f>Sheet1!$E$1</c:f>
              <c:strCache>
                <c:ptCount val="1"/>
                <c:pt idx="0">
                  <c:v>Public transport</c:v>
                </c:pt>
              </c:strCache>
            </c:strRef>
          </c:tx>
          <c:spPr>
            <a:solidFill>
              <a:schemeClr val="accent4"/>
            </a:solidFill>
            <a:ln>
              <a:noFill/>
            </a:ln>
            <a:effectLst/>
          </c:spPr>
          <c:invertIfNegative val="0"/>
          <c:cat>
            <c:strRef>
              <c:f>Sheet1!$A$2:$A$5</c:f>
              <c:strCache>
                <c:ptCount val="4"/>
                <c:pt idx="0">
                  <c:v>Desktop</c:v>
                </c:pt>
                <c:pt idx="1">
                  <c:v>Laptop</c:v>
                </c:pt>
                <c:pt idx="2">
                  <c:v>Tablet</c:v>
                </c:pt>
                <c:pt idx="3">
                  <c:v>Smartphone</c:v>
                </c:pt>
              </c:strCache>
            </c:strRef>
          </c:cat>
          <c:val>
            <c:numRef>
              <c:f>Sheet1!$E$2:$E$5</c:f>
              <c:numCache>
                <c:formatCode>General</c:formatCode>
                <c:ptCount val="4"/>
                <c:pt idx="0">
                  <c:v>0.24</c:v>
                </c:pt>
                <c:pt idx="1">
                  <c:v>0</c:v>
                </c:pt>
                <c:pt idx="2">
                  <c:v>0</c:v>
                </c:pt>
                <c:pt idx="3">
                  <c:v>1.44</c:v>
                </c:pt>
              </c:numCache>
            </c:numRef>
          </c:val>
          <c:extLst>
            <c:ext xmlns:c16="http://schemas.microsoft.com/office/drawing/2014/chart" uri="{C3380CC4-5D6E-409C-BE32-E72D297353CC}">
              <c16:uniqueId val="{00000003-A71C-4A14-8E87-6F1BCA35542B}"/>
            </c:ext>
          </c:extLst>
        </c:ser>
        <c:ser>
          <c:idx val="4"/>
          <c:order val="4"/>
          <c:tx>
            <c:strRef>
              <c:f>Sheet1!$F$1</c:f>
              <c:strCache>
                <c:ptCount val="1"/>
                <c:pt idx="0">
                  <c:v>Elsewhere</c:v>
                </c:pt>
              </c:strCache>
            </c:strRef>
          </c:tx>
          <c:spPr>
            <a:solidFill>
              <a:schemeClr val="accent5"/>
            </a:solidFill>
            <a:ln>
              <a:noFill/>
            </a:ln>
            <a:effectLst/>
          </c:spPr>
          <c:invertIfNegative val="0"/>
          <c:cat>
            <c:strRef>
              <c:f>Sheet1!$A$2:$A$5</c:f>
              <c:strCache>
                <c:ptCount val="4"/>
                <c:pt idx="0">
                  <c:v>Desktop</c:v>
                </c:pt>
                <c:pt idx="1">
                  <c:v>Laptop</c:v>
                </c:pt>
                <c:pt idx="2">
                  <c:v>Tablet</c:v>
                </c:pt>
                <c:pt idx="3">
                  <c:v>Smartphone</c:v>
                </c:pt>
              </c:strCache>
            </c:strRef>
          </c:cat>
          <c:val>
            <c:numRef>
              <c:f>Sheet1!$F$2:$F$5</c:f>
              <c:numCache>
                <c:formatCode>General</c:formatCode>
                <c:ptCount val="4"/>
                <c:pt idx="0">
                  <c:v>1.93</c:v>
                </c:pt>
                <c:pt idx="1">
                  <c:v>1.24</c:v>
                </c:pt>
                <c:pt idx="2">
                  <c:v>1.82</c:v>
                </c:pt>
                <c:pt idx="3">
                  <c:v>2.17</c:v>
                </c:pt>
              </c:numCache>
            </c:numRef>
          </c:val>
          <c:extLst>
            <c:ext xmlns:c16="http://schemas.microsoft.com/office/drawing/2014/chart" uri="{C3380CC4-5D6E-409C-BE32-E72D297353CC}">
              <c16:uniqueId val="{00000004-A71C-4A14-8E87-6F1BCA35542B}"/>
            </c:ext>
          </c:extLst>
        </c:ser>
        <c:dLbls>
          <c:showLegendKey val="0"/>
          <c:showVal val="0"/>
          <c:showCatName val="0"/>
          <c:showSerName val="0"/>
          <c:showPercent val="0"/>
          <c:showBubbleSize val="0"/>
        </c:dLbls>
        <c:gapWidth val="150"/>
        <c:overlap val="100"/>
        <c:axId val="89848656"/>
        <c:axId val="89850736"/>
      </c:barChart>
      <c:catAx>
        <c:axId val="89848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9850736"/>
        <c:crosses val="autoZero"/>
        <c:auto val="1"/>
        <c:lblAlgn val="ctr"/>
        <c:lblOffset val="100"/>
        <c:noMultiLvlLbl val="0"/>
      </c:catAx>
      <c:valAx>
        <c:axId val="89850736"/>
        <c:scaling>
          <c:orientation val="minMax"/>
          <c:max val="1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984865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635703740157478E-2"/>
          <c:y val="0.10334774216610836"/>
          <c:w val="0.9201767962598425"/>
          <c:h val="0.77869188123204469"/>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errBars>
            <c:errBarType val="both"/>
            <c:errValType val="cust"/>
            <c:noEndCap val="0"/>
            <c:plus>
              <c:numRef>
                <c:f>Sheet1!$C$2:$C$5</c:f>
                <c:numCache>
                  <c:formatCode>General</c:formatCode>
                  <c:ptCount val="4"/>
                  <c:pt idx="0">
                    <c:v>3.3605000000000003E-2</c:v>
                  </c:pt>
                  <c:pt idx="1">
                    <c:v>2.1224E-2</c:v>
                  </c:pt>
                  <c:pt idx="2">
                    <c:v>2.3349000000000002E-2</c:v>
                  </c:pt>
                  <c:pt idx="3">
                    <c:v>1.319E-2</c:v>
                  </c:pt>
                </c:numCache>
              </c:numRef>
            </c:plus>
            <c:minus>
              <c:numRef>
                <c:f>Sheet1!$C$2:$C$5</c:f>
                <c:numCache>
                  <c:formatCode>General</c:formatCode>
                  <c:ptCount val="4"/>
                  <c:pt idx="0">
                    <c:v>3.3605000000000003E-2</c:v>
                  </c:pt>
                  <c:pt idx="1">
                    <c:v>2.1224E-2</c:v>
                  </c:pt>
                  <c:pt idx="2">
                    <c:v>2.3349000000000002E-2</c:v>
                  </c:pt>
                  <c:pt idx="3">
                    <c:v>1.319E-2</c:v>
                  </c:pt>
                </c:numCache>
              </c:numRef>
            </c:minus>
            <c:spPr>
              <a:noFill/>
              <a:ln w="38100" cap="flat" cmpd="sng" algn="ctr">
                <a:solidFill>
                  <a:schemeClr val="tx1">
                    <a:lumMod val="65000"/>
                    <a:lumOff val="35000"/>
                  </a:schemeClr>
                </a:solidFill>
                <a:round/>
              </a:ln>
              <a:effectLst/>
            </c:spPr>
          </c:errBars>
          <c:cat>
            <c:strRef>
              <c:f>Sheet1!$A$2:$A$5</c:f>
              <c:strCache>
                <c:ptCount val="4"/>
                <c:pt idx="0">
                  <c:v>Desktop</c:v>
                </c:pt>
                <c:pt idx="1">
                  <c:v>Laptop</c:v>
                </c:pt>
                <c:pt idx="2">
                  <c:v>Tablet</c:v>
                </c:pt>
                <c:pt idx="3">
                  <c:v>Smartphone</c:v>
                </c:pt>
              </c:strCache>
            </c:strRef>
          </c:cat>
          <c:val>
            <c:numRef>
              <c:f>Sheet1!$B$2:$B$5</c:f>
              <c:numCache>
                <c:formatCode>General</c:formatCode>
                <c:ptCount val="4"/>
                <c:pt idx="0">
                  <c:v>1.1016950000000001</c:v>
                </c:pt>
                <c:pt idx="1">
                  <c:v>1.1003099999999999</c:v>
                </c:pt>
                <c:pt idx="2">
                  <c:v>1.0572919999999999</c:v>
                </c:pt>
                <c:pt idx="3">
                  <c:v>1.1166670000000001</c:v>
                </c:pt>
              </c:numCache>
            </c:numRef>
          </c:val>
          <c:extLst>
            <c:ext xmlns:c16="http://schemas.microsoft.com/office/drawing/2014/chart" uri="{C3380CC4-5D6E-409C-BE32-E72D297353CC}">
              <c16:uniqueId val="{00000000-47F5-4507-92CF-8E6C332A98EA}"/>
            </c:ext>
          </c:extLst>
        </c:ser>
        <c:dLbls>
          <c:showLegendKey val="0"/>
          <c:showVal val="0"/>
          <c:showCatName val="0"/>
          <c:showSerName val="0"/>
          <c:showPercent val="0"/>
          <c:showBubbleSize val="0"/>
        </c:dLbls>
        <c:gapWidth val="219"/>
        <c:overlap val="-27"/>
        <c:axId val="197167120"/>
        <c:axId val="197178768"/>
      </c:barChart>
      <c:catAx>
        <c:axId val="197167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7178768"/>
        <c:crosses val="autoZero"/>
        <c:auto val="1"/>
        <c:lblAlgn val="ctr"/>
        <c:lblOffset val="100"/>
        <c:noMultiLvlLbl val="0"/>
      </c:catAx>
      <c:valAx>
        <c:axId val="197178768"/>
        <c:scaling>
          <c:orientation val="minMax"/>
          <c:max val="2"/>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7167120"/>
        <c:crosses val="autoZero"/>
        <c:crossBetween val="between"/>
        <c:majorUnit val="0.5"/>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errBars>
            <c:errBarType val="both"/>
            <c:errValType val="cust"/>
            <c:noEndCap val="0"/>
            <c:plus>
              <c:numRef>
                <c:f>Sheet1!$D$2:$D$5</c:f>
                <c:numCache>
                  <c:formatCode>General</c:formatCode>
                  <c:ptCount val="4"/>
                  <c:pt idx="0">
                    <c:v>0.23830699999999999</c:v>
                  </c:pt>
                  <c:pt idx="1">
                    <c:v>9.7511E-2</c:v>
                  </c:pt>
                  <c:pt idx="2">
                    <c:v>0.19694800000000001</c:v>
                  </c:pt>
                  <c:pt idx="3">
                    <c:v>4.9579999999999999E-2</c:v>
                  </c:pt>
                </c:numCache>
              </c:numRef>
            </c:plus>
            <c:minus>
              <c:numRef>
                <c:f>Sheet1!$C$2:$C$5</c:f>
                <c:numCache>
                  <c:formatCode>General</c:formatCode>
                  <c:ptCount val="4"/>
                  <c:pt idx="0">
                    <c:v>0.23830699999999999</c:v>
                  </c:pt>
                  <c:pt idx="1">
                    <c:v>9.7511E-2</c:v>
                  </c:pt>
                  <c:pt idx="2">
                    <c:v>0.19694800000000001</c:v>
                  </c:pt>
                  <c:pt idx="3">
                    <c:v>4.9579999999999999E-2</c:v>
                  </c:pt>
                </c:numCache>
              </c:numRef>
            </c:minus>
            <c:spPr>
              <a:noFill/>
              <a:ln w="38100" cap="flat" cmpd="sng" algn="ctr">
                <a:solidFill>
                  <a:schemeClr val="tx1">
                    <a:lumMod val="65000"/>
                    <a:lumOff val="35000"/>
                  </a:schemeClr>
                </a:solidFill>
                <a:round/>
              </a:ln>
              <a:effectLst/>
            </c:spPr>
          </c:errBars>
          <c:cat>
            <c:strRef>
              <c:f>Sheet1!$A$2:$A$5</c:f>
              <c:strCache>
                <c:ptCount val="4"/>
                <c:pt idx="0">
                  <c:v>Desktop</c:v>
                </c:pt>
                <c:pt idx="1">
                  <c:v>Laptop</c:v>
                </c:pt>
                <c:pt idx="2">
                  <c:v>Tablet</c:v>
                </c:pt>
                <c:pt idx="3">
                  <c:v>Smartphone</c:v>
                </c:pt>
              </c:strCache>
            </c:strRef>
          </c:cat>
          <c:val>
            <c:numRef>
              <c:f>Sheet1!$B$2:$B$5</c:f>
              <c:numCache>
                <c:formatCode>General</c:formatCode>
                <c:ptCount val="4"/>
                <c:pt idx="0">
                  <c:v>1.5351090000000001</c:v>
                </c:pt>
                <c:pt idx="1">
                  <c:v>1.4688540000000001</c:v>
                </c:pt>
                <c:pt idx="2">
                  <c:v>1.6640630000000001</c:v>
                </c:pt>
                <c:pt idx="3">
                  <c:v>1.57338</c:v>
                </c:pt>
              </c:numCache>
            </c:numRef>
          </c:val>
          <c:extLst>
            <c:ext xmlns:c16="http://schemas.microsoft.com/office/drawing/2014/chart" uri="{C3380CC4-5D6E-409C-BE32-E72D297353CC}">
              <c16:uniqueId val="{00000000-7247-4678-BE38-C441F94A9011}"/>
            </c:ext>
          </c:extLst>
        </c:ser>
        <c:dLbls>
          <c:showLegendKey val="0"/>
          <c:showVal val="0"/>
          <c:showCatName val="0"/>
          <c:showSerName val="0"/>
          <c:showPercent val="0"/>
          <c:showBubbleSize val="0"/>
        </c:dLbls>
        <c:gapWidth val="219"/>
        <c:overlap val="-27"/>
        <c:axId val="1657130416"/>
        <c:axId val="1657132496"/>
      </c:barChart>
      <c:catAx>
        <c:axId val="1657130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57132496"/>
        <c:crosses val="autoZero"/>
        <c:auto val="1"/>
        <c:lblAlgn val="ctr"/>
        <c:lblOffset val="100"/>
        <c:noMultiLvlLbl val="0"/>
      </c:catAx>
      <c:valAx>
        <c:axId val="16571324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57130416"/>
        <c:crosses val="autoZero"/>
        <c:crossBetween val="between"/>
        <c:majorUnit val="0.5"/>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Alone</c:v>
                </c:pt>
              </c:strCache>
            </c:strRef>
          </c:tx>
          <c:spPr>
            <a:solidFill>
              <a:schemeClr val="accent1"/>
            </a:solidFill>
            <a:ln>
              <a:noFill/>
            </a:ln>
            <a:effectLst/>
          </c:spPr>
          <c:invertIfNegative val="0"/>
          <c:cat>
            <c:strRef>
              <c:f>Sheet1!$A$2:$A$5</c:f>
              <c:strCache>
                <c:ptCount val="4"/>
                <c:pt idx="0">
                  <c:v>Desktop</c:v>
                </c:pt>
                <c:pt idx="1">
                  <c:v>Laptop</c:v>
                </c:pt>
                <c:pt idx="2">
                  <c:v>Tablet</c:v>
                </c:pt>
                <c:pt idx="3">
                  <c:v>Smartphone</c:v>
                </c:pt>
              </c:strCache>
            </c:strRef>
          </c:cat>
          <c:val>
            <c:numRef>
              <c:f>Sheet1!$B$2:$B$5</c:f>
              <c:numCache>
                <c:formatCode>General</c:formatCode>
                <c:ptCount val="4"/>
                <c:pt idx="0">
                  <c:v>76</c:v>
                </c:pt>
                <c:pt idx="1">
                  <c:v>69</c:v>
                </c:pt>
                <c:pt idx="2">
                  <c:v>58</c:v>
                </c:pt>
                <c:pt idx="3">
                  <c:v>66</c:v>
                </c:pt>
              </c:numCache>
            </c:numRef>
          </c:val>
          <c:extLst>
            <c:ext xmlns:c16="http://schemas.microsoft.com/office/drawing/2014/chart" uri="{C3380CC4-5D6E-409C-BE32-E72D297353CC}">
              <c16:uniqueId val="{00000000-F52D-47E9-A53C-59AD7030145A}"/>
            </c:ext>
          </c:extLst>
        </c:ser>
        <c:ser>
          <c:idx val="1"/>
          <c:order val="1"/>
          <c:tx>
            <c:strRef>
              <c:f>Sheet1!$C$1</c:f>
              <c:strCache>
                <c:ptCount val="1"/>
                <c:pt idx="0">
                  <c:v>With others</c:v>
                </c:pt>
              </c:strCache>
            </c:strRef>
          </c:tx>
          <c:spPr>
            <a:solidFill>
              <a:schemeClr val="accent2"/>
            </a:solidFill>
            <a:ln>
              <a:noFill/>
            </a:ln>
            <a:effectLst/>
          </c:spPr>
          <c:invertIfNegative val="0"/>
          <c:cat>
            <c:strRef>
              <c:f>Sheet1!$A$2:$A$5</c:f>
              <c:strCache>
                <c:ptCount val="4"/>
                <c:pt idx="0">
                  <c:v>Desktop</c:v>
                </c:pt>
                <c:pt idx="1">
                  <c:v>Laptop</c:v>
                </c:pt>
                <c:pt idx="2">
                  <c:v>Tablet</c:v>
                </c:pt>
                <c:pt idx="3">
                  <c:v>Smartphone</c:v>
                </c:pt>
              </c:strCache>
            </c:strRef>
          </c:cat>
          <c:val>
            <c:numRef>
              <c:f>Sheet1!$C$2:$C$5</c:f>
              <c:numCache>
                <c:formatCode>General</c:formatCode>
                <c:ptCount val="4"/>
                <c:pt idx="0">
                  <c:v>24</c:v>
                </c:pt>
                <c:pt idx="1">
                  <c:v>31</c:v>
                </c:pt>
                <c:pt idx="2">
                  <c:v>42</c:v>
                </c:pt>
                <c:pt idx="3">
                  <c:v>34</c:v>
                </c:pt>
              </c:numCache>
            </c:numRef>
          </c:val>
          <c:extLst>
            <c:ext xmlns:c16="http://schemas.microsoft.com/office/drawing/2014/chart" uri="{C3380CC4-5D6E-409C-BE32-E72D297353CC}">
              <c16:uniqueId val="{00000001-F52D-47E9-A53C-59AD7030145A}"/>
            </c:ext>
          </c:extLst>
        </c:ser>
        <c:dLbls>
          <c:showLegendKey val="0"/>
          <c:showVal val="0"/>
          <c:showCatName val="0"/>
          <c:showSerName val="0"/>
          <c:showPercent val="0"/>
          <c:showBubbleSize val="0"/>
        </c:dLbls>
        <c:gapWidth val="219"/>
        <c:overlap val="-27"/>
        <c:axId val="89849072"/>
        <c:axId val="89850320"/>
      </c:barChart>
      <c:catAx>
        <c:axId val="89849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9850320"/>
        <c:crosses val="autoZero"/>
        <c:auto val="1"/>
        <c:lblAlgn val="ctr"/>
        <c:lblOffset val="100"/>
        <c:noMultiLvlLbl val="0"/>
      </c:catAx>
      <c:valAx>
        <c:axId val="89850320"/>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984907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160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1604"/>
          </a:xfrm>
          <a:prstGeom prst="rect">
            <a:avLst/>
          </a:prstGeom>
        </p:spPr>
        <p:txBody>
          <a:bodyPr vert="horz" lIns="91440" tIns="45720" rIns="91440" bIns="45720" rtlCol="0"/>
          <a:lstStyle>
            <a:lvl1pPr algn="r">
              <a:defRPr sz="1200"/>
            </a:lvl1pPr>
          </a:lstStyle>
          <a:p>
            <a:fld id="{DE96A184-625D-4448-BFEB-AA743C52F55D}" type="datetimeFigureOut">
              <a:rPr lang="en-GB" smtClean="0"/>
              <a:t>12/07/2019</a:t>
            </a:fld>
            <a:endParaRPr lang="en-GB"/>
          </a:p>
        </p:txBody>
      </p:sp>
      <p:sp>
        <p:nvSpPr>
          <p:cNvPr id="4" name="Slide Image Placeholder 3"/>
          <p:cNvSpPr>
            <a:spLocks noGrp="1" noRot="1" noChangeAspect="1"/>
          </p:cNvSpPr>
          <p:nvPr>
            <p:ph type="sldImg" idx="2"/>
          </p:nvPr>
        </p:nvSpPr>
        <p:spPr>
          <a:xfrm>
            <a:off x="460375" y="1225550"/>
            <a:ext cx="5876925" cy="33051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313"/>
            <a:ext cx="5438140" cy="385798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06447"/>
            <a:ext cx="2945659" cy="49160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306447"/>
            <a:ext cx="2945659" cy="491603"/>
          </a:xfrm>
          <a:prstGeom prst="rect">
            <a:avLst/>
          </a:prstGeom>
        </p:spPr>
        <p:txBody>
          <a:bodyPr vert="horz" lIns="91440" tIns="45720" rIns="91440" bIns="45720" rtlCol="0" anchor="b"/>
          <a:lstStyle>
            <a:lvl1pPr algn="r">
              <a:defRPr sz="1200"/>
            </a:lvl1pPr>
          </a:lstStyle>
          <a:p>
            <a:fld id="{9475822A-B8E1-427A-B59E-B148CA1D73B3}" type="slidenum">
              <a:rPr lang="en-GB" smtClean="0"/>
              <a:t>‹#›</a:t>
            </a:fld>
            <a:endParaRPr lang="en-GB"/>
          </a:p>
        </p:txBody>
      </p:sp>
    </p:spTree>
    <p:extLst>
      <p:ext uri="{BB962C8B-B14F-4D97-AF65-F5344CB8AC3E}">
        <p14:creationId xmlns:p14="http://schemas.microsoft.com/office/powerpoint/2010/main" val="4246737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focus</a:t>
            </a:r>
            <a:r>
              <a:rPr lang="en-GB" baseline="0" dirty="0" smtClean="0"/>
              <a:t> of this talk will be on the design and implementation of the short online survey which took place after the interviewer’s visit.</a:t>
            </a:r>
            <a:endParaRPr lang="en-GB" dirty="0"/>
          </a:p>
        </p:txBody>
      </p:sp>
      <p:sp>
        <p:nvSpPr>
          <p:cNvPr id="4" name="Slide Number Placeholder 3"/>
          <p:cNvSpPr>
            <a:spLocks noGrp="1"/>
          </p:cNvSpPr>
          <p:nvPr>
            <p:ph type="sldNum" sz="quarter" idx="10"/>
          </p:nvPr>
        </p:nvSpPr>
        <p:spPr/>
        <p:txBody>
          <a:bodyPr/>
          <a:lstStyle/>
          <a:p>
            <a:fld id="{9475822A-B8E1-427A-B59E-B148CA1D73B3}" type="slidenum">
              <a:rPr lang="en-GB" smtClean="0"/>
              <a:t>6</a:t>
            </a:fld>
            <a:endParaRPr lang="en-GB"/>
          </a:p>
        </p:txBody>
      </p:sp>
    </p:spTree>
    <p:extLst>
      <p:ext uri="{BB962C8B-B14F-4D97-AF65-F5344CB8AC3E}">
        <p14:creationId xmlns:p14="http://schemas.microsoft.com/office/powerpoint/2010/main" val="21122473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Intuition was right – the vast majority of cohort members completed the survey on their smartphone. Device</a:t>
            </a:r>
            <a:r>
              <a:rPr lang="en-GB" baseline="0" dirty="0" smtClean="0"/>
              <a:t> use here is self-reported at the end of the survey. We will have </a:t>
            </a:r>
            <a:r>
              <a:rPr lang="en-GB" baseline="0" dirty="0" err="1" smtClean="0"/>
              <a:t>paradata</a:t>
            </a:r>
            <a:r>
              <a:rPr lang="en-GB" baseline="0" dirty="0" smtClean="0"/>
              <a:t> to be able to look at whether reported device and the device type collected automatically match.</a:t>
            </a:r>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9475822A-B8E1-427A-B59E-B148CA1D73B3}" type="slidenum">
              <a:rPr lang="en-GB" smtClean="0"/>
              <a:t>22</a:t>
            </a:fld>
            <a:endParaRPr lang="en-GB"/>
          </a:p>
        </p:txBody>
      </p:sp>
    </p:spTree>
    <p:extLst>
      <p:ext uri="{BB962C8B-B14F-4D97-AF65-F5344CB8AC3E}">
        <p14:creationId xmlns:p14="http://schemas.microsoft.com/office/powerpoint/2010/main" val="1879618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475822A-B8E1-427A-B59E-B148CA1D73B3}" type="slidenum">
              <a:rPr lang="en-GB" smtClean="0"/>
              <a:t>23</a:t>
            </a:fld>
            <a:endParaRPr lang="en-GB"/>
          </a:p>
        </p:txBody>
      </p:sp>
    </p:spTree>
    <p:extLst>
      <p:ext uri="{BB962C8B-B14F-4D97-AF65-F5344CB8AC3E}">
        <p14:creationId xmlns:p14="http://schemas.microsoft.com/office/powerpoint/2010/main" val="10641844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475822A-B8E1-427A-B59E-B148CA1D73B3}" type="slidenum">
              <a:rPr lang="en-GB" smtClean="0"/>
              <a:t>24</a:t>
            </a:fld>
            <a:endParaRPr lang="en-GB"/>
          </a:p>
        </p:txBody>
      </p:sp>
    </p:spTree>
    <p:extLst>
      <p:ext uri="{BB962C8B-B14F-4D97-AF65-F5344CB8AC3E}">
        <p14:creationId xmlns:p14="http://schemas.microsoft.com/office/powerpoint/2010/main" val="22266732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smtClean="0"/>
              <a:t>Boys were more likely than girls</a:t>
            </a:r>
            <a:r>
              <a:rPr lang="en-GB" baseline="0" dirty="0" smtClean="0"/>
              <a:t> to use a smartphone to complete the survey</a:t>
            </a:r>
          </a:p>
          <a:p>
            <a:pPr marL="0" indent="0">
              <a:buFontTx/>
              <a:buNone/>
            </a:pPr>
            <a:endParaRPr lang="en-GB" dirty="0"/>
          </a:p>
        </p:txBody>
      </p:sp>
      <p:sp>
        <p:nvSpPr>
          <p:cNvPr id="4" name="Slide Number Placeholder 3"/>
          <p:cNvSpPr>
            <a:spLocks noGrp="1"/>
          </p:cNvSpPr>
          <p:nvPr>
            <p:ph type="sldNum" sz="quarter" idx="10"/>
          </p:nvPr>
        </p:nvSpPr>
        <p:spPr/>
        <p:txBody>
          <a:bodyPr/>
          <a:lstStyle/>
          <a:p>
            <a:fld id="{9475822A-B8E1-427A-B59E-B148CA1D73B3}" type="slidenum">
              <a:rPr lang="en-GB" smtClean="0"/>
              <a:t>25</a:t>
            </a:fld>
            <a:endParaRPr lang="en-GB"/>
          </a:p>
        </p:txBody>
      </p:sp>
    </p:spTree>
    <p:extLst>
      <p:ext uri="{BB962C8B-B14F-4D97-AF65-F5344CB8AC3E}">
        <p14:creationId xmlns:p14="http://schemas.microsoft.com/office/powerpoint/2010/main" val="40357549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more</a:t>
            </a:r>
            <a:r>
              <a:rPr lang="en-GB" baseline="0" dirty="0" smtClean="0"/>
              <a:t> hours spent social networking more likely they were to use a smartphone to complete the survey</a:t>
            </a:r>
            <a:endParaRPr lang="en-GB" dirty="0"/>
          </a:p>
        </p:txBody>
      </p:sp>
      <p:sp>
        <p:nvSpPr>
          <p:cNvPr id="4" name="Slide Number Placeholder 3"/>
          <p:cNvSpPr>
            <a:spLocks noGrp="1"/>
          </p:cNvSpPr>
          <p:nvPr>
            <p:ph type="sldNum" sz="quarter" idx="10"/>
          </p:nvPr>
        </p:nvSpPr>
        <p:spPr/>
        <p:txBody>
          <a:bodyPr/>
          <a:lstStyle/>
          <a:p>
            <a:fld id="{9475822A-B8E1-427A-B59E-B148CA1D73B3}" type="slidenum">
              <a:rPr lang="en-GB" smtClean="0"/>
              <a:t>26</a:t>
            </a:fld>
            <a:endParaRPr lang="en-GB"/>
          </a:p>
        </p:txBody>
      </p:sp>
    </p:spTree>
    <p:extLst>
      <p:ext uri="{BB962C8B-B14F-4D97-AF65-F5344CB8AC3E}">
        <p14:creationId xmlns:p14="http://schemas.microsoft.com/office/powerpoint/2010/main" val="2799334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Those who admitted being addicted to social media were more likely</a:t>
            </a:r>
            <a:r>
              <a:rPr lang="en-GB" baseline="0" dirty="0" smtClean="0"/>
              <a:t> to use a smartphone to complete the survey.</a:t>
            </a:r>
          </a:p>
          <a:p>
            <a:r>
              <a:rPr lang="en-GB" baseline="0" dirty="0" smtClean="0"/>
              <a:t>- There were no large differences between those who said they were happier online and those who said they were happier in real life in the type of device they used to complete the survey.</a:t>
            </a:r>
            <a:endParaRPr lang="en-GB" dirty="0"/>
          </a:p>
        </p:txBody>
      </p:sp>
      <p:sp>
        <p:nvSpPr>
          <p:cNvPr id="4" name="Slide Number Placeholder 3"/>
          <p:cNvSpPr>
            <a:spLocks noGrp="1"/>
          </p:cNvSpPr>
          <p:nvPr>
            <p:ph type="sldNum" sz="quarter" idx="10"/>
          </p:nvPr>
        </p:nvSpPr>
        <p:spPr/>
        <p:txBody>
          <a:bodyPr/>
          <a:lstStyle/>
          <a:p>
            <a:fld id="{9475822A-B8E1-427A-B59E-B148CA1D73B3}" type="slidenum">
              <a:rPr lang="en-GB" smtClean="0"/>
              <a:t>27</a:t>
            </a:fld>
            <a:endParaRPr lang="en-GB"/>
          </a:p>
        </p:txBody>
      </p:sp>
    </p:spTree>
    <p:extLst>
      <p:ext uri="{BB962C8B-B14F-4D97-AF65-F5344CB8AC3E}">
        <p14:creationId xmlns:p14="http://schemas.microsoft.com/office/powerpoint/2010/main" val="4379248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475822A-B8E1-427A-B59E-B148CA1D73B3}" type="slidenum">
              <a:rPr lang="en-GB" smtClean="0"/>
              <a:pPr/>
              <a:t>28</a:t>
            </a:fld>
            <a:endParaRPr lang="en-GB"/>
          </a:p>
        </p:txBody>
      </p:sp>
    </p:spTree>
    <p:extLst>
      <p:ext uri="{BB962C8B-B14F-4D97-AF65-F5344CB8AC3E}">
        <p14:creationId xmlns:p14="http://schemas.microsoft.com/office/powerpoint/2010/main" val="7499774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475822A-B8E1-427A-B59E-B148CA1D73B3}" type="slidenum">
              <a:rPr lang="en-GB" smtClean="0"/>
              <a:t>31</a:t>
            </a:fld>
            <a:endParaRPr lang="en-GB"/>
          </a:p>
        </p:txBody>
      </p:sp>
    </p:spTree>
    <p:extLst>
      <p:ext uri="{BB962C8B-B14F-4D97-AF65-F5344CB8AC3E}">
        <p14:creationId xmlns:p14="http://schemas.microsoft.com/office/powerpoint/2010/main" val="42680398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475822A-B8E1-427A-B59E-B148CA1D73B3}" type="slidenum">
              <a:rPr lang="en-GB" smtClean="0"/>
              <a:pPr/>
              <a:t>33</a:t>
            </a:fld>
            <a:endParaRPr lang="en-GB"/>
          </a:p>
        </p:txBody>
      </p:sp>
    </p:spTree>
    <p:extLst>
      <p:ext uri="{BB962C8B-B14F-4D97-AF65-F5344CB8AC3E}">
        <p14:creationId xmlns:p14="http://schemas.microsoft.com/office/powerpoint/2010/main" val="2371419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475822A-B8E1-427A-B59E-B148CA1D73B3}" type="slidenum">
              <a:rPr lang="en-GB" smtClean="0"/>
              <a:t>37</a:t>
            </a:fld>
            <a:endParaRPr lang="en-GB"/>
          </a:p>
        </p:txBody>
      </p:sp>
    </p:spTree>
    <p:extLst>
      <p:ext uri="{BB962C8B-B14F-4D97-AF65-F5344CB8AC3E}">
        <p14:creationId xmlns:p14="http://schemas.microsoft.com/office/powerpoint/2010/main" val="3643450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475822A-B8E1-427A-B59E-B148CA1D73B3}" type="slidenum">
              <a:rPr lang="en-GB" smtClean="0"/>
              <a:pPr/>
              <a:t>7</a:t>
            </a:fld>
            <a:endParaRPr lang="en-GB"/>
          </a:p>
        </p:txBody>
      </p:sp>
    </p:spTree>
    <p:extLst>
      <p:ext uri="{BB962C8B-B14F-4D97-AF65-F5344CB8AC3E}">
        <p14:creationId xmlns:p14="http://schemas.microsoft.com/office/powerpoint/2010/main" val="3044510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475822A-B8E1-427A-B59E-B148CA1D73B3}" type="slidenum">
              <a:rPr lang="en-GB" smtClean="0"/>
              <a:t>8</a:t>
            </a:fld>
            <a:endParaRPr lang="en-GB"/>
          </a:p>
        </p:txBody>
      </p:sp>
    </p:spTree>
    <p:extLst>
      <p:ext uri="{BB962C8B-B14F-4D97-AF65-F5344CB8AC3E}">
        <p14:creationId xmlns:p14="http://schemas.microsoft.com/office/powerpoint/2010/main" val="4284698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a:t>
            </a:r>
            <a:r>
              <a:rPr lang="en-GB" baseline="0" dirty="0"/>
              <a:t> can define mobile first as sitting on a continuum from mobile unfriendly to mobile first.</a:t>
            </a:r>
          </a:p>
          <a:p>
            <a:endParaRPr lang="en-GB" baseline="0" dirty="0"/>
          </a:p>
          <a:p>
            <a:r>
              <a:rPr lang="en-GB" baseline="0" dirty="0"/>
              <a:t>Mobile unfriendly refers to surveys that cannot be completed on a mobile device. These surveys will often explicitly advise the respondent they cannot use a mobile device to complete the survey.</a:t>
            </a:r>
          </a:p>
          <a:p>
            <a:endParaRPr lang="en-GB" baseline="0" dirty="0"/>
          </a:p>
          <a:p>
            <a:r>
              <a:rPr lang="en-GB" baseline="0" dirty="0"/>
              <a:t>Next is mobile functional. This allows respondents to complete the survey on their mobile, but as the survey is designed for desktop and then squeezed on to a mobile screen, it is not particularly mobile or user friendly.</a:t>
            </a:r>
          </a:p>
          <a:p>
            <a:endParaRPr lang="en-GB" baseline="0" dirty="0"/>
          </a:p>
          <a:p>
            <a:r>
              <a:rPr lang="en-GB" baseline="0" dirty="0"/>
              <a:t>Mobile optimised, on the other hand, starts making design decisions to help optimise mobile completion. For example, responsive questions that detect the screen size of the device being used and then displayed the question in the most appropriate format.</a:t>
            </a:r>
          </a:p>
          <a:p>
            <a:endParaRPr lang="en-GB" baseline="0" dirty="0"/>
          </a:p>
          <a:p>
            <a:r>
              <a:rPr lang="en-GB" baseline="0" dirty="0"/>
              <a:t>Best practice, however, is designed online surveys as mobile first. This means designing the questionnaire to work on a mobile screen, and then applying those same design decisions across all devices. The rationale here is that, if it works on the smallest of screens, it will also work on the largest. As a result, questionnaire design is harmonised and comparable across devices.</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2FB8B7E8-C405-4882-AAD0-1D72826C463D}" type="slidenum">
              <a:rPr lang="en-GB" smtClean="0"/>
              <a:pPr/>
              <a:t>10</a:t>
            </a:fld>
            <a:endParaRPr lang="en-GB" dirty="0"/>
          </a:p>
        </p:txBody>
      </p:sp>
    </p:spTree>
    <p:extLst>
      <p:ext uri="{BB962C8B-B14F-4D97-AF65-F5344CB8AC3E}">
        <p14:creationId xmlns:p14="http://schemas.microsoft.com/office/powerpoint/2010/main" val="241647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a:p>
            <a:endParaRPr lang="en-GB" dirty="0"/>
          </a:p>
        </p:txBody>
      </p:sp>
      <p:sp>
        <p:nvSpPr>
          <p:cNvPr id="4" name="Slide Number Placeholder 3"/>
          <p:cNvSpPr>
            <a:spLocks noGrp="1"/>
          </p:cNvSpPr>
          <p:nvPr>
            <p:ph type="sldNum" sz="quarter" idx="10"/>
          </p:nvPr>
        </p:nvSpPr>
        <p:spPr/>
        <p:txBody>
          <a:bodyPr/>
          <a:lstStyle/>
          <a:p>
            <a:fld id="{2FB8B7E8-C405-4882-AAD0-1D72826C463D}" type="slidenum">
              <a:rPr lang="en-GB" smtClean="0"/>
              <a:pPr/>
              <a:t>11</a:t>
            </a:fld>
            <a:endParaRPr lang="en-GB" dirty="0"/>
          </a:p>
        </p:txBody>
      </p:sp>
    </p:spTree>
    <p:extLst>
      <p:ext uri="{BB962C8B-B14F-4D97-AF65-F5344CB8AC3E}">
        <p14:creationId xmlns:p14="http://schemas.microsoft.com/office/powerpoint/2010/main" val="2706795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baseline="0" dirty="0" smtClean="0"/>
              <a:t>Colour change of statement to provide a visual indication that it’s a new statement</a:t>
            </a:r>
          </a:p>
          <a:p>
            <a:pPr marL="171450" indent="-171450">
              <a:buFontTx/>
              <a:buChar char="-"/>
            </a:pPr>
            <a:r>
              <a:rPr lang="en-GB" baseline="0" dirty="0" smtClean="0"/>
              <a:t>Progress bar at the top – boxes indicate the number of statements in total, a tick shows it’s been answered, a cross shows the answer is missing. </a:t>
            </a:r>
          </a:p>
          <a:p>
            <a:pPr marL="171450" indent="-171450">
              <a:buFontTx/>
              <a:buChar char="-"/>
            </a:pPr>
            <a:r>
              <a:rPr lang="en-GB" baseline="0" dirty="0" smtClean="0"/>
              <a:t>Arrows in the coloured statement box allow respondents to move back and forth between statements. They can also do this using the boxes at the top.</a:t>
            </a:r>
            <a:endParaRPr lang="en-GB" dirty="0"/>
          </a:p>
        </p:txBody>
      </p:sp>
      <p:sp>
        <p:nvSpPr>
          <p:cNvPr id="4" name="Slide Number Placeholder 3"/>
          <p:cNvSpPr>
            <a:spLocks noGrp="1"/>
          </p:cNvSpPr>
          <p:nvPr>
            <p:ph type="sldNum" sz="quarter" idx="10"/>
          </p:nvPr>
        </p:nvSpPr>
        <p:spPr/>
        <p:txBody>
          <a:bodyPr/>
          <a:lstStyle/>
          <a:p>
            <a:fld id="{9475822A-B8E1-427A-B59E-B148CA1D73B3}" type="slidenum">
              <a:rPr lang="en-GB" smtClean="0"/>
              <a:t>15</a:t>
            </a:fld>
            <a:endParaRPr lang="en-GB"/>
          </a:p>
        </p:txBody>
      </p:sp>
    </p:spTree>
    <p:extLst>
      <p:ext uri="{BB962C8B-B14F-4D97-AF65-F5344CB8AC3E}">
        <p14:creationId xmlns:p14="http://schemas.microsoft.com/office/powerpoint/2010/main" val="3282212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baseline="0" dirty="0" smtClean="0"/>
              <a:t>Visual indication that a help screen is available through the blue ‘</a:t>
            </a:r>
            <a:r>
              <a:rPr lang="en-GB" baseline="0" dirty="0" err="1" smtClean="0"/>
              <a:t>i</a:t>
            </a:r>
            <a:r>
              <a:rPr lang="en-GB" baseline="0" dirty="0" smtClean="0"/>
              <a:t>’ symbol</a:t>
            </a:r>
          </a:p>
          <a:p>
            <a:pPr marL="171450" indent="-171450">
              <a:buFontTx/>
              <a:buChar char="-"/>
            </a:pPr>
            <a:r>
              <a:rPr lang="en-GB" baseline="0" dirty="0" smtClean="0"/>
              <a:t>Clicking or tapping the symbol opens a pop-up box on screen with the help text</a:t>
            </a:r>
          </a:p>
          <a:p>
            <a:pPr marL="0" indent="0">
              <a:buFontTx/>
              <a:buNone/>
            </a:pPr>
            <a:endParaRPr lang="en-GB" dirty="0"/>
          </a:p>
        </p:txBody>
      </p:sp>
      <p:sp>
        <p:nvSpPr>
          <p:cNvPr id="4" name="Slide Number Placeholder 3"/>
          <p:cNvSpPr>
            <a:spLocks noGrp="1"/>
          </p:cNvSpPr>
          <p:nvPr>
            <p:ph type="sldNum" sz="quarter" idx="10"/>
          </p:nvPr>
        </p:nvSpPr>
        <p:spPr/>
        <p:txBody>
          <a:bodyPr/>
          <a:lstStyle/>
          <a:p>
            <a:fld id="{9475822A-B8E1-427A-B59E-B148CA1D73B3}" type="slidenum">
              <a:rPr lang="en-GB" smtClean="0"/>
              <a:t>17</a:t>
            </a:fld>
            <a:endParaRPr lang="en-GB"/>
          </a:p>
        </p:txBody>
      </p:sp>
    </p:spTree>
    <p:extLst>
      <p:ext uri="{BB962C8B-B14F-4D97-AF65-F5344CB8AC3E}">
        <p14:creationId xmlns:p14="http://schemas.microsoft.com/office/powerpoint/2010/main" val="2446124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baseline="0" dirty="0" smtClean="0"/>
              <a:t>Young people completed a CASI using the interviewer’s tablet at age 14. </a:t>
            </a:r>
          </a:p>
          <a:p>
            <a:pPr marL="171450" indent="-171450">
              <a:buFontTx/>
              <a:buChar char="-"/>
            </a:pPr>
            <a:r>
              <a:rPr lang="en-GB" baseline="0" dirty="0" smtClean="0"/>
              <a:t>Allowed to say ‘don’t know’ or refuse any question, but for lots of questions these options were hidden. In order to access them, respondents had to click ‘next’ without inputting an answer, then the two codes would appear</a:t>
            </a:r>
          </a:p>
          <a:p>
            <a:pPr marL="171450" indent="-171450">
              <a:buFontTx/>
              <a:buChar char="-"/>
            </a:pPr>
            <a:r>
              <a:rPr lang="en-GB" baseline="0" dirty="0" smtClean="0"/>
              <a:t>Appeared the same across devices – ‘missing’ error text, red text for the two codes, and placed under a dotted line to separate them from the substantive answers</a:t>
            </a:r>
          </a:p>
          <a:p>
            <a:pPr marL="171450" indent="-171450">
              <a:buFontTx/>
              <a:buChar char="-"/>
            </a:pPr>
            <a:endParaRPr lang="en-GB" dirty="0"/>
          </a:p>
        </p:txBody>
      </p:sp>
      <p:sp>
        <p:nvSpPr>
          <p:cNvPr id="4" name="Slide Number Placeholder 3"/>
          <p:cNvSpPr>
            <a:spLocks noGrp="1"/>
          </p:cNvSpPr>
          <p:nvPr>
            <p:ph type="sldNum" sz="quarter" idx="10"/>
          </p:nvPr>
        </p:nvSpPr>
        <p:spPr/>
        <p:txBody>
          <a:bodyPr/>
          <a:lstStyle/>
          <a:p>
            <a:fld id="{9475822A-B8E1-427A-B59E-B148CA1D73B3}" type="slidenum">
              <a:rPr lang="en-GB" smtClean="0"/>
              <a:t>19</a:t>
            </a:fld>
            <a:endParaRPr lang="en-GB"/>
          </a:p>
        </p:txBody>
      </p:sp>
    </p:spTree>
    <p:extLst>
      <p:ext uri="{BB962C8B-B14F-4D97-AF65-F5344CB8AC3E}">
        <p14:creationId xmlns:p14="http://schemas.microsoft.com/office/powerpoint/2010/main" val="35681115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475822A-B8E1-427A-B59E-B148CA1D73B3}" type="slidenum">
              <a:rPr lang="en-GB" smtClean="0"/>
              <a:pPr/>
              <a:t>21</a:t>
            </a:fld>
            <a:endParaRPr lang="en-GB"/>
          </a:p>
        </p:txBody>
      </p:sp>
    </p:spTree>
    <p:extLst>
      <p:ext uri="{BB962C8B-B14F-4D97-AF65-F5344CB8AC3E}">
        <p14:creationId xmlns:p14="http://schemas.microsoft.com/office/powerpoint/2010/main" val="18068855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6.emf"/></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6.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6.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slide blue, white text">
    <p:bg>
      <p:bgPr>
        <a:solidFill>
          <a:schemeClr val="accent2">
            <a:lumMod val="75000"/>
          </a:schemeClr>
        </a:solidFill>
        <a:effectLst/>
      </p:bgPr>
    </p:bg>
    <p:spTree>
      <p:nvGrpSpPr>
        <p:cNvPr id="1" name=""/>
        <p:cNvGrpSpPr/>
        <p:nvPr/>
      </p:nvGrpSpPr>
      <p:grpSpPr>
        <a:xfrm>
          <a:off x="0" y="0"/>
          <a:ext cx="0" cy="0"/>
          <a:chOff x="0" y="0"/>
          <a:chExt cx="0" cy="0"/>
        </a:xfrm>
      </p:grpSpPr>
      <p:sp>
        <p:nvSpPr>
          <p:cNvPr id="13" name="Title 12"/>
          <p:cNvSpPr>
            <a:spLocks noGrp="1"/>
          </p:cNvSpPr>
          <p:nvPr>
            <p:ph type="title"/>
          </p:nvPr>
        </p:nvSpPr>
        <p:spPr>
          <a:xfrm>
            <a:off x="2233846" y="2497366"/>
            <a:ext cx="8887394" cy="1325563"/>
          </a:xfrm>
          <a:prstGeom prst="rect">
            <a:avLst/>
          </a:prstGeom>
        </p:spPr>
        <p:txBody>
          <a:bodyPr lIns="0" tIns="0" rIns="0" anchor="b" anchorCtr="0"/>
          <a:lstStyle>
            <a:lvl1pPr>
              <a:defRPr sz="3800">
                <a:solidFill>
                  <a:schemeClr val="bg1"/>
                </a:solidFill>
              </a:defRPr>
            </a:lvl1pPr>
          </a:lstStyle>
          <a:p>
            <a:r>
              <a:rPr lang="en-US" smtClean="0"/>
              <a:t>Click to edit Master title style</a:t>
            </a:r>
            <a:endParaRPr lang="en-US" dirty="0"/>
          </a:p>
        </p:txBody>
      </p:sp>
      <p:sp>
        <p:nvSpPr>
          <p:cNvPr id="16" name="Text Placeholder 15"/>
          <p:cNvSpPr>
            <a:spLocks noGrp="1"/>
          </p:cNvSpPr>
          <p:nvPr>
            <p:ph type="body" sz="quarter" idx="10" hasCustomPrompt="1"/>
          </p:nvPr>
        </p:nvSpPr>
        <p:spPr>
          <a:xfrm>
            <a:off x="2233613" y="3937900"/>
            <a:ext cx="8888412" cy="684213"/>
          </a:xfrm>
          <a:prstGeom prst="rect">
            <a:avLst/>
          </a:prstGeom>
        </p:spPr>
        <p:txBody>
          <a:bodyPr lIns="0" tIns="0" rIns="0" bIns="0"/>
          <a:lstStyle>
            <a:lvl1pPr marL="0" indent="0">
              <a:buFontTx/>
              <a:buNone/>
              <a:defRPr sz="2800"/>
            </a:lvl1pPr>
            <a:lvl2pPr marL="457200" indent="0">
              <a:buFontTx/>
              <a:buNone/>
              <a:defRPr sz="2800"/>
            </a:lvl2pPr>
            <a:lvl3pPr marL="914400" indent="0">
              <a:buFontTx/>
              <a:buNone/>
              <a:defRPr sz="2800"/>
            </a:lvl3pPr>
            <a:lvl4pPr marL="1371600" indent="0">
              <a:buFontTx/>
              <a:buNone/>
              <a:defRPr sz="2800"/>
            </a:lvl4pPr>
            <a:lvl5pPr marL="1828800" indent="0">
              <a:buFontTx/>
              <a:buNone/>
              <a:defRPr sz="2800"/>
            </a:lvl5pPr>
          </a:lstStyle>
          <a:p>
            <a:pPr lvl="0"/>
            <a:r>
              <a:rPr lang="en-GB" dirty="0" smtClean="0"/>
              <a:t>Click to add a subtitle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119" y="579645"/>
            <a:ext cx="12212051" cy="1119976"/>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9892" y="312900"/>
            <a:ext cx="2971800" cy="45720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119" y="4854691"/>
            <a:ext cx="2769676" cy="2003309"/>
          </a:xfrm>
          <a:prstGeom prst="rect">
            <a:avLst/>
          </a:prstGeom>
        </p:spPr>
      </p:pic>
    </p:spTree>
    <p:extLst>
      <p:ext uri="{BB962C8B-B14F-4D97-AF65-F5344CB8AC3E}">
        <p14:creationId xmlns:p14="http://schemas.microsoft.com/office/powerpoint/2010/main" val="856363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ing, wide 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3881" y="483587"/>
            <a:ext cx="9111092" cy="892051"/>
          </a:xfrm>
          <a:prstGeom prst="rect">
            <a:avLst/>
          </a:prstGeom>
          <a:noFill/>
        </p:spPr>
        <p:txBody>
          <a:bodyPr lIns="0" tIns="0" rIns="0" bIns="0"/>
          <a:lstStyle>
            <a:lvl1pPr>
              <a:defRPr sz="3000" baseline="0">
                <a:solidFill>
                  <a:schemeClr val="tx1">
                    <a:lumMod val="75000"/>
                    <a:lumOff val="25000"/>
                  </a:schemeClr>
                </a:solidFill>
              </a:defRPr>
            </a:lvl1pPr>
          </a:lstStyle>
          <a:p>
            <a:r>
              <a:rPr lang="en-GB" dirty="0" smtClean="0"/>
              <a:t>Title of chart or table</a:t>
            </a:r>
            <a:endParaRPr lang="en-US" dirty="0"/>
          </a:p>
        </p:txBody>
      </p:sp>
      <p:sp>
        <p:nvSpPr>
          <p:cNvPr id="7" name="Chart Placeholder 6"/>
          <p:cNvSpPr>
            <a:spLocks noGrp="1"/>
          </p:cNvSpPr>
          <p:nvPr>
            <p:ph type="chart" sz="quarter" idx="10" hasCustomPrompt="1"/>
          </p:nvPr>
        </p:nvSpPr>
        <p:spPr>
          <a:xfrm>
            <a:off x="833881" y="1433513"/>
            <a:ext cx="10867582" cy="4892675"/>
          </a:xfrm>
          <a:prstGeom prst="rect">
            <a:avLst/>
          </a:prstGeom>
        </p:spPr>
        <p:txBody>
          <a:bodyPr/>
          <a:lstStyle>
            <a:lvl1pPr marL="0" indent="0">
              <a:buFontTx/>
              <a:buNone/>
              <a:defRPr/>
            </a:lvl1pPr>
          </a:lstStyle>
          <a:p>
            <a:r>
              <a:rPr lang="en-US" dirty="0" smtClean="0"/>
              <a:t>Chart</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62081" y="185712"/>
            <a:ext cx="1780224" cy="1287638"/>
          </a:xfrm>
          <a:prstGeom prst="rect">
            <a:avLst/>
          </a:prstGeom>
        </p:spPr>
      </p:pic>
    </p:spTree>
    <p:extLst>
      <p:ext uri="{BB962C8B-B14F-4D97-AF65-F5344CB8AC3E}">
        <p14:creationId xmlns:p14="http://schemas.microsoft.com/office/powerpoint/2010/main" val="2742082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mage section title, white, high">
    <p:bg>
      <p:bgPr>
        <a:solidFill>
          <a:schemeClr val="bg1">
            <a:lumMod val="85000"/>
          </a:schemeClr>
        </a:solidFill>
        <a:effectLst/>
      </p:bgPr>
    </p:bg>
    <p:spTree>
      <p:nvGrpSpPr>
        <p:cNvPr id="1" name=""/>
        <p:cNvGrpSpPr/>
        <p:nvPr/>
      </p:nvGrpSpPr>
      <p:grpSpPr>
        <a:xfrm>
          <a:off x="0" y="0"/>
          <a:ext cx="0" cy="0"/>
          <a:chOff x="0" y="0"/>
          <a:chExt cx="0" cy="0"/>
        </a:xfrm>
      </p:grpSpPr>
      <p:sp>
        <p:nvSpPr>
          <p:cNvPr id="11" name="Title 10"/>
          <p:cNvSpPr>
            <a:spLocks noGrp="1"/>
          </p:cNvSpPr>
          <p:nvPr>
            <p:ph type="title" hasCustomPrompt="1"/>
          </p:nvPr>
        </p:nvSpPr>
        <p:spPr>
          <a:xfrm>
            <a:off x="833881" y="747653"/>
            <a:ext cx="10434575" cy="1325563"/>
          </a:xfrm>
          <a:prstGeom prst="rect">
            <a:avLst/>
          </a:prstGeom>
        </p:spPr>
        <p:txBody>
          <a:bodyPr lIns="0" tIns="0" rIns="0" bIns="0" anchor="b" anchorCtr="0"/>
          <a:lstStyle>
            <a:lvl1pPr>
              <a:defRPr b="1">
                <a:solidFill>
                  <a:schemeClr val="bg1"/>
                </a:solidFill>
                <a:effectLst>
                  <a:outerShdw blurRad="25400" dist="50800" dir="3300000" algn="ctr" rotWithShape="0">
                    <a:srgbClr val="000000">
                      <a:alpha val="60000"/>
                    </a:srgbClr>
                  </a:outerShdw>
                </a:effectLst>
              </a:defRPr>
            </a:lvl1pPr>
          </a:lstStyle>
          <a:p>
            <a:r>
              <a:rPr lang="en-GB" dirty="0" smtClean="0"/>
              <a:t>Click to edit image title style</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9111" y="4848538"/>
            <a:ext cx="2682165" cy="1940012"/>
          </a:xfrm>
          <a:prstGeom prst="rect">
            <a:avLst/>
          </a:prstGeom>
        </p:spPr>
      </p:pic>
    </p:spTree>
    <p:extLst>
      <p:ext uri="{BB962C8B-B14F-4D97-AF65-F5344CB8AC3E}">
        <p14:creationId xmlns:p14="http://schemas.microsoft.com/office/powerpoint/2010/main" val="957789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mage section title, white, low">
    <p:bg>
      <p:bgPr>
        <a:solidFill>
          <a:schemeClr val="bg1">
            <a:lumMod val="85000"/>
          </a:schemeClr>
        </a:solidFill>
        <a:effectLst/>
      </p:bgPr>
    </p:bg>
    <p:spTree>
      <p:nvGrpSpPr>
        <p:cNvPr id="1" name=""/>
        <p:cNvGrpSpPr/>
        <p:nvPr/>
      </p:nvGrpSpPr>
      <p:grpSpPr>
        <a:xfrm>
          <a:off x="0" y="0"/>
          <a:ext cx="0" cy="0"/>
          <a:chOff x="0" y="0"/>
          <a:chExt cx="0" cy="0"/>
        </a:xfrm>
      </p:grpSpPr>
      <p:sp>
        <p:nvSpPr>
          <p:cNvPr id="11" name="Title 10"/>
          <p:cNvSpPr>
            <a:spLocks noGrp="1"/>
          </p:cNvSpPr>
          <p:nvPr>
            <p:ph type="title" hasCustomPrompt="1"/>
          </p:nvPr>
        </p:nvSpPr>
        <p:spPr>
          <a:xfrm>
            <a:off x="833880" y="3102015"/>
            <a:ext cx="10434575" cy="1815973"/>
          </a:xfrm>
          <a:prstGeom prst="rect">
            <a:avLst/>
          </a:prstGeom>
        </p:spPr>
        <p:txBody>
          <a:bodyPr lIns="0" tIns="0" rIns="0" bIns="0" anchor="b" anchorCtr="0"/>
          <a:lstStyle>
            <a:lvl1pPr>
              <a:defRPr b="1">
                <a:solidFill>
                  <a:schemeClr val="bg1"/>
                </a:solidFill>
                <a:effectLst>
                  <a:outerShdw blurRad="25400" dist="50800" dir="3300000" algn="ctr" rotWithShape="0">
                    <a:srgbClr val="000000">
                      <a:alpha val="60000"/>
                    </a:srgbClr>
                  </a:outerShdw>
                </a:effectLst>
              </a:defRPr>
            </a:lvl1pPr>
          </a:lstStyle>
          <a:p>
            <a:r>
              <a:rPr lang="en-GB" dirty="0" smtClean="0"/>
              <a:t>Click to edit image title style</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3834" y="4917988"/>
            <a:ext cx="2682165" cy="1940012"/>
          </a:xfrm>
          <a:prstGeom prst="rect">
            <a:avLst/>
          </a:prstGeom>
        </p:spPr>
      </p:pic>
    </p:spTree>
    <p:extLst>
      <p:ext uri="{BB962C8B-B14F-4D97-AF65-F5344CB8AC3E}">
        <p14:creationId xmlns:p14="http://schemas.microsoft.com/office/powerpoint/2010/main" val="8447130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section title, black, high">
    <p:bg>
      <p:bgRef idx="1001">
        <a:schemeClr val="bg1"/>
      </p:bgRef>
    </p:bg>
    <p:spTree>
      <p:nvGrpSpPr>
        <p:cNvPr id="1" name=""/>
        <p:cNvGrpSpPr/>
        <p:nvPr/>
      </p:nvGrpSpPr>
      <p:grpSpPr>
        <a:xfrm>
          <a:off x="0" y="0"/>
          <a:ext cx="0" cy="0"/>
          <a:chOff x="0" y="0"/>
          <a:chExt cx="0" cy="0"/>
        </a:xfrm>
      </p:grpSpPr>
      <p:sp>
        <p:nvSpPr>
          <p:cNvPr id="11" name="Title 10"/>
          <p:cNvSpPr>
            <a:spLocks noGrp="1"/>
          </p:cNvSpPr>
          <p:nvPr>
            <p:ph type="title" hasCustomPrompt="1"/>
          </p:nvPr>
        </p:nvSpPr>
        <p:spPr>
          <a:xfrm>
            <a:off x="833881" y="747653"/>
            <a:ext cx="10434574" cy="1325563"/>
          </a:xfrm>
          <a:prstGeom prst="rect">
            <a:avLst/>
          </a:prstGeom>
        </p:spPr>
        <p:txBody>
          <a:bodyPr lIns="0" tIns="0" rIns="0" bIns="0" anchor="b" anchorCtr="0"/>
          <a:lstStyle>
            <a:lvl1pPr>
              <a:defRPr b="1">
                <a:solidFill>
                  <a:schemeClr val="tx1"/>
                </a:solidFill>
                <a:effectLst/>
              </a:defRPr>
            </a:lvl1pPr>
          </a:lstStyle>
          <a:p>
            <a:r>
              <a:rPr lang="en-GB" dirty="0" smtClean="0"/>
              <a:t>Click to edit image 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9664" y="4848538"/>
            <a:ext cx="2682165" cy="1940012"/>
          </a:xfrm>
          <a:prstGeom prst="rect">
            <a:avLst/>
          </a:prstGeom>
        </p:spPr>
      </p:pic>
    </p:spTree>
    <p:extLst>
      <p:ext uri="{BB962C8B-B14F-4D97-AF65-F5344CB8AC3E}">
        <p14:creationId xmlns:p14="http://schemas.microsoft.com/office/powerpoint/2010/main" val="1440326634"/>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section title, black, low">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2261" y="4917988"/>
            <a:ext cx="2682165" cy="1940012"/>
          </a:xfrm>
          <a:prstGeom prst="rect">
            <a:avLst/>
          </a:prstGeom>
        </p:spPr>
      </p:pic>
      <p:sp>
        <p:nvSpPr>
          <p:cNvPr id="11" name="Title 10"/>
          <p:cNvSpPr>
            <a:spLocks noGrp="1"/>
          </p:cNvSpPr>
          <p:nvPr>
            <p:ph type="title" hasCustomPrompt="1"/>
          </p:nvPr>
        </p:nvSpPr>
        <p:spPr>
          <a:xfrm>
            <a:off x="833880" y="3240911"/>
            <a:ext cx="10434575" cy="1677077"/>
          </a:xfrm>
          <a:prstGeom prst="rect">
            <a:avLst/>
          </a:prstGeom>
          <a:effectLst/>
        </p:spPr>
        <p:txBody>
          <a:bodyPr lIns="0" tIns="0" rIns="0" bIns="0" anchor="b" anchorCtr="0"/>
          <a:lstStyle>
            <a:lvl1pPr>
              <a:defRPr b="1">
                <a:solidFill>
                  <a:schemeClr val="tx1"/>
                </a:solidFill>
                <a:effectLst/>
              </a:defRPr>
            </a:lvl1pPr>
          </a:lstStyle>
          <a:p>
            <a:r>
              <a:rPr lang="en-GB" dirty="0" smtClean="0"/>
              <a:t>Click to edit image title style</a:t>
            </a:r>
            <a:endParaRPr lang="en-US" dirty="0"/>
          </a:p>
        </p:txBody>
      </p:sp>
    </p:spTree>
    <p:extLst>
      <p:ext uri="{BB962C8B-B14F-4D97-AF65-F5344CB8AC3E}">
        <p14:creationId xmlns:p14="http://schemas.microsoft.com/office/powerpoint/2010/main" val="1378135291"/>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lain section title, whit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473350"/>
            <a:ext cx="9144000" cy="4107559"/>
          </a:xfrm>
          <a:prstGeom prst="rect">
            <a:avLst/>
          </a:prstGeom>
        </p:spPr>
        <p:txBody>
          <a:bodyPr lIns="0" tIns="0" rIns="0" bIns="0" anchor="ctr" anchorCtr="0"/>
          <a:lstStyle>
            <a:lvl1pPr algn="l">
              <a:defRPr sz="4000"/>
            </a:lvl1pPr>
          </a:lstStyle>
          <a:p>
            <a:r>
              <a:rPr lang="en-GB" dirty="0" smtClean="0"/>
              <a:t>Click to edit text title style</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62081" y="185712"/>
            <a:ext cx="1780224" cy="1287638"/>
          </a:xfrm>
          <a:prstGeom prst="rect">
            <a:avLst/>
          </a:prstGeom>
        </p:spPr>
      </p:pic>
    </p:spTree>
    <p:extLst>
      <p:ext uri="{BB962C8B-B14F-4D97-AF65-F5344CB8AC3E}">
        <p14:creationId xmlns:p14="http://schemas.microsoft.com/office/powerpoint/2010/main" val="420913449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lain section title (grey)">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473350"/>
            <a:ext cx="9144000" cy="4107559"/>
          </a:xfrm>
          <a:prstGeom prst="rect">
            <a:avLst/>
          </a:prstGeom>
        </p:spPr>
        <p:txBody>
          <a:bodyPr lIns="0" tIns="0" rIns="0" bIns="0" anchor="ctr" anchorCtr="0"/>
          <a:lstStyle>
            <a:lvl1pPr algn="l">
              <a:defRPr sz="4000"/>
            </a:lvl1pPr>
          </a:lstStyle>
          <a:p>
            <a:r>
              <a:rPr lang="en-GB" dirty="0" smtClean="0"/>
              <a:t>Click to edit text 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62081" y="182282"/>
            <a:ext cx="1800385" cy="1302219"/>
          </a:xfrm>
          <a:prstGeom prst="rect">
            <a:avLst/>
          </a:prstGeom>
        </p:spPr>
      </p:pic>
    </p:spTree>
    <p:extLst>
      <p:ext uri="{BB962C8B-B14F-4D97-AF65-F5344CB8AC3E}">
        <p14:creationId xmlns:p14="http://schemas.microsoft.com/office/powerpoint/2010/main" val="301510920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Infographic, 4 numbers">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3881" y="472012"/>
            <a:ext cx="9537934" cy="892051"/>
          </a:xfrm>
          <a:prstGeom prst="rect">
            <a:avLst/>
          </a:prstGeom>
          <a:noFill/>
        </p:spPr>
        <p:txBody>
          <a:bodyPr lIns="0" tIns="0" rIns="0" bIns="0"/>
          <a:lstStyle>
            <a:lvl1pPr>
              <a:defRPr sz="3000" baseline="0">
                <a:solidFill>
                  <a:schemeClr val="tx1">
                    <a:lumMod val="75000"/>
                    <a:lumOff val="25000"/>
                  </a:schemeClr>
                </a:solidFill>
              </a:defRPr>
            </a:lvl1pPr>
          </a:lstStyle>
          <a:p>
            <a:r>
              <a:rPr lang="en-GB" dirty="0" smtClean="0"/>
              <a:t>Infographic slide title</a:t>
            </a:r>
            <a:endParaRPr lang="en-US" dirty="0"/>
          </a:p>
        </p:txBody>
      </p:sp>
      <p:sp>
        <p:nvSpPr>
          <p:cNvPr id="10" name="Picture Placeholder 9"/>
          <p:cNvSpPr>
            <a:spLocks noGrp="1"/>
          </p:cNvSpPr>
          <p:nvPr>
            <p:ph type="pic" sz="quarter" idx="10" hasCustomPrompt="1"/>
          </p:nvPr>
        </p:nvSpPr>
        <p:spPr>
          <a:xfrm>
            <a:off x="1321398" y="1986218"/>
            <a:ext cx="976313" cy="979487"/>
          </a:xfrm>
          <a:prstGeom prst="rect">
            <a:avLst/>
          </a:prstGeom>
        </p:spPr>
        <p:txBody>
          <a:bodyPr/>
          <a:lstStyle>
            <a:lvl1pPr marL="0" indent="0">
              <a:buFontTx/>
              <a:buNone/>
              <a:defRPr sz="1800"/>
            </a:lvl1pPr>
          </a:lstStyle>
          <a:p>
            <a:r>
              <a:rPr lang="en-US" sz="1800" dirty="0" smtClean="0"/>
              <a:t>icon</a:t>
            </a:r>
            <a:endParaRPr lang="en-US" dirty="0"/>
          </a:p>
        </p:txBody>
      </p:sp>
      <p:sp>
        <p:nvSpPr>
          <p:cNvPr id="12" name="Text Placeholder 11"/>
          <p:cNvSpPr>
            <a:spLocks noGrp="1"/>
          </p:cNvSpPr>
          <p:nvPr>
            <p:ph type="body" sz="quarter" idx="11" hasCustomPrompt="1"/>
          </p:nvPr>
        </p:nvSpPr>
        <p:spPr>
          <a:xfrm>
            <a:off x="2397722" y="1986218"/>
            <a:ext cx="3218307" cy="979487"/>
          </a:xfrm>
          <a:prstGeom prst="rect">
            <a:avLst/>
          </a:prstGeom>
        </p:spPr>
        <p:txBody>
          <a:bodyPr lIns="0" tIns="0" rIns="0" bIns="0"/>
          <a:lstStyle>
            <a:lvl1pPr marL="0" indent="0">
              <a:buFontTx/>
              <a:buNone/>
              <a:defRPr sz="8000" b="1" baseline="0">
                <a:solidFill>
                  <a:schemeClr val="bg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10,001</a:t>
            </a:r>
            <a:endParaRPr lang="en-US" dirty="0"/>
          </a:p>
        </p:txBody>
      </p:sp>
      <p:sp>
        <p:nvSpPr>
          <p:cNvPr id="14" name="Text Placeholder 13"/>
          <p:cNvSpPr>
            <a:spLocks noGrp="1"/>
          </p:cNvSpPr>
          <p:nvPr>
            <p:ph type="body" sz="quarter" idx="12"/>
          </p:nvPr>
        </p:nvSpPr>
        <p:spPr>
          <a:xfrm>
            <a:off x="2385023" y="3076830"/>
            <a:ext cx="3051175" cy="422275"/>
          </a:xfrm>
          <a:prstGeom prst="rect">
            <a:avLst/>
          </a:prstGeom>
        </p:spPr>
        <p:txBody>
          <a:bodyPr lIns="0" tIns="0" rIns="0" bIns="0"/>
          <a:lstStyle>
            <a:lvl1pPr marL="0" indent="0">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19" name="Picture Placeholder 18"/>
          <p:cNvSpPr>
            <a:spLocks noGrp="1"/>
          </p:cNvSpPr>
          <p:nvPr>
            <p:ph type="pic" sz="quarter" idx="13" hasCustomPrompt="1"/>
          </p:nvPr>
        </p:nvSpPr>
        <p:spPr>
          <a:xfrm>
            <a:off x="1321397" y="4064871"/>
            <a:ext cx="976313" cy="828675"/>
          </a:xfrm>
          <a:prstGeom prst="rect">
            <a:avLst/>
          </a:prstGeom>
        </p:spPr>
        <p:txBody>
          <a:bodyPr/>
          <a:lstStyle>
            <a:lvl1pPr marL="0" indent="0">
              <a:buFontTx/>
              <a:buNone/>
              <a:defRPr sz="1800"/>
            </a:lvl1pPr>
          </a:lstStyle>
          <a:p>
            <a:r>
              <a:rPr lang="en-US" dirty="0" smtClean="0"/>
              <a:t>icon</a:t>
            </a:r>
            <a:endParaRPr lang="en-US" dirty="0"/>
          </a:p>
        </p:txBody>
      </p:sp>
      <p:sp>
        <p:nvSpPr>
          <p:cNvPr id="22" name="Text Placeholder 21"/>
          <p:cNvSpPr>
            <a:spLocks noGrp="1"/>
          </p:cNvSpPr>
          <p:nvPr>
            <p:ph type="body" sz="quarter" idx="14" hasCustomPrompt="1"/>
          </p:nvPr>
        </p:nvSpPr>
        <p:spPr>
          <a:xfrm>
            <a:off x="2397125" y="4065589"/>
            <a:ext cx="3038475" cy="1071166"/>
          </a:xfrm>
          <a:prstGeom prst="rect">
            <a:avLst/>
          </a:prstGeom>
        </p:spPr>
        <p:txBody>
          <a:bodyPr lIns="0" tIns="0" rIns="0" bIns="0"/>
          <a:lstStyle>
            <a:lvl1pPr marL="0" indent="0">
              <a:buFontTx/>
              <a:buNone/>
              <a:defRPr sz="8000" b="1">
                <a:solidFill>
                  <a:schemeClr val="bg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2345</a:t>
            </a:r>
            <a:endParaRPr lang="en-US" dirty="0"/>
          </a:p>
        </p:txBody>
      </p:sp>
      <p:sp>
        <p:nvSpPr>
          <p:cNvPr id="24" name="Text Placeholder 23"/>
          <p:cNvSpPr>
            <a:spLocks noGrp="1"/>
          </p:cNvSpPr>
          <p:nvPr>
            <p:ph type="body" sz="quarter" idx="15"/>
          </p:nvPr>
        </p:nvSpPr>
        <p:spPr>
          <a:xfrm>
            <a:off x="2397125" y="5245719"/>
            <a:ext cx="3038475" cy="666750"/>
          </a:xfrm>
          <a:prstGeom prst="rect">
            <a:avLst/>
          </a:prstGeom>
        </p:spPr>
        <p:txBody>
          <a:bodyPr lIns="0" tIns="0" rIns="0" bIns="0"/>
          <a:lstStyle>
            <a:lvl1pPr marL="0" indent="0">
              <a:buFontTx/>
              <a:buNone/>
              <a:defRPr sz="2000"/>
            </a:lvl1pPr>
            <a:lvl2pPr marL="457200" indent="0">
              <a:buFontTx/>
              <a:buNone/>
              <a:defRPr sz="2200"/>
            </a:lvl2pPr>
            <a:lvl3pPr marL="914400" indent="0">
              <a:buFontTx/>
              <a:buNone/>
              <a:defRPr sz="2200"/>
            </a:lvl3pPr>
            <a:lvl4pPr marL="1371600" indent="0">
              <a:buFontTx/>
              <a:buNone/>
              <a:defRPr sz="2200"/>
            </a:lvl4pPr>
            <a:lvl5pPr marL="1828800" indent="0">
              <a:buFontTx/>
              <a:buNone/>
              <a:defRPr sz="2200"/>
            </a:lvl5pPr>
          </a:lstStyle>
          <a:p>
            <a:pPr lvl="0"/>
            <a:r>
              <a:rPr lang="en-US" smtClean="0"/>
              <a:t>Click to edit Master text styles</a:t>
            </a:r>
          </a:p>
        </p:txBody>
      </p:sp>
      <p:sp>
        <p:nvSpPr>
          <p:cNvPr id="28" name="Text Placeholder 27"/>
          <p:cNvSpPr>
            <a:spLocks noGrp="1"/>
          </p:cNvSpPr>
          <p:nvPr>
            <p:ph type="body" sz="quarter" idx="16" hasCustomPrompt="1"/>
          </p:nvPr>
        </p:nvSpPr>
        <p:spPr>
          <a:xfrm>
            <a:off x="6548438" y="2000781"/>
            <a:ext cx="1545238" cy="1498324"/>
          </a:xfrm>
          <a:prstGeom prst="rect">
            <a:avLst/>
          </a:prstGeom>
        </p:spPr>
        <p:txBody>
          <a:bodyPr lIns="0" tIns="0" rIns="0" bIns="0"/>
          <a:lstStyle>
            <a:lvl1pPr marL="0" indent="0">
              <a:buFontTx/>
              <a:buNone/>
              <a:defRPr sz="9600" b="1">
                <a:solidFill>
                  <a:schemeClr val="bg1"/>
                </a:solidFill>
                <a:latin typeface="+mn-lt"/>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dirty="0" smtClean="0"/>
              <a:t>75</a:t>
            </a:r>
            <a:endParaRPr lang="en-US" dirty="0"/>
          </a:p>
        </p:txBody>
      </p:sp>
      <p:sp>
        <p:nvSpPr>
          <p:cNvPr id="30" name="Text Placeholder 29"/>
          <p:cNvSpPr>
            <a:spLocks noGrp="1"/>
          </p:cNvSpPr>
          <p:nvPr>
            <p:ph type="body" sz="quarter" idx="17"/>
          </p:nvPr>
        </p:nvSpPr>
        <p:spPr>
          <a:xfrm>
            <a:off x="8327309" y="2109745"/>
            <a:ext cx="2325688" cy="974725"/>
          </a:xfrm>
          <a:prstGeom prst="rect">
            <a:avLst/>
          </a:prstGeom>
        </p:spPr>
        <p:txBody>
          <a:bodyPr lIns="0" tIns="0" rIns="0" bIns="0"/>
          <a:lstStyle>
            <a:lvl1pPr marL="0" indent="0">
              <a:buFontTx/>
              <a:buNone/>
              <a:defRPr sz="2000"/>
            </a:lvl1pPr>
            <a:lvl2pPr marL="457200" indent="0">
              <a:buFontTx/>
              <a:buNone/>
              <a:defRPr sz="2000"/>
            </a:lvl2pPr>
            <a:lvl3pPr marL="914400" indent="0">
              <a:buFontTx/>
              <a:buNone/>
              <a:defRPr sz="2000"/>
            </a:lvl3pPr>
            <a:lvl4pPr marL="1371600" indent="0">
              <a:buFontTx/>
              <a:buNone/>
              <a:defRPr sz="2000"/>
            </a:lvl4pPr>
            <a:lvl5pPr marL="1828800" indent="0">
              <a:buFontTx/>
              <a:buNone/>
              <a:defRPr sz="2000"/>
            </a:lvl5pPr>
          </a:lstStyle>
          <a:p>
            <a:pPr lvl="0"/>
            <a:r>
              <a:rPr lang="en-US" smtClean="0"/>
              <a:t>Click to edit Master text styles</a:t>
            </a:r>
          </a:p>
        </p:txBody>
      </p:sp>
      <p:sp>
        <p:nvSpPr>
          <p:cNvPr id="32" name="Picture Placeholder 31"/>
          <p:cNvSpPr>
            <a:spLocks noGrp="1"/>
          </p:cNvSpPr>
          <p:nvPr>
            <p:ph type="pic" sz="quarter" idx="18" hasCustomPrompt="1"/>
          </p:nvPr>
        </p:nvSpPr>
        <p:spPr>
          <a:xfrm>
            <a:off x="9638271" y="2766573"/>
            <a:ext cx="790832" cy="606822"/>
          </a:xfrm>
          <a:prstGeom prst="rect">
            <a:avLst/>
          </a:prstGeom>
        </p:spPr>
        <p:txBody>
          <a:bodyPr/>
          <a:lstStyle>
            <a:lvl1pPr marL="0" indent="0">
              <a:buFontTx/>
              <a:buNone/>
              <a:defRPr sz="1800"/>
            </a:lvl1pPr>
          </a:lstStyle>
          <a:p>
            <a:r>
              <a:rPr lang="en-US" dirty="0" smtClean="0"/>
              <a:t>icon</a:t>
            </a:r>
            <a:endParaRPr lang="en-US" dirty="0"/>
          </a:p>
        </p:txBody>
      </p:sp>
      <p:sp>
        <p:nvSpPr>
          <p:cNvPr id="34" name="Text Placeholder 33"/>
          <p:cNvSpPr>
            <a:spLocks noGrp="1"/>
          </p:cNvSpPr>
          <p:nvPr>
            <p:ph type="body" sz="quarter" idx="19" hasCustomPrompt="1"/>
          </p:nvPr>
        </p:nvSpPr>
        <p:spPr>
          <a:xfrm>
            <a:off x="6548438" y="4065588"/>
            <a:ext cx="2347912" cy="1071562"/>
          </a:xfrm>
          <a:prstGeom prst="rect">
            <a:avLst/>
          </a:prstGeom>
        </p:spPr>
        <p:txBody>
          <a:bodyPr lIns="0" tIns="0" rIns="0" bIns="0"/>
          <a:lstStyle>
            <a:lvl1pPr marL="0" indent="0">
              <a:buFontTx/>
              <a:buNone/>
              <a:defRPr sz="9600" b="1">
                <a:solidFill>
                  <a:schemeClr val="bg1"/>
                </a:solidFill>
              </a:defRPr>
            </a:lvl1pPr>
          </a:lstStyle>
          <a:p>
            <a:pPr lvl="0"/>
            <a:r>
              <a:rPr lang="en-US" sz="8000" dirty="0" smtClean="0"/>
              <a:t>123</a:t>
            </a:r>
            <a:endParaRPr lang="en-US" dirty="0"/>
          </a:p>
        </p:txBody>
      </p:sp>
      <p:sp>
        <p:nvSpPr>
          <p:cNvPr id="36" name="Picture Placeholder 35"/>
          <p:cNvSpPr>
            <a:spLocks noGrp="1"/>
          </p:cNvSpPr>
          <p:nvPr>
            <p:ph type="pic" sz="quarter" idx="20" hasCustomPrompt="1"/>
          </p:nvPr>
        </p:nvSpPr>
        <p:spPr>
          <a:xfrm>
            <a:off x="9280525" y="4479925"/>
            <a:ext cx="1025525" cy="993775"/>
          </a:xfrm>
          <a:prstGeom prst="rect">
            <a:avLst/>
          </a:prstGeom>
        </p:spPr>
        <p:txBody>
          <a:bodyPr/>
          <a:lstStyle>
            <a:lvl1pPr marL="0" indent="0">
              <a:buFontTx/>
              <a:buNone/>
              <a:defRPr sz="1800"/>
            </a:lvl1pPr>
          </a:lstStyle>
          <a:p>
            <a:r>
              <a:rPr lang="en-US" sz="1800" dirty="0" smtClean="0"/>
              <a:t>icon</a:t>
            </a:r>
            <a:endParaRPr lang="en-US" dirty="0"/>
          </a:p>
        </p:txBody>
      </p:sp>
      <p:sp>
        <p:nvSpPr>
          <p:cNvPr id="38" name="Text Placeholder 37"/>
          <p:cNvSpPr>
            <a:spLocks noGrp="1"/>
          </p:cNvSpPr>
          <p:nvPr>
            <p:ph type="body" sz="quarter" idx="21"/>
          </p:nvPr>
        </p:nvSpPr>
        <p:spPr>
          <a:xfrm>
            <a:off x="6548438" y="5273675"/>
            <a:ext cx="2644775" cy="638175"/>
          </a:xfrm>
          <a:prstGeom prst="rect">
            <a:avLst/>
          </a:prstGeom>
        </p:spPr>
        <p:txBody>
          <a:bodyPr lIns="0" tIns="0" rIns="0" bIns="0"/>
          <a:lstStyle>
            <a:lvl1pPr marL="0" indent="0">
              <a:buFontTx/>
              <a:buNone/>
              <a:defRPr sz="2000"/>
            </a:lvl1pPr>
          </a:lstStyle>
          <a:p>
            <a:pPr lvl="0"/>
            <a:r>
              <a:rPr lang="en-US" smtClean="0"/>
              <a:t>Click to edit Master text styles</a:t>
            </a:r>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71815" y="172185"/>
            <a:ext cx="1795471" cy="1298666"/>
          </a:xfrm>
          <a:prstGeom prst="rect">
            <a:avLst/>
          </a:prstGeom>
        </p:spPr>
      </p:pic>
      <p:cxnSp>
        <p:nvCxnSpPr>
          <p:cNvPr id="20" name="Straight Connector 19"/>
          <p:cNvCxnSpPr/>
          <p:nvPr userDrawn="1"/>
        </p:nvCxnSpPr>
        <p:spPr>
          <a:xfrm>
            <a:off x="1046329" y="3623249"/>
            <a:ext cx="9606668" cy="0"/>
          </a:xfrm>
          <a:prstGeom prst="line">
            <a:avLst/>
          </a:prstGeom>
          <a:ln>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5849663" y="2109745"/>
            <a:ext cx="0" cy="3578352"/>
          </a:xfrm>
          <a:prstGeom prst="line">
            <a:avLst/>
          </a:prstGeom>
          <a:ln>
            <a:solidFill>
              <a:schemeClr val="bg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19376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fographic, 3 numbers">
    <p:bg>
      <p:bgPr>
        <a:solidFill>
          <a:srgbClr val="82776A">
            <a:alpha val="61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3881" y="472012"/>
            <a:ext cx="9537934" cy="892051"/>
          </a:xfrm>
          <a:prstGeom prst="rect">
            <a:avLst/>
          </a:prstGeom>
          <a:noFill/>
        </p:spPr>
        <p:txBody>
          <a:bodyPr lIns="0" tIns="0" rIns="0" bIns="0"/>
          <a:lstStyle>
            <a:lvl1pPr>
              <a:defRPr sz="3000" baseline="0">
                <a:solidFill>
                  <a:schemeClr val="tx1">
                    <a:lumMod val="75000"/>
                    <a:lumOff val="25000"/>
                  </a:schemeClr>
                </a:solidFill>
              </a:defRPr>
            </a:lvl1pPr>
          </a:lstStyle>
          <a:p>
            <a:r>
              <a:rPr lang="en-GB" dirty="0" smtClean="0"/>
              <a:t>Infographic slide title</a:t>
            </a:r>
            <a:endParaRPr lang="en-US" dirty="0"/>
          </a:p>
        </p:txBody>
      </p:sp>
      <p:sp>
        <p:nvSpPr>
          <p:cNvPr id="10" name="Picture Placeholder 9"/>
          <p:cNvSpPr>
            <a:spLocks noGrp="1"/>
          </p:cNvSpPr>
          <p:nvPr>
            <p:ph type="pic" sz="quarter" idx="10" hasCustomPrompt="1"/>
          </p:nvPr>
        </p:nvSpPr>
        <p:spPr>
          <a:xfrm>
            <a:off x="1321398" y="1986218"/>
            <a:ext cx="976313" cy="979487"/>
          </a:xfrm>
          <a:prstGeom prst="rect">
            <a:avLst/>
          </a:prstGeom>
        </p:spPr>
        <p:txBody>
          <a:bodyPr/>
          <a:lstStyle>
            <a:lvl1pPr marL="0" indent="0">
              <a:buFontTx/>
              <a:buNone/>
              <a:defRPr sz="1800"/>
            </a:lvl1pPr>
          </a:lstStyle>
          <a:p>
            <a:r>
              <a:rPr lang="en-US" sz="1800" dirty="0" smtClean="0"/>
              <a:t>icon</a:t>
            </a:r>
            <a:endParaRPr lang="en-US" dirty="0"/>
          </a:p>
        </p:txBody>
      </p:sp>
      <p:sp>
        <p:nvSpPr>
          <p:cNvPr id="12" name="Text Placeholder 11"/>
          <p:cNvSpPr>
            <a:spLocks noGrp="1"/>
          </p:cNvSpPr>
          <p:nvPr>
            <p:ph type="body" sz="quarter" idx="11" hasCustomPrompt="1"/>
          </p:nvPr>
        </p:nvSpPr>
        <p:spPr>
          <a:xfrm>
            <a:off x="2397722" y="1986218"/>
            <a:ext cx="3218307" cy="979487"/>
          </a:xfrm>
          <a:prstGeom prst="rect">
            <a:avLst/>
          </a:prstGeom>
        </p:spPr>
        <p:txBody>
          <a:bodyPr lIns="0" tIns="0" rIns="0" bIns="0"/>
          <a:lstStyle>
            <a:lvl1pPr marL="0" indent="0">
              <a:buFontTx/>
              <a:buNone/>
              <a:defRPr sz="8000" b="1" baseline="0">
                <a:solidFill>
                  <a:schemeClr val="bg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10,001</a:t>
            </a:r>
            <a:endParaRPr lang="en-US" dirty="0"/>
          </a:p>
        </p:txBody>
      </p:sp>
      <p:sp>
        <p:nvSpPr>
          <p:cNvPr id="14" name="Text Placeholder 13"/>
          <p:cNvSpPr>
            <a:spLocks noGrp="1"/>
          </p:cNvSpPr>
          <p:nvPr>
            <p:ph type="body" sz="quarter" idx="12"/>
          </p:nvPr>
        </p:nvSpPr>
        <p:spPr>
          <a:xfrm>
            <a:off x="2385023" y="3076830"/>
            <a:ext cx="3051175" cy="422275"/>
          </a:xfrm>
          <a:prstGeom prst="rect">
            <a:avLst/>
          </a:prstGeom>
        </p:spPr>
        <p:txBody>
          <a:bodyPr lIns="0" tIns="0" rIns="0" bIns="0"/>
          <a:lstStyle>
            <a:lvl1pPr marL="0" indent="0">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19" name="Picture Placeholder 18"/>
          <p:cNvSpPr>
            <a:spLocks noGrp="1"/>
          </p:cNvSpPr>
          <p:nvPr>
            <p:ph type="pic" sz="quarter" idx="13" hasCustomPrompt="1"/>
          </p:nvPr>
        </p:nvSpPr>
        <p:spPr>
          <a:xfrm>
            <a:off x="5935892" y="4065589"/>
            <a:ext cx="2157784" cy="1831484"/>
          </a:xfrm>
          <a:prstGeom prst="rect">
            <a:avLst/>
          </a:prstGeom>
        </p:spPr>
        <p:txBody>
          <a:bodyPr/>
          <a:lstStyle>
            <a:lvl1pPr marL="0" indent="0">
              <a:buFontTx/>
              <a:buNone/>
              <a:defRPr sz="1800"/>
            </a:lvl1pPr>
          </a:lstStyle>
          <a:p>
            <a:r>
              <a:rPr lang="en-US" dirty="0" smtClean="0"/>
              <a:t>icon</a:t>
            </a:r>
            <a:endParaRPr lang="en-US" dirty="0"/>
          </a:p>
        </p:txBody>
      </p:sp>
      <p:sp>
        <p:nvSpPr>
          <p:cNvPr id="22" name="Text Placeholder 21"/>
          <p:cNvSpPr>
            <a:spLocks noGrp="1"/>
          </p:cNvSpPr>
          <p:nvPr>
            <p:ph type="body" sz="quarter" idx="14" hasCustomPrompt="1"/>
          </p:nvPr>
        </p:nvSpPr>
        <p:spPr>
          <a:xfrm>
            <a:off x="2734758" y="4065589"/>
            <a:ext cx="3038475" cy="1071166"/>
          </a:xfrm>
          <a:prstGeom prst="rect">
            <a:avLst/>
          </a:prstGeom>
        </p:spPr>
        <p:txBody>
          <a:bodyPr lIns="0" tIns="0" rIns="0" bIns="0"/>
          <a:lstStyle>
            <a:lvl1pPr marL="0" indent="0">
              <a:buFontTx/>
              <a:buNone/>
              <a:defRPr sz="8000" b="1">
                <a:solidFill>
                  <a:schemeClr val="bg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2345</a:t>
            </a:r>
            <a:endParaRPr lang="en-US" dirty="0"/>
          </a:p>
        </p:txBody>
      </p:sp>
      <p:sp>
        <p:nvSpPr>
          <p:cNvPr id="24" name="Text Placeholder 23"/>
          <p:cNvSpPr>
            <a:spLocks noGrp="1"/>
          </p:cNvSpPr>
          <p:nvPr>
            <p:ph type="body" sz="quarter" idx="15"/>
          </p:nvPr>
        </p:nvSpPr>
        <p:spPr>
          <a:xfrm>
            <a:off x="2734758" y="5245719"/>
            <a:ext cx="3038475" cy="666750"/>
          </a:xfrm>
          <a:prstGeom prst="rect">
            <a:avLst/>
          </a:prstGeom>
        </p:spPr>
        <p:txBody>
          <a:bodyPr lIns="0" tIns="0" rIns="0" bIns="0"/>
          <a:lstStyle>
            <a:lvl1pPr marL="0" indent="0">
              <a:buFontTx/>
              <a:buNone/>
              <a:defRPr sz="2000"/>
            </a:lvl1pPr>
            <a:lvl2pPr marL="457200" indent="0">
              <a:buFontTx/>
              <a:buNone/>
              <a:defRPr sz="2200"/>
            </a:lvl2pPr>
            <a:lvl3pPr marL="914400" indent="0">
              <a:buFontTx/>
              <a:buNone/>
              <a:defRPr sz="2200"/>
            </a:lvl3pPr>
            <a:lvl4pPr marL="1371600" indent="0">
              <a:buFontTx/>
              <a:buNone/>
              <a:defRPr sz="2200"/>
            </a:lvl4pPr>
            <a:lvl5pPr marL="1828800" indent="0">
              <a:buFontTx/>
              <a:buNone/>
              <a:defRPr sz="2200"/>
            </a:lvl5pPr>
          </a:lstStyle>
          <a:p>
            <a:pPr lvl="0"/>
            <a:r>
              <a:rPr lang="en-US" smtClean="0"/>
              <a:t>Click to edit Master text styles</a:t>
            </a:r>
          </a:p>
        </p:txBody>
      </p:sp>
      <p:sp>
        <p:nvSpPr>
          <p:cNvPr id="28" name="Text Placeholder 27"/>
          <p:cNvSpPr>
            <a:spLocks noGrp="1"/>
          </p:cNvSpPr>
          <p:nvPr>
            <p:ph type="body" sz="quarter" idx="16" hasCustomPrompt="1"/>
          </p:nvPr>
        </p:nvSpPr>
        <p:spPr>
          <a:xfrm>
            <a:off x="6548438" y="2000781"/>
            <a:ext cx="1545238" cy="1498324"/>
          </a:xfrm>
          <a:prstGeom prst="rect">
            <a:avLst/>
          </a:prstGeom>
        </p:spPr>
        <p:txBody>
          <a:bodyPr lIns="0" tIns="0" rIns="0" bIns="0"/>
          <a:lstStyle>
            <a:lvl1pPr marL="0" indent="0">
              <a:buFontTx/>
              <a:buNone/>
              <a:defRPr sz="9600" b="1">
                <a:solidFill>
                  <a:schemeClr val="bg1"/>
                </a:solidFill>
                <a:latin typeface="+mn-lt"/>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dirty="0" smtClean="0"/>
              <a:t>75</a:t>
            </a:r>
            <a:endParaRPr lang="en-US" dirty="0"/>
          </a:p>
        </p:txBody>
      </p:sp>
      <p:sp>
        <p:nvSpPr>
          <p:cNvPr id="30" name="Text Placeholder 29"/>
          <p:cNvSpPr>
            <a:spLocks noGrp="1"/>
          </p:cNvSpPr>
          <p:nvPr>
            <p:ph type="body" sz="quarter" idx="17"/>
          </p:nvPr>
        </p:nvSpPr>
        <p:spPr>
          <a:xfrm>
            <a:off x="8327309" y="2109745"/>
            <a:ext cx="2325688" cy="974725"/>
          </a:xfrm>
          <a:prstGeom prst="rect">
            <a:avLst/>
          </a:prstGeom>
        </p:spPr>
        <p:txBody>
          <a:bodyPr lIns="0" tIns="0" rIns="0" bIns="0"/>
          <a:lstStyle>
            <a:lvl1pPr marL="0" indent="0">
              <a:buFontTx/>
              <a:buNone/>
              <a:defRPr sz="2000"/>
            </a:lvl1pPr>
            <a:lvl2pPr marL="457200" indent="0">
              <a:buFontTx/>
              <a:buNone/>
              <a:defRPr sz="2000"/>
            </a:lvl2pPr>
            <a:lvl3pPr marL="914400" indent="0">
              <a:buFontTx/>
              <a:buNone/>
              <a:defRPr sz="2000"/>
            </a:lvl3pPr>
            <a:lvl4pPr marL="1371600" indent="0">
              <a:buFontTx/>
              <a:buNone/>
              <a:defRPr sz="2000"/>
            </a:lvl4pPr>
            <a:lvl5pPr marL="1828800" indent="0">
              <a:buFontTx/>
              <a:buNone/>
              <a:defRPr sz="2000"/>
            </a:lvl5pPr>
          </a:lstStyle>
          <a:p>
            <a:pPr lvl="0"/>
            <a:r>
              <a:rPr lang="en-US" smtClean="0"/>
              <a:t>Click to edit Master text styles</a:t>
            </a:r>
          </a:p>
        </p:txBody>
      </p:sp>
      <p:sp>
        <p:nvSpPr>
          <p:cNvPr id="32" name="Picture Placeholder 31"/>
          <p:cNvSpPr>
            <a:spLocks noGrp="1"/>
          </p:cNvSpPr>
          <p:nvPr>
            <p:ph type="pic" sz="quarter" idx="18" hasCustomPrompt="1"/>
          </p:nvPr>
        </p:nvSpPr>
        <p:spPr>
          <a:xfrm>
            <a:off x="9638271" y="2766573"/>
            <a:ext cx="790832" cy="606822"/>
          </a:xfrm>
          <a:prstGeom prst="rect">
            <a:avLst/>
          </a:prstGeom>
        </p:spPr>
        <p:txBody>
          <a:bodyPr/>
          <a:lstStyle>
            <a:lvl1pPr marL="0" indent="0">
              <a:buFontTx/>
              <a:buNone/>
              <a:defRPr sz="1800"/>
            </a:lvl1pPr>
          </a:lstStyle>
          <a:p>
            <a:r>
              <a:rPr lang="en-US" dirty="0" smtClean="0"/>
              <a:t>icon</a:t>
            </a:r>
            <a:endParaRPr lang="en-US" dirty="0"/>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71815" y="172185"/>
            <a:ext cx="1795471" cy="1298666"/>
          </a:xfrm>
          <a:prstGeom prst="rect">
            <a:avLst/>
          </a:prstGeom>
        </p:spPr>
      </p:pic>
      <p:cxnSp>
        <p:nvCxnSpPr>
          <p:cNvPr id="20" name="Straight Connector 19"/>
          <p:cNvCxnSpPr/>
          <p:nvPr userDrawn="1"/>
        </p:nvCxnSpPr>
        <p:spPr>
          <a:xfrm>
            <a:off x="1046329" y="3623249"/>
            <a:ext cx="9606668" cy="0"/>
          </a:xfrm>
          <a:prstGeom prst="line">
            <a:avLst/>
          </a:prstGeom>
          <a:ln>
            <a:solidFill>
              <a:schemeClr val="bg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09752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fographic, 2 numbers">
    <p:bg>
      <p:bgPr>
        <a:solidFill>
          <a:schemeClr val="accent1">
            <a:alpha val="51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3881" y="472012"/>
            <a:ext cx="9537934" cy="892051"/>
          </a:xfrm>
          <a:prstGeom prst="rect">
            <a:avLst/>
          </a:prstGeom>
          <a:noFill/>
        </p:spPr>
        <p:txBody>
          <a:bodyPr lIns="0" tIns="0" rIns="0" bIns="0"/>
          <a:lstStyle>
            <a:lvl1pPr>
              <a:defRPr sz="3000" baseline="0">
                <a:solidFill>
                  <a:schemeClr val="tx1">
                    <a:lumMod val="75000"/>
                    <a:lumOff val="25000"/>
                  </a:schemeClr>
                </a:solidFill>
              </a:defRPr>
            </a:lvl1pPr>
          </a:lstStyle>
          <a:p>
            <a:r>
              <a:rPr lang="en-GB" dirty="0" smtClean="0"/>
              <a:t>Infographic slide title</a:t>
            </a:r>
            <a:endParaRPr lang="en-US" dirty="0"/>
          </a:p>
        </p:txBody>
      </p:sp>
      <p:sp>
        <p:nvSpPr>
          <p:cNvPr id="10" name="Picture Placeholder 9"/>
          <p:cNvSpPr>
            <a:spLocks noGrp="1"/>
          </p:cNvSpPr>
          <p:nvPr>
            <p:ph type="pic" sz="quarter" idx="10" hasCustomPrompt="1"/>
          </p:nvPr>
        </p:nvSpPr>
        <p:spPr>
          <a:xfrm>
            <a:off x="1321398" y="3068901"/>
            <a:ext cx="976313" cy="979487"/>
          </a:xfrm>
          <a:prstGeom prst="rect">
            <a:avLst/>
          </a:prstGeom>
        </p:spPr>
        <p:txBody>
          <a:bodyPr/>
          <a:lstStyle>
            <a:lvl1pPr marL="0" indent="0">
              <a:buFontTx/>
              <a:buNone/>
              <a:defRPr sz="1800"/>
            </a:lvl1pPr>
          </a:lstStyle>
          <a:p>
            <a:r>
              <a:rPr lang="en-US" sz="1800" dirty="0" smtClean="0"/>
              <a:t>icon</a:t>
            </a:r>
            <a:endParaRPr lang="en-US" dirty="0"/>
          </a:p>
        </p:txBody>
      </p:sp>
      <p:sp>
        <p:nvSpPr>
          <p:cNvPr id="12" name="Text Placeholder 11"/>
          <p:cNvSpPr>
            <a:spLocks noGrp="1"/>
          </p:cNvSpPr>
          <p:nvPr>
            <p:ph type="body" sz="quarter" idx="11" hasCustomPrompt="1"/>
          </p:nvPr>
        </p:nvSpPr>
        <p:spPr>
          <a:xfrm>
            <a:off x="2397722" y="3068901"/>
            <a:ext cx="3218307" cy="979487"/>
          </a:xfrm>
          <a:prstGeom prst="rect">
            <a:avLst/>
          </a:prstGeom>
        </p:spPr>
        <p:txBody>
          <a:bodyPr lIns="0" tIns="0" rIns="0" bIns="0"/>
          <a:lstStyle>
            <a:lvl1pPr marL="0" indent="0">
              <a:buFontTx/>
              <a:buNone/>
              <a:defRPr sz="8000" b="1" baseline="0">
                <a:solidFill>
                  <a:schemeClr val="bg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10,001</a:t>
            </a:r>
            <a:endParaRPr lang="en-US" dirty="0"/>
          </a:p>
        </p:txBody>
      </p:sp>
      <p:sp>
        <p:nvSpPr>
          <p:cNvPr id="14" name="Text Placeholder 13"/>
          <p:cNvSpPr>
            <a:spLocks noGrp="1"/>
          </p:cNvSpPr>
          <p:nvPr>
            <p:ph type="body" sz="quarter" idx="12"/>
          </p:nvPr>
        </p:nvSpPr>
        <p:spPr>
          <a:xfrm>
            <a:off x="2385023" y="4159513"/>
            <a:ext cx="3051175" cy="422275"/>
          </a:xfrm>
          <a:prstGeom prst="rect">
            <a:avLst/>
          </a:prstGeom>
        </p:spPr>
        <p:txBody>
          <a:bodyPr lIns="0" tIns="0" rIns="0" bIns="0"/>
          <a:lstStyle>
            <a:lvl1pPr marL="0" indent="0">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28" name="Text Placeholder 27"/>
          <p:cNvSpPr>
            <a:spLocks noGrp="1"/>
          </p:cNvSpPr>
          <p:nvPr>
            <p:ph type="body" sz="quarter" idx="16" hasCustomPrompt="1"/>
          </p:nvPr>
        </p:nvSpPr>
        <p:spPr>
          <a:xfrm>
            <a:off x="6425777" y="3075824"/>
            <a:ext cx="1545238" cy="1498324"/>
          </a:xfrm>
          <a:prstGeom prst="rect">
            <a:avLst/>
          </a:prstGeom>
        </p:spPr>
        <p:txBody>
          <a:bodyPr lIns="0" tIns="0" rIns="0" bIns="0"/>
          <a:lstStyle>
            <a:lvl1pPr marL="0" indent="0">
              <a:buFontTx/>
              <a:buNone/>
              <a:defRPr sz="9600" b="1">
                <a:solidFill>
                  <a:schemeClr val="bg1"/>
                </a:solidFill>
                <a:latin typeface="+mn-lt"/>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dirty="0" smtClean="0"/>
              <a:t>75</a:t>
            </a:r>
            <a:endParaRPr lang="en-US" dirty="0"/>
          </a:p>
        </p:txBody>
      </p:sp>
      <p:sp>
        <p:nvSpPr>
          <p:cNvPr id="30" name="Text Placeholder 29"/>
          <p:cNvSpPr>
            <a:spLocks noGrp="1"/>
          </p:cNvSpPr>
          <p:nvPr>
            <p:ph type="body" sz="quarter" idx="17"/>
          </p:nvPr>
        </p:nvSpPr>
        <p:spPr>
          <a:xfrm>
            <a:off x="8204648" y="3184788"/>
            <a:ext cx="2325688" cy="974725"/>
          </a:xfrm>
          <a:prstGeom prst="rect">
            <a:avLst/>
          </a:prstGeom>
        </p:spPr>
        <p:txBody>
          <a:bodyPr lIns="0" tIns="0" rIns="0" bIns="0"/>
          <a:lstStyle>
            <a:lvl1pPr marL="0" indent="0">
              <a:buFontTx/>
              <a:buNone/>
              <a:defRPr sz="2000"/>
            </a:lvl1pPr>
            <a:lvl2pPr marL="457200" indent="0">
              <a:buFontTx/>
              <a:buNone/>
              <a:defRPr sz="2000"/>
            </a:lvl2pPr>
            <a:lvl3pPr marL="914400" indent="0">
              <a:buFontTx/>
              <a:buNone/>
              <a:defRPr sz="2000"/>
            </a:lvl3pPr>
            <a:lvl4pPr marL="1371600" indent="0">
              <a:buFontTx/>
              <a:buNone/>
              <a:defRPr sz="2000"/>
            </a:lvl4pPr>
            <a:lvl5pPr marL="1828800" indent="0">
              <a:buFontTx/>
              <a:buNone/>
              <a:defRPr sz="2000"/>
            </a:lvl5pPr>
          </a:lstStyle>
          <a:p>
            <a:pPr lvl="0"/>
            <a:r>
              <a:rPr lang="en-US" smtClean="0"/>
              <a:t>Click to edit Master text styles</a:t>
            </a:r>
          </a:p>
        </p:txBody>
      </p:sp>
      <p:sp>
        <p:nvSpPr>
          <p:cNvPr id="32" name="Picture Placeholder 31"/>
          <p:cNvSpPr>
            <a:spLocks noGrp="1"/>
          </p:cNvSpPr>
          <p:nvPr>
            <p:ph type="pic" sz="quarter" idx="18" hasCustomPrompt="1"/>
          </p:nvPr>
        </p:nvSpPr>
        <p:spPr>
          <a:xfrm>
            <a:off x="9515610" y="3841616"/>
            <a:ext cx="790832" cy="606822"/>
          </a:xfrm>
          <a:prstGeom prst="rect">
            <a:avLst/>
          </a:prstGeom>
        </p:spPr>
        <p:txBody>
          <a:bodyPr/>
          <a:lstStyle>
            <a:lvl1pPr marL="0" indent="0">
              <a:buFontTx/>
              <a:buNone/>
              <a:defRPr sz="1800"/>
            </a:lvl1pPr>
          </a:lstStyle>
          <a:p>
            <a:r>
              <a:rPr lang="en-US" dirty="0" smtClean="0"/>
              <a:t>icon</a:t>
            </a:r>
            <a:endParaRPr lang="en-US" dirty="0"/>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71815" y="172185"/>
            <a:ext cx="1795471" cy="1298666"/>
          </a:xfrm>
          <a:prstGeom prst="rect">
            <a:avLst/>
          </a:prstGeom>
        </p:spPr>
      </p:pic>
      <p:cxnSp>
        <p:nvCxnSpPr>
          <p:cNvPr id="15" name="Straight Connector 14"/>
          <p:cNvCxnSpPr/>
          <p:nvPr userDrawn="1"/>
        </p:nvCxnSpPr>
        <p:spPr>
          <a:xfrm>
            <a:off x="5849663" y="2109745"/>
            <a:ext cx="0" cy="3578352"/>
          </a:xfrm>
          <a:prstGeom prst="line">
            <a:avLst/>
          </a:prstGeom>
          <a:ln>
            <a:solidFill>
              <a:schemeClr val="bg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588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lue, black text">
    <p:bg>
      <p:bgPr>
        <a:solidFill>
          <a:schemeClr val="accent2">
            <a:lumMod val="75000"/>
          </a:schemeClr>
        </a:solidFill>
        <a:effectLst/>
      </p:bgPr>
    </p:bg>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9892" y="287032"/>
            <a:ext cx="2940812" cy="452433"/>
          </a:xfrm>
          <a:prstGeom prst="rect">
            <a:avLst/>
          </a:prstGeom>
        </p:spPr>
      </p:pic>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574720"/>
            <a:ext cx="12192000" cy="1118137"/>
          </a:xfrm>
          <a:prstGeom prst="rect">
            <a:avLst/>
          </a:prstGeom>
        </p:spPr>
      </p:pic>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7071" y="4995547"/>
            <a:ext cx="2557849" cy="1850095"/>
          </a:xfrm>
          <a:prstGeom prst="rect">
            <a:avLst/>
          </a:prstGeom>
        </p:spPr>
      </p:pic>
      <p:sp>
        <p:nvSpPr>
          <p:cNvPr id="13" name="Title 12"/>
          <p:cNvSpPr>
            <a:spLocks noGrp="1"/>
          </p:cNvSpPr>
          <p:nvPr>
            <p:ph type="title"/>
          </p:nvPr>
        </p:nvSpPr>
        <p:spPr>
          <a:xfrm>
            <a:off x="2233846" y="2425620"/>
            <a:ext cx="8887394" cy="1325563"/>
          </a:xfrm>
          <a:prstGeom prst="rect">
            <a:avLst/>
          </a:prstGeom>
        </p:spPr>
        <p:txBody>
          <a:bodyPr lIns="0" tIns="0" rIns="0" anchor="b" anchorCtr="0"/>
          <a:lstStyle>
            <a:lvl1pPr>
              <a:defRPr sz="3800">
                <a:solidFill>
                  <a:schemeClr val="tx1">
                    <a:alpha val="80000"/>
                  </a:schemeClr>
                </a:solidFill>
              </a:defRPr>
            </a:lvl1pPr>
          </a:lstStyle>
          <a:p>
            <a:r>
              <a:rPr lang="en-US" smtClean="0"/>
              <a:t>Click to edit Master title style</a:t>
            </a:r>
            <a:endParaRPr lang="en-US" dirty="0"/>
          </a:p>
        </p:txBody>
      </p:sp>
      <p:sp>
        <p:nvSpPr>
          <p:cNvPr id="16" name="Text Placeholder 15"/>
          <p:cNvSpPr>
            <a:spLocks noGrp="1"/>
          </p:cNvSpPr>
          <p:nvPr>
            <p:ph type="body" sz="quarter" idx="10" hasCustomPrompt="1"/>
          </p:nvPr>
        </p:nvSpPr>
        <p:spPr>
          <a:xfrm>
            <a:off x="2233613" y="3937900"/>
            <a:ext cx="8888412" cy="684213"/>
          </a:xfrm>
          <a:prstGeom prst="rect">
            <a:avLst/>
          </a:prstGeom>
        </p:spPr>
        <p:txBody>
          <a:bodyPr lIns="0" tIns="0" rIns="0" bIns="0"/>
          <a:lstStyle>
            <a:lvl1pPr marL="0" indent="0">
              <a:buFontTx/>
              <a:buNone/>
              <a:defRPr sz="2800"/>
            </a:lvl1pPr>
            <a:lvl2pPr marL="457200" indent="0">
              <a:buFontTx/>
              <a:buNone/>
              <a:defRPr sz="2800"/>
            </a:lvl2pPr>
            <a:lvl3pPr marL="914400" indent="0">
              <a:buFontTx/>
              <a:buNone/>
              <a:defRPr sz="2800"/>
            </a:lvl3pPr>
            <a:lvl4pPr marL="1371600" indent="0">
              <a:buFontTx/>
              <a:buNone/>
              <a:defRPr sz="2800"/>
            </a:lvl4pPr>
            <a:lvl5pPr marL="1828800" indent="0">
              <a:buFontTx/>
              <a:buNone/>
              <a:defRPr sz="2800"/>
            </a:lvl5pPr>
          </a:lstStyle>
          <a:p>
            <a:pPr lvl="0"/>
            <a:r>
              <a:rPr lang="en-GB" dirty="0" smtClean="0"/>
              <a:t>Click to add a subtitle</a:t>
            </a:r>
          </a:p>
        </p:txBody>
      </p:sp>
    </p:spTree>
    <p:extLst>
      <p:ext uri="{BB962C8B-B14F-4D97-AF65-F5344CB8AC3E}">
        <p14:creationId xmlns:p14="http://schemas.microsoft.com/office/powerpoint/2010/main" val="11039166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itle, map and key">
    <p:bg>
      <p:bgPr>
        <a:solidFill>
          <a:schemeClr val="bg1">
            <a:alpha val="61000"/>
          </a:schemeClr>
        </a:solidFill>
        <a:effectLst/>
      </p:bgPr>
    </p:bg>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17264" y="-3564101"/>
            <a:ext cx="7770708" cy="10996532"/>
          </a:xfrm>
          <a:prstGeom prst="rect">
            <a:avLst/>
          </a:prstGeom>
        </p:spPr>
      </p:pic>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2081" y="185712"/>
            <a:ext cx="1780224" cy="1287638"/>
          </a:xfrm>
          <a:prstGeom prst="rect">
            <a:avLst/>
          </a:prstGeom>
        </p:spPr>
      </p:pic>
      <p:sp>
        <p:nvSpPr>
          <p:cNvPr id="21" name="Title 20"/>
          <p:cNvSpPr>
            <a:spLocks noGrp="1"/>
          </p:cNvSpPr>
          <p:nvPr>
            <p:ph type="title" hasCustomPrompt="1"/>
          </p:nvPr>
        </p:nvSpPr>
        <p:spPr>
          <a:xfrm>
            <a:off x="838200" y="482757"/>
            <a:ext cx="6131011" cy="598702"/>
          </a:xfrm>
          <a:prstGeom prst="rect">
            <a:avLst/>
          </a:prstGeom>
        </p:spPr>
        <p:txBody>
          <a:bodyPr lIns="0" tIns="0" rIns="0" bIns="0"/>
          <a:lstStyle>
            <a:lvl1pPr>
              <a:defRPr sz="3000">
                <a:solidFill>
                  <a:schemeClr val="tx1">
                    <a:lumMod val="75000"/>
                    <a:lumOff val="25000"/>
                  </a:schemeClr>
                </a:solidFill>
              </a:defRPr>
            </a:lvl1pPr>
          </a:lstStyle>
          <a:p>
            <a:r>
              <a:rPr lang="en-GB" dirty="0" smtClean="0"/>
              <a:t>Click to add map title</a:t>
            </a:r>
            <a:endParaRPr lang="en-US" dirty="0"/>
          </a:p>
        </p:txBody>
      </p:sp>
      <p:sp>
        <p:nvSpPr>
          <p:cNvPr id="23" name="Text Placeholder 22"/>
          <p:cNvSpPr>
            <a:spLocks noGrp="1"/>
          </p:cNvSpPr>
          <p:nvPr>
            <p:ph type="body" sz="quarter" idx="10" hasCustomPrompt="1"/>
          </p:nvPr>
        </p:nvSpPr>
        <p:spPr>
          <a:xfrm>
            <a:off x="1288850" y="1473950"/>
            <a:ext cx="3941763" cy="4967288"/>
          </a:xfrm>
          <a:prstGeom prst="rect">
            <a:avLst/>
          </a:prstGeom>
        </p:spPr>
        <p:txBody>
          <a:bodyPr lIns="0" tIns="0" rIns="0" bIns="0"/>
          <a:lstStyle>
            <a:lvl1pPr marL="342900" indent="-342900" hangingPunct="0">
              <a:lnSpc>
                <a:spcPct val="100000"/>
              </a:lnSpc>
              <a:spcBef>
                <a:spcPts val="1000"/>
              </a:spcBef>
              <a:spcAft>
                <a:spcPts val="1000"/>
              </a:spcAft>
              <a:buClr>
                <a:schemeClr val="accent2">
                  <a:lumMod val="50000"/>
                </a:schemeClr>
              </a:buClr>
              <a:buFont typeface="Wingdings" panose="05000000000000000000" pitchFamily="2" charset="2"/>
              <a:buChar char="§"/>
              <a:defRPr sz="2200" baseline="0">
                <a:solidFill>
                  <a:schemeClr val="tx2">
                    <a:lumMod val="50000"/>
                    <a:alpha val="90000"/>
                  </a:schemeClr>
                </a:solidFill>
              </a:defRPr>
            </a:lvl1pPr>
            <a:lvl2pPr marL="685800" indent="-228600">
              <a:spcBef>
                <a:spcPts val="1000"/>
              </a:spcBef>
              <a:spcAft>
                <a:spcPts val="1000"/>
              </a:spcAft>
              <a:buClr>
                <a:schemeClr val="accent2">
                  <a:lumMod val="50000"/>
                </a:schemeClr>
              </a:buClr>
              <a:buFont typeface="Arial" panose="020B0604020202020204" pitchFamily="34" charset="0"/>
              <a:buChar char="̶"/>
              <a:defRPr sz="2000">
                <a:solidFill>
                  <a:schemeClr val="tx2">
                    <a:lumMod val="50000"/>
                  </a:schemeClr>
                </a:solidFill>
              </a:defRPr>
            </a:lvl2pPr>
          </a:lstStyle>
          <a:p>
            <a:pPr lvl="0"/>
            <a:r>
              <a:rPr lang="en-GB" dirty="0" smtClean="0"/>
              <a:t>Click to add to the list</a:t>
            </a:r>
          </a:p>
          <a:p>
            <a:pPr lvl="1"/>
            <a:r>
              <a:rPr lang="en-GB" dirty="0" smtClean="0"/>
              <a:t>This is a bullet</a:t>
            </a:r>
          </a:p>
          <a:p>
            <a:pPr lvl="0"/>
            <a:r>
              <a:rPr lang="en-GB" dirty="0" smtClean="0"/>
              <a:t>This is a sub-bullet</a:t>
            </a:r>
          </a:p>
          <a:p>
            <a:pPr lvl="0"/>
            <a:endParaRPr lang="en-GB" dirty="0" smtClean="0"/>
          </a:p>
        </p:txBody>
      </p:sp>
    </p:spTree>
    <p:extLst>
      <p:ext uri="{BB962C8B-B14F-4D97-AF65-F5344CB8AC3E}">
        <p14:creationId xmlns:p14="http://schemas.microsoft.com/office/powerpoint/2010/main" val="8332153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chemeClr val="tx2">
            <a:lumMod val="40000"/>
            <a:lumOff val="60000"/>
            <a:alpha val="80000"/>
          </a:schemeClr>
        </a:solidFill>
        <a:effectLst/>
      </p:bgPr>
    </p:bg>
    <p:spTree>
      <p:nvGrpSpPr>
        <p:cNvPr id="1" name=""/>
        <p:cNvGrpSpPr/>
        <p:nvPr/>
      </p:nvGrpSpPr>
      <p:grpSpPr>
        <a:xfrm>
          <a:off x="0" y="0"/>
          <a:ext cx="0" cy="0"/>
          <a:chOff x="0" y="0"/>
          <a:chExt cx="0" cy="0"/>
        </a:xfrm>
      </p:grpSpPr>
      <p:pic>
        <p:nvPicPr>
          <p:cNvPr id="21" name="Picture 2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0205" y="-10447580"/>
            <a:ext cx="11360543" cy="17305580"/>
          </a:xfrm>
          <a:prstGeom prst="rect">
            <a:avLst/>
          </a:prstGeom>
        </p:spPr>
      </p:pic>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2081" y="185712"/>
            <a:ext cx="1780224" cy="1287638"/>
          </a:xfrm>
          <a:prstGeom prst="rect">
            <a:avLst/>
          </a:prstGeom>
        </p:spPr>
      </p:pic>
      <p:sp>
        <p:nvSpPr>
          <p:cNvPr id="23" name="Title 22"/>
          <p:cNvSpPr>
            <a:spLocks noGrp="1"/>
          </p:cNvSpPr>
          <p:nvPr>
            <p:ph type="title"/>
          </p:nvPr>
        </p:nvSpPr>
        <p:spPr>
          <a:xfrm>
            <a:off x="838200" y="480876"/>
            <a:ext cx="9347600" cy="502972"/>
          </a:xfrm>
          <a:prstGeom prst="rect">
            <a:avLst/>
          </a:prstGeom>
        </p:spPr>
        <p:txBody>
          <a:bodyPr lIns="0" tIns="0" rIns="0" bIns="0"/>
          <a:lstStyle>
            <a:lvl1pPr>
              <a:defRPr sz="3000">
                <a:solidFill>
                  <a:schemeClr val="tx1">
                    <a:lumMod val="75000"/>
                    <a:lumOff val="25000"/>
                  </a:schemeClr>
                </a:solidFill>
              </a:defRPr>
            </a:lvl1pPr>
          </a:lstStyle>
          <a:p>
            <a:r>
              <a:rPr lang="en-US" smtClean="0"/>
              <a:t>Click to edit Master title style</a:t>
            </a:r>
            <a:endParaRPr lang="en-US" dirty="0"/>
          </a:p>
        </p:txBody>
      </p:sp>
      <p:sp>
        <p:nvSpPr>
          <p:cNvPr id="25" name="Text Placeholder 24"/>
          <p:cNvSpPr>
            <a:spLocks noGrp="1"/>
          </p:cNvSpPr>
          <p:nvPr>
            <p:ph type="body" sz="quarter" idx="10" hasCustomPrompt="1"/>
          </p:nvPr>
        </p:nvSpPr>
        <p:spPr>
          <a:xfrm>
            <a:off x="1312201" y="1473350"/>
            <a:ext cx="4683726" cy="4436075"/>
          </a:xfrm>
          <a:prstGeom prst="rect">
            <a:avLst/>
          </a:prstGeom>
        </p:spPr>
        <p:txBody>
          <a:bodyPr lIns="0" tIns="0" rIns="0"/>
          <a:lstStyle>
            <a:lvl1pPr marL="0" indent="0" defTabSz="0">
              <a:spcBef>
                <a:spcPts val="0"/>
              </a:spcBef>
              <a:spcAft>
                <a:spcPts val="2200"/>
              </a:spcAft>
              <a:buFontTx/>
              <a:buNone/>
              <a:tabLst>
                <a:tab pos="0" algn="l"/>
                <a:tab pos="72000" algn="l"/>
              </a:tabLst>
              <a:defRPr sz="2200" b="0" baseline="0">
                <a:solidFill>
                  <a:schemeClr val="tx1">
                    <a:lumMod val="75000"/>
                    <a:lumOff val="25000"/>
                  </a:schemeClr>
                </a:solidFill>
              </a:defRPr>
            </a:lvl1pPr>
            <a:lvl2pPr marL="457200" indent="0">
              <a:buFontTx/>
              <a:buNone/>
              <a:defRPr sz="2200" b="0"/>
            </a:lvl2pPr>
            <a:lvl3pPr marL="914400" indent="0">
              <a:buFontTx/>
              <a:buNone/>
              <a:defRPr sz="2200"/>
            </a:lvl3pPr>
            <a:lvl4pPr marL="1371600" indent="0">
              <a:buFontTx/>
              <a:buNone/>
              <a:defRPr sz="2200"/>
            </a:lvl4pPr>
            <a:lvl5pPr marL="1828800" indent="0">
              <a:buFontTx/>
              <a:buNone/>
              <a:defRPr sz="2200"/>
            </a:lvl5pPr>
          </a:lstStyle>
          <a:p>
            <a:pPr lvl="0"/>
            <a:r>
              <a:rPr lang="en-GB" dirty="0" smtClean="0"/>
              <a:t>Click to add a key point on map</a:t>
            </a:r>
          </a:p>
          <a:p>
            <a:pPr lvl="0"/>
            <a:r>
              <a:rPr lang="en-GB" dirty="0" smtClean="0"/>
              <a:t>Click to add a second key point on the map</a:t>
            </a:r>
          </a:p>
        </p:txBody>
      </p:sp>
    </p:spTree>
    <p:extLst>
      <p:ext uri="{BB962C8B-B14F-4D97-AF65-F5344CB8AC3E}">
        <p14:creationId xmlns:p14="http://schemas.microsoft.com/office/powerpoint/2010/main" val="14994154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itle, Subtitle, Full Pag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514039" y="840829"/>
            <a:ext cx="3407455" cy="542823"/>
          </a:xfrm>
          <a:solidFill>
            <a:schemeClr val="accent3"/>
          </a:solidFill>
        </p:spPr>
        <p:txBody>
          <a:bodyPr/>
          <a:lstStyle>
            <a:lvl1pPr algn="l">
              <a:defRPr>
                <a:latin typeface="+mj-lt"/>
              </a:defRPr>
            </a:lvl1pPr>
          </a:lstStyle>
          <a:p>
            <a:r>
              <a:rPr lang="en-US" dirty="0"/>
              <a:t>Click to edit title</a:t>
            </a:r>
            <a:endParaRPr lang="en-GB" dirty="0"/>
          </a:p>
        </p:txBody>
      </p:sp>
      <p:sp>
        <p:nvSpPr>
          <p:cNvPr id="5" name="Content Placeholder 4"/>
          <p:cNvSpPr>
            <a:spLocks noGrp="1"/>
          </p:cNvSpPr>
          <p:nvPr>
            <p:ph sz="quarter" idx="11" hasCustomPrompt="1"/>
          </p:nvPr>
        </p:nvSpPr>
        <p:spPr>
          <a:xfrm>
            <a:off x="514034" y="2027854"/>
            <a:ext cx="11163933" cy="3833771"/>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ext Placeholder 5"/>
          <p:cNvSpPr>
            <a:spLocks noGrp="1"/>
          </p:cNvSpPr>
          <p:nvPr>
            <p:ph type="body" sz="quarter" idx="14" hasCustomPrompt="1"/>
          </p:nvPr>
        </p:nvSpPr>
        <p:spPr bwMode="gray">
          <a:xfrm>
            <a:off x="506890" y="1462598"/>
            <a:ext cx="2300783" cy="368479"/>
          </a:xfrm>
          <a:solidFill>
            <a:schemeClr val="tx2"/>
          </a:solidFill>
        </p:spPr>
        <p:txBody>
          <a:bodyPr vert="horz" wrap="none" lIns="72000" tIns="0" rIns="72000" bIns="0" rtlCol="0" anchor="ctr">
            <a:spAutoFit/>
          </a:bodyPr>
          <a:lstStyle>
            <a:lvl1pPr>
              <a:buFontTx/>
              <a:buNone/>
              <a:defRPr lang="en-US" sz="2177" b="1" dirty="0" smtClean="0">
                <a:solidFill>
                  <a:schemeClr val="bg1"/>
                </a:solidFill>
              </a:defRPr>
            </a:lvl1pPr>
          </a:lstStyle>
          <a:p>
            <a:pPr marL="0" lvl="0" indent="0" defTabSz="829361">
              <a:spcBef>
                <a:spcPts val="272"/>
              </a:spcBef>
              <a:spcAft>
                <a:spcPts val="272"/>
              </a:spcAft>
              <a:buFontTx/>
              <a:buNone/>
            </a:pPr>
            <a:r>
              <a:rPr lang="en-US" dirty="0"/>
              <a:t>Click to edit text</a:t>
            </a:r>
          </a:p>
        </p:txBody>
      </p:sp>
    </p:spTree>
    <p:extLst>
      <p:ext uri="{BB962C8B-B14F-4D97-AF65-F5344CB8AC3E}">
        <p14:creationId xmlns:p14="http://schemas.microsoft.com/office/powerpoint/2010/main" val="147880236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pink, white text">
    <p:bg>
      <p:bgPr>
        <a:solidFill>
          <a:schemeClr val="accent1">
            <a:alpha val="61000"/>
          </a:schemeClr>
        </a:solidFill>
        <a:effectLst/>
      </p:bgPr>
    </p:bg>
    <p:spTree>
      <p:nvGrpSpPr>
        <p:cNvPr id="1" name=""/>
        <p:cNvGrpSpPr/>
        <p:nvPr/>
      </p:nvGrpSpPr>
      <p:grpSpPr>
        <a:xfrm>
          <a:off x="0" y="0"/>
          <a:ext cx="0" cy="0"/>
          <a:chOff x="0" y="0"/>
          <a:chExt cx="0" cy="0"/>
        </a:xfrm>
      </p:grpSpPr>
      <p:sp>
        <p:nvSpPr>
          <p:cNvPr id="13" name="Title 12"/>
          <p:cNvSpPr>
            <a:spLocks noGrp="1"/>
          </p:cNvSpPr>
          <p:nvPr>
            <p:ph type="title"/>
          </p:nvPr>
        </p:nvSpPr>
        <p:spPr>
          <a:xfrm>
            <a:off x="2233846" y="2462642"/>
            <a:ext cx="8887394" cy="1325563"/>
          </a:xfrm>
          <a:prstGeom prst="rect">
            <a:avLst/>
          </a:prstGeom>
        </p:spPr>
        <p:txBody>
          <a:bodyPr lIns="0" tIns="0" rIns="0" bIns="0" anchor="b" anchorCtr="0"/>
          <a:lstStyle>
            <a:lvl1pPr>
              <a:defRPr sz="3800">
                <a:solidFill>
                  <a:schemeClr val="bg1"/>
                </a:solidFill>
              </a:defRPr>
            </a:lvl1pPr>
          </a:lstStyle>
          <a:p>
            <a:r>
              <a:rPr lang="en-US" smtClean="0"/>
              <a:t>Click to edit Master title style</a:t>
            </a:r>
            <a:endParaRPr lang="en-US" dirty="0"/>
          </a:p>
        </p:txBody>
      </p:sp>
      <p:sp>
        <p:nvSpPr>
          <p:cNvPr id="16" name="Text Placeholder 15"/>
          <p:cNvSpPr>
            <a:spLocks noGrp="1"/>
          </p:cNvSpPr>
          <p:nvPr>
            <p:ph type="body" sz="quarter" idx="10" hasCustomPrompt="1"/>
          </p:nvPr>
        </p:nvSpPr>
        <p:spPr>
          <a:xfrm>
            <a:off x="2233613" y="3937900"/>
            <a:ext cx="8888412" cy="684213"/>
          </a:xfrm>
          <a:prstGeom prst="rect">
            <a:avLst/>
          </a:prstGeom>
        </p:spPr>
        <p:txBody>
          <a:bodyPr lIns="0" tIns="0" rIns="0" bIns="0"/>
          <a:lstStyle>
            <a:lvl1pPr marL="0" indent="0">
              <a:buFontTx/>
              <a:buNone/>
              <a:defRPr sz="2800"/>
            </a:lvl1pPr>
            <a:lvl2pPr marL="457200" indent="0">
              <a:buFontTx/>
              <a:buNone/>
              <a:defRPr sz="2800"/>
            </a:lvl2pPr>
            <a:lvl3pPr marL="914400" indent="0">
              <a:buFontTx/>
              <a:buNone/>
              <a:defRPr sz="2800"/>
            </a:lvl3pPr>
            <a:lvl4pPr marL="1371600" indent="0">
              <a:buFontTx/>
              <a:buNone/>
              <a:defRPr sz="2800"/>
            </a:lvl4pPr>
            <a:lvl5pPr marL="1828800" indent="0">
              <a:buFontTx/>
              <a:buNone/>
              <a:defRPr sz="2800"/>
            </a:lvl5pPr>
          </a:lstStyle>
          <a:p>
            <a:pPr lvl="0"/>
            <a:r>
              <a:rPr lang="en-GB" dirty="0" smtClean="0"/>
              <a:t>Click to add a subtitle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119" y="579645"/>
            <a:ext cx="12212051" cy="1119976"/>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9892" y="312900"/>
            <a:ext cx="2971800" cy="45720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119" y="4854691"/>
            <a:ext cx="2769676" cy="2003309"/>
          </a:xfrm>
          <a:prstGeom prst="rect">
            <a:avLst/>
          </a:prstGeom>
        </p:spPr>
      </p:pic>
    </p:spTree>
    <p:extLst>
      <p:ext uri="{BB962C8B-B14F-4D97-AF65-F5344CB8AC3E}">
        <p14:creationId xmlns:p14="http://schemas.microsoft.com/office/powerpoint/2010/main" val="3824593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ink, black text">
    <p:bg>
      <p:bgPr>
        <a:solidFill>
          <a:schemeClr val="accent1">
            <a:lumMod val="60000"/>
            <a:lumOff val="40000"/>
          </a:schemeClr>
        </a:solidFill>
        <a:effectLst/>
      </p:bgPr>
    </p:bg>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9892" y="287032"/>
            <a:ext cx="2940812" cy="452433"/>
          </a:xfrm>
          <a:prstGeom prst="rect">
            <a:avLst/>
          </a:prstGeom>
        </p:spPr>
      </p:pic>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574720"/>
            <a:ext cx="12192000" cy="1118137"/>
          </a:xfrm>
          <a:prstGeom prst="rect">
            <a:avLst/>
          </a:prstGeom>
        </p:spPr>
      </p:pic>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7071" y="4995547"/>
            <a:ext cx="2557849" cy="1850095"/>
          </a:xfrm>
          <a:prstGeom prst="rect">
            <a:avLst/>
          </a:prstGeom>
        </p:spPr>
      </p:pic>
      <p:sp>
        <p:nvSpPr>
          <p:cNvPr id="13" name="Title 12"/>
          <p:cNvSpPr>
            <a:spLocks noGrp="1"/>
          </p:cNvSpPr>
          <p:nvPr>
            <p:ph type="title"/>
          </p:nvPr>
        </p:nvSpPr>
        <p:spPr>
          <a:xfrm>
            <a:off x="2233846" y="2425620"/>
            <a:ext cx="8887394" cy="1325563"/>
          </a:xfrm>
          <a:prstGeom prst="rect">
            <a:avLst/>
          </a:prstGeom>
        </p:spPr>
        <p:txBody>
          <a:bodyPr lIns="0" tIns="0" rIns="0" anchor="b" anchorCtr="0"/>
          <a:lstStyle>
            <a:lvl1pPr>
              <a:defRPr sz="3800">
                <a:solidFill>
                  <a:schemeClr val="tx1">
                    <a:alpha val="80000"/>
                  </a:schemeClr>
                </a:solidFill>
              </a:defRPr>
            </a:lvl1pPr>
          </a:lstStyle>
          <a:p>
            <a:r>
              <a:rPr lang="en-US" smtClean="0"/>
              <a:t>Click to edit Master title style</a:t>
            </a:r>
            <a:endParaRPr lang="en-US" dirty="0"/>
          </a:p>
        </p:txBody>
      </p:sp>
      <p:sp>
        <p:nvSpPr>
          <p:cNvPr id="16" name="Text Placeholder 15"/>
          <p:cNvSpPr>
            <a:spLocks noGrp="1"/>
          </p:cNvSpPr>
          <p:nvPr>
            <p:ph type="body" sz="quarter" idx="10" hasCustomPrompt="1"/>
          </p:nvPr>
        </p:nvSpPr>
        <p:spPr>
          <a:xfrm>
            <a:off x="2233613" y="3937900"/>
            <a:ext cx="8888412" cy="684213"/>
          </a:xfrm>
          <a:prstGeom prst="rect">
            <a:avLst/>
          </a:prstGeom>
        </p:spPr>
        <p:txBody>
          <a:bodyPr lIns="0" tIns="0" rIns="0" bIns="0"/>
          <a:lstStyle>
            <a:lvl1pPr marL="0" indent="0">
              <a:buFontTx/>
              <a:buNone/>
              <a:defRPr sz="2800"/>
            </a:lvl1pPr>
            <a:lvl2pPr marL="457200" indent="0">
              <a:buFontTx/>
              <a:buNone/>
              <a:defRPr sz="2800"/>
            </a:lvl2pPr>
            <a:lvl3pPr marL="914400" indent="0">
              <a:buFontTx/>
              <a:buNone/>
              <a:defRPr sz="2800"/>
            </a:lvl3pPr>
            <a:lvl4pPr marL="1371600" indent="0">
              <a:buFontTx/>
              <a:buNone/>
              <a:defRPr sz="2800"/>
            </a:lvl4pPr>
            <a:lvl5pPr marL="1828800" indent="0">
              <a:buFontTx/>
              <a:buNone/>
              <a:defRPr sz="2800"/>
            </a:lvl5pPr>
          </a:lstStyle>
          <a:p>
            <a:pPr lvl="0"/>
            <a:r>
              <a:rPr lang="en-GB" dirty="0" smtClean="0"/>
              <a:t>Click to add a subtitle</a:t>
            </a:r>
          </a:p>
        </p:txBody>
      </p:sp>
    </p:spTree>
    <p:extLst>
      <p:ext uri="{BB962C8B-B14F-4D97-AF65-F5344CB8AC3E}">
        <p14:creationId xmlns:p14="http://schemas.microsoft.com/office/powerpoint/2010/main" val="721343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slide green, white text">
    <p:bg>
      <p:bgPr>
        <a:solidFill>
          <a:schemeClr val="bg2"/>
        </a:solidFill>
        <a:effectLst/>
      </p:bgPr>
    </p:bg>
    <p:spTree>
      <p:nvGrpSpPr>
        <p:cNvPr id="1" name=""/>
        <p:cNvGrpSpPr/>
        <p:nvPr/>
      </p:nvGrpSpPr>
      <p:grpSpPr>
        <a:xfrm>
          <a:off x="0" y="0"/>
          <a:ext cx="0" cy="0"/>
          <a:chOff x="0" y="0"/>
          <a:chExt cx="0" cy="0"/>
        </a:xfrm>
      </p:grpSpPr>
      <p:sp>
        <p:nvSpPr>
          <p:cNvPr id="13" name="Title 12"/>
          <p:cNvSpPr>
            <a:spLocks noGrp="1"/>
          </p:cNvSpPr>
          <p:nvPr>
            <p:ph type="title"/>
          </p:nvPr>
        </p:nvSpPr>
        <p:spPr>
          <a:xfrm>
            <a:off x="2233846" y="2508941"/>
            <a:ext cx="8887394" cy="1325563"/>
          </a:xfrm>
          <a:prstGeom prst="rect">
            <a:avLst/>
          </a:prstGeom>
        </p:spPr>
        <p:txBody>
          <a:bodyPr lIns="0" tIns="0" rIns="0" anchor="b" anchorCtr="0"/>
          <a:lstStyle>
            <a:lvl1pPr>
              <a:defRPr sz="3800">
                <a:solidFill>
                  <a:schemeClr val="bg1"/>
                </a:solidFill>
              </a:defRPr>
            </a:lvl1pPr>
          </a:lstStyle>
          <a:p>
            <a:r>
              <a:rPr lang="en-US" smtClean="0"/>
              <a:t>Click to edit Master title style</a:t>
            </a:r>
            <a:endParaRPr lang="en-US" dirty="0"/>
          </a:p>
        </p:txBody>
      </p:sp>
      <p:sp>
        <p:nvSpPr>
          <p:cNvPr id="16" name="Text Placeholder 15"/>
          <p:cNvSpPr>
            <a:spLocks noGrp="1"/>
          </p:cNvSpPr>
          <p:nvPr>
            <p:ph type="body" sz="quarter" idx="10" hasCustomPrompt="1"/>
          </p:nvPr>
        </p:nvSpPr>
        <p:spPr>
          <a:xfrm>
            <a:off x="2233613" y="3937900"/>
            <a:ext cx="8888412" cy="684213"/>
          </a:xfrm>
          <a:prstGeom prst="rect">
            <a:avLst/>
          </a:prstGeom>
        </p:spPr>
        <p:txBody>
          <a:bodyPr lIns="0" tIns="0" rIns="0" bIns="0"/>
          <a:lstStyle>
            <a:lvl1pPr marL="0" indent="0">
              <a:buFontTx/>
              <a:buNone/>
              <a:defRPr sz="2800"/>
            </a:lvl1pPr>
            <a:lvl2pPr marL="457200" indent="0">
              <a:buFontTx/>
              <a:buNone/>
              <a:defRPr sz="2800"/>
            </a:lvl2pPr>
            <a:lvl3pPr marL="914400" indent="0">
              <a:buFontTx/>
              <a:buNone/>
              <a:defRPr sz="2800"/>
            </a:lvl3pPr>
            <a:lvl4pPr marL="1371600" indent="0">
              <a:buFontTx/>
              <a:buNone/>
              <a:defRPr sz="2800"/>
            </a:lvl4pPr>
            <a:lvl5pPr marL="1828800" indent="0">
              <a:buFontTx/>
              <a:buNone/>
              <a:defRPr sz="2800"/>
            </a:lvl5pPr>
          </a:lstStyle>
          <a:p>
            <a:pPr lvl="0"/>
            <a:r>
              <a:rPr lang="en-GB" dirty="0" smtClean="0"/>
              <a:t>Click to add a subtitle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119" y="579645"/>
            <a:ext cx="12212051" cy="1119976"/>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9892" y="312900"/>
            <a:ext cx="2971800" cy="457200"/>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119" y="4854691"/>
            <a:ext cx="2769676" cy="2003309"/>
          </a:xfrm>
          <a:prstGeom prst="rect">
            <a:avLst/>
          </a:prstGeom>
        </p:spPr>
      </p:pic>
    </p:spTree>
    <p:extLst>
      <p:ext uri="{BB962C8B-B14F-4D97-AF65-F5344CB8AC3E}">
        <p14:creationId xmlns:p14="http://schemas.microsoft.com/office/powerpoint/2010/main" val="458480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green black text">
    <p:bg>
      <p:bgRef idx="1001">
        <a:schemeClr val="bg2"/>
      </p:bgRef>
    </p:bg>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9892" y="287032"/>
            <a:ext cx="2940812" cy="452433"/>
          </a:xfrm>
          <a:prstGeom prst="rect">
            <a:avLst/>
          </a:prstGeom>
        </p:spPr>
      </p:pic>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574720"/>
            <a:ext cx="12192000" cy="1118137"/>
          </a:xfrm>
          <a:prstGeom prst="rect">
            <a:avLst/>
          </a:prstGeom>
        </p:spPr>
      </p:pic>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7071" y="4995547"/>
            <a:ext cx="2557849" cy="1850095"/>
          </a:xfrm>
          <a:prstGeom prst="rect">
            <a:avLst/>
          </a:prstGeom>
        </p:spPr>
      </p:pic>
      <p:sp>
        <p:nvSpPr>
          <p:cNvPr id="13" name="Title 12"/>
          <p:cNvSpPr>
            <a:spLocks noGrp="1"/>
          </p:cNvSpPr>
          <p:nvPr>
            <p:ph type="title"/>
          </p:nvPr>
        </p:nvSpPr>
        <p:spPr>
          <a:xfrm>
            <a:off x="2233846" y="2485791"/>
            <a:ext cx="8887394" cy="1325563"/>
          </a:xfrm>
          <a:prstGeom prst="rect">
            <a:avLst/>
          </a:prstGeom>
        </p:spPr>
        <p:txBody>
          <a:bodyPr lIns="0" tIns="0" rIns="0" anchor="b" anchorCtr="0"/>
          <a:lstStyle>
            <a:lvl1pPr>
              <a:defRPr sz="3800">
                <a:solidFill>
                  <a:schemeClr val="tx1">
                    <a:alpha val="80000"/>
                  </a:schemeClr>
                </a:solidFill>
              </a:defRPr>
            </a:lvl1pPr>
          </a:lstStyle>
          <a:p>
            <a:r>
              <a:rPr lang="en-US" smtClean="0"/>
              <a:t>Click to edit Master title style</a:t>
            </a:r>
            <a:endParaRPr lang="en-US" dirty="0"/>
          </a:p>
        </p:txBody>
      </p:sp>
      <p:sp>
        <p:nvSpPr>
          <p:cNvPr id="16" name="Text Placeholder 15"/>
          <p:cNvSpPr>
            <a:spLocks noGrp="1"/>
          </p:cNvSpPr>
          <p:nvPr>
            <p:ph type="body" sz="quarter" idx="10" hasCustomPrompt="1"/>
          </p:nvPr>
        </p:nvSpPr>
        <p:spPr>
          <a:xfrm>
            <a:off x="2233613" y="3937900"/>
            <a:ext cx="8888412" cy="684213"/>
          </a:xfrm>
          <a:prstGeom prst="rect">
            <a:avLst/>
          </a:prstGeom>
        </p:spPr>
        <p:txBody>
          <a:bodyPr lIns="0" tIns="0" rIns="0" bIns="0"/>
          <a:lstStyle>
            <a:lvl1pPr marL="0" indent="0">
              <a:buFontTx/>
              <a:buNone/>
              <a:defRPr sz="2800"/>
            </a:lvl1pPr>
            <a:lvl2pPr marL="457200" indent="0">
              <a:buFontTx/>
              <a:buNone/>
              <a:defRPr sz="2800"/>
            </a:lvl2pPr>
            <a:lvl3pPr marL="914400" indent="0">
              <a:buFontTx/>
              <a:buNone/>
              <a:defRPr sz="2800"/>
            </a:lvl3pPr>
            <a:lvl4pPr marL="1371600" indent="0">
              <a:buFontTx/>
              <a:buNone/>
              <a:defRPr sz="2800"/>
            </a:lvl4pPr>
            <a:lvl5pPr marL="1828800" indent="0">
              <a:buFontTx/>
              <a:buNone/>
              <a:defRPr sz="2800"/>
            </a:lvl5pPr>
          </a:lstStyle>
          <a:p>
            <a:pPr lvl="0"/>
            <a:r>
              <a:rPr lang="en-GB" dirty="0" smtClean="0"/>
              <a:t>Click to add a subtitle</a:t>
            </a:r>
          </a:p>
        </p:txBody>
      </p:sp>
    </p:spTree>
    <p:extLst>
      <p:ext uri="{BB962C8B-B14F-4D97-AF65-F5344CB8AC3E}">
        <p14:creationId xmlns:p14="http://schemas.microsoft.com/office/powerpoint/2010/main" val="148711006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Funder acknowledgement">
    <p:bg>
      <p:bgPr>
        <a:solidFill>
          <a:srgbClr val="82776A">
            <a:alpha val="31000"/>
          </a:srgbClr>
        </a:solidFill>
        <a:effectLst/>
      </p:bgPr>
    </p:bg>
    <p:spTree>
      <p:nvGrpSpPr>
        <p:cNvPr id="1" name=""/>
        <p:cNvGrpSpPr/>
        <p:nvPr/>
      </p:nvGrpSpPr>
      <p:grpSpPr>
        <a:xfrm>
          <a:off x="0" y="0"/>
          <a:ext cx="0" cy="0"/>
          <a:chOff x="0" y="0"/>
          <a:chExt cx="0" cy="0"/>
        </a:xfrm>
      </p:grpSpPr>
      <p:sp>
        <p:nvSpPr>
          <p:cNvPr id="2" name="Rectangle 1"/>
          <p:cNvSpPr/>
          <p:nvPr userDrawn="1"/>
        </p:nvSpPr>
        <p:spPr>
          <a:xfrm>
            <a:off x="0" y="0"/>
            <a:ext cx="12192000" cy="138275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12"/>
          <p:cNvSpPr>
            <a:spLocks noGrp="1"/>
          </p:cNvSpPr>
          <p:nvPr>
            <p:ph type="title" hasCustomPrompt="1"/>
          </p:nvPr>
        </p:nvSpPr>
        <p:spPr>
          <a:xfrm>
            <a:off x="838200" y="468995"/>
            <a:ext cx="8887394" cy="606604"/>
          </a:xfrm>
          <a:prstGeom prst="rect">
            <a:avLst/>
          </a:prstGeom>
        </p:spPr>
        <p:txBody>
          <a:bodyPr lIns="0" tIns="0" rIns="0" anchor="b" anchorCtr="0"/>
          <a:lstStyle>
            <a:lvl1pPr>
              <a:defRPr sz="3000" baseline="0">
                <a:solidFill>
                  <a:schemeClr val="bg1"/>
                </a:solidFill>
              </a:defRPr>
            </a:lvl1pPr>
          </a:lstStyle>
          <a:p>
            <a:r>
              <a:rPr lang="en-US" dirty="0" smtClean="0"/>
              <a:t>Heading here</a:t>
            </a:r>
            <a:endParaRPr lang="en-US" dirty="0"/>
          </a:p>
        </p:txBody>
      </p:sp>
      <p:sp>
        <p:nvSpPr>
          <p:cNvPr id="16" name="Text Placeholder 15"/>
          <p:cNvSpPr>
            <a:spLocks noGrp="1"/>
          </p:cNvSpPr>
          <p:nvPr>
            <p:ph type="body" sz="quarter" idx="10" hasCustomPrompt="1"/>
          </p:nvPr>
        </p:nvSpPr>
        <p:spPr>
          <a:xfrm>
            <a:off x="838200" y="5701202"/>
            <a:ext cx="4273062" cy="350975"/>
          </a:xfrm>
          <a:prstGeom prst="rect">
            <a:avLst/>
          </a:prstGeom>
        </p:spPr>
        <p:txBody>
          <a:bodyPr lIns="0" tIns="0" rIns="0" bIns="0" anchor="t" anchorCtr="0">
            <a:normAutofit/>
          </a:bodyPr>
          <a:lstStyle>
            <a:lvl1pPr marL="0" indent="0">
              <a:buFontTx/>
              <a:buNone/>
              <a:defRPr sz="2200" baseline="0">
                <a:solidFill>
                  <a:schemeClr val="tx1">
                    <a:lumMod val="85000"/>
                    <a:lumOff val="15000"/>
                    <a:alpha val="80000"/>
                  </a:schemeClr>
                </a:solidFill>
              </a:defRPr>
            </a:lvl1pPr>
            <a:lvl2pPr marL="457200" indent="0">
              <a:buFontTx/>
              <a:buNone/>
              <a:defRPr sz="2800"/>
            </a:lvl2pPr>
            <a:lvl3pPr marL="914400" indent="0">
              <a:buFontTx/>
              <a:buNone/>
              <a:defRPr sz="2800"/>
            </a:lvl3pPr>
            <a:lvl4pPr marL="1371600" indent="0">
              <a:buFontTx/>
              <a:buNone/>
              <a:defRPr sz="2800"/>
            </a:lvl4pPr>
            <a:lvl5pPr marL="1828800" indent="0">
              <a:buFontTx/>
              <a:buNone/>
              <a:defRPr sz="2800"/>
            </a:lvl5pPr>
          </a:lstStyle>
          <a:p>
            <a:pPr lvl="0"/>
            <a:r>
              <a:rPr lang="en-GB" dirty="0" smtClean="0"/>
              <a:t>Funded by</a:t>
            </a:r>
          </a:p>
        </p:txBody>
      </p:sp>
      <p:sp>
        <p:nvSpPr>
          <p:cNvPr id="12" name="Text Placeholder 11"/>
          <p:cNvSpPr>
            <a:spLocks noGrp="1"/>
          </p:cNvSpPr>
          <p:nvPr>
            <p:ph type="body" sz="quarter" idx="12" hasCustomPrompt="1"/>
          </p:nvPr>
        </p:nvSpPr>
        <p:spPr>
          <a:xfrm>
            <a:off x="838200" y="6069581"/>
            <a:ext cx="4929617" cy="431800"/>
          </a:xfrm>
          <a:prstGeom prst="rect">
            <a:avLst/>
          </a:prstGeom>
          <a:noFill/>
        </p:spPr>
        <p:txBody>
          <a:bodyPr lIns="0" tIns="0" rIns="0" bIns="0" anchor="b" anchorCtr="0"/>
          <a:lstStyle>
            <a:lvl1pPr marL="0" indent="0">
              <a:buFontTx/>
              <a:buNone/>
              <a:defRPr sz="2200">
                <a:solidFill>
                  <a:srgbClr val="144A96">
                    <a:alpha val="85000"/>
                  </a:srgbClr>
                </a:solidFill>
                <a:latin typeface="+mn-lt"/>
              </a:defRPr>
            </a:lvl1pPr>
          </a:lstStyle>
          <a:p>
            <a:pPr lvl="0"/>
            <a:r>
              <a:rPr lang="en-US" dirty="0" err="1" smtClean="0"/>
              <a:t>www.url.com</a:t>
            </a:r>
            <a:endParaRPr lang="en-US" dirty="0"/>
          </a:p>
        </p:txBody>
      </p:sp>
      <p:sp>
        <p:nvSpPr>
          <p:cNvPr id="15" name="Picture Placeholder 14"/>
          <p:cNvSpPr>
            <a:spLocks noGrp="1"/>
          </p:cNvSpPr>
          <p:nvPr>
            <p:ph type="pic" sz="quarter" idx="13" hasCustomPrompt="1"/>
          </p:nvPr>
        </p:nvSpPr>
        <p:spPr>
          <a:xfrm>
            <a:off x="838201" y="2037084"/>
            <a:ext cx="3885992" cy="2639157"/>
          </a:xfrm>
          <a:prstGeom prst="rect">
            <a:avLst/>
          </a:prstGeom>
        </p:spPr>
        <p:txBody>
          <a:bodyPr lIns="0" tIns="0" rIns="0" bIns="0"/>
          <a:lstStyle>
            <a:lvl1pPr marL="0" indent="0">
              <a:buFontTx/>
              <a:buNone/>
              <a:defRPr baseline="0"/>
            </a:lvl1pPr>
          </a:lstStyle>
          <a:p>
            <a:r>
              <a:rPr lang="en-US" dirty="0" smtClean="0"/>
              <a:t>Add the </a:t>
            </a:r>
            <a:r>
              <a:rPr lang="en-US" dirty="0" err="1" smtClean="0"/>
              <a:t>organisation’s</a:t>
            </a:r>
            <a:r>
              <a:rPr lang="en-US" dirty="0" smtClean="0"/>
              <a:t> logo image here</a:t>
            </a:r>
            <a:endParaRPr lang="en-US" dirty="0"/>
          </a:p>
        </p:txBody>
      </p:sp>
      <p:sp>
        <p:nvSpPr>
          <p:cNvPr id="8" name="Text Placeholder 15"/>
          <p:cNvSpPr>
            <a:spLocks noGrp="1"/>
          </p:cNvSpPr>
          <p:nvPr>
            <p:ph type="body" sz="quarter" idx="14" hasCustomPrompt="1"/>
          </p:nvPr>
        </p:nvSpPr>
        <p:spPr>
          <a:xfrm>
            <a:off x="6532756" y="5701202"/>
            <a:ext cx="4273062" cy="350975"/>
          </a:xfrm>
          <a:prstGeom prst="rect">
            <a:avLst/>
          </a:prstGeom>
        </p:spPr>
        <p:txBody>
          <a:bodyPr lIns="0" tIns="0" rIns="0" bIns="0" anchor="t" anchorCtr="0">
            <a:normAutofit/>
          </a:bodyPr>
          <a:lstStyle>
            <a:lvl1pPr marL="0" indent="0">
              <a:buFontTx/>
              <a:buNone/>
              <a:defRPr sz="2200" baseline="0">
                <a:solidFill>
                  <a:schemeClr val="tx1">
                    <a:lumMod val="85000"/>
                    <a:lumOff val="15000"/>
                    <a:alpha val="80000"/>
                  </a:schemeClr>
                </a:solidFill>
              </a:defRPr>
            </a:lvl1pPr>
            <a:lvl2pPr marL="457200" indent="0">
              <a:buFontTx/>
              <a:buNone/>
              <a:defRPr sz="2800"/>
            </a:lvl2pPr>
            <a:lvl3pPr marL="914400" indent="0">
              <a:buFontTx/>
              <a:buNone/>
              <a:defRPr sz="2800"/>
            </a:lvl3pPr>
            <a:lvl4pPr marL="1371600" indent="0">
              <a:buFontTx/>
              <a:buNone/>
              <a:defRPr sz="2800"/>
            </a:lvl4pPr>
            <a:lvl5pPr marL="1828800" indent="0">
              <a:buFontTx/>
              <a:buNone/>
              <a:defRPr sz="2800"/>
            </a:lvl5pPr>
          </a:lstStyle>
          <a:p>
            <a:pPr lvl="0"/>
            <a:r>
              <a:rPr lang="en-GB" dirty="0" smtClean="0"/>
              <a:t>Hosted by</a:t>
            </a:r>
          </a:p>
        </p:txBody>
      </p:sp>
      <p:sp>
        <p:nvSpPr>
          <p:cNvPr id="9" name="Text Placeholder 11"/>
          <p:cNvSpPr>
            <a:spLocks noGrp="1"/>
          </p:cNvSpPr>
          <p:nvPr>
            <p:ph type="body" sz="quarter" idx="15" hasCustomPrompt="1"/>
          </p:nvPr>
        </p:nvSpPr>
        <p:spPr>
          <a:xfrm>
            <a:off x="6532756" y="6069581"/>
            <a:ext cx="4929617" cy="431800"/>
          </a:xfrm>
          <a:prstGeom prst="rect">
            <a:avLst/>
          </a:prstGeom>
          <a:noFill/>
        </p:spPr>
        <p:txBody>
          <a:bodyPr lIns="0" tIns="0" rIns="0" bIns="0" anchor="b" anchorCtr="0"/>
          <a:lstStyle>
            <a:lvl1pPr marL="0" indent="0">
              <a:buFontTx/>
              <a:buNone/>
              <a:defRPr sz="2200">
                <a:solidFill>
                  <a:srgbClr val="144A96">
                    <a:alpha val="85000"/>
                  </a:srgbClr>
                </a:solidFill>
                <a:latin typeface="+mn-lt"/>
              </a:defRPr>
            </a:lvl1pPr>
          </a:lstStyle>
          <a:p>
            <a:pPr lvl="0"/>
            <a:r>
              <a:rPr lang="en-US" dirty="0" err="1" smtClean="0"/>
              <a:t>www.url.com</a:t>
            </a:r>
            <a:endParaRPr lang="en-US" dirty="0"/>
          </a:p>
        </p:txBody>
      </p:sp>
      <p:sp>
        <p:nvSpPr>
          <p:cNvPr id="10" name="Picture Placeholder 14"/>
          <p:cNvSpPr>
            <a:spLocks noGrp="1"/>
          </p:cNvSpPr>
          <p:nvPr>
            <p:ph type="pic" sz="quarter" idx="16" hasCustomPrompt="1"/>
          </p:nvPr>
        </p:nvSpPr>
        <p:spPr>
          <a:xfrm>
            <a:off x="6532757" y="2037084"/>
            <a:ext cx="3885992" cy="2639157"/>
          </a:xfrm>
          <a:prstGeom prst="rect">
            <a:avLst/>
          </a:prstGeom>
        </p:spPr>
        <p:txBody>
          <a:bodyPr lIns="0" tIns="0" rIns="0" bIns="0"/>
          <a:lstStyle>
            <a:lvl1pPr marL="0" indent="0">
              <a:buFontTx/>
              <a:buNone/>
              <a:defRPr baseline="0"/>
            </a:lvl1pPr>
          </a:lstStyle>
          <a:p>
            <a:r>
              <a:rPr lang="en-US" dirty="0" smtClean="0"/>
              <a:t>Add the </a:t>
            </a:r>
            <a:r>
              <a:rPr lang="en-US" dirty="0" err="1" smtClean="0"/>
              <a:t>organisation’s</a:t>
            </a:r>
            <a:r>
              <a:rPr lang="en-US" dirty="0" smtClean="0"/>
              <a:t> logo image here</a:t>
            </a:r>
            <a:endParaRPr lang="en-US" dirty="0"/>
          </a:p>
        </p:txBody>
      </p:sp>
      <p:cxnSp>
        <p:nvCxnSpPr>
          <p:cNvPr id="5" name="Straight Connector 4"/>
          <p:cNvCxnSpPr/>
          <p:nvPr userDrawn="1"/>
        </p:nvCxnSpPr>
        <p:spPr>
          <a:xfrm>
            <a:off x="0" y="5448325"/>
            <a:ext cx="12192000"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8768912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ing, blank (grey)">
    <p:bg>
      <p:bgPr>
        <a:solidFill>
          <a:srgbClr val="82776A">
            <a:alpha val="50000"/>
          </a:srgbClr>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62081" y="182282"/>
            <a:ext cx="1800385" cy="1302219"/>
          </a:xfrm>
          <a:prstGeom prst="rect">
            <a:avLst/>
          </a:prstGeom>
        </p:spPr>
      </p:pic>
      <p:sp>
        <p:nvSpPr>
          <p:cNvPr id="2" name="Title 1"/>
          <p:cNvSpPr>
            <a:spLocks noGrp="1"/>
          </p:cNvSpPr>
          <p:nvPr>
            <p:ph type="title" hasCustomPrompt="1"/>
          </p:nvPr>
        </p:nvSpPr>
        <p:spPr>
          <a:xfrm>
            <a:off x="833881" y="483587"/>
            <a:ext cx="9111092" cy="892051"/>
          </a:xfrm>
          <a:prstGeom prst="rect">
            <a:avLst/>
          </a:prstGeom>
          <a:noFill/>
        </p:spPr>
        <p:txBody>
          <a:bodyPr lIns="0" tIns="0" rIns="0" bIns="0"/>
          <a:lstStyle>
            <a:lvl1pPr>
              <a:defRPr sz="3000" baseline="0">
                <a:solidFill>
                  <a:schemeClr val="tx1">
                    <a:lumMod val="75000"/>
                    <a:lumOff val="25000"/>
                  </a:schemeClr>
                </a:solidFill>
              </a:defRPr>
            </a:lvl1pPr>
          </a:lstStyle>
          <a:p>
            <a:r>
              <a:rPr lang="en-GB" dirty="0" smtClean="0"/>
              <a:t>Heading</a:t>
            </a:r>
            <a:endParaRPr lang="en-US" dirty="0"/>
          </a:p>
        </p:txBody>
      </p:sp>
    </p:spTree>
    <p:extLst>
      <p:ext uri="{BB962C8B-B14F-4D97-AF65-F5344CB8AC3E}">
        <p14:creationId xmlns:p14="http://schemas.microsoft.com/office/powerpoint/2010/main" val="478307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Heading, bulleted list">
    <p:spTree>
      <p:nvGrpSpPr>
        <p:cNvPr id="1" name=""/>
        <p:cNvGrpSpPr/>
        <p:nvPr/>
      </p:nvGrpSpPr>
      <p:grpSpPr>
        <a:xfrm>
          <a:off x="0" y="0"/>
          <a:ext cx="0" cy="0"/>
          <a:chOff x="0" y="0"/>
          <a:chExt cx="0" cy="0"/>
        </a:xfrm>
      </p:grpSpPr>
      <p:sp>
        <p:nvSpPr>
          <p:cNvPr id="18" name="Text Placeholder 17"/>
          <p:cNvSpPr>
            <a:spLocks noGrp="1"/>
          </p:cNvSpPr>
          <p:nvPr>
            <p:ph type="body" sz="quarter" idx="10" hasCustomPrompt="1"/>
          </p:nvPr>
        </p:nvSpPr>
        <p:spPr>
          <a:xfrm>
            <a:off x="2069749" y="1502649"/>
            <a:ext cx="9276077" cy="3966391"/>
          </a:xfrm>
          <a:prstGeom prst="rect">
            <a:avLst/>
          </a:prstGeom>
        </p:spPr>
        <p:txBody>
          <a:bodyPr lIns="0" tIns="0" rIns="0" bIns="0"/>
          <a:lstStyle>
            <a:lvl1pPr marL="457200" indent="-457200">
              <a:lnSpc>
                <a:spcPct val="100000"/>
              </a:lnSpc>
              <a:spcBef>
                <a:spcPts val="1800"/>
              </a:spcBef>
              <a:buClr>
                <a:schemeClr val="accent3"/>
              </a:buClr>
              <a:buFont typeface="Wingdings" charset="2"/>
              <a:buChar char="§"/>
              <a:defRPr sz="2800" baseline="0">
                <a:solidFill>
                  <a:schemeClr val="tx2">
                    <a:lumMod val="50000"/>
                  </a:schemeClr>
                </a:solidFill>
              </a:defRPr>
            </a:lvl1pPr>
            <a:lvl2pPr marL="989013" indent="-266700">
              <a:spcBef>
                <a:spcPts val="1000"/>
              </a:spcBef>
              <a:buClr>
                <a:srgbClr val="0097A9"/>
              </a:buClr>
              <a:buFont typeface="Arial" panose="020B0604020202020204" pitchFamily="34" charset="0"/>
              <a:buChar char="̶"/>
              <a:defRPr sz="2400">
                <a:solidFill>
                  <a:schemeClr val="tx2">
                    <a:lumMod val="50000"/>
                  </a:schemeClr>
                </a:solidFill>
              </a:defRPr>
            </a:lvl2pPr>
            <a:lvl3pPr marL="914400" indent="0">
              <a:buFontTx/>
              <a:buNone/>
              <a:defRPr/>
            </a:lvl3pPr>
            <a:lvl4pPr marL="1371600" indent="0">
              <a:buFontTx/>
              <a:buNone/>
              <a:defRPr/>
            </a:lvl4pPr>
            <a:lvl5pPr marL="1828800" indent="0">
              <a:buFontTx/>
              <a:buNone/>
              <a:defRPr/>
            </a:lvl5pPr>
          </a:lstStyle>
          <a:p>
            <a:pPr lvl="0"/>
            <a:r>
              <a:rPr lang="en-GB" dirty="0" smtClean="0"/>
              <a:t>Click to add a list of bullet points here</a:t>
            </a:r>
          </a:p>
          <a:p>
            <a:pPr lvl="1"/>
            <a:r>
              <a:rPr lang="en-GB" dirty="0" smtClean="0"/>
              <a:t>A sub-point</a:t>
            </a:r>
          </a:p>
          <a:p>
            <a:pPr lvl="0"/>
            <a:r>
              <a:rPr lang="en-GB" dirty="0" smtClean="0"/>
              <a:t>Another point </a:t>
            </a:r>
          </a:p>
          <a:p>
            <a:pPr lvl="0"/>
            <a:r>
              <a:rPr lang="en-GB" dirty="0" smtClean="0"/>
              <a:t>One more point</a:t>
            </a:r>
          </a:p>
        </p:txBody>
      </p:sp>
      <p:sp>
        <p:nvSpPr>
          <p:cNvPr id="22" name="Title 21"/>
          <p:cNvSpPr>
            <a:spLocks noGrp="1"/>
          </p:cNvSpPr>
          <p:nvPr>
            <p:ph type="title"/>
          </p:nvPr>
        </p:nvSpPr>
        <p:spPr>
          <a:xfrm>
            <a:off x="838200" y="492450"/>
            <a:ext cx="10515600" cy="796410"/>
          </a:xfrm>
          <a:prstGeom prst="rect">
            <a:avLst/>
          </a:prstGeom>
        </p:spPr>
        <p:txBody>
          <a:bodyPr lIns="0" tIns="0" rIns="0" bIns="0"/>
          <a:lstStyle>
            <a:lvl1pPr>
              <a:defRPr sz="3000">
                <a:solidFill>
                  <a:schemeClr val="accent3"/>
                </a:solidFill>
              </a:defRPr>
            </a:lvl1pPr>
          </a:lstStyle>
          <a:p>
            <a:r>
              <a:rPr lang="en-US" smtClean="0"/>
              <a:t>Click to edit Master 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993" y="5480911"/>
            <a:ext cx="1780224" cy="1287638"/>
          </a:xfrm>
          <a:prstGeom prst="rect">
            <a:avLst/>
          </a:prstGeom>
        </p:spPr>
      </p:pic>
    </p:spTree>
    <p:extLst>
      <p:ext uri="{BB962C8B-B14F-4D97-AF65-F5344CB8AC3E}">
        <p14:creationId xmlns:p14="http://schemas.microsoft.com/office/powerpoint/2010/main" val="989241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917955"/>
      </p:ext>
    </p:extLst>
  </p:cSld>
  <p:clrMap bg1="lt1" tx1="dk1" bg2="lt2" tx2="dk2" accent1="accent1" accent2="accent2" accent3="accent3" accent4="accent4" accent5="accent5" accent6="accent6" hlink="hlink" folHlink="folHlink"/>
  <p:sldLayoutIdLst>
    <p:sldLayoutId id="2147483950" r:id="rId1"/>
    <p:sldLayoutId id="2147483802" r:id="rId2"/>
    <p:sldLayoutId id="2147483974" r:id="rId3"/>
    <p:sldLayoutId id="2147483977" r:id="rId4"/>
    <p:sldLayoutId id="2147483976" r:id="rId5"/>
    <p:sldLayoutId id="2147483766" r:id="rId6"/>
    <p:sldLayoutId id="2147483951" r:id="rId7"/>
    <p:sldLayoutId id="2147483972" r:id="rId8"/>
    <p:sldLayoutId id="2147483960" r:id="rId9"/>
    <p:sldLayoutId id="2147483973" r:id="rId10"/>
    <p:sldLayoutId id="2147483979" r:id="rId11"/>
    <p:sldLayoutId id="2147483980" r:id="rId12"/>
    <p:sldLayoutId id="2147483981" r:id="rId13"/>
    <p:sldLayoutId id="2147483982" r:id="rId14"/>
    <p:sldLayoutId id="2147483983" r:id="rId15"/>
    <p:sldLayoutId id="2147483978" r:id="rId16"/>
    <p:sldLayoutId id="2147483975" r:id="rId17"/>
    <p:sldLayoutId id="2147483969" r:id="rId18"/>
    <p:sldLayoutId id="2147483970" r:id="rId19"/>
    <p:sldLayoutId id="2147483874" r:id="rId20"/>
    <p:sldLayoutId id="2147483763" r:id="rId21"/>
    <p:sldLayoutId id="2147483984" r:id="rId2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9.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hyperlink" Target="http://www.ukdataservice.ac.uk/" TargetMode="Externa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6548" y="2779041"/>
            <a:ext cx="8887394" cy="1325563"/>
          </a:xfrm>
        </p:spPr>
        <p:txBody>
          <a:bodyPr/>
          <a:lstStyle/>
          <a:p>
            <a:r>
              <a:rPr lang="en-GB" b="1" dirty="0" smtClean="0"/>
              <a:t>Designing a device agnostic online survey for 17 year olds: Experiences of the Millennium Cohort Study</a:t>
            </a:r>
            <a:endParaRPr lang="en-GB" dirty="0"/>
          </a:p>
        </p:txBody>
      </p:sp>
      <p:sp>
        <p:nvSpPr>
          <p:cNvPr id="3" name="Text Placeholder 2"/>
          <p:cNvSpPr>
            <a:spLocks noGrp="1"/>
          </p:cNvSpPr>
          <p:nvPr>
            <p:ph type="body" sz="quarter" idx="10"/>
          </p:nvPr>
        </p:nvSpPr>
        <p:spPr>
          <a:xfrm>
            <a:off x="2304458" y="4212670"/>
            <a:ext cx="8888412" cy="684213"/>
          </a:xfrm>
        </p:spPr>
        <p:txBody>
          <a:bodyPr/>
          <a:lstStyle/>
          <a:p>
            <a:r>
              <a:rPr lang="en-GB" sz="1400" dirty="0" smtClean="0"/>
              <a:t>Emily Gilbert, Centre for Longitudinal Studies</a:t>
            </a:r>
          </a:p>
          <a:p>
            <a:r>
              <a:rPr lang="en-GB" sz="1400" dirty="0" smtClean="0"/>
              <a:t>Lucy-Jane Lindley, </a:t>
            </a:r>
            <a:r>
              <a:rPr lang="en-GB" sz="1400" dirty="0" err="1" smtClean="0"/>
              <a:t>Ipsos</a:t>
            </a:r>
            <a:r>
              <a:rPr lang="en-GB" sz="1400" dirty="0" smtClean="0"/>
              <a:t> MORI</a:t>
            </a:r>
          </a:p>
        </p:txBody>
      </p:sp>
    </p:spTree>
    <p:extLst>
      <p:ext uri="{BB962C8B-B14F-4D97-AF65-F5344CB8AC3E}">
        <p14:creationId xmlns:p14="http://schemas.microsoft.com/office/powerpoint/2010/main" val="389806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5065" y="840830"/>
            <a:ext cx="10438926" cy="542823"/>
          </a:xfrm>
        </p:spPr>
        <p:txBody>
          <a:bodyPr/>
          <a:lstStyle/>
          <a:p>
            <a:r>
              <a:rPr lang="en-GB" dirty="0"/>
              <a:t>A continuum from mobile-unfriendly to mobile-first</a:t>
            </a:r>
          </a:p>
        </p:txBody>
      </p:sp>
      <p:grpSp>
        <p:nvGrpSpPr>
          <p:cNvPr id="7" name="Diagram 5"/>
          <p:cNvGrpSpPr/>
          <p:nvPr/>
        </p:nvGrpSpPr>
        <p:grpSpPr>
          <a:xfrm>
            <a:off x="3369471" y="1824941"/>
            <a:ext cx="8125418" cy="2378766"/>
            <a:chOff x="3713762" y="2012082"/>
            <a:chExt cx="8958650" cy="2622700"/>
          </a:xfrm>
        </p:grpSpPr>
        <p:sp>
          <p:nvSpPr>
            <p:cNvPr id="8" name="Freeform: Shape 7"/>
            <p:cNvSpPr/>
            <p:nvPr/>
          </p:nvSpPr>
          <p:spPr>
            <a:xfrm>
              <a:off x="8193088" y="2938305"/>
              <a:ext cx="3169575" cy="550093"/>
            </a:xfrm>
            <a:custGeom>
              <a:avLst/>
              <a:gdLst>
                <a:gd name="f0" fmla="val w"/>
                <a:gd name="f1" fmla="val h"/>
                <a:gd name="f2" fmla="val 0"/>
                <a:gd name="f3" fmla="val 3169579"/>
                <a:gd name="f4" fmla="val 550092"/>
                <a:gd name="f5" fmla="val 275046"/>
                <a:gd name="f6" fmla="*/ f0 1 3169579"/>
                <a:gd name="f7" fmla="*/ f1 1 550092"/>
                <a:gd name="f8" fmla="+- f4 0 f2"/>
                <a:gd name="f9" fmla="+- f3 0 f2"/>
                <a:gd name="f10" fmla="*/ f9 1 3169579"/>
                <a:gd name="f11" fmla="*/ f8 1 550092"/>
                <a:gd name="f12" fmla="*/ 0 1 f10"/>
                <a:gd name="f13" fmla="*/ 3169579 1 f10"/>
                <a:gd name="f14" fmla="*/ 0 1 f11"/>
                <a:gd name="f15" fmla="*/ 550092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3169579" h="550092">
                  <a:moveTo>
                    <a:pt x="f2" y="f2"/>
                  </a:moveTo>
                  <a:lnTo>
                    <a:pt x="f2" y="f5"/>
                  </a:lnTo>
                  <a:lnTo>
                    <a:pt x="f3" y="f5"/>
                  </a:lnTo>
                  <a:lnTo>
                    <a:pt x="f3" y="f4"/>
                  </a:lnTo>
                </a:path>
              </a:pathLst>
            </a:custGeom>
            <a:noFill/>
            <a:ln w="12701" cap="flat">
              <a:solidFill>
                <a:schemeClr val="accent4"/>
              </a:solidFill>
              <a:prstDash val="solid"/>
              <a:miter/>
            </a:ln>
          </p:spPr>
          <p:txBody>
            <a:bodyPr vert="horz" wrap="square" lIns="0" tIns="0" rIns="0" bIns="0" anchor="t" anchorCtr="0" compatLnSpc="1">
              <a:noAutofit/>
            </a:bodyPr>
            <a:lstStyle/>
            <a:p>
              <a:pPr defTabSz="829361">
                <a:defRPr sz="1800" b="0" i="0" u="none" strike="noStrike" kern="0" cap="none" spc="0" baseline="0">
                  <a:solidFill>
                    <a:srgbClr val="000000"/>
                  </a:solidFill>
                  <a:uFillTx/>
                </a:defRPr>
              </a:pPr>
              <a:endParaRPr lang="en-GB" sz="1633">
                <a:solidFill>
                  <a:srgbClr val="000000"/>
                </a:solidFill>
                <a:latin typeface="Calibri"/>
              </a:endParaRPr>
            </a:p>
          </p:txBody>
        </p:sp>
        <p:sp>
          <p:nvSpPr>
            <p:cNvPr id="9" name="Freeform: Shape 8"/>
            <p:cNvSpPr/>
            <p:nvPr/>
          </p:nvSpPr>
          <p:spPr>
            <a:xfrm>
              <a:off x="8147368" y="2938305"/>
              <a:ext cx="91440" cy="550093"/>
            </a:xfrm>
            <a:custGeom>
              <a:avLst/>
              <a:gdLst>
                <a:gd name="f0" fmla="val w"/>
                <a:gd name="f1" fmla="val h"/>
                <a:gd name="f2" fmla="val 0"/>
                <a:gd name="f3" fmla="val 91440"/>
                <a:gd name="f4" fmla="val 550092"/>
                <a:gd name="f5" fmla="val 45720"/>
                <a:gd name="f6" fmla="*/ f0 1 91440"/>
                <a:gd name="f7" fmla="*/ f1 1 550092"/>
                <a:gd name="f8" fmla="+- f4 0 f2"/>
                <a:gd name="f9" fmla="+- f3 0 f2"/>
                <a:gd name="f10" fmla="*/ f9 1 91440"/>
                <a:gd name="f11" fmla="*/ f8 1 550092"/>
                <a:gd name="f12" fmla="*/ 0 1 f10"/>
                <a:gd name="f13" fmla="*/ 91440 1 f10"/>
                <a:gd name="f14" fmla="*/ 0 1 f11"/>
                <a:gd name="f15" fmla="*/ 550092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91440" h="550092">
                  <a:moveTo>
                    <a:pt x="f5" y="f2"/>
                  </a:moveTo>
                  <a:lnTo>
                    <a:pt x="f5" y="f4"/>
                  </a:lnTo>
                </a:path>
              </a:pathLst>
            </a:custGeom>
            <a:noFill/>
            <a:ln w="12701" cap="flat">
              <a:solidFill>
                <a:schemeClr val="accent4"/>
              </a:solidFill>
              <a:prstDash val="solid"/>
              <a:miter/>
            </a:ln>
          </p:spPr>
          <p:txBody>
            <a:bodyPr vert="horz" wrap="square" lIns="0" tIns="0" rIns="0" bIns="0" anchor="t" anchorCtr="0" compatLnSpc="1">
              <a:noAutofit/>
            </a:bodyPr>
            <a:lstStyle/>
            <a:p>
              <a:pPr defTabSz="829361">
                <a:defRPr sz="1800" b="0" i="0" u="none" strike="noStrike" kern="0" cap="none" spc="0" baseline="0">
                  <a:solidFill>
                    <a:srgbClr val="000000"/>
                  </a:solidFill>
                  <a:uFillTx/>
                </a:defRPr>
              </a:pPr>
              <a:endParaRPr lang="en-GB" sz="1633">
                <a:solidFill>
                  <a:srgbClr val="000000"/>
                </a:solidFill>
                <a:latin typeface="Calibri"/>
              </a:endParaRPr>
            </a:p>
          </p:txBody>
        </p:sp>
        <p:sp>
          <p:nvSpPr>
            <p:cNvPr id="10" name="Freeform: Shape 9"/>
            <p:cNvSpPr/>
            <p:nvPr/>
          </p:nvSpPr>
          <p:spPr>
            <a:xfrm>
              <a:off x="5023503" y="2938305"/>
              <a:ext cx="3169575" cy="550093"/>
            </a:xfrm>
            <a:custGeom>
              <a:avLst/>
              <a:gdLst>
                <a:gd name="f0" fmla="val w"/>
                <a:gd name="f1" fmla="val h"/>
                <a:gd name="f2" fmla="val 0"/>
                <a:gd name="f3" fmla="val 3169579"/>
                <a:gd name="f4" fmla="val 550092"/>
                <a:gd name="f5" fmla="val 275046"/>
                <a:gd name="f6" fmla="*/ f0 1 3169579"/>
                <a:gd name="f7" fmla="*/ f1 1 550092"/>
                <a:gd name="f8" fmla="+- f4 0 f2"/>
                <a:gd name="f9" fmla="+- f3 0 f2"/>
                <a:gd name="f10" fmla="*/ f9 1 3169579"/>
                <a:gd name="f11" fmla="*/ f8 1 550092"/>
                <a:gd name="f12" fmla="*/ 0 1 f10"/>
                <a:gd name="f13" fmla="*/ 3169579 1 f10"/>
                <a:gd name="f14" fmla="*/ 0 1 f11"/>
                <a:gd name="f15" fmla="*/ 550092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3169579" h="550092">
                  <a:moveTo>
                    <a:pt x="f3" y="f2"/>
                  </a:moveTo>
                  <a:lnTo>
                    <a:pt x="f3" y="f5"/>
                  </a:lnTo>
                  <a:lnTo>
                    <a:pt x="f2" y="f5"/>
                  </a:lnTo>
                  <a:lnTo>
                    <a:pt x="f2" y="f4"/>
                  </a:lnTo>
                </a:path>
              </a:pathLst>
            </a:custGeom>
            <a:noFill/>
            <a:ln w="12701" cap="flat">
              <a:solidFill>
                <a:schemeClr val="accent4"/>
              </a:solidFill>
              <a:prstDash val="solid"/>
              <a:miter/>
            </a:ln>
          </p:spPr>
          <p:txBody>
            <a:bodyPr vert="horz" wrap="square" lIns="0" tIns="0" rIns="0" bIns="0" anchor="t" anchorCtr="0" compatLnSpc="1">
              <a:noAutofit/>
            </a:bodyPr>
            <a:lstStyle/>
            <a:p>
              <a:pPr defTabSz="829361">
                <a:defRPr sz="1800" b="0" i="0" u="none" strike="noStrike" kern="0" cap="none" spc="0" baseline="0">
                  <a:solidFill>
                    <a:srgbClr val="000000"/>
                  </a:solidFill>
                  <a:uFillTx/>
                </a:defRPr>
              </a:pPr>
              <a:endParaRPr lang="en-GB" sz="1633">
                <a:solidFill>
                  <a:srgbClr val="000000"/>
                </a:solidFill>
                <a:latin typeface="Calibri"/>
              </a:endParaRPr>
            </a:p>
          </p:txBody>
        </p:sp>
        <p:sp>
          <p:nvSpPr>
            <p:cNvPr id="11" name="Freeform: Shape 10"/>
            <p:cNvSpPr/>
            <p:nvPr/>
          </p:nvSpPr>
          <p:spPr>
            <a:xfrm>
              <a:off x="5647050" y="2012082"/>
              <a:ext cx="5092074" cy="926223"/>
            </a:xfrm>
            <a:custGeom>
              <a:avLst/>
              <a:gdLst>
                <a:gd name="f0" fmla="val 10800000"/>
                <a:gd name="f1" fmla="val 5400000"/>
                <a:gd name="f2" fmla="val 180"/>
                <a:gd name="f3" fmla="val w"/>
                <a:gd name="f4" fmla="val h"/>
                <a:gd name="f5" fmla="val 0"/>
                <a:gd name="f6" fmla="val 5092073"/>
                <a:gd name="f7" fmla="val 926224"/>
                <a:gd name="f8" fmla="+- 0 0 -90"/>
                <a:gd name="f9" fmla="*/ f3 1 5092073"/>
                <a:gd name="f10" fmla="*/ f4 1 926224"/>
                <a:gd name="f11" fmla="+- f7 0 f5"/>
                <a:gd name="f12" fmla="+- f6 0 f5"/>
                <a:gd name="f13" fmla="*/ f8 f0 1"/>
                <a:gd name="f14" fmla="*/ f12 1 5092073"/>
                <a:gd name="f15" fmla="*/ f11 1 926224"/>
                <a:gd name="f16" fmla="*/ 0 f12 1"/>
                <a:gd name="f17" fmla="*/ 0 f11 1"/>
                <a:gd name="f18" fmla="*/ 5092073 f12 1"/>
                <a:gd name="f19" fmla="*/ 926224 f11 1"/>
                <a:gd name="f20" fmla="*/ f13 1 f2"/>
                <a:gd name="f21" fmla="*/ f16 1 5092073"/>
                <a:gd name="f22" fmla="*/ f17 1 926224"/>
                <a:gd name="f23" fmla="*/ f18 1 5092073"/>
                <a:gd name="f24" fmla="*/ f19 1 926224"/>
                <a:gd name="f25" fmla="*/ f5 1 f14"/>
                <a:gd name="f26" fmla="*/ f6 1 f14"/>
                <a:gd name="f27" fmla="*/ f5 1 f15"/>
                <a:gd name="f28" fmla="*/ f7 1 f15"/>
                <a:gd name="f29" fmla="+- f20 0 f1"/>
                <a:gd name="f30" fmla="*/ f21 1 f14"/>
                <a:gd name="f31" fmla="*/ f22 1 f15"/>
                <a:gd name="f32" fmla="*/ f23 1 f14"/>
                <a:gd name="f33" fmla="*/ f24 1 f15"/>
                <a:gd name="f34" fmla="*/ f25 f9 1"/>
                <a:gd name="f35" fmla="*/ f26 f9 1"/>
                <a:gd name="f36" fmla="*/ f28 f10 1"/>
                <a:gd name="f37" fmla="*/ f27 f10 1"/>
                <a:gd name="f38" fmla="*/ f30 f9 1"/>
                <a:gd name="f39" fmla="*/ f31 f10 1"/>
                <a:gd name="f40" fmla="*/ f32 f9 1"/>
                <a:gd name="f41" fmla="*/ f33 f10 1"/>
              </a:gdLst>
              <a:ahLst/>
              <a:cxnLst>
                <a:cxn ang="3cd4">
                  <a:pos x="hc" y="t"/>
                </a:cxn>
                <a:cxn ang="0">
                  <a:pos x="r" y="vc"/>
                </a:cxn>
                <a:cxn ang="cd4">
                  <a:pos x="hc" y="b"/>
                </a:cxn>
                <a:cxn ang="cd2">
                  <a:pos x="l" y="vc"/>
                </a:cxn>
                <a:cxn ang="f29">
                  <a:pos x="f38" y="f39"/>
                </a:cxn>
                <a:cxn ang="f29">
                  <a:pos x="f40" y="f39"/>
                </a:cxn>
                <a:cxn ang="f29">
                  <a:pos x="f40" y="f41"/>
                </a:cxn>
                <a:cxn ang="f29">
                  <a:pos x="f38" y="f41"/>
                </a:cxn>
                <a:cxn ang="f29">
                  <a:pos x="f38" y="f39"/>
                </a:cxn>
              </a:cxnLst>
              <a:rect l="f34" t="f37" r="f35" b="f36"/>
              <a:pathLst>
                <a:path w="5092073" h="926224">
                  <a:moveTo>
                    <a:pt x="f5" y="f5"/>
                  </a:moveTo>
                  <a:lnTo>
                    <a:pt x="f6" y="f5"/>
                  </a:lnTo>
                  <a:lnTo>
                    <a:pt x="f6" y="f7"/>
                  </a:lnTo>
                  <a:lnTo>
                    <a:pt x="f5" y="f7"/>
                  </a:lnTo>
                  <a:lnTo>
                    <a:pt x="f5" y="f5"/>
                  </a:lnTo>
                  <a:close/>
                </a:path>
              </a:pathLst>
            </a:custGeom>
            <a:solidFill>
              <a:schemeClr val="accent4"/>
            </a:solidFill>
            <a:ln w="12701" cap="flat">
              <a:solidFill>
                <a:srgbClr val="FFFFFF"/>
              </a:solidFill>
              <a:prstDash val="solid"/>
              <a:miter/>
            </a:ln>
          </p:spPr>
          <p:txBody>
            <a:bodyPr vert="horz" wrap="square" lIns="20734" tIns="20734" rIns="20734" bIns="20734" anchor="ctr" anchorCtr="1" compatLnSpc="1">
              <a:noAutofit/>
            </a:bodyPr>
            <a:lstStyle/>
            <a:p>
              <a:pPr algn="ctr" defTabSz="1451381">
                <a:lnSpc>
                  <a:spcPct val="90000"/>
                </a:lnSpc>
                <a:defRPr sz="1800" b="0" i="0" u="none" strike="noStrike" kern="0" cap="none" spc="0" baseline="0">
                  <a:solidFill>
                    <a:srgbClr val="000000"/>
                  </a:solidFill>
                  <a:uFillTx/>
                </a:defRPr>
              </a:pPr>
              <a:r>
                <a:rPr lang="en-US" sz="3265" b="1" dirty="0">
                  <a:solidFill>
                    <a:srgbClr val="000000"/>
                  </a:solidFill>
                  <a:latin typeface="Calibri"/>
                </a:rPr>
                <a:t>Device agnostic</a:t>
              </a:r>
            </a:p>
            <a:p>
              <a:pPr algn="ctr" defTabSz="1451381">
                <a:lnSpc>
                  <a:spcPct val="90000"/>
                </a:lnSpc>
                <a:defRPr sz="1800" b="0" i="0" u="none" strike="noStrike" kern="0" cap="none" spc="0" baseline="0">
                  <a:solidFill>
                    <a:srgbClr val="000000"/>
                  </a:solidFill>
                  <a:uFillTx/>
                </a:defRPr>
              </a:pPr>
              <a:r>
                <a:rPr lang="en-US" sz="2177" dirty="0">
                  <a:solidFill>
                    <a:srgbClr val="000000"/>
                  </a:solidFill>
                  <a:latin typeface="Calibri"/>
                </a:rPr>
                <a:t>(not tied to a particular device)</a:t>
              </a:r>
            </a:p>
          </p:txBody>
        </p:sp>
        <p:sp>
          <p:nvSpPr>
            <p:cNvPr id="12" name="Freeform: Shape 11"/>
            <p:cNvSpPr/>
            <p:nvPr/>
          </p:nvSpPr>
          <p:spPr>
            <a:xfrm>
              <a:off x="3713762" y="3488399"/>
              <a:ext cx="2619490" cy="1146383"/>
            </a:xfrm>
            <a:custGeom>
              <a:avLst/>
              <a:gdLst>
                <a:gd name="f0" fmla="val 10800000"/>
                <a:gd name="f1" fmla="val 5400000"/>
                <a:gd name="f2" fmla="val 180"/>
                <a:gd name="f3" fmla="val w"/>
                <a:gd name="f4" fmla="val h"/>
                <a:gd name="f5" fmla="val 0"/>
                <a:gd name="f6" fmla="val 2619487"/>
                <a:gd name="f7" fmla="val 1146379"/>
                <a:gd name="f8" fmla="+- 0 0 -90"/>
                <a:gd name="f9" fmla="*/ f3 1 2619487"/>
                <a:gd name="f10" fmla="*/ f4 1 1146379"/>
                <a:gd name="f11" fmla="+- f7 0 f5"/>
                <a:gd name="f12" fmla="+- f6 0 f5"/>
                <a:gd name="f13" fmla="*/ f8 f0 1"/>
                <a:gd name="f14" fmla="*/ f12 1 2619487"/>
                <a:gd name="f15" fmla="*/ f11 1 1146379"/>
                <a:gd name="f16" fmla="*/ 0 f12 1"/>
                <a:gd name="f17" fmla="*/ 0 f11 1"/>
                <a:gd name="f18" fmla="*/ 2619487 f12 1"/>
                <a:gd name="f19" fmla="*/ 1146379 f11 1"/>
                <a:gd name="f20" fmla="*/ f13 1 f2"/>
                <a:gd name="f21" fmla="*/ f16 1 2619487"/>
                <a:gd name="f22" fmla="*/ f17 1 1146379"/>
                <a:gd name="f23" fmla="*/ f18 1 2619487"/>
                <a:gd name="f24" fmla="*/ f19 1 1146379"/>
                <a:gd name="f25" fmla="*/ f5 1 f14"/>
                <a:gd name="f26" fmla="*/ f6 1 f14"/>
                <a:gd name="f27" fmla="*/ f5 1 f15"/>
                <a:gd name="f28" fmla="*/ f7 1 f15"/>
                <a:gd name="f29" fmla="+- f20 0 f1"/>
                <a:gd name="f30" fmla="*/ f21 1 f14"/>
                <a:gd name="f31" fmla="*/ f22 1 f15"/>
                <a:gd name="f32" fmla="*/ f23 1 f14"/>
                <a:gd name="f33" fmla="*/ f24 1 f15"/>
                <a:gd name="f34" fmla="*/ f25 f9 1"/>
                <a:gd name="f35" fmla="*/ f26 f9 1"/>
                <a:gd name="f36" fmla="*/ f28 f10 1"/>
                <a:gd name="f37" fmla="*/ f27 f10 1"/>
                <a:gd name="f38" fmla="*/ f30 f9 1"/>
                <a:gd name="f39" fmla="*/ f31 f10 1"/>
                <a:gd name="f40" fmla="*/ f32 f9 1"/>
                <a:gd name="f41" fmla="*/ f33 f10 1"/>
              </a:gdLst>
              <a:ahLst/>
              <a:cxnLst>
                <a:cxn ang="3cd4">
                  <a:pos x="hc" y="t"/>
                </a:cxn>
                <a:cxn ang="0">
                  <a:pos x="r" y="vc"/>
                </a:cxn>
                <a:cxn ang="cd4">
                  <a:pos x="hc" y="b"/>
                </a:cxn>
                <a:cxn ang="cd2">
                  <a:pos x="l" y="vc"/>
                </a:cxn>
                <a:cxn ang="f29">
                  <a:pos x="f38" y="f39"/>
                </a:cxn>
                <a:cxn ang="f29">
                  <a:pos x="f40" y="f39"/>
                </a:cxn>
                <a:cxn ang="f29">
                  <a:pos x="f40" y="f41"/>
                </a:cxn>
                <a:cxn ang="f29">
                  <a:pos x="f38" y="f41"/>
                </a:cxn>
                <a:cxn ang="f29">
                  <a:pos x="f38" y="f39"/>
                </a:cxn>
              </a:cxnLst>
              <a:rect l="f34" t="f37" r="f35" b="f36"/>
              <a:pathLst>
                <a:path w="2619487" h="1146379">
                  <a:moveTo>
                    <a:pt x="f5" y="f5"/>
                  </a:moveTo>
                  <a:lnTo>
                    <a:pt x="f6" y="f5"/>
                  </a:lnTo>
                  <a:lnTo>
                    <a:pt x="f6" y="f7"/>
                  </a:lnTo>
                  <a:lnTo>
                    <a:pt x="f5" y="f7"/>
                  </a:lnTo>
                  <a:lnTo>
                    <a:pt x="f5" y="f5"/>
                  </a:lnTo>
                  <a:close/>
                </a:path>
              </a:pathLst>
            </a:custGeom>
            <a:solidFill>
              <a:schemeClr val="accent4"/>
            </a:solidFill>
            <a:ln w="12701" cap="flat">
              <a:solidFill>
                <a:srgbClr val="FFFFFF"/>
              </a:solidFill>
              <a:prstDash val="solid"/>
              <a:miter/>
            </a:ln>
          </p:spPr>
          <p:txBody>
            <a:bodyPr vert="horz" wrap="square" lIns="20734" tIns="20734" rIns="20734" bIns="20734" anchor="ctr" anchorCtr="1" compatLnSpc="1">
              <a:noAutofit/>
            </a:bodyPr>
            <a:lstStyle/>
            <a:p>
              <a:pPr algn="ctr" defTabSz="1451381">
                <a:lnSpc>
                  <a:spcPct val="90000"/>
                </a:lnSpc>
                <a:spcAft>
                  <a:spcPts val="1361"/>
                </a:spcAft>
                <a:defRPr sz="1800" b="0" i="0" u="none" strike="noStrike" kern="0" cap="none" spc="0" baseline="0">
                  <a:solidFill>
                    <a:srgbClr val="000000"/>
                  </a:solidFill>
                  <a:uFillTx/>
                </a:defRPr>
              </a:pPr>
              <a:r>
                <a:rPr lang="en-US" sz="3265" dirty="0">
                  <a:solidFill>
                    <a:srgbClr val="FFFFFF"/>
                  </a:solidFill>
                  <a:latin typeface="Calibri"/>
                </a:rPr>
                <a:t>Mobile functional</a:t>
              </a:r>
            </a:p>
          </p:txBody>
        </p:sp>
        <p:sp>
          <p:nvSpPr>
            <p:cNvPr id="13" name="Freeform: Shape 12"/>
            <p:cNvSpPr/>
            <p:nvPr/>
          </p:nvSpPr>
          <p:spPr>
            <a:xfrm>
              <a:off x="6883347" y="3488399"/>
              <a:ext cx="2619490" cy="1144792"/>
            </a:xfrm>
            <a:custGeom>
              <a:avLst/>
              <a:gdLst>
                <a:gd name="f0" fmla="val 10800000"/>
                <a:gd name="f1" fmla="val 5400000"/>
                <a:gd name="f2" fmla="val 180"/>
                <a:gd name="f3" fmla="val w"/>
                <a:gd name="f4" fmla="val h"/>
                <a:gd name="f5" fmla="val 0"/>
                <a:gd name="f6" fmla="val 2619487"/>
                <a:gd name="f7" fmla="val 1144794"/>
                <a:gd name="f8" fmla="+- 0 0 -90"/>
                <a:gd name="f9" fmla="*/ f3 1 2619487"/>
                <a:gd name="f10" fmla="*/ f4 1 1144794"/>
                <a:gd name="f11" fmla="+- f7 0 f5"/>
                <a:gd name="f12" fmla="+- f6 0 f5"/>
                <a:gd name="f13" fmla="*/ f8 f0 1"/>
                <a:gd name="f14" fmla="*/ f12 1 2619487"/>
                <a:gd name="f15" fmla="*/ f11 1 1144794"/>
                <a:gd name="f16" fmla="*/ 0 f12 1"/>
                <a:gd name="f17" fmla="*/ 0 f11 1"/>
                <a:gd name="f18" fmla="*/ 2619487 f12 1"/>
                <a:gd name="f19" fmla="*/ 1144794 f11 1"/>
                <a:gd name="f20" fmla="*/ f13 1 f2"/>
                <a:gd name="f21" fmla="*/ f16 1 2619487"/>
                <a:gd name="f22" fmla="*/ f17 1 1144794"/>
                <a:gd name="f23" fmla="*/ f18 1 2619487"/>
                <a:gd name="f24" fmla="*/ f19 1 1144794"/>
                <a:gd name="f25" fmla="*/ f5 1 f14"/>
                <a:gd name="f26" fmla="*/ f6 1 f14"/>
                <a:gd name="f27" fmla="*/ f5 1 f15"/>
                <a:gd name="f28" fmla="*/ f7 1 f15"/>
                <a:gd name="f29" fmla="+- f20 0 f1"/>
                <a:gd name="f30" fmla="*/ f21 1 f14"/>
                <a:gd name="f31" fmla="*/ f22 1 f15"/>
                <a:gd name="f32" fmla="*/ f23 1 f14"/>
                <a:gd name="f33" fmla="*/ f24 1 f15"/>
                <a:gd name="f34" fmla="*/ f25 f9 1"/>
                <a:gd name="f35" fmla="*/ f26 f9 1"/>
                <a:gd name="f36" fmla="*/ f28 f10 1"/>
                <a:gd name="f37" fmla="*/ f27 f10 1"/>
                <a:gd name="f38" fmla="*/ f30 f9 1"/>
                <a:gd name="f39" fmla="*/ f31 f10 1"/>
                <a:gd name="f40" fmla="*/ f32 f9 1"/>
                <a:gd name="f41" fmla="*/ f33 f10 1"/>
              </a:gdLst>
              <a:ahLst/>
              <a:cxnLst>
                <a:cxn ang="3cd4">
                  <a:pos x="hc" y="t"/>
                </a:cxn>
                <a:cxn ang="0">
                  <a:pos x="r" y="vc"/>
                </a:cxn>
                <a:cxn ang="cd4">
                  <a:pos x="hc" y="b"/>
                </a:cxn>
                <a:cxn ang="cd2">
                  <a:pos x="l" y="vc"/>
                </a:cxn>
                <a:cxn ang="f29">
                  <a:pos x="f38" y="f39"/>
                </a:cxn>
                <a:cxn ang="f29">
                  <a:pos x="f40" y="f39"/>
                </a:cxn>
                <a:cxn ang="f29">
                  <a:pos x="f40" y="f41"/>
                </a:cxn>
                <a:cxn ang="f29">
                  <a:pos x="f38" y="f41"/>
                </a:cxn>
                <a:cxn ang="f29">
                  <a:pos x="f38" y="f39"/>
                </a:cxn>
              </a:cxnLst>
              <a:rect l="f34" t="f37" r="f35" b="f36"/>
              <a:pathLst>
                <a:path w="2619487" h="1144794">
                  <a:moveTo>
                    <a:pt x="f5" y="f5"/>
                  </a:moveTo>
                  <a:lnTo>
                    <a:pt x="f6" y="f5"/>
                  </a:lnTo>
                  <a:lnTo>
                    <a:pt x="f6" y="f7"/>
                  </a:lnTo>
                  <a:lnTo>
                    <a:pt x="f5" y="f7"/>
                  </a:lnTo>
                  <a:lnTo>
                    <a:pt x="f5" y="f5"/>
                  </a:lnTo>
                  <a:close/>
                </a:path>
              </a:pathLst>
            </a:custGeom>
            <a:solidFill>
              <a:schemeClr val="accent4"/>
            </a:solidFill>
            <a:ln w="12701" cap="flat">
              <a:solidFill>
                <a:srgbClr val="FFFFFF"/>
              </a:solidFill>
              <a:prstDash val="solid"/>
              <a:miter/>
            </a:ln>
          </p:spPr>
          <p:txBody>
            <a:bodyPr vert="horz" wrap="square" lIns="20734" tIns="20734" rIns="20734" bIns="20734" anchor="ctr" anchorCtr="1" compatLnSpc="1">
              <a:noAutofit/>
            </a:bodyPr>
            <a:lstStyle/>
            <a:p>
              <a:pPr algn="ctr" defTabSz="1451381">
                <a:lnSpc>
                  <a:spcPct val="90000"/>
                </a:lnSpc>
                <a:defRPr sz="1800" b="0" i="0" u="none" strike="noStrike" kern="0" cap="none" spc="0" baseline="0">
                  <a:solidFill>
                    <a:srgbClr val="000000"/>
                  </a:solidFill>
                  <a:uFillTx/>
                </a:defRPr>
              </a:pPr>
              <a:r>
                <a:rPr lang="en-US" sz="3265">
                  <a:solidFill>
                    <a:srgbClr val="FFFFFF"/>
                  </a:solidFill>
                  <a:latin typeface="Calibri"/>
                </a:rPr>
                <a:t>Mobile </a:t>
              </a:r>
            </a:p>
            <a:p>
              <a:pPr algn="ctr" defTabSz="1451381">
                <a:lnSpc>
                  <a:spcPct val="90000"/>
                </a:lnSpc>
                <a:defRPr sz="1800" b="0" i="0" u="none" strike="noStrike" kern="0" cap="none" spc="0" baseline="0">
                  <a:solidFill>
                    <a:srgbClr val="000000"/>
                  </a:solidFill>
                  <a:uFillTx/>
                </a:defRPr>
              </a:pPr>
              <a:r>
                <a:rPr lang="en-US" sz="3265">
                  <a:solidFill>
                    <a:srgbClr val="FFFFFF"/>
                  </a:solidFill>
                  <a:latin typeface="Calibri"/>
                </a:rPr>
                <a:t>optimised</a:t>
              </a:r>
            </a:p>
          </p:txBody>
        </p:sp>
        <p:sp>
          <p:nvSpPr>
            <p:cNvPr id="14" name="Freeform: Shape 13"/>
            <p:cNvSpPr/>
            <p:nvPr/>
          </p:nvSpPr>
          <p:spPr>
            <a:xfrm>
              <a:off x="10052922" y="3488399"/>
              <a:ext cx="2619490" cy="1144792"/>
            </a:xfrm>
            <a:custGeom>
              <a:avLst/>
              <a:gdLst>
                <a:gd name="f0" fmla="val 10800000"/>
                <a:gd name="f1" fmla="val 5400000"/>
                <a:gd name="f2" fmla="val 180"/>
                <a:gd name="f3" fmla="val w"/>
                <a:gd name="f4" fmla="val h"/>
                <a:gd name="f5" fmla="val 0"/>
                <a:gd name="f6" fmla="val 2619487"/>
                <a:gd name="f7" fmla="val 1144794"/>
                <a:gd name="f8" fmla="+- 0 0 -90"/>
                <a:gd name="f9" fmla="*/ f3 1 2619487"/>
                <a:gd name="f10" fmla="*/ f4 1 1144794"/>
                <a:gd name="f11" fmla="+- f7 0 f5"/>
                <a:gd name="f12" fmla="+- f6 0 f5"/>
                <a:gd name="f13" fmla="*/ f8 f0 1"/>
                <a:gd name="f14" fmla="*/ f12 1 2619487"/>
                <a:gd name="f15" fmla="*/ f11 1 1144794"/>
                <a:gd name="f16" fmla="*/ 0 f12 1"/>
                <a:gd name="f17" fmla="*/ 0 f11 1"/>
                <a:gd name="f18" fmla="*/ 2619487 f12 1"/>
                <a:gd name="f19" fmla="*/ 1144794 f11 1"/>
                <a:gd name="f20" fmla="*/ f13 1 f2"/>
                <a:gd name="f21" fmla="*/ f16 1 2619487"/>
                <a:gd name="f22" fmla="*/ f17 1 1144794"/>
                <a:gd name="f23" fmla="*/ f18 1 2619487"/>
                <a:gd name="f24" fmla="*/ f19 1 1144794"/>
                <a:gd name="f25" fmla="*/ f5 1 f14"/>
                <a:gd name="f26" fmla="*/ f6 1 f14"/>
                <a:gd name="f27" fmla="*/ f5 1 f15"/>
                <a:gd name="f28" fmla="*/ f7 1 f15"/>
                <a:gd name="f29" fmla="+- f20 0 f1"/>
                <a:gd name="f30" fmla="*/ f21 1 f14"/>
                <a:gd name="f31" fmla="*/ f22 1 f15"/>
                <a:gd name="f32" fmla="*/ f23 1 f14"/>
                <a:gd name="f33" fmla="*/ f24 1 f15"/>
                <a:gd name="f34" fmla="*/ f25 f9 1"/>
                <a:gd name="f35" fmla="*/ f26 f9 1"/>
                <a:gd name="f36" fmla="*/ f28 f10 1"/>
                <a:gd name="f37" fmla="*/ f27 f10 1"/>
                <a:gd name="f38" fmla="*/ f30 f9 1"/>
                <a:gd name="f39" fmla="*/ f31 f10 1"/>
                <a:gd name="f40" fmla="*/ f32 f9 1"/>
                <a:gd name="f41" fmla="*/ f33 f10 1"/>
              </a:gdLst>
              <a:ahLst/>
              <a:cxnLst>
                <a:cxn ang="3cd4">
                  <a:pos x="hc" y="t"/>
                </a:cxn>
                <a:cxn ang="0">
                  <a:pos x="r" y="vc"/>
                </a:cxn>
                <a:cxn ang="cd4">
                  <a:pos x="hc" y="b"/>
                </a:cxn>
                <a:cxn ang="cd2">
                  <a:pos x="l" y="vc"/>
                </a:cxn>
                <a:cxn ang="f29">
                  <a:pos x="f38" y="f39"/>
                </a:cxn>
                <a:cxn ang="f29">
                  <a:pos x="f40" y="f39"/>
                </a:cxn>
                <a:cxn ang="f29">
                  <a:pos x="f40" y="f41"/>
                </a:cxn>
                <a:cxn ang="f29">
                  <a:pos x="f38" y="f41"/>
                </a:cxn>
                <a:cxn ang="f29">
                  <a:pos x="f38" y="f39"/>
                </a:cxn>
              </a:cxnLst>
              <a:rect l="f34" t="f37" r="f35" b="f36"/>
              <a:pathLst>
                <a:path w="2619487" h="1144794">
                  <a:moveTo>
                    <a:pt x="f5" y="f5"/>
                  </a:moveTo>
                  <a:lnTo>
                    <a:pt x="f6" y="f5"/>
                  </a:lnTo>
                  <a:lnTo>
                    <a:pt x="f6" y="f7"/>
                  </a:lnTo>
                  <a:lnTo>
                    <a:pt x="f5" y="f7"/>
                  </a:lnTo>
                  <a:lnTo>
                    <a:pt x="f5" y="f5"/>
                  </a:lnTo>
                  <a:close/>
                </a:path>
              </a:pathLst>
            </a:custGeom>
            <a:solidFill>
              <a:schemeClr val="accent4"/>
            </a:solidFill>
            <a:ln w="12701" cap="flat">
              <a:solidFill>
                <a:srgbClr val="FFFFFF"/>
              </a:solidFill>
              <a:prstDash val="solid"/>
              <a:miter/>
            </a:ln>
          </p:spPr>
          <p:txBody>
            <a:bodyPr vert="horz" wrap="square" lIns="20734" tIns="20734" rIns="20734" bIns="20734" anchor="ctr" anchorCtr="1" compatLnSpc="1">
              <a:noAutofit/>
            </a:bodyPr>
            <a:lstStyle/>
            <a:p>
              <a:pPr algn="ctr" defTabSz="1451381">
                <a:lnSpc>
                  <a:spcPct val="90000"/>
                </a:lnSpc>
                <a:defRPr sz="1800" b="0" i="0" u="none" strike="noStrike" kern="0" cap="none" spc="0" baseline="0">
                  <a:solidFill>
                    <a:srgbClr val="000000"/>
                  </a:solidFill>
                  <a:uFillTx/>
                </a:defRPr>
              </a:pPr>
              <a:r>
                <a:rPr lang="en-US" sz="3265">
                  <a:solidFill>
                    <a:srgbClr val="FFFFFF"/>
                  </a:solidFill>
                  <a:latin typeface="Calibri"/>
                </a:rPr>
                <a:t>Mobile </a:t>
              </a:r>
            </a:p>
            <a:p>
              <a:pPr algn="ctr" defTabSz="1451381">
                <a:lnSpc>
                  <a:spcPct val="90000"/>
                </a:lnSpc>
                <a:spcAft>
                  <a:spcPts val="1361"/>
                </a:spcAft>
                <a:defRPr sz="1800" b="0" i="0" u="none" strike="noStrike" kern="0" cap="none" spc="0" baseline="0">
                  <a:solidFill>
                    <a:srgbClr val="000000"/>
                  </a:solidFill>
                  <a:uFillTx/>
                </a:defRPr>
              </a:pPr>
              <a:r>
                <a:rPr lang="en-US" sz="3265">
                  <a:solidFill>
                    <a:srgbClr val="FFFFFF"/>
                  </a:solidFill>
                  <a:latin typeface="Calibri"/>
                </a:rPr>
                <a:t>first</a:t>
              </a:r>
            </a:p>
          </p:txBody>
        </p:sp>
      </p:grpSp>
      <p:sp>
        <p:nvSpPr>
          <p:cNvPr id="15" name="TextBox 25"/>
          <p:cNvSpPr txBox="1"/>
          <p:nvPr/>
        </p:nvSpPr>
        <p:spPr>
          <a:xfrm>
            <a:off x="479283" y="3130550"/>
            <a:ext cx="2375855" cy="1038325"/>
          </a:xfrm>
          <a:prstGeom prst="rect">
            <a:avLst/>
          </a:prstGeom>
          <a:solidFill>
            <a:srgbClr val="7F7F7F"/>
          </a:solidFill>
          <a:ln cap="flat">
            <a:noFill/>
          </a:ln>
        </p:spPr>
        <p:txBody>
          <a:bodyPr vert="horz" wrap="square" lIns="37437" tIns="37437" rIns="37437" bIns="37437" anchor="ctr" anchorCtr="1" compatLnSpc="1">
            <a:noAutofit/>
          </a:bodyPr>
          <a:lstStyle/>
          <a:p>
            <a:pPr algn="ctr" defTabSz="2620547">
              <a:lnSpc>
                <a:spcPct val="90000"/>
              </a:lnSpc>
              <a:spcAft>
                <a:spcPts val="1361"/>
              </a:spcAft>
              <a:defRPr sz="1800" b="0" i="0" u="none" strike="noStrike" kern="0" cap="none" spc="0" baseline="0">
                <a:solidFill>
                  <a:srgbClr val="000000"/>
                </a:solidFill>
                <a:uFillTx/>
              </a:defRPr>
            </a:pPr>
            <a:r>
              <a:rPr lang="en-US" sz="3265" dirty="0">
                <a:solidFill>
                  <a:srgbClr val="FFFFFF"/>
                </a:solidFill>
                <a:latin typeface="Calibri"/>
              </a:rPr>
              <a:t>Mobile unfriendly</a:t>
            </a:r>
          </a:p>
        </p:txBody>
      </p:sp>
      <p:sp>
        <p:nvSpPr>
          <p:cNvPr id="16" name="Arrow: Right 19"/>
          <p:cNvSpPr/>
          <p:nvPr/>
        </p:nvSpPr>
        <p:spPr>
          <a:xfrm>
            <a:off x="2855140" y="3585202"/>
            <a:ext cx="444060" cy="228561"/>
          </a:xfrm>
          <a:custGeom>
            <a:avLst>
              <a:gd name="f0" fmla="val 16956"/>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 f8 0 f7"/>
              <a:gd name="f15" fmla="pin 0 f0 21600"/>
              <a:gd name="f16" fmla="pin 0 f1 10800"/>
              <a:gd name="f17" fmla="*/ f10 f2 1"/>
              <a:gd name="f18" fmla="*/ f11 f2 1"/>
              <a:gd name="f19" fmla="val f15"/>
              <a:gd name="f20" fmla="val f16"/>
              <a:gd name="f21" fmla="*/ f14 1 21600"/>
              <a:gd name="f22" fmla="*/ f15 f12 1"/>
              <a:gd name="f23" fmla="*/ f16 f13 1"/>
              <a:gd name="f24" fmla="*/ f17 1 f4"/>
              <a:gd name="f25" fmla="*/ f18 1 f4"/>
              <a:gd name="f26" fmla="+- 21600 0 f20"/>
              <a:gd name="f27" fmla="+- 21600 0 f19"/>
              <a:gd name="f28" fmla="*/ 0 f21 1"/>
              <a:gd name="f29" fmla="*/ 21600 f21 1"/>
              <a:gd name="f30" fmla="*/ f20 f13 1"/>
              <a:gd name="f31" fmla="*/ f19 f12 1"/>
              <a:gd name="f32" fmla="+- f24 0 f3"/>
              <a:gd name="f33" fmla="+- f25 0 f3"/>
              <a:gd name="f34" fmla="*/ f27 f20 1"/>
              <a:gd name="f35" fmla="*/ f28 1 f21"/>
              <a:gd name="f36" fmla="*/ f29 1 f21"/>
              <a:gd name="f37" fmla="*/ f26 f13 1"/>
              <a:gd name="f38" fmla="*/ f34 1 10800"/>
              <a:gd name="f39" fmla="*/ f35 f12 1"/>
              <a:gd name="f40" fmla="*/ f35 f13 1"/>
              <a:gd name="f41" fmla="*/ f36 f13 1"/>
              <a:gd name="f42" fmla="+- f19 f38 0"/>
              <a:gd name="f43" fmla="*/ f42 f12 1"/>
            </a:gdLst>
            <a:ahLst>
              <a:ahXY gdRefX="f0" minX="f7" maxX="f8" gdRefY="f1" minY="f7" maxY="f9">
                <a:pos x="f22" y="f23"/>
              </a:ahXY>
            </a:ahLst>
            <a:cxnLst>
              <a:cxn ang="3cd4">
                <a:pos x="hc" y="t"/>
              </a:cxn>
              <a:cxn ang="0">
                <a:pos x="r" y="vc"/>
              </a:cxn>
              <a:cxn ang="cd4">
                <a:pos x="hc" y="b"/>
              </a:cxn>
              <a:cxn ang="cd2">
                <a:pos x="l" y="vc"/>
              </a:cxn>
              <a:cxn ang="f32">
                <a:pos x="f31" y="f40"/>
              </a:cxn>
              <a:cxn ang="f33">
                <a:pos x="f31" y="f41"/>
              </a:cxn>
            </a:cxnLst>
            <a:rect l="f39" t="f30" r="f43" b="f37"/>
            <a:pathLst>
              <a:path w="21600" h="21600">
                <a:moveTo>
                  <a:pt x="f7" y="f20"/>
                </a:moveTo>
                <a:lnTo>
                  <a:pt x="f19" y="f20"/>
                </a:lnTo>
                <a:lnTo>
                  <a:pt x="f19" y="f7"/>
                </a:lnTo>
                <a:lnTo>
                  <a:pt x="f8" y="f9"/>
                </a:lnTo>
                <a:lnTo>
                  <a:pt x="f19" y="f8"/>
                </a:lnTo>
                <a:lnTo>
                  <a:pt x="f19" y="f26"/>
                </a:lnTo>
                <a:lnTo>
                  <a:pt x="f7" y="f26"/>
                </a:lnTo>
                <a:close/>
              </a:path>
            </a:pathLst>
          </a:custGeom>
          <a:solidFill>
            <a:srgbClr val="767171"/>
          </a:solidFill>
          <a:ln w="12701" cap="flat">
            <a:solidFill>
              <a:srgbClr val="767171"/>
            </a:solidFill>
            <a:prstDash val="solid"/>
            <a:miter/>
          </a:ln>
        </p:spPr>
        <p:txBody>
          <a:bodyPr vert="horz" wrap="square" lIns="82935" tIns="41468" rIns="82935" bIns="41468" anchor="ctr" anchorCtr="1" compatLnSpc="1">
            <a:noAutofit/>
          </a:bodyPr>
          <a:lstStyle/>
          <a:p>
            <a:pPr algn="ctr" defTabSz="829361">
              <a:defRPr sz="1800" b="0" i="0" u="none" strike="noStrike" kern="0" cap="none" spc="0" baseline="0">
                <a:solidFill>
                  <a:srgbClr val="000000"/>
                </a:solidFill>
                <a:uFillTx/>
              </a:defRPr>
            </a:pPr>
            <a:endParaRPr lang="en-GB" sz="1633">
              <a:solidFill>
                <a:srgbClr val="FFFFFF"/>
              </a:solidFill>
              <a:latin typeface="Calibri"/>
            </a:endParaRPr>
          </a:p>
        </p:txBody>
      </p:sp>
      <p:sp>
        <p:nvSpPr>
          <p:cNvPr id="17" name="Arrow: Right 20"/>
          <p:cNvSpPr/>
          <p:nvPr/>
        </p:nvSpPr>
        <p:spPr>
          <a:xfrm>
            <a:off x="5744779" y="3577621"/>
            <a:ext cx="445022" cy="227566"/>
          </a:xfrm>
          <a:custGeom>
            <a:avLst>
              <a:gd name="f0" fmla="val 16077"/>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 f8 0 f7"/>
              <a:gd name="f15" fmla="pin 0 f0 21600"/>
              <a:gd name="f16" fmla="pin 0 f1 10800"/>
              <a:gd name="f17" fmla="*/ f10 f2 1"/>
              <a:gd name="f18" fmla="*/ f11 f2 1"/>
              <a:gd name="f19" fmla="val f15"/>
              <a:gd name="f20" fmla="val f16"/>
              <a:gd name="f21" fmla="*/ f14 1 21600"/>
              <a:gd name="f22" fmla="*/ f15 f12 1"/>
              <a:gd name="f23" fmla="*/ f16 f13 1"/>
              <a:gd name="f24" fmla="*/ f17 1 f4"/>
              <a:gd name="f25" fmla="*/ f18 1 f4"/>
              <a:gd name="f26" fmla="+- 21600 0 f20"/>
              <a:gd name="f27" fmla="+- 21600 0 f19"/>
              <a:gd name="f28" fmla="*/ 0 f21 1"/>
              <a:gd name="f29" fmla="*/ 21600 f21 1"/>
              <a:gd name="f30" fmla="*/ f20 f13 1"/>
              <a:gd name="f31" fmla="*/ f19 f12 1"/>
              <a:gd name="f32" fmla="+- f24 0 f3"/>
              <a:gd name="f33" fmla="+- f25 0 f3"/>
              <a:gd name="f34" fmla="*/ f27 f20 1"/>
              <a:gd name="f35" fmla="*/ f28 1 f21"/>
              <a:gd name="f36" fmla="*/ f29 1 f21"/>
              <a:gd name="f37" fmla="*/ f26 f13 1"/>
              <a:gd name="f38" fmla="*/ f34 1 10800"/>
              <a:gd name="f39" fmla="*/ f35 f12 1"/>
              <a:gd name="f40" fmla="*/ f35 f13 1"/>
              <a:gd name="f41" fmla="*/ f36 f13 1"/>
              <a:gd name="f42" fmla="+- f19 f38 0"/>
              <a:gd name="f43" fmla="*/ f42 f12 1"/>
            </a:gdLst>
            <a:ahLst>
              <a:ahXY gdRefX="f0" minX="f7" maxX="f8" gdRefY="f1" minY="f7" maxY="f9">
                <a:pos x="f22" y="f23"/>
              </a:ahXY>
            </a:ahLst>
            <a:cxnLst>
              <a:cxn ang="3cd4">
                <a:pos x="hc" y="t"/>
              </a:cxn>
              <a:cxn ang="0">
                <a:pos x="r" y="vc"/>
              </a:cxn>
              <a:cxn ang="cd4">
                <a:pos x="hc" y="b"/>
              </a:cxn>
              <a:cxn ang="cd2">
                <a:pos x="l" y="vc"/>
              </a:cxn>
              <a:cxn ang="f32">
                <a:pos x="f31" y="f40"/>
              </a:cxn>
              <a:cxn ang="f33">
                <a:pos x="f31" y="f41"/>
              </a:cxn>
            </a:cxnLst>
            <a:rect l="f39" t="f30" r="f43" b="f37"/>
            <a:pathLst>
              <a:path w="21600" h="21600">
                <a:moveTo>
                  <a:pt x="f7" y="f20"/>
                </a:moveTo>
                <a:lnTo>
                  <a:pt x="f19" y="f20"/>
                </a:lnTo>
                <a:lnTo>
                  <a:pt x="f19" y="f7"/>
                </a:lnTo>
                <a:lnTo>
                  <a:pt x="f8" y="f9"/>
                </a:lnTo>
                <a:lnTo>
                  <a:pt x="f19" y="f8"/>
                </a:lnTo>
                <a:lnTo>
                  <a:pt x="f19" y="f26"/>
                </a:lnTo>
                <a:lnTo>
                  <a:pt x="f7" y="f26"/>
                </a:lnTo>
                <a:close/>
              </a:path>
            </a:pathLst>
          </a:custGeom>
          <a:solidFill>
            <a:schemeClr val="accent4"/>
          </a:solidFill>
          <a:ln w="12701" cap="flat">
            <a:solidFill>
              <a:schemeClr val="accent4"/>
            </a:solidFill>
            <a:prstDash val="solid"/>
            <a:miter/>
          </a:ln>
        </p:spPr>
        <p:txBody>
          <a:bodyPr vert="horz" wrap="square" lIns="82935" tIns="41468" rIns="82935" bIns="41468" anchor="ctr" anchorCtr="1" compatLnSpc="1">
            <a:noAutofit/>
          </a:bodyPr>
          <a:lstStyle/>
          <a:p>
            <a:pPr algn="ctr" defTabSz="829361">
              <a:defRPr sz="1800" b="0" i="0" u="none" strike="noStrike" kern="0" cap="none" spc="0" baseline="0">
                <a:solidFill>
                  <a:srgbClr val="000000"/>
                </a:solidFill>
                <a:uFillTx/>
              </a:defRPr>
            </a:pPr>
            <a:endParaRPr lang="en-GB" sz="1633">
              <a:solidFill>
                <a:srgbClr val="FFFFFF"/>
              </a:solidFill>
              <a:latin typeface="Calibri"/>
            </a:endParaRPr>
          </a:p>
        </p:txBody>
      </p:sp>
      <p:sp>
        <p:nvSpPr>
          <p:cNvPr id="18" name="Arrow: Right 20"/>
          <p:cNvSpPr/>
          <p:nvPr/>
        </p:nvSpPr>
        <p:spPr>
          <a:xfrm>
            <a:off x="8596501" y="3585201"/>
            <a:ext cx="445022" cy="227566"/>
          </a:xfrm>
          <a:custGeom>
            <a:avLst>
              <a:gd name="f0" fmla="val 16077"/>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 f8 0 f7"/>
              <a:gd name="f15" fmla="pin 0 f0 21600"/>
              <a:gd name="f16" fmla="pin 0 f1 10800"/>
              <a:gd name="f17" fmla="*/ f10 f2 1"/>
              <a:gd name="f18" fmla="*/ f11 f2 1"/>
              <a:gd name="f19" fmla="val f15"/>
              <a:gd name="f20" fmla="val f16"/>
              <a:gd name="f21" fmla="*/ f14 1 21600"/>
              <a:gd name="f22" fmla="*/ f15 f12 1"/>
              <a:gd name="f23" fmla="*/ f16 f13 1"/>
              <a:gd name="f24" fmla="*/ f17 1 f4"/>
              <a:gd name="f25" fmla="*/ f18 1 f4"/>
              <a:gd name="f26" fmla="+- 21600 0 f20"/>
              <a:gd name="f27" fmla="+- 21600 0 f19"/>
              <a:gd name="f28" fmla="*/ 0 f21 1"/>
              <a:gd name="f29" fmla="*/ 21600 f21 1"/>
              <a:gd name="f30" fmla="*/ f20 f13 1"/>
              <a:gd name="f31" fmla="*/ f19 f12 1"/>
              <a:gd name="f32" fmla="+- f24 0 f3"/>
              <a:gd name="f33" fmla="+- f25 0 f3"/>
              <a:gd name="f34" fmla="*/ f27 f20 1"/>
              <a:gd name="f35" fmla="*/ f28 1 f21"/>
              <a:gd name="f36" fmla="*/ f29 1 f21"/>
              <a:gd name="f37" fmla="*/ f26 f13 1"/>
              <a:gd name="f38" fmla="*/ f34 1 10800"/>
              <a:gd name="f39" fmla="*/ f35 f12 1"/>
              <a:gd name="f40" fmla="*/ f35 f13 1"/>
              <a:gd name="f41" fmla="*/ f36 f13 1"/>
              <a:gd name="f42" fmla="+- f19 f38 0"/>
              <a:gd name="f43" fmla="*/ f42 f12 1"/>
            </a:gdLst>
            <a:ahLst>
              <a:ahXY gdRefX="f0" minX="f7" maxX="f8" gdRefY="f1" minY="f7" maxY="f9">
                <a:pos x="f22" y="f23"/>
              </a:ahXY>
            </a:ahLst>
            <a:cxnLst>
              <a:cxn ang="3cd4">
                <a:pos x="hc" y="t"/>
              </a:cxn>
              <a:cxn ang="0">
                <a:pos x="r" y="vc"/>
              </a:cxn>
              <a:cxn ang="cd4">
                <a:pos x="hc" y="b"/>
              </a:cxn>
              <a:cxn ang="cd2">
                <a:pos x="l" y="vc"/>
              </a:cxn>
              <a:cxn ang="f32">
                <a:pos x="f31" y="f40"/>
              </a:cxn>
              <a:cxn ang="f33">
                <a:pos x="f31" y="f41"/>
              </a:cxn>
            </a:cxnLst>
            <a:rect l="f39" t="f30" r="f43" b="f37"/>
            <a:pathLst>
              <a:path w="21600" h="21600">
                <a:moveTo>
                  <a:pt x="f7" y="f20"/>
                </a:moveTo>
                <a:lnTo>
                  <a:pt x="f19" y="f20"/>
                </a:lnTo>
                <a:lnTo>
                  <a:pt x="f19" y="f7"/>
                </a:lnTo>
                <a:lnTo>
                  <a:pt x="f8" y="f9"/>
                </a:lnTo>
                <a:lnTo>
                  <a:pt x="f19" y="f8"/>
                </a:lnTo>
                <a:lnTo>
                  <a:pt x="f19" y="f26"/>
                </a:lnTo>
                <a:lnTo>
                  <a:pt x="f7" y="f26"/>
                </a:lnTo>
                <a:close/>
              </a:path>
            </a:pathLst>
          </a:custGeom>
          <a:solidFill>
            <a:schemeClr val="accent4"/>
          </a:solidFill>
          <a:ln w="12701" cap="flat">
            <a:solidFill>
              <a:schemeClr val="accent4"/>
            </a:solidFill>
            <a:prstDash val="solid"/>
            <a:miter/>
          </a:ln>
        </p:spPr>
        <p:txBody>
          <a:bodyPr vert="horz" wrap="square" lIns="82935" tIns="41468" rIns="82935" bIns="41468" anchor="ctr" anchorCtr="1" compatLnSpc="1">
            <a:noAutofit/>
          </a:bodyPr>
          <a:lstStyle/>
          <a:p>
            <a:pPr algn="ctr" defTabSz="829361">
              <a:defRPr sz="1800" b="0" i="0" u="none" strike="noStrike" kern="0" cap="none" spc="0" baseline="0">
                <a:solidFill>
                  <a:srgbClr val="000000"/>
                </a:solidFill>
                <a:uFillTx/>
              </a:defRPr>
            </a:pPr>
            <a:endParaRPr lang="en-GB" sz="1633">
              <a:solidFill>
                <a:srgbClr val="FFFFFF"/>
              </a:solidFill>
              <a:latin typeface="Calibri"/>
            </a:endParaRPr>
          </a:p>
        </p:txBody>
      </p:sp>
      <p:sp>
        <p:nvSpPr>
          <p:cNvPr id="19" name="TextBox 23"/>
          <p:cNvSpPr txBox="1"/>
          <p:nvPr/>
        </p:nvSpPr>
        <p:spPr>
          <a:xfrm>
            <a:off x="479283" y="4168875"/>
            <a:ext cx="2375855" cy="1200077"/>
          </a:xfrm>
          <a:prstGeom prst="rect">
            <a:avLst/>
          </a:prstGeom>
          <a:noFill/>
          <a:ln cap="flat">
            <a:noFill/>
          </a:ln>
        </p:spPr>
        <p:txBody>
          <a:bodyPr vert="horz" wrap="square" lIns="82935" tIns="41468" rIns="82935" bIns="41468" anchor="t" anchorCtr="0" compatLnSpc="1">
            <a:spAutoFit/>
          </a:bodyPr>
          <a:lstStyle/>
          <a:p>
            <a:pPr marL="130607" indent="-130607" defTabSz="829361">
              <a:buSzPct val="100000"/>
              <a:buFont typeface="Arial" pitchFamily="34"/>
              <a:buChar char="•"/>
              <a:defRPr sz="1800" b="0" i="0" u="none" strike="noStrike" kern="0" cap="none" spc="0" baseline="0">
                <a:solidFill>
                  <a:srgbClr val="000000"/>
                </a:solidFill>
                <a:uFillTx/>
              </a:defRPr>
            </a:pPr>
            <a:r>
              <a:rPr lang="en-GB" sz="1451" dirty="0">
                <a:solidFill>
                  <a:srgbClr val="000000"/>
                </a:solidFill>
                <a:latin typeface="Arial Narrow" pitchFamily="34"/>
              </a:rPr>
              <a:t>The questionnaire is not functional on mobile</a:t>
            </a:r>
          </a:p>
          <a:p>
            <a:pPr marL="130607" indent="-130607" defTabSz="829361">
              <a:buSzPct val="100000"/>
              <a:buFont typeface="Arial" pitchFamily="34"/>
              <a:buChar char="•"/>
              <a:defRPr sz="1800" b="0" i="0" u="none" strike="noStrike" kern="0" cap="none" spc="0" baseline="0">
                <a:solidFill>
                  <a:srgbClr val="000000"/>
                </a:solidFill>
                <a:uFillTx/>
              </a:defRPr>
            </a:pPr>
            <a:r>
              <a:rPr lang="en-GB" sz="1451" dirty="0">
                <a:solidFill>
                  <a:srgbClr val="000000"/>
                </a:solidFill>
                <a:latin typeface="Arial Narrow" pitchFamily="34"/>
              </a:rPr>
              <a:t>Mobile completion is:</a:t>
            </a:r>
          </a:p>
          <a:p>
            <a:pPr marL="195911" lvl="2" indent="-195911" defTabSz="829361">
              <a:buSzPct val="100000"/>
              <a:buFont typeface="Arial Narrow" pitchFamily="34"/>
              <a:buChar char="-"/>
              <a:defRPr sz="1800" b="0" i="0" u="none" strike="noStrike" kern="0" cap="none" spc="0" baseline="0">
                <a:solidFill>
                  <a:srgbClr val="000000"/>
                </a:solidFill>
                <a:uFillTx/>
              </a:defRPr>
            </a:pPr>
            <a:r>
              <a:rPr lang="en-GB" sz="1451" dirty="0">
                <a:solidFill>
                  <a:srgbClr val="000000"/>
                </a:solidFill>
                <a:latin typeface="Arial Narrow" pitchFamily="34"/>
              </a:rPr>
              <a:t>discouraged</a:t>
            </a:r>
          </a:p>
          <a:p>
            <a:pPr marL="195911" lvl="2" indent="-195911" defTabSz="829361">
              <a:buSzPct val="100000"/>
              <a:buFont typeface="Arial Narrow" pitchFamily="34"/>
              <a:buChar char="-"/>
              <a:defRPr sz="1800" b="0" i="0" u="none" strike="noStrike" kern="0" cap="none" spc="0" baseline="0">
                <a:solidFill>
                  <a:srgbClr val="000000"/>
                </a:solidFill>
                <a:uFillTx/>
              </a:defRPr>
            </a:pPr>
            <a:r>
              <a:rPr lang="en-GB" sz="1451" dirty="0">
                <a:solidFill>
                  <a:srgbClr val="000000"/>
                </a:solidFill>
                <a:latin typeface="Arial Narrow" pitchFamily="34"/>
              </a:rPr>
              <a:t>not allowed/screened out</a:t>
            </a:r>
          </a:p>
        </p:txBody>
      </p:sp>
      <p:sp>
        <p:nvSpPr>
          <p:cNvPr id="20" name="TextBox 25"/>
          <p:cNvSpPr txBox="1"/>
          <p:nvPr/>
        </p:nvSpPr>
        <p:spPr>
          <a:xfrm>
            <a:off x="6294855" y="4168875"/>
            <a:ext cx="2301645" cy="1869876"/>
          </a:xfrm>
          <a:prstGeom prst="rect">
            <a:avLst/>
          </a:prstGeom>
          <a:noFill/>
          <a:ln cap="flat">
            <a:noFill/>
          </a:ln>
        </p:spPr>
        <p:txBody>
          <a:bodyPr vert="horz" wrap="square" lIns="82935" tIns="41468" rIns="82935" bIns="41468" anchor="t" anchorCtr="0" compatLnSpc="1">
            <a:spAutoFit/>
          </a:bodyPr>
          <a:lstStyle/>
          <a:p>
            <a:pPr marL="130607" indent="-130607" defTabSz="829361">
              <a:buSzPct val="100000"/>
              <a:buFont typeface="Arial" pitchFamily="34"/>
              <a:buChar char="•"/>
              <a:defRPr sz="1800" b="0" i="0" u="none" strike="noStrike" kern="0" cap="none" spc="0" baseline="0">
                <a:solidFill>
                  <a:srgbClr val="000000"/>
                </a:solidFill>
                <a:uFillTx/>
              </a:defRPr>
            </a:pPr>
            <a:r>
              <a:rPr lang="en-GB" sz="1451" kern="0" dirty="0">
                <a:solidFill>
                  <a:srgbClr val="000000"/>
                </a:solidFill>
                <a:latin typeface="Arial Narrow" pitchFamily="34"/>
              </a:rPr>
              <a:t>Questionnaire is designed to optimise reformatting for mobile; e.g. single column, minimalist, uncluttered, etc.</a:t>
            </a:r>
          </a:p>
          <a:p>
            <a:pPr marL="130607" indent="-130607" defTabSz="829361">
              <a:buSzPct val="100000"/>
              <a:buFont typeface="Arial" pitchFamily="34"/>
              <a:buChar char="•"/>
              <a:defRPr sz="1800" b="0" i="0" u="none" strike="noStrike" kern="0" cap="none" spc="0" baseline="0">
                <a:solidFill>
                  <a:srgbClr val="000000"/>
                </a:solidFill>
                <a:uFillTx/>
              </a:defRPr>
            </a:pPr>
            <a:r>
              <a:rPr lang="en-GB" sz="1451" kern="0" dirty="0">
                <a:solidFill>
                  <a:srgbClr val="000000"/>
                </a:solidFill>
                <a:latin typeface="Arial Narrow" pitchFamily="34"/>
              </a:rPr>
              <a:t>Questionnaire responds to the screen size, i.e. it is reformatted/restructured for the device being used</a:t>
            </a:r>
          </a:p>
        </p:txBody>
      </p:sp>
      <p:sp>
        <p:nvSpPr>
          <p:cNvPr id="21" name="TextBox 24"/>
          <p:cNvSpPr txBox="1"/>
          <p:nvPr/>
        </p:nvSpPr>
        <p:spPr>
          <a:xfrm>
            <a:off x="3368923" y="4168875"/>
            <a:ext cx="2375855" cy="1869876"/>
          </a:xfrm>
          <a:prstGeom prst="rect">
            <a:avLst/>
          </a:prstGeom>
          <a:noFill/>
          <a:ln cap="flat">
            <a:noFill/>
          </a:ln>
        </p:spPr>
        <p:txBody>
          <a:bodyPr vert="horz" wrap="square" lIns="82935" tIns="41468" rIns="82935" bIns="41468" anchor="t" anchorCtr="0" compatLnSpc="1">
            <a:spAutoFit/>
          </a:bodyPr>
          <a:lstStyle/>
          <a:p>
            <a:pPr marL="130607" indent="-130607" defTabSz="829361">
              <a:buSzPct val="100000"/>
              <a:buFont typeface="Arial" pitchFamily="34"/>
              <a:buChar char="•"/>
              <a:defRPr sz="1800" b="0" i="0" u="none" strike="noStrike" kern="0" cap="none" spc="0" baseline="0">
                <a:solidFill>
                  <a:srgbClr val="000000"/>
                </a:solidFill>
                <a:uFillTx/>
              </a:defRPr>
            </a:pPr>
            <a:r>
              <a:rPr lang="en-GB" sz="1451">
                <a:solidFill>
                  <a:srgbClr val="000000"/>
                </a:solidFill>
                <a:latin typeface="Arial Narrow" pitchFamily="34"/>
              </a:rPr>
              <a:t>Questionnaire is designed for desktop users</a:t>
            </a:r>
          </a:p>
          <a:p>
            <a:pPr marL="130607" indent="-130607" defTabSz="829361">
              <a:buSzPct val="100000"/>
              <a:buFont typeface="Arial" pitchFamily="34"/>
              <a:buChar char="•"/>
              <a:defRPr sz="1800" b="0" i="0" u="none" strike="noStrike" kern="0" cap="none" spc="0" baseline="0">
                <a:solidFill>
                  <a:srgbClr val="000000"/>
                </a:solidFill>
                <a:uFillTx/>
              </a:defRPr>
            </a:pPr>
            <a:r>
              <a:rPr lang="en-GB" sz="1451">
                <a:solidFill>
                  <a:srgbClr val="000000"/>
                </a:solidFill>
                <a:latin typeface="Arial Narrow" pitchFamily="34"/>
              </a:rPr>
              <a:t>Mobile is smaller version of desktop</a:t>
            </a:r>
          </a:p>
          <a:p>
            <a:pPr marL="130607" indent="-130607" defTabSz="829361">
              <a:buSzPct val="100000"/>
              <a:buFont typeface="Arial" pitchFamily="34"/>
              <a:buChar char="•"/>
              <a:defRPr sz="1800" b="0" i="0" u="none" strike="noStrike" kern="0" cap="none" spc="0" baseline="0">
                <a:solidFill>
                  <a:srgbClr val="000000"/>
                </a:solidFill>
                <a:uFillTx/>
              </a:defRPr>
            </a:pPr>
            <a:r>
              <a:rPr lang="en-GB" sz="1451">
                <a:solidFill>
                  <a:srgbClr val="000000"/>
                </a:solidFill>
                <a:latin typeface="Arial Narrow" pitchFamily="34"/>
              </a:rPr>
              <a:t>Functional on mobile but not really user-friendly despite it often being referred to as mobile ‘friendly’</a:t>
            </a:r>
          </a:p>
        </p:txBody>
      </p:sp>
      <p:sp>
        <p:nvSpPr>
          <p:cNvPr id="22" name="TextBox 27"/>
          <p:cNvSpPr txBox="1"/>
          <p:nvPr/>
        </p:nvSpPr>
        <p:spPr>
          <a:xfrm>
            <a:off x="9146585" y="4168875"/>
            <a:ext cx="2339563" cy="1200077"/>
          </a:xfrm>
          <a:prstGeom prst="rect">
            <a:avLst/>
          </a:prstGeom>
          <a:noFill/>
          <a:ln cap="flat">
            <a:noFill/>
          </a:ln>
        </p:spPr>
        <p:txBody>
          <a:bodyPr vert="horz" wrap="square" lIns="82935" tIns="41468" rIns="82935" bIns="41468" anchor="t" anchorCtr="0" compatLnSpc="1">
            <a:spAutoFit/>
          </a:bodyPr>
          <a:lstStyle/>
          <a:p>
            <a:pPr marL="130607" indent="-130607" defTabSz="829361">
              <a:buSzPct val="100000"/>
              <a:buFont typeface="Arial" pitchFamily="34"/>
              <a:buChar char="•"/>
              <a:defRPr sz="1800" b="0" i="0" u="none" strike="noStrike" kern="0" cap="none" spc="0" baseline="0">
                <a:solidFill>
                  <a:srgbClr val="000000"/>
                </a:solidFill>
                <a:uFillTx/>
              </a:defRPr>
            </a:pPr>
            <a:r>
              <a:rPr lang="en-GB" sz="1451" dirty="0">
                <a:solidFill>
                  <a:srgbClr val="000000"/>
                </a:solidFill>
                <a:latin typeface="Arial Narrow" pitchFamily="34"/>
              </a:rPr>
              <a:t>Questionnaire is designed for mobile</a:t>
            </a:r>
          </a:p>
          <a:p>
            <a:pPr marL="130607" indent="-130607" defTabSz="829361">
              <a:buSzPct val="100000"/>
              <a:buFont typeface="Arial" pitchFamily="34"/>
              <a:buChar char="•"/>
              <a:defRPr sz="1800" b="0" i="0" u="none" strike="noStrike" kern="0" cap="none" spc="0" baseline="0">
                <a:solidFill>
                  <a:srgbClr val="000000"/>
                </a:solidFill>
                <a:uFillTx/>
              </a:defRPr>
            </a:pPr>
            <a:r>
              <a:rPr lang="en-GB" sz="1451" dirty="0">
                <a:solidFill>
                  <a:srgbClr val="000000"/>
                </a:solidFill>
                <a:latin typeface="Arial Narrow" pitchFamily="34"/>
              </a:rPr>
              <a:t>The questionnaire looks the same across all devices to ensure comparability</a:t>
            </a:r>
          </a:p>
        </p:txBody>
      </p:sp>
    </p:spTree>
    <p:extLst>
      <p:ext uri="{BB962C8B-B14F-4D97-AF65-F5344CB8AC3E}">
        <p14:creationId xmlns:p14="http://schemas.microsoft.com/office/powerpoint/2010/main" val="1145418883"/>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5065" y="840830"/>
            <a:ext cx="10438926" cy="542823"/>
          </a:xfrm>
        </p:spPr>
        <p:txBody>
          <a:bodyPr/>
          <a:lstStyle/>
          <a:p>
            <a:r>
              <a:rPr lang="en-GB" dirty="0"/>
              <a:t>A continuum from mobile-unfriendly to mobile-first</a:t>
            </a:r>
          </a:p>
        </p:txBody>
      </p:sp>
      <p:grpSp>
        <p:nvGrpSpPr>
          <p:cNvPr id="7" name="Diagram 5"/>
          <p:cNvGrpSpPr/>
          <p:nvPr/>
        </p:nvGrpSpPr>
        <p:grpSpPr>
          <a:xfrm>
            <a:off x="3369471" y="1824941"/>
            <a:ext cx="8125418" cy="2378766"/>
            <a:chOff x="3713762" y="2012082"/>
            <a:chExt cx="8958650" cy="2622700"/>
          </a:xfrm>
        </p:grpSpPr>
        <p:sp>
          <p:nvSpPr>
            <p:cNvPr id="8" name="Freeform: Shape 7"/>
            <p:cNvSpPr/>
            <p:nvPr/>
          </p:nvSpPr>
          <p:spPr>
            <a:xfrm>
              <a:off x="8193088" y="2938305"/>
              <a:ext cx="3169575" cy="550093"/>
            </a:xfrm>
            <a:custGeom>
              <a:avLst/>
              <a:gdLst>
                <a:gd name="f0" fmla="val w"/>
                <a:gd name="f1" fmla="val h"/>
                <a:gd name="f2" fmla="val 0"/>
                <a:gd name="f3" fmla="val 3169579"/>
                <a:gd name="f4" fmla="val 550092"/>
                <a:gd name="f5" fmla="val 275046"/>
                <a:gd name="f6" fmla="*/ f0 1 3169579"/>
                <a:gd name="f7" fmla="*/ f1 1 550092"/>
                <a:gd name="f8" fmla="+- f4 0 f2"/>
                <a:gd name="f9" fmla="+- f3 0 f2"/>
                <a:gd name="f10" fmla="*/ f9 1 3169579"/>
                <a:gd name="f11" fmla="*/ f8 1 550092"/>
                <a:gd name="f12" fmla="*/ 0 1 f10"/>
                <a:gd name="f13" fmla="*/ 3169579 1 f10"/>
                <a:gd name="f14" fmla="*/ 0 1 f11"/>
                <a:gd name="f15" fmla="*/ 550092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3169579" h="550092">
                  <a:moveTo>
                    <a:pt x="f2" y="f2"/>
                  </a:moveTo>
                  <a:lnTo>
                    <a:pt x="f2" y="f5"/>
                  </a:lnTo>
                  <a:lnTo>
                    <a:pt x="f3" y="f5"/>
                  </a:lnTo>
                  <a:lnTo>
                    <a:pt x="f3" y="f4"/>
                  </a:lnTo>
                </a:path>
              </a:pathLst>
            </a:custGeom>
            <a:noFill/>
            <a:ln w="12701" cap="flat">
              <a:solidFill>
                <a:schemeClr val="accent4"/>
              </a:solidFill>
              <a:prstDash val="solid"/>
              <a:miter/>
            </a:ln>
          </p:spPr>
          <p:txBody>
            <a:bodyPr vert="horz" wrap="square" lIns="0" tIns="0" rIns="0" bIns="0" anchor="t" anchorCtr="0" compatLnSpc="1">
              <a:noAutofit/>
            </a:bodyPr>
            <a:lstStyle/>
            <a:p>
              <a:pPr defTabSz="829361">
                <a:defRPr sz="1800" b="0" i="0" u="none" strike="noStrike" kern="0" cap="none" spc="0" baseline="0">
                  <a:solidFill>
                    <a:srgbClr val="000000"/>
                  </a:solidFill>
                  <a:uFillTx/>
                </a:defRPr>
              </a:pPr>
              <a:endParaRPr lang="en-GB" sz="1633">
                <a:solidFill>
                  <a:srgbClr val="000000"/>
                </a:solidFill>
                <a:latin typeface="Calibri"/>
              </a:endParaRPr>
            </a:p>
          </p:txBody>
        </p:sp>
        <p:sp>
          <p:nvSpPr>
            <p:cNvPr id="9" name="Freeform: Shape 8"/>
            <p:cNvSpPr/>
            <p:nvPr/>
          </p:nvSpPr>
          <p:spPr>
            <a:xfrm>
              <a:off x="8147368" y="2938305"/>
              <a:ext cx="91440" cy="550093"/>
            </a:xfrm>
            <a:custGeom>
              <a:avLst/>
              <a:gdLst>
                <a:gd name="f0" fmla="val w"/>
                <a:gd name="f1" fmla="val h"/>
                <a:gd name="f2" fmla="val 0"/>
                <a:gd name="f3" fmla="val 91440"/>
                <a:gd name="f4" fmla="val 550092"/>
                <a:gd name="f5" fmla="val 45720"/>
                <a:gd name="f6" fmla="*/ f0 1 91440"/>
                <a:gd name="f7" fmla="*/ f1 1 550092"/>
                <a:gd name="f8" fmla="+- f4 0 f2"/>
                <a:gd name="f9" fmla="+- f3 0 f2"/>
                <a:gd name="f10" fmla="*/ f9 1 91440"/>
                <a:gd name="f11" fmla="*/ f8 1 550092"/>
                <a:gd name="f12" fmla="*/ 0 1 f10"/>
                <a:gd name="f13" fmla="*/ 91440 1 f10"/>
                <a:gd name="f14" fmla="*/ 0 1 f11"/>
                <a:gd name="f15" fmla="*/ 550092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91440" h="550092">
                  <a:moveTo>
                    <a:pt x="f5" y="f2"/>
                  </a:moveTo>
                  <a:lnTo>
                    <a:pt x="f5" y="f4"/>
                  </a:lnTo>
                </a:path>
              </a:pathLst>
            </a:custGeom>
            <a:noFill/>
            <a:ln w="12701" cap="flat">
              <a:solidFill>
                <a:schemeClr val="accent4"/>
              </a:solidFill>
              <a:prstDash val="solid"/>
              <a:miter/>
            </a:ln>
          </p:spPr>
          <p:txBody>
            <a:bodyPr vert="horz" wrap="square" lIns="0" tIns="0" rIns="0" bIns="0" anchor="t" anchorCtr="0" compatLnSpc="1">
              <a:noAutofit/>
            </a:bodyPr>
            <a:lstStyle/>
            <a:p>
              <a:pPr defTabSz="829361">
                <a:defRPr sz="1800" b="0" i="0" u="none" strike="noStrike" kern="0" cap="none" spc="0" baseline="0">
                  <a:solidFill>
                    <a:srgbClr val="000000"/>
                  </a:solidFill>
                  <a:uFillTx/>
                </a:defRPr>
              </a:pPr>
              <a:endParaRPr lang="en-GB" sz="1633">
                <a:solidFill>
                  <a:srgbClr val="000000"/>
                </a:solidFill>
                <a:latin typeface="Calibri"/>
              </a:endParaRPr>
            </a:p>
          </p:txBody>
        </p:sp>
        <p:sp>
          <p:nvSpPr>
            <p:cNvPr id="10" name="Freeform: Shape 9"/>
            <p:cNvSpPr/>
            <p:nvPr/>
          </p:nvSpPr>
          <p:spPr>
            <a:xfrm>
              <a:off x="5023503" y="2938305"/>
              <a:ext cx="3169575" cy="550093"/>
            </a:xfrm>
            <a:custGeom>
              <a:avLst/>
              <a:gdLst>
                <a:gd name="f0" fmla="val w"/>
                <a:gd name="f1" fmla="val h"/>
                <a:gd name="f2" fmla="val 0"/>
                <a:gd name="f3" fmla="val 3169579"/>
                <a:gd name="f4" fmla="val 550092"/>
                <a:gd name="f5" fmla="val 275046"/>
                <a:gd name="f6" fmla="*/ f0 1 3169579"/>
                <a:gd name="f7" fmla="*/ f1 1 550092"/>
                <a:gd name="f8" fmla="+- f4 0 f2"/>
                <a:gd name="f9" fmla="+- f3 0 f2"/>
                <a:gd name="f10" fmla="*/ f9 1 3169579"/>
                <a:gd name="f11" fmla="*/ f8 1 550092"/>
                <a:gd name="f12" fmla="*/ 0 1 f10"/>
                <a:gd name="f13" fmla="*/ 3169579 1 f10"/>
                <a:gd name="f14" fmla="*/ 0 1 f11"/>
                <a:gd name="f15" fmla="*/ 550092 1 f11"/>
                <a:gd name="f16" fmla="*/ f12 f6 1"/>
                <a:gd name="f17" fmla="*/ f13 f6 1"/>
                <a:gd name="f18" fmla="*/ f15 f7 1"/>
                <a:gd name="f19" fmla="*/ f14 f7 1"/>
              </a:gdLst>
              <a:ahLst/>
              <a:cxnLst>
                <a:cxn ang="3cd4">
                  <a:pos x="hc" y="t"/>
                </a:cxn>
                <a:cxn ang="0">
                  <a:pos x="r" y="vc"/>
                </a:cxn>
                <a:cxn ang="cd4">
                  <a:pos x="hc" y="b"/>
                </a:cxn>
                <a:cxn ang="cd2">
                  <a:pos x="l" y="vc"/>
                </a:cxn>
              </a:cxnLst>
              <a:rect l="f16" t="f19" r="f17" b="f18"/>
              <a:pathLst>
                <a:path w="3169579" h="550092">
                  <a:moveTo>
                    <a:pt x="f3" y="f2"/>
                  </a:moveTo>
                  <a:lnTo>
                    <a:pt x="f3" y="f5"/>
                  </a:lnTo>
                  <a:lnTo>
                    <a:pt x="f2" y="f5"/>
                  </a:lnTo>
                  <a:lnTo>
                    <a:pt x="f2" y="f4"/>
                  </a:lnTo>
                </a:path>
              </a:pathLst>
            </a:custGeom>
            <a:noFill/>
            <a:ln w="12701" cap="flat">
              <a:solidFill>
                <a:schemeClr val="accent4"/>
              </a:solidFill>
              <a:prstDash val="solid"/>
              <a:miter/>
            </a:ln>
          </p:spPr>
          <p:txBody>
            <a:bodyPr vert="horz" wrap="square" lIns="0" tIns="0" rIns="0" bIns="0" anchor="t" anchorCtr="0" compatLnSpc="1">
              <a:noAutofit/>
            </a:bodyPr>
            <a:lstStyle/>
            <a:p>
              <a:pPr defTabSz="829361">
                <a:defRPr sz="1800" b="0" i="0" u="none" strike="noStrike" kern="0" cap="none" spc="0" baseline="0">
                  <a:solidFill>
                    <a:srgbClr val="000000"/>
                  </a:solidFill>
                  <a:uFillTx/>
                </a:defRPr>
              </a:pPr>
              <a:endParaRPr lang="en-GB" sz="1633">
                <a:solidFill>
                  <a:srgbClr val="000000"/>
                </a:solidFill>
                <a:latin typeface="Calibri"/>
              </a:endParaRPr>
            </a:p>
          </p:txBody>
        </p:sp>
        <p:sp>
          <p:nvSpPr>
            <p:cNvPr id="11" name="Freeform: Shape 10"/>
            <p:cNvSpPr/>
            <p:nvPr/>
          </p:nvSpPr>
          <p:spPr>
            <a:xfrm>
              <a:off x="5647050" y="2012082"/>
              <a:ext cx="5092074" cy="926223"/>
            </a:xfrm>
            <a:custGeom>
              <a:avLst/>
              <a:gdLst>
                <a:gd name="f0" fmla="val 10800000"/>
                <a:gd name="f1" fmla="val 5400000"/>
                <a:gd name="f2" fmla="val 180"/>
                <a:gd name="f3" fmla="val w"/>
                <a:gd name="f4" fmla="val h"/>
                <a:gd name="f5" fmla="val 0"/>
                <a:gd name="f6" fmla="val 5092073"/>
                <a:gd name="f7" fmla="val 926224"/>
                <a:gd name="f8" fmla="+- 0 0 -90"/>
                <a:gd name="f9" fmla="*/ f3 1 5092073"/>
                <a:gd name="f10" fmla="*/ f4 1 926224"/>
                <a:gd name="f11" fmla="+- f7 0 f5"/>
                <a:gd name="f12" fmla="+- f6 0 f5"/>
                <a:gd name="f13" fmla="*/ f8 f0 1"/>
                <a:gd name="f14" fmla="*/ f12 1 5092073"/>
                <a:gd name="f15" fmla="*/ f11 1 926224"/>
                <a:gd name="f16" fmla="*/ 0 f12 1"/>
                <a:gd name="f17" fmla="*/ 0 f11 1"/>
                <a:gd name="f18" fmla="*/ 5092073 f12 1"/>
                <a:gd name="f19" fmla="*/ 926224 f11 1"/>
                <a:gd name="f20" fmla="*/ f13 1 f2"/>
                <a:gd name="f21" fmla="*/ f16 1 5092073"/>
                <a:gd name="f22" fmla="*/ f17 1 926224"/>
                <a:gd name="f23" fmla="*/ f18 1 5092073"/>
                <a:gd name="f24" fmla="*/ f19 1 926224"/>
                <a:gd name="f25" fmla="*/ f5 1 f14"/>
                <a:gd name="f26" fmla="*/ f6 1 f14"/>
                <a:gd name="f27" fmla="*/ f5 1 f15"/>
                <a:gd name="f28" fmla="*/ f7 1 f15"/>
                <a:gd name="f29" fmla="+- f20 0 f1"/>
                <a:gd name="f30" fmla="*/ f21 1 f14"/>
                <a:gd name="f31" fmla="*/ f22 1 f15"/>
                <a:gd name="f32" fmla="*/ f23 1 f14"/>
                <a:gd name="f33" fmla="*/ f24 1 f15"/>
                <a:gd name="f34" fmla="*/ f25 f9 1"/>
                <a:gd name="f35" fmla="*/ f26 f9 1"/>
                <a:gd name="f36" fmla="*/ f28 f10 1"/>
                <a:gd name="f37" fmla="*/ f27 f10 1"/>
                <a:gd name="f38" fmla="*/ f30 f9 1"/>
                <a:gd name="f39" fmla="*/ f31 f10 1"/>
                <a:gd name="f40" fmla="*/ f32 f9 1"/>
                <a:gd name="f41" fmla="*/ f33 f10 1"/>
              </a:gdLst>
              <a:ahLst/>
              <a:cxnLst>
                <a:cxn ang="3cd4">
                  <a:pos x="hc" y="t"/>
                </a:cxn>
                <a:cxn ang="0">
                  <a:pos x="r" y="vc"/>
                </a:cxn>
                <a:cxn ang="cd4">
                  <a:pos x="hc" y="b"/>
                </a:cxn>
                <a:cxn ang="cd2">
                  <a:pos x="l" y="vc"/>
                </a:cxn>
                <a:cxn ang="f29">
                  <a:pos x="f38" y="f39"/>
                </a:cxn>
                <a:cxn ang="f29">
                  <a:pos x="f40" y="f39"/>
                </a:cxn>
                <a:cxn ang="f29">
                  <a:pos x="f40" y="f41"/>
                </a:cxn>
                <a:cxn ang="f29">
                  <a:pos x="f38" y="f41"/>
                </a:cxn>
                <a:cxn ang="f29">
                  <a:pos x="f38" y="f39"/>
                </a:cxn>
              </a:cxnLst>
              <a:rect l="f34" t="f37" r="f35" b="f36"/>
              <a:pathLst>
                <a:path w="5092073" h="926224">
                  <a:moveTo>
                    <a:pt x="f5" y="f5"/>
                  </a:moveTo>
                  <a:lnTo>
                    <a:pt x="f6" y="f5"/>
                  </a:lnTo>
                  <a:lnTo>
                    <a:pt x="f6" y="f7"/>
                  </a:lnTo>
                  <a:lnTo>
                    <a:pt x="f5" y="f7"/>
                  </a:lnTo>
                  <a:lnTo>
                    <a:pt x="f5" y="f5"/>
                  </a:lnTo>
                  <a:close/>
                </a:path>
              </a:pathLst>
            </a:custGeom>
            <a:solidFill>
              <a:schemeClr val="accent4"/>
            </a:solidFill>
            <a:ln w="12701" cap="flat">
              <a:solidFill>
                <a:srgbClr val="FFFFFF"/>
              </a:solidFill>
              <a:prstDash val="solid"/>
              <a:miter/>
            </a:ln>
          </p:spPr>
          <p:txBody>
            <a:bodyPr vert="horz" wrap="square" lIns="20734" tIns="20734" rIns="20734" bIns="20734" anchor="ctr" anchorCtr="1" compatLnSpc="1">
              <a:noAutofit/>
            </a:bodyPr>
            <a:lstStyle/>
            <a:p>
              <a:pPr algn="ctr" defTabSz="1451381">
                <a:lnSpc>
                  <a:spcPct val="90000"/>
                </a:lnSpc>
                <a:defRPr sz="1800" b="0" i="0" u="none" strike="noStrike" kern="0" cap="none" spc="0" baseline="0">
                  <a:solidFill>
                    <a:srgbClr val="000000"/>
                  </a:solidFill>
                  <a:uFillTx/>
                </a:defRPr>
              </a:pPr>
              <a:r>
                <a:rPr lang="en-US" sz="3265" b="1" dirty="0">
                  <a:solidFill>
                    <a:srgbClr val="000000"/>
                  </a:solidFill>
                  <a:latin typeface="Calibri"/>
                </a:rPr>
                <a:t>Device agnostic</a:t>
              </a:r>
            </a:p>
            <a:p>
              <a:pPr algn="ctr" defTabSz="1451381">
                <a:lnSpc>
                  <a:spcPct val="90000"/>
                </a:lnSpc>
                <a:defRPr sz="1800" b="0" i="0" u="none" strike="noStrike" kern="0" cap="none" spc="0" baseline="0">
                  <a:solidFill>
                    <a:srgbClr val="000000"/>
                  </a:solidFill>
                  <a:uFillTx/>
                </a:defRPr>
              </a:pPr>
              <a:r>
                <a:rPr lang="en-US" sz="2177" dirty="0">
                  <a:solidFill>
                    <a:srgbClr val="000000"/>
                  </a:solidFill>
                  <a:latin typeface="Calibri"/>
                </a:rPr>
                <a:t>(not tied to a particular device)</a:t>
              </a:r>
            </a:p>
          </p:txBody>
        </p:sp>
        <p:sp>
          <p:nvSpPr>
            <p:cNvPr id="12" name="Freeform: Shape 11"/>
            <p:cNvSpPr/>
            <p:nvPr/>
          </p:nvSpPr>
          <p:spPr>
            <a:xfrm>
              <a:off x="3713762" y="3488399"/>
              <a:ext cx="2619490" cy="1146383"/>
            </a:xfrm>
            <a:custGeom>
              <a:avLst/>
              <a:gdLst>
                <a:gd name="f0" fmla="val 10800000"/>
                <a:gd name="f1" fmla="val 5400000"/>
                <a:gd name="f2" fmla="val 180"/>
                <a:gd name="f3" fmla="val w"/>
                <a:gd name="f4" fmla="val h"/>
                <a:gd name="f5" fmla="val 0"/>
                <a:gd name="f6" fmla="val 2619487"/>
                <a:gd name="f7" fmla="val 1146379"/>
                <a:gd name="f8" fmla="+- 0 0 -90"/>
                <a:gd name="f9" fmla="*/ f3 1 2619487"/>
                <a:gd name="f10" fmla="*/ f4 1 1146379"/>
                <a:gd name="f11" fmla="+- f7 0 f5"/>
                <a:gd name="f12" fmla="+- f6 0 f5"/>
                <a:gd name="f13" fmla="*/ f8 f0 1"/>
                <a:gd name="f14" fmla="*/ f12 1 2619487"/>
                <a:gd name="f15" fmla="*/ f11 1 1146379"/>
                <a:gd name="f16" fmla="*/ 0 f12 1"/>
                <a:gd name="f17" fmla="*/ 0 f11 1"/>
                <a:gd name="f18" fmla="*/ 2619487 f12 1"/>
                <a:gd name="f19" fmla="*/ 1146379 f11 1"/>
                <a:gd name="f20" fmla="*/ f13 1 f2"/>
                <a:gd name="f21" fmla="*/ f16 1 2619487"/>
                <a:gd name="f22" fmla="*/ f17 1 1146379"/>
                <a:gd name="f23" fmla="*/ f18 1 2619487"/>
                <a:gd name="f24" fmla="*/ f19 1 1146379"/>
                <a:gd name="f25" fmla="*/ f5 1 f14"/>
                <a:gd name="f26" fmla="*/ f6 1 f14"/>
                <a:gd name="f27" fmla="*/ f5 1 f15"/>
                <a:gd name="f28" fmla="*/ f7 1 f15"/>
                <a:gd name="f29" fmla="+- f20 0 f1"/>
                <a:gd name="f30" fmla="*/ f21 1 f14"/>
                <a:gd name="f31" fmla="*/ f22 1 f15"/>
                <a:gd name="f32" fmla="*/ f23 1 f14"/>
                <a:gd name="f33" fmla="*/ f24 1 f15"/>
                <a:gd name="f34" fmla="*/ f25 f9 1"/>
                <a:gd name="f35" fmla="*/ f26 f9 1"/>
                <a:gd name="f36" fmla="*/ f28 f10 1"/>
                <a:gd name="f37" fmla="*/ f27 f10 1"/>
                <a:gd name="f38" fmla="*/ f30 f9 1"/>
                <a:gd name="f39" fmla="*/ f31 f10 1"/>
                <a:gd name="f40" fmla="*/ f32 f9 1"/>
                <a:gd name="f41" fmla="*/ f33 f10 1"/>
              </a:gdLst>
              <a:ahLst/>
              <a:cxnLst>
                <a:cxn ang="3cd4">
                  <a:pos x="hc" y="t"/>
                </a:cxn>
                <a:cxn ang="0">
                  <a:pos x="r" y="vc"/>
                </a:cxn>
                <a:cxn ang="cd4">
                  <a:pos x="hc" y="b"/>
                </a:cxn>
                <a:cxn ang="cd2">
                  <a:pos x="l" y="vc"/>
                </a:cxn>
                <a:cxn ang="f29">
                  <a:pos x="f38" y="f39"/>
                </a:cxn>
                <a:cxn ang="f29">
                  <a:pos x="f40" y="f39"/>
                </a:cxn>
                <a:cxn ang="f29">
                  <a:pos x="f40" y="f41"/>
                </a:cxn>
                <a:cxn ang="f29">
                  <a:pos x="f38" y="f41"/>
                </a:cxn>
                <a:cxn ang="f29">
                  <a:pos x="f38" y="f39"/>
                </a:cxn>
              </a:cxnLst>
              <a:rect l="f34" t="f37" r="f35" b="f36"/>
              <a:pathLst>
                <a:path w="2619487" h="1146379">
                  <a:moveTo>
                    <a:pt x="f5" y="f5"/>
                  </a:moveTo>
                  <a:lnTo>
                    <a:pt x="f6" y="f5"/>
                  </a:lnTo>
                  <a:lnTo>
                    <a:pt x="f6" y="f7"/>
                  </a:lnTo>
                  <a:lnTo>
                    <a:pt x="f5" y="f7"/>
                  </a:lnTo>
                  <a:lnTo>
                    <a:pt x="f5" y="f5"/>
                  </a:lnTo>
                  <a:close/>
                </a:path>
              </a:pathLst>
            </a:custGeom>
            <a:solidFill>
              <a:schemeClr val="accent4"/>
            </a:solidFill>
            <a:ln w="12701" cap="flat">
              <a:solidFill>
                <a:srgbClr val="FFFFFF"/>
              </a:solidFill>
              <a:prstDash val="solid"/>
              <a:miter/>
            </a:ln>
          </p:spPr>
          <p:txBody>
            <a:bodyPr vert="horz" wrap="square" lIns="20734" tIns="20734" rIns="20734" bIns="20734" anchor="ctr" anchorCtr="1" compatLnSpc="1">
              <a:noAutofit/>
            </a:bodyPr>
            <a:lstStyle/>
            <a:p>
              <a:pPr algn="ctr" defTabSz="1451381">
                <a:lnSpc>
                  <a:spcPct val="90000"/>
                </a:lnSpc>
                <a:spcAft>
                  <a:spcPts val="1361"/>
                </a:spcAft>
                <a:defRPr sz="1800" b="0" i="0" u="none" strike="noStrike" kern="0" cap="none" spc="0" baseline="0">
                  <a:solidFill>
                    <a:srgbClr val="000000"/>
                  </a:solidFill>
                  <a:uFillTx/>
                </a:defRPr>
              </a:pPr>
              <a:r>
                <a:rPr lang="en-US" sz="3265" dirty="0">
                  <a:solidFill>
                    <a:srgbClr val="FFFFFF"/>
                  </a:solidFill>
                  <a:latin typeface="Calibri"/>
                </a:rPr>
                <a:t>Mobile functional</a:t>
              </a:r>
            </a:p>
          </p:txBody>
        </p:sp>
        <p:sp>
          <p:nvSpPr>
            <p:cNvPr id="13" name="Freeform: Shape 12"/>
            <p:cNvSpPr/>
            <p:nvPr/>
          </p:nvSpPr>
          <p:spPr>
            <a:xfrm>
              <a:off x="6883347" y="3488399"/>
              <a:ext cx="2619490" cy="1144792"/>
            </a:xfrm>
            <a:custGeom>
              <a:avLst/>
              <a:gdLst>
                <a:gd name="f0" fmla="val 10800000"/>
                <a:gd name="f1" fmla="val 5400000"/>
                <a:gd name="f2" fmla="val 180"/>
                <a:gd name="f3" fmla="val w"/>
                <a:gd name="f4" fmla="val h"/>
                <a:gd name="f5" fmla="val 0"/>
                <a:gd name="f6" fmla="val 2619487"/>
                <a:gd name="f7" fmla="val 1144794"/>
                <a:gd name="f8" fmla="+- 0 0 -90"/>
                <a:gd name="f9" fmla="*/ f3 1 2619487"/>
                <a:gd name="f10" fmla="*/ f4 1 1144794"/>
                <a:gd name="f11" fmla="+- f7 0 f5"/>
                <a:gd name="f12" fmla="+- f6 0 f5"/>
                <a:gd name="f13" fmla="*/ f8 f0 1"/>
                <a:gd name="f14" fmla="*/ f12 1 2619487"/>
                <a:gd name="f15" fmla="*/ f11 1 1144794"/>
                <a:gd name="f16" fmla="*/ 0 f12 1"/>
                <a:gd name="f17" fmla="*/ 0 f11 1"/>
                <a:gd name="f18" fmla="*/ 2619487 f12 1"/>
                <a:gd name="f19" fmla="*/ 1144794 f11 1"/>
                <a:gd name="f20" fmla="*/ f13 1 f2"/>
                <a:gd name="f21" fmla="*/ f16 1 2619487"/>
                <a:gd name="f22" fmla="*/ f17 1 1144794"/>
                <a:gd name="f23" fmla="*/ f18 1 2619487"/>
                <a:gd name="f24" fmla="*/ f19 1 1144794"/>
                <a:gd name="f25" fmla="*/ f5 1 f14"/>
                <a:gd name="f26" fmla="*/ f6 1 f14"/>
                <a:gd name="f27" fmla="*/ f5 1 f15"/>
                <a:gd name="f28" fmla="*/ f7 1 f15"/>
                <a:gd name="f29" fmla="+- f20 0 f1"/>
                <a:gd name="f30" fmla="*/ f21 1 f14"/>
                <a:gd name="f31" fmla="*/ f22 1 f15"/>
                <a:gd name="f32" fmla="*/ f23 1 f14"/>
                <a:gd name="f33" fmla="*/ f24 1 f15"/>
                <a:gd name="f34" fmla="*/ f25 f9 1"/>
                <a:gd name="f35" fmla="*/ f26 f9 1"/>
                <a:gd name="f36" fmla="*/ f28 f10 1"/>
                <a:gd name="f37" fmla="*/ f27 f10 1"/>
                <a:gd name="f38" fmla="*/ f30 f9 1"/>
                <a:gd name="f39" fmla="*/ f31 f10 1"/>
                <a:gd name="f40" fmla="*/ f32 f9 1"/>
                <a:gd name="f41" fmla="*/ f33 f10 1"/>
              </a:gdLst>
              <a:ahLst/>
              <a:cxnLst>
                <a:cxn ang="3cd4">
                  <a:pos x="hc" y="t"/>
                </a:cxn>
                <a:cxn ang="0">
                  <a:pos x="r" y="vc"/>
                </a:cxn>
                <a:cxn ang="cd4">
                  <a:pos x="hc" y="b"/>
                </a:cxn>
                <a:cxn ang="cd2">
                  <a:pos x="l" y="vc"/>
                </a:cxn>
                <a:cxn ang="f29">
                  <a:pos x="f38" y="f39"/>
                </a:cxn>
                <a:cxn ang="f29">
                  <a:pos x="f40" y="f39"/>
                </a:cxn>
                <a:cxn ang="f29">
                  <a:pos x="f40" y="f41"/>
                </a:cxn>
                <a:cxn ang="f29">
                  <a:pos x="f38" y="f41"/>
                </a:cxn>
                <a:cxn ang="f29">
                  <a:pos x="f38" y="f39"/>
                </a:cxn>
              </a:cxnLst>
              <a:rect l="f34" t="f37" r="f35" b="f36"/>
              <a:pathLst>
                <a:path w="2619487" h="1144794">
                  <a:moveTo>
                    <a:pt x="f5" y="f5"/>
                  </a:moveTo>
                  <a:lnTo>
                    <a:pt x="f6" y="f5"/>
                  </a:lnTo>
                  <a:lnTo>
                    <a:pt x="f6" y="f7"/>
                  </a:lnTo>
                  <a:lnTo>
                    <a:pt x="f5" y="f7"/>
                  </a:lnTo>
                  <a:lnTo>
                    <a:pt x="f5" y="f5"/>
                  </a:lnTo>
                  <a:close/>
                </a:path>
              </a:pathLst>
            </a:custGeom>
            <a:solidFill>
              <a:schemeClr val="accent4"/>
            </a:solidFill>
            <a:ln w="12701" cap="flat">
              <a:solidFill>
                <a:srgbClr val="FFFFFF"/>
              </a:solidFill>
              <a:prstDash val="solid"/>
              <a:miter/>
            </a:ln>
          </p:spPr>
          <p:txBody>
            <a:bodyPr vert="horz" wrap="square" lIns="20734" tIns="20734" rIns="20734" bIns="20734" anchor="ctr" anchorCtr="1" compatLnSpc="1">
              <a:noAutofit/>
            </a:bodyPr>
            <a:lstStyle/>
            <a:p>
              <a:pPr algn="ctr" defTabSz="1451381">
                <a:lnSpc>
                  <a:spcPct val="90000"/>
                </a:lnSpc>
                <a:defRPr sz="1800" b="0" i="0" u="none" strike="noStrike" kern="0" cap="none" spc="0" baseline="0">
                  <a:solidFill>
                    <a:srgbClr val="000000"/>
                  </a:solidFill>
                  <a:uFillTx/>
                </a:defRPr>
              </a:pPr>
              <a:r>
                <a:rPr lang="en-US" sz="3265">
                  <a:solidFill>
                    <a:srgbClr val="FFFFFF"/>
                  </a:solidFill>
                  <a:latin typeface="Calibri"/>
                </a:rPr>
                <a:t>Mobile </a:t>
              </a:r>
            </a:p>
            <a:p>
              <a:pPr algn="ctr" defTabSz="1451381">
                <a:lnSpc>
                  <a:spcPct val="90000"/>
                </a:lnSpc>
                <a:defRPr sz="1800" b="0" i="0" u="none" strike="noStrike" kern="0" cap="none" spc="0" baseline="0">
                  <a:solidFill>
                    <a:srgbClr val="000000"/>
                  </a:solidFill>
                  <a:uFillTx/>
                </a:defRPr>
              </a:pPr>
              <a:r>
                <a:rPr lang="en-US" sz="3265">
                  <a:solidFill>
                    <a:srgbClr val="FFFFFF"/>
                  </a:solidFill>
                  <a:latin typeface="Calibri"/>
                </a:rPr>
                <a:t>optimised</a:t>
              </a:r>
            </a:p>
          </p:txBody>
        </p:sp>
        <p:sp>
          <p:nvSpPr>
            <p:cNvPr id="14" name="Freeform: Shape 13"/>
            <p:cNvSpPr/>
            <p:nvPr/>
          </p:nvSpPr>
          <p:spPr>
            <a:xfrm>
              <a:off x="10052922" y="3488399"/>
              <a:ext cx="2619490" cy="1144792"/>
            </a:xfrm>
            <a:custGeom>
              <a:avLst/>
              <a:gdLst>
                <a:gd name="f0" fmla="val 10800000"/>
                <a:gd name="f1" fmla="val 5400000"/>
                <a:gd name="f2" fmla="val 180"/>
                <a:gd name="f3" fmla="val w"/>
                <a:gd name="f4" fmla="val h"/>
                <a:gd name="f5" fmla="val 0"/>
                <a:gd name="f6" fmla="val 2619487"/>
                <a:gd name="f7" fmla="val 1144794"/>
                <a:gd name="f8" fmla="+- 0 0 -90"/>
                <a:gd name="f9" fmla="*/ f3 1 2619487"/>
                <a:gd name="f10" fmla="*/ f4 1 1144794"/>
                <a:gd name="f11" fmla="+- f7 0 f5"/>
                <a:gd name="f12" fmla="+- f6 0 f5"/>
                <a:gd name="f13" fmla="*/ f8 f0 1"/>
                <a:gd name="f14" fmla="*/ f12 1 2619487"/>
                <a:gd name="f15" fmla="*/ f11 1 1144794"/>
                <a:gd name="f16" fmla="*/ 0 f12 1"/>
                <a:gd name="f17" fmla="*/ 0 f11 1"/>
                <a:gd name="f18" fmla="*/ 2619487 f12 1"/>
                <a:gd name="f19" fmla="*/ 1144794 f11 1"/>
                <a:gd name="f20" fmla="*/ f13 1 f2"/>
                <a:gd name="f21" fmla="*/ f16 1 2619487"/>
                <a:gd name="f22" fmla="*/ f17 1 1144794"/>
                <a:gd name="f23" fmla="*/ f18 1 2619487"/>
                <a:gd name="f24" fmla="*/ f19 1 1144794"/>
                <a:gd name="f25" fmla="*/ f5 1 f14"/>
                <a:gd name="f26" fmla="*/ f6 1 f14"/>
                <a:gd name="f27" fmla="*/ f5 1 f15"/>
                <a:gd name="f28" fmla="*/ f7 1 f15"/>
                <a:gd name="f29" fmla="+- f20 0 f1"/>
                <a:gd name="f30" fmla="*/ f21 1 f14"/>
                <a:gd name="f31" fmla="*/ f22 1 f15"/>
                <a:gd name="f32" fmla="*/ f23 1 f14"/>
                <a:gd name="f33" fmla="*/ f24 1 f15"/>
                <a:gd name="f34" fmla="*/ f25 f9 1"/>
                <a:gd name="f35" fmla="*/ f26 f9 1"/>
                <a:gd name="f36" fmla="*/ f28 f10 1"/>
                <a:gd name="f37" fmla="*/ f27 f10 1"/>
                <a:gd name="f38" fmla="*/ f30 f9 1"/>
                <a:gd name="f39" fmla="*/ f31 f10 1"/>
                <a:gd name="f40" fmla="*/ f32 f9 1"/>
                <a:gd name="f41" fmla="*/ f33 f10 1"/>
              </a:gdLst>
              <a:ahLst/>
              <a:cxnLst>
                <a:cxn ang="3cd4">
                  <a:pos x="hc" y="t"/>
                </a:cxn>
                <a:cxn ang="0">
                  <a:pos x="r" y="vc"/>
                </a:cxn>
                <a:cxn ang="cd4">
                  <a:pos x="hc" y="b"/>
                </a:cxn>
                <a:cxn ang="cd2">
                  <a:pos x="l" y="vc"/>
                </a:cxn>
                <a:cxn ang="f29">
                  <a:pos x="f38" y="f39"/>
                </a:cxn>
                <a:cxn ang="f29">
                  <a:pos x="f40" y="f39"/>
                </a:cxn>
                <a:cxn ang="f29">
                  <a:pos x="f40" y="f41"/>
                </a:cxn>
                <a:cxn ang="f29">
                  <a:pos x="f38" y="f41"/>
                </a:cxn>
                <a:cxn ang="f29">
                  <a:pos x="f38" y="f39"/>
                </a:cxn>
              </a:cxnLst>
              <a:rect l="f34" t="f37" r="f35" b="f36"/>
              <a:pathLst>
                <a:path w="2619487" h="1144794">
                  <a:moveTo>
                    <a:pt x="f5" y="f5"/>
                  </a:moveTo>
                  <a:lnTo>
                    <a:pt x="f6" y="f5"/>
                  </a:lnTo>
                  <a:lnTo>
                    <a:pt x="f6" y="f7"/>
                  </a:lnTo>
                  <a:lnTo>
                    <a:pt x="f5" y="f7"/>
                  </a:lnTo>
                  <a:lnTo>
                    <a:pt x="f5" y="f5"/>
                  </a:lnTo>
                  <a:close/>
                </a:path>
              </a:pathLst>
            </a:custGeom>
            <a:solidFill>
              <a:schemeClr val="accent4"/>
            </a:solidFill>
            <a:ln w="12701" cap="flat">
              <a:solidFill>
                <a:srgbClr val="FFFFFF"/>
              </a:solidFill>
              <a:prstDash val="solid"/>
              <a:miter/>
            </a:ln>
          </p:spPr>
          <p:txBody>
            <a:bodyPr vert="horz" wrap="square" lIns="20734" tIns="20734" rIns="20734" bIns="20734" anchor="ctr" anchorCtr="1" compatLnSpc="1">
              <a:noAutofit/>
            </a:bodyPr>
            <a:lstStyle/>
            <a:p>
              <a:pPr algn="ctr" defTabSz="1451381">
                <a:lnSpc>
                  <a:spcPct val="90000"/>
                </a:lnSpc>
                <a:defRPr sz="1800" b="0" i="0" u="none" strike="noStrike" kern="0" cap="none" spc="0" baseline="0">
                  <a:solidFill>
                    <a:srgbClr val="000000"/>
                  </a:solidFill>
                  <a:uFillTx/>
                </a:defRPr>
              </a:pPr>
              <a:r>
                <a:rPr lang="en-US" sz="3265">
                  <a:solidFill>
                    <a:srgbClr val="FFFFFF"/>
                  </a:solidFill>
                  <a:latin typeface="Calibri"/>
                </a:rPr>
                <a:t>Mobile </a:t>
              </a:r>
            </a:p>
            <a:p>
              <a:pPr algn="ctr" defTabSz="1451381">
                <a:lnSpc>
                  <a:spcPct val="90000"/>
                </a:lnSpc>
                <a:spcAft>
                  <a:spcPts val="1361"/>
                </a:spcAft>
                <a:defRPr sz="1800" b="0" i="0" u="none" strike="noStrike" kern="0" cap="none" spc="0" baseline="0">
                  <a:solidFill>
                    <a:srgbClr val="000000"/>
                  </a:solidFill>
                  <a:uFillTx/>
                </a:defRPr>
              </a:pPr>
              <a:r>
                <a:rPr lang="en-US" sz="3265">
                  <a:solidFill>
                    <a:srgbClr val="FFFFFF"/>
                  </a:solidFill>
                  <a:latin typeface="Calibri"/>
                </a:rPr>
                <a:t>first</a:t>
              </a:r>
            </a:p>
          </p:txBody>
        </p:sp>
      </p:grpSp>
      <p:sp>
        <p:nvSpPr>
          <p:cNvPr id="15" name="TextBox 25"/>
          <p:cNvSpPr txBox="1"/>
          <p:nvPr/>
        </p:nvSpPr>
        <p:spPr>
          <a:xfrm>
            <a:off x="479283" y="3130550"/>
            <a:ext cx="2375855" cy="1038325"/>
          </a:xfrm>
          <a:prstGeom prst="rect">
            <a:avLst/>
          </a:prstGeom>
          <a:solidFill>
            <a:srgbClr val="7F7F7F"/>
          </a:solidFill>
          <a:ln cap="flat">
            <a:noFill/>
          </a:ln>
        </p:spPr>
        <p:txBody>
          <a:bodyPr vert="horz" wrap="square" lIns="37437" tIns="37437" rIns="37437" bIns="37437" anchor="ctr" anchorCtr="1" compatLnSpc="1">
            <a:noAutofit/>
          </a:bodyPr>
          <a:lstStyle/>
          <a:p>
            <a:pPr algn="ctr" defTabSz="2620547">
              <a:lnSpc>
                <a:spcPct val="90000"/>
              </a:lnSpc>
              <a:spcAft>
                <a:spcPts val="1361"/>
              </a:spcAft>
              <a:defRPr sz="1800" b="0" i="0" u="none" strike="noStrike" kern="0" cap="none" spc="0" baseline="0">
                <a:solidFill>
                  <a:srgbClr val="000000"/>
                </a:solidFill>
                <a:uFillTx/>
              </a:defRPr>
            </a:pPr>
            <a:r>
              <a:rPr lang="en-US" sz="3265" dirty="0">
                <a:solidFill>
                  <a:srgbClr val="FFFFFF"/>
                </a:solidFill>
                <a:latin typeface="Calibri"/>
              </a:rPr>
              <a:t>Mobile unfriendly</a:t>
            </a:r>
          </a:p>
        </p:txBody>
      </p:sp>
      <p:sp>
        <p:nvSpPr>
          <p:cNvPr id="16" name="Arrow: Right 19"/>
          <p:cNvSpPr/>
          <p:nvPr/>
        </p:nvSpPr>
        <p:spPr>
          <a:xfrm>
            <a:off x="2855140" y="3585202"/>
            <a:ext cx="444060" cy="228561"/>
          </a:xfrm>
          <a:custGeom>
            <a:avLst>
              <a:gd name="f0" fmla="val 16956"/>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 f8 0 f7"/>
              <a:gd name="f15" fmla="pin 0 f0 21600"/>
              <a:gd name="f16" fmla="pin 0 f1 10800"/>
              <a:gd name="f17" fmla="*/ f10 f2 1"/>
              <a:gd name="f18" fmla="*/ f11 f2 1"/>
              <a:gd name="f19" fmla="val f15"/>
              <a:gd name="f20" fmla="val f16"/>
              <a:gd name="f21" fmla="*/ f14 1 21600"/>
              <a:gd name="f22" fmla="*/ f15 f12 1"/>
              <a:gd name="f23" fmla="*/ f16 f13 1"/>
              <a:gd name="f24" fmla="*/ f17 1 f4"/>
              <a:gd name="f25" fmla="*/ f18 1 f4"/>
              <a:gd name="f26" fmla="+- 21600 0 f20"/>
              <a:gd name="f27" fmla="+- 21600 0 f19"/>
              <a:gd name="f28" fmla="*/ 0 f21 1"/>
              <a:gd name="f29" fmla="*/ 21600 f21 1"/>
              <a:gd name="f30" fmla="*/ f20 f13 1"/>
              <a:gd name="f31" fmla="*/ f19 f12 1"/>
              <a:gd name="f32" fmla="+- f24 0 f3"/>
              <a:gd name="f33" fmla="+- f25 0 f3"/>
              <a:gd name="f34" fmla="*/ f27 f20 1"/>
              <a:gd name="f35" fmla="*/ f28 1 f21"/>
              <a:gd name="f36" fmla="*/ f29 1 f21"/>
              <a:gd name="f37" fmla="*/ f26 f13 1"/>
              <a:gd name="f38" fmla="*/ f34 1 10800"/>
              <a:gd name="f39" fmla="*/ f35 f12 1"/>
              <a:gd name="f40" fmla="*/ f35 f13 1"/>
              <a:gd name="f41" fmla="*/ f36 f13 1"/>
              <a:gd name="f42" fmla="+- f19 f38 0"/>
              <a:gd name="f43" fmla="*/ f42 f12 1"/>
            </a:gdLst>
            <a:ahLst>
              <a:ahXY gdRefX="f0" minX="f7" maxX="f8" gdRefY="f1" minY="f7" maxY="f9">
                <a:pos x="f22" y="f23"/>
              </a:ahXY>
            </a:ahLst>
            <a:cxnLst>
              <a:cxn ang="3cd4">
                <a:pos x="hc" y="t"/>
              </a:cxn>
              <a:cxn ang="0">
                <a:pos x="r" y="vc"/>
              </a:cxn>
              <a:cxn ang="cd4">
                <a:pos x="hc" y="b"/>
              </a:cxn>
              <a:cxn ang="cd2">
                <a:pos x="l" y="vc"/>
              </a:cxn>
              <a:cxn ang="f32">
                <a:pos x="f31" y="f40"/>
              </a:cxn>
              <a:cxn ang="f33">
                <a:pos x="f31" y="f41"/>
              </a:cxn>
            </a:cxnLst>
            <a:rect l="f39" t="f30" r="f43" b="f37"/>
            <a:pathLst>
              <a:path w="21600" h="21600">
                <a:moveTo>
                  <a:pt x="f7" y="f20"/>
                </a:moveTo>
                <a:lnTo>
                  <a:pt x="f19" y="f20"/>
                </a:lnTo>
                <a:lnTo>
                  <a:pt x="f19" y="f7"/>
                </a:lnTo>
                <a:lnTo>
                  <a:pt x="f8" y="f9"/>
                </a:lnTo>
                <a:lnTo>
                  <a:pt x="f19" y="f8"/>
                </a:lnTo>
                <a:lnTo>
                  <a:pt x="f19" y="f26"/>
                </a:lnTo>
                <a:lnTo>
                  <a:pt x="f7" y="f26"/>
                </a:lnTo>
                <a:close/>
              </a:path>
            </a:pathLst>
          </a:custGeom>
          <a:solidFill>
            <a:srgbClr val="767171"/>
          </a:solidFill>
          <a:ln w="12701" cap="flat">
            <a:solidFill>
              <a:srgbClr val="767171"/>
            </a:solidFill>
            <a:prstDash val="solid"/>
            <a:miter/>
          </a:ln>
        </p:spPr>
        <p:txBody>
          <a:bodyPr vert="horz" wrap="square" lIns="82935" tIns="41468" rIns="82935" bIns="41468" anchor="ctr" anchorCtr="1" compatLnSpc="1">
            <a:noAutofit/>
          </a:bodyPr>
          <a:lstStyle/>
          <a:p>
            <a:pPr algn="ctr" defTabSz="829361">
              <a:defRPr sz="1800" b="0" i="0" u="none" strike="noStrike" kern="0" cap="none" spc="0" baseline="0">
                <a:solidFill>
                  <a:srgbClr val="000000"/>
                </a:solidFill>
                <a:uFillTx/>
              </a:defRPr>
            </a:pPr>
            <a:endParaRPr lang="en-GB" sz="1633">
              <a:solidFill>
                <a:srgbClr val="FFFFFF"/>
              </a:solidFill>
              <a:latin typeface="Calibri"/>
            </a:endParaRPr>
          </a:p>
        </p:txBody>
      </p:sp>
      <p:sp>
        <p:nvSpPr>
          <p:cNvPr id="17" name="Arrow: Right 20"/>
          <p:cNvSpPr/>
          <p:nvPr/>
        </p:nvSpPr>
        <p:spPr>
          <a:xfrm>
            <a:off x="5744779" y="3577621"/>
            <a:ext cx="445022" cy="227566"/>
          </a:xfrm>
          <a:custGeom>
            <a:avLst>
              <a:gd name="f0" fmla="val 16077"/>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 f8 0 f7"/>
              <a:gd name="f15" fmla="pin 0 f0 21600"/>
              <a:gd name="f16" fmla="pin 0 f1 10800"/>
              <a:gd name="f17" fmla="*/ f10 f2 1"/>
              <a:gd name="f18" fmla="*/ f11 f2 1"/>
              <a:gd name="f19" fmla="val f15"/>
              <a:gd name="f20" fmla="val f16"/>
              <a:gd name="f21" fmla="*/ f14 1 21600"/>
              <a:gd name="f22" fmla="*/ f15 f12 1"/>
              <a:gd name="f23" fmla="*/ f16 f13 1"/>
              <a:gd name="f24" fmla="*/ f17 1 f4"/>
              <a:gd name="f25" fmla="*/ f18 1 f4"/>
              <a:gd name="f26" fmla="+- 21600 0 f20"/>
              <a:gd name="f27" fmla="+- 21600 0 f19"/>
              <a:gd name="f28" fmla="*/ 0 f21 1"/>
              <a:gd name="f29" fmla="*/ 21600 f21 1"/>
              <a:gd name="f30" fmla="*/ f20 f13 1"/>
              <a:gd name="f31" fmla="*/ f19 f12 1"/>
              <a:gd name="f32" fmla="+- f24 0 f3"/>
              <a:gd name="f33" fmla="+- f25 0 f3"/>
              <a:gd name="f34" fmla="*/ f27 f20 1"/>
              <a:gd name="f35" fmla="*/ f28 1 f21"/>
              <a:gd name="f36" fmla="*/ f29 1 f21"/>
              <a:gd name="f37" fmla="*/ f26 f13 1"/>
              <a:gd name="f38" fmla="*/ f34 1 10800"/>
              <a:gd name="f39" fmla="*/ f35 f12 1"/>
              <a:gd name="f40" fmla="*/ f35 f13 1"/>
              <a:gd name="f41" fmla="*/ f36 f13 1"/>
              <a:gd name="f42" fmla="+- f19 f38 0"/>
              <a:gd name="f43" fmla="*/ f42 f12 1"/>
            </a:gdLst>
            <a:ahLst>
              <a:ahXY gdRefX="f0" minX="f7" maxX="f8" gdRefY="f1" minY="f7" maxY="f9">
                <a:pos x="f22" y="f23"/>
              </a:ahXY>
            </a:ahLst>
            <a:cxnLst>
              <a:cxn ang="3cd4">
                <a:pos x="hc" y="t"/>
              </a:cxn>
              <a:cxn ang="0">
                <a:pos x="r" y="vc"/>
              </a:cxn>
              <a:cxn ang="cd4">
                <a:pos x="hc" y="b"/>
              </a:cxn>
              <a:cxn ang="cd2">
                <a:pos x="l" y="vc"/>
              </a:cxn>
              <a:cxn ang="f32">
                <a:pos x="f31" y="f40"/>
              </a:cxn>
              <a:cxn ang="f33">
                <a:pos x="f31" y="f41"/>
              </a:cxn>
            </a:cxnLst>
            <a:rect l="f39" t="f30" r="f43" b="f37"/>
            <a:pathLst>
              <a:path w="21600" h="21600">
                <a:moveTo>
                  <a:pt x="f7" y="f20"/>
                </a:moveTo>
                <a:lnTo>
                  <a:pt x="f19" y="f20"/>
                </a:lnTo>
                <a:lnTo>
                  <a:pt x="f19" y="f7"/>
                </a:lnTo>
                <a:lnTo>
                  <a:pt x="f8" y="f9"/>
                </a:lnTo>
                <a:lnTo>
                  <a:pt x="f19" y="f8"/>
                </a:lnTo>
                <a:lnTo>
                  <a:pt x="f19" y="f26"/>
                </a:lnTo>
                <a:lnTo>
                  <a:pt x="f7" y="f26"/>
                </a:lnTo>
                <a:close/>
              </a:path>
            </a:pathLst>
          </a:custGeom>
          <a:solidFill>
            <a:schemeClr val="accent4"/>
          </a:solidFill>
          <a:ln w="12701" cap="flat">
            <a:solidFill>
              <a:schemeClr val="accent4"/>
            </a:solidFill>
            <a:prstDash val="solid"/>
            <a:miter/>
          </a:ln>
        </p:spPr>
        <p:txBody>
          <a:bodyPr vert="horz" wrap="square" lIns="82935" tIns="41468" rIns="82935" bIns="41468" anchor="ctr" anchorCtr="1" compatLnSpc="1">
            <a:noAutofit/>
          </a:bodyPr>
          <a:lstStyle/>
          <a:p>
            <a:pPr algn="ctr" defTabSz="829361">
              <a:defRPr sz="1800" b="0" i="0" u="none" strike="noStrike" kern="0" cap="none" spc="0" baseline="0">
                <a:solidFill>
                  <a:srgbClr val="000000"/>
                </a:solidFill>
                <a:uFillTx/>
              </a:defRPr>
            </a:pPr>
            <a:endParaRPr lang="en-GB" sz="1633">
              <a:solidFill>
                <a:srgbClr val="FFFFFF"/>
              </a:solidFill>
              <a:latin typeface="Calibri"/>
            </a:endParaRPr>
          </a:p>
        </p:txBody>
      </p:sp>
      <p:sp>
        <p:nvSpPr>
          <p:cNvPr id="18" name="Arrow: Right 20"/>
          <p:cNvSpPr/>
          <p:nvPr/>
        </p:nvSpPr>
        <p:spPr>
          <a:xfrm>
            <a:off x="8596501" y="3585201"/>
            <a:ext cx="445022" cy="227566"/>
          </a:xfrm>
          <a:custGeom>
            <a:avLst>
              <a:gd name="f0" fmla="val 16077"/>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 f8 0 f7"/>
              <a:gd name="f15" fmla="pin 0 f0 21600"/>
              <a:gd name="f16" fmla="pin 0 f1 10800"/>
              <a:gd name="f17" fmla="*/ f10 f2 1"/>
              <a:gd name="f18" fmla="*/ f11 f2 1"/>
              <a:gd name="f19" fmla="val f15"/>
              <a:gd name="f20" fmla="val f16"/>
              <a:gd name="f21" fmla="*/ f14 1 21600"/>
              <a:gd name="f22" fmla="*/ f15 f12 1"/>
              <a:gd name="f23" fmla="*/ f16 f13 1"/>
              <a:gd name="f24" fmla="*/ f17 1 f4"/>
              <a:gd name="f25" fmla="*/ f18 1 f4"/>
              <a:gd name="f26" fmla="+- 21600 0 f20"/>
              <a:gd name="f27" fmla="+- 21600 0 f19"/>
              <a:gd name="f28" fmla="*/ 0 f21 1"/>
              <a:gd name="f29" fmla="*/ 21600 f21 1"/>
              <a:gd name="f30" fmla="*/ f20 f13 1"/>
              <a:gd name="f31" fmla="*/ f19 f12 1"/>
              <a:gd name="f32" fmla="+- f24 0 f3"/>
              <a:gd name="f33" fmla="+- f25 0 f3"/>
              <a:gd name="f34" fmla="*/ f27 f20 1"/>
              <a:gd name="f35" fmla="*/ f28 1 f21"/>
              <a:gd name="f36" fmla="*/ f29 1 f21"/>
              <a:gd name="f37" fmla="*/ f26 f13 1"/>
              <a:gd name="f38" fmla="*/ f34 1 10800"/>
              <a:gd name="f39" fmla="*/ f35 f12 1"/>
              <a:gd name="f40" fmla="*/ f35 f13 1"/>
              <a:gd name="f41" fmla="*/ f36 f13 1"/>
              <a:gd name="f42" fmla="+- f19 f38 0"/>
              <a:gd name="f43" fmla="*/ f42 f12 1"/>
            </a:gdLst>
            <a:ahLst>
              <a:ahXY gdRefX="f0" minX="f7" maxX="f8" gdRefY="f1" minY="f7" maxY="f9">
                <a:pos x="f22" y="f23"/>
              </a:ahXY>
            </a:ahLst>
            <a:cxnLst>
              <a:cxn ang="3cd4">
                <a:pos x="hc" y="t"/>
              </a:cxn>
              <a:cxn ang="0">
                <a:pos x="r" y="vc"/>
              </a:cxn>
              <a:cxn ang="cd4">
                <a:pos x="hc" y="b"/>
              </a:cxn>
              <a:cxn ang="cd2">
                <a:pos x="l" y="vc"/>
              </a:cxn>
              <a:cxn ang="f32">
                <a:pos x="f31" y="f40"/>
              </a:cxn>
              <a:cxn ang="f33">
                <a:pos x="f31" y="f41"/>
              </a:cxn>
            </a:cxnLst>
            <a:rect l="f39" t="f30" r="f43" b="f37"/>
            <a:pathLst>
              <a:path w="21600" h="21600">
                <a:moveTo>
                  <a:pt x="f7" y="f20"/>
                </a:moveTo>
                <a:lnTo>
                  <a:pt x="f19" y="f20"/>
                </a:lnTo>
                <a:lnTo>
                  <a:pt x="f19" y="f7"/>
                </a:lnTo>
                <a:lnTo>
                  <a:pt x="f8" y="f9"/>
                </a:lnTo>
                <a:lnTo>
                  <a:pt x="f19" y="f8"/>
                </a:lnTo>
                <a:lnTo>
                  <a:pt x="f19" y="f26"/>
                </a:lnTo>
                <a:lnTo>
                  <a:pt x="f7" y="f26"/>
                </a:lnTo>
                <a:close/>
              </a:path>
            </a:pathLst>
          </a:custGeom>
          <a:solidFill>
            <a:schemeClr val="accent4"/>
          </a:solidFill>
          <a:ln w="12701" cap="flat">
            <a:solidFill>
              <a:schemeClr val="accent4"/>
            </a:solidFill>
            <a:prstDash val="solid"/>
            <a:miter/>
          </a:ln>
        </p:spPr>
        <p:txBody>
          <a:bodyPr vert="horz" wrap="square" lIns="82935" tIns="41468" rIns="82935" bIns="41468" anchor="ctr" anchorCtr="1" compatLnSpc="1">
            <a:noAutofit/>
          </a:bodyPr>
          <a:lstStyle/>
          <a:p>
            <a:pPr algn="ctr" defTabSz="829361">
              <a:defRPr sz="1800" b="0" i="0" u="none" strike="noStrike" kern="0" cap="none" spc="0" baseline="0">
                <a:solidFill>
                  <a:srgbClr val="000000"/>
                </a:solidFill>
                <a:uFillTx/>
              </a:defRPr>
            </a:pPr>
            <a:endParaRPr lang="en-GB" sz="1633">
              <a:solidFill>
                <a:srgbClr val="FFFFFF"/>
              </a:solidFill>
              <a:latin typeface="Calibri"/>
            </a:endParaRPr>
          </a:p>
        </p:txBody>
      </p:sp>
      <p:sp>
        <p:nvSpPr>
          <p:cNvPr id="19" name="TextBox 23"/>
          <p:cNvSpPr txBox="1"/>
          <p:nvPr/>
        </p:nvSpPr>
        <p:spPr>
          <a:xfrm>
            <a:off x="479283" y="4168875"/>
            <a:ext cx="2375855" cy="1200077"/>
          </a:xfrm>
          <a:prstGeom prst="rect">
            <a:avLst/>
          </a:prstGeom>
          <a:noFill/>
          <a:ln cap="flat">
            <a:noFill/>
          </a:ln>
        </p:spPr>
        <p:txBody>
          <a:bodyPr vert="horz" wrap="square" lIns="82935" tIns="41468" rIns="82935" bIns="41468" anchor="t" anchorCtr="0" compatLnSpc="1">
            <a:spAutoFit/>
          </a:bodyPr>
          <a:lstStyle/>
          <a:p>
            <a:pPr marL="130607" indent="-130607" defTabSz="829361">
              <a:buSzPct val="100000"/>
              <a:buFont typeface="Arial" pitchFamily="34"/>
              <a:buChar char="•"/>
              <a:defRPr sz="1800" b="0" i="0" u="none" strike="noStrike" kern="0" cap="none" spc="0" baseline="0">
                <a:solidFill>
                  <a:srgbClr val="000000"/>
                </a:solidFill>
                <a:uFillTx/>
              </a:defRPr>
            </a:pPr>
            <a:r>
              <a:rPr lang="en-GB" sz="1451" dirty="0">
                <a:solidFill>
                  <a:srgbClr val="000000"/>
                </a:solidFill>
                <a:latin typeface="Arial Narrow" pitchFamily="34"/>
              </a:rPr>
              <a:t>The questionnaire is not functional on mobile</a:t>
            </a:r>
          </a:p>
          <a:p>
            <a:pPr marL="130607" indent="-130607" defTabSz="829361">
              <a:buSzPct val="100000"/>
              <a:buFont typeface="Arial" pitchFamily="34"/>
              <a:buChar char="•"/>
              <a:defRPr sz="1800" b="0" i="0" u="none" strike="noStrike" kern="0" cap="none" spc="0" baseline="0">
                <a:solidFill>
                  <a:srgbClr val="000000"/>
                </a:solidFill>
                <a:uFillTx/>
              </a:defRPr>
            </a:pPr>
            <a:r>
              <a:rPr lang="en-GB" sz="1451" dirty="0">
                <a:solidFill>
                  <a:srgbClr val="000000"/>
                </a:solidFill>
                <a:latin typeface="Arial Narrow" pitchFamily="34"/>
              </a:rPr>
              <a:t>Mobile completion is:</a:t>
            </a:r>
          </a:p>
          <a:p>
            <a:pPr marL="195911" lvl="2" indent="-195911" defTabSz="829361">
              <a:buSzPct val="100000"/>
              <a:buFont typeface="Arial Narrow" pitchFamily="34"/>
              <a:buChar char="-"/>
              <a:defRPr sz="1800" b="0" i="0" u="none" strike="noStrike" kern="0" cap="none" spc="0" baseline="0">
                <a:solidFill>
                  <a:srgbClr val="000000"/>
                </a:solidFill>
                <a:uFillTx/>
              </a:defRPr>
            </a:pPr>
            <a:r>
              <a:rPr lang="en-GB" sz="1451" dirty="0">
                <a:solidFill>
                  <a:srgbClr val="000000"/>
                </a:solidFill>
                <a:latin typeface="Arial Narrow" pitchFamily="34"/>
              </a:rPr>
              <a:t>discouraged</a:t>
            </a:r>
          </a:p>
          <a:p>
            <a:pPr marL="195911" lvl="2" indent="-195911" defTabSz="829361">
              <a:buSzPct val="100000"/>
              <a:buFont typeface="Arial Narrow" pitchFamily="34"/>
              <a:buChar char="-"/>
              <a:defRPr sz="1800" b="0" i="0" u="none" strike="noStrike" kern="0" cap="none" spc="0" baseline="0">
                <a:solidFill>
                  <a:srgbClr val="000000"/>
                </a:solidFill>
                <a:uFillTx/>
              </a:defRPr>
            </a:pPr>
            <a:r>
              <a:rPr lang="en-GB" sz="1451" dirty="0">
                <a:solidFill>
                  <a:srgbClr val="000000"/>
                </a:solidFill>
                <a:latin typeface="Arial Narrow" pitchFamily="34"/>
              </a:rPr>
              <a:t>not allowed/screened out</a:t>
            </a:r>
          </a:p>
        </p:txBody>
      </p:sp>
      <p:sp>
        <p:nvSpPr>
          <p:cNvPr id="20" name="TextBox 25"/>
          <p:cNvSpPr txBox="1"/>
          <p:nvPr/>
        </p:nvSpPr>
        <p:spPr>
          <a:xfrm>
            <a:off x="6294855" y="4168875"/>
            <a:ext cx="2301645" cy="1869876"/>
          </a:xfrm>
          <a:prstGeom prst="rect">
            <a:avLst/>
          </a:prstGeom>
          <a:noFill/>
          <a:ln cap="flat">
            <a:noFill/>
          </a:ln>
        </p:spPr>
        <p:txBody>
          <a:bodyPr vert="horz" wrap="square" lIns="82935" tIns="41468" rIns="82935" bIns="41468" anchor="t" anchorCtr="0" compatLnSpc="1">
            <a:spAutoFit/>
          </a:bodyPr>
          <a:lstStyle/>
          <a:p>
            <a:pPr marL="130607" indent="-130607" defTabSz="829361">
              <a:buSzPct val="100000"/>
              <a:buFont typeface="Arial" pitchFamily="34"/>
              <a:buChar char="•"/>
              <a:defRPr sz="1800" b="0" i="0" u="none" strike="noStrike" kern="0" cap="none" spc="0" baseline="0">
                <a:solidFill>
                  <a:srgbClr val="000000"/>
                </a:solidFill>
                <a:uFillTx/>
              </a:defRPr>
            </a:pPr>
            <a:r>
              <a:rPr lang="en-GB" sz="1451" kern="0" dirty="0">
                <a:solidFill>
                  <a:srgbClr val="000000"/>
                </a:solidFill>
                <a:latin typeface="Arial Narrow" pitchFamily="34"/>
              </a:rPr>
              <a:t>Questionnaire is designed to optimise reformatting for mobile; e.g. single column, minimalist, uncluttered, etc.</a:t>
            </a:r>
          </a:p>
          <a:p>
            <a:pPr marL="130607" indent="-130607" defTabSz="829361">
              <a:buSzPct val="100000"/>
              <a:buFont typeface="Arial" pitchFamily="34"/>
              <a:buChar char="•"/>
              <a:defRPr sz="1800" b="0" i="0" u="none" strike="noStrike" kern="0" cap="none" spc="0" baseline="0">
                <a:solidFill>
                  <a:srgbClr val="000000"/>
                </a:solidFill>
                <a:uFillTx/>
              </a:defRPr>
            </a:pPr>
            <a:r>
              <a:rPr lang="en-GB" sz="1451" kern="0" dirty="0">
                <a:solidFill>
                  <a:srgbClr val="000000"/>
                </a:solidFill>
                <a:latin typeface="Arial Narrow" pitchFamily="34"/>
              </a:rPr>
              <a:t>Questionnaire responds to the screen size, i.e. it is reformatted/restructured for the device being used</a:t>
            </a:r>
          </a:p>
        </p:txBody>
      </p:sp>
      <p:sp>
        <p:nvSpPr>
          <p:cNvPr id="21" name="TextBox 24"/>
          <p:cNvSpPr txBox="1"/>
          <p:nvPr/>
        </p:nvSpPr>
        <p:spPr>
          <a:xfrm>
            <a:off x="3368923" y="4168875"/>
            <a:ext cx="2375855" cy="1869876"/>
          </a:xfrm>
          <a:prstGeom prst="rect">
            <a:avLst/>
          </a:prstGeom>
          <a:noFill/>
          <a:ln cap="flat">
            <a:noFill/>
          </a:ln>
        </p:spPr>
        <p:txBody>
          <a:bodyPr vert="horz" wrap="square" lIns="82935" tIns="41468" rIns="82935" bIns="41468" anchor="t" anchorCtr="0" compatLnSpc="1">
            <a:spAutoFit/>
          </a:bodyPr>
          <a:lstStyle/>
          <a:p>
            <a:pPr marL="130607" indent="-130607" defTabSz="829361">
              <a:buSzPct val="100000"/>
              <a:buFont typeface="Arial" pitchFamily="34"/>
              <a:buChar char="•"/>
              <a:defRPr sz="1800" b="0" i="0" u="none" strike="noStrike" kern="0" cap="none" spc="0" baseline="0">
                <a:solidFill>
                  <a:srgbClr val="000000"/>
                </a:solidFill>
                <a:uFillTx/>
              </a:defRPr>
            </a:pPr>
            <a:r>
              <a:rPr lang="en-GB" sz="1451">
                <a:solidFill>
                  <a:srgbClr val="000000"/>
                </a:solidFill>
                <a:latin typeface="Arial Narrow" pitchFamily="34"/>
              </a:rPr>
              <a:t>Questionnaire is designed for desktop users</a:t>
            </a:r>
          </a:p>
          <a:p>
            <a:pPr marL="130607" indent="-130607" defTabSz="829361">
              <a:buSzPct val="100000"/>
              <a:buFont typeface="Arial" pitchFamily="34"/>
              <a:buChar char="•"/>
              <a:defRPr sz="1800" b="0" i="0" u="none" strike="noStrike" kern="0" cap="none" spc="0" baseline="0">
                <a:solidFill>
                  <a:srgbClr val="000000"/>
                </a:solidFill>
                <a:uFillTx/>
              </a:defRPr>
            </a:pPr>
            <a:r>
              <a:rPr lang="en-GB" sz="1451">
                <a:solidFill>
                  <a:srgbClr val="000000"/>
                </a:solidFill>
                <a:latin typeface="Arial Narrow" pitchFamily="34"/>
              </a:rPr>
              <a:t>Mobile is smaller version of desktop</a:t>
            </a:r>
          </a:p>
          <a:p>
            <a:pPr marL="130607" indent="-130607" defTabSz="829361">
              <a:buSzPct val="100000"/>
              <a:buFont typeface="Arial" pitchFamily="34"/>
              <a:buChar char="•"/>
              <a:defRPr sz="1800" b="0" i="0" u="none" strike="noStrike" kern="0" cap="none" spc="0" baseline="0">
                <a:solidFill>
                  <a:srgbClr val="000000"/>
                </a:solidFill>
                <a:uFillTx/>
              </a:defRPr>
            </a:pPr>
            <a:r>
              <a:rPr lang="en-GB" sz="1451">
                <a:solidFill>
                  <a:srgbClr val="000000"/>
                </a:solidFill>
                <a:latin typeface="Arial Narrow" pitchFamily="34"/>
              </a:rPr>
              <a:t>Functional on mobile but not really user-friendly despite it often being referred to as mobile ‘friendly’</a:t>
            </a:r>
          </a:p>
        </p:txBody>
      </p:sp>
      <p:sp>
        <p:nvSpPr>
          <p:cNvPr id="22" name="TextBox 27"/>
          <p:cNvSpPr txBox="1"/>
          <p:nvPr/>
        </p:nvSpPr>
        <p:spPr>
          <a:xfrm>
            <a:off x="9146585" y="4168875"/>
            <a:ext cx="2339563" cy="1200077"/>
          </a:xfrm>
          <a:prstGeom prst="rect">
            <a:avLst/>
          </a:prstGeom>
          <a:noFill/>
          <a:ln cap="flat">
            <a:noFill/>
          </a:ln>
        </p:spPr>
        <p:txBody>
          <a:bodyPr vert="horz" wrap="square" lIns="82935" tIns="41468" rIns="82935" bIns="41468" anchor="t" anchorCtr="0" compatLnSpc="1">
            <a:spAutoFit/>
          </a:bodyPr>
          <a:lstStyle/>
          <a:p>
            <a:pPr marL="130607" indent="-130607" defTabSz="829361">
              <a:buSzPct val="100000"/>
              <a:buFont typeface="Arial" pitchFamily="34"/>
              <a:buChar char="•"/>
              <a:defRPr sz="1800" b="0" i="0" u="none" strike="noStrike" kern="0" cap="none" spc="0" baseline="0">
                <a:solidFill>
                  <a:srgbClr val="000000"/>
                </a:solidFill>
                <a:uFillTx/>
              </a:defRPr>
            </a:pPr>
            <a:r>
              <a:rPr lang="en-GB" sz="1451" dirty="0">
                <a:solidFill>
                  <a:srgbClr val="000000"/>
                </a:solidFill>
                <a:latin typeface="Arial Narrow" pitchFamily="34"/>
              </a:rPr>
              <a:t>Questionnaire is designed for mobile</a:t>
            </a:r>
          </a:p>
          <a:p>
            <a:pPr marL="130607" indent="-130607" defTabSz="829361">
              <a:buSzPct val="100000"/>
              <a:buFont typeface="Arial" pitchFamily="34"/>
              <a:buChar char="•"/>
              <a:defRPr sz="1800" b="0" i="0" u="none" strike="noStrike" kern="0" cap="none" spc="0" baseline="0">
                <a:solidFill>
                  <a:srgbClr val="000000"/>
                </a:solidFill>
                <a:uFillTx/>
              </a:defRPr>
            </a:pPr>
            <a:r>
              <a:rPr lang="en-GB" sz="1451" dirty="0">
                <a:solidFill>
                  <a:srgbClr val="000000"/>
                </a:solidFill>
                <a:latin typeface="Arial Narrow" pitchFamily="34"/>
              </a:rPr>
              <a:t>The questionnaire looks the same across all devices to ensure comparability</a:t>
            </a:r>
          </a:p>
        </p:txBody>
      </p:sp>
      <p:sp>
        <p:nvSpPr>
          <p:cNvPr id="2" name="Rounded Rectangle 1"/>
          <p:cNvSpPr/>
          <p:nvPr/>
        </p:nvSpPr>
        <p:spPr>
          <a:xfrm>
            <a:off x="8972551" y="2914650"/>
            <a:ext cx="2781300" cy="2781300"/>
          </a:xfrm>
          <a:prstGeom prst="round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55154117"/>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sz="2400" dirty="0" smtClean="0">
                <a:cs typeface="Candara"/>
              </a:rPr>
              <a:t>95</a:t>
            </a:r>
            <a:r>
              <a:rPr lang="en-US" sz="2400" dirty="0">
                <a:cs typeface="Candara"/>
              </a:rPr>
              <a:t>% of 16-24 year olds </a:t>
            </a:r>
            <a:r>
              <a:rPr lang="en-US" sz="2400" dirty="0" smtClean="0">
                <a:cs typeface="Candara"/>
              </a:rPr>
              <a:t>own a smartphone (</a:t>
            </a:r>
            <a:r>
              <a:rPr lang="en-US" sz="2400" dirty="0" err="1" smtClean="0">
                <a:cs typeface="Candara"/>
              </a:rPr>
              <a:t>Ofcom</a:t>
            </a:r>
            <a:r>
              <a:rPr lang="en-US" sz="2400" dirty="0" smtClean="0">
                <a:cs typeface="Candara"/>
              </a:rPr>
              <a:t> 2018).</a:t>
            </a:r>
          </a:p>
          <a:p>
            <a:r>
              <a:rPr lang="en-US" sz="2400" dirty="0" smtClean="0">
                <a:cs typeface="Candara"/>
              </a:rPr>
              <a:t>Differences in data quality between mobile functional surveys and PC (</a:t>
            </a:r>
            <a:r>
              <a:rPr lang="en-US" sz="2400" dirty="0" err="1" smtClean="0">
                <a:cs typeface="Candara"/>
              </a:rPr>
              <a:t>Mavletova</a:t>
            </a:r>
            <a:r>
              <a:rPr lang="en-US" sz="2400" dirty="0" smtClean="0">
                <a:cs typeface="Candara"/>
              </a:rPr>
              <a:t> 2013; Wenz 2017), and measurement differences (Struminskaya 2015).</a:t>
            </a:r>
          </a:p>
          <a:p>
            <a:r>
              <a:rPr lang="en-US" sz="2400" dirty="0" smtClean="0">
                <a:cs typeface="Candara"/>
              </a:rPr>
              <a:t>However, evidence suggests that as long as a survey is designed appropriately for smartphones, data quality can be as good as PC-completed web surveys (Antoun et al. 2017, </a:t>
            </a:r>
            <a:r>
              <a:rPr lang="en-US" sz="2400" dirty="0" err="1" smtClean="0">
                <a:cs typeface="Candara"/>
              </a:rPr>
              <a:t>Erens</a:t>
            </a:r>
            <a:r>
              <a:rPr lang="en-US" sz="2400" dirty="0" smtClean="0">
                <a:cs typeface="Candara"/>
              </a:rPr>
              <a:t> et al. 2019).</a:t>
            </a:r>
            <a:endParaRPr lang="en-US" sz="2400" dirty="0">
              <a:cs typeface="Candara"/>
            </a:endParaRPr>
          </a:p>
        </p:txBody>
      </p:sp>
      <p:sp>
        <p:nvSpPr>
          <p:cNvPr id="4" name="Title 3"/>
          <p:cNvSpPr>
            <a:spLocks noGrp="1"/>
          </p:cNvSpPr>
          <p:nvPr>
            <p:ph type="title"/>
          </p:nvPr>
        </p:nvSpPr>
        <p:spPr/>
        <p:txBody>
          <a:bodyPr/>
          <a:lstStyle/>
          <a:p>
            <a:r>
              <a:rPr lang="en-GB" dirty="0" smtClean="0"/>
              <a:t>Literature</a:t>
            </a:r>
            <a:endParaRPr lang="en-GB" dirty="0"/>
          </a:p>
        </p:txBody>
      </p:sp>
    </p:spTree>
    <p:extLst>
      <p:ext uri="{BB962C8B-B14F-4D97-AF65-F5344CB8AC3E}">
        <p14:creationId xmlns:p14="http://schemas.microsoft.com/office/powerpoint/2010/main" val="1737339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sz="2400" dirty="0" smtClean="0">
                <a:cs typeface="Candara"/>
              </a:rPr>
              <a:t>Expert workshop</a:t>
            </a:r>
          </a:p>
          <a:p>
            <a:r>
              <a:rPr lang="en-US" sz="2400" dirty="0" smtClean="0">
                <a:cs typeface="Candara"/>
              </a:rPr>
              <a:t>Methodologist and online programmer systematically reviewed proposed questionnaire</a:t>
            </a:r>
          </a:p>
          <a:p>
            <a:pPr lvl="1"/>
            <a:r>
              <a:rPr lang="en-US" sz="2000" dirty="0" smtClean="0">
                <a:cs typeface="Candara"/>
              </a:rPr>
              <a:t>Each question suitable for online?</a:t>
            </a:r>
          </a:p>
          <a:p>
            <a:pPr lvl="1"/>
            <a:r>
              <a:rPr lang="en-US" sz="2000" dirty="0" smtClean="0">
                <a:cs typeface="Candara"/>
              </a:rPr>
              <a:t>Suitable for any device?</a:t>
            </a:r>
          </a:p>
          <a:p>
            <a:r>
              <a:rPr lang="en-US" sz="2400" dirty="0" smtClean="0">
                <a:cs typeface="Candara"/>
              </a:rPr>
              <a:t>“</a:t>
            </a:r>
            <a:r>
              <a:rPr lang="en-US" sz="2400" dirty="0" err="1" smtClean="0">
                <a:cs typeface="Candara"/>
              </a:rPr>
              <a:t>Mr</a:t>
            </a:r>
            <a:r>
              <a:rPr lang="en-US" sz="2400" dirty="0" smtClean="0">
                <a:cs typeface="Candara"/>
              </a:rPr>
              <a:t> </a:t>
            </a:r>
            <a:r>
              <a:rPr lang="en-US" sz="2400" dirty="0" err="1" smtClean="0">
                <a:cs typeface="Candara"/>
              </a:rPr>
              <a:t>Tappy</a:t>
            </a:r>
            <a:r>
              <a:rPr lang="en-US" sz="2400" dirty="0" smtClean="0">
                <a:cs typeface="Candara"/>
              </a:rPr>
              <a:t>” usability testing</a:t>
            </a:r>
          </a:p>
          <a:p>
            <a:r>
              <a:rPr lang="en-US" sz="2400" dirty="0" smtClean="0">
                <a:cs typeface="Candara"/>
              </a:rPr>
              <a:t>Pilot and dress rehearsal</a:t>
            </a:r>
            <a:endParaRPr lang="en-US" sz="2400" dirty="0">
              <a:cs typeface="Candara"/>
            </a:endParaRPr>
          </a:p>
        </p:txBody>
      </p:sp>
      <p:sp>
        <p:nvSpPr>
          <p:cNvPr id="4" name="Title 3"/>
          <p:cNvSpPr>
            <a:spLocks noGrp="1"/>
          </p:cNvSpPr>
          <p:nvPr>
            <p:ph type="title"/>
          </p:nvPr>
        </p:nvSpPr>
        <p:spPr/>
        <p:txBody>
          <a:bodyPr/>
          <a:lstStyle/>
          <a:p>
            <a:r>
              <a:rPr lang="en-GB" dirty="0" smtClean="0"/>
              <a:t>Development work</a:t>
            </a:r>
            <a:endParaRPr lang="en-GB" dirty="0"/>
          </a:p>
        </p:txBody>
      </p:sp>
    </p:spTree>
    <p:extLst>
      <p:ext uri="{BB962C8B-B14F-4D97-AF65-F5344CB8AC3E}">
        <p14:creationId xmlns:p14="http://schemas.microsoft.com/office/powerpoint/2010/main" val="26120147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077723" y="1112124"/>
            <a:ext cx="9276077" cy="3966391"/>
          </a:xfrm>
        </p:spPr>
        <p:txBody>
          <a:bodyPr/>
          <a:lstStyle/>
          <a:p>
            <a:r>
              <a:rPr lang="en-US" sz="2400" dirty="0">
                <a:solidFill>
                  <a:schemeClr val="tx2">
                    <a:lumMod val="40000"/>
                    <a:lumOff val="60000"/>
                  </a:schemeClr>
                </a:solidFill>
                <a:cs typeface="Candara"/>
              </a:rPr>
              <a:t>Device agnostic important</a:t>
            </a:r>
          </a:p>
          <a:p>
            <a:pPr lvl="1"/>
            <a:r>
              <a:rPr lang="en-US" sz="2000" dirty="0">
                <a:solidFill>
                  <a:schemeClr val="tx2">
                    <a:lumMod val="40000"/>
                    <a:lumOff val="60000"/>
                  </a:schemeClr>
                </a:solidFill>
                <a:cs typeface="Candara"/>
              </a:rPr>
              <a:t>17 year olds likely to have smartphones (95% of 16-24 year olds do. </a:t>
            </a:r>
            <a:r>
              <a:rPr lang="en-US" sz="2000" dirty="0" err="1">
                <a:solidFill>
                  <a:schemeClr val="tx2">
                    <a:lumMod val="40000"/>
                    <a:lumOff val="60000"/>
                  </a:schemeClr>
                </a:solidFill>
                <a:cs typeface="Candara"/>
              </a:rPr>
              <a:t>Ofcom</a:t>
            </a:r>
            <a:r>
              <a:rPr lang="en-US" sz="2000" dirty="0">
                <a:solidFill>
                  <a:schemeClr val="tx2">
                    <a:lumMod val="40000"/>
                    <a:lumOff val="60000"/>
                  </a:schemeClr>
                </a:solidFill>
                <a:cs typeface="Candara"/>
              </a:rPr>
              <a:t> 2018). </a:t>
            </a:r>
          </a:p>
          <a:p>
            <a:pPr lvl="1"/>
            <a:r>
              <a:rPr lang="en-GB" sz="2000" dirty="0">
                <a:solidFill>
                  <a:schemeClr val="tx2">
                    <a:lumMod val="40000"/>
                    <a:lumOff val="60000"/>
                  </a:schemeClr>
                </a:solidFill>
              </a:rPr>
              <a:t>Completions by smartphone are increasing c.4% year on year on Active Lives, a large-scale gen pop survey</a:t>
            </a:r>
            <a:endParaRPr lang="en-US" sz="2000" dirty="0">
              <a:solidFill>
                <a:schemeClr val="tx2">
                  <a:lumMod val="40000"/>
                  <a:lumOff val="60000"/>
                </a:schemeClr>
              </a:solidFill>
              <a:cs typeface="Candara"/>
            </a:endParaRPr>
          </a:p>
          <a:p>
            <a:pPr lvl="1"/>
            <a:r>
              <a:rPr lang="en-US" sz="2000" dirty="0">
                <a:solidFill>
                  <a:schemeClr val="tx2">
                    <a:lumMod val="40000"/>
                    <a:lumOff val="60000"/>
                  </a:schemeClr>
                </a:solidFill>
                <a:cs typeface="Candara"/>
              </a:rPr>
              <a:t>Age 14 Survey - 69% completed a time use diary using an app</a:t>
            </a:r>
          </a:p>
          <a:p>
            <a:pPr lvl="1"/>
            <a:r>
              <a:rPr lang="en-US" sz="2000" dirty="0">
                <a:solidFill>
                  <a:schemeClr val="tx2">
                    <a:lumMod val="40000"/>
                    <a:lumOff val="60000"/>
                  </a:schemeClr>
                </a:solidFill>
                <a:cs typeface="Candara"/>
              </a:rPr>
              <a:t>Crucial to be able to complete on smartphone to increase RR.</a:t>
            </a:r>
          </a:p>
          <a:p>
            <a:r>
              <a:rPr lang="en-US" sz="2400" dirty="0" smtClean="0">
                <a:solidFill>
                  <a:schemeClr val="tx2">
                    <a:lumMod val="40000"/>
                    <a:lumOff val="60000"/>
                  </a:schemeClr>
                </a:solidFill>
                <a:cs typeface="Candara"/>
              </a:rPr>
              <a:t>Functional across operating systems and browsers</a:t>
            </a:r>
          </a:p>
          <a:p>
            <a:r>
              <a:rPr lang="en-US" sz="2400" dirty="0" smtClean="0">
                <a:cs typeface="Candara"/>
              </a:rPr>
              <a:t>Design issues</a:t>
            </a:r>
          </a:p>
          <a:p>
            <a:pPr lvl="1"/>
            <a:r>
              <a:rPr lang="en-US" sz="2000" b="1" dirty="0" smtClean="0">
                <a:cs typeface="Candara"/>
              </a:rPr>
              <a:t>Presentation of grids</a:t>
            </a:r>
          </a:p>
          <a:p>
            <a:pPr lvl="1"/>
            <a:r>
              <a:rPr lang="en-US" sz="2000" dirty="0" smtClean="0">
                <a:cs typeface="Candara"/>
              </a:rPr>
              <a:t>Incorporation of text-heavy help screens for words or phrases</a:t>
            </a:r>
          </a:p>
          <a:p>
            <a:pPr lvl="1"/>
            <a:r>
              <a:rPr lang="en-US" sz="2000" dirty="0" smtClean="0">
                <a:cs typeface="Candara"/>
              </a:rPr>
              <a:t>Functionality/feel the same as previous CASI questionnaires</a:t>
            </a:r>
          </a:p>
          <a:p>
            <a:pPr lvl="1"/>
            <a:r>
              <a:rPr lang="en-GB" sz="2000" dirty="0"/>
              <a:t>Minimise need for scrolling </a:t>
            </a:r>
            <a:r>
              <a:rPr lang="en-GB" sz="2000" dirty="0" smtClean="0"/>
              <a:t>and </a:t>
            </a:r>
            <a:r>
              <a:rPr lang="en-GB" sz="2000" dirty="0"/>
              <a:t>text entry (respondent burden</a:t>
            </a:r>
            <a:r>
              <a:rPr lang="en-GB" sz="2000" dirty="0" smtClean="0"/>
              <a:t>) </a:t>
            </a:r>
            <a:endParaRPr lang="en-US" sz="2000" dirty="0" smtClean="0">
              <a:cs typeface="Candara"/>
            </a:endParaRPr>
          </a:p>
          <a:p>
            <a:endParaRPr lang="en-US" sz="2400" dirty="0">
              <a:cs typeface="Candara"/>
            </a:endParaRPr>
          </a:p>
        </p:txBody>
      </p:sp>
      <p:sp>
        <p:nvSpPr>
          <p:cNvPr id="4" name="Title 3"/>
          <p:cNvSpPr>
            <a:spLocks noGrp="1"/>
          </p:cNvSpPr>
          <p:nvPr>
            <p:ph type="title"/>
          </p:nvPr>
        </p:nvSpPr>
        <p:spPr/>
        <p:txBody>
          <a:bodyPr/>
          <a:lstStyle/>
          <a:p>
            <a:r>
              <a:rPr lang="en-GB" dirty="0" smtClean="0"/>
              <a:t>Challenges</a:t>
            </a:r>
            <a:endParaRPr lang="en-GB" dirty="0"/>
          </a:p>
        </p:txBody>
      </p:sp>
    </p:spTree>
    <p:extLst>
      <p:ext uri="{BB962C8B-B14F-4D97-AF65-F5344CB8AC3E}">
        <p14:creationId xmlns:p14="http://schemas.microsoft.com/office/powerpoint/2010/main" val="20919812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330593" y="310174"/>
            <a:ext cx="4377194" cy="6351339"/>
          </a:xfrm>
          <a:prstGeom prst="rect">
            <a:avLst/>
          </a:prstGeom>
        </p:spPr>
      </p:pic>
      <p:sp>
        <p:nvSpPr>
          <p:cNvPr id="4" name="Title 3"/>
          <p:cNvSpPr>
            <a:spLocks noGrp="1"/>
          </p:cNvSpPr>
          <p:nvPr>
            <p:ph type="title"/>
          </p:nvPr>
        </p:nvSpPr>
        <p:spPr/>
        <p:txBody>
          <a:bodyPr/>
          <a:lstStyle/>
          <a:p>
            <a:r>
              <a:rPr lang="en-GB" dirty="0" smtClean="0"/>
              <a:t>Grids</a:t>
            </a:r>
            <a:endParaRPr lang="en-GB" dirty="0"/>
          </a:p>
        </p:txBody>
      </p:sp>
      <p:pic>
        <p:nvPicPr>
          <p:cNvPr id="3" name="Picture 2"/>
          <p:cNvPicPr>
            <a:picLocks noChangeAspect="1"/>
          </p:cNvPicPr>
          <p:nvPr/>
        </p:nvPicPr>
        <p:blipFill rotWithShape="1">
          <a:blip r:embed="rId4"/>
          <a:srcRect b="14597"/>
          <a:stretch/>
        </p:blipFill>
        <p:spPr>
          <a:xfrm>
            <a:off x="7277100" y="402430"/>
            <a:ext cx="4377194" cy="6166826"/>
          </a:xfrm>
          <a:prstGeom prst="rect">
            <a:avLst/>
          </a:prstGeom>
        </p:spPr>
      </p:pic>
    </p:spTree>
    <p:extLst>
      <p:ext uri="{BB962C8B-B14F-4D97-AF65-F5344CB8AC3E}">
        <p14:creationId xmlns:p14="http://schemas.microsoft.com/office/powerpoint/2010/main" val="1788505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077723" y="1112124"/>
            <a:ext cx="9276077" cy="3966391"/>
          </a:xfrm>
        </p:spPr>
        <p:txBody>
          <a:bodyPr/>
          <a:lstStyle/>
          <a:p>
            <a:r>
              <a:rPr lang="en-US" sz="2400" dirty="0">
                <a:solidFill>
                  <a:schemeClr val="tx2">
                    <a:lumMod val="40000"/>
                    <a:lumOff val="60000"/>
                  </a:schemeClr>
                </a:solidFill>
                <a:cs typeface="Candara"/>
              </a:rPr>
              <a:t>Device agnostic important</a:t>
            </a:r>
          </a:p>
          <a:p>
            <a:pPr lvl="1"/>
            <a:r>
              <a:rPr lang="en-US" sz="2000" dirty="0">
                <a:solidFill>
                  <a:schemeClr val="tx2">
                    <a:lumMod val="40000"/>
                    <a:lumOff val="60000"/>
                  </a:schemeClr>
                </a:solidFill>
                <a:cs typeface="Candara"/>
              </a:rPr>
              <a:t>17 year olds likely to have smartphones (95% of 16-24 year olds do. </a:t>
            </a:r>
            <a:r>
              <a:rPr lang="en-US" sz="2000" dirty="0" err="1">
                <a:solidFill>
                  <a:schemeClr val="tx2">
                    <a:lumMod val="40000"/>
                    <a:lumOff val="60000"/>
                  </a:schemeClr>
                </a:solidFill>
                <a:cs typeface="Candara"/>
              </a:rPr>
              <a:t>Ofcom</a:t>
            </a:r>
            <a:r>
              <a:rPr lang="en-US" sz="2000" dirty="0">
                <a:solidFill>
                  <a:schemeClr val="tx2">
                    <a:lumMod val="40000"/>
                    <a:lumOff val="60000"/>
                  </a:schemeClr>
                </a:solidFill>
                <a:cs typeface="Candara"/>
              </a:rPr>
              <a:t> 2018). </a:t>
            </a:r>
          </a:p>
          <a:p>
            <a:pPr lvl="1"/>
            <a:r>
              <a:rPr lang="en-GB" sz="2000" dirty="0">
                <a:solidFill>
                  <a:schemeClr val="tx2">
                    <a:lumMod val="40000"/>
                    <a:lumOff val="60000"/>
                  </a:schemeClr>
                </a:solidFill>
              </a:rPr>
              <a:t>Completions by smartphone are increasing c.4% year on year on Active Lives, a large-scale gen pop survey</a:t>
            </a:r>
            <a:endParaRPr lang="en-US" sz="2000" dirty="0">
              <a:solidFill>
                <a:schemeClr val="tx2">
                  <a:lumMod val="40000"/>
                  <a:lumOff val="60000"/>
                </a:schemeClr>
              </a:solidFill>
              <a:cs typeface="Candara"/>
            </a:endParaRPr>
          </a:p>
          <a:p>
            <a:pPr lvl="1"/>
            <a:r>
              <a:rPr lang="en-US" sz="2000" dirty="0">
                <a:solidFill>
                  <a:schemeClr val="tx2">
                    <a:lumMod val="40000"/>
                    <a:lumOff val="60000"/>
                  </a:schemeClr>
                </a:solidFill>
                <a:cs typeface="Candara"/>
              </a:rPr>
              <a:t>Age 14 Survey - 69% completed a time use diary using an app</a:t>
            </a:r>
          </a:p>
          <a:p>
            <a:pPr lvl="1"/>
            <a:r>
              <a:rPr lang="en-US" sz="2000" dirty="0">
                <a:solidFill>
                  <a:schemeClr val="tx2">
                    <a:lumMod val="40000"/>
                    <a:lumOff val="60000"/>
                  </a:schemeClr>
                </a:solidFill>
                <a:cs typeface="Candara"/>
              </a:rPr>
              <a:t>Crucial to be able to complete on smartphone to increase RR.</a:t>
            </a:r>
          </a:p>
          <a:p>
            <a:r>
              <a:rPr lang="en-US" sz="2400" dirty="0" smtClean="0">
                <a:solidFill>
                  <a:schemeClr val="tx2">
                    <a:lumMod val="40000"/>
                    <a:lumOff val="60000"/>
                  </a:schemeClr>
                </a:solidFill>
                <a:cs typeface="Candara"/>
              </a:rPr>
              <a:t>Functional across operating systems and browsers</a:t>
            </a:r>
          </a:p>
          <a:p>
            <a:r>
              <a:rPr lang="en-US" sz="2400" dirty="0" smtClean="0">
                <a:cs typeface="Candara"/>
              </a:rPr>
              <a:t>Design issues</a:t>
            </a:r>
          </a:p>
          <a:p>
            <a:pPr lvl="1"/>
            <a:r>
              <a:rPr lang="en-US" sz="2000" dirty="0" smtClean="0">
                <a:cs typeface="Candara"/>
              </a:rPr>
              <a:t>Presentation of grids</a:t>
            </a:r>
          </a:p>
          <a:p>
            <a:pPr lvl="1"/>
            <a:r>
              <a:rPr lang="en-US" sz="2000" b="1" dirty="0" smtClean="0">
                <a:cs typeface="Candara"/>
              </a:rPr>
              <a:t>Incorporation of text-heavy help screens for words or phrases</a:t>
            </a:r>
          </a:p>
          <a:p>
            <a:pPr lvl="1"/>
            <a:r>
              <a:rPr lang="en-US" sz="2000" dirty="0" smtClean="0">
                <a:cs typeface="Candara"/>
              </a:rPr>
              <a:t>Functionality/feel the same as previous CASI questionnaires</a:t>
            </a:r>
          </a:p>
          <a:p>
            <a:pPr lvl="1"/>
            <a:r>
              <a:rPr lang="en-GB" sz="2000" dirty="0"/>
              <a:t>Minimise need for scrolling </a:t>
            </a:r>
            <a:r>
              <a:rPr lang="en-GB" sz="2000" dirty="0" smtClean="0"/>
              <a:t>and </a:t>
            </a:r>
            <a:r>
              <a:rPr lang="en-GB" sz="2000" dirty="0"/>
              <a:t>text entry (respondent burden</a:t>
            </a:r>
            <a:r>
              <a:rPr lang="en-GB" sz="2000" dirty="0" smtClean="0"/>
              <a:t>) </a:t>
            </a:r>
            <a:endParaRPr lang="en-US" sz="2000" dirty="0" smtClean="0">
              <a:cs typeface="Candara"/>
            </a:endParaRPr>
          </a:p>
          <a:p>
            <a:endParaRPr lang="en-US" sz="2400" dirty="0">
              <a:cs typeface="Candara"/>
            </a:endParaRPr>
          </a:p>
        </p:txBody>
      </p:sp>
      <p:sp>
        <p:nvSpPr>
          <p:cNvPr id="4" name="Title 3"/>
          <p:cNvSpPr>
            <a:spLocks noGrp="1"/>
          </p:cNvSpPr>
          <p:nvPr>
            <p:ph type="title"/>
          </p:nvPr>
        </p:nvSpPr>
        <p:spPr/>
        <p:txBody>
          <a:bodyPr/>
          <a:lstStyle/>
          <a:p>
            <a:r>
              <a:rPr lang="en-GB" dirty="0" smtClean="0"/>
              <a:t>Challenges</a:t>
            </a:r>
            <a:endParaRPr lang="en-GB" dirty="0"/>
          </a:p>
        </p:txBody>
      </p:sp>
    </p:spTree>
    <p:extLst>
      <p:ext uri="{BB962C8B-B14F-4D97-AF65-F5344CB8AC3E}">
        <p14:creationId xmlns:p14="http://schemas.microsoft.com/office/powerpoint/2010/main" val="9502095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Help screens</a:t>
            </a:r>
            <a:endParaRPr lang="en-GB" dirty="0"/>
          </a:p>
        </p:txBody>
      </p:sp>
      <p:pic>
        <p:nvPicPr>
          <p:cNvPr id="5" name="Picture 4"/>
          <p:cNvPicPr>
            <a:picLocks noChangeAspect="1"/>
          </p:cNvPicPr>
          <p:nvPr/>
        </p:nvPicPr>
        <p:blipFill>
          <a:blip r:embed="rId3"/>
          <a:stretch>
            <a:fillRect/>
          </a:stretch>
        </p:blipFill>
        <p:spPr>
          <a:xfrm>
            <a:off x="2910328" y="890655"/>
            <a:ext cx="7057143" cy="5609524"/>
          </a:xfrm>
          <a:prstGeom prst="rect">
            <a:avLst/>
          </a:prstGeom>
        </p:spPr>
      </p:pic>
    </p:spTree>
    <p:extLst>
      <p:ext uri="{BB962C8B-B14F-4D97-AF65-F5344CB8AC3E}">
        <p14:creationId xmlns:p14="http://schemas.microsoft.com/office/powerpoint/2010/main" val="1840047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077723" y="1112124"/>
            <a:ext cx="9276077" cy="3966391"/>
          </a:xfrm>
        </p:spPr>
        <p:txBody>
          <a:bodyPr/>
          <a:lstStyle/>
          <a:p>
            <a:r>
              <a:rPr lang="en-US" sz="2400" dirty="0">
                <a:solidFill>
                  <a:schemeClr val="tx2">
                    <a:lumMod val="40000"/>
                    <a:lumOff val="60000"/>
                  </a:schemeClr>
                </a:solidFill>
                <a:cs typeface="Candara"/>
              </a:rPr>
              <a:t>Device agnostic important</a:t>
            </a:r>
          </a:p>
          <a:p>
            <a:pPr lvl="1"/>
            <a:r>
              <a:rPr lang="en-US" sz="2000" dirty="0">
                <a:solidFill>
                  <a:schemeClr val="tx2">
                    <a:lumMod val="40000"/>
                    <a:lumOff val="60000"/>
                  </a:schemeClr>
                </a:solidFill>
                <a:cs typeface="Candara"/>
              </a:rPr>
              <a:t>17 year olds likely to have smartphones (95% of 16-24 year olds do. </a:t>
            </a:r>
            <a:r>
              <a:rPr lang="en-US" sz="2000" dirty="0" err="1">
                <a:solidFill>
                  <a:schemeClr val="tx2">
                    <a:lumMod val="40000"/>
                    <a:lumOff val="60000"/>
                  </a:schemeClr>
                </a:solidFill>
                <a:cs typeface="Candara"/>
              </a:rPr>
              <a:t>Ofcom</a:t>
            </a:r>
            <a:r>
              <a:rPr lang="en-US" sz="2000" dirty="0">
                <a:solidFill>
                  <a:schemeClr val="tx2">
                    <a:lumMod val="40000"/>
                    <a:lumOff val="60000"/>
                  </a:schemeClr>
                </a:solidFill>
                <a:cs typeface="Candara"/>
              </a:rPr>
              <a:t> 2018). </a:t>
            </a:r>
          </a:p>
          <a:p>
            <a:pPr lvl="1"/>
            <a:r>
              <a:rPr lang="en-GB" sz="2000" dirty="0">
                <a:solidFill>
                  <a:schemeClr val="tx2">
                    <a:lumMod val="40000"/>
                    <a:lumOff val="60000"/>
                  </a:schemeClr>
                </a:solidFill>
              </a:rPr>
              <a:t>Completions by smartphone are increasing c.4% year on year on Active Lives, a large-scale gen pop survey</a:t>
            </a:r>
            <a:endParaRPr lang="en-US" sz="2000" dirty="0">
              <a:solidFill>
                <a:schemeClr val="tx2">
                  <a:lumMod val="40000"/>
                  <a:lumOff val="60000"/>
                </a:schemeClr>
              </a:solidFill>
              <a:cs typeface="Candara"/>
            </a:endParaRPr>
          </a:p>
          <a:p>
            <a:pPr lvl="1"/>
            <a:r>
              <a:rPr lang="en-US" sz="2000" dirty="0">
                <a:solidFill>
                  <a:schemeClr val="tx2">
                    <a:lumMod val="40000"/>
                    <a:lumOff val="60000"/>
                  </a:schemeClr>
                </a:solidFill>
                <a:cs typeface="Candara"/>
              </a:rPr>
              <a:t>Age 14 Survey - 69% completed a time use diary using an app</a:t>
            </a:r>
          </a:p>
          <a:p>
            <a:pPr lvl="1"/>
            <a:r>
              <a:rPr lang="en-US" sz="2000" dirty="0">
                <a:solidFill>
                  <a:schemeClr val="tx2">
                    <a:lumMod val="40000"/>
                    <a:lumOff val="60000"/>
                  </a:schemeClr>
                </a:solidFill>
                <a:cs typeface="Candara"/>
              </a:rPr>
              <a:t>Crucial to be able to complete on smartphone to increase RR.</a:t>
            </a:r>
          </a:p>
          <a:p>
            <a:r>
              <a:rPr lang="en-US" sz="2400" dirty="0" smtClean="0">
                <a:solidFill>
                  <a:schemeClr val="tx2">
                    <a:lumMod val="40000"/>
                    <a:lumOff val="60000"/>
                  </a:schemeClr>
                </a:solidFill>
                <a:cs typeface="Candara"/>
              </a:rPr>
              <a:t>Functional across operating systems and browsers</a:t>
            </a:r>
          </a:p>
          <a:p>
            <a:r>
              <a:rPr lang="en-US" sz="2400" dirty="0" smtClean="0">
                <a:cs typeface="Candara"/>
              </a:rPr>
              <a:t>Design issues</a:t>
            </a:r>
          </a:p>
          <a:p>
            <a:pPr lvl="1"/>
            <a:r>
              <a:rPr lang="en-US" sz="2000" dirty="0" smtClean="0">
                <a:cs typeface="Candara"/>
              </a:rPr>
              <a:t>Presentation of grids</a:t>
            </a:r>
          </a:p>
          <a:p>
            <a:pPr lvl="1"/>
            <a:r>
              <a:rPr lang="en-US" sz="2000" dirty="0" smtClean="0">
                <a:cs typeface="Candara"/>
              </a:rPr>
              <a:t>Incorporation of text-heavy help screens for words or phrases</a:t>
            </a:r>
          </a:p>
          <a:p>
            <a:pPr lvl="1"/>
            <a:r>
              <a:rPr lang="en-US" sz="2000" b="1" dirty="0" smtClean="0">
                <a:cs typeface="Candara"/>
              </a:rPr>
              <a:t>Functionality/feel the same as previous CASI questionnaires</a:t>
            </a:r>
          </a:p>
          <a:p>
            <a:pPr lvl="1"/>
            <a:r>
              <a:rPr lang="en-GB" sz="2000" dirty="0"/>
              <a:t>Minimise need for scrolling </a:t>
            </a:r>
            <a:r>
              <a:rPr lang="en-GB" sz="2000" dirty="0" smtClean="0"/>
              <a:t>and </a:t>
            </a:r>
            <a:r>
              <a:rPr lang="en-GB" sz="2000" dirty="0"/>
              <a:t>text entry (respondent burden</a:t>
            </a:r>
            <a:r>
              <a:rPr lang="en-GB" sz="2000" dirty="0" smtClean="0"/>
              <a:t>) </a:t>
            </a:r>
            <a:endParaRPr lang="en-US" sz="2000" dirty="0" smtClean="0">
              <a:cs typeface="Candara"/>
            </a:endParaRPr>
          </a:p>
          <a:p>
            <a:endParaRPr lang="en-US" sz="2400" dirty="0">
              <a:cs typeface="Candara"/>
            </a:endParaRPr>
          </a:p>
        </p:txBody>
      </p:sp>
      <p:sp>
        <p:nvSpPr>
          <p:cNvPr id="4" name="Title 3"/>
          <p:cNvSpPr>
            <a:spLocks noGrp="1"/>
          </p:cNvSpPr>
          <p:nvPr>
            <p:ph type="title"/>
          </p:nvPr>
        </p:nvSpPr>
        <p:spPr/>
        <p:txBody>
          <a:bodyPr/>
          <a:lstStyle/>
          <a:p>
            <a:r>
              <a:rPr lang="en-GB" dirty="0" smtClean="0"/>
              <a:t>Challenges</a:t>
            </a:r>
            <a:endParaRPr lang="en-GB" dirty="0"/>
          </a:p>
        </p:txBody>
      </p:sp>
    </p:spTree>
    <p:extLst>
      <p:ext uri="{BB962C8B-B14F-4D97-AF65-F5344CB8AC3E}">
        <p14:creationId xmlns:p14="http://schemas.microsoft.com/office/powerpoint/2010/main" val="3670344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Functionality – hidden ‘DK/REF’</a:t>
            </a:r>
            <a:endParaRPr lang="en-GB" dirty="0"/>
          </a:p>
        </p:txBody>
      </p:sp>
      <p:pic>
        <p:nvPicPr>
          <p:cNvPr id="2" name="Picture 1"/>
          <p:cNvPicPr>
            <a:picLocks noChangeAspect="1"/>
          </p:cNvPicPr>
          <p:nvPr/>
        </p:nvPicPr>
        <p:blipFill rotWithShape="1">
          <a:blip r:embed="rId3"/>
          <a:srcRect b="5389"/>
          <a:stretch/>
        </p:blipFill>
        <p:spPr>
          <a:xfrm>
            <a:off x="3405626" y="1066799"/>
            <a:ext cx="5376424" cy="5638801"/>
          </a:xfrm>
          <a:prstGeom prst="rect">
            <a:avLst/>
          </a:prstGeom>
        </p:spPr>
      </p:pic>
    </p:spTree>
    <p:extLst>
      <p:ext uri="{BB962C8B-B14F-4D97-AF65-F5344CB8AC3E}">
        <p14:creationId xmlns:p14="http://schemas.microsoft.com/office/powerpoint/2010/main" val="2474313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Thanks to our funders and host institution</a:t>
            </a:r>
            <a:endParaRPr lang="en-GB" dirty="0"/>
          </a:p>
        </p:txBody>
      </p:sp>
      <p:sp>
        <p:nvSpPr>
          <p:cNvPr id="3" name="Text Placeholder 2"/>
          <p:cNvSpPr>
            <a:spLocks noGrp="1"/>
          </p:cNvSpPr>
          <p:nvPr>
            <p:ph type="body" sz="quarter" idx="10"/>
          </p:nvPr>
        </p:nvSpPr>
        <p:spPr/>
        <p:txBody>
          <a:bodyPr/>
          <a:lstStyle/>
          <a:p>
            <a:r>
              <a:rPr lang="en-GB" dirty="0" smtClean="0"/>
              <a:t>Funded by</a:t>
            </a:r>
            <a:endParaRPr lang="en-GB" dirty="0"/>
          </a:p>
        </p:txBody>
      </p:sp>
      <p:sp>
        <p:nvSpPr>
          <p:cNvPr id="4" name="Text Placeholder 3"/>
          <p:cNvSpPr>
            <a:spLocks noGrp="1"/>
          </p:cNvSpPr>
          <p:nvPr>
            <p:ph type="body" sz="quarter" idx="12"/>
          </p:nvPr>
        </p:nvSpPr>
        <p:spPr/>
        <p:txBody>
          <a:bodyPr/>
          <a:lstStyle/>
          <a:p>
            <a:r>
              <a:rPr lang="en-US" dirty="0" err="1"/>
              <a:t>www.esrc.ac.uk</a:t>
            </a:r>
            <a:endParaRPr lang="en-GB" dirty="0"/>
          </a:p>
        </p:txBody>
      </p:sp>
      <p:pic>
        <p:nvPicPr>
          <p:cNvPr id="9" name="Picture Placeholder 8"/>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10607" b="10607"/>
          <a:stretch>
            <a:fillRect/>
          </a:stretch>
        </p:blipFill>
        <p:spPr>
          <a:xfrm>
            <a:off x="604026" y="2308302"/>
            <a:ext cx="3349572" cy="2274849"/>
          </a:xfrm>
        </p:spPr>
      </p:pic>
      <p:sp>
        <p:nvSpPr>
          <p:cNvPr id="6" name="Text Placeholder 5"/>
          <p:cNvSpPr>
            <a:spLocks noGrp="1"/>
          </p:cNvSpPr>
          <p:nvPr>
            <p:ph type="body" sz="quarter" idx="14"/>
          </p:nvPr>
        </p:nvSpPr>
        <p:spPr/>
        <p:txBody>
          <a:bodyPr/>
          <a:lstStyle/>
          <a:p>
            <a:r>
              <a:rPr lang="en-GB" dirty="0" smtClean="0"/>
              <a:t>Hosted by</a:t>
            </a:r>
            <a:endParaRPr lang="en-GB" dirty="0"/>
          </a:p>
        </p:txBody>
      </p:sp>
      <p:sp>
        <p:nvSpPr>
          <p:cNvPr id="7" name="Text Placeholder 6"/>
          <p:cNvSpPr>
            <a:spLocks noGrp="1"/>
          </p:cNvSpPr>
          <p:nvPr>
            <p:ph type="body" sz="quarter" idx="15"/>
          </p:nvPr>
        </p:nvSpPr>
        <p:spPr/>
        <p:txBody>
          <a:bodyPr/>
          <a:lstStyle/>
          <a:p>
            <a:r>
              <a:rPr lang="en-GB" dirty="0" err="1"/>
              <a:t>www.ioe.ac.uk</a:t>
            </a:r>
            <a:endParaRPr lang="en-GB" dirty="0"/>
          </a:p>
        </p:txBody>
      </p:sp>
      <p:pic>
        <p:nvPicPr>
          <p:cNvPr id="10" name="Picture Placeholder 9"/>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l="9490" r="9490"/>
          <a:stretch>
            <a:fillRect/>
          </a:stretch>
        </p:blipFill>
        <p:spPr/>
      </p:pic>
    </p:spTree>
    <p:extLst>
      <p:ext uri="{BB962C8B-B14F-4D97-AF65-F5344CB8AC3E}">
        <p14:creationId xmlns:p14="http://schemas.microsoft.com/office/powerpoint/2010/main" val="1451867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Generally very positive!</a:t>
            </a:r>
          </a:p>
          <a:p>
            <a:r>
              <a:rPr lang="en-GB" dirty="0" smtClean="0"/>
              <a:t>Usability testing feedback</a:t>
            </a:r>
          </a:p>
          <a:p>
            <a:pPr lvl="1"/>
            <a:r>
              <a:rPr lang="en-GB" i="1" dirty="0" smtClean="0"/>
              <a:t>“I </a:t>
            </a:r>
            <a:r>
              <a:rPr lang="en-GB" i="1" dirty="0"/>
              <a:t>think it was generally quite </a:t>
            </a:r>
            <a:r>
              <a:rPr lang="en-GB" i="1" dirty="0" smtClean="0"/>
              <a:t>clear”</a:t>
            </a:r>
            <a:endParaRPr lang="en-GB" dirty="0" smtClean="0"/>
          </a:p>
          <a:p>
            <a:pPr lvl="1"/>
            <a:r>
              <a:rPr lang="en-GB" i="1" dirty="0" smtClean="0"/>
              <a:t>“Pretty </a:t>
            </a:r>
            <a:r>
              <a:rPr lang="en-GB" i="1" dirty="0"/>
              <a:t>simple to follow the questionnaire... I understood it </a:t>
            </a:r>
            <a:r>
              <a:rPr lang="en-GB" i="1" dirty="0" smtClean="0"/>
              <a:t>all”</a:t>
            </a:r>
            <a:endParaRPr lang="en-GB" dirty="0" smtClean="0"/>
          </a:p>
          <a:p>
            <a:r>
              <a:rPr lang="en-GB" dirty="0" smtClean="0"/>
              <a:t>Pilot feedback</a:t>
            </a:r>
          </a:p>
          <a:p>
            <a:pPr lvl="1"/>
            <a:r>
              <a:rPr lang="en-GB" dirty="0"/>
              <a:t>91% of </a:t>
            </a:r>
            <a:r>
              <a:rPr lang="en-GB" dirty="0" smtClean="0"/>
              <a:t>young people </a:t>
            </a:r>
            <a:r>
              <a:rPr lang="en-GB" dirty="0"/>
              <a:t>said accessing the </a:t>
            </a:r>
            <a:r>
              <a:rPr lang="en-GB" dirty="0" smtClean="0"/>
              <a:t>online survey was easy</a:t>
            </a:r>
          </a:p>
          <a:p>
            <a:pPr lvl="1"/>
            <a:r>
              <a:rPr lang="en-GB" dirty="0" smtClean="0"/>
              <a:t>93</a:t>
            </a:r>
            <a:r>
              <a:rPr lang="en-GB" dirty="0"/>
              <a:t>% said moving from one question to the next was </a:t>
            </a:r>
            <a:r>
              <a:rPr lang="en-GB" dirty="0" smtClean="0"/>
              <a:t>easy</a:t>
            </a:r>
          </a:p>
          <a:p>
            <a:pPr lvl="1"/>
            <a:r>
              <a:rPr lang="en-GB" dirty="0" smtClean="0"/>
              <a:t>98% of </a:t>
            </a:r>
            <a:r>
              <a:rPr lang="en-GB" dirty="0"/>
              <a:t>young people completed the questionnaire in one go</a:t>
            </a:r>
          </a:p>
        </p:txBody>
      </p:sp>
      <p:sp>
        <p:nvSpPr>
          <p:cNvPr id="3" name="Title 2"/>
          <p:cNvSpPr>
            <a:spLocks noGrp="1"/>
          </p:cNvSpPr>
          <p:nvPr>
            <p:ph type="title"/>
          </p:nvPr>
        </p:nvSpPr>
        <p:spPr/>
        <p:txBody>
          <a:bodyPr/>
          <a:lstStyle/>
          <a:p>
            <a:r>
              <a:rPr lang="en-GB" dirty="0" smtClean="0"/>
              <a:t>Respondent feedback	</a:t>
            </a:r>
            <a:endParaRPr lang="en-GB" dirty="0"/>
          </a:p>
        </p:txBody>
      </p:sp>
    </p:spTree>
    <p:extLst>
      <p:ext uri="{BB962C8B-B14F-4D97-AF65-F5344CB8AC3E}">
        <p14:creationId xmlns:p14="http://schemas.microsoft.com/office/powerpoint/2010/main" val="41291986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3613" y="2612337"/>
            <a:ext cx="8887394" cy="1325563"/>
          </a:xfrm>
        </p:spPr>
        <p:txBody>
          <a:bodyPr/>
          <a:lstStyle/>
          <a:p>
            <a:r>
              <a:rPr lang="en-US" dirty="0" smtClean="0"/>
              <a:t>Take up and selection - mainstage</a:t>
            </a:r>
            <a:endParaRPr lang="en-US" dirty="0"/>
          </a:p>
        </p:txBody>
      </p:sp>
      <p:sp>
        <p:nvSpPr>
          <p:cNvPr id="3" name="Text Placeholder 2"/>
          <p:cNvSpPr>
            <a:spLocks noGrp="1"/>
          </p:cNvSpPr>
          <p:nvPr>
            <p:ph type="body" sz="quarter" idx="10"/>
          </p:nvPr>
        </p:nvSpPr>
        <p:spPr/>
        <p:txBody>
          <a:bodyPr/>
          <a:lstStyle/>
          <a:p>
            <a:r>
              <a:rPr lang="en-US" dirty="0" smtClean="0"/>
              <a:t> </a:t>
            </a:r>
            <a:endParaRPr lang="en-US" dirty="0"/>
          </a:p>
        </p:txBody>
      </p:sp>
    </p:spTree>
    <p:extLst>
      <p:ext uri="{BB962C8B-B14F-4D97-AF65-F5344CB8AC3E}">
        <p14:creationId xmlns:p14="http://schemas.microsoft.com/office/powerpoint/2010/main" val="8755334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Device used		</a:t>
            </a:r>
            <a:endParaRPr lang="en-GB" dirty="0"/>
          </a:p>
        </p:txBody>
      </p:sp>
      <p:graphicFrame>
        <p:nvGraphicFramePr>
          <p:cNvPr id="6" name="Chart 5"/>
          <p:cNvGraphicFramePr/>
          <p:nvPr>
            <p:extLst>
              <p:ext uri="{D42A27DB-BD31-4B8C-83A1-F6EECF244321}">
                <p14:modId xmlns:p14="http://schemas.microsoft.com/office/powerpoint/2010/main" val="4050972881"/>
              </p:ext>
            </p:extLst>
          </p:nvPr>
        </p:nvGraphicFramePr>
        <p:xfrm>
          <a:off x="3225800" y="814455"/>
          <a:ext cx="8128000" cy="5418667"/>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600075" y="1476375"/>
            <a:ext cx="2428875" cy="1569660"/>
          </a:xfrm>
          <a:prstGeom prst="rect">
            <a:avLst/>
          </a:prstGeom>
          <a:noFill/>
        </p:spPr>
        <p:txBody>
          <a:bodyPr wrap="square" rtlCol="0">
            <a:spAutoFit/>
          </a:bodyPr>
          <a:lstStyle/>
          <a:p>
            <a:r>
              <a:rPr lang="en-GB" sz="3200" dirty="0" smtClean="0"/>
              <a:t>64% response rate </a:t>
            </a:r>
            <a:endParaRPr lang="en-GB" sz="3200" dirty="0"/>
          </a:p>
        </p:txBody>
      </p:sp>
    </p:spTree>
    <p:extLst>
      <p:ext uri="{BB962C8B-B14F-4D97-AF65-F5344CB8AC3E}">
        <p14:creationId xmlns:p14="http://schemas.microsoft.com/office/powerpoint/2010/main" val="1636815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Where survey was completed by device		</a:t>
            </a:r>
            <a:endParaRPr lang="en-GB" dirty="0"/>
          </a:p>
        </p:txBody>
      </p:sp>
      <p:graphicFrame>
        <p:nvGraphicFramePr>
          <p:cNvPr id="5" name="Chart 4"/>
          <p:cNvGraphicFramePr/>
          <p:nvPr>
            <p:extLst>
              <p:ext uri="{D42A27DB-BD31-4B8C-83A1-F6EECF244321}">
                <p14:modId xmlns:p14="http://schemas.microsoft.com/office/powerpoint/2010/main" val="3065477840"/>
              </p:ext>
            </p:extLst>
          </p:nvPr>
        </p:nvGraphicFramePr>
        <p:xfrm>
          <a:off x="2032000" y="1104900"/>
          <a:ext cx="7921625" cy="50334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540277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Average number of sessions 	</a:t>
            </a:r>
            <a:endParaRPr lang="en-GB" dirty="0"/>
          </a:p>
        </p:txBody>
      </p:sp>
      <p:graphicFrame>
        <p:nvGraphicFramePr>
          <p:cNvPr id="6" name="Chart 5"/>
          <p:cNvGraphicFramePr/>
          <p:nvPr>
            <p:extLst>
              <p:ext uri="{D42A27DB-BD31-4B8C-83A1-F6EECF244321}">
                <p14:modId xmlns:p14="http://schemas.microsoft.com/office/powerpoint/2010/main" val="821349655"/>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441119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Characteristics of smartphone completers</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1139186548"/>
              </p:ext>
            </p:extLst>
          </p:nvPr>
        </p:nvGraphicFramePr>
        <p:xfrm>
          <a:off x="1631950" y="1288860"/>
          <a:ext cx="6397626" cy="4311840"/>
        </p:xfrm>
        <a:graphic>
          <a:graphicData uri="http://schemas.openxmlformats.org/drawingml/2006/table">
            <a:tbl>
              <a:tblPr firstRow="1" bandRow="1">
                <a:tableStyleId>{5C22544A-7EE6-4342-B048-85BDC9FD1C3A}</a:tableStyleId>
              </a:tblPr>
              <a:tblGrid>
                <a:gridCol w="3198813">
                  <a:extLst>
                    <a:ext uri="{9D8B030D-6E8A-4147-A177-3AD203B41FA5}">
                      <a16:colId xmlns:a16="http://schemas.microsoft.com/office/drawing/2014/main" val="4052501884"/>
                    </a:ext>
                  </a:extLst>
                </a:gridCol>
                <a:gridCol w="3198813">
                  <a:extLst>
                    <a:ext uri="{9D8B030D-6E8A-4147-A177-3AD203B41FA5}">
                      <a16:colId xmlns:a16="http://schemas.microsoft.com/office/drawing/2014/main" val="4007381142"/>
                    </a:ext>
                  </a:extLst>
                </a:gridCol>
              </a:tblGrid>
              <a:tr h="718640">
                <a:tc>
                  <a:txBody>
                    <a:bodyPr/>
                    <a:lstStyle/>
                    <a:p>
                      <a:endParaRPr lang="en-GB" dirty="0"/>
                    </a:p>
                  </a:txBody>
                  <a:tcPr>
                    <a:lnB w="76200" cap="flat" cmpd="sng" algn="ctr">
                      <a:solidFill>
                        <a:schemeClr val="bg1"/>
                      </a:solidFill>
                      <a:prstDash val="solid"/>
                      <a:round/>
                      <a:headEnd type="none" w="med" len="med"/>
                      <a:tailEnd type="none" w="med" len="med"/>
                    </a:lnB>
                  </a:tcPr>
                </a:tc>
                <a:tc>
                  <a:txBody>
                    <a:bodyPr/>
                    <a:lstStyle/>
                    <a:p>
                      <a:r>
                        <a:rPr lang="en-GB" dirty="0" smtClean="0"/>
                        <a:t>Smartphone</a:t>
                      </a:r>
                      <a:endParaRPr lang="en-GB" dirty="0"/>
                    </a:p>
                  </a:txBody>
                  <a:tcPr>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1256030"/>
                  </a:ext>
                </a:extLst>
              </a:tr>
              <a:tr h="718640">
                <a:tc>
                  <a:txBody>
                    <a:bodyPr/>
                    <a:lstStyle/>
                    <a:p>
                      <a:r>
                        <a:rPr lang="en-GB" b="1" dirty="0" smtClean="0"/>
                        <a:t>Sex – female</a:t>
                      </a:r>
                      <a:endParaRPr lang="en-GB" b="1" dirty="0"/>
                    </a:p>
                  </a:txBody>
                  <a:tcPr>
                    <a:lnT w="76200" cap="flat" cmpd="sng" algn="ctr">
                      <a:solidFill>
                        <a:schemeClr val="bg1"/>
                      </a:solidFill>
                      <a:prstDash val="solid"/>
                      <a:round/>
                      <a:headEnd type="none" w="med" len="med"/>
                      <a:tailEnd type="none" w="med" len="med"/>
                    </a:lnT>
                  </a:tcPr>
                </a:tc>
                <a:tc>
                  <a:txBody>
                    <a:bodyPr/>
                    <a:lstStyle/>
                    <a:p>
                      <a:r>
                        <a:rPr lang="en-GB" b="1" dirty="0" smtClean="0"/>
                        <a:t>67.5%</a:t>
                      </a:r>
                    </a:p>
                    <a:p>
                      <a:r>
                        <a:rPr lang="en-GB" b="0" dirty="0" smtClean="0"/>
                        <a:t>(n=1720)</a:t>
                      </a:r>
                      <a:endParaRPr lang="en-GB" b="0" dirty="0"/>
                    </a:p>
                  </a:txBody>
                  <a:tcPr>
                    <a:lnT w="762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445863458"/>
                  </a:ext>
                </a:extLst>
              </a:tr>
              <a:tr h="718640">
                <a:tc>
                  <a:txBody>
                    <a:bodyPr/>
                    <a:lstStyle/>
                    <a:p>
                      <a:r>
                        <a:rPr lang="en-GB" b="1" dirty="0" smtClean="0"/>
                        <a:t>Sex -</a:t>
                      </a:r>
                      <a:r>
                        <a:rPr lang="en-GB" b="1" baseline="0" dirty="0" smtClean="0"/>
                        <a:t> male</a:t>
                      </a:r>
                      <a:endParaRPr lang="en-GB" b="1" dirty="0"/>
                    </a:p>
                  </a:txBody>
                  <a:tcPr>
                    <a:lnB w="76200" cap="flat" cmpd="sng" algn="ctr">
                      <a:solidFill>
                        <a:schemeClr val="bg1"/>
                      </a:solidFill>
                      <a:prstDash val="solid"/>
                      <a:round/>
                      <a:headEnd type="none" w="med" len="med"/>
                      <a:tailEnd type="none" w="med" len="med"/>
                    </a:lnB>
                  </a:tcPr>
                </a:tc>
                <a:tc>
                  <a:txBody>
                    <a:bodyPr/>
                    <a:lstStyle/>
                    <a:p>
                      <a:r>
                        <a:rPr lang="en-GB" b="1" dirty="0" smtClean="0"/>
                        <a:t>72.9%</a:t>
                      </a:r>
                    </a:p>
                    <a:p>
                      <a:r>
                        <a:rPr lang="en-GB" b="0" dirty="0" smtClean="0"/>
                        <a:t>(n=2383)</a:t>
                      </a:r>
                      <a:endParaRPr lang="en-GB" b="0" dirty="0"/>
                    </a:p>
                  </a:txBody>
                  <a:tcPr>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655093140"/>
                  </a:ext>
                </a:extLst>
              </a:tr>
              <a:tr h="718640">
                <a:tc>
                  <a:txBody>
                    <a:bodyPr/>
                    <a:lstStyle/>
                    <a:p>
                      <a:r>
                        <a:rPr lang="en-GB" dirty="0" smtClean="0"/>
                        <a:t>Hours playing electronic</a:t>
                      </a:r>
                      <a:r>
                        <a:rPr lang="en-GB" baseline="0" dirty="0" smtClean="0"/>
                        <a:t> games:  none</a:t>
                      </a:r>
                    </a:p>
                  </a:txBody>
                  <a:tcPr>
                    <a:lnT w="76200" cap="flat" cmpd="sng" algn="ctr">
                      <a:solidFill>
                        <a:schemeClr val="bg1"/>
                      </a:solidFill>
                      <a:prstDash val="solid"/>
                      <a:round/>
                      <a:headEnd type="none" w="med" len="med"/>
                      <a:tailEnd type="none" w="med" len="med"/>
                    </a:lnT>
                  </a:tcPr>
                </a:tc>
                <a:tc>
                  <a:txBody>
                    <a:bodyPr/>
                    <a:lstStyle/>
                    <a:p>
                      <a:r>
                        <a:rPr lang="en-GB" dirty="0" smtClean="0"/>
                        <a:t>70.6%</a:t>
                      </a:r>
                    </a:p>
                    <a:p>
                      <a:r>
                        <a:rPr lang="en-GB" dirty="0" smtClean="0"/>
                        <a:t>(n=1068)</a:t>
                      </a:r>
                      <a:endParaRPr lang="en-GB" dirty="0"/>
                    </a:p>
                  </a:txBody>
                  <a:tcPr>
                    <a:lnT w="762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941110265"/>
                  </a:ext>
                </a:extLst>
              </a:tr>
              <a:tr h="718640">
                <a:tc>
                  <a:txBody>
                    <a:bodyPr/>
                    <a:lstStyle/>
                    <a:p>
                      <a:r>
                        <a:rPr lang="en-GB" dirty="0" smtClean="0"/>
                        <a:t>Hours playing electronic</a:t>
                      </a:r>
                      <a:r>
                        <a:rPr lang="en-GB" baseline="0" dirty="0" smtClean="0"/>
                        <a:t> games:  &gt;0 - &lt;5 hours</a:t>
                      </a:r>
                    </a:p>
                  </a:txBody>
                  <a:tcPr/>
                </a:tc>
                <a:tc>
                  <a:txBody>
                    <a:bodyPr/>
                    <a:lstStyle/>
                    <a:p>
                      <a:r>
                        <a:rPr lang="en-GB" dirty="0" smtClean="0"/>
                        <a:t>70.4%</a:t>
                      </a:r>
                    </a:p>
                    <a:p>
                      <a:r>
                        <a:rPr lang="en-GB" dirty="0" smtClean="0"/>
                        <a:t>(n=2504)</a:t>
                      </a:r>
                      <a:endParaRPr lang="en-GB" dirty="0"/>
                    </a:p>
                  </a:txBody>
                  <a:tcPr/>
                </a:tc>
                <a:extLst>
                  <a:ext uri="{0D108BD9-81ED-4DB2-BD59-A6C34878D82A}">
                    <a16:rowId xmlns:a16="http://schemas.microsoft.com/office/drawing/2014/main" val="530006598"/>
                  </a:ext>
                </a:extLst>
              </a:tr>
              <a:tr h="718640">
                <a:tc>
                  <a:txBody>
                    <a:bodyPr/>
                    <a:lstStyle/>
                    <a:p>
                      <a:r>
                        <a:rPr lang="en-GB" dirty="0" smtClean="0"/>
                        <a:t>Hours playing electronic</a:t>
                      </a:r>
                      <a:r>
                        <a:rPr lang="en-GB" baseline="0" dirty="0" smtClean="0"/>
                        <a:t> games:  5+ hours</a:t>
                      </a:r>
                    </a:p>
                  </a:txBody>
                  <a:tcPr/>
                </a:tc>
                <a:tc>
                  <a:txBody>
                    <a:bodyPr/>
                    <a:lstStyle/>
                    <a:p>
                      <a:r>
                        <a:rPr lang="en-GB" dirty="0" smtClean="0"/>
                        <a:t>71.6%</a:t>
                      </a:r>
                    </a:p>
                    <a:p>
                      <a:r>
                        <a:rPr lang="en-GB" dirty="0" smtClean="0"/>
                        <a:t>(n=752)</a:t>
                      </a:r>
                      <a:endParaRPr lang="en-GB" dirty="0"/>
                    </a:p>
                  </a:txBody>
                  <a:tcPr/>
                </a:tc>
                <a:extLst>
                  <a:ext uri="{0D108BD9-81ED-4DB2-BD59-A6C34878D82A}">
                    <a16:rowId xmlns:a16="http://schemas.microsoft.com/office/drawing/2014/main" val="10513653"/>
                  </a:ext>
                </a:extLst>
              </a:tr>
            </a:tbl>
          </a:graphicData>
        </a:graphic>
      </p:graphicFrame>
    </p:spTree>
    <p:extLst>
      <p:ext uri="{BB962C8B-B14F-4D97-AF65-F5344CB8AC3E}">
        <p14:creationId xmlns:p14="http://schemas.microsoft.com/office/powerpoint/2010/main" val="15794743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Characteristics of smartphone completers</a:t>
            </a:r>
          </a:p>
        </p:txBody>
      </p:sp>
      <p:graphicFrame>
        <p:nvGraphicFramePr>
          <p:cNvPr id="2" name="Table 1"/>
          <p:cNvGraphicFramePr>
            <a:graphicFrameLocks noGrp="1"/>
          </p:cNvGraphicFramePr>
          <p:nvPr>
            <p:extLst>
              <p:ext uri="{D42A27DB-BD31-4B8C-83A1-F6EECF244321}">
                <p14:modId xmlns:p14="http://schemas.microsoft.com/office/powerpoint/2010/main" val="68302639"/>
              </p:ext>
            </p:extLst>
          </p:nvPr>
        </p:nvGraphicFramePr>
        <p:xfrm>
          <a:off x="1631949" y="1288860"/>
          <a:ext cx="6400800" cy="3464115"/>
        </p:xfrm>
        <a:graphic>
          <a:graphicData uri="http://schemas.openxmlformats.org/drawingml/2006/table">
            <a:tbl>
              <a:tblPr firstRow="1" bandRow="1">
                <a:tableStyleId>{5C22544A-7EE6-4342-B048-85BDC9FD1C3A}</a:tableStyleId>
              </a:tblPr>
              <a:tblGrid>
                <a:gridCol w="3200400">
                  <a:extLst>
                    <a:ext uri="{9D8B030D-6E8A-4147-A177-3AD203B41FA5}">
                      <a16:colId xmlns:a16="http://schemas.microsoft.com/office/drawing/2014/main" val="4052501884"/>
                    </a:ext>
                  </a:extLst>
                </a:gridCol>
                <a:gridCol w="3200400">
                  <a:extLst>
                    <a:ext uri="{9D8B030D-6E8A-4147-A177-3AD203B41FA5}">
                      <a16:colId xmlns:a16="http://schemas.microsoft.com/office/drawing/2014/main" val="4007381142"/>
                    </a:ext>
                  </a:extLst>
                </a:gridCol>
              </a:tblGrid>
              <a:tr h="720915">
                <a:tc>
                  <a:txBody>
                    <a:bodyPr/>
                    <a:lstStyle/>
                    <a:p>
                      <a:endParaRPr lang="en-GB" dirty="0"/>
                    </a:p>
                  </a:txBody>
                  <a:tcPr/>
                </a:tc>
                <a:tc>
                  <a:txBody>
                    <a:bodyPr/>
                    <a:lstStyle/>
                    <a:p>
                      <a:r>
                        <a:rPr lang="en-GB" dirty="0" smtClean="0"/>
                        <a:t>Smartphone</a:t>
                      </a:r>
                      <a:endParaRPr lang="en-GB" dirty="0"/>
                    </a:p>
                  </a:txBody>
                  <a:tcPr/>
                </a:tc>
                <a:extLst>
                  <a:ext uri="{0D108BD9-81ED-4DB2-BD59-A6C34878D82A}">
                    <a16:rowId xmlns:a16="http://schemas.microsoft.com/office/drawing/2014/main" val="181256030"/>
                  </a:ext>
                </a:extLst>
              </a:tr>
              <a:tr h="718640">
                <a:tc>
                  <a:txBody>
                    <a:bodyPr/>
                    <a:lstStyle/>
                    <a:p>
                      <a:r>
                        <a:rPr lang="en-GB" b="1" dirty="0" smtClean="0"/>
                        <a:t>Hours spent</a:t>
                      </a:r>
                      <a:r>
                        <a:rPr lang="en-GB" b="1" baseline="0" dirty="0" smtClean="0"/>
                        <a:t> social networking: none</a:t>
                      </a:r>
                    </a:p>
                    <a:p>
                      <a:endParaRPr lang="en-GB" b="1" dirty="0"/>
                    </a:p>
                  </a:txBody>
                  <a:tcPr/>
                </a:tc>
                <a:tc>
                  <a:txBody>
                    <a:bodyPr/>
                    <a:lstStyle/>
                    <a:p>
                      <a:r>
                        <a:rPr lang="en-GB" b="1" dirty="0" smtClean="0"/>
                        <a:t>39.8%</a:t>
                      </a:r>
                    </a:p>
                    <a:p>
                      <a:r>
                        <a:rPr lang="en-GB" b="0" dirty="0" smtClean="0"/>
                        <a:t>(n=37)</a:t>
                      </a:r>
                      <a:endParaRPr lang="en-GB" b="0" dirty="0"/>
                    </a:p>
                  </a:txBody>
                  <a:tcPr/>
                </a:tc>
                <a:extLst>
                  <a:ext uri="{0D108BD9-81ED-4DB2-BD59-A6C34878D82A}">
                    <a16:rowId xmlns:a16="http://schemas.microsoft.com/office/drawing/2014/main" val="3445863458"/>
                  </a:ext>
                </a:extLst>
              </a:tr>
              <a:tr h="7186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Hours spent</a:t>
                      </a:r>
                      <a:r>
                        <a:rPr lang="en-GB" b="1" baseline="0" dirty="0" smtClean="0"/>
                        <a:t> social networking: &gt;0 - &lt;5 hours</a:t>
                      </a:r>
                      <a:endParaRPr lang="en-GB" b="1" dirty="0" smtClean="0"/>
                    </a:p>
                    <a:p>
                      <a:endParaRPr lang="en-GB" b="1" dirty="0"/>
                    </a:p>
                  </a:txBody>
                  <a:tcPr/>
                </a:tc>
                <a:tc>
                  <a:txBody>
                    <a:bodyPr/>
                    <a:lstStyle/>
                    <a:p>
                      <a:r>
                        <a:rPr lang="en-GB" b="1" dirty="0" smtClean="0"/>
                        <a:t>67.7%</a:t>
                      </a:r>
                    </a:p>
                    <a:p>
                      <a:r>
                        <a:rPr lang="en-GB" b="0" dirty="0" smtClean="0"/>
                        <a:t>(n=2555)</a:t>
                      </a:r>
                      <a:endParaRPr lang="en-GB" b="0" dirty="0"/>
                    </a:p>
                  </a:txBody>
                  <a:tcPr/>
                </a:tc>
                <a:extLst>
                  <a:ext uri="{0D108BD9-81ED-4DB2-BD59-A6C34878D82A}">
                    <a16:rowId xmlns:a16="http://schemas.microsoft.com/office/drawing/2014/main" val="3655093140"/>
                  </a:ext>
                </a:extLst>
              </a:tr>
              <a:tr h="7186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Hours spent</a:t>
                      </a:r>
                      <a:r>
                        <a:rPr lang="en-GB" b="1" baseline="0" dirty="0" smtClean="0"/>
                        <a:t> social networking: 5+ hours</a:t>
                      </a:r>
                      <a:endParaRPr lang="en-GB" b="1" dirty="0" smtClean="0"/>
                    </a:p>
                    <a:p>
                      <a:endParaRPr lang="en-GB" b="1" baseline="0" dirty="0" smtClean="0"/>
                    </a:p>
                  </a:txBody>
                  <a:tcPr/>
                </a:tc>
                <a:tc>
                  <a:txBody>
                    <a:bodyPr/>
                    <a:lstStyle/>
                    <a:p>
                      <a:r>
                        <a:rPr lang="en-GB" b="1" dirty="0" smtClean="0"/>
                        <a:t>77.0%</a:t>
                      </a:r>
                    </a:p>
                    <a:p>
                      <a:r>
                        <a:rPr lang="en-GB" b="0" dirty="0" smtClean="0"/>
                        <a:t>(n=1732)</a:t>
                      </a:r>
                      <a:endParaRPr lang="en-GB" b="0" dirty="0"/>
                    </a:p>
                  </a:txBody>
                  <a:tcPr/>
                </a:tc>
                <a:extLst>
                  <a:ext uri="{0D108BD9-81ED-4DB2-BD59-A6C34878D82A}">
                    <a16:rowId xmlns:a16="http://schemas.microsoft.com/office/drawing/2014/main" val="3941110265"/>
                  </a:ext>
                </a:extLst>
              </a:tr>
            </a:tbl>
          </a:graphicData>
        </a:graphic>
      </p:graphicFrame>
    </p:spTree>
    <p:extLst>
      <p:ext uri="{BB962C8B-B14F-4D97-AF65-F5344CB8AC3E}">
        <p14:creationId xmlns:p14="http://schemas.microsoft.com/office/powerpoint/2010/main" val="21455359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Characteristics of smartphone completers</a:t>
            </a:r>
          </a:p>
        </p:txBody>
      </p:sp>
      <p:graphicFrame>
        <p:nvGraphicFramePr>
          <p:cNvPr id="2" name="Table 1"/>
          <p:cNvGraphicFramePr>
            <a:graphicFrameLocks noGrp="1"/>
          </p:cNvGraphicFramePr>
          <p:nvPr>
            <p:extLst>
              <p:ext uri="{D42A27DB-BD31-4B8C-83A1-F6EECF244321}">
                <p14:modId xmlns:p14="http://schemas.microsoft.com/office/powerpoint/2010/main" val="3462110521"/>
              </p:ext>
            </p:extLst>
          </p:nvPr>
        </p:nvGraphicFramePr>
        <p:xfrm>
          <a:off x="1631950" y="1288860"/>
          <a:ext cx="6400800" cy="3984720"/>
        </p:xfrm>
        <a:graphic>
          <a:graphicData uri="http://schemas.openxmlformats.org/drawingml/2006/table">
            <a:tbl>
              <a:tblPr firstRow="1" bandRow="1">
                <a:tableStyleId>{5C22544A-7EE6-4342-B048-85BDC9FD1C3A}</a:tableStyleId>
              </a:tblPr>
              <a:tblGrid>
                <a:gridCol w="3200400">
                  <a:extLst>
                    <a:ext uri="{9D8B030D-6E8A-4147-A177-3AD203B41FA5}">
                      <a16:colId xmlns:a16="http://schemas.microsoft.com/office/drawing/2014/main" val="4052501884"/>
                    </a:ext>
                  </a:extLst>
                </a:gridCol>
                <a:gridCol w="3200400">
                  <a:extLst>
                    <a:ext uri="{9D8B030D-6E8A-4147-A177-3AD203B41FA5}">
                      <a16:colId xmlns:a16="http://schemas.microsoft.com/office/drawing/2014/main" val="4007381142"/>
                    </a:ext>
                  </a:extLst>
                </a:gridCol>
              </a:tblGrid>
              <a:tr h="718640">
                <a:tc>
                  <a:txBody>
                    <a:bodyPr/>
                    <a:lstStyle/>
                    <a:p>
                      <a:endParaRPr lang="en-GB" dirty="0"/>
                    </a:p>
                  </a:txBody>
                  <a:tcPr>
                    <a:lnB w="76200" cap="flat" cmpd="sng" algn="ctr">
                      <a:solidFill>
                        <a:schemeClr val="bg1"/>
                      </a:solidFill>
                      <a:prstDash val="solid"/>
                      <a:round/>
                      <a:headEnd type="none" w="med" len="med"/>
                      <a:tailEnd type="none" w="med" len="med"/>
                    </a:lnB>
                  </a:tcPr>
                </a:tc>
                <a:tc>
                  <a:txBody>
                    <a:bodyPr/>
                    <a:lstStyle/>
                    <a:p>
                      <a:r>
                        <a:rPr lang="en-GB" dirty="0" smtClean="0"/>
                        <a:t>Smartphone</a:t>
                      </a:r>
                      <a:endParaRPr lang="en-GB" dirty="0"/>
                    </a:p>
                  </a:txBody>
                  <a:tcPr>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1256030"/>
                  </a:ext>
                </a:extLst>
              </a:tr>
              <a:tr h="718640">
                <a:tc>
                  <a:txBody>
                    <a:bodyPr/>
                    <a:lstStyle/>
                    <a:p>
                      <a:r>
                        <a:rPr lang="en-GB" b="1" dirty="0" smtClean="0"/>
                        <a:t>Addicted to social media: yes</a:t>
                      </a:r>
                    </a:p>
                    <a:p>
                      <a:endParaRPr lang="en-GB" b="1" dirty="0"/>
                    </a:p>
                  </a:txBody>
                  <a:tcPr>
                    <a:lnT w="76200" cap="flat" cmpd="sng" algn="ctr">
                      <a:solidFill>
                        <a:schemeClr val="bg1"/>
                      </a:solidFill>
                      <a:prstDash val="solid"/>
                      <a:round/>
                      <a:headEnd type="none" w="med" len="med"/>
                      <a:tailEnd type="none" w="med" len="med"/>
                    </a:lnT>
                  </a:tcPr>
                </a:tc>
                <a:tc>
                  <a:txBody>
                    <a:bodyPr/>
                    <a:lstStyle/>
                    <a:p>
                      <a:r>
                        <a:rPr lang="en-GB" b="1" dirty="0" smtClean="0"/>
                        <a:t>74.4%</a:t>
                      </a:r>
                    </a:p>
                    <a:p>
                      <a:r>
                        <a:rPr lang="en-GB" b="0" dirty="0" smtClean="0"/>
                        <a:t>(n=2167)</a:t>
                      </a:r>
                      <a:endParaRPr lang="en-GB" b="0" dirty="0"/>
                    </a:p>
                  </a:txBody>
                  <a:tcPr>
                    <a:lnT w="762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445863458"/>
                  </a:ext>
                </a:extLst>
              </a:tr>
              <a:tr h="7186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Addicted to social media: no</a:t>
                      </a:r>
                    </a:p>
                    <a:p>
                      <a:endParaRPr lang="en-GB" b="1" dirty="0"/>
                    </a:p>
                  </a:txBody>
                  <a:tcPr>
                    <a:lnB w="76200" cap="flat" cmpd="sng" algn="ctr">
                      <a:solidFill>
                        <a:schemeClr val="bg1"/>
                      </a:solidFill>
                      <a:prstDash val="solid"/>
                      <a:round/>
                      <a:headEnd type="none" w="med" len="med"/>
                      <a:tailEnd type="none" w="med" len="med"/>
                    </a:lnB>
                  </a:tcPr>
                </a:tc>
                <a:tc>
                  <a:txBody>
                    <a:bodyPr/>
                    <a:lstStyle/>
                    <a:p>
                      <a:r>
                        <a:rPr lang="en-GB" b="1" dirty="0" smtClean="0"/>
                        <a:t>67.3%</a:t>
                      </a:r>
                    </a:p>
                    <a:p>
                      <a:r>
                        <a:rPr lang="en-GB" b="0" dirty="0" smtClean="0"/>
                        <a:t>(n=2154)</a:t>
                      </a:r>
                      <a:endParaRPr lang="en-GB" b="0" dirty="0"/>
                    </a:p>
                  </a:txBody>
                  <a:tcPr>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655093140"/>
                  </a:ext>
                </a:extLst>
              </a:tr>
              <a:tr h="7186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Happier online</a:t>
                      </a:r>
                      <a:r>
                        <a:rPr lang="en-GB" baseline="0" dirty="0" smtClean="0"/>
                        <a:t>: yes</a:t>
                      </a:r>
                      <a:endParaRPr lang="en-GB" dirty="0" smtClean="0"/>
                    </a:p>
                    <a:p>
                      <a:endParaRPr lang="en-GB" baseline="0" dirty="0" smtClean="0"/>
                    </a:p>
                  </a:txBody>
                  <a:tcPr>
                    <a:lnT w="76200" cap="flat" cmpd="sng" algn="ctr">
                      <a:solidFill>
                        <a:schemeClr val="bg1"/>
                      </a:solidFill>
                      <a:prstDash val="solid"/>
                      <a:round/>
                      <a:headEnd type="none" w="med" len="med"/>
                      <a:tailEnd type="none" w="med" len="med"/>
                    </a:lnT>
                  </a:tcPr>
                </a:tc>
                <a:tc>
                  <a:txBody>
                    <a:bodyPr/>
                    <a:lstStyle/>
                    <a:p>
                      <a:r>
                        <a:rPr lang="en-GB" dirty="0" smtClean="0"/>
                        <a:t>72.0%</a:t>
                      </a:r>
                    </a:p>
                    <a:p>
                      <a:r>
                        <a:rPr lang="en-GB" dirty="0" smtClean="0"/>
                        <a:t>(n=1205)</a:t>
                      </a:r>
                      <a:endParaRPr lang="en-GB" dirty="0"/>
                    </a:p>
                  </a:txBody>
                  <a:tcPr>
                    <a:lnT w="762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941110265"/>
                  </a:ext>
                </a:extLst>
              </a:tr>
              <a:tr h="7186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Happier online</a:t>
                      </a:r>
                      <a:r>
                        <a:rPr lang="en-GB" baseline="0" dirty="0" smtClean="0"/>
                        <a:t>: no</a:t>
                      </a:r>
                      <a:endParaRPr lang="en-GB" dirty="0" smtClean="0"/>
                    </a:p>
                  </a:txBody>
                  <a:tcPr/>
                </a:tc>
                <a:tc>
                  <a:txBody>
                    <a:bodyPr/>
                    <a:lstStyle/>
                    <a:p>
                      <a:r>
                        <a:rPr lang="en-GB" dirty="0" smtClean="0"/>
                        <a:t>70.2%</a:t>
                      </a:r>
                    </a:p>
                    <a:p>
                      <a:r>
                        <a:rPr lang="en-GB" dirty="0" smtClean="0"/>
                        <a:t>(n=3107)</a:t>
                      </a:r>
                      <a:endParaRPr lang="en-GB" dirty="0"/>
                    </a:p>
                  </a:txBody>
                  <a:tcPr/>
                </a:tc>
                <a:extLst>
                  <a:ext uri="{0D108BD9-81ED-4DB2-BD59-A6C34878D82A}">
                    <a16:rowId xmlns:a16="http://schemas.microsoft.com/office/drawing/2014/main" val="530006598"/>
                  </a:ext>
                </a:extLst>
              </a:tr>
            </a:tbl>
          </a:graphicData>
        </a:graphic>
      </p:graphicFrame>
    </p:spTree>
    <p:extLst>
      <p:ext uri="{BB962C8B-B14F-4D97-AF65-F5344CB8AC3E}">
        <p14:creationId xmlns:p14="http://schemas.microsoft.com/office/powerpoint/2010/main" val="36751226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quality</a:t>
            </a:r>
            <a:endParaRPr lang="en-US" dirty="0"/>
          </a:p>
        </p:txBody>
      </p:sp>
      <p:sp>
        <p:nvSpPr>
          <p:cNvPr id="3" name="Text Placeholder 2"/>
          <p:cNvSpPr>
            <a:spLocks noGrp="1"/>
          </p:cNvSpPr>
          <p:nvPr>
            <p:ph type="body" sz="quarter" idx="10"/>
          </p:nvPr>
        </p:nvSpPr>
        <p:spPr/>
        <p:txBody>
          <a:bodyPr/>
          <a:lstStyle/>
          <a:p>
            <a:r>
              <a:rPr lang="en-US" dirty="0" smtClean="0"/>
              <a:t> </a:t>
            </a:r>
            <a:endParaRPr lang="en-US" dirty="0"/>
          </a:p>
        </p:txBody>
      </p:sp>
    </p:spTree>
    <p:extLst>
      <p:ext uri="{BB962C8B-B14F-4D97-AF65-F5344CB8AC3E}">
        <p14:creationId xmlns:p14="http://schemas.microsoft.com/office/powerpoint/2010/main" val="23791089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Breakoff rate very low – c.3% (n=219)</a:t>
            </a:r>
          </a:p>
          <a:p>
            <a:r>
              <a:rPr lang="en-GB" dirty="0" smtClean="0"/>
              <a:t>Majority of breakoffs occur in the intro screens </a:t>
            </a:r>
          </a:p>
          <a:p>
            <a:r>
              <a:rPr lang="en-GB" dirty="0" smtClean="0"/>
              <a:t>Don’t yet know the breakdown of this by device </a:t>
            </a:r>
            <a:endParaRPr lang="en-GB" dirty="0"/>
          </a:p>
        </p:txBody>
      </p:sp>
      <p:sp>
        <p:nvSpPr>
          <p:cNvPr id="3" name="Title 2"/>
          <p:cNvSpPr>
            <a:spLocks noGrp="1"/>
          </p:cNvSpPr>
          <p:nvPr>
            <p:ph type="title"/>
          </p:nvPr>
        </p:nvSpPr>
        <p:spPr/>
        <p:txBody>
          <a:bodyPr/>
          <a:lstStyle/>
          <a:p>
            <a:r>
              <a:rPr lang="en-GB" dirty="0" smtClean="0"/>
              <a:t>Break-offs</a:t>
            </a:r>
            <a:endParaRPr lang="en-GB" dirty="0"/>
          </a:p>
        </p:txBody>
      </p:sp>
    </p:spTree>
    <p:extLst>
      <p:ext uri="{BB962C8B-B14F-4D97-AF65-F5344CB8AC3E}">
        <p14:creationId xmlns:p14="http://schemas.microsoft.com/office/powerpoint/2010/main" val="1421270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a:latin typeface="+mj-lt"/>
                <a:cs typeface="Candara"/>
              </a:rPr>
              <a:t>Introduction to the Millennium Cohort Study </a:t>
            </a:r>
          </a:p>
          <a:p>
            <a:r>
              <a:rPr lang="en-US" dirty="0" smtClean="0">
                <a:latin typeface="+mj-lt"/>
                <a:cs typeface="Candara"/>
              </a:rPr>
              <a:t>Development of the age 17 online survey</a:t>
            </a:r>
            <a:endParaRPr lang="en-US" dirty="0">
              <a:latin typeface="+mj-lt"/>
              <a:cs typeface="Candara"/>
            </a:endParaRPr>
          </a:p>
          <a:p>
            <a:r>
              <a:rPr lang="en-US" dirty="0" smtClean="0">
                <a:latin typeface="+mj-lt"/>
                <a:cs typeface="Candara"/>
              </a:rPr>
              <a:t>Take up and selection</a:t>
            </a:r>
            <a:endParaRPr lang="en-US" dirty="0">
              <a:latin typeface="+mj-lt"/>
              <a:cs typeface="Candara"/>
            </a:endParaRPr>
          </a:p>
          <a:p>
            <a:r>
              <a:rPr lang="en-US" dirty="0">
                <a:latin typeface="+mj-lt"/>
                <a:cs typeface="Candara"/>
              </a:rPr>
              <a:t>Data </a:t>
            </a:r>
            <a:r>
              <a:rPr lang="en-US" dirty="0" smtClean="0">
                <a:latin typeface="+mj-lt"/>
                <a:cs typeface="Candara"/>
              </a:rPr>
              <a:t>quality</a:t>
            </a:r>
          </a:p>
        </p:txBody>
      </p:sp>
      <p:sp>
        <p:nvSpPr>
          <p:cNvPr id="4" name="Title 3"/>
          <p:cNvSpPr>
            <a:spLocks noGrp="1"/>
          </p:cNvSpPr>
          <p:nvPr>
            <p:ph type="title"/>
          </p:nvPr>
        </p:nvSpPr>
        <p:spPr/>
        <p:txBody>
          <a:bodyPr/>
          <a:lstStyle/>
          <a:p>
            <a:r>
              <a:rPr lang="en-GB" dirty="0" smtClean="0"/>
              <a:t>Outline</a:t>
            </a:r>
            <a:endParaRPr lang="en-GB" dirty="0"/>
          </a:p>
        </p:txBody>
      </p:sp>
    </p:spTree>
    <p:extLst>
      <p:ext uri="{BB962C8B-B14F-4D97-AF65-F5344CB8AC3E}">
        <p14:creationId xmlns:p14="http://schemas.microsoft.com/office/powerpoint/2010/main" val="14961694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Three grids for which we would expect different answers across grid items.</a:t>
            </a:r>
          </a:p>
          <a:p>
            <a:r>
              <a:rPr lang="en-GB" dirty="0" smtClean="0"/>
              <a:t>Extremely low occurrence of respondents selecting exactly the same answer for each item in these grids (23/6144, 19/6144, 145/6144).</a:t>
            </a:r>
            <a:endParaRPr lang="en-GB" dirty="0"/>
          </a:p>
        </p:txBody>
      </p:sp>
      <p:sp>
        <p:nvSpPr>
          <p:cNvPr id="3" name="Title 2"/>
          <p:cNvSpPr>
            <a:spLocks noGrp="1"/>
          </p:cNvSpPr>
          <p:nvPr>
            <p:ph type="title"/>
          </p:nvPr>
        </p:nvSpPr>
        <p:spPr/>
        <p:txBody>
          <a:bodyPr/>
          <a:lstStyle/>
          <a:p>
            <a:r>
              <a:rPr lang="en-GB" dirty="0" smtClean="0"/>
              <a:t>Non-differentiation</a:t>
            </a:r>
            <a:endParaRPr lang="en-GB" dirty="0"/>
          </a:p>
        </p:txBody>
      </p:sp>
    </p:spTree>
    <p:extLst>
      <p:ext uri="{BB962C8B-B14F-4D97-AF65-F5344CB8AC3E}">
        <p14:creationId xmlns:p14="http://schemas.microsoft.com/office/powerpoint/2010/main" val="176279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Item non-response – average # DK/REF by device</a:t>
            </a:r>
            <a:endParaRPr lang="en-GB" dirty="0"/>
          </a:p>
        </p:txBody>
      </p:sp>
      <p:graphicFrame>
        <p:nvGraphicFramePr>
          <p:cNvPr id="6" name="Chart 5"/>
          <p:cNvGraphicFramePr/>
          <p:nvPr>
            <p:extLst>
              <p:ext uri="{D42A27DB-BD31-4B8C-83A1-F6EECF244321}">
                <p14:modId xmlns:p14="http://schemas.microsoft.com/office/powerpoint/2010/main" val="2294827672"/>
              </p:ext>
            </p:extLst>
          </p:nvPr>
        </p:nvGraphicFramePr>
        <p:xfrm>
          <a:off x="2032000" y="1000125"/>
          <a:ext cx="8128000" cy="51382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88260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077723" y="1502649"/>
            <a:ext cx="9276077" cy="3966391"/>
          </a:xfrm>
        </p:spPr>
        <p:txBody>
          <a:bodyPr/>
          <a:lstStyle/>
          <a:p>
            <a:r>
              <a:rPr lang="en-GB" dirty="0" smtClean="0"/>
              <a:t>One open-ended question included – asking for feedback about the questionnaire.</a:t>
            </a:r>
          </a:p>
          <a:p>
            <a:endParaRPr lang="en-GB" dirty="0"/>
          </a:p>
          <a:p>
            <a:endParaRPr lang="en-GB" dirty="0"/>
          </a:p>
        </p:txBody>
      </p:sp>
      <p:sp>
        <p:nvSpPr>
          <p:cNvPr id="3" name="Title 2"/>
          <p:cNvSpPr>
            <a:spLocks noGrp="1"/>
          </p:cNvSpPr>
          <p:nvPr>
            <p:ph type="title"/>
          </p:nvPr>
        </p:nvSpPr>
        <p:spPr/>
        <p:txBody>
          <a:bodyPr/>
          <a:lstStyle/>
          <a:p>
            <a:r>
              <a:rPr lang="en-GB" dirty="0" smtClean="0"/>
              <a:t>Length of open-ended </a:t>
            </a:r>
            <a:r>
              <a:rPr lang="en-GB" smtClean="0"/>
              <a:t>question</a:t>
            </a:r>
            <a:r>
              <a:rPr lang="en-GB"/>
              <a:t> </a:t>
            </a:r>
            <a:r>
              <a:rPr lang="en-GB" smtClean="0"/>
              <a:t>response</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859641816"/>
              </p:ext>
            </p:extLst>
          </p:nvPr>
        </p:nvGraphicFramePr>
        <p:xfrm>
          <a:off x="1352550" y="3115004"/>
          <a:ext cx="9993275" cy="1645920"/>
        </p:xfrm>
        <a:graphic>
          <a:graphicData uri="http://schemas.openxmlformats.org/drawingml/2006/table">
            <a:tbl>
              <a:tblPr firstRow="1" bandRow="1">
                <a:tableStyleId>{5C22544A-7EE6-4342-B048-85BDC9FD1C3A}</a:tableStyleId>
              </a:tblPr>
              <a:tblGrid>
                <a:gridCol w="1998655">
                  <a:extLst>
                    <a:ext uri="{9D8B030D-6E8A-4147-A177-3AD203B41FA5}">
                      <a16:colId xmlns:a16="http://schemas.microsoft.com/office/drawing/2014/main" val="1504718982"/>
                    </a:ext>
                  </a:extLst>
                </a:gridCol>
                <a:gridCol w="1998655">
                  <a:extLst>
                    <a:ext uri="{9D8B030D-6E8A-4147-A177-3AD203B41FA5}">
                      <a16:colId xmlns:a16="http://schemas.microsoft.com/office/drawing/2014/main" val="1448701589"/>
                    </a:ext>
                  </a:extLst>
                </a:gridCol>
                <a:gridCol w="1998655">
                  <a:extLst>
                    <a:ext uri="{9D8B030D-6E8A-4147-A177-3AD203B41FA5}">
                      <a16:colId xmlns:a16="http://schemas.microsoft.com/office/drawing/2014/main" val="2575011063"/>
                    </a:ext>
                  </a:extLst>
                </a:gridCol>
                <a:gridCol w="1998655">
                  <a:extLst>
                    <a:ext uri="{9D8B030D-6E8A-4147-A177-3AD203B41FA5}">
                      <a16:colId xmlns:a16="http://schemas.microsoft.com/office/drawing/2014/main" val="1702427693"/>
                    </a:ext>
                  </a:extLst>
                </a:gridCol>
                <a:gridCol w="1998655">
                  <a:extLst>
                    <a:ext uri="{9D8B030D-6E8A-4147-A177-3AD203B41FA5}">
                      <a16:colId xmlns:a16="http://schemas.microsoft.com/office/drawing/2014/main" val="994300525"/>
                    </a:ext>
                  </a:extLst>
                </a:gridCol>
              </a:tblGrid>
              <a:tr h="370840">
                <a:tc>
                  <a:txBody>
                    <a:bodyPr/>
                    <a:lstStyle/>
                    <a:p>
                      <a:endParaRPr lang="en-GB" sz="2400" dirty="0"/>
                    </a:p>
                  </a:txBody>
                  <a:tcPr/>
                </a:tc>
                <a:tc>
                  <a:txBody>
                    <a:bodyPr/>
                    <a:lstStyle/>
                    <a:p>
                      <a:r>
                        <a:rPr lang="en-GB" sz="2400" dirty="0" smtClean="0"/>
                        <a:t>Desktop</a:t>
                      </a:r>
                      <a:endParaRPr lang="en-GB" sz="2400" dirty="0"/>
                    </a:p>
                  </a:txBody>
                  <a:tcPr/>
                </a:tc>
                <a:tc>
                  <a:txBody>
                    <a:bodyPr/>
                    <a:lstStyle/>
                    <a:p>
                      <a:r>
                        <a:rPr lang="en-GB" sz="2400" dirty="0" smtClean="0"/>
                        <a:t>Laptop</a:t>
                      </a:r>
                      <a:endParaRPr lang="en-GB" sz="2400" dirty="0"/>
                    </a:p>
                  </a:txBody>
                  <a:tcPr/>
                </a:tc>
                <a:tc>
                  <a:txBody>
                    <a:bodyPr/>
                    <a:lstStyle/>
                    <a:p>
                      <a:r>
                        <a:rPr lang="en-GB" sz="2400" dirty="0" smtClean="0"/>
                        <a:t>Tablet </a:t>
                      </a:r>
                      <a:endParaRPr lang="en-GB" sz="2400" dirty="0"/>
                    </a:p>
                  </a:txBody>
                  <a:tcPr/>
                </a:tc>
                <a:tc>
                  <a:txBody>
                    <a:bodyPr/>
                    <a:lstStyle/>
                    <a:p>
                      <a:r>
                        <a:rPr lang="en-GB" sz="2400" dirty="0" smtClean="0"/>
                        <a:t>Smartphone</a:t>
                      </a:r>
                      <a:endParaRPr lang="en-GB" sz="2400" dirty="0"/>
                    </a:p>
                  </a:txBody>
                  <a:tcPr/>
                </a:tc>
                <a:extLst>
                  <a:ext uri="{0D108BD9-81ED-4DB2-BD59-A6C34878D82A}">
                    <a16:rowId xmlns:a16="http://schemas.microsoft.com/office/drawing/2014/main" val="208890330"/>
                  </a:ext>
                </a:extLst>
              </a:tr>
              <a:tr h="370840">
                <a:tc>
                  <a:txBody>
                    <a:bodyPr/>
                    <a:lstStyle/>
                    <a:p>
                      <a:r>
                        <a:rPr lang="en-GB" sz="2400" dirty="0" smtClean="0"/>
                        <a:t>Mean character length</a:t>
                      </a:r>
                      <a:endParaRPr lang="en-GB" sz="2400" dirty="0"/>
                    </a:p>
                  </a:txBody>
                  <a:tcPr/>
                </a:tc>
                <a:tc>
                  <a:txBody>
                    <a:bodyPr/>
                    <a:lstStyle/>
                    <a:p>
                      <a:r>
                        <a:rPr lang="en-GB" sz="3600" dirty="0" smtClean="0"/>
                        <a:t>96</a:t>
                      </a:r>
                    </a:p>
                    <a:p>
                      <a:r>
                        <a:rPr lang="en-GB" sz="3600" dirty="0" smtClean="0"/>
                        <a:t>(n=68)</a:t>
                      </a:r>
                      <a:endParaRPr lang="en-GB" sz="3600" dirty="0"/>
                    </a:p>
                  </a:txBody>
                  <a:tcPr/>
                </a:tc>
                <a:tc>
                  <a:txBody>
                    <a:bodyPr/>
                    <a:lstStyle/>
                    <a:p>
                      <a:r>
                        <a:rPr lang="en-GB" sz="3600" dirty="0" smtClean="0"/>
                        <a:t>90</a:t>
                      </a:r>
                    </a:p>
                    <a:p>
                      <a:r>
                        <a:rPr lang="en-GB" sz="3600" dirty="0" smtClean="0"/>
                        <a:t>(n=136)</a:t>
                      </a:r>
                      <a:endParaRPr lang="en-GB" sz="3600" dirty="0"/>
                    </a:p>
                  </a:txBody>
                  <a:tcPr/>
                </a:tc>
                <a:tc>
                  <a:txBody>
                    <a:bodyPr/>
                    <a:lstStyle/>
                    <a:p>
                      <a:r>
                        <a:rPr lang="en-GB" sz="3600" dirty="0" smtClean="0"/>
                        <a:t>58</a:t>
                      </a:r>
                    </a:p>
                    <a:p>
                      <a:r>
                        <a:rPr lang="en-GB" sz="3600" dirty="0" smtClean="0"/>
                        <a:t>(n=54)</a:t>
                      </a:r>
                      <a:endParaRPr lang="en-GB" sz="3600" dirty="0"/>
                    </a:p>
                  </a:txBody>
                  <a:tcPr/>
                </a:tc>
                <a:tc>
                  <a:txBody>
                    <a:bodyPr/>
                    <a:lstStyle/>
                    <a:p>
                      <a:r>
                        <a:rPr lang="en-GB" sz="3600" dirty="0" smtClean="0"/>
                        <a:t>66</a:t>
                      </a:r>
                    </a:p>
                    <a:p>
                      <a:r>
                        <a:rPr lang="en-GB" sz="3600" dirty="0" smtClean="0"/>
                        <a:t>(n=526)</a:t>
                      </a:r>
                      <a:endParaRPr lang="en-GB" sz="3600" dirty="0"/>
                    </a:p>
                  </a:txBody>
                  <a:tcPr/>
                </a:tc>
                <a:extLst>
                  <a:ext uri="{0D108BD9-81ED-4DB2-BD59-A6C34878D82A}">
                    <a16:rowId xmlns:a16="http://schemas.microsoft.com/office/drawing/2014/main" val="2671086317"/>
                  </a:ext>
                </a:extLst>
              </a:tr>
            </a:tbl>
          </a:graphicData>
        </a:graphic>
      </p:graphicFrame>
    </p:spTree>
    <p:extLst>
      <p:ext uri="{BB962C8B-B14F-4D97-AF65-F5344CB8AC3E}">
        <p14:creationId xmlns:p14="http://schemas.microsoft.com/office/powerpoint/2010/main" val="2574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Text Placeholder 2"/>
          <p:cNvSpPr>
            <a:spLocks noGrp="1"/>
          </p:cNvSpPr>
          <p:nvPr>
            <p:ph type="body" sz="quarter" idx="10"/>
          </p:nvPr>
        </p:nvSpPr>
        <p:spPr/>
        <p:txBody>
          <a:bodyPr/>
          <a:lstStyle/>
          <a:p>
            <a:r>
              <a:rPr lang="en-US" dirty="0" smtClean="0"/>
              <a:t> </a:t>
            </a:r>
            <a:endParaRPr lang="en-US" dirty="0"/>
          </a:p>
        </p:txBody>
      </p:sp>
    </p:spTree>
    <p:extLst>
      <p:ext uri="{BB962C8B-B14F-4D97-AF65-F5344CB8AC3E}">
        <p14:creationId xmlns:p14="http://schemas.microsoft.com/office/powerpoint/2010/main" val="20640466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077723" y="1060260"/>
            <a:ext cx="9276077" cy="3966391"/>
          </a:xfrm>
        </p:spPr>
        <p:txBody>
          <a:bodyPr/>
          <a:lstStyle/>
          <a:p>
            <a:r>
              <a:rPr lang="en-US" sz="2400" dirty="0" smtClean="0">
                <a:cs typeface="Candara"/>
              </a:rPr>
              <a:t>Online surveys successfully used to capture information from 17 year olds.</a:t>
            </a:r>
          </a:p>
          <a:p>
            <a:r>
              <a:rPr lang="en-US" sz="2400" dirty="0" smtClean="0">
                <a:cs typeface="Candara"/>
              </a:rPr>
              <a:t>The vast majority (71%) used a smartphone to complete the survey.</a:t>
            </a:r>
          </a:p>
          <a:p>
            <a:r>
              <a:rPr lang="en-US" sz="2400" dirty="0" smtClean="0">
                <a:cs typeface="Candara"/>
              </a:rPr>
              <a:t>There appear to be selection effects in terms of which device people choose to complete the survey on:</a:t>
            </a:r>
          </a:p>
          <a:p>
            <a:pPr lvl="1"/>
            <a:r>
              <a:rPr lang="en-US" sz="2000" dirty="0" smtClean="0">
                <a:cs typeface="Candara"/>
              </a:rPr>
              <a:t>Boys more likely than girls to use smartphones</a:t>
            </a:r>
          </a:p>
          <a:p>
            <a:pPr lvl="1"/>
            <a:r>
              <a:rPr lang="en-GB" sz="2000" dirty="0" smtClean="0"/>
              <a:t>More </a:t>
            </a:r>
            <a:r>
              <a:rPr lang="en-GB" sz="2000" dirty="0"/>
              <a:t>hours spent social networking, </a:t>
            </a:r>
            <a:r>
              <a:rPr lang="en-GB" sz="2000" dirty="0" smtClean="0"/>
              <a:t>more likely to </a:t>
            </a:r>
            <a:r>
              <a:rPr lang="en-GB" sz="2000" dirty="0"/>
              <a:t>use a </a:t>
            </a:r>
            <a:r>
              <a:rPr lang="en-GB" sz="2000" dirty="0" smtClean="0"/>
              <a:t>smartphone</a:t>
            </a:r>
          </a:p>
          <a:p>
            <a:pPr lvl="1"/>
            <a:r>
              <a:rPr lang="en-GB" sz="2000" dirty="0" smtClean="0"/>
              <a:t>Addicted </a:t>
            </a:r>
            <a:r>
              <a:rPr lang="en-GB" sz="2000" dirty="0"/>
              <a:t>to social </a:t>
            </a:r>
            <a:r>
              <a:rPr lang="en-GB" sz="2000" dirty="0" smtClean="0"/>
              <a:t>media, more </a:t>
            </a:r>
            <a:r>
              <a:rPr lang="en-GB" sz="2000" dirty="0"/>
              <a:t>likely to use a </a:t>
            </a:r>
            <a:r>
              <a:rPr lang="en-GB" sz="2000" dirty="0" smtClean="0"/>
              <a:t>smartphone</a:t>
            </a:r>
            <a:endParaRPr lang="en-US" sz="2000" dirty="0" smtClean="0">
              <a:cs typeface="Candara"/>
            </a:endParaRPr>
          </a:p>
          <a:p>
            <a:r>
              <a:rPr lang="en-US" sz="2400" dirty="0" smtClean="0">
                <a:cs typeface="Candara"/>
              </a:rPr>
              <a:t>Very limited </a:t>
            </a:r>
            <a:r>
              <a:rPr lang="en-US" sz="2400" dirty="0" smtClean="0">
                <a:cs typeface="Candara"/>
              </a:rPr>
              <a:t>evidence </a:t>
            </a:r>
            <a:r>
              <a:rPr lang="en-US" sz="2400" dirty="0" smtClean="0">
                <a:cs typeface="Candara"/>
              </a:rPr>
              <a:t>of </a:t>
            </a:r>
            <a:r>
              <a:rPr lang="en-US" sz="2400" dirty="0" smtClean="0">
                <a:cs typeface="Candara"/>
              </a:rPr>
              <a:t>differential data quality between </a:t>
            </a:r>
            <a:r>
              <a:rPr lang="en-US" sz="2400" dirty="0" smtClean="0">
                <a:cs typeface="Candara"/>
              </a:rPr>
              <a:t>devices – only difference in length of response to open ended question. </a:t>
            </a:r>
            <a:r>
              <a:rPr lang="en-US" sz="2400" dirty="0" smtClean="0">
                <a:cs typeface="Candara"/>
              </a:rPr>
              <a:t>High quality data collected using smartphones and other devices.</a:t>
            </a:r>
          </a:p>
          <a:p>
            <a:endParaRPr lang="en-US" sz="2400" dirty="0" smtClean="0">
              <a:cs typeface="Candara"/>
            </a:endParaRPr>
          </a:p>
        </p:txBody>
      </p:sp>
      <p:sp>
        <p:nvSpPr>
          <p:cNvPr id="4" name="Title 3"/>
          <p:cNvSpPr>
            <a:spLocks noGrp="1"/>
          </p:cNvSpPr>
          <p:nvPr>
            <p:ph type="title"/>
          </p:nvPr>
        </p:nvSpPr>
        <p:spPr/>
        <p:txBody>
          <a:bodyPr/>
          <a:lstStyle/>
          <a:p>
            <a:r>
              <a:rPr lang="en-GB" dirty="0" smtClean="0"/>
              <a:t>Summary and conclusions</a:t>
            </a:r>
            <a:endParaRPr lang="en-GB" dirty="0"/>
          </a:p>
        </p:txBody>
      </p:sp>
    </p:spTree>
    <p:extLst>
      <p:ext uri="{BB962C8B-B14F-4D97-AF65-F5344CB8AC3E}">
        <p14:creationId xmlns:p14="http://schemas.microsoft.com/office/powerpoint/2010/main" val="38765848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sz="2400" dirty="0" smtClean="0"/>
              <a:t>Data </a:t>
            </a:r>
            <a:r>
              <a:rPr lang="en-US" sz="2400" dirty="0"/>
              <a:t>from the Millennium Cohort Study Age 17 Survey will be available from UKDS early </a:t>
            </a:r>
            <a:r>
              <a:rPr lang="en-US" sz="2400" dirty="0" smtClean="0"/>
              <a:t>2020 (</a:t>
            </a:r>
            <a:r>
              <a:rPr lang="en-GB" sz="2400" dirty="0" smtClean="0">
                <a:hlinkClick r:id="rId2"/>
              </a:rPr>
              <a:t>www.ukdataservice.ac.uk</a:t>
            </a:r>
            <a:r>
              <a:rPr lang="en-GB" sz="2400" dirty="0" smtClean="0"/>
              <a:t>)</a:t>
            </a:r>
            <a:r>
              <a:rPr lang="en-US" sz="2400" dirty="0" smtClean="0"/>
              <a:t>.</a:t>
            </a:r>
            <a:endParaRPr lang="en-US" sz="2400" dirty="0" smtClean="0">
              <a:cs typeface="Candara"/>
            </a:endParaRPr>
          </a:p>
        </p:txBody>
      </p:sp>
      <p:sp>
        <p:nvSpPr>
          <p:cNvPr id="4" name="Title 3"/>
          <p:cNvSpPr>
            <a:spLocks noGrp="1"/>
          </p:cNvSpPr>
          <p:nvPr>
            <p:ph type="title"/>
          </p:nvPr>
        </p:nvSpPr>
        <p:spPr/>
        <p:txBody>
          <a:bodyPr/>
          <a:lstStyle/>
          <a:p>
            <a:r>
              <a:rPr lang="en-GB" dirty="0" smtClean="0"/>
              <a:t>Data </a:t>
            </a:r>
            <a:endParaRPr lang="en-GB" dirty="0"/>
          </a:p>
        </p:txBody>
      </p:sp>
    </p:spTree>
    <p:extLst>
      <p:ext uri="{BB962C8B-B14F-4D97-AF65-F5344CB8AC3E}">
        <p14:creationId xmlns:p14="http://schemas.microsoft.com/office/powerpoint/2010/main" val="20140754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9671" y="2268766"/>
            <a:ext cx="8887394" cy="1325563"/>
          </a:xfrm>
        </p:spPr>
        <p:txBody>
          <a:bodyPr/>
          <a:lstStyle/>
          <a:p>
            <a:r>
              <a:rPr lang="en-US" sz="4400" dirty="0" smtClean="0"/>
              <a:t>Thank you</a:t>
            </a:r>
            <a:endParaRPr lang="en-US" sz="4400" dirty="0"/>
          </a:p>
        </p:txBody>
      </p:sp>
      <p:sp>
        <p:nvSpPr>
          <p:cNvPr id="3" name="Text Placeholder 2"/>
          <p:cNvSpPr>
            <a:spLocks noGrp="1"/>
          </p:cNvSpPr>
          <p:nvPr>
            <p:ph type="body" sz="quarter" idx="10"/>
          </p:nvPr>
        </p:nvSpPr>
        <p:spPr>
          <a:xfrm>
            <a:off x="3119671" y="3594329"/>
            <a:ext cx="8888412" cy="684213"/>
          </a:xfrm>
        </p:spPr>
        <p:txBody>
          <a:bodyPr/>
          <a:lstStyle/>
          <a:p>
            <a:r>
              <a:rPr lang="en-US" dirty="0" smtClean="0">
                <a:solidFill>
                  <a:schemeClr val="bg1"/>
                </a:solidFill>
              </a:rPr>
              <a:t>emily.gilbert@ucl.ac.uk</a:t>
            </a:r>
          </a:p>
          <a:p>
            <a:r>
              <a:rPr lang="en-US" dirty="0" smtClean="0">
                <a:solidFill>
                  <a:schemeClr val="bg1"/>
                </a:solidFill>
              </a:rPr>
              <a:t>@</a:t>
            </a:r>
            <a:r>
              <a:rPr lang="en-US" dirty="0" err="1" smtClean="0">
                <a:solidFill>
                  <a:schemeClr val="bg1"/>
                </a:solidFill>
              </a:rPr>
              <a:t>DrEmilyGilbert</a:t>
            </a:r>
            <a:endParaRPr lang="en-US" dirty="0">
              <a:solidFill>
                <a:schemeClr val="bg1"/>
              </a:solidFill>
            </a:endParaRPr>
          </a:p>
        </p:txBody>
      </p:sp>
    </p:spTree>
    <p:extLst>
      <p:ext uri="{BB962C8B-B14F-4D97-AF65-F5344CB8AC3E}">
        <p14:creationId xmlns:p14="http://schemas.microsoft.com/office/powerpoint/2010/main" val="20063498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Whether completed alone by device		</a:t>
            </a:r>
            <a:endParaRPr lang="en-GB" dirty="0"/>
          </a:p>
        </p:txBody>
      </p:sp>
      <p:graphicFrame>
        <p:nvGraphicFramePr>
          <p:cNvPr id="5" name="Chart 4"/>
          <p:cNvGraphicFramePr/>
          <p:nvPr>
            <p:extLst>
              <p:ext uri="{D42A27DB-BD31-4B8C-83A1-F6EECF244321}">
                <p14:modId xmlns:p14="http://schemas.microsoft.com/office/powerpoint/2010/main" val="1331448630"/>
              </p:ext>
            </p:extLst>
          </p:nvPr>
        </p:nvGraphicFramePr>
        <p:xfrm>
          <a:off x="2032000" y="1114425"/>
          <a:ext cx="8121650" cy="50239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69222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069749" y="1502649"/>
            <a:ext cx="9436451" cy="3966391"/>
          </a:xfrm>
        </p:spPr>
        <p:txBody>
          <a:bodyPr/>
          <a:lstStyle/>
          <a:p>
            <a:r>
              <a:rPr lang="en-US" sz="2400" dirty="0">
                <a:cs typeface="Candara"/>
              </a:rPr>
              <a:t>Following the lives of approximately 19,000 children born between 2000-2002 in the </a:t>
            </a:r>
            <a:r>
              <a:rPr lang="en-US" sz="2400" dirty="0" smtClean="0">
                <a:cs typeface="Candara"/>
              </a:rPr>
              <a:t>UK. </a:t>
            </a:r>
            <a:endParaRPr lang="en-US" sz="2400" dirty="0">
              <a:cs typeface="Candara"/>
            </a:endParaRPr>
          </a:p>
          <a:p>
            <a:r>
              <a:rPr lang="en-US" sz="2400" dirty="0" smtClean="0">
                <a:cs typeface="Candara"/>
              </a:rPr>
              <a:t>Seven sweeps </a:t>
            </a:r>
            <a:r>
              <a:rPr lang="en-US" sz="2400" dirty="0">
                <a:cs typeface="Candara"/>
              </a:rPr>
              <a:t>completed: 9 months, 3, 5, 7, </a:t>
            </a:r>
            <a:r>
              <a:rPr lang="en-US" sz="2400" dirty="0" smtClean="0">
                <a:cs typeface="Candara"/>
              </a:rPr>
              <a:t>11, 14 and 17 years.</a:t>
            </a:r>
          </a:p>
          <a:p>
            <a:r>
              <a:rPr lang="en-US" sz="2400" dirty="0" smtClean="0">
                <a:cs typeface="Candara"/>
              </a:rPr>
              <a:t>Multidisciplinary </a:t>
            </a:r>
            <a:r>
              <a:rPr lang="en-US" sz="2400" dirty="0">
                <a:cs typeface="Candara"/>
              </a:rPr>
              <a:t>focus: child development, </a:t>
            </a:r>
            <a:r>
              <a:rPr lang="en-US" sz="2400" dirty="0" err="1">
                <a:cs typeface="Candara"/>
              </a:rPr>
              <a:t>behaviour</a:t>
            </a:r>
            <a:r>
              <a:rPr lang="en-US" sz="2400" dirty="0">
                <a:cs typeface="Candara"/>
              </a:rPr>
              <a:t>, </a:t>
            </a:r>
            <a:r>
              <a:rPr lang="en-US" sz="2400" dirty="0" smtClean="0">
                <a:cs typeface="Candara"/>
              </a:rPr>
              <a:t>education, health</a:t>
            </a:r>
            <a:r>
              <a:rPr lang="en-US" sz="2400" dirty="0">
                <a:cs typeface="Candara"/>
              </a:rPr>
              <a:t>, poverty, </a:t>
            </a:r>
            <a:r>
              <a:rPr lang="en-US" sz="2400" dirty="0" smtClean="0">
                <a:cs typeface="Candara"/>
              </a:rPr>
              <a:t>etc</a:t>
            </a:r>
            <a:r>
              <a:rPr lang="en-US" sz="2400" dirty="0">
                <a:cs typeface="Candara"/>
              </a:rPr>
              <a:t>. </a:t>
            </a:r>
          </a:p>
          <a:p>
            <a:r>
              <a:rPr lang="en-US" sz="2400" dirty="0">
                <a:cs typeface="Candara"/>
              </a:rPr>
              <a:t>Linked with admin data: education records, birth records, medical </a:t>
            </a:r>
            <a:r>
              <a:rPr lang="en-US" sz="2400" dirty="0" smtClean="0">
                <a:cs typeface="Candara"/>
              </a:rPr>
              <a:t>records.</a:t>
            </a:r>
            <a:endParaRPr lang="en-GB" sz="2400" dirty="0"/>
          </a:p>
          <a:p>
            <a:r>
              <a:rPr lang="en-GB" sz="2400" dirty="0"/>
              <a:t>F</a:t>
            </a:r>
            <a:r>
              <a:rPr lang="en-GB" sz="2400" dirty="0" smtClean="0"/>
              <a:t>unded </a:t>
            </a:r>
            <a:r>
              <a:rPr lang="en-GB" sz="2400" dirty="0"/>
              <a:t>by ESRC and consortium of UK government </a:t>
            </a:r>
            <a:r>
              <a:rPr lang="en-GB" sz="2400" dirty="0" smtClean="0"/>
              <a:t>departments. </a:t>
            </a:r>
            <a:endParaRPr lang="en-US" sz="2400" dirty="0">
              <a:cs typeface="Candara"/>
            </a:endParaRPr>
          </a:p>
          <a:p>
            <a:r>
              <a:rPr lang="en-US" sz="2400" dirty="0" smtClean="0">
                <a:cs typeface="Candara"/>
              </a:rPr>
              <a:t>Online survey: new element at </a:t>
            </a:r>
            <a:r>
              <a:rPr lang="en-US" sz="2400" dirty="0">
                <a:cs typeface="Candara"/>
              </a:rPr>
              <a:t>Age </a:t>
            </a:r>
            <a:r>
              <a:rPr lang="en-US" sz="2400" dirty="0" smtClean="0">
                <a:cs typeface="Candara"/>
              </a:rPr>
              <a:t>17.</a:t>
            </a:r>
            <a:endParaRPr lang="en-US" sz="2400" dirty="0">
              <a:cs typeface="Candara"/>
            </a:endParaRPr>
          </a:p>
        </p:txBody>
      </p:sp>
      <p:sp>
        <p:nvSpPr>
          <p:cNvPr id="4" name="Title 3"/>
          <p:cNvSpPr>
            <a:spLocks noGrp="1"/>
          </p:cNvSpPr>
          <p:nvPr>
            <p:ph type="title"/>
          </p:nvPr>
        </p:nvSpPr>
        <p:spPr/>
        <p:txBody>
          <a:bodyPr/>
          <a:lstStyle/>
          <a:p>
            <a:r>
              <a:rPr lang="en-GB" dirty="0" smtClean="0"/>
              <a:t>Millennium Cohort Study</a:t>
            </a:r>
            <a:endParaRPr lang="en-GB" dirty="0"/>
          </a:p>
        </p:txBody>
      </p:sp>
    </p:spTree>
    <p:extLst>
      <p:ext uri="{BB962C8B-B14F-4D97-AF65-F5344CB8AC3E}">
        <p14:creationId xmlns:p14="http://schemas.microsoft.com/office/powerpoint/2010/main" val="23940486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sz="2400" dirty="0" smtClean="0">
                <a:cs typeface="Candara"/>
              </a:rPr>
              <a:t>Conducted by </a:t>
            </a:r>
            <a:r>
              <a:rPr lang="en-US" sz="2400" dirty="0" err="1" smtClean="0">
                <a:cs typeface="Candara"/>
              </a:rPr>
              <a:t>Ipsos</a:t>
            </a:r>
            <a:r>
              <a:rPr lang="en-US" sz="2400" dirty="0" smtClean="0">
                <a:cs typeface="Candara"/>
              </a:rPr>
              <a:t> MORI.</a:t>
            </a:r>
          </a:p>
          <a:p>
            <a:r>
              <a:rPr lang="en-US" sz="2400" dirty="0" smtClean="0">
                <a:cs typeface="Candara"/>
              </a:rPr>
              <a:t>Multiple in-home </a:t>
            </a:r>
            <a:r>
              <a:rPr lang="en-US" sz="2400" dirty="0">
                <a:cs typeface="Candara"/>
              </a:rPr>
              <a:t>elements (1 hour 40 minutes</a:t>
            </a:r>
            <a:r>
              <a:rPr lang="en-US" sz="2400" dirty="0" smtClean="0">
                <a:cs typeface="Candara"/>
              </a:rPr>
              <a:t>)</a:t>
            </a:r>
          </a:p>
          <a:p>
            <a:pPr lvl="1"/>
            <a:r>
              <a:rPr lang="en-US" sz="2000" dirty="0" smtClean="0">
                <a:cs typeface="Candara"/>
              </a:rPr>
              <a:t>Face-to-face interview</a:t>
            </a:r>
          </a:p>
          <a:p>
            <a:pPr lvl="1"/>
            <a:r>
              <a:rPr lang="en-US" sz="2000" dirty="0" smtClean="0">
                <a:cs typeface="Candara"/>
              </a:rPr>
              <a:t>CASI</a:t>
            </a:r>
          </a:p>
          <a:p>
            <a:pPr lvl="1"/>
            <a:r>
              <a:rPr lang="en-US" sz="2000" dirty="0" smtClean="0">
                <a:cs typeface="Candara"/>
              </a:rPr>
              <a:t>Cognitive assessment</a:t>
            </a:r>
          </a:p>
          <a:p>
            <a:pPr lvl="1"/>
            <a:r>
              <a:rPr lang="en-US" sz="2000" dirty="0" smtClean="0">
                <a:cs typeface="Candara"/>
              </a:rPr>
              <a:t>Physical measurements</a:t>
            </a:r>
          </a:p>
          <a:p>
            <a:pPr lvl="1"/>
            <a:r>
              <a:rPr lang="en-US" sz="2000" dirty="0" smtClean="0">
                <a:cs typeface="Candara"/>
              </a:rPr>
              <a:t>Consents to data linkage</a:t>
            </a:r>
          </a:p>
          <a:p>
            <a:pPr lvl="1"/>
            <a:r>
              <a:rPr lang="en-US" sz="2000" dirty="0" smtClean="0">
                <a:cs typeface="Candara"/>
              </a:rPr>
              <a:t>Parent paper questionnaire and online survey</a:t>
            </a:r>
          </a:p>
          <a:p>
            <a:r>
              <a:rPr lang="en-US" sz="2400" dirty="0" smtClean="0">
                <a:cs typeface="Candara"/>
              </a:rPr>
              <a:t>15 minute online survey for the cohort member to be     completed after the interviewer’s visit</a:t>
            </a:r>
            <a:endParaRPr lang="en-US" sz="2400" dirty="0">
              <a:cs typeface="Candara"/>
            </a:endParaRPr>
          </a:p>
        </p:txBody>
      </p:sp>
      <p:sp>
        <p:nvSpPr>
          <p:cNvPr id="4" name="Title 3"/>
          <p:cNvSpPr>
            <a:spLocks noGrp="1"/>
          </p:cNvSpPr>
          <p:nvPr>
            <p:ph type="title"/>
          </p:nvPr>
        </p:nvSpPr>
        <p:spPr/>
        <p:txBody>
          <a:bodyPr/>
          <a:lstStyle/>
          <a:p>
            <a:r>
              <a:rPr lang="en-GB" dirty="0" smtClean="0"/>
              <a:t>Age 17 Survey</a:t>
            </a:r>
            <a:endParaRPr lang="en-GB" dirty="0"/>
          </a:p>
        </p:txBody>
      </p:sp>
    </p:spTree>
    <p:extLst>
      <p:ext uri="{BB962C8B-B14F-4D97-AF65-F5344CB8AC3E}">
        <p14:creationId xmlns:p14="http://schemas.microsoft.com/office/powerpoint/2010/main" val="839063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sz="2400" dirty="0">
                <a:cs typeface="Candara"/>
              </a:rPr>
              <a:t>Conducted by </a:t>
            </a:r>
            <a:r>
              <a:rPr lang="en-US" sz="2400" dirty="0" err="1">
                <a:cs typeface="Candara"/>
              </a:rPr>
              <a:t>Ipsos</a:t>
            </a:r>
            <a:r>
              <a:rPr lang="en-US" sz="2400" dirty="0">
                <a:cs typeface="Candara"/>
              </a:rPr>
              <a:t> MORI</a:t>
            </a:r>
            <a:r>
              <a:rPr lang="en-US" sz="2400" dirty="0" smtClean="0">
                <a:cs typeface="Candara"/>
              </a:rPr>
              <a:t>.</a:t>
            </a:r>
          </a:p>
          <a:p>
            <a:r>
              <a:rPr lang="en-US" sz="2400" dirty="0" smtClean="0">
                <a:cs typeface="Candara"/>
              </a:rPr>
              <a:t>Multiple in-home elements (1 hour 40 minutes)</a:t>
            </a:r>
          </a:p>
          <a:p>
            <a:pPr lvl="1"/>
            <a:r>
              <a:rPr lang="en-US" sz="2000" dirty="0" smtClean="0">
                <a:cs typeface="Candara"/>
              </a:rPr>
              <a:t>Face-to-face interview</a:t>
            </a:r>
          </a:p>
          <a:p>
            <a:pPr lvl="1"/>
            <a:r>
              <a:rPr lang="en-US" sz="2000" dirty="0" smtClean="0">
                <a:cs typeface="Candara"/>
              </a:rPr>
              <a:t>CASI</a:t>
            </a:r>
          </a:p>
          <a:p>
            <a:pPr lvl="1"/>
            <a:r>
              <a:rPr lang="en-US" sz="2000" dirty="0" smtClean="0">
                <a:cs typeface="Candara"/>
              </a:rPr>
              <a:t>Cognitive assessment</a:t>
            </a:r>
          </a:p>
          <a:p>
            <a:pPr lvl="1"/>
            <a:r>
              <a:rPr lang="en-US" sz="2000" dirty="0" smtClean="0">
                <a:cs typeface="Candara"/>
              </a:rPr>
              <a:t>Physical measurements</a:t>
            </a:r>
          </a:p>
          <a:p>
            <a:pPr lvl="1"/>
            <a:r>
              <a:rPr lang="en-US" sz="2000" dirty="0" smtClean="0">
                <a:cs typeface="Candara"/>
              </a:rPr>
              <a:t>Consents to data linkage</a:t>
            </a:r>
          </a:p>
          <a:p>
            <a:pPr lvl="1"/>
            <a:r>
              <a:rPr lang="en-US" sz="2000" dirty="0" smtClean="0">
                <a:cs typeface="Candara"/>
              </a:rPr>
              <a:t>Parent paper questionnaire and online survey</a:t>
            </a:r>
          </a:p>
          <a:p>
            <a:r>
              <a:rPr lang="en-US" sz="2400" b="1" dirty="0" smtClean="0">
                <a:cs typeface="Candara"/>
              </a:rPr>
              <a:t>15 minute online survey for the cohort member to be completed after the interviewer’s visit</a:t>
            </a:r>
            <a:endParaRPr lang="en-US" sz="2400" b="1" dirty="0">
              <a:cs typeface="Candara"/>
            </a:endParaRPr>
          </a:p>
        </p:txBody>
      </p:sp>
      <p:sp>
        <p:nvSpPr>
          <p:cNvPr id="4" name="Title 3"/>
          <p:cNvSpPr>
            <a:spLocks noGrp="1"/>
          </p:cNvSpPr>
          <p:nvPr>
            <p:ph type="title"/>
          </p:nvPr>
        </p:nvSpPr>
        <p:spPr/>
        <p:txBody>
          <a:bodyPr/>
          <a:lstStyle/>
          <a:p>
            <a:r>
              <a:rPr lang="en-GB" dirty="0" smtClean="0"/>
              <a:t>Age 17 Survey</a:t>
            </a:r>
            <a:endParaRPr lang="en-GB" dirty="0"/>
          </a:p>
        </p:txBody>
      </p:sp>
    </p:spTree>
    <p:extLst>
      <p:ext uri="{BB962C8B-B14F-4D97-AF65-F5344CB8AC3E}">
        <p14:creationId xmlns:p14="http://schemas.microsoft.com/office/powerpoint/2010/main" val="6855527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3613" y="2612337"/>
            <a:ext cx="8887394" cy="1325563"/>
          </a:xfrm>
        </p:spPr>
        <p:txBody>
          <a:bodyPr/>
          <a:lstStyle/>
          <a:p>
            <a:r>
              <a:rPr lang="en-US" dirty="0" smtClean="0"/>
              <a:t>The online survey</a:t>
            </a:r>
            <a:endParaRPr lang="en-US" dirty="0"/>
          </a:p>
        </p:txBody>
      </p:sp>
      <p:sp>
        <p:nvSpPr>
          <p:cNvPr id="3" name="Text Placeholder 2"/>
          <p:cNvSpPr>
            <a:spLocks noGrp="1"/>
          </p:cNvSpPr>
          <p:nvPr>
            <p:ph type="body" sz="quarter" idx="10"/>
          </p:nvPr>
        </p:nvSpPr>
        <p:spPr/>
        <p:txBody>
          <a:bodyPr/>
          <a:lstStyle/>
          <a:p>
            <a:r>
              <a:rPr lang="en-US" dirty="0" smtClean="0"/>
              <a:t> </a:t>
            </a:r>
            <a:endParaRPr lang="en-US" dirty="0"/>
          </a:p>
        </p:txBody>
      </p:sp>
    </p:spTree>
    <p:extLst>
      <p:ext uri="{BB962C8B-B14F-4D97-AF65-F5344CB8AC3E}">
        <p14:creationId xmlns:p14="http://schemas.microsoft.com/office/powerpoint/2010/main" val="29347758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pPr lvl="0"/>
            <a:r>
              <a:rPr lang="en-US" sz="2400" dirty="0" smtClean="0"/>
              <a:t>Activities </a:t>
            </a:r>
            <a:r>
              <a:rPr lang="en-US" sz="2400" dirty="0"/>
              <a:t>and risky </a:t>
            </a:r>
            <a:r>
              <a:rPr lang="en-US" sz="2400" dirty="0" smtClean="0"/>
              <a:t>behaviour, diet </a:t>
            </a:r>
            <a:r>
              <a:rPr lang="en-US" sz="2400" dirty="0"/>
              <a:t>and body </a:t>
            </a:r>
            <a:r>
              <a:rPr lang="en-US" sz="2400" dirty="0" smtClean="0"/>
              <a:t>image, identity, learning </a:t>
            </a:r>
            <a:r>
              <a:rPr lang="en-US" sz="2400" dirty="0"/>
              <a:t>and </a:t>
            </a:r>
            <a:r>
              <a:rPr lang="en-US" sz="2400" dirty="0" smtClean="0"/>
              <a:t>future, life </a:t>
            </a:r>
            <a:r>
              <a:rPr lang="en-US" sz="2400" dirty="0"/>
              <a:t>and </a:t>
            </a:r>
            <a:r>
              <a:rPr lang="en-US" sz="2400" dirty="0" smtClean="0"/>
              <a:t>wellbeing, personality </a:t>
            </a:r>
            <a:r>
              <a:rPr lang="en-US" sz="2400" dirty="0"/>
              <a:t>and </a:t>
            </a:r>
            <a:r>
              <a:rPr lang="en-US" sz="2400" dirty="0" smtClean="0"/>
              <a:t>attitudes, risk </a:t>
            </a:r>
            <a:r>
              <a:rPr lang="en-US" sz="2400" dirty="0"/>
              <a:t>and time </a:t>
            </a:r>
            <a:r>
              <a:rPr lang="en-US" sz="2400" dirty="0" smtClean="0"/>
              <a:t>preferences.</a:t>
            </a:r>
          </a:p>
          <a:p>
            <a:pPr lvl="0"/>
            <a:r>
              <a:rPr lang="en-US" sz="2400" dirty="0" smtClean="0"/>
              <a:t>Lower priority questions than those included in the CAPI and CASI.</a:t>
            </a:r>
          </a:p>
          <a:p>
            <a:pPr lvl="0"/>
            <a:r>
              <a:rPr lang="en-US" sz="2400" dirty="0" smtClean="0"/>
              <a:t>Post-visit because didn’t want online component to have negative impact on overall RR.</a:t>
            </a:r>
          </a:p>
          <a:p>
            <a:r>
              <a:rPr lang="en-US" sz="2400" dirty="0">
                <a:cs typeface="Candara"/>
              </a:rPr>
              <a:t>Placed by interviewer in household: login leaflet containing unique ID</a:t>
            </a:r>
          </a:p>
          <a:p>
            <a:r>
              <a:rPr lang="en-US" sz="2400" dirty="0">
                <a:cs typeface="Candara"/>
              </a:rPr>
              <a:t>Reminders: SMS day 4, email day 8, postcard c. 2 weeks</a:t>
            </a:r>
          </a:p>
          <a:p>
            <a:pPr lvl="0"/>
            <a:endParaRPr lang="en-GB" sz="2400" dirty="0"/>
          </a:p>
          <a:p>
            <a:endParaRPr lang="en-US" sz="2400" dirty="0">
              <a:cs typeface="Candara"/>
            </a:endParaRPr>
          </a:p>
        </p:txBody>
      </p:sp>
      <p:sp>
        <p:nvSpPr>
          <p:cNvPr id="4" name="Title 3"/>
          <p:cNvSpPr>
            <a:spLocks noGrp="1"/>
          </p:cNvSpPr>
          <p:nvPr>
            <p:ph type="title"/>
          </p:nvPr>
        </p:nvSpPr>
        <p:spPr/>
        <p:txBody>
          <a:bodyPr/>
          <a:lstStyle/>
          <a:p>
            <a:r>
              <a:rPr lang="en-GB" dirty="0" smtClean="0"/>
              <a:t>Content and protocol</a:t>
            </a:r>
            <a:endParaRPr lang="en-GB" dirty="0"/>
          </a:p>
        </p:txBody>
      </p:sp>
    </p:spTree>
    <p:extLst>
      <p:ext uri="{BB962C8B-B14F-4D97-AF65-F5344CB8AC3E}">
        <p14:creationId xmlns:p14="http://schemas.microsoft.com/office/powerpoint/2010/main" val="18899090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077723" y="1112124"/>
            <a:ext cx="9276077" cy="3966391"/>
          </a:xfrm>
        </p:spPr>
        <p:txBody>
          <a:bodyPr/>
          <a:lstStyle/>
          <a:p>
            <a:r>
              <a:rPr lang="en-US" sz="2400" dirty="0" smtClean="0">
                <a:cs typeface="Candara"/>
              </a:rPr>
              <a:t>Device agnostic important</a:t>
            </a:r>
          </a:p>
          <a:p>
            <a:pPr lvl="1"/>
            <a:r>
              <a:rPr lang="en-US" sz="2000" dirty="0" smtClean="0">
                <a:cs typeface="Candara"/>
              </a:rPr>
              <a:t>17 year olds likely to have smartphones (95% of 16-24 year olds do. </a:t>
            </a:r>
            <a:r>
              <a:rPr lang="en-US" sz="2000" dirty="0" err="1" smtClean="0">
                <a:cs typeface="Candara"/>
              </a:rPr>
              <a:t>Ofcom</a:t>
            </a:r>
            <a:r>
              <a:rPr lang="en-US" sz="2000" dirty="0" smtClean="0">
                <a:cs typeface="Candara"/>
              </a:rPr>
              <a:t> 2018). </a:t>
            </a:r>
          </a:p>
          <a:p>
            <a:pPr lvl="1"/>
            <a:r>
              <a:rPr lang="en-GB" sz="2000" dirty="0" smtClean="0"/>
              <a:t>Completions </a:t>
            </a:r>
            <a:r>
              <a:rPr lang="en-GB" sz="2000" dirty="0"/>
              <a:t>by smartphone are increasing c.4</a:t>
            </a:r>
            <a:r>
              <a:rPr lang="en-GB" sz="2000" dirty="0" smtClean="0"/>
              <a:t>% </a:t>
            </a:r>
            <a:r>
              <a:rPr lang="en-GB" sz="2000" dirty="0"/>
              <a:t>year on year on Active Lives, a large-scale gen pop survey</a:t>
            </a:r>
            <a:endParaRPr lang="en-US" sz="2000" dirty="0" smtClean="0">
              <a:cs typeface="Candara"/>
            </a:endParaRPr>
          </a:p>
          <a:p>
            <a:pPr lvl="1"/>
            <a:r>
              <a:rPr lang="en-US" sz="2000" dirty="0" smtClean="0">
                <a:cs typeface="Candara"/>
              </a:rPr>
              <a:t>Age 14 Survey - 69% completed a time use diary using an app</a:t>
            </a:r>
          </a:p>
          <a:p>
            <a:pPr lvl="1"/>
            <a:r>
              <a:rPr lang="en-US" sz="2000" dirty="0">
                <a:cs typeface="Candara"/>
              </a:rPr>
              <a:t>Crucial to be able to complete on smartphone to increase RR.</a:t>
            </a:r>
          </a:p>
          <a:p>
            <a:r>
              <a:rPr lang="en-US" sz="2400" dirty="0" smtClean="0">
                <a:cs typeface="Candara"/>
              </a:rPr>
              <a:t>Functional across operating systems and browsers</a:t>
            </a:r>
          </a:p>
          <a:p>
            <a:r>
              <a:rPr lang="en-US" sz="2400" dirty="0" smtClean="0">
                <a:cs typeface="Candara"/>
              </a:rPr>
              <a:t>Design issues</a:t>
            </a:r>
          </a:p>
          <a:p>
            <a:pPr lvl="1"/>
            <a:r>
              <a:rPr lang="en-US" sz="2000" dirty="0" smtClean="0">
                <a:cs typeface="Candara"/>
              </a:rPr>
              <a:t>Presentation of grids</a:t>
            </a:r>
          </a:p>
          <a:p>
            <a:pPr lvl="1"/>
            <a:r>
              <a:rPr lang="en-US" sz="2000" dirty="0" smtClean="0">
                <a:cs typeface="Candara"/>
              </a:rPr>
              <a:t>Incorporation of text-heavy help screens for words or phrases</a:t>
            </a:r>
          </a:p>
          <a:p>
            <a:pPr lvl="1"/>
            <a:r>
              <a:rPr lang="en-US" sz="2000" dirty="0" smtClean="0">
                <a:cs typeface="Candara"/>
              </a:rPr>
              <a:t>Functionality/feel the same as previous CASI questionnaires</a:t>
            </a:r>
          </a:p>
          <a:p>
            <a:pPr lvl="1"/>
            <a:r>
              <a:rPr lang="en-GB" sz="2000" dirty="0"/>
              <a:t>Minimise need for scrolling </a:t>
            </a:r>
            <a:r>
              <a:rPr lang="en-GB" sz="2000" dirty="0" smtClean="0"/>
              <a:t>and </a:t>
            </a:r>
            <a:r>
              <a:rPr lang="en-GB" sz="2000" dirty="0"/>
              <a:t>text entry (respondent burden</a:t>
            </a:r>
            <a:r>
              <a:rPr lang="en-GB" sz="2000" dirty="0" smtClean="0"/>
              <a:t>) </a:t>
            </a:r>
            <a:endParaRPr lang="en-US" sz="2000" dirty="0" smtClean="0">
              <a:cs typeface="Candara"/>
            </a:endParaRPr>
          </a:p>
          <a:p>
            <a:endParaRPr lang="en-US" sz="2400" dirty="0">
              <a:cs typeface="Candara"/>
            </a:endParaRPr>
          </a:p>
        </p:txBody>
      </p:sp>
      <p:sp>
        <p:nvSpPr>
          <p:cNvPr id="4" name="Title 3"/>
          <p:cNvSpPr>
            <a:spLocks noGrp="1"/>
          </p:cNvSpPr>
          <p:nvPr>
            <p:ph type="title"/>
          </p:nvPr>
        </p:nvSpPr>
        <p:spPr/>
        <p:txBody>
          <a:bodyPr/>
          <a:lstStyle/>
          <a:p>
            <a:r>
              <a:rPr lang="en-GB" dirty="0" smtClean="0"/>
              <a:t>Challenges</a:t>
            </a:r>
            <a:endParaRPr lang="en-GB" dirty="0"/>
          </a:p>
        </p:txBody>
      </p:sp>
    </p:spTree>
    <p:extLst>
      <p:ext uri="{BB962C8B-B14F-4D97-AF65-F5344CB8AC3E}">
        <p14:creationId xmlns:p14="http://schemas.microsoft.com/office/powerpoint/2010/main" val="1282190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LS_2015 slides">
  <a:themeElements>
    <a:clrScheme name="IOE-UCL CLS">
      <a:dk1>
        <a:srgbClr val="000000"/>
      </a:dk1>
      <a:lt1>
        <a:srgbClr val="FFFFFF"/>
      </a:lt1>
      <a:dk2>
        <a:srgbClr val="A79E93"/>
      </a:dk2>
      <a:lt2>
        <a:srgbClr val="C7C926"/>
      </a:lt2>
      <a:accent1>
        <a:srgbClr val="E2212F"/>
      </a:accent1>
      <a:accent2>
        <a:srgbClr val="B7E0EB"/>
      </a:accent2>
      <a:accent3>
        <a:srgbClr val="00A1BA"/>
      </a:accent3>
      <a:accent4>
        <a:srgbClr val="B61D4E"/>
      </a:accent4>
      <a:accent5>
        <a:srgbClr val="EE573F"/>
      </a:accent5>
      <a:accent6>
        <a:srgbClr val="DBDC29"/>
      </a:accent6>
      <a:hlink>
        <a:srgbClr val="1C62C5"/>
      </a:hlink>
      <a:folHlink>
        <a:srgbClr val="E1387D"/>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eghan's version of CLS PowerPoint template.potx" id="{04B634B7-1F75-4B2A-A0B7-B2ECAF424672}" vid="{366800D9-8715-4925-AC33-037B75A005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CLS slide template</Template>
  <TotalTime>1383</TotalTime>
  <Words>2207</Words>
  <Application>Microsoft Office PowerPoint</Application>
  <PresentationFormat>Widescreen</PresentationFormat>
  <Paragraphs>291</Paragraphs>
  <Slides>37</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Arial Narrow</vt:lpstr>
      <vt:lpstr>Calibri</vt:lpstr>
      <vt:lpstr>Candara</vt:lpstr>
      <vt:lpstr>Wingdings</vt:lpstr>
      <vt:lpstr>CLS_2015 slides</vt:lpstr>
      <vt:lpstr>Designing a device agnostic online survey for 17 year olds: Experiences of the Millennium Cohort Study</vt:lpstr>
      <vt:lpstr>Thanks to our funders and host institution</vt:lpstr>
      <vt:lpstr>Outline</vt:lpstr>
      <vt:lpstr>Millennium Cohort Study</vt:lpstr>
      <vt:lpstr>Age 17 Survey</vt:lpstr>
      <vt:lpstr>Age 17 Survey</vt:lpstr>
      <vt:lpstr>The online survey</vt:lpstr>
      <vt:lpstr>Content and protocol</vt:lpstr>
      <vt:lpstr>Challenges</vt:lpstr>
      <vt:lpstr>A continuum from mobile-unfriendly to mobile-first</vt:lpstr>
      <vt:lpstr>A continuum from mobile-unfriendly to mobile-first</vt:lpstr>
      <vt:lpstr>Literature</vt:lpstr>
      <vt:lpstr>Development work</vt:lpstr>
      <vt:lpstr>Challenges</vt:lpstr>
      <vt:lpstr>Grids</vt:lpstr>
      <vt:lpstr>Challenges</vt:lpstr>
      <vt:lpstr>Help screens</vt:lpstr>
      <vt:lpstr>Challenges</vt:lpstr>
      <vt:lpstr>Functionality – hidden ‘DK/REF’</vt:lpstr>
      <vt:lpstr>Respondent feedback </vt:lpstr>
      <vt:lpstr>Take up and selection - mainstage</vt:lpstr>
      <vt:lpstr>Device used  </vt:lpstr>
      <vt:lpstr>Where survey was completed by device  </vt:lpstr>
      <vt:lpstr>Average number of sessions  </vt:lpstr>
      <vt:lpstr>Characteristics of smartphone completers</vt:lpstr>
      <vt:lpstr>Characteristics of smartphone completers</vt:lpstr>
      <vt:lpstr>Characteristics of smartphone completers</vt:lpstr>
      <vt:lpstr>Data quality</vt:lpstr>
      <vt:lpstr>Break-offs</vt:lpstr>
      <vt:lpstr>Non-differentiation</vt:lpstr>
      <vt:lpstr>Item non-response – average # DK/REF by device</vt:lpstr>
      <vt:lpstr>Length of open-ended question response</vt:lpstr>
      <vt:lpstr>Conclusions</vt:lpstr>
      <vt:lpstr>Summary and conclusions</vt:lpstr>
      <vt:lpstr>Data </vt:lpstr>
      <vt:lpstr>Thank you</vt:lpstr>
      <vt:lpstr>Whether completed alone by device  </vt:lpstr>
    </vt:vector>
  </TitlesOfParts>
  <Manager/>
  <Company>Institute of Education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Gilbert, Emily</dc:creator>
  <cp:keywords/>
  <dc:description/>
  <cp:lastModifiedBy>Gilbert, Emily</cp:lastModifiedBy>
  <cp:revision>89</cp:revision>
  <cp:lastPrinted>2015-08-05T12:08:17Z</cp:lastPrinted>
  <dcterms:created xsi:type="dcterms:W3CDTF">2016-08-25T09:28:21Z</dcterms:created>
  <dcterms:modified xsi:type="dcterms:W3CDTF">2019-07-12T14:37:31Z</dcterms:modified>
  <cp:category/>
</cp:coreProperties>
</file>