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8" r:id="rId2"/>
    <p:sldId id="324" r:id="rId3"/>
    <p:sldId id="334" r:id="rId4"/>
    <p:sldId id="327" r:id="rId5"/>
    <p:sldId id="326" r:id="rId6"/>
    <p:sldId id="312" r:id="rId7"/>
    <p:sldId id="322" r:id="rId8"/>
    <p:sldId id="263" r:id="rId9"/>
    <p:sldId id="314" r:id="rId10"/>
    <p:sldId id="313" r:id="rId11"/>
    <p:sldId id="323" r:id="rId12"/>
    <p:sldId id="333" r:id="rId13"/>
    <p:sldId id="330" r:id="rId14"/>
    <p:sldId id="303" r:id="rId15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0E7"/>
    <a:srgbClr val="FBE0CB"/>
    <a:srgbClr val="FDF1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96" autoAdjust="0"/>
    <p:restoredTop sz="94578" autoAdjust="0"/>
  </p:normalViewPr>
  <p:slideViewPr>
    <p:cSldViewPr>
      <p:cViewPr varScale="1">
        <p:scale>
          <a:sx n="110" d="100"/>
          <a:sy n="110" d="100"/>
        </p:scale>
        <p:origin x="217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MSTERDAM\irastorza\ESENER\ESENER-2\Publications\Summary\ESENER2%20Summary_Cha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'Size and sector'!$A$215</c:f>
              <c:strCache>
                <c:ptCount val="1"/>
                <c:pt idx="0">
                  <c:v>Owner of a firm, managing director, site manager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'Size and sector'!$C$214:$F$214</c:f>
              <c:strCache>
                <c:ptCount val="4"/>
                <c:pt idx="0">
                  <c:v> 5-9</c:v>
                </c:pt>
                <c:pt idx="1">
                  <c:v> 10-49</c:v>
                </c:pt>
                <c:pt idx="2">
                  <c:v>50-249</c:v>
                </c:pt>
                <c:pt idx="3">
                  <c:v>250+</c:v>
                </c:pt>
              </c:strCache>
            </c:strRef>
          </c:cat>
          <c:val>
            <c:numRef>
              <c:f>'Size and sector'!$C$215:$F$215</c:f>
              <c:numCache>
                <c:formatCode>0</c:formatCode>
                <c:ptCount val="4"/>
                <c:pt idx="0">
                  <c:v>53.535353535353536</c:v>
                </c:pt>
                <c:pt idx="1">
                  <c:v>36.082474226804123</c:v>
                </c:pt>
                <c:pt idx="2">
                  <c:v>14.141414141414142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A9-4ACD-BCEA-BD65DC986061}"/>
            </c:ext>
          </c:extLst>
        </c:ser>
        <c:ser>
          <c:idx val="1"/>
          <c:order val="1"/>
          <c:tx>
            <c:strRef>
              <c:f>'Size and sector'!$A$216</c:f>
              <c:strCache>
                <c:ptCount val="1"/>
                <c:pt idx="0">
                  <c:v>Manager without specific OSH tasks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'Size and sector'!$C$214:$F$214</c:f>
              <c:strCache>
                <c:ptCount val="4"/>
                <c:pt idx="0">
                  <c:v> 5-9</c:v>
                </c:pt>
                <c:pt idx="1">
                  <c:v> 10-49</c:v>
                </c:pt>
                <c:pt idx="2">
                  <c:v>50-249</c:v>
                </c:pt>
                <c:pt idx="3">
                  <c:v>250+</c:v>
                </c:pt>
              </c:strCache>
            </c:strRef>
          </c:cat>
          <c:val>
            <c:numRef>
              <c:f>'Size and sector'!$C$216:$F$216</c:f>
              <c:numCache>
                <c:formatCode>0</c:formatCode>
                <c:ptCount val="4"/>
                <c:pt idx="0">
                  <c:v>13.131313131313131</c:v>
                </c:pt>
                <c:pt idx="1">
                  <c:v>18.556701030927837</c:v>
                </c:pt>
                <c:pt idx="2">
                  <c:v>19.19191919191919</c:v>
                </c:pt>
                <c:pt idx="3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A9-4ACD-BCEA-BD65DC986061}"/>
            </c:ext>
          </c:extLst>
        </c:ser>
        <c:ser>
          <c:idx val="2"/>
          <c:order val="2"/>
          <c:tx>
            <c:strRef>
              <c:f>'Size and sector'!$A$217</c:f>
              <c:strCache>
                <c:ptCount val="1"/>
                <c:pt idx="0">
                  <c:v>Manager with specific OSH tasks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'Size and sector'!$C$214:$F$214</c:f>
              <c:strCache>
                <c:ptCount val="4"/>
                <c:pt idx="0">
                  <c:v> 5-9</c:v>
                </c:pt>
                <c:pt idx="1">
                  <c:v> 10-49</c:v>
                </c:pt>
                <c:pt idx="2">
                  <c:v>50-249</c:v>
                </c:pt>
                <c:pt idx="3">
                  <c:v>250+</c:v>
                </c:pt>
              </c:strCache>
            </c:strRef>
          </c:cat>
          <c:val>
            <c:numRef>
              <c:f>'Size and sector'!$C$217:$F$217</c:f>
              <c:numCache>
                <c:formatCode>0</c:formatCode>
                <c:ptCount val="4"/>
                <c:pt idx="0">
                  <c:v>4.0404040404040407</c:v>
                </c:pt>
                <c:pt idx="1">
                  <c:v>6.1855670103092786</c:v>
                </c:pt>
                <c:pt idx="2">
                  <c:v>9.0909090909090917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6A9-4ACD-BCEA-BD65DC986061}"/>
            </c:ext>
          </c:extLst>
        </c:ser>
        <c:ser>
          <c:idx val="3"/>
          <c:order val="3"/>
          <c:tx>
            <c:strRef>
              <c:f>'Size and sector'!$A$218</c:f>
              <c:strCache>
                <c:ptCount val="1"/>
                <c:pt idx="0">
                  <c:v>OSH specialist without managerial function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'Size and sector'!$C$214:$F$214</c:f>
              <c:strCache>
                <c:ptCount val="4"/>
                <c:pt idx="0">
                  <c:v> 5-9</c:v>
                </c:pt>
                <c:pt idx="1">
                  <c:v> 10-49</c:v>
                </c:pt>
                <c:pt idx="2">
                  <c:v>50-249</c:v>
                </c:pt>
                <c:pt idx="3">
                  <c:v>250+</c:v>
                </c:pt>
              </c:strCache>
            </c:strRef>
          </c:cat>
          <c:val>
            <c:numRef>
              <c:f>'Size and sector'!$C$218:$F$218</c:f>
              <c:numCache>
                <c:formatCode>0</c:formatCode>
                <c:ptCount val="4"/>
                <c:pt idx="0">
                  <c:v>4.5999999999999996</c:v>
                </c:pt>
                <c:pt idx="1">
                  <c:v>10.199999999999999</c:v>
                </c:pt>
                <c:pt idx="2">
                  <c:v>27</c:v>
                </c:pt>
                <c:pt idx="3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6A9-4ACD-BCEA-BD65DC986061}"/>
            </c:ext>
          </c:extLst>
        </c:ser>
        <c:ser>
          <c:idx val="4"/>
          <c:order val="4"/>
          <c:tx>
            <c:strRef>
              <c:f>'Size and sector'!$A$219</c:f>
              <c:strCache>
                <c:ptCount val="1"/>
                <c:pt idx="0">
                  <c:v>Employee representative in charge of OSH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'Size and sector'!$C$214:$F$214</c:f>
              <c:strCache>
                <c:ptCount val="4"/>
                <c:pt idx="0">
                  <c:v> 5-9</c:v>
                </c:pt>
                <c:pt idx="1">
                  <c:v> 10-49</c:v>
                </c:pt>
                <c:pt idx="2">
                  <c:v>50-249</c:v>
                </c:pt>
                <c:pt idx="3">
                  <c:v>250+</c:v>
                </c:pt>
              </c:strCache>
            </c:strRef>
          </c:cat>
          <c:val>
            <c:numRef>
              <c:f>'Size and sector'!$C$219:$F$219</c:f>
              <c:numCache>
                <c:formatCode>0</c:formatCode>
                <c:ptCount val="4"/>
                <c:pt idx="0">
                  <c:v>2.5</c:v>
                </c:pt>
                <c:pt idx="1">
                  <c:v>5.2</c:v>
                </c:pt>
                <c:pt idx="2">
                  <c:v>6.3</c:v>
                </c:pt>
                <c:pt idx="3">
                  <c:v>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6A9-4ACD-BCEA-BD65DC986061}"/>
            </c:ext>
          </c:extLst>
        </c:ser>
        <c:ser>
          <c:idx val="5"/>
          <c:order val="5"/>
          <c:tx>
            <c:strRef>
              <c:f>'Size and sector'!$A$220</c:f>
              <c:strCache>
                <c:ptCount val="1"/>
                <c:pt idx="0">
                  <c:v>Another employee in charge of the subject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'Size and sector'!$C$214:$F$214</c:f>
              <c:strCache>
                <c:ptCount val="4"/>
                <c:pt idx="0">
                  <c:v> 5-9</c:v>
                </c:pt>
                <c:pt idx="1">
                  <c:v> 10-49</c:v>
                </c:pt>
                <c:pt idx="2">
                  <c:v>50-249</c:v>
                </c:pt>
                <c:pt idx="3">
                  <c:v>250+</c:v>
                </c:pt>
              </c:strCache>
            </c:strRef>
          </c:cat>
          <c:val>
            <c:numRef>
              <c:f>'Size and sector'!$C$220:$F$220</c:f>
              <c:numCache>
                <c:formatCode>0</c:formatCode>
                <c:ptCount val="4"/>
                <c:pt idx="0">
                  <c:v>20</c:v>
                </c:pt>
                <c:pt idx="1">
                  <c:v>21</c:v>
                </c:pt>
                <c:pt idx="2">
                  <c:v>20</c:v>
                </c:pt>
                <c:pt idx="3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6A9-4ACD-BCEA-BD65DC986061}"/>
            </c:ext>
          </c:extLst>
        </c:ser>
        <c:ser>
          <c:idx val="6"/>
          <c:order val="6"/>
          <c:tx>
            <c:strRef>
              <c:f>'Size and sector'!$A$221</c:f>
              <c:strCache>
                <c:ptCount val="1"/>
                <c:pt idx="0">
                  <c:v>External OSH consultant/NA 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'Size and sector'!$C$214:$F$214</c:f>
              <c:strCache>
                <c:ptCount val="4"/>
                <c:pt idx="0">
                  <c:v> 5-9</c:v>
                </c:pt>
                <c:pt idx="1">
                  <c:v> 10-49</c:v>
                </c:pt>
                <c:pt idx="2">
                  <c:v>50-249</c:v>
                </c:pt>
                <c:pt idx="3">
                  <c:v>250+</c:v>
                </c:pt>
              </c:strCache>
            </c:strRef>
          </c:cat>
          <c:val>
            <c:numRef>
              <c:f>'Size and sector'!$C$221:$F$221</c:f>
              <c:numCache>
                <c:formatCode>0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6A9-4ACD-BCEA-BD65DC9860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9009104"/>
        <c:axId val="587875616"/>
      </c:barChart>
      <c:catAx>
        <c:axId val="33900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875616"/>
        <c:crosses val="autoZero"/>
        <c:auto val="1"/>
        <c:lblAlgn val="ctr"/>
        <c:lblOffset val="100"/>
        <c:noMultiLvlLbl val="0"/>
      </c:catAx>
      <c:valAx>
        <c:axId val="58787561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009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Response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Sheet1!$B$5:$B$9</c:f>
              <c:strCache>
                <c:ptCount val="5"/>
                <c:pt idx="0">
                  <c:v>5-9</c:v>
                </c:pt>
                <c:pt idx="1">
                  <c:v>10-49</c:v>
                </c:pt>
                <c:pt idx="2">
                  <c:v>50-249</c:v>
                </c:pt>
                <c:pt idx="3">
                  <c:v>250+</c:v>
                </c:pt>
                <c:pt idx="4">
                  <c:v>All</c:v>
                </c:pt>
              </c:strCache>
            </c:strRef>
          </c:cat>
          <c:val>
            <c:numRef>
              <c:f>Sheet1!$C$5:$C$9</c:f>
              <c:numCache>
                <c:formatCode>0%</c:formatCode>
                <c:ptCount val="5"/>
                <c:pt idx="0">
                  <c:v>0.1</c:v>
                </c:pt>
                <c:pt idx="1">
                  <c:v>0.17</c:v>
                </c:pt>
                <c:pt idx="2">
                  <c:v>0.21</c:v>
                </c:pt>
                <c:pt idx="3">
                  <c:v>0.24</c:v>
                </c:pt>
                <c:pt idx="4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D8-4CD4-9D7F-FEAA63909274}"/>
            </c:ext>
          </c:extLst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Cooperation rate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Sheet1!$B$5:$B$9</c:f>
              <c:strCache>
                <c:ptCount val="5"/>
                <c:pt idx="0">
                  <c:v>5-9</c:v>
                </c:pt>
                <c:pt idx="1">
                  <c:v>10-49</c:v>
                </c:pt>
                <c:pt idx="2">
                  <c:v>50-249</c:v>
                </c:pt>
                <c:pt idx="3">
                  <c:v>250+</c:v>
                </c:pt>
                <c:pt idx="4">
                  <c:v>All</c:v>
                </c:pt>
              </c:strCache>
            </c:strRef>
          </c:cat>
          <c:val>
            <c:numRef>
              <c:f>Sheet1!$D$5:$D$9</c:f>
              <c:numCache>
                <c:formatCode>0%</c:formatCode>
                <c:ptCount val="5"/>
                <c:pt idx="0">
                  <c:v>0.17</c:v>
                </c:pt>
                <c:pt idx="1">
                  <c:v>0.23</c:v>
                </c:pt>
                <c:pt idx="2">
                  <c:v>0.28000000000000003</c:v>
                </c:pt>
                <c:pt idx="3">
                  <c:v>0.33</c:v>
                </c:pt>
                <c:pt idx="4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5D8-4CD4-9D7F-FEAA639092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7889336"/>
        <c:axId val="587885024"/>
      </c:barChart>
      <c:catAx>
        <c:axId val="587889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885024"/>
        <c:crosses val="autoZero"/>
        <c:auto val="1"/>
        <c:lblAlgn val="ctr"/>
        <c:lblOffset val="100"/>
        <c:noMultiLvlLbl val="0"/>
      </c:catAx>
      <c:valAx>
        <c:axId val="587885024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889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981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00B98E2-3D6F-4E57-9B41-E76D9172AF4C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1733"/>
            <a:ext cx="2951217" cy="49760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981" y="9441733"/>
            <a:ext cx="2951217" cy="49760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C98B6B0-BC48-4BDF-AD98-2CE2A993B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96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95CA591-77BD-4478-928A-2B6554DFCFF5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3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3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B12B5A85-5D66-427F-9DC0-B0E5D1D1BD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483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B5A85-5D66-427F-9DC0-B0E5D1D1BD3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528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A282B-D79B-4DB2-A410-6C6225D0FC6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179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B5A85-5D66-427F-9DC0-B0E5D1D1BD3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324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B5A85-5D66-427F-9DC0-B0E5D1D1BD3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178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75C6DB-80BB-4B27-A2AC-E3CC7C83AEA2}" type="slidenum">
              <a:rPr lang="en-GB"/>
              <a:pPr/>
              <a:t>14</a:t>
            </a:fld>
            <a:endParaRPr lang="en-GB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3945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5" descr="111004_EU-OSHA_Esener_PPT_cov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564000"/>
            <a:ext cx="7646400" cy="928800"/>
          </a:xfrm>
        </p:spPr>
        <p:txBody>
          <a:bodyPr lIns="0" tIns="0" rIns="0" bIns="0" anchor="t" anchorCtr="0"/>
          <a:lstStyle>
            <a:lvl1pPr algn="l">
              <a:defRPr sz="3200" b="1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7" name="Bild 2" descr="111004_EU-OSHA_PPT_Corporate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0" y="5508625"/>
            <a:ext cx="11461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Safety and health at work is everyone’s concern. It’s good for you. It’s good for business.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4626000"/>
            <a:ext cx="7646400" cy="675208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4" name="Bild 4" descr="111004_EU-OSHA_PPT_ESENER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1538" y="5915025"/>
            <a:ext cx="87788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Bild 4" descr="111004_EU-OSHA_PPT_EU 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0362" y="5908675"/>
            <a:ext cx="4746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00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68" y="-4762"/>
            <a:ext cx="951779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1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756000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664228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76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800" b="0" baseline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785814" y="6156199"/>
            <a:ext cx="7555320" cy="3770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de-DE" dirty="0" smtClean="0"/>
              <a:t>AAA im März und April</a:t>
            </a:r>
          </a:p>
        </p:txBody>
      </p:sp>
    </p:spTree>
    <p:extLst>
      <p:ext uri="{BB962C8B-B14F-4D97-AF65-F5344CB8AC3E}">
        <p14:creationId xmlns:p14="http://schemas.microsoft.com/office/powerpoint/2010/main" val="278847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3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5" descr="111004_EU-OSHA_Esener_PPT_cov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360800"/>
            <a:ext cx="7646400" cy="1461600"/>
          </a:xfrm>
        </p:spPr>
        <p:txBody>
          <a:bodyPr lIns="0" tIns="0" rIns="0" bIns="0" anchor="t" anchorCtr="0"/>
          <a:lstStyle>
            <a:lvl1pPr>
              <a:defRPr sz="3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3240000"/>
            <a:ext cx="7214400" cy="126912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7" name="Bild 2" descr="111004_EU-OSHA_PPT_Corporate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0" y="5508625"/>
            <a:ext cx="11461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Safety and health at work is everyone’s concern. It’s good for you. It’s good for business.</a:t>
            </a:r>
            <a:endParaRPr lang="en-GB" dirty="0"/>
          </a:p>
        </p:txBody>
      </p:sp>
      <p:pic>
        <p:nvPicPr>
          <p:cNvPr id="11" name="Bild 4" descr="111004_EU-OSHA_PPT_ESENER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1538" y="5915025"/>
            <a:ext cx="87788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0362" y="5908675"/>
            <a:ext cx="4746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961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48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08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2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0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49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0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5905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1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0" descr="111004_EU-OSHA_Esener_PPT_inner slide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7560000" cy="486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Bild 3" descr="111004_EU-OSHA_PPT_Corporate logo_inner slide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2913" y="6273800"/>
            <a:ext cx="946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9"/>
          <p:cNvSpPr txBox="1">
            <a:spLocks/>
          </p:cNvSpPr>
          <p:nvPr/>
        </p:nvSpPr>
        <p:spPr>
          <a:xfrm>
            <a:off x="8534024" y="6506215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1000" baseline="0" smtClean="0"/>
              <a:pPr/>
              <a:t>‹#›</a:t>
            </a:fld>
            <a:endParaRPr lang="en-GB" sz="1000" baseline="0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392238" y="6477000"/>
            <a:ext cx="583088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900" b="1" noProof="0" dirty="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www.esener.eu</a:t>
            </a:r>
            <a:endParaRPr lang="en-GB" sz="900" b="1" noProof="0" dirty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" name="Bild 11" descr="111004_EU-OSHA_PPT_ESENER logo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21538" y="6273800"/>
            <a:ext cx="87788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249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4572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80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ener.e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shwiki.eu/wiki/Category:Statistic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573016"/>
            <a:ext cx="8442480" cy="1152128"/>
          </a:xfrm>
        </p:spPr>
        <p:txBody>
          <a:bodyPr>
            <a:noAutofit/>
          </a:bodyPr>
          <a:lstStyle/>
          <a:p>
            <a:r>
              <a:rPr lang="en-GB" sz="1800" dirty="0"/>
              <a:t>T</a:t>
            </a:r>
            <a:r>
              <a:rPr lang="en-GB" sz="1800" dirty="0" smtClean="0"/>
              <a:t>he coverage of micro establishments in an international enterprise survey 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300" dirty="0" smtClean="0"/>
              <a:t>Session</a:t>
            </a:r>
            <a:r>
              <a:rPr lang="en-US" sz="1300" dirty="0"/>
              <a:t>: 	</a:t>
            </a:r>
            <a:r>
              <a:rPr lang="en-GB" sz="1300" b="0" dirty="0"/>
              <a:t> </a:t>
            </a:r>
            <a:r>
              <a:rPr lang="en-GB" sz="1300" b="0" dirty="0" smtClean="0"/>
              <a:t>‘</a:t>
            </a:r>
            <a:r>
              <a:rPr lang="en-GB" sz="1300" i="1" dirty="0" smtClean="0"/>
              <a:t>Ensuring </a:t>
            </a:r>
            <a:r>
              <a:rPr lang="en-GB" sz="1300" i="1" dirty="0"/>
              <a:t>Validity and Measurement Equivalence through Questionnaire Design and Cognitive </a:t>
            </a:r>
            <a:r>
              <a:rPr lang="en-GB" sz="1300" i="1" dirty="0" smtClean="0"/>
              <a:t>		Pretesting Techniques-1’</a:t>
            </a:r>
            <a:r>
              <a:rPr lang="en-GB" sz="1300" i="1" dirty="0"/>
              <a:t/>
            </a:r>
            <a:br>
              <a:rPr lang="en-GB" sz="1300" i="1" dirty="0"/>
            </a:br>
            <a:r>
              <a:rPr lang="en-US" sz="1300" i="1" dirty="0"/>
              <a:t/>
            </a:r>
            <a:br>
              <a:rPr lang="en-US" sz="1300" i="1" dirty="0"/>
            </a:br>
            <a:r>
              <a:rPr lang="en-US" sz="1300" dirty="0"/>
              <a:t>ESRA Conference, Zagreb, </a:t>
            </a:r>
            <a:r>
              <a:rPr lang="en-US" sz="1300" dirty="0" smtClean="0"/>
              <a:t>19 </a:t>
            </a:r>
            <a:r>
              <a:rPr lang="en-US" sz="1300" dirty="0"/>
              <a:t>July </a:t>
            </a:r>
            <a:r>
              <a:rPr lang="es-ES" sz="1300" dirty="0"/>
              <a:t>2019</a:t>
            </a:r>
            <a:r>
              <a:rPr lang="en-US" sz="1300" dirty="0" smtClean="0"/>
              <a:t> </a:t>
            </a:r>
            <a:endParaRPr lang="en-GB" sz="13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67544" y="5013176"/>
            <a:ext cx="6192688" cy="6480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None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None/>
              <a:defRPr sz="17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None/>
              <a:defRPr sz="15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buFont typeface="Arial" pitchFamily="34" charset="0"/>
              <a:buNone/>
              <a:defRPr sz="13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 smtClean="0"/>
              <a:t>Xabier </a:t>
            </a:r>
            <a:r>
              <a:rPr lang="es-ES" sz="1200" dirty="0" err="1" smtClean="0"/>
              <a:t>Irastorza</a:t>
            </a:r>
            <a:r>
              <a:rPr lang="es-ES" sz="1200" dirty="0" smtClean="0"/>
              <a:t> </a:t>
            </a:r>
            <a:endParaRPr lang="en-GB" sz="1200" dirty="0" smtClean="0"/>
          </a:p>
          <a:p>
            <a:r>
              <a:rPr lang="es-ES" sz="1200" dirty="0" err="1" smtClean="0"/>
              <a:t>Prevention</a:t>
            </a:r>
            <a:r>
              <a:rPr lang="es-ES" sz="1200" dirty="0" smtClean="0"/>
              <a:t> and </a:t>
            </a:r>
            <a:r>
              <a:rPr lang="es-ES" sz="1200" dirty="0" err="1" smtClean="0"/>
              <a:t>Research</a:t>
            </a:r>
            <a:r>
              <a:rPr lang="es-ES" sz="1200" dirty="0" smtClean="0"/>
              <a:t> </a:t>
            </a:r>
            <a:r>
              <a:rPr lang="es-ES" sz="1200" dirty="0" err="1" smtClean="0"/>
              <a:t>Unit</a:t>
            </a:r>
            <a:r>
              <a:rPr lang="es-ES" sz="1200" dirty="0" smtClean="0"/>
              <a:t>, EU-OSHA</a:t>
            </a:r>
          </a:p>
        </p:txBody>
      </p:sp>
    </p:spTree>
    <p:extLst>
      <p:ext uri="{BB962C8B-B14F-4D97-AF65-F5344CB8AC3E}">
        <p14:creationId xmlns:p14="http://schemas.microsoft.com/office/powerpoint/2010/main" val="407046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-108520" y="1268760"/>
            <a:ext cx="8352928" cy="3859104"/>
          </a:xfrm>
        </p:spPr>
        <p:txBody>
          <a:bodyPr/>
          <a:lstStyle/>
          <a:p>
            <a:pPr lvl="4">
              <a:buFont typeface="Wingdings" panose="05000000000000000000" pitchFamily="2" charset="2"/>
              <a:buChar char="Ø"/>
              <a:tabLst>
                <a:tab pos="4484688" algn="r"/>
                <a:tab pos="6372225" algn="r"/>
              </a:tabLst>
            </a:pPr>
            <a:r>
              <a:rPr lang="de-DE" sz="1800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‘Small establishments didn‘t know </a:t>
            </a:r>
            <a:r>
              <a:rPr lang="de-DE" sz="1800" b="1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who is in charge of health and safety</a:t>
            </a:r>
            <a:r>
              <a:rPr lang="de-DE" sz="1800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, sometimes it seemed that they hear about it for the first time. Even managers of such establishments sometimes didn‘t know about this topic‘   </a:t>
            </a:r>
          </a:p>
          <a:p>
            <a:pPr marL="508000" lvl="4" indent="0">
              <a:buNone/>
              <a:tabLst>
                <a:tab pos="4484688" algn="r"/>
                <a:tab pos="6372225" algn="r"/>
              </a:tabLst>
            </a:pPr>
            <a:endParaRPr lang="de-DE" sz="1800" i="1" dirty="0" smtClean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lvl="4">
              <a:buFont typeface="Wingdings" panose="05000000000000000000" pitchFamily="2" charset="2"/>
              <a:buChar char="Ø"/>
              <a:tabLst>
                <a:tab pos="4484688" algn="r"/>
                <a:tab pos="6372225" algn="r"/>
              </a:tabLst>
            </a:pPr>
            <a:r>
              <a:rPr lang="de-DE" sz="1800" i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‘Identification was more difficult in small companies, which rely on </a:t>
            </a:r>
            <a:r>
              <a:rPr lang="de-DE" sz="1800" b="1" i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external providers </a:t>
            </a:r>
            <a:r>
              <a:rPr lang="de-DE" sz="1800" i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for the health and safety at work issues. In some cases our study was treated as some kind of </a:t>
            </a:r>
            <a:r>
              <a:rPr lang="de-DE" sz="1800" b="1" i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inspection</a:t>
            </a:r>
            <a:r>
              <a:rPr lang="de-DE" sz="1800" i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, considering that the small companies are frequently unaware of the requirements for the health and safety at work and feel </a:t>
            </a:r>
            <a:r>
              <a:rPr lang="de-DE" sz="1800" b="1" i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uncomfortable</a:t>
            </a:r>
            <a:r>
              <a:rPr lang="de-DE" sz="1800" i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about the issue.‘</a:t>
            </a:r>
          </a:p>
          <a:p>
            <a:pPr lvl="4">
              <a:buFont typeface="Wingdings" panose="05000000000000000000" pitchFamily="2" charset="2"/>
              <a:buChar char="Ø"/>
              <a:tabLst>
                <a:tab pos="4484688" algn="r"/>
                <a:tab pos="6372225" algn="r"/>
              </a:tabLst>
            </a:pPr>
            <a:endParaRPr lang="de-DE" sz="1800" i="1" dirty="0" smtClean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lvl="4">
              <a:buFont typeface="Wingdings" panose="05000000000000000000" pitchFamily="2" charset="2"/>
              <a:buChar char="Ø"/>
              <a:tabLst>
                <a:tab pos="4484688" algn="r"/>
                <a:tab pos="6372225" algn="r"/>
              </a:tabLst>
            </a:pPr>
            <a:r>
              <a:rPr lang="de-DE" sz="1800" i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‘In many institutions with multiple organisations there is only one person that is in charge of several organisations. Others are mostly not adequate to talk about the topic nor authorized‘.</a:t>
            </a:r>
          </a:p>
          <a:p>
            <a:pPr marL="508000" lvl="4" indent="0">
              <a:buNone/>
              <a:tabLst>
                <a:tab pos="4484688" algn="r"/>
                <a:tab pos="6372225" algn="r"/>
              </a:tabLst>
            </a:pPr>
            <a:endParaRPr lang="de-DE" sz="2000" dirty="0">
              <a:sym typeface="Wingdings" panose="05000000000000000000" pitchFamily="2" charset="2"/>
            </a:endParaRPr>
          </a:p>
          <a:p>
            <a:pPr marL="508000" lvl="4" indent="0">
              <a:buNone/>
              <a:tabLst>
                <a:tab pos="4484688" algn="r"/>
                <a:tab pos="6372225" algn="r"/>
              </a:tabLst>
            </a:pPr>
            <a:r>
              <a:rPr lang="de-DE" sz="1400" dirty="0" smtClean="0">
                <a:sym typeface="Wingdings" panose="05000000000000000000" pitchFamily="2" charset="2"/>
              </a:rPr>
              <a:t>Source: ESENER-2</a:t>
            </a:r>
          </a:p>
          <a:p>
            <a:pPr lvl="4">
              <a:buFont typeface="Wingdings" panose="05000000000000000000" pitchFamily="2" charset="2"/>
              <a:buChar char="Ø"/>
              <a:tabLst>
                <a:tab pos="4484688" algn="r"/>
                <a:tab pos="6372225" algn="r"/>
              </a:tabLst>
            </a:pPr>
            <a:endParaRPr lang="de-DE" sz="2000" dirty="0" smtClean="0"/>
          </a:p>
          <a:p>
            <a:pPr lvl="4">
              <a:buFont typeface="Wingdings" panose="05000000000000000000" pitchFamily="2" charset="2"/>
              <a:buChar char="Ø"/>
              <a:tabLst>
                <a:tab pos="4484688" algn="r"/>
                <a:tab pos="6372225" algn="r"/>
              </a:tabLst>
            </a:pPr>
            <a:endParaRPr lang="de-DE" sz="2000" dirty="0" smtClean="0"/>
          </a:p>
          <a:p>
            <a:pPr lvl="3">
              <a:tabLst>
                <a:tab pos="4484688" algn="r"/>
                <a:tab pos="6372225" algn="r"/>
              </a:tabLst>
            </a:pPr>
            <a:endParaRPr lang="de-DE" sz="2000" b="1" dirty="0"/>
          </a:p>
          <a:p>
            <a:pPr lvl="4">
              <a:tabLst>
                <a:tab pos="4484688" algn="r"/>
                <a:tab pos="6372225" algn="r"/>
              </a:tabLst>
            </a:pPr>
            <a:endParaRPr lang="de-DE" sz="2000" b="1" dirty="0" smtClean="0"/>
          </a:p>
          <a:p>
            <a:pPr lvl="3">
              <a:tabLst>
                <a:tab pos="4484688" algn="r"/>
                <a:tab pos="6372225" algn="r"/>
              </a:tabLst>
            </a:pPr>
            <a:endParaRPr lang="de-DE" sz="2000" b="1" dirty="0"/>
          </a:p>
          <a:p>
            <a:pPr lvl="3">
              <a:tabLst>
                <a:tab pos="4484688" algn="r"/>
                <a:tab pos="6372225" algn="r"/>
              </a:tabLst>
            </a:pPr>
            <a:endParaRPr lang="de-DE" sz="2000" dirty="0"/>
          </a:p>
          <a:p>
            <a:pPr marL="252412" lvl="3" indent="0">
              <a:buNone/>
              <a:tabLst>
                <a:tab pos="4484688" algn="r"/>
                <a:tab pos="6372225" algn="r"/>
              </a:tabLst>
            </a:pPr>
            <a:endParaRPr lang="de-DE" sz="2000" dirty="0"/>
          </a:p>
          <a:p>
            <a:pPr lvl="3">
              <a:tabLst>
                <a:tab pos="4484688" algn="r"/>
                <a:tab pos="6372225" algn="r"/>
              </a:tabLst>
            </a:pPr>
            <a:endParaRPr lang="de-DE" sz="2000" dirty="0" smtClean="0"/>
          </a:p>
          <a:p>
            <a:pPr lvl="3">
              <a:tabLst>
                <a:tab pos="4484688" algn="r"/>
                <a:tab pos="6372225" algn="r"/>
              </a:tabLst>
            </a:pPr>
            <a:endParaRPr lang="de-DE" sz="2000" dirty="0"/>
          </a:p>
          <a:p>
            <a:pPr lvl="3">
              <a:tabLst>
                <a:tab pos="4484688" algn="r"/>
                <a:tab pos="6372225" algn="r"/>
              </a:tabLst>
            </a:pPr>
            <a:endParaRPr lang="de-DE" sz="2000" dirty="0" smtClean="0"/>
          </a:p>
          <a:p>
            <a:pPr lvl="3">
              <a:tabLst>
                <a:tab pos="4484688" algn="r"/>
                <a:tab pos="6372225" algn="r"/>
              </a:tabLst>
            </a:pPr>
            <a:endParaRPr lang="de-DE" sz="2000" dirty="0"/>
          </a:p>
          <a:p>
            <a:pPr marL="252412" lvl="3" indent="0">
              <a:buNone/>
              <a:tabLst>
                <a:tab pos="4484688" algn="r"/>
                <a:tab pos="6372225" algn="r"/>
              </a:tabLst>
            </a:pPr>
            <a:endParaRPr lang="de-DE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520" y="159864"/>
            <a:ext cx="7559873" cy="48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mtClean="0"/>
              <a:t>3. ESENER-2 Follow-up study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08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1520" y="116632"/>
            <a:ext cx="8424936" cy="72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Conclusion and recommendations</a:t>
            </a:r>
            <a:endParaRPr lang="en-GB" dirty="0"/>
          </a:p>
        </p:txBody>
      </p:sp>
      <p:sp>
        <p:nvSpPr>
          <p:cNvPr id="10" name="Inhaltsplatzhalter 8"/>
          <p:cNvSpPr txBox="1">
            <a:spLocks/>
          </p:cNvSpPr>
          <p:nvPr/>
        </p:nvSpPr>
        <p:spPr>
          <a:xfrm>
            <a:off x="251520" y="1052736"/>
            <a:ext cx="7776864" cy="11521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One-size </a:t>
            </a:r>
            <a:r>
              <a:rPr lang="en-GB" sz="2000" dirty="0"/>
              <a:t>does </a:t>
            </a:r>
            <a:r>
              <a:rPr lang="en-GB" sz="2000" dirty="0" smtClean="0"/>
              <a:t>NOT </a:t>
            </a:r>
            <a:r>
              <a:rPr lang="en-GB" sz="2000" dirty="0"/>
              <a:t>fit </a:t>
            </a:r>
            <a:r>
              <a:rPr lang="en-GB" sz="2000" dirty="0" smtClean="0"/>
              <a:t>all - develop </a:t>
            </a:r>
            <a:r>
              <a:rPr lang="en-GB" sz="2000" dirty="0"/>
              <a:t>survey methods and content that are appropriate for the smallest as well as </a:t>
            </a:r>
            <a:r>
              <a:rPr lang="en-GB" sz="2000" dirty="0" smtClean="0"/>
              <a:t>the largest </a:t>
            </a:r>
            <a:r>
              <a:rPr lang="en-GB" sz="2000" dirty="0"/>
              <a:t>businesses. </a:t>
            </a:r>
            <a:endParaRPr lang="en-GB" sz="2000" dirty="0" smtClean="0"/>
          </a:p>
        </p:txBody>
      </p:sp>
      <p:sp>
        <p:nvSpPr>
          <p:cNvPr id="4" name="Inhaltsplatzhalter 8"/>
          <p:cNvSpPr txBox="1">
            <a:spLocks/>
          </p:cNvSpPr>
          <p:nvPr/>
        </p:nvSpPr>
        <p:spPr>
          <a:xfrm>
            <a:off x="252790" y="2204864"/>
            <a:ext cx="7776864" cy="39604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Recommendations:</a:t>
            </a:r>
            <a:endParaRPr lang="en-GB" sz="2000" dirty="0"/>
          </a:p>
          <a:p>
            <a:pPr lvl="1"/>
            <a:r>
              <a:rPr lang="en-GB" dirty="0" smtClean="0"/>
              <a:t>Respondents</a:t>
            </a:r>
            <a:r>
              <a:rPr lang="en-GB" dirty="0"/>
              <a:t>’ </a:t>
            </a:r>
            <a:r>
              <a:rPr lang="en-GB" b="1" dirty="0"/>
              <a:t>understanding</a:t>
            </a:r>
            <a:r>
              <a:rPr lang="en-GB" dirty="0"/>
              <a:t> and </a:t>
            </a:r>
            <a:r>
              <a:rPr lang="en-GB" b="1" dirty="0"/>
              <a:t>interpretation</a:t>
            </a:r>
            <a:r>
              <a:rPr lang="en-GB" dirty="0"/>
              <a:t> of key concepts and terms, and its implications for survey </a:t>
            </a:r>
            <a:r>
              <a:rPr lang="en-GB" dirty="0" smtClean="0"/>
              <a:t>development –prompts, hints, clarity,...</a:t>
            </a:r>
            <a:endParaRPr lang="en-GB" dirty="0"/>
          </a:p>
          <a:p>
            <a:pPr lvl="1"/>
            <a:r>
              <a:rPr lang="en-GB" b="1" dirty="0" smtClean="0"/>
              <a:t>Qualitative follow-up </a:t>
            </a:r>
            <a:r>
              <a:rPr lang="en-GB" dirty="0"/>
              <a:t>for </a:t>
            </a:r>
            <a:r>
              <a:rPr lang="en-GB" dirty="0" smtClean="0"/>
              <a:t>some establishments (micro) exploring survey answers and workplace practice – ideally including brief </a:t>
            </a:r>
            <a:r>
              <a:rPr lang="en-GB" dirty="0"/>
              <a:t>interview with a </a:t>
            </a:r>
            <a:r>
              <a:rPr lang="en-GB" dirty="0" smtClean="0"/>
              <a:t>worker.</a:t>
            </a:r>
          </a:p>
          <a:p>
            <a:pPr lvl="1"/>
            <a:r>
              <a:rPr lang="en-GB" dirty="0" smtClean="0"/>
              <a:t>Collection </a:t>
            </a:r>
            <a:r>
              <a:rPr lang="en-GB" dirty="0"/>
              <a:t>of sufficient </a:t>
            </a:r>
            <a:r>
              <a:rPr lang="en-GB" b="1" dirty="0"/>
              <a:t>contextual detail </a:t>
            </a:r>
            <a:r>
              <a:rPr lang="en-GB" dirty="0"/>
              <a:t>for meaningful data analysis and </a:t>
            </a:r>
            <a:r>
              <a:rPr lang="en-GB" dirty="0" smtClean="0"/>
              <a:t>interpretation.</a:t>
            </a:r>
          </a:p>
          <a:p>
            <a:pPr lvl="1"/>
            <a:r>
              <a:rPr lang="en-GB" dirty="0" smtClean="0"/>
              <a:t>Intensive </a:t>
            </a:r>
            <a:r>
              <a:rPr lang="en-GB" dirty="0"/>
              <a:t>efforts </a:t>
            </a:r>
            <a:r>
              <a:rPr lang="en-GB" dirty="0" smtClean="0"/>
              <a:t>to </a:t>
            </a:r>
            <a:r>
              <a:rPr lang="en-GB" b="1" dirty="0"/>
              <a:t>convert</a:t>
            </a:r>
            <a:r>
              <a:rPr lang="en-GB" dirty="0"/>
              <a:t> micro establishment </a:t>
            </a:r>
            <a:r>
              <a:rPr lang="en-GB" b="1" dirty="0"/>
              <a:t>refusals</a:t>
            </a:r>
            <a:r>
              <a:rPr lang="en-GB" dirty="0"/>
              <a:t> during or after the </a:t>
            </a:r>
            <a:r>
              <a:rPr lang="en-GB" dirty="0" smtClean="0"/>
              <a:t>survey.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37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1520" y="116632"/>
            <a:ext cx="8424936" cy="72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ESENER-3 2019</a:t>
            </a:r>
            <a:endParaRPr lang="en-GB" dirty="0"/>
          </a:p>
        </p:txBody>
      </p:sp>
      <p:sp>
        <p:nvSpPr>
          <p:cNvPr id="10" name="Inhaltsplatzhalter 8"/>
          <p:cNvSpPr txBox="1">
            <a:spLocks/>
          </p:cNvSpPr>
          <p:nvPr/>
        </p:nvSpPr>
        <p:spPr>
          <a:xfrm>
            <a:off x="683568" y="4725144"/>
            <a:ext cx="7632848" cy="10081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3" indent="-342900">
              <a:tabLst>
                <a:tab pos="4484688" algn="r"/>
                <a:tab pos="6372225" algn="r"/>
              </a:tabLst>
            </a:pPr>
            <a:r>
              <a:rPr lang="de-DE" sz="22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First findings:		Q4 2019</a:t>
            </a:r>
          </a:p>
          <a:p>
            <a:pPr marL="342900" lvl="3" indent="-342900">
              <a:tabLst>
                <a:tab pos="4484688" algn="r"/>
                <a:tab pos="6372225" algn="r"/>
              </a:tabLst>
            </a:pPr>
            <a:endParaRPr lang="de-DE" sz="1000" b="1" dirty="0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342900" lvl="3" indent="-342900">
              <a:tabLst>
                <a:tab pos="4484688" algn="r"/>
                <a:tab pos="6372225" algn="r"/>
              </a:tabLst>
            </a:pPr>
            <a:r>
              <a:rPr lang="de-DE" sz="22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Launch event: 		Q2 2020</a:t>
            </a:r>
          </a:p>
          <a:p>
            <a:pPr marL="0" lvl="3" indent="0">
              <a:buNone/>
              <a:tabLst>
                <a:tab pos="4484688" algn="r"/>
                <a:tab pos="6372225" algn="r"/>
              </a:tabLst>
            </a:pPr>
            <a:endParaRPr lang="de-DE" sz="2000" i="1" dirty="0" smtClean="0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14476"/>
              </p:ext>
            </p:extLst>
          </p:nvPr>
        </p:nvGraphicFramePr>
        <p:xfrm>
          <a:off x="719572" y="1400748"/>
          <a:ext cx="7200800" cy="28923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084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923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6054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 smtClean="0"/>
                        <a:t>Phase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 smtClean="0"/>
                        <a:t>Timeline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Cognitive pre-test: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36</a:t>
                      </a:r>
                      <a:r>
                        <a:rPr lang="en-GB" sz="1600" baseline="0" dirty="0" smtClean="0"/>
                        <a:t> interviews, 3 countries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Aug – Sep 2018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Translation (TRAPD)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Oct</a:t>
                      </a:r>
                      <a:r>
                        <a:rPr lang="en-GB" sz="2000" baseline="0" dirty="0" smtClean="0"/>
                        <a:t> 2018 </a:t>
                      </a:r>
                      <a:r>
                        <a:rPr lang="en-GB" sz="2000" dirty="0" smtClean="0"/>
                        <a:t>– Feb 2019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Pilot test: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1,059 interviews,</a:t>
                      </a:r>
                      <a:r>
                        <a:rPr lang="en-GB" sz="1600" baseline="0" dirty="0" smtClean="0"/>
                        <a:t> 33 countries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 smtClean="0"/>
                        <a:t>Jan</a:t>
                      </a:r>
                      <a:r>
                        <a:rPr lang="es-ES" sz="2000" dirty="0" smtClean="0"/>
                        <a:t> - Feb 2019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 dirty="0" smtClean="0"/>
                        <a:t>Fieldwork</a:t>
                      </a:r>
                      <a:r>
                        <a:rPr lang="en-GB" sz="2000" baseline="0" dirty="0" smtClean="0"/>
                        <a:t>: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 smtClean="0"/>
                        <a:t>45,200 interviews, 33 countries 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Apr – Jul 2019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23393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02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1520" y="116632"/>
            <a:ext cx="8424936" cy="72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10" name="Inhaltsplatzhalter 8"/>
          <p:cNvSpPr txBox="1">
            <a:spLocks/>
          </p:cNvSpPr>
          <p:nvPr/>
        </p:nvSpPr>
        <p:spPr>
          <a:xfrm>
            <a:off x="467544" y="1412776"/>
            <a:ext cx="7416824" cy="28803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3" indent="-342900">
              <a:tabLst>
                <a:tab pos="4484688" algn="r"/>
                <a:tab pos="6372225" algn="r"/>
              </a:tabLst>
            </a:pPr>
            <a:r>
              <a:rPr lang="de-DE" sz="22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How to develop survey methods for all business size classes?</a:t>
            </a:r>
            <a:endParaRPr lang="de-DE" sz="2100" b="1" dirty="0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342900" lvl="3" indent="-342900">
              <a:tabLst>
                <a:tab pos="4484688" algn="r"/>
                <a:tab pos="6372225" algn="r"/>
              </a:tabLst>
            </a:pPr>
            <a:r>
              <a:rPr lang="de-DE" sz="22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Comparative information,... by not asking exactly the same? </a:t>
            </a:r>
          </a:p>
          <a:p>
            <a:pPr marL="0" lvl="3" indent="0">
              <a:buNone/>
              <a:tabLst>
                <a:tab pos="4484688" algn="r"/>
                <a:tab pos="6372225" algn="r"/>
              </a:tabLst>
            </a:pPr>
            <a:endParaRPr lang="de-DE" sz="2200" b="1" dirty="0" smtClean="0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9592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8313" y="1844825"/>
            <a:ext cx="7776095" cy="3024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000" dirty="0" smtClean="0"/>
              <a:t>THANK YOU! </a:t>
            </a:r>
          </a:p>
          <a:p>
            <a:pPr marL="0" indent="0" algn="ctr">
              <a:buNone/>
            </a:pPr>
            <a:endParaRPr lang="es-ES" sz="2600" dirty="0" smtClean="0"/>
          </a:p>
          <a:p>
            <a:pPr marL="0" indent="0" algn="ctr">
              <a:buNone/>
            </a:pPr>
            <a:endParaRPr lang="es-ES" sz="2600" dirty="0"/>
          </a:p>
          <a:p>
            <a:pPr marL="0" indent="0" algn="ctr">
              <a:buNone/>
            </a:pPr>
            <a:endParaRPr lang="es-ES" sz="2600" dirty="0"/>
          </a:p>
          <a:p>
            <a:pPr marL="0" indent="0" algn="ctr">
              <a:buNone/>
            </a:pPr>
            <a:r>
              <a:rPr lang="es-ES" sz="2400" dirty="0" smtClean="0">
                <a:hlinkClick r:id="rId3"/>
              </a:rPr>
              <a:t>www.esener.eu</a:t>
            </a:r>
            <a:endParaRPr lang="es-ES" sz="2400" dirty="0" smtClean="0"/>
          </a:p>
          <a:p>
            <a:pPr marL="0" indent="0" algn="ctr">
              <a:buNone/>
            </a:pPr>
            <a:r>
              <a:rPr lang="es-ES" sz="2400" dirty="0">
                <a:hlinkClick r:id="rId4"/>
              </a:rPr>
              <a:t>http://</a:t>
            </a:r>
            <a:r>
              <a:rPr lang="es-ES" sz="2400" dirty="0" smtClean="0">
                <a:hlinkClick r:id="rId4"/>
              </a:rPr>
              <a:t>oshwiki.eu/wiki/Category:Statistics</a:t>
            </a:r>
            <a:r>
              <a:rPr lang="es-ES" sz="2400" dirty="0" smtClean="0"/>
              <a:t> </a:t>
            </a:r>
          </a:p>
          <a:p>
            <a:pPr marL="0" indent="0" algn="ctr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99457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728720"/>
          </a:xfrm>
        </p:spPr>
        <p:txBody>
          <a:bodyPr/>
          <a:lstStyle/>
          <a:p>
            <a:pPr eaLnBrk="1" hangingPunct="1"/>
            <a:r>
              <a:rPr lang="en-GB" dirty="0" smtClean="0"/>
              <a:t>Content</a:t>
            </a:r>
            <a:endParaRPr lang="en-GB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7776864" cy="496855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2600" b="0" dirty="0" smtClean="0"/>
              <a:t>EU-OSHA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600" b="0" dirty="0" smtClean="0"/>
              <a:t>ESENER-2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600" b="0" dirty="0" smtClean="0"/>
              <a:t>ESENER-2 </a:t>
            </a:r>
            <a:r>
              <a:rPr lang="es-ES" sz="2600" b="0" dirty="0" err="1" smtClean="0"/>
              <a:t>Follow</a:t>
            </a:r>
            <a:r>
              <a:rPr lang="es-ES" sz="2600" b="0" dirty="0" smtClean="0"/>
              <a:t>-up </a:t>
            </a:r>
            <a:r>
              <a:rPr lang="es-ES" sz="2600" b="0" dirty="0" err="1" smtClean="0"/>
              <a:t>study</a:t>
            </a:r>
            <a:endParaRPr lang="es-ES" sz="2600" b="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2600" b="0" dirty="0" smtClean="0"/>
              <a:t>ESENER-3 Outlook </a:t>
            </a:r>
            <a:endParaRPr lang="es-ES" sz="2600" b="0" dirty="0"/>
          </a:p>
        </p:txBody>
      </p:sp>
    </p:spTree>
    <p:extLst>
      <p:ext uri="{BB962C8B-B14F-4D97-AF65-F5344CB8AC3E}">
        <p14:creationId xmlns:p14="http://schemas.microsoft.com/office/powerpoint/2010/main" val="34096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 smtClean="0"/>
              <a:t>1. EU-OSHA - Who </a:t>
            </a:r>
            <a:r>
              <a:rPr lang="en-GB" sz="2600" dirty="0"/>
              <a:t>we 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7560000" cy="460851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b="0" i="1" dirty="0" smtClean="0"/>
              <a:t>The </a:t>
            </a:r>
            <a:r>
              <a:rPr lang="en-GB" b="0" i="1" dirty="0"/>
              <a:t>European Union body responsible for the collection, analysis and dissemination of relevant information to serve the needs of those involved in safety and health at work.</a:t>
            </a:r>
          </a:p>
          <a:p>
            <a:pPr>
              <a:spcAft>
                <a:spcPts val="1200"/>
              </a:spcAft>
            </a:pPr>
            <a:r>
              <a:rPr lang="en-IE" b="0" dirty="0" smtClean="0"/>
              <a:t>One of 40 </a:t>
            </a:r>
            <a:r>
              <a:rPr lang="en-IE" dirty="0" smtClean="0"/>
              <a:t>EU agencies</a:t>
            </a:r>
            <a:endParaRPr lang="en-IE" b="0" dirty="0"/>
          </a:p>
          <a:p>
            <a:pPr>
              <a:spcAft>
                <a:spcPts val="1200"/>
              </a:spcAft>
            </a:pPr>
            <a:r>
              <a:rPr lang="en-IE" b="0" dirty="0"/>
              <a:t>Governed by </a:t>
            </a:r>
            <a:r>
              <a:rPr lang="en-IE" dirty="0"/>
              <a:t>European law</a:t>
            </a:r>
          </a:p>
          <a:p>
            <a:pPr>
              <a:spcAft>
                <a:spcPts val="1200"/>
              </a:spcAft>
            </a:pPr>
            <a:r>
              <a:rPr lang="en-IE" b="0" dirty="0"/>
              <a:t>Mostly </a:t>
            </a:r>
            <a:r>
              <a:rPr lang="en-IE" dirty="0"/>
              <a:t>financed</a:t>
            </a:r>
            <a:r>
              <a:rPr lang="en-IE" b="0" dirty="0"/>
              <a:t> from the general EU budget</a:t>
            </a:r>
          </a:p>
          <a:p>
            <a:pPr>
              <a:spcAft>
                <a:spcPts val="1200"/>
              </a:spcAft>
            </a:pPr>
            <a:r>
              <a:rPr lang="en-IE" b="0" dirty="0"/>
              <a:t>Independent in the execution of its </a:t>
            </a:r>
            <a:r>
              <a:rPr lang="en-IE" dirty="0"/>
              <a:t>mission/tasks </a:t>
            </a:r>
          </a:p>
          <a:p>
            <a:pPr>
              <a:spcAft>
                <a:spcPts val="1200"/>
              </a:spcAft>
            </a:pPr>
            <a:r>
              <a:rPr lang="en-GB" dirty="0"/>
              <a:t>A tripartite network organisation</a:t>
            </a:r>
            <a:r>
              <a:rPr lang="en-GB" b="0" dirty="0"/>
              <a:t>, closely linked to EU actors and national networks through the </a:t>
            </a:r>
            <a:r>
              <a:rPr lang="en-GB" b="0" u="sng" dirty="0"/>
              <a:t>national focal </a:t>
            </a:r>
            <a:r>
              <a:rPr lang="en-GB" b="0" u="sng" dirty="0" smtClean="0"/>
              <a:t>points</a:t>
            </a:r>
          </a:p>
          <a:p>
            <a:pPr>
              <a:spcAft>
                <a:spcPts val="1200"/>
              </a:spcAft>
            </a:pPr>
            <a:r>
              <a:rPr lang="en-US" b="0" dirty="0"/>
              <a:t>Legislation - inspection. </a:t>
            </a:r>
            <a:r>
              <a:rPr lang="en-US" b="0" dirty="0">
                <a:solidFill>
                  <a:srgbClr val="FF0000"/>
                </a:solidFill>
              </a:rPr>
              <a:t>NO</a:t>
            </a:r>
          </a:p>
          <a:p>
            <a:pPr>
              <a:spcAft>
                <a:spcPts val="1200"/>
              </a:spcAft>
            </a:pPr>
            <a:endParaRPr lang="en-GB" b="0" u="sng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165" y="2060848"/>
            <a:ext cx="3134307" cy="208823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67544" y="5085184"/>
            <a:ext cx="2448272" cy="43204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89368" y="5085184"/>
            <a:ext cx="2426448" cy="40387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96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37" y="188640"/>
            <a:ext cx="7955596" cy="489600"/>
          </a:xfrm>
        </p:spPr>
        <p:txBody>
          <a:bodyPr/>
          <a:lstStyle/>
          <a:p>
            <a:r>
              <a:rPr lang="en-GB" dirty="0" smtClean="0"/>
              <a:t>2.	European Survey of Enterprises on New and Emerging Risks (ESENER) - changes</a:t>
            </a: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446512"/>
              </p:ext>
            </p:extLst>
          </p:nvPr>
        </p:nvGraphicFramePr>
        <p:xfrm>
          <a:off x="539552" y="908720"/>
          <a:ext cx="7920881" cy="32542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848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895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464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Greater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geographical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coverage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ESENER-1 (2009)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ESENER-2 (2014)</a:t>
                      </a:r>
                      <a:endParaRPr lang="en-GB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1109"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Countries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Total of 31: </a:t>
                      </a:r>
                    </a:p>
                    <a:p>
                      <a:pPr algn="ctr"/>
                      <a:r>
                        <a:rPr lang="en-GB" sz="1600" dirty="0" smtClean="0"/>
                        <a:t>EU-28 + Turkey, Norway, Switzerland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Total of 36:</a:t>
                      </a:r>
                    </a:p>
                    <a:p>
                      <a:pPr algn="ctr"/>
                      <a:r>
                        <a:rPr lang="es-ES" sz="1600" dirty="0" smtClean="0"/>
                        <a:t>ESENER-1 +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Albania, </a:t>
                      </a:r>
                      <a:r>
                        <a:rPr lang="en-GB" sz="1600" u="none" dirty="0" smtClean="0">
                          <a:solidFill>
                            <a:srgbClr val="FF0000"/>
                          </a:solidFill>
                        </a:rPr>
                        <a:t>Iceland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, Montenegro, North Macedonia and Serbia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0622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Establishments </a:t>
                      </a:r>
                      <a:r>
                        <a:rPr lang="es-ES" sz="1600" dirty="0" err="1" smtClean="0"/>
                        <a:t>surveyed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30,000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49,320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5970"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National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versions</a:t>
                      </a:r>
                      <a:r>
                        <a:rPr lang="es-ES" sz="1600" dirty="0" smtClean="0"/>
                        <a:t> of </a:t>
                      </a:r>
                      <a:r>
                        <a:rPr lang="es-ES" sz="1600" dirty="0" err="1" smtClean="0"/>
                        <a:t>questionnaire</a:t>
                      </a:r>
                      <a:endParaRPr lang="es-ES" sz="1600" dirty="0" smtClean="0"/>
                    </a:p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 smtClean="0"/>
                        <a:t>Adapted for language and national OSH terminology 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41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47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39549" y="4149080"/>
          <a:ext cx="7920884" cy="2016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848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895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464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Increased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proportion</a:t>
                      </a:r>
                      <a:r>
                        <a:rPr lang="es-ES" sz="1600" dirty="0" smtClean="0"/>
                        <a:t> of </a:t>
                      </a:r>
                      <a:r>
                        <a:rPr lang="es-ES" sz="1600" dirty="0" err="1" smtClean="0"/>
                        <a:t>workplaces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covered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ESENER-1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ESENER-2</a:t>
                      </a:r>
                      <a:endParaRPr lang="en-GB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Smallest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business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size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10 </a:t>
                      </a:r>
                      <a:r>
                        <a:rPr lang="es-ES" sz="1600" dirty="0" err="1" smtClean="0"/>
                        <a:t>workers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rgbClr val="FF0000"/>
                          </a:solidFill>
                        </a:rPr>
                        <a:t>5 </a:t>
                      </a:r>
                      <a:r>
                        <a:rPr lang="es-ES" sz="1600" dirty="0" err="1" smtClean="0"/>
                        <a:t>workers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Sector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 smtClean="0"/>
                        <a:t>All</a:t>
                      </a:r>
                      <a:r>
                        <a:rPr lang="es-ES" sz="1600" dirty="0" smtClean="0"/>
                        <a:t>,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dirty="0" err="1" smtClean="0"/>
                        <a:t>including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public</a:t>
                      </a:r>
                      <a:r>
                        <a:rPr lang="es-ES" sz="1600" dirty="0" smtClean="0"/>
                        <a:t>, </a:t>
                      </a:r>
                      <a:r>
                        <a:rPr lang="es-ES" sz="1600" u="sng" dirty="0" err="1" smtClean="0"/>
                        <a:t>except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agriculture</a:t>
                      </a:r>
                      <a:r>
                        <a:rPr lang="es-ES" sz="1600" dirty="0" smtClean="0"/>
                        <a:t> and </a:t>
                      </a:r>
                      <a:r>
                        <a:rPr lang="es-ES" sz="1600" dirty="0" err="1" smtClean="0"/>
                        <a:t>fishing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 smtClean="0"/>
                        <a:t>All</a:t>
                      </a:r>
                      <a:r>
                        <a:rPr lang="es-ES" sz="1600" dirty="0" smtClean="0"/>
                        <a:t>, </a:t>
                      </a:r>
                      <a:r>
                        <a:rPr lang="es-ES" sz="1600" dirty="0" err="1" smtClean="0"/>
                        <a:t>including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public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u="sng" dirty="0" smtClean="0">
                          <a:solidFill>
                            <a:srgbClr val="FF0000"/>
                          </a:solidFill>
                        </a:rPr>
                        <a:t>and</a:t>
                      </a:r>
                      <a:r>
                        <a:rPr lang="es-ES" sz="1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S" sz="1600" dirty="0" err="1" smtClean="0"/>
                        <a:t>agriculture</a:t>
                      </a:r>
                      <a:r>
                        <a:rPr lang="es-ES" sz="1600" dirty="0" smtClean="0"/>
                        <a:t> and </a:t>
                      </a:r>
                      <a:r>
                        <a:rPr lang="es-ES" sz="1600" dirty="0" err="1" smtClean="0"/>
                        <a:t>fishing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Left Arrow 2"/>
          <p:cNvSpPr/>
          <p:nvPr/>
        </p:nvSpPr>
        <p:spPr>
          <a:xfrm>
            <a:off x="7834709" y="5029260"/>
            <a:ext cx="1080120" cy="216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32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000" y="332656"/>
            <a:ext cx="8442480" cy="48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200" dirty="0" smtClean="0"/>
              <a:t>2.	ESENER-2 Respondent EU28 (in %) </a:t>
            </a:r>
            <a:br>
              <a:rPr lang="en-GB" sz="2200" dirty="0" smtClean="0"/>
            </a:br>
            <a:r>
              <a:rPr lang="en-GB" sz="2200" b="0" i="1" dirty="0" smtClean="0"/>
              <a:t>‘Person who knows most about safety and health at the workplace’</a:t>
            </a:r>
            <a:br>
              <a:rPr lang="en-GB" sz="2200" b="0" i="1" dirty="0" smtClean="0"/>
            </a:br>
            <a:r>
              <a:rPr lang="en-GB" sz="2200" dirty="0" smtClean="0"/>
              <a:t> </a:t>
            </a:r>
            <a:endParaRPr lang="en-GB" sz="2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485342" y="1124744"/>
          <a:ext cx="8208912" cy="493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val 1"/>
          <p:cNvSpPr/>
          <p:nvPr/>
        </p:nvSpPr>
        <p:spPr>
          <a:xfrm>
            <a:off x="450000" y="822256"/>
            <a:ext cx="4698064" cy="44069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73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728720"/>
          </a:xfrm>
        </p:spPr>
        <p:txBody>
          <a:bodyPr/>
          <a:lstStyle/>
          <a:p>
            <a:pPr eaLnBrk="1" hangingPunct="1"/>
            <a:r>
              <a:rPr lang="en-GB" dirty="0" smtClean="0"/>
              <a:t>2. ESENER-2 Response and cooperation rates, by establishment size.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2559436"/>
              </p:ext>
            </p:extLst>
          </p:nvPr>
        </p:nvGraphicFramePr>
        <p:xfrm>
          <a:off x="539552" y="1196752"/>
          <a:ext cx="756084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1907704" y="5805264"/>
            <a:ext cx="5112568" cy="561143"/>
          </a:xfrm>
          <a:prstGeom prst="rect">
            <a:avLst/>
          </a:prstGeom>
        </p:spPr>
        <p:txBody>
          <a:bodyPr>
            <a:normAutofit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000" b="0" dirty="0" smtClean="0">
                <a:solidFill>
                  <a:schemeClr val="tx1"/>
                </a:solidFill>
              </a:rPr>
              <a:t>Response </a:t>
            </a:r>
            <a:r>
              <a:rPr lang="es-ES" sz="1000" b="0" dirty="0" err="1" smtClean="0">
                <a:solidFill>
                  <a:schemeClr val="tx1"/>
                </a:solidFill>
              </a:rPr>
              <a:t>rate</a:t>
            </a:r>
            <a:r>
              <a:rPr lang="es-ES" sz="1000" b="0" dirty="0" smtClean="0">
                <a:solidFill>
                  <a:schemeClr val="tx1"/>
                </a:solidFill>
              </a:rPr>
              <a:t>:     % </a:t>
            </a:r>
            <a:r>
              <a:rPr lang="es-ES" sz="1000" b="0" dirty="0" err="1">
                <a:solidFill>
                  <a:schemeClr val="tx1"/>
                </a:solidFill>
              </a:rPr>
              <a:t>completed</a:t>
            </a:r>
            <a:r>
              <a:rPr lang="es-ES" sz="1000" b="0" dirty="0">
                <a:solidFill>
                  <a:schemeClr val="tx1"/>
                </a:solidFill>
              </a:rPr>
              <a:t> interviews </a:t>
            </a:r>
            <a:r>
              <a:rPr lang="es-ES" sz="1000" b="0" dirty="0" err="1">
                <a:solidFill>
                  <a:schemeClr val="tx1"/>
                </a:solidFill>
              </a:rPr>
              <a:t>from</a:t>
            </a:r>
            <a:r>
              <a:rPr lang="es-ES" sz="1000" b="0" dirty="0">
                <a:solidFill>
                  <a:schemeClr val="tx1"/>
                </a:solidFill>
              </a:rPr>
              <a:t> </a:t>
            </a:r>
            <a:r>
              <a:rPr lang="es-ES" sz="1000" b="0" dirty="0" err="1">
                <a:solidFill>
                  <a:schemeClr val="tx1"/>
                </a:solidFill>
              </a:rPr>
              <a:t>all</a:t>
            </a:r>
            <a:r>
              <a:rPr lang="es-ES" sz="1000" b="0" dirty="0">
                <a:solidFill>
                  <a:schemeClr val="tx1"/>
                </a:solidFill>
              </a:rPr>
              <a:t> </a:t>
            </a:r>
            <a:r>
              <a:rPr lang="es-ES" sz="1000" b="0" dirty="0" err="1">
                <a:solidFill>
                  <a:schemeClr val="tx1"/>
                </a:solidFill>
              </a:rPr>
              <a:t>touched</a:t>
            </a:r>
            <a:r>
              <a:rPr lang="es-ES" sz="1000" b="0" dirty="0">
                <a:solidFill>
                  <a:schemeClr val="tx1"/>
                </a:solidFill>
              </a:rPr>
              <a:t> </a:t>
            </a:r>
            <a:r>
              <a:rPr lang="es-ES" sz="1000" b="0" dirty="0" err="1">
                <a:solidFill>
                  <a:schemeClr val="tx1"/>
                </a:solidFill>
              </a:rPr>
              <a:t>addresses</a:t>
            </a:r>
            <a:endParaRPr lang="es-ES" sz="10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sz="1000" b="0" dirty="0" err="1" smtClean="0">
                <a:solidFill>
                  <a:schemeClr val="tx1"/>
                </a:solidFill>
              </a:rPr>
              <a:t>Cooperation</a:t>
            </a:r>
            <a:r>
              <a:rPr lang="es-ES" sz="1000" b="0" dirty="0" smtClean="0">
                <a:solidFill>
                  <a:schemeClr val="tx1"/>
                </a:solidFill>
              </a:rPr>
              <a:t> </a:t>
            </a:r>
            <a:r>
              <a:rPr lang="es-ES" sz="1000" b="0" dirty="0" err="1" smtClean="0">
                <a:solidFill>
                  <a:schemeClr val="tx1"/>
                </a:solidFill>
              </a:rPr>
              <a:t>rate</a:t>
            </a:r>
            <a:r>
              <a:rPr lang="es-ES" sz="1000" b="0" dirty="0" smtClean="0">
                <a:solidFill>
                  <a:schemeClr val="tx1"/>
                </a:solidFill>
              </a:rPr>
              <a:t>:  % </a:t>
            </a:r>
            <a:r>
              <a:rPr lang="es-ES" sz="1000" b="0" dirty="0" err="1">
                <a:solidFill>
                  <a:schemeClr val="tx1"/>
                </a:solidFill>
              </a:rPr>
              <a:t>completed</a:t>
            </a:r>
            <a:r>
              <a:rPr lang="es-ES" sz="1000" b="0" dirty="0">
                <a:solidFill>
                  <a:schemeClr val="tx1"/>
                </a:solidFill>
              </a:rPr>
              <a:t> interviews </a:t>
            </a:r>
            <a:r>
              <a:rPr lang="es-ES" sz="1000" b="0" dirty="0" err="1">
                <a:solidFill>
                  <a:schemeClr val="tx1"/>
                </a:solidFill>
              </a:rPr>
              <a:t>from</a:t>
            </a:r>
            <a:r>
              <a:rPr lang="es-ES" sz="1000" b="0" dirty="0">
                <a:solidFill>
                  <a:schemeClr val="tx1"/>
                </a:solidFill>
              </a:rPr>
              <a:t> </a:t>
            </a:r>
            <a:r>
              <a:rPr lang="es-ES" sz="1000" b="0" dirty="0" err="1">
                <a:solidFill>
                  <a:schemeClr val="tx1"/>
                </a:solidFill>
              </a:rPr>
              <a:t>eligible</a:t>
            </a:r>
            <a:r>
              <a:rPr lang="es-ES" sz="1000" b="0" dirty="0">
                <a:solidFill>
                  <a:schemeClr val="tx1"/>
                </a:solidFill>
              </a:rPr>
              <a:t> </a:t>
            </a:r>
            <a:r>
              <a:rPr lang="es-ES" sz="1000" b="0" dirty="0" err="1" smtClean="0">
                <a:solidFill>
                  <a:schemeClr val="tx1"/>
                </a:solidFill>
              </a:rPr>
              <a:t>contacts</a:t>
            </a:r>
            <a:endParaRPr lang="es-ES" sz="10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8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0" y="1340768"/>
            <a:ext cx="8604448" cy="2736304"/>
          </a:xfrm>
        </p:spPr>
        <p:txBody>
          <a:bodyPr/>
          <a:lstStyle/>
          <a:p>
            <a:pPr lvl="3">
              <a:tabLst>
                <a:tab pos="4484688" algn="r"/>
                <a:tab pos="6372225" algn="r"/>
              </a:tabLst>
            </a:pPr>
            <a:r>
              <a:rPr lang="de-DE" sz="2200" dirty="0" smtClean="0">
                <a:solidFill>
                  <a:schemeClr val="tx2"/>
                </a:solidFill>
                <a:sym typeface="Wingdings" panose="05000000000000000000" pitchFamily="2" charset="2"/>
              </a:rPr>
              <a:t>Little knowledge about self-selection effects (‘good OSH performers‘) </a:t>
            </a:r>
          </a:p>
          <a:p>
            <a:pPr lvl="4">
              <a:tabLst>
                <a:tab pos="4484688" algn="r"/>
                <a:tab pos="6372225" algn="r"/>
              </a:tabLst>
            </a:pPr>
            <a:r>
              <a:rPr lang="de-DE" sz="2000" dirty="0" smtClean="0">
                <a:sym typeface="Wingdings" panose="05000000000000000000" pitchFamily="2" charset="2"/>
              </a:rPr>
              <a:t>lack of information on non-participants or benchmark data</a:t>
            </a:r>
          </a:p>
          <a:p>
            <a:pPr marL="252412" lvl="3" indent="0">
              <a:buNone/>
              <a:tabLst>
                <a:tab pos="4484688" algn="r"/>
                <a:tab pos="6372225" algn="r"/>
              </a:tabLst>
            </a:pPr>
            <a:endParaRPr lang="de-DE" sz="22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lvl="3">
              <a:tabLst>
                <a:tab pos="4484688" algn="r"/>
                <a:tab pos="6372225" algn="r"/>
              </a:tabLst>
            </a:pPr>
            <a:r>
              <a:rPr lang="de-DE" sz="2200" dirty="0" smtClean="0">
                <a:solidFill>
                  <a:schemeClr val="tx2"/>
                </a:solidFill>
                <a:sym typeface="Wingdings" panose="05000000000000000000" pitchFamily="2" charset="2"/>
              </a:rPr>
              <a:t>Only indication from data: </a:t>
            </a:r>
          </a:p>
          <a:p>
            <a:pPr lvl="4">
              <a:tabLst>
                <a:tab pos="4484688" algn="r"/>
                <a:tab pos="6372225" algn="r"/>
              </a:tabLst>
            </a:pPr>
            <a:r>
              <a:rPr lang="de-DE" sz="2000" dirty="0" smtClean="0">
                <a:sym typeface="Wingdings" panose="05000000000000000000" pitchFamily="2" charset="2"/>
              </a:rPr>
              <a:t>All OSH provisions (risk assessments, information etc.) are taken less often by micro and small establishments (MSEs) than by larger workplaces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endParaRPr lang="de-DE" sz="2000" dirty="0" smtClean="0">
              <a:sym typeface="Wingdings" panose="05000000000000000000" pitchFamily="2" charset="2"/>
            </a:endParaRPr>
          </a:p>
          <a:p>
            <a:pPr lvl="4">
              <a:tabLst>
                <a:tab pos="4484688" algn="r"/>
                <a:tab pos="6372225" algn="r"/>
              </a:tabLst>
            </a:pPr>
            <a:r>
              <a:rPr lang="de-DE" sz="2000" dirty="0" smtClean="0">
                <a:sym typeface="Wingdings" panose="05000000000000000000" pitchFamily="2" charset="2"/>
              </a:rPr>
              <a:t>Notable country differences</a:t>
            </a:r>
            <a:endParaRPr lang="de-DE" sz="2200" dirty="0" smtClean="0">
              <a:solidFill>
                <a:schemeClr val="tx2"/>
              </a:solidFill>
            </a:endParaRPr>
          </a:p>
          <a:p>
            <a:pPr lvl="3">
              <a:tabLst>
                <a:tab pos="4484688" algn="r"/>
                <a:tab pos="6372225" algn="r"/>
              </a:tabLst>
            </a:pPr>
            <a:endParaRPr lang="de-DE" sz="2200" dirty="0">
              <a:solidFill>
                <a:schemeClr val="tx2"/>
              </a:solidFill>
            </a:endParaRPr>
          </a:p>
          <a:p>
            <a:pPr lvl="3">
              <a:tabLst>
                <a:tab pos="4484688" algn="r"/>
                <a:tab pos="6372225" algn="r"/>
              </a:tabLst>
            </a:pPr>
            <a:endParaRPr lang="de-DE" sz="2200" dirty="0">
              <a:solidFill>
                <a:schemeClr val="tx2"/>
              </a:solidFill>
            </a:endParaRPr>
          </a:p>
          <a:p>
            <a:pPr marL="252412" lvl="3" indent="0">
              <a:buNone/>
              <a:tabLst>
                <a:tab pos="4484688" algn="r"/>
                <a:tab pos="6372225" algn="r"/>
              </a:tabLst>
            </a:pPr>
            <a:endParaRPr lang="de-DE" sz="2200" dirty="0">
              <a:solidFill>
                <a:schemeClr val="tx2"/>
              </a:solidFill>
            </a:endParaRPr>
          </a:p>
          <a:p>
            <a:pPr lvl="3">
              <a:tabLst>
                <a:tab pos="4484688" algn="r"/>
                <a:tab pos="6372225" algn="r"/>
              </a:tabLst>
            </a:pPr>
            <a:endParaRPr lang="de-DE" sz="2200" dirty="0" smtClean="0">
              <a:solidFill>
                <a:schemeClr val="tx2"/>
              </a:solidFill>
            </a:endParaRPr>
          </a:p>
          <a:p>
            <a:pPr lvl="3">
              <a:tabLst>
                <a:tab pos="4484688" algn="r"/>
                <a:tab pos="6372225" algn="r"/>
              </a:tabLst>
            </a:pPr>
            <a:endParaRPr lang="de-DE" sz="2200" dirty="0">
              <a:solidFill>
                <a:schemeClr val="tx2"/>
              </a:solidFill>
            </a:endParaRPr>
          </a:p>
          <a:p>
            <a:pPr lvl="3">
              <a:tabLst>
                <a:tab pos="4484688" algn="r"/>
                <a:tab pos="6372225" algn="r"/>
              </a:tabLst>
            </a:pPr>
            <a:endParaRPr lang="de-DE" sz="2200" dirty="0" smtClean="0">
              <a:solidFill>
                <a:schemeClr val="tx2"/>
              </a:solidFill>
            </a:endParaRPr>
          </a:p>
          <a:p>
            <a:pPr lvl="3">
              <a:tabLst>
                <a:tab pos="4484688" algn="r"/>
                <a:tab pos="6372225" algn="r"/>
              </a:tabLst>
            </a:pPr>
            <a:endParaRPr lang="de-DE" sz="2200" dirty="0">
              <a:solidFill>
                <a:schemeClr val="tx2"/>
              </a:solidFill>
            </a:endParaRPr>
          </a:p>
          <a:p>
            <a:pPr marL="252412" lvl="3" indent="0">
              <a:buNone/>
              <a:tabLst>
                <a:tab pos="4484688" algn="r"/>
                <a:tab pos="6372225" algn="r"/>
              </a:tabLst>
            </a:pPr>
            <a:endParaRPr lang="de-DE" sz="2200" dirty="0">
              <a:solidFill>
                <a:schemeClr val="tx2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728720"/>
          </a:xfrm>
        </p:spPr>
        <p:txBody>
          <a:bodyPr/>
          <a:lstStyle/>
          <a:p>
            <a:pPr eaLnBrk="1" hangingPunct="1"/>
            <a:r>
              <a:rPr lang="en-GB" dirty="0"/>
              <a:t>2</a:t>
            </a:r>
            <a:r>
              <a:rPr lang="en-GB" dirty="0" smtClean="0"/>
              <a:t>. ESENER-2 Response rates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4721142"/>
            <a:ext cx="7776864" cy="720080"/>
          </a:xfrm>
          <a:prstGeom prst="rect">
            <a:avLst/>
          </a:prstGeom>
        </p:spPr>
        <p:txBody>
          <a:bodyPr>
            <a:normAutofit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s-ES" sz="2600" dirty="0" smtClean="0"/>
              <a:t>Non-response </a:t>
            </a:r>
            <a:r>
              <a:rPr lang="es-ES" sz="2600" dirty="0" err="1" smtClean="0"/>
              <a:t>bias</a:t>
            </a:r>
            <a:r>
              <a:rPr lang="es-ES" sz="2600" dirty="0" smtClean="0"/>
              <a:t>? </a:t>
            </a:r>
          </a:p>
          <a:p>
            <a:pPr marL="514350" indent="-514350">
              <a:buFont typeface="+mj-lt"/>
              <a:buAutoNum type="arabicPeriod"/>
            </a:pPr>
            <a:endParaRPr lang="es-ES" sz="2600" dirty="0" smtClean="0"/>
          </a:p>
        </p:txBody>
      </p:sp>
    </p:spTree>
    <p:extLst>
      <p:ext uri="{BB962C8B-B14F-4D97-AF65-F5344CB8AC3E}">
        <p14:creationId xmlns:p14="http://schemas.microsoft.com/office/powerpoint/2010/main" val="293869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728720"/>
          </a:xfrm>
        </p:spPr>
        <p:txBody>
          <a:bodyPr/>
          <a:lstStyle/>
          <a:p>
            <a:pPr eaLnBrk="1" hangingPunct="1"/>
            <a:r>
              <a:rPr lang="en-GB" dirty="0" smtClean="0"/>
              <a:t>3. </a:t>
            </a:r>
            <a:r>
              <a:rPr lang="en-GB" dirty="0" smtClean="0"/>
              <a:t>	ESENER-2 </a:t>
            </a:r>
            <a:r>
              <a:rPr lang="en-GB" dirty="0" smtClean="0"/>
              <a:t>Follow-up </a:t>
            </a:r>
            <a:r>
              <a:rPr lang="en-GB" dirty="0" smtClean="0"/>
              <a:t>study</a:t>
            </a:r>
            <a:br>
              <a:rPr lang="en-GB" dirty="0" smtClean="0"/>
            </a:br>
            <a:r>
              <a:rPr lang="en-GB" dirty="0" smtClean="0"/>
              <a:t>	</a:t>
            </a:r>
            <a:r>
              <a:rPr lang="en-GB" sz="2000" dirty="0" err="1" smtClean="0"/>
              <a:t>Ipsos</a:t>
            </a:r>
            <a:r>
              <a:rPr lang="en-GB" sz="2000" dirty="0" smtClean="0"/>
              <a:t> MORI and Cardiff University</a:t>
            </a:r>
            <a:endParaRPr lang="en-GB" sz="2000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992888" cy="4536504"/>
          </a:xfrm>
        </p:spPr>
        <p:txBody>
          <a:bodyPr>
            <a:normAutofit/>
          </a:bodyPr>
          <a:lstStyle/>
          <a:p>
            <a:r>
              <a:rPr lang="en-GB" sz="2200" b="0" dirty="0"/>
              <a:t>I</a:t>
            </a:r>
            <a:r>
              <a:rPr lang="en-GB" sz="2200" b="0" dirty="0" smtClean="0"/>
              <a:t>mpact </a:t>
            </a:r>
            <a:r>
              <a:rPr lang="en-GB" sz="2200" b="0" dirty="0"/>
              <a:t>of </a:t>
            </a:r>
            <a:r>
              <a:rPr lang="en-GB" sz="2200" b="0" dirty="0" smtClean="0"/>
              <a:t>expansion </a:t>
            </a:r>
            <a:r>
              <a:rPr lang="en-GB" sz="2200" b="0" dirty="0"/>
              <a:t>of </a:t>
            </a:r>
            <a:r>
              <a:rPr lang="en-GB" sz="2200" b="0" dirty="0" smtClean="0"/>
              <a:t>survey </a:t>
            </a:r>
            <a:r>
              <a:rPr lang="en-GB" sz="2200" b="0" dirty="0"/>
              <a:t>universe in </a:t>
            </a:r>
            <a:r>
              <a:rPr lang="en-GB" sz="2200" b="0" dirty="0" smtClean="0"/>
              <a:t>ESENER-2 </a:t>
            </a:r>
          </a:p>
          <a:p>
            <a:r>
              <a:rPr lang="en-GB" sz="2200" b="0" dirty="0"/>
              <a:t>I</a:t>
            </a:r>
            <a:r>
              <a:rPr lang="en-GB" sz="2200" b="0" dirty="0" smtClean="0"/>
              <a:t>nformed </a:t>
            </a:r>
            <a:r>
              <a:rPr lang="en-GB" sz="2200" b="0" dirty="0"/>
              <a:t>by and structured around the </a:t>
            </a:r>
            <a:r>
              <a:rPr lang="en-GB" sz="2200" dirty="0" smtClean="0"/>
              <a:t>TSE</a:t>
            </a:r>
            <a:r>
              <a:rPr lang="en-GB" sz="2200" b="0" dirty="0" smtClean="0"/>
              <a:t> </a:t>
            </a:r>
          </a:p>
          <a:p>
            <a:pPr lvl="1"/>
            <a:r>
              <a:rPr lang="en-GB" sz="2000" dirty="0" smtClean="0"/>
              <a:t>Focus on </a:t>
            </a:r>
            <a:r>
              <a:rPr lang="en-GB" sz="2000" b="1" dirty="0"/>
              <a:t>measurement error </a:t>
            </a:r>
            <a:r>
              <a:rPr lang="en-GB" sz="2000" b="1" dirty="0" smtClean="0"/>
              <a:t>- </a:t>
            </a:r>
            <a:r>
              <a:rPr lang="en-GB" sz="2000" dirty="0" smtClean="0"/>
              <a:t>inclusion </a:t>
            </a:r>
            <a:r>
              <a:rPr lang="en-GB" sz="2000" dirty="0"/>
              <a:t>of </a:t>
            </a:r>
            <a:r>
              <a:rPr lang="en-GB" sz="2000" b="1" dirty="0"/>
              <a:t>micro</a:t>
            </a:r>
            <a:r>
              <a:rPr lang="en-GB" sz="2000" dirty="0"/>
              <a:t> establishments</a:t>
            </a:r>
            <a:r>
              <a:rPr lang="en-GB" sz="2000" dirty="0" smtClean="0"/>
              <a:t>.</a:t>
            </a:r>
          </a:p>
          <a:p>
            <a:pPr marL="252000" lvl="1" indent="0">
              <a:buNone/>
            </a:pPr>
            <a:r>
              <a:rPr lang="en-GB" sz="2000" dirty="0" smtClean="0"/>
              <a:t> </a:t>
            </a:r>
            <a:endParaRPr lang="en-GB" sz="1000" dirty="0" smtClean="0"/>
          </a:p>
          <a:p>
            <a:r>
              <a:rPr lang="en-GB" sz="2200" b="0" i="1" dirty="0" smtClean="0"/>
              <a:t>Are the </a:t>
            </a:r>
            <a:r>
              <a:rPr lang="en-GB" sz="2200" b="0" i="1" dirty="0"/>
              <a:t>survey questions </a:t>
            </a:r>
            <a:r>
              <a:rPr lang="en-GB" sz="2200" b="0" i="1" dirty="0" smtClean="0"/>
              <a:t>applicable </a:t>
            </a:r>
            <a:r>
              <a:rPr lang="en-GB" sz="2200" b="0" i="1" dirty="0"/>
              <a:t>to micro establishments </a:t>
            </a:r>
            <a:r>
              <a:rPr lang="en-GB" sz="2200" b="0" i="1" dirty="0" smtClean="0"/>
              <a:t>(their respondents)?  </a:t>
            </a:r>
            <a:endParaRPr lang="en-GB" sz="2200" b="0" i="1" dirty="0"/>
          </a:p>
          <a:p>
            <a:pPr marL="946350" lvl="2" indent="-514350">
              <a:buFont typeface="+mj-lt"/>
              <a:buAutoNum type="romanLcPeriod"/>
            </a:pPr>
            <a:r>
              <a:rPr lang="en-GB" sz="2000" dirty="0" smtClean="0"/>
              <a:t>review ESENER-1 </a:t>
            </a:r>
            <a:r>
              <a:rPr lang="en-GB" sz="2000" dirty="0"/>
              <a:t>and -2 questionnaires and relevant background </a:t>
            </a:r>
            <a:r>
              <a:rPr lang="en-GB" sz="2000" dirty="0" smtClean="0"/>
              <a:t>information.</a:t>
            </a:r>
          </a:p>
          <a:p>
            <a:pPr marL="946350" lvl="2" indent="-514350">
              <a:buFont typeface="+mj-lt"/>
              <a:buAutoNum type="romanLcPeriod"/>
            </a:pPr>
            <a:r>
              <a:rPr lang="en-GB" sz="2000" dirty="0" smtClean="0"/>
              <a:t>assessment </a:t>
            </a:r>
            <a:r>
              <a:rPr lang="en-GB" sz="2000" dirty="0"/>
              <a:t>of capability based on ESENER-2 interview </a:t>
            </a:r>
            <a:r>
              <a:rPr lang="en-GB" sz="2000" dirty="0" smtClean="0"/>
              <a:t>responses</a:t>
            </a:r>
            <a:r>
              <a:rPr lang="en-GB" sz="2000" dirty="0"/>
              <a:t>.</a:t>
            </a:r>
            <a:endParaRPr lang="en-GB" sz="2000" dirty="0" smtClean="0"/>
          </a:p>
          <a:p>
            <a:pPr marL="946350" lvl="2" indent="-514350">
              <a:buFont typeface="+mj-lt"/>
              <a:buAutoNum type="romanLcPeriod"/>
            </a:pPr>
            <a:r>
              <a:rPr lang="en-GB" sz="2000" dirty="0" smtClean="0"/>
              <a:t>in-depth </a:t>
            </a:r>
            <a:r>
              <a:rPr lang="en-GB" sz="2000" dirty="0"/>
              <a:t>qualitative </a:t>
            </a:r>
            <a:r>
              <a:rPr lang="en-GB" sz="2000" dirty="0" smtClean="0"/>
              <a:t>interviews (28) </a:t>
            </a:r>
            <a:r>
              <a:rPr lang="en-GB" sz="2000" dirty="0"/>
              <a:t>with respondents from </a:t>
            </a:r>
            <a:r>
              <a:rPr lang="en-GB" sz="2000" dirty="0" smtClean="0"/>
              <a:t>micro establishments in Spain and Romania. </a:t>
            </a:r>
            <a:endParaRPr lang="en-GB" sz="2000" dirty="0"/>
          </a:p>
          <a:p>
            <a:pPr marL="0" indent="0">
              <a:buNone/>
            </a:pPr>
            <a:endParaRPr lang="es-ES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184520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0" y="908720"/>
            <a:ext cx="8676456" cy="1440160"/>
          </a:xfrm>
        </p:spPr>
        <p:txBody>
          <a:bodyPr/>
          <a:lstStyle/>
          <a:p>
            <a:pPr lvl="3">
              <a:tabLst>
                <a:tab pos="4484688" algn="r"/>
                <a:tab pos="6372225" algn="r"/>
              </a:tabLst>
            </a:pPr>
            <a:r>
              <a:rPr lang="de-DE" sz="2200" dirty="0" smtClean="0">
                <a:solidFill>
                  <a:schemeClr val="accent1"/>
                </a:solidFill>
              </a:rPr>
              <a:t>More </a:t>
            </a:r>
            <a:r>
              <a:rPr lang="de-DE" sz="2200" dirty="0">
                <a:solidFill>
                  <a:schemeClr val="accent1"/>
                </a:solidFill>
              </a:rPr>
              <a:t>difficulties to reach </a:t>
            </a:r>
            <a:r>
              <a:rPr lang="de-DE" sz="2200" dirty="0" smtClean="0">
                <a:solidFill>
                  <a:schemeClr val="accent1"/>
                </a:solidFill>
              </a:rPr>
              <a:t>micro establishments:</a:t>
            </a:r>
          </a:p>
          <a:p>
            <a:pPr marL="612000" lvl="3" indent="0">
              <a:buNone/>
              <a:tabLst>
                <a:tab pos="4484688" algn="r"/>
                <a:tab pos="6372225" algn="r"/>
              </a:tabLst>
            </a:pPr>
            <a:endParaRPr lang="de-DE" sz="1000" b="1" dirty="0">
              <a:solidFill>
                <a:schemeClr val="accent1"/>
              </a:solidFill>
            </a:endParaRPr>
          </a:p>
          <a:p>
            <a:pPr lvl="4">
              <a:tabLst>
                <a:tab pos="4484688" algn="r"/>
                <a:tab pos="6372225" algn="r"/>
              </a:tabLst>
            </a:pPr>
            <a:r>
              <a:rPr lang="de-DE" sz="2000" dirty="0" smtClean="0"/>
              <a:t> Partly </a:t>
            </a:r>
            <a:r>
              <a:rPr lang="de-DE" sz="2000" b="1" dirty="0"/>
              <a:t>no regular office </a:t>
            </a:r>
            <a:r>
              <a:rPr lang="de-DE" sz="2000" b="1" dirty="0" smtClean="0"/>
              <a:t>hours.</a:t>
            </a:r>
            <a:endParaRPr lang="de-DE" sz="2000" dirty="0"/>
          </a:p>
          <a:p>
            <a:pPr lvl="4">
              <a:tabLst>
                <a:tab pos="4484688" algn="r"/>
                <a:tab pos="6372225" algn="r"/>
              </a:tabLst>
            </a:pPr>
            <a:r>
              <a:rPr lang="de-DE" sz="2000" dirty="0" smtClean="0"/>
              <a:t> Target persons in MSE is often the </a:t>
            </a:r>
            <a:r>
              <a:rPr lang="de-DE" sz="2000" b="1" dirty="0" smtClean="0"/>
              <a:t>boss </a:t>
            </a:r>
            <a:r>
              <a:rPr lang="de-DE" sz="2000" dirty="0" smtClean="0"/>
              <a:t>(very busy) </a:t>
            </a:r>
          </a:p>
          <a:p>
            <a:pPr marL="508000" lvl="4" indent="0">
              <a:buNone/>
              <a:tabLst>
                <a:tab pos="4484688" algn="r"/>
                <a:tab pos="6372225" algn="r"/>
              </a:tabLst>
            </a:pPr>
            <a:endParaRPr lang="de-DE" sz="1000" dirty="0" smtClean="0">
              <a:solidFill>
                <a:schemeClr val="accent1"/>
              </a:solidFill>
            </a:endParaRPr>
          </a:p>
          <a:p>
            <a:pPr marL="792000" lvl="4" indent="0">
              <a:buNone/>
              <a:tabLst>
                <a:tab pos="4484688" algn="r"/>
                <a:tab pos="6372225" algn="r"/>
              </a:tabLst>
            </a:pPr>
            <a:endParaRPr lang="de-DE" sz="20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252412" lvl="3" indent="0">
              <a:buNone/>
              <a:tabLst>
                <a:tab pos="4484688" algn="r"/>
                <a:tab pos="6372225" algn="r"/>
              </a:tabLst>
            </a:pPr>
            <a:endParaRPr lang="de-DE" sz="2000" dirty="0" smtClean="0">
              <a:solidFill>
                <a:schemeClr val="accent1"/>
              </a:solidFill>
            </a:endParaRPr>
          </a:p>
          <a:p>
            <a:pPr lvl="4">
              <a:buFont typeface="Wingdings" panose="05000000000000000000" pitchFamily="2" charset="2"/>
              <a:buChar char="Ø"/>
              <a:tabLst>
                <a:tab pos="4484688" algn="r"/>
                <a:tab pos="6372225" algn="r"/>
              </a:tabLst>
            </a:pPr>
            <a:endParaRPr lang="de-DE" sz="2000" dirty="0" smtClean="0">
              <a:solidFill>
                <a:schemeClr val="accent1"/>
              </a:solidFill>
            </a:endParaRPr>
          </a:p>
          <a:p>
            <a:pPr lvl="3">
              <a:tabLst>
                <a:tab pos="4484688" algn="r"/>
                <a:tab pos="6372225" algn="r"/>
              </a:tabLst>
            </a:pPr>
            <a:endParaRPr lang="de-DE" sz="2000" b="1" dirty="0">
              <a:solidFill>
                <a:schemeClr val="accent1"/>
              </a:solidFill>
            </a:endParaRPr>
          </a:p>
          <a:p>
            <a:pPr lvl="4">
              <a:tabLst>
                <a:tab pos="4484688" algn="r"/>
                <a:tab pos="6372225" algn="r"/>
              </a:tabLst>
            </a:pPr>
            <a:endParaRPr lang="de-DE" sz="2000" b="1" dirty="0" smtClean="0">
              <a:solidFill>
                <a:schemeClr val="accent1"/>
              </a:solidFill>
            </a:endParaRPr>
          </a:p>
          <a:p>
            <a:pPr lvl="3">
              <a:tabLst>
                <a:tab pos="4484688" algn="r"/>
                <a:tab pos="6372225" algn="r"/>
              </a:tabLst>
            </a:pPr>
            <a:endParaRPr lang="de-DE" sz="2000" b="1" dirty="0">
              <a:solidFill>
                <a:schemeClr val="accent1"/>
              </a:solidFill>
            </a:endParaRPr>
          </a:p>
          <a:p>
            <a:pPr lvl="3">
              <a:tabLst>
                <a:tab pos="4484688" algn="r"/>
                <a:tab pos="6372225" algn="r"/>
              </a:tabLst>
            </a:pPr>
            <a:endParaRPr lang="de-DE" sz="2000" dirty="0">
              <a:solidFill>
                <a:schemeClr val="accent1"/>
              </a:solidFill>
            </a:endParaRPr>
          </a:p>
          <a:p>
            <a:pPr marL="252412" lvl="3" indent="0">
              <a:buNone/>
              <a:tabLst>
                <a:tab pos="4484688" algn="r"/>
                <a:tab pos="6372225" algn="r"/>
              </a:tabLst>
            </a:pPr>
            <a:endParaRPr lang="de-DE" sz="2000" dirty="0">
              <a:solidFill>
                <a:schemeClr val="accent1"/>
              </a:solidFill>
            </a:endParaRPr>
          </a:p>
          <a:p>
            <a:pPr lvl="3">
              <a:tabLst>
                <a:tab pos="4484688" algn="r"/>
                <a:tab pos="6372225" algn="r"/>
              </a:tabLst>
            </a:pPr>
            <a:endParaRPr lang="de-DE" sz="2000" dirty="0" smtClean="0">
              <a:solidFill>
                <a:schemeClr val="accent1"/>
              </a:solidFill>
            </a:endParaRPr>
          </a:p>
          <a:p>
            <a:pPr lvl="3">
              <a:tabLst>
                <a:tab pos="4484688" algn="r"/>
                <a:tab pos="6372225" algn="r"/>
              </a:tabLst>
            </a:pPr>
            <a:endParaRPr lang="de-DE" sz="2000" dirty="0">
              <a:solidFill>
                <a:schemeClr val="accent1"/>
              </a:solidFill>
            </a:endParaRPr>
          </a:p>
          <a:p>
            <a:pPr lvl="3">
              <a:tabLst>
                <a:tab pos="4484688" algn="r"/>
                <a:tab pos="6372225" algn="r"/>
              </a:tabLst>
            </a:pPr>
            <a:endParaRPr lang="de-DE" sz="2000" dirty="0" smtClean="0">
              <a:solidFill>
                <a:schemeClr val="accent1"/>
              </a:solidFill>
            </a:endParaRPr>
          </a:p>
          <a:p>
            <a:pPr lvl="3">
              <a:tabLst>
                <a:tab pos="4484688" algn="r"/>
                <a:tab pos="6372225" algn="r"/>
              </a:tabLst>
            </a:pPr>
            <a:endParaRPr lang="de-DE" sz="2000" dirty="0">
              <a:solidFill>
                <a:schemeClr val="accent1"/>
              </a:solidFill>
            </a:endParaRPr>
          </a:p>
          <a:p>
            <a:pPr marL="252412" lvl="3" indent="0">
              <a:buNone/>
              <a:tabLst>
                <a:tab pos="4484688" algn="r"/>
                <a:tab pos="6372225" algn="r"/>
              </a:tabLst>
            </a:pPr>
            <a:endParaRPr lang="de-DE" sz="2000" dirty="0">
              <a:solidFill>
                <a:schemeClr val="accent1"/>
              </a:solidFill>
            </a:endParaRPr>
          </a:p>
        </p:txBody>
      </p:sp>
      <p:sp>
        <p:nvSpPr>
          <p:cNvPr id="11" name="Inhaltsplatzhalter 8"/>
          <p:cNvSpPr txBox="1">
            <a:spLocks/>
          </p:cNvSpPr>
          <p:nvPr/>
        </p:nvSpPr>
        <p:spPr>
          <a:xfrm>
            <a:off x="0" y="2132856"/>
            <a:ext cx="8676456" cy="20162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tabLst>
                <a:tab pos="4484688" algn="r"/>
                <a:tab pos="6372225" algn="r"/>
              </a:tabLst>
            </a:pPr>
            <a:r>
              <a:rPr lang="de-DE" sz="22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OSH in micro is handled differently:</a:t>
            </a:r>
            <a:endParaRPr lang="de-DE" sz="1500" b="1" dirty="0" smtClean="0">
              <a:solidFill>
                <a:schemeClr val="accent1"/>
              </a:solidFill>
            </a:endParaRPr>
          </a:p>
          <a:p>
            <a:pPr lvl="4">
              <a:tabLst>
                <a:tab pos="4484688" algn="r"/>
                <a:tab pos="6372225" algn="r"/>
              </a:tabLst>
            </a:pPr>
            <a:r>
              <a:rPr lang="de-DE" sz="2000" dirty="0" smtClean="0">
                <a:sym typeface="Wingdings" panose="05000000000000000000" pitchFamily="2" charset="2"/>
              </a:rPr>
              <a:t> OSH often considered </a:t>
            </a:r>
            <a:r>
              <a:rPr lang="de-DE" sz="2000" b="1" dirty="0" smtClean="0">
                <a:sym typeface="Wingdings" panose="05000000000000000000" pitchFamily="2" charset="2"/>
              </a:rPr>
              <a:t>not relevant </a:t>
            </a:r>
            <a:r>
              <a:rPr lang="de-DE" sz="2000" dirty="0" smtClean="0">
                <a:sym typeface="Wingdings" panose="05000000000000000000" pitchFamily="2" charset="2"/>
              </a:rPr>
              <a:t>by micro (services): </a:t>
            </a:r>
          </a:p>
          <a:p>
            <a:pPr lvl="5">
              <a:tabLst>
                <a:tab pos="4484688" algn="r"/>
                <a:tab pos="6372225" algn="r"/>
              </a:tabLst>
            </a:pPr>
            <a:r>
              <a:rPr lang="de-DE" sz="1900" b="1" dirty="0" smtClean="0">
                <a:sym typeface="Wingdings" panose="05000000000000000000" pitchFamily="2" charset="2"/>
              </a:rPr>
              <a:t>Uncertain </a:t>
            </a:r>
            <a:r>
              <a:rPr lang="de-DE" sz="1900" dirty="0" smtClean="0">
                <a:sym typeface="Wingdings" panose="05000000000000000000" pitchFamily="2" charset="2"/>
              </a:rPr>
              <a:t>about OSH obligations.</a:t>
            </a:r>
          </a:p>
          <a:p>
            <a:pPr lvl="5">
              <a:tabLst>
                <a:tab pos="4484688" algn="r"/>
                <a:tab pos="6372225" algn="r"/>
              </a:tabLst>
            </a:pPr>
            <a:r>
              <a:rPr lang="de-DE" sz="1900" b="1" dirty="0" smtClean="0">
                <a:sym typeface="Wingdings" panose="05000000000000000000" pitchFamily="2" charset="2"/>
              </a:rPr>
              <a:t>Less formalized </a:t>
            </a:r>
            <a:r>
              <a:rPr lang="de-DE" sz="1900" dirty="0" smtClean="0">
                <a:sym typeface="Wingdings" panose="05000000000000000000" pitchFamily="2" charset="2"/>
              </a:rPr>
              <a:t>approach to OSH, measures taken </a:t>
            </a:r>
            <a:r>
              <a:rPr lang="de-DE" sz="1900" b="1" dirty="0" smtClean="0">
                <a:sym typeface="Wingdings" panose="05000000000000000000" pitchFamily="2" charset="2"/>
              </a:rPr>
              <a:t>ad hoc/on demand</a:t>
            </a:r>
            <a:r>
              <a:rPr lang="de-DE" sz="1900" dirty="0" smtClean="0">
                <a:sym typeface="Wingdings" panose="05000000000000000000" pitchFamily="2" charset="2"/>
              </a:rPr>
              <a:t>.</a:t>
            </a:r>
          </a:p>
          <a:p>
            <a:pPr lvl="5">
              <a:tabLst>
                <a:tab pos="4484688" algn="r"/>
                <a:tab pos="6372225" algn="r"/>
              </a:tabLst>
            </a:pPr>
            <a:endParaRPr lang="de-DE" sz="800" dirty="0" smtClean="0">
              <a:sym typeface="Wingdings" panose="05000000000000000000" pitchFamily="2" charset="2"/>
            </a:endParaRPr>
          </a:p>
          <a:p>
            <a:pPr marL="792000" lvl="4" indent="0">
              <a:buNone/>
              <a:tabLst>
                <a:tab pos="4484688" algn="r"/>
                <a:tab pos="6372225" algn="r"/>
              </a:tabLst>
            </a:pPr>
            <a:endParaRPr lang="de-DE" sz="2000" dirty="0" smtClean="0">
              <a:solidFill>
                <a:schemeClr val="accent1"/>
              </a:solidFill>
            </a:endParaRPr>
          </a:p>
          <a:p>
            <a:pPr lvl="4">
              <a:buFont typeface="Wingdings" panose="05000000000000000000" pitchFamily="2" charset="2"/>
              <a:buChar char="Ø"/>
              <a:tabLst>
                <a:tab pos="4484688" algn="r"/>
                <a:tab pos="6372225" algn="r"/>
              </a:tabLst>
            </a:pPr>
            <a:endParaRPr lang="de-DE" sz="2000" dirty="0" smtClean="0">
              <a:solidFill>
                <a:schemeClr val="accent1"/>
              </a:solidFill>
            </a:endParaRPr>
          </a:p>
          <a:p>
            <a:pPr lvl="3">
              <a:tabLst>
                <a:tab pos="4484688" algn="r"/>
                <a:tab pos="6372225" algn="r"/>
              </a:tabLst>
            </a:pPr>
            <a:endParaRPr lang="de-DE" sz="2000" b="1" dirty="0" smtClean="0">
              <a:solidFill>
                <a:schemeClr val="accent1"/>
              </a:solidFill>
            </a:endParaRPr>
          </a:p>
          <a:p>
            <a:pPr lvl="4">
              <a:tabLst>
                <a:tab pos="4484688" algn="r"/>
                <a:tab pos="6372225" algn="r"/>
              </a:tabLst>
            </a:pPr>
            <a:endParaRPr lang="de-DE" sz="2000" b="1" dirty="0" smtClean="0">
              <a:solidFill>
                <a:schemeClr val="accent1"/>
              </a:solidFill>
            </a:endParaRPr>
          </a:p>
          <a:p>
            <a:pPr lvl="3">
              <a:tabLst>
                <a:tab pos="4484688" algn="r"/>
                <a:tab pos="6372225" algn="r"/>
              </a:tabLst>
            </a:pPr>
            <a:endParaRPr lang="de-DE" sz="2000" b="1" dirty="0" smtClean="0">
              <a:solidFill>
                <a:schemeClr val="accent1"/>
              </a:solidFill>
            </a:endParaRPr>
          </a:p>
          <a:p>
            <a:pPr lvl="3">
              <a:tabLst>
                <a:tab pos="4484688" algn="r"/>
                <a:tab pos="6372225" algn="r"/>
              </a:tabLst>
            </a:pPr>
            <a:endParaRPr lang="de-DE" sz="2000" dirty="0" smtClean="0">
              <a:solidFill>
                <a:schemeClr val="accent1"/>
              </a:solidFill>
            </a:endParaRPr>
          </a:p>
          <a:p>
            <a:pPr marL="252412" lvl="3" indent="0">
              <a:buFont typeface="Arial" pitchFamily="34" charset="0"/>
              <a:buNone/>
              <a:tabLst>
                <a:tab pos="4484688" algn="r"/>
                <a:tab pos="6372225" algn="r"/>
              </a:tabLst>
            </a:pPr>
            <a:endParaRPr lang="de-DE" sz="2000" dirty="0" smtClean="0">
              <a:solidFill>
                <a:schemeClr val="accent1"/>
              </a:solidFill>
            </a:endParaRPr>
          </a:p>
          <a:p>
            <a:pPr lvl="3">
              <a:tabLst>
                <a:tab pos="4484688" algn="r"/>
                <a:tab pos="6372225" algn="r"/>
              </a:tabLst>
            </a:pPr>
            <a:endParaRPr lang="de-DE" sz="2000" dirty="0" smtClean="0">
              <a:solidFill>
                <a:schemeClr val="accent1"/>
              </a:solidFill>
            </a:endParaRPr>
          </a:p>
          <a:p>
            <a:pPr lvl="3">
              <a:tabLst>
                <a:tab pos="4484688" algn="r"/>
                <a:tab pos="6372225" algn="r"/>
              </a:tabLst>
            </a:pPr>
            <a:endParaRPr lang="de-DE" sz="2000" dirty="0" smtClean="0">
              <a:solidFill>
                <a:schemeClr val="accent1"/>
              </a:solidFill>
            </a:endParaRPr>
          </a:p>
          <a:p>
            <a:pPr lvl="3">
              <a:tabLst>
                <a:tab pos="4484688" algn="r"/>
                <a:tab pos="6372225" algn="r"/>
              </a:tabLst>
            </a:pPr>
            <a:endParaRPr lang="de-DE" sz="2000" dirty="0" smtClean="0">
              <a:solidFill>
                <a:schemeClr val="accent1"/>
              </a:solidFill>
            </a:endParaRPr>
          </a:p>
          <a:p>
            <a:pPr lvl="3">
              <a:tabLst>
                <a:tab pos="4484688" algn="r"/>
                <a:tab pos="6372225" algn="r"/>
              </a:tabLst>
            </a:pPr>
            <a:endParaRPr lang="de-DE" sz="2000" dirty="0" smtClean="0">
              <a:solidFill>
                <a:schemeClr val="accent1"/>
              </a:solidFill>
            </a:endParaRPr>
          </a:p>
          <a:p>
            <a:pPr marL="252412" lvl="3" indent="0">
              <a:buFont typeface="Arial" pitchFamily="34" charset="0"/>
              <a:buNone/>
              <a:tabLst>
                <a:tab pos="4484688" algn="r"/>
                <a:tab pos="6372225" algn="r"/>
              </a:tabLst>
            </a:pPr>
            <a:endParaRPr lang="de-DE" sz="2000" dirty="0">
              <a:solidFill>
                <a:schemeClr val="accent1"/>
              </a:solidFill>
            </a:endParaRPr>
          </a:p>
        </p:txBody>
      </p:sp>
      <p:sp>
        <p:nvSpPr>
          <p:cNvPr id="12" name="Inhaltsplatzhalter 8"/>
          <p:cNvSpPr txBox="1">
            <a:spLocks/>
          </p:cNvSpPr>
          <p:nvPr/>
        </p:nvSpPr>
        <p:spPr>
          <a:xfrm>
            <a:off x="10778" y="3789040"/>
            <a:ext cx="8676456" cy="14618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>
              <a:tabLst>
                <a:tab pos="4484688" algn="r"/>
                <a:tab pos="6372225" algn="r"/>
              </a:tabLst>
            </a:pPr>
            <a:r>
              <a:rPr lang="de-DE" sz="2000" dirty="0" smtClean="0">
                <a:sym typeface="Wingdings" panose="05000000000000000000" pitchFamily="2" charset="2"/>
              </a:rPr>
              <a:t> For most respondents in micro, OSH is </a:t>
            </a:r>
            <a:r>
              <a:rPr lang="de-DE" sz="2000" b="1" dirty="0" smtClean="0">
                <a:sym typeface="Wingdings" panose="05000000000000000000" pitchFamily="2" charset="2"/>
              </a:rPr>
              <a:t>not their main task</a:t>
            </a:r>
            <a:r>
              <a:rPr lang="de-DE" sz="2000" dirty="0" smtClean="0">
                <a:sym typeface="Wingdings" panose="05000000000000000000" pitchFamily="2" charset="2"/>
              </a:rPr>
              <a:t>, but an obligation (motivation?). </a:t>
            </a:r>
          </a:p>
          <a:p>
            <a:pPr lvl="5">
              <a:tabLst>
                <a:tab pos="4484688" algn="r"/>
                <a:tab pos="6372225" algn="r"/>
              </a:tabLst>
            </a:pPr>
            <a:r>
              <a:rPr lang="de-DE" sz="1900" dirty="0" smtClean="0">
                <a:sym typeface="Wingdings" panose="05000000000000000000" pitchFamily="2" charset="2"/>
              </a:rPr>
              <a:t>Often no person specialised on OSH within the establishment. </a:t>
            </a:r>
          </a:p>
          <a:p>
            <a:pPr lvl="5">
              <a:tabLst>
                <a:tab pos="4484688" algn="r"/>
                <a:tab pos="6372225" algn="r"/>
              </a:tabLst>
            </a:pPr>
            <a:r>
              <a:rPr lang="de-DE" sz="1900" dirty="0" smtClean="0">
                <a:sym typeface="Wingdings" panose="05000000000000000000" pitchFamily="2" charset="2"/>
              </a:rPr>
              <a:t>OSH frequently </a:t>
            </a:r>
            <a:r>
              <a:rPr lang="de-DE" sz="1900" b="1" dirty="0" smtClean="0">
                <a:sym typeface="Wingdings" panose="05000000000000000000" pitchFamily="2" charset="2"/>
              </a:rPr>
              <a:t>outsourced.</a:t>
            </a:r>
            <a:endParaRPr lang="de-DE" sz="2000" dirty="0" smtClean="0">
              <a:sym typeface="Wingdings" panose="05000000000000000000" pitchFamily="2" charset="2"/>
            </a:endParaRPr>
          </a:p>
          <a:p>
            <a:pPr lvl="4">
              <a:buFont typeface="Wingdings" panose="05000000000000000000" pitchFamily="2" charset="2"/>
              <a:buChar char="Ø"/>
              <a:tabLst>
                <a:tab pos="4484688" algn="r"/>
                <a:tab pos="6372225" algn="r"/>
              </a:tabLst>
            </a:pPr>
            <a:endParaRPr lang="de-DE" sz="2000" dirty="0" smtClean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252412" lvl="3" indent="0">
              <a:buFont typeface="Arial" pitchFamily="34" charset="0"/>
              <a:buNone/>
              <a:tabLst>
                <a:tab pos="4484688" algn="r"/>
                <a:tab pos="6372225" algn="r"/>
              </a:tabLst>
            </a:pPr>
            <a:endParaRPr lang="de-DE" sz="2000" dirty="0" smtClean="0">
              <a:solidFill>
                <a:schemeClr val="accent1"/>
              </a:solidFill>
            </a:endParaRPr>
          </a:p>
          <a:p>
            <a:pPr lvl="4">
              <a:buFont typeface="Wingdings" panose="05000000000000000000" pitchFamily="2" charset="2"/>
              <a:buChar char="Ø"/>
              <a:tabLst>
                <a:tab pos="4484688" algn="r"/>
                <a:tab pos="6372225" algn="r"/>
              </a:tabLst>
            </a:pPr>
            <a:endParaRPr lang="de-DE" sz="2000" dirty="0" smtClean="0">
              <a:solidFill>
                <a:schemeClr val="accent1"/>
              </a:solidFill>
            </a:endParaRPr>
          </a:p>
          <a:p>
            <a:pPr lvl="3">
              <a:tabLst>
                <a:tab pos="4484688" algn="r"/>
                <a:tab pos="6372225" algn="r"/>
              </a:tabLst>
            </a:pPr>
            <a:endParaRPr lang="de-DE" sz="2000" b="1" dirty="0" smtClean="0">
              <a:solidFill>
                <a:schemeClr val="accent1"/>
              </a:solidFill>
            </a:endParaRPr>
          </a:p>
          <a:p>
            <a:pPr lvl="4">
              <a:tabLst>
                <a:tab pos="4484688" algn="r"/>
                <a:tab pos="6372225" algn="r"/>
              </a:tabLst>
            </a:pPr>
            <a:endParaRPr lang="de-DE" sz="2000" b="1" dirty="0" smtClean="0">
              <a:solidFill>
                <a:schemeClr val="accent1"/>
              </a:solidFill>
            </a:endParaRPr>
          </a:p>
          <a:p>
            <a:pPr lvl="3">
              <a:tabLst>
                <a:tab pos="4484688" algn="r"/>
                <a:tab pos="6372225" algn="r"/>
              </a:tabLst>
            </a:pPr>
            <a:endParaRPr lang="de-DE" sz="2000" b="1" dirty="0" smtClean="0">
              <a:solidFill>
                <a:schemeClr val="accent1"/>
              </a:solidFill>
            </a:endParaRPr>
          </a:p>
          <a:p>
            <a:pPr lvl="3">
              <a:tabLst>
                <a:tab pos="4484688" algn="r"/>
                <a:tab pos="6372225" algn="r"/>
              </a:tabLst>
            </a:pPr>
            <a:endParaRPr lang="de-DE" sz="2000" dirty="0" smtClean="0">
              <a:solidFill>
                <a:schemeClr val="accent1"/>
              </a:solidFill>
            </a:endParaRPr>
          </a:p>
          <a:p>
            <a:pPr marL="252412" lvl="3" indent="0">
              <a:buFont typeface="Arial" pitchFamily="34" charset="0"/>
              <a:buNone/>
              <a:tabLst>
                <a:tab pos="4484688" algn="r"/>
                <a:tab pos="6372225" algn="r"/>
              </a:tabLst>
            </a:pPr>
            <a:endParaRPr lang="de-DE" sz="2000" dirty="0" smtClean="0">
              <a:solidFill>
                <a:schemeClr val="accent1"/>
              </a:solidFill>
            </a:endParaRPr>
          </a:p>
          <a:p>
            <a:pPr lvl="3">
              <a:tabLst>
                <a:tab pos="4484688" algn="r"/>
                <a:tab pos="6372225" algn="r"/>
              </a:tabLst>
            </a:pPr>
            <a:endParaRPr lang="de-DE" sz="2000" dirty="0" smtClean="0">
              <a:solidFill>
                <a:schemeClr val="accent1"/>
              </a:solidFill>
            </a:endParaRPr>
          </a:p>
          <a:p>
            <a:pPr lvl="3">
              <a:tabLst>
                <a:tab pos="4484688" algn="r"/>
                <a:tab pos="6372225" algn="r"/>
              </a:tabLst>
            </a:pPr>
            <a:endParaRPr lang="de-DE" sz="2000" dirty="0" smtClean="0">
              <a:solidFill>
                <a:schemeClr val="accent1"/>
              </a:solidFill>
            </a:endParaRPr>
          </a:p>
          <a:p>
            <a:pPr lvl="3">
              <a:tabLst>
                <a:tab pos="4484688" algn="r"/>
                <a:tab pos="6372225" algn="r"/>
              </a:tabLst>
            </a:pPr>
            <a:endParaRPr lang="de-DE" sz="2000" dirty="0" smtClean="0">
              <a:solidFill>
                <a:schemeClr val="accent1"/>
              </a:solidFill>
            </a:endParaRPr>
          </a:p>
          <a:p>
            <a:pPr lvl="3">
              <a:tabLst>
                <a:tab pos="4484688" algn="r"/>
                <a:tab pos="6372225" algn="r"/>
              </a:tabLst>
            </a:pPr>
            <a:endParaRPr lang="de-DE" sz="2000" dirty="0" smtClean="0">
              <a:solidFill>
                <a:schemeClr val="accent1"/>
              </a:solidFill>
            </a:endParaRPr>
          </a:p>
          <a:p>
            <a:pPr marL="252412" lvl="3" indent="0">
              <a:buFont typeface="Arial" pitchFamily="34" charset="0"/>
              <a:buNone/>
              <a:tabLst>
                <a:tab pos="4484688" algn="r"/>
                <a:tab pos="6372225" algn="r"/>
              </a:tabLst>
            </a:pPr>
            <a:endParaRPr lang="de-DE" sz="2000" dirty="0">
              <a:solidFill>
                <a:schemeClr val="accent1"/>
              </a:solidFill>
            </a:endParaRPr>
          </a:p>
        </p:txBody>
      </p:sp>
      <p:sp>
        <p:nvSpPr>
          <p:cNvPr id="13" name="Inhaltsplatzhalter 8"/>
          <p:cNvSpPr txBox="1">
            <a:spLocks/>
          </p:cNvSpPr>
          <p:nvPr/>
        </p:nvSpPr>
        <p:spPr>
          <a:xfrm>
            <a:off x="10778" y="5157192"/>
            <a:ext cx="8676456" cy="12327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2000" lvl="4" indent="0">
              <a:buNone/>
              <a:tabLst>
                <a:tab pos="4484688" algn="r"/>
                <a:tab pos="6372225" algn="r"/>
              </a:tabLst>
            </a:pPr>
            <a:endParaRPr lang="de-DE" sz="800" b="1" dirty="0" smtClean="0">
              <a:sym typeface="Wingdings" panose="05000000000000000000" pitchFamily="2" charset="2"/>
            </a:endParaRPr>
          </a:p>
          <a:p>
            <a:pPr lvl="4">
              <a:tabLst>
                <a:tab pos="4484688" algn="r"/>
                <a:tab pos="6372225" algn="r"/>
              </a:tabLst>
            </a:pPr>
            <a:r>
              <a:rPr lang="de-DE" sz="2000" dirty="0" smtClean="0">
                <a:sym typeface="Wingdings" panose="05000000000000000000" pitchFamily="2" charset="2"/>
              </a:rPr>
              <a:t> Small dependent units often </a:t>
            </a:r>
            <a:r>
              <a:rPr lang="de-DE" sz="2000" b="1" dirty="0" smtClean="0">
                <a:sym typeface="Wingdings" panose="05000000000000000000" pitchFamily="2" charset="2"/>
              </a:rPr>
              <a:t>not allowed to participate.</a:t>
            </a:r>
          </a:p>
          <a:p>
            <a:pPr lvl="4">
              <a:tabLst>
                <a:tab pos="4484688" algn="r"/>
                <a:tab pos="6372225" algn="r"/>
              </a:tabLst>
            </a:pPr>
            <a:r>
              <a:rPr lang="de-DE" sz="2000" dirty="0" smtClean="0">
                <a:sym typeface="Wingdings" panose="05000000000000000000" pitchFamily="2" charset="2"/>
              </a:rPr>
              <a:t> OSH committment highly dependent on </a:t>
            </a:r>
            <a:r>
              <a:rPr lang="de-DE" sz="2000" b="1" dirty="0" smtClean="0">
                <a:sym typeface="Wingdings" panose="05000000000000000000" pitchFamily="2" charset="2"/>
              </a:rPr>
              <a:t>owner/site manager</a:t>
            </a:r>
            <a:endParaRPr lang="de-DE" sz="2000" dirty="0" smtClean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252412" lvl="3" indent="0">
              <a:buFont typeface="Arial" pitchFamily="34" charset="0"/>
              <a:buNone/>
              <a:tabLst>
                <a:tab pos="4484688" algn="r"/>
                <a:tab pos="6372225" algn="r"/>
              </a:tabLst>
            </a:pPr>
            <a:endParaRPr lang="de-DE" sz="2000" dirty="0" smtClean="0">
              <a:solidFill>
                <a:schemeClr val="accent1"/>
              </a:solidFill>
            </a:endParaRPr>
          </a:p>
          <a:p>
            <a:pPr lvl="4">
              <a:buFont typeface="Wingdings" panose="05000000000000000000" pitchFamily="2" charset="2"/>
              <a:buChar char="Ø"/>
              <a:tabLst>
                <a:tab pos="4484688" algn="r"/>
                <a:tab pos="6372225" algn="r"/>
              </a:tabLst>
            </a:pPr>
            <a:endParaRPr lang="de-DE" sz="2000" dirty="0" smtClean="0">
              <a:solidFill>
                <a:schemeClr val="accent1"/>
              </a:solidFill>
            </a:endParaRPr>
          </a:p>
          <a:p>
            <a:pPr lvl="3">
              <a:tabLst>
                <a:tab pos="4484688" algn="r"/>
                <a:tab pos="6372225" algn="r"/>
              </a:tabLst>
            </a:pPr>
            <a:endParaRPr lang="de-DE" sz="2000" b="1" dirty="0" smtClean="0">
              <a:solidFill>
                <a:schemeClr val="accent1"/>
              </a:solidFill>
            </a:endParaRPr>
          </a:p>
          <a:p>
            <a:pPr lvl="4">
              <a:tabLst>
                <a:tab pos="4484688" algn="r"/>
                <a:tab pos="6372225" algn="r"/>
              </a:tabLst>
            </a:pPr>
            <a:endParaRPr lang="de-DE" sz="2000" b="1" dirty="0" smtClean="0">
              <a:solidFill>
                <a:schemeClr val="accent1"/>
              </a:solidFill>
            </a:endParaRPr>
          </a:p>
          <a:p>
            <a:pPr lvl="3">
              <a:tabLst>
                <a:tab pos="4484688" algn="r"/>
                <a:tab pos="6372225" algn="r"/>
              </a:tabLst>
            </a:pPr>
            <a:endParaRPr lang="de-DE" sz="2000" b="1" dirty="0" smtClean="0">
              <a:solidFill>
                <a:schemeClr val="accent1"/>
              </a:solidFill>
            </a:endParaRPr>
          </a:p>
          <a:p>
            <a:pPr lvl="3">
              <a:tabLst>
                <a:tab pos="4484688" algn="r"/>
                <a:tab pos="6372225" algn="r"/>
              </a:tabLst>
            </a:pPr>
            <a:endParaRPr lang="de-DE" sz="2000" dirty="0" smtClean="0">
              <a:solidFill>
                <a:schemeClr val="accent1"/>
              </a:solidFill>
            </a:endParaRPr>
          </a:p>
          <a:p>
            <a:pPr marL="252412" lvl="3" indent="0">
              <a:buFont typeface="Arial" pitchFamily="34" charset="0"/>
              <a:buNone/>
              <a:tabLst>
                <a:tab pos="4484688" algn="r"/>
                <a:tab pos="6372225" algn="r"/>
              </a:tabLst>
            </a:pPr>
            <a:endParaRPr lang="de-DE" sz="2000" dirty="0" smtClean="0">
              <a:solidFill>
                <a:schemeClr val="accent1"/>
              </a:solidFill>
            </a:endParaRPr>
          </a:p>
          <a:p>
            <a:pPr lvl="3">
              <a:tabLst>
                <a:tab pos="4484688" algn="r"/>
                <a:tab pos="6372225" algn="r"/>
              </a:tabLst>
            </a:pPr>
            <a:endParaRPr lang="de-DE" sz="2000" dirty="0" smtClean="0">
              <a:solidFill>
                <a:schemeClr val="accent1"/>
              </a:solidFill>
            </a:endParaRPr>
          </a:p>
          <a:p>
            <a:pPr lvl="3">
              <a:tabLst>
                <a:tab pos="4484688" algn="r"/>
                <a:tab pos="6372225" algn="r"/>
              </a:tabLst>
            </a:pPr>
            <a:endParaRPr lang="de-DE" sz="2000" dirty="0" smtClean="0">
              <a:solidFill>
                <a:schemeClr val="accent1"/>
              </a:solidFill>
            </a:endParaRPr>
          </a:p>
          <a:p>
            <a:pPr lvl="3">
              <a:tabLst>
                <a:tab pos="4484688" algn="r"/>
                <a:tab pos="6372225" algn="r"/>
              </a:tabLst>
            </a:pPr>
            <a:endParaRPr lang="de-DE" sz="2000" dirty="0" smtClean="0">
              <a:solidFill>
                <a:schemeClr val="accent1"/>
              </a:solidFill>
            </a:endParaRPr>
          </a:p>
          <a:p>
            <a:pPr lvl="3">
              <a:tabLst>
                <a:tab pos="4484688" algn="r"/>
                <a:tab pos="6372225" algn="r"/>
              </a:tabLst>
            </a:pPr>
            <a:endParaRPr lang="de-DE" sz="2000" dirty="0" smtClean="0">
              <a:solidFill>
                <a:schemeClr val="accent1"/>
              </a:solidFill>
            </a:endParaRPr>
          </a:p>
          <a:p>
            <a:pPr marL="252412" lvl="3" indent="0">
              <a:buFont typeface="Arial" pitchFamily="34" charset="0"/>
              <a:buNone/>
              <a:tabLst>
                <a:tab pos="4484688" algn="r"/>
                <a:tab pos="6372225" algn="r"/>
              </a:tabLst>
            </a:pPr>
            <a:endParaRPr lang="de-DE" sz="2000" dirty="0">
              <a:solidFill>
                <a:schemeClr val="accent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159864"/>
            <a:ext cx="7559873" cy="489600"/>
          </a:xfrm>
        </p:spPr>
        <p:txBody>
          <a:bodyPr/>
          <a:lstStyle/>
          <a:p>
            <a:pPr eaLnBrk="1" hangingPunct="1"/>
            <a:r>
              <a:rPr lang="en-GB" dirty="0" smtClean="0"/>
              <a:t>3. ESENER-2 Follow-up study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758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ESENER">
  <a:themeElements>
    <a:clrScheme name="EU-OSHA Research materials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F6A400"/>
      </a:accent2>
      <a:accent3>
        <a:srgbClr val="B1B3B4"/>
      </a:accent3>
      <a:accent4>
        <a:srgbClr val="449FA2"/>
      </a:accent4>
      <a:accent5>
        <a:srgbClr val="58585A"/>
      </a:accent5>
      <a:accent6>
        <a:srgbClr val="FBDB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Research materials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F6A400"/>
        </a:accent2>
        <a:accent3>
          <a:srgbClr val="B1B3B4"/>
        </a:accent3>
        <a:accent4>
          <a:srgbClr val="449FA2"/>
        </a:accent4>
        <a:accent5>
          <a:srgbClr val="58585A"/>
        </a:accent5>
        <a:accent6>
          <a:srgbClr val="FBDB99"/>
        </a:accent6>
        <a:hlink>
          <a:srgbClr val="003399"/>
        </a:hlink>
        <a:folHlink>
          <a:srgbClr val="B1B3B4"/>
        </a:folHlink>
      </a:clrScheme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ESENER</Template>
  <TotalTime>5917</TotalTime>
  <Words>813</Words>
  <Application>Microsoft Office PowerPoint</Application>
  <PresentationFormat>On-screen Show (4:3)</PresentationFormat>
  <Paragraphs>183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Courier New</vt:lpstr>
      <vt:lpstr>Trebuchet MS</vt:lpstr>
      <vt:lpstr>Wingdings</vt:lpstr>
      <vt:lpstr>ESENER</vt:lpstr>
      <vt:lpstr>The coverage of micro establishments in an international enterprise survey   Session:   ‘Ensuring Validity and Measurement Equivalence through Questionnaire Design and Cognitive   Pretesting Techniques-1’  ESRA Conference, Zagreb, 19 July 2019 </vt:lpstr>
      <vt:lpstr>Content</vt:lpstr>
      <vt:lpstr>1. EU-OSHA - Who we are</vt:lpstr>
      <vt:lpstr>2. European Survey of Enterprises on New and Emerging Risks (ESENER) - changes</vt:lpstr>
      <vt:lpstr>PowerPoint Presentation</vt:lpstr>
      <vt:lpstr>2. ESENER-2 Response and cooperation rates, by establishment size.</vt:lpstr>
      <vt:lpstr>2. ESENER-2 Response rates</vt:lpstr>
      <vt:lpstr>3.  ESENER-2 Follow-up study  Ipsos MORI and Cardiff University</vt:lpstr>
      <vt:lpstr>3. ESENER-2 Follow-up study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 OSHA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COCKBURN</dc:creator>
  <cp:lastModifiedBy>Xabier IRASTORZA</cp:lastModifiedBy>
  <cp:revision>395</cp:revision>
  <cp:lastPrinted>2018-08-31T10:43:22Z</cp:lastPrinted>
  <dcterms:created xsi:type="dcterms:W3CDTF">2012-06-26T10:33:39Z</dcterms:created>
  <dcterms:modified xsi:type="dcterms:W3CDTF">2019-07-11T08:08:02Z</dcterms:modified>
</cp:coreProperties>
</file>