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8" r:id="rId2"/>
    <p:sldId id="263" r:id="rId3"/>
    <p:sldId id="355" r:id="rId4"/>
    <p:sldId id="356" r:id="rId5"/>
    <p:sldId id="329" r:id="rId6"/>
    <p:sldId id="342" r:id="rId7"/>
    <p:sldId id="314" r:id="rId8"/>
    <p:sldId id="344" r:id="rId9"/>
    <p:sldId id="345" r:id="rId10"/>
    <p:sldId id="348" r:id="rId11"/>
    <p:sldId id="346" r:id="rId12"/>
    <p:sldId id="357" r:id="rId13"/>
    <p:sldId id="296" r:id="rId14"/>
    <p:sldId id="358" r:id="rId15"/>
    <p:sldId id="359" r:id="rId16"/>
    <p:sldId id="351" r:id="rId17"/>
    <p:sldId id="30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0E7"/>
    <a:srgbClr val="FBE0CB"/>
    <a:srgbClr val="FDF1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97" autoAdjust="0"/>
    <p:restoredTop sz="94343" autoAdjust="0"/>
  </p:normalViewPr>
  <p:slideViewPr>
    <p:cSldViewPr>
      <p:cViewPr varScale="1">
        <p:scale>
          <a:sx n="116" d="100"/>
          <a:sy n="116" d="100"/>
        </p:scale>
        <p:origin x="1692"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AMSTERDAM\irastorza\ESENER\ESENER-2\Publications\Summary\ESENER2%20Summary_Char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'Size and sector'!$A$215</c:f>
              <c:strCache>
                <c:ptCount val="1"/>
                <c:pt idx="0">
                  <c:v>Owner of a firm, managing director, site manager </c:v>
                </c:pt>
              </c:strCache>
            </c:strRef>
          </c:tx>
          <c:spPr>
            <a:solidFill>
              <a:schemeClr val="accent1"/>
            </a:solidFill>
            <a:ln>
              <a:noFill/>
            </a:ln>
            <a:effectLst/>
          </c:spPr>
          <c:invertIfNegative val="0"/>
          <c:cat>
            <c:strRef>
              <c:f>'Size and sector'!$C$214:$F$214</c:f>
              <c:strCache>
                <c:ptCount val="4"/>
                <c:pt idx="0">
                  <c:v> 5-9</c:v>
                </c:pt>
                <c:pt idx="1">
                  <c:v> 10-49</c:v>
                </c:pt>
                <c:pt idx="2">
                  <c:v>50-249</c:v>
                </c:pt>
                <c:pt idx="3">
                  <c:v>250+</c:v>
                </c:pt>
              </c:strCache>
            </c:strRef>
          </c:cat>
          <c:val>
            <c:numRef>
              <c:f>'Size and sector'!$C$215:$F$215</c:f>
              <c:numCache>
                <c:formatCode>0</c:formatCode>
                <c:ptCount val="4"/>
                <c:pt idx="0">
                  <c:v>53.535353535353536</c:v>
                </c:pt>
                <c:pt idx="1">
                  <c:v>36.082474226804123</c:v>
                </c:pt>
                <c:pt idx="2">
                  <c:v>14.141414141414142</c:v>
                </c:pt>
                <c:pt idx="3">
                  <c:v>4</c:v>
                </c:pt>
              </c:numCache>
            </c:numRef>
          </c:val>
          <c:extLst xmlns:c16r2="http://schemas.microsoft.com/office/drawing/2015/06/chart">
            <c:ext xmlns:c16="http://schemas.microsoft.com/office/drawing/2014/chart" uri="{C3380CC4-5D6E-409C-BE32-E72D297353CC}">
              <c16:uniqueId val="{00000000-4271-4907-A749-3A3C19486F54}"/>
            </c:ext>
          </c:extLst>
        </c:ser>
        <c:ser>
          <c:idx val="1"/>
          <c:order val="1"/>
          <c:tx>
            <c:strRef>
              <c:f>'Size and sector'!$A$216</c:f>
              <c:strCache>
                <c:ptCount val="1"/>
                <c:pt idx="0">
                  <c:v>Manager without specific OSH tasks </c:v>
                </c:pt>
              </c:strCache>
            </c:strRef>
          </c:tx>
          <c:spPr>
            <a:solidFill>
              <a:schemeClr val="accent2"/>
            </a:solidFill>
            <a:ln>
              <a:noFill/>
            </a:ln>
            <a:effectLst/>
          </c:spPr>
          <c:invertIfNegative val="0"/>
          <c:cat>
            <c:strRef>
              <c:f>'Size and sector'!$C$214:$F$214</c:f>
              <c:strCache>
                <c:ptCount val="4"/>
                <c:pt idx="0">
                  <c:v> 5-9</c:v>
                </c:pt>
                <c:pt idx="1">
                  <c:v> 10-49</c:v>
                </c:pt>
                <c:pt idx="2">
                  <c:v>50-249</c:v>
                </c:pt>
                <c:pt idx="3">
                  <c:v>250+</c:v>
                </c:pt>
              </c:strCache>
            </c:strRef>
          </c:cat>
          <c:val>
            <c:numRef>
              <c:f>'Size and sector'!$C$216:$F$216</c:f>
              <c:numCache>
                <c:formatCode>0</c:formatCode>
                <c:ptCount val="4"/>
                <c:pt idx="0">
                  <c:v>13.131313131313131</c:v>
                </c:pt>
                <c:pt idx="1">
                  <c:v>18.556701030927837</c:v>
                </c:pt>
                <c:pt idx="2">
                  <c:v>19.19191919191919</c:v>
                </c:pt>
                <c:pt idx="3">
                  <c:v>14</c:v>
                </c:pt>
              </c:numCache>
            </c:numRef>
          </c:val>
          <c:extLst xmlns:c16r2="http://schemas.microsoft.com/office/drawing/2015/06/chart">
            <c:ext xmlns:c16="http://schemas.microsoft.com/office/drawing/2014/chart" uri="{C3380CC4-5D6E-409C-BE32-E72D297353CC}">
              <c16:uniqueId val="{00000001-4271-4907-A749-3A3C19486F54}"/>
            </c:ext>
          </c:extLst>
        </c:ser>
        <c:ser>
          <c:idx val="2"/>
          <c:order val="2"/>
          <c:tx>
            <c:strRef>
              <c:f>'Size and sector'!$A$217</c:f>
              <c:strCache>
                <c:ptCount val="1"/>
                <c:pt idx="0">
                  <c:v>Manager with specific OSH tasks </c:v>
                </c:pt>
              </c:strCache>
            </c:strRef>
          </c:tx>
          <c:spPr>
            <a:solidFill>
              <a:schemeClr val="accent3"/>
            </a:solidFill>
            <a:ln>
              <a:noFill/>
            </a:ln>
            <a:effectLst/>
          </c:spPr>
          <c:invertIfNegative val="0"/>
          <c:cat>
            <c:strRef>
              <c:f>'Size and sector'!$C$214:$F$214</c:f>
              <c:strCache>
                <c:ptCount val="4"/>
                <c:pt idx="0">
                  <c:v> 5-9</c:v>
                </c:pt>
                <c:pt idx="1">
                  <c:v> 10-49</c:v>
                </c:pt>
                <c:pt idx="2">
                  <c:v>50-249</c:v>
                </c:pt>
                <c:pt idx="3">
                  <c:v>250+</c:v>
                </c:pt>
              </c:strCache>
            </c:strRef>
          </c:cat>
          <c:val>
            <c:numRef>
              <c:f>'Size and sector'!$C$217:$F$217</c:f>
              <c:numCache>
                <c:formatCode>0</c:formatCode>
                <c:ptCount val="4"/>
                <c:pt idx="0">
                  <c:v>4.0404040404040407</c:v>
                </c:pt>
                <c:pt idx="1">
                  <c:v>6.1855670103092786</c:v>
                </c:pt>
                <c:pt idx="2">
                  <c:v>9.0909090909090917</c:v>
                </c:pt>
                <c:pt idx="3">
                  <c:v>10</c:v>
                </c:pt>
              </c:numCache>
            </c:numRef>
          </c:val>
          <c:extLst xmlns:c16r2="http://schemas.microsoft.com/office/drawing/2015/06/chart">
            <c:ext xmlns:c16="http://schemas.microsoft.com/office/drawing/2014/chart" uri="{C3380CC4-5D6E-409C-BE32-E72D297353CC}">
              <c16:uniqueId val="{00000002-4271-4907-A749-3A3C19486F54}"/>
            </c:ext>
          </c:extLst>
        </c:ser>
        <c:ser>
          <c:idx val="3"/>
          <c:order val="3"/>
          <c:tx>
            <c:strRef>
              <c:f>'Size and sector'!$A$218</c:f>
              <c:strCache>
                <c:ptCount val="1"/>
                <c:pt idx="0">
                  <c:v>OSH specialist without managerial function </c:v>
                </c:pt>
              </c:strCache>
            </c:strRef>
          </c:tx>
          <c:spPr>
            <a:solidFill>
              <a:schemeClr val="accent4"/>
            </a:solidFill>
            <a:ln>
              <a:noFill/>
            </a:ln>
            <a:effectLst/>
          </c:spPr>
          <c:invertIfNegative val="0"/>
          <c:cat>
            <c:strRef>
              <c:f>'Size and sector'!$C$214:$F$214</c:f>
              <c:strCache>
                <c:ptCount val="4"/>
                <c:pt idx="0">
                  <c:v> 5-9</c:v>
                </c:pt>
                <c:pt idx="1">
                  <c:v> 10-49</c:v>
                </c:pt>
                <c:pt idx="2">
                  <c:v>50-249</c:v>
                </c:pt>
                <c:pt idx="3">
                  <c:v>250+</c:v>
                </c:pt>
              </c:strCache>
            </c:strRef>
          </c:cat>
          <c:val>
            <c:numRef>
              <c:f>'Size and sector'!$C$218:$F$218</c:f>
              <c:numCache>
                <c:formatCode>0</c:formatCode>
                <c:ptCount val="4"/>
                <c:pt idx="0">
                  <c:v>4.5999999999999996</c:v>
                </c:pt>
                <c:pt idx="1">
                  <c:v>10.199999999999999</c:v>
                </c:pt>
                <c:pt idx="2">
                  <c:v>27</c:v>
                </c:pt>
                <c:pt idx="3">
                  <c:v>48</c:v>
                </c:pt>
              </c:numCache>
            </c:numRef>
          </c:val>
          <c:extLst xmlns:c16r2="http://schemas.microsoft.com/office/drawing/2015/06/chart">
            <c:ext xmlns:c16="http://schemas.microsoft.com/office/drawing/2014/chart" uri="{C3380CC4-5D6E-409C-BE32-E72D297353CC}">
              <c16:uniqueId val="{00000003-4271-4907-A749-3A3C19486F54}"/>
            </c:ext>
          </c:extLst>
        </c:ser>
        <c:ser>
          <c:idx val="4"/>
          <c:order val="4"/>
          <c:tx>
            <c:strRef>
              <c:f>'Size and sector'!$A$219</c:f>
              <c:strCache>
                <c:ptCount val="1"/>
                <c:pt idx="0">
                  <c:v>Employee representative in charge of OSH </c:v>
                </c:pt>
              </c:strCache>
            </c:strRef>
          </c:tx>
          <c:spPr>
            <a:solidFill>
              <a:schemeClr val="accent5"/>
            </a:solidFill>
            <a:ln>
              <a:noFill/>
            </a:ln>
            <a:effectLst/>
          </c:spPr>
          <c:invertIfNegative val="0"/>
          <c:cat>
            <c:strRef>
              <c:f>'Size and sector'!$C$214:$F$214</c:f>
              <c:strCache>
                <c:ptCount val="4"/>
                <c:pt idx="0">
                  <c:v> 5-9</c:v>
                </c:pt>
                <c:pt idx="1">
                  <c:v> 10-49</c:v>
                </c:pt>
                <c:pt idx="2">
                  <c:v>50-249</c:v>
                </c:pt>
                <c:pt idx="3">
                  <c:v>250+</c:v>
                </c:pt>
              </c:strCache>
            </c:strRef>
          </c:cat>
          <c:val>
            <c:numRef>
              <c:f>'Size and sector'!$C$219:$F$219</c:f>
              <c:numCache>
                <c:formatCode>0</c:formatCode>
                <c:ptCount val="4"/>
                <c:pt idx="0">
                  <c:v>2.5</c:v>
                </c:pt>
                <c:pt idx="1">
                  <c:v>5.2</c:v>
                </c:pt>
                <c:pt idx="2">
                  <c:v>6.3</c:v>
                </c:pt>
                <c:pt idx="3">
                  <c:v>6.2</c:v>
                </c:pt>
              </c:numCache>
            </c:numRef>
          </c:val>
          <c:extLst xmlns:c16r2="http://schemas.microsoft.com/office/drawing/2015/06/chart">
            <c:ext xmlns:c16="http://schemas.microsoft.com/office/drawing/2014/chart" uri="{C3380CC4-5D6E-409C-BE32-E72D297353CC}">
              <c16:uniqueId val="{00000004-4271-4907-A749-3A3C19486F54}"/>
            </c:ext>
          </c:extLst>
        </c:ser>
        <c:ser>
          <c:idx val="5"/>
          <c:order val="5"/>
          <c:tx>
            <c:strRef>
              <c:f>'Size and sector'!$A$220</c:f>
              <c:strCache>
                <c:ptCount val="1"/>
                <c:pt idx="0">
                  <c:v>Another employee in charge of the subject</c:v>
                </c:pt>
              </c:strCache>
            </c:strRef>
          </c:tx>
          <c:spPr>
            <a:solidFill>
              <a:schemeClr val="accent6"/>
            </a:solidFill>
            <a:ln>
              <a:noFill/>
            </a:ln>
            <a:effectLst/>
          </c:spPr>
          <c:invertIfNegative val="0"/>
          <c:cat>
            <c:strRef>
              <c:f>'Size and sector'!$C$214:$F$214</c:f>
              <c:strCache>
                <c:ptCount val="4"/>
                <c:pt idx="0">
                  <c:v> 5-9</c:v>
                </c:pt>
                <c:pt idx="1">
                  <c:v> 10-49</c:v>
                </c:pt>
                <c:pt idx="2">
                  <c:v>50-249</c:v>
                </c:pt>
                <c:pt idx="3">
                  <c:v>250+</c:v>
                </c:pt>
              </c:strCache>
            </c:strRef>
          </c:cat>
          <c:val>
            <c:numRef>
              <c:f>'Size and sector'!$C$220:$F$220</c:f>
              <c:numCache>
                <c:formatCode>0</c:formatCode>
                <c:ptCount val="4"/>
                <c:pt idx="0">
                  <c:v>20</c:v>
                </c:pt>
                <c:pt idx="1">
                  <c:v>21</c:v>
                </c:pt>
                <c:pt idx="2">
                  <c:v>20</c:v>
                </c:pt>
                <c:pt idx="3">
                  <c:v>16</c:v>
                </c:pt>
              </c:numCache>
            </c:numRef>
          </c:val>
          <c:extLst xmlns:c16r2="http://schemas.microsoft.com/office/drawing/2015/06/chart">
            <c:ext xmlns:c16="http://schemas.microsoft.com/office/drawing/2014/chart" uri="{C3380CC4-5D6E-409C-BE32-E72D297353CC}">
              <c16:uniqueId val="{00000005-4271-4907-A749-3A3C19486F54}"/>
            </c:ext>
          </c:extLst>
        </c:ser>
        <c:ser>
          <c:idx val="6"/>
          <c:order val="6"/>
          <c:tx>
            <c:strRef>
              <c:f>'Size and sector'!$A$221</c:f>
              <c:strCache>
                <c:ptCount val="1"/>
                <c:pt idx="0">
                  <c:v>External OSH consultant/NA </c:v>
                </c:pt>
              </c:strCache>
            </c:strRef>
          </c:tx>
          <c:spPr>
            <a:solidFill>
              <a:schemeClr val="accent1">
                <a:lumMod val="60000"/>
              </a:schemeClr>
            </a:solidFill>
            <a:ln>
              <a:noFill/>
            </a:ln>
            <a:effectLst/>
          </c:spPr>
          <c:invertIfNegative val="0"/>
          <c:cat>
            <c:strRef>
              <c:f>'Size and sector'!$C$214:$F$214</c:f>
              <c:strCache>
                <c:ptCount val="4"/>
                <c:pt idx="0">
                  <c:v> 5-9</c:v>
                </c:pt>
                <c:pt idx="1">
                  <c:v> 10-49</c:v>
                </c:pt>
                <c:pt idx="2">
                  <c:v>50-249</c:v>
                </c:pt>
                <c:pt idx="3">
                  <c:v>250+</c:v>
                </c:pt>
              </c:strCache>
            </c:strRef>
          </c:cat>
          <c:val>
            <c:numRef>
              <c:f>'Size and sector'!$C$221:$F$221</c:f>
              <c:numCache>
                <c:formatCode>0</c:formatCode>
                <c:ptCount val="4"/>
                <c:pt idx="0">
                  <c:v>2</c:v>
                </c:pt>
                <c:pt idx="1">
                  <c:v>3</c:v>
                </c:pt>
                <c:pt idx="2">
                  <c:v>4</c:v>
                </c:pt>
                <c:pt idx="3">
                  <c:v>2</c:v>
                </c:pt>
              </c:numCache>
            </c:numRef>
          </c:val>
          <c:extLst xmlns:c16r2="http://schemas.microsoft.com/office/drawing/2015/06/chart">
            <c:ext xmlns:c16="http://schemas.microsoft.com/office/drawing/2014/chart" uri="{C3380CC4-5D6E-409C-BE32-E72D297353CC}">
              <c16:uniqueId val="{00000006-4271-4907-A749-3A3C19486F54}"/>
            </c:ext>
          </c:extLst>
        </c:ser>
        <c:dLbls>
          <c:showLegendKey val="0"/>
          <c:showVal val="0"/>
          <c:showCatName val="0"/>
          <c:showSerName val="0"/>
          <c:showPercent val="0"/>
          <c:showBubbleSize val="0"/>
        </c:dLbls>
        <c:gapWidth val="150"/>
        <c:overlap val="100"/>
        <c:axId val="450572976"/>
        <c:axId val="450574544"/>
      </c:barChart>
      <c:catAx>
        <c:axId val="45057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574544"/>
        <c:crosses val="autoZero"/>
        <c:auto val="1"/>
        <c:lblAlgn val="ctr"/>
        <c:lblOffset val="100"/>
        <c:noMultiLvlLbl val="0"/>
      </c:catAx>
      <c:valAx>
        <c:axId val="45057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50572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0BB31-26E2-4A7B-ADB9-EF361BE7270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fr-FR"/>
        </a:p>
      </dgm:t>
    </dgm:pt>
    <dgm:pt modelId="{07F23E34-FCB2-4D56-B7A7-81519E975DEB}">
      <dgm:prSet phldrT="[Text]"/>
      <dgm:spPr/>
      <dgm:t>
        <a:bodyPr/>
        <a:lstStyle/>
        <a:p>
          <a:r>
            <a:rPr lang="fr-FR" dirty="0" err="1" smtClean="0"/>
            <a:t>Laws</a:t>
          </a:r>
          <a:endParaRPr lang="fr-FR" dirty="0"/>
        </a:p>
      </dgm:t>
    </dgm:pt>
    <dgm:pt modelId="{E57207AF-489A-44E9-91CB-E5EC68EF5FA7}" type="parTrans" cxnId="{2AA33D77-B897-4EE8-90D6-F844A3790E73}">
      <dgm:prSet/>
      <dgm:spPr/>
      <dgm:t>
        <a:bodyPr/>
        <a:lstStyle/>
        <a:p>
          <a:endParaRPr lang="fr-FR"/>
        </a:p>
      </dgm:t>
    </dgm:pt>
    <dgm:pt modelId="{EFF2241E-48D5-4FF1-86C1-8F60A4D46BFC}" type="sibTrans" cxnId="{2AA33D77-B897-4EE8-90D6-F844A3790E73}">
      <dgm:prSet/>
      <dgm:spPr/>
      <dgm:t>
        <a:bodyPr/>
        <a:lstStyle/>
        <a:p>
          <a:endParaRPr lang="fr-FR"/>
        </a:p>
      </dgm:t>
    </dgm:pt>
    <dgm:pt modelId="{D501E0F3-518D-4B35-B727-050D3E4FED01}">
      <dgm:prSet phldrT="[Text]"/>
      <dgm:spPr/>
      <dgm:t>
        <a:bodyPr/>
        <a:lstStyle/>
        <a:p>
          <a:r>
            <a:rPr lang="fr-FR" dirty="0" smtClean="0"/>
            <a:t>Guides</a:t>
          </a:r>
          <a:endParaRPr lang="fr-FR" dirty="0"/>
        </a:p>
      </dgm:t>
    </dgm:pt>
    <dgm:pt modelId="{8C1033AE-C890-4986-B79C-3F497D13A3FB}" type="parTrans" cxnId="{2BABBFAA-A787-42BA-B31C-DCD453303C7A}">
      <dgm:prSet/>
      <dgm:spPr/>
      <dgm:t>
        <a:bodyPr/>
        <a:lstStyle/>
        <a:p>
          <a:endParaRPr lang="fr-FR"/>
        </a:p>
      </dgm:t>
    </dgm:pt>
    <dgm:pt modelId="{D0782EFF-BDAE-4DB9-942F-1447B87CFB58}" type="sibTrans" cxnId="{2BABBFAA-A787-42BA-B31C-DCD453303C7A}">
      <dgm:prSet/>
      <dgm:spPr/>
      <dgm:t>
        <a:bodyPr/>
        <a:lstStyle/>
        <a:p>
          <a:endParaRPr lang="fr-FR"/>
        </a:p>
      </dgm:t>
    </dgm:pt>
    <dgm:pt modelId="{67B7F385-F3AB-49C9-B2FF-637F0AA8A171}">
      <dgm:prSet phldrT="[Text]"/>
      <dgm:spPr/>
      <dgm:t>
        <a:bodyPr/>
        <a:lstStyle/>
        <a:p>
          <a:r>
            <a:rPr lang="fr-FR" smtClean="0"/>
            <a:t>Enforce-ment</a:t>
          </a:r>
          <a:endParaRPr lang="fr-FR" dirty="0"/>
        </a:p>
      </dgm:t>
    </dgm:pt>
    <dgm:pt modelId="{25CE6583-DF1F-4A83-9341-959645AE5B77}" type="sibTrans" cxnId="{A4DE0EB6-709A-4A45-AD73-7DEB94F7EAF5}">
      <dgm:prSet/>
      <dgm:spPr/>
      <dgm:t>
        <a:bodyPr/>
        <a:lstStyle/>
        <a:p>
          <a:endParaRPr lang="fr-FR"/>
        </a:p>
      </dgm:t>
    </dgm:pt>
    <dgm:pt modelId="{C201B93E-5A04-44E9-AF12-4D40A34E9B37}" type="parTrans" cxnId="{A4DE0EB6-709A-4A45-AD73-7DEB94F7EAF5}">
      <dgm:prSet/>
      <dgm:spPr/>
      <dgm:t>
        <a:bodyPr/>
        <a:lstStyle/>
        <a:p>
          <a:endParaRPr lang="fr-FR"/>
        </a:p>
      </dgm:t>
    </dgm:pt>
    <dgm:pt modelId="{7822074F-FD5E-45FC-8541-F529591E57F3}">
      <dgm:prSet phldrT="[Text]"/>
      <dgm:spPr/>
      <dgm:t>
        <a:bodyPr/>
        <a:lstStyle/>
        <a:p>
          <a:endParaRPr lang="fr-FR" dirty="0"/>
        </a:p>
      </dgm:t>
    </dgm:pt>
    <dgm:pt modelId="{B4E7D24E-E07A-40BE-AD81-B179938EB5A4}" type="sibTrans" cxnId="{473399D8-BAC3-44B4-892E-41CF76753827}">
      <dgm:prSet/>
      <dgm:spPr/>
      <dgm:t>
        <a:bodyPr/>
        <a:lstStyle/>
        <a:p>
          <a:endParaRPr lang="fr-FR"/>
        </a:p>
      </dgm:t>
    </dgm:pt>
    <dgm:pt modelId="{9E6BD11D-5D72-4E09-8419-C151C1C22008}" type="parTrans" cxnId="{473399D8-BAC3-44B4-892E-41CF76753827}">
      <dgm:prSet/>
      <dgm:spPr/>
      <dgm:t>
        <a:bodyPr/>
        <a:lstStyle/>
        <a:p>
          <a:endParaRPr lang="fr-FR"/>
        </a:p>
      </dgm:t>
    </dgm:pt>
    <dgm:pt modelId="{A7CE6A21-22E7-467C-A6BF-2B5A887FE07A}" type="pres">
      <dgm:prSet presAssocID="{67A0BB31-26E2-4A7B-ADB9-EF361BE7270F}" presName="Name0" presStyleCnt="0">
        <dgm:presLayoutVars>
          <dgm:chMax val="4"/>
          <dgm:resizeHandles val="exact"/>
        </dgm:presLayoutVars>
      </dgm:prSet>
      <dgm:spPr/>
      <dgm:t>
        <a:bodyPr/>
        <a:lstStyle/>
        <a:p>
          <a:endParaRPr lang="en-GB"/>
        </a:p>
      </dgm:t>
    </dgm:pt>
    <dgm:pt modelId="{FA404B85-ADAD-4451-BF52-29F5E75F9558}" type="pres">
      <dgm:prSet presAssocID="{67A0BB31-26E2-4A7B-ADB9-EF361BE7270F}" presName="ellipse" presStyleLbl="trBgShp" presStyleIdx="0" presStyleCnt="1" custLinFactX="-3594" custLinFactNeighborX="-100000"/>
      <dgm:spPr/>
    </dgm:pt>
    <dgm:pt modelId="{6FEF3753-99FB-45BA-9F58-E4C08423F0DB}" type="pres">
      <dgm:prSet presAssocID="{67A0BB31-26E2-4A7B-ADB9-EF361BE7270F}" presName="arrow1" presStyleLbl="fgShp" presStyleIdx="0" presStyleCnt="1" custLinFactX="-234530" custLinFactNeighborX="-300000"/>
      <dgm:spPr/>
    </dgm:pt>
    <dgm:pt modelId="{E6FDD5D9-0D66-4B98-9B5C-3F834236A2E4}" type="pres">
      <dgm:prSet presAssocID="{67A0BB31-26E2-4A7B-ADB9-EF361BE7270F}" presName="rectangle" presStyleLbl="revTx" presStyleIdx="0" presStyleCnt="1" custLinFactX="-11361" custLinFactNeighborX="-100000">
        <dgm:presLayoutVars>
          <dgm:bulletEnabled val="1"/>
        </dgm:presLayoutVars>
      </dgm:prSet>
      <dgm:spPr/>
      <dgm:t>
        <a:bodyPr/>
        <a:lstStyle/>
        <a:p>
          <a:endParaRPr lang="en-GB"/>
        </a:p>
      </dgm:t>
    </dgm:pt>
    <dgm:pt modelId="{AECF8AF8-9FF0-4E14-832A-4D2322442A27}" type="pres">
      <dgm:prSet presAssocID="{D501E0F3-518D-4B35-B727-050D3E4FED01}" presName="item1" presStyleLbl="node1" presStyleIdx="0" presStyleCnt="3" custLinFactX="-100000" custLinFactNeighborX="-196961">
        <dgm:presLayoutVars>
          <dgm:bulletEnabled val="1"/>
        </dgm:presLayoutVars>
      </dgm:prSet>
      <dgm:spPr/>
      <dgm:t>
        <a:bodyPr/>
        <a:lstStyle/>
        <a:p>
          <a:endParaRPr lang="fr-FR"/>
        </a:p>
      </dgm:t>
    </dgm:pt>
    <dgm:pt modelId="{DD242466-6331-4868-A7E5-F8F01F6A2990}" type="pres">
      <dgm:prSet presAssocID="{67B7F385-F3AB-49C9-B2FF-637F0AA8A171}" presName="item2" presStyleLbl="node1" presStyleIdx="1" presStyleCnt="3" custLinFactX="-100000" custLinFactNeighborX="-196961">
        <dgm:presLayoutVars>
          <dgm:bulletEnabled val="1"/>
        </dgm:presLayoutVars>
      </dgm:prSet>
      <dgm:spPr/>
      <dgm:t>
        <a:bodyPr/>
        <a:lstStyle/>
        <a:p>
          <a:endParaRPr lang="fr-FR"/>
        </a:p>
      </dgm:t>
    </dgm:pt>
    <dgm:pt modelId="{CB97D10C-BA55-460B-BD6A-E3BC099E77A8}" type="pres">
      <dgm:prSet presAssocID="{7822074F-FD5E-45FC-8541-F529591E57F3}" presName="item3" presStyleLbl="node1" presStyleIdx="2" presStyleCnt="3" custLinFactX="-100000" custLinFactNeighborX="-196961">
        <dgm:presLayoutVars>
          <dgm:bulletEnabled val="1"/>
        </dgm:presLayoutVars>
      </dgm:prSet>
      <dgm:spPr/>
      <dgm:t>
        <a:bodyPr/>
        <a:lstStyle/>
        <a:p>
          <a:endParaRPr lang="fr-FR"/>
        </a:p>
      </dgm:t>
    </dgm:pt>
    <dgm:pt modelId="{087ECEE3-6C5E-4AB6-936F-22D8FA259F50}" type="pres">
      <dgm:prSet presAssocID="{67A0BB31-26E2-4A7B-ADB9-EF361BE7270F}" presName="funnel" presStyleLbl="trAlignAcc1" presStyleIdx="0" presStyleCnt="1" custLinFactNeighborX="-95452"/>
      <dgm:spPr/>
    </dgm:pt>
  </dgm:ptLst>
  <dgm:cxnLst>
    <dgm:cxn modelId="{473399D8-BAC3-44B4-892E-41CF76753827}" srcId="{67A0BB31-26E2-4A7B-ADB9-EF361BE7270F}" destId="{7822074F-FD5E-45FC-8541-F529591E57F3}" srcOrd="3" destOrd="0" parTransId="{9E6BD11D-5D72-4E09-8419-C151C1C22008}" sibTransId="{B4E7D24E-E07A-40BE-AD81-B179938EB5A4}"/>
    <dgm:cxn modelId="{2BABBFAA-A787-42BA-B31C-DCD453303C7A}" srcId="{67A0BB31-26E2-4A7B-ADB9-EF361BE7270F}" destId="{D501E0F3-518D-4B35-B727-050D3E4FED01}" srcOrd="1" destOrd="0" parTransId="{8C1033AE-C890-4986-B79C-3F497D13A3FB}" sibTransId="{D0782EFF-BDAE-4DB9-942F-1447B87CFB58}"/>
    <dgm:cxn modelId="{2AA33D77-B897-4EE8-90D6-F844A3790E73}" srcId="{67A0BB31-26E2-4A7B-ADB9-EF361BE7270F}" destId="{07F23E34-FCB2-4D56-B7A7-81519E975DEB}" srcOrd="0" destOrd="0" parTransId="{E57207AF-489A-44E9-91CB-E5EC68EF5FA7}" sibTransId="{EFF2241E-48D5-4FF1-86C1-8F60A4D46BFC}"/>
    <dgm:cxn modelId="{3E595219-6C8F-48CC-A367-E9E974B05DD5}" type="presOf" srcId="{07F23E34-FCB2-4D56-B7A7-81519E975DEB}" destId="{CB97D10C-BA55-460B-BD6A-E3BC099E77A8}" srcOrd="0" destOrd="0" presId="urn:microsoft.com/office/officeart/2005/8/layout/funnel1"/>
    <dgm:cxn modelId="{CC558458-F4C8-444E-AF97-43CC23A05365}" type="presOf" srcId="{7822074F-FD5E-45FC-8541-F529591E57F3}" destId="{E6FDD5D9-0D66-4B98-9B5C-3F834236A2E4}" srcOrd="0" destOrd="0" presId="urn:microsoft.com/office/officeart/2005/8/layout/funnel1"/>
    <dgm:cxn modelId="{A4DE0EB6-709A-4A45-AD73-7DEB94F7EAF5}" srcId="{67A0BB31-26E2-4A7B-ADB9-EF361BE7270F}" destId="{67B7F385-F3AB-49C9-B2FF-637F0AA8A171}" srcOrd="2" destOrd="0" parTransId="{C201B93E-5A04-44E9-AF12-4D40A34E9B37}" sibTransId="{25CE6583-DF1F-4A83-9341-959645AE5B77}"/>
    <dgm:cxn modelId="{A071B122-A8D7-4977-A859-8A3BA71DE241}" type="presOf" srcId="{67B7F385-F3AB-49C9-B2FF-637F0AA8A171}" destId="{AECF8AF8-9FF0-4E14-832A-4D2322442A27}" srcOrd="0" destOrd="0" presId="urn:microsoft.com/office/officeart/2005/8/layout/funnel1"/>
    <dgm:cxn modelId="{82362809-5DA2-4150-B2E8-21D9E6CF6EFB}" type="presOf" srcId="{67A0BB31-26E2-4A7B-ADB9-EF361BE7270F}" destId="{A7CE6A21-22E7-467C-A6BF-2B5A887FE07A}" srcOrd="0" destOrd="0" presId="urn:microsoft.com/office/officeart/2005/8/layout/funnel1"/>
    <dgm:cxn modelId="{62C8D958-79D8-4FED-8929-085935140FAB}" type="presOf" srcId="{D501E0F3-518D-4B35-B727-050D3E4FED01}" destId="{DD242466-6331-4868-A7E5-F8F01F6A2990}" srcOrd="0" destOrd="0" presId="urn:microsoft.com/office/officeart/2005/8/layout/funnel1"/>
    <dgm:cxn modelId="{6BF9A1C3-6440-4C18-8BED-E53A810CA156}" type="presParOf" srcId="{A7CE6A21-22E7-467C-A6BF-2B5A887FE07A}" destId="{FA404B85-ADAD-4451-BF52-29F5E75F9558}" srcOrd="0" destOrd="0" presId="urn:microsoft.com/office/officeart/2005/8/layout/funnel1"/>
    <dgm:cxn modelId="{0F8F7FDF-5E57-4AE9-BACD-6D3E0BBBA8DC}" type="presParOf" srcId="{A7CE6A21-22E7-467C-A6BF-2B5A887FE07A}" destId="{6FEF3753-99FB-45BA-9F58-E4C08423F0DB}" srcOrd="1" destOrd="0" presId="urn:microsoft.com/office/officeart/2005/8/layout/funnel1"/>
    <dgm:cxn modelId="{1FC4FCBB-9923-456B-8185-205F96B4B0C4}" type="presParOf" srcId="{A7CE6A21-22E7-467C-A6BF-2B5A887FE07A}" destId="{E6FDD5D9-0D66-4B98-9B5C-3F834236A2E4}" srcOrd="2" destOrd="0" presId="urn:microsoft.com/office/officeart/2005/8/layout/funnel1"/>
    <dgm:cxn modelId="{254EDF93-B4F9-482C-BDCC-0DE21D9B942C}" type="presParOf" srcId="{A7CE6A21-22E7-467C-A6BF-2B5A887FE07A}" destId="{AECF8AF8-9FF0-4E14-832A-4D2322442A27}" srcOrd="3" destOrd="0" presId="urn:microsoft.com/office/officeart/2005/8/layout/funnel1"/>
    <dgm:cxn modelId="{E736FD4F-A567-4431-8ED9-F5589BADA7EE}" type="presParOf" srcId="{A7CE6A21-22E7-467C-A6BF-2B5A887FE07A}" destId="{DD242466-6331-4868-A7E5-F8F01F6A2990}" srcOrd="4" destOrd="0" presId="urn:microsoft.com/office/officeart/2005/8/layout/funnel1"/>
    <dgm:cxn modelId="{DC6ADC70-B1BE-493C-A421-D079889AD2AE}" type="presParOf" srcId="{A7CE6A21-22E7-467C-A6BF-2B5A887FE07A}" destId="{CB97D10C-BA55-460B-BD6A-E3BC099E77A8}" srcOrd="5" destOrd="0" presId="urn:microsoft.com/office/officeart/2005/8/layout/funnel1"/>
    <dgm:cxn modelId="{B02FFB9A-F416-4366-B21C-20F9EA83B57E}" type="presParOf" srcId="{A7CE6A21-22E7-467C-A6BF-2B5A887FE07A}" destId="{087ECEE3-6C5E-4AB6-936F-22D8FA259F5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E0571-FAA2-494F-9287-D7E8F4DFA489}" type="doc">
      <dgm:prSet loTypeId="urn:microsoft.com/office/officeart/2005/8/layout/gear1" loCatId="process" qsTypeId="urn:microsoft.com/office/officeart/2005/8/quickstyle/simple1" qsCatId="simple" csTypeId="urn:microsoft.com/office/officeart/2005/8/colors/accent1_2" csCatId="accent1" phldr="1"/>
      <dgm:spPr/>
    </dgm:pt>
    <dgm:pt modelId="{D015AD23-2AE9-41CC-A4B2-B53DB7180C18}">
      <dgm:prSet phldrT="[Text]"/>
      <dgm:spPr/>
      <dgm:t>
        <a:bodyPr/>
        <a:lstStyle/>
        <a:p>
          <a:r>
            <a:rPr lang="en-GB" dirty="0" smtClean="0"/>
            <a:t>Culture</a:t>
          </a:r>
          <a:endParaRPr lang="en-GB" dirty="0"/>
        </a:p>
      </dgm:t>
    </dgm:pt>
    <dgm:pt modelId="{DA891C1E-F54D-46E4-8BCC-810758ED270A}" type="parTrans" cxnId="{D2281AEC-2171-46BC-8101-5277E7F22946}">
      <dgm:prSet/>
      <dgm:spPr/>
      <dgm:t>
        <a:bodyPr/>
        <a:lstStyle/>
        <a:p>
          <a:endParaRPr lang="en-GB"/>
        </a:p>
      </dgm:t>
    </dgm:pt>
    <dgm:pt modelId="{73456792-683F-412C-BB89-FDFBF1CF2E14}" type="sibTrans" cxnId="{D2281AEC-2171-46BC-8101-5277E7F22946}">
      <dgm:prSet/>
      <dgm:spPr/>
      <dgm:t>
        <a:bodyPr/>
        <a:lstStyle/>
        <a:p>
          <a:endParaRPr lang="en-GB"/>
        </a:p>
      </dgm:t>
    </dgm:pt>
    <dgm:pt modelId="{FF92D91F-0641-4537-88C7-54EC225DFB22}">
      <dgm:prSet phldrT="[Text]"/>
      <dgm:spPr/>
      <dgm:t>
        <a:bodyPr/>
        <a:lstStyle/>
        <a:p>
          <a:r>
            <a:rPr lang="en-GB" dirty="0" smtClean="0"/>
            <a:t>Policy</a:t>
          </a:r>
          <a:endParaRPr lang="en-GB" dirty="0"/>
        </a:p>
      </dgm:t>
    </dgm:pt>
    <dgm:pt modelId="{3196E7BC-F84B-40F4-B2CE-A2E64B46191A}" type="parTrans" cxnId="{4101CBA1-2F05-4940-80D0-3F4735A42858}">
      <dgm:prSet/>
      <dgm:spPr/>
      <dgm:t>
        <a:bodyPr/>
        <a:lstStyle/>
        <a:p>
          <a:endParaRPr lang="en-GB"/>
        </a:p>
      </dgm:t>
    </dgm:pt>
    <dgm:pt modelId="{7AC3962D-59B2-4A99-9AA0-CF797222326A}" type="sibTrans" cxnId="{4101CBA1-2F05-4940-80D0-3F4735A42858}">
      <dgm:prSet/>
      <dgm:spPr/>
      <dgm:t>
        <a:bodyPr/>
        <a:lstStyle/>
        <a:p>
          <a:endParaRPr lang="en-GB"/>
        </a:p>
      </dgm:t>
    </dgm:pt>
    <dgm:pt modelId="{92A0471B-6788-4186-8ACC-6FAE9D03E959}">
      <dgm:prSet phldrT="[Text]"/>
      <dgm:spPr/>
      <dgm:t>
        <a:bodyPr/>
        <a:lstStyle/>
        <a:p>
          <a:r>
            <a:rPr lang="en-GB" dirty="0" smtClean="0"/>
            <a:t>Practice</a:t>
          </a:r>
          <a:endParaRPr lang="en-GB" dirty="0"/>
        </a:p>
      </dgm:t>
    </dgm:pt>
    <dgm:pt modelId="{208C52C8-F8CC-417E-9048-EB7AA9F2F02D}" type="parTrans" cxnId="{B1638ABE-EB36-4BFD-85DC-06F87DC72AA2}">
      <dgm:prSet/>
      <dgm:spPr/>
      <dgm:t>
        <a:bodyPr/>
        <a:lstStyle/>
        <a:p>
          <a:endParaRPr lang="en-GB"/>
        </a:p>
      </dgm:t>
    </dgm:pt>
    <dgm:pt modelId="{50B96ED1-5125-4F16-810D-DA3E9F9542B5}" type="sibTrans" cxnId="{B1638ABE-EB36-4BFD-85DC-06F87DC72AA2}">
      <dgm:prSet/>
      <dgm:spPr/>
      <dgm:t>
        <a:bodyPr/>
        <a:lstStyle/>
        <a:p>
          <a:endParaRPr lang="en-GB"/>
        </a:p>
      </dgm:t>
    </dgm:pt>
    <dgm:pt modelId="{8D1719ED-CEA9-4ADE-8FD0-B519ED1C778A}" type="pres">
      <dgm:prSet presAssocID="{333E0571-FAA2-494F-9287-D7E8F4DFA489}" presName="composite" presStyleCnt="0">
        <dgm:presLayoutVars>
          <dgm:chMax val="3"/>
          <dgm:animLvl val="lvl"/>
          <dgm:resizeHandles val="exact"/>
        </dgm:presLayoutVars>
      </dgm:prSet>
      <dgm:spPr/>
    </dgm:pt>
    <dgm:pt modelId="{29DA4023-00FF-45DC-B80B-89AF954B1C15}" type="pres">
      <dgm:prSet presAssocID="{D015AD23-2AE9-41CC-A4B2-B53DB7180C18}" presName="gear1" presStyleLbl="node1" presStyleIdx="0" presStyleCnt="3">
        <dgm:presLayoutVars>
          <dgm:chMax val="1"/>
          <dgm:bulletEnabled val="1"/>
        </dgm:presLayoutVars>
      </dgm:prSet>
      <dgm:spPr/>
      <dgm:t>
        <a:bodyPr/>
        <a:lstStyle/>
        <a:p>
          <a:endParaRPr lang="en-GB"/>
        </a:p>
      </dgm:t>
    </dgm:pt>
    <dgm:pt modelId="{9508C3CD-D093-4E8B-B520-D202B0C6ECCD}" type="pres">
      <dgm:prSet presAssocID="{D015AD23-2AE9-41CC-A4B2-B53DB7180C18}" presName="gear1srcNode" presStyleLbl="node1" presStyleIdx="0" presStyleCnt="3"/>
      <dgm:spPr/>
      <dgm:t>
        <a:bodyPr/>
        <a:lstStyle/>
        <a:p>
          <a:endParaRPr lang="en-GB"/>
        </a:p>
      </dgm:t>
    </dgm:pt>
    <dgm:pt modelId="{A2272A0D-6CFC-44C6-AD62-71384E80EF53}" type="pres">
      <dgm:prSet presAssocID="{D015AD23-2AE9-41CC-A4B2-B53DB7180C18}" presName="gear1dstNode" presStyleLbl="node1" presStyleIdx="0" presStyleCnt="3"/>
      <dgm:spPr/>
      <dgm:t>
        <a:bodyPr/>
        <a:lstStyle/>
        <a:p>
          <a:endParaRPr lang="en-GB"/>
        </a:p>
      </dgm:t>
    </dgm:pt>
    <dgm:pt modelId="{CE6005A1-6E60-4591-8E7A-8186B3747651}" type="pres">
      <dgm:prSet presAssocID="{FF92D91F-0641-4537-88C7-54EC225DFB22}" presName="gear2" presStyleLbl="node1" presStyleIdx="1" presStyleCnt="3">
        <dgm:presLayoutVars>
          <dgm:chMax val="1"/>
          <dgm:bulletEnabled val="1"/>
        </dgm:presLayoutVars>
      </dgm:prSet>
      <dgm:spPr/>
      <dgm:t>
        <a:bodyPr/>
        <a:lstStyle/>
        <a:p>
          <a:endParaRPr lang="en-GB"/>
        </a:p>
      </dgm:t>
    </dgm:pt>
    <dgm:pt modelId="{C1CBC224-3103-4408-A79A-F3B568C8CBC0}" type="pres">
      <dgm:prSet presAssocID="{FF92D91F-0641-4537-88C7-54EC225DFB22}" presName="gear2srcNode" presStyleLbl="node1" presStyleIdx="1" presStyleCnt="3"/>
      <dgm:spPr/>
      <dgm:t>
        <a:bodyPr/>
        <a:lstStyle/>
        <a:p>
          <a:endParaRPr lang="en-GB"/>
        </a:p>
      </dgm:t>
    </dgm:pt>
    <dgm:pt modelId="{E9394D55-2FFD-46C5-B6A6-72BE72A0041A}" type="pres">
      <dgm:prSet presAssocID="{FF92D91F-0641-4537-88C7-54EC225DFB22}" presName="gear2dstNode" presStyleLbl="node1" presStyleIdx="1" presStyleCnt="3"/>
      <dgm:spPr/>
      <dgm:t>
        <a:bodyPr/>
        <a:lstStyle/>
        <a:p>
          <a:endParaRPr lang="en-GB"/>
        </a:p>
      </dgm:t>
    </dgm:pt>
    <dgm:pt modelId="{827EF7FA-226E-4707-A66D-067AD6281A6D}" type="pres">
      <dgm:prSet presAssocID="{92A0471B-6788-4186-8ACC-6FAE9D03E959}" presName="gear3" presStyleLbl="node1" presStyleIdx="2" presStyleCnt="3"/>
      <dgm:spPr/>
      <dgm:t>
        <a:bodyPr/>
        <a:lstStyle/>
        <a:p>
          <a:endParaRPr lang="en-GB"/>
        </a:p>
      </dgm:t>
    </dgm:pt>
    <dgm:pt modelId="{AACC7C2F-A7E9-417E-9DFB-29DAA2883485}" type="pres">
      <dgm:prSet presAssocID="{92A0471B-6788-4186-8ACC-6FAE9D03E959}" presName="gear3tx" presStyleLbl="node1" presStyleIdx="2" presStyleCnt="3">
        <dgm:presLayoutVars>
          <dgm:chMax val="1"/>
          <dgm:bulletEnabled val="1"/>
        </dgm:presLayoutVars>
      </dgm:prSet>
      <dgm:spPr/>
      <dgm:t>
        <a:bodyPr/>
        <a:lstStyle/>
        <a:p>
          <a:endParaRPr lang="en-GB"/>
        </a:p>
      </dgm:t>
    </dgm:pt>
    <dgm:pt modelId="{0261DD23-EA1A-4878-B61C-C651FA91EAFB}" type="pres">
      <dgm:prSet presAssocID="{92A0471B-6788-4186-8ACC-6FAE9D03E959}" presName="gear3srcNode" presStyleLbl="node1" presStyleIdx="2" presStyleCnt="3"/>
      <dgm:spPr/>
      <dgm:t>
        <a:bodyPr/>
        <a:lstStyle/>
        <a:p>
          <a:endParaRPr lang="en-GB"/>
        </a:p>
      </dgm:t>
    </dgm:pt>
    <dgm:pt modelId="{9E215AA6-2BAF-44EB-98EC-248DF4795A15}" type="pres">
      <dgm:prSet presAssocID="{92A0471B-6788-4186-8ACC-6FAE9D03E959}" presName="gear3dstNode" presStyleLbl="node1" presStyleIdx="2" presStyleCnt="3"/>
      <dgm:spPr/>
      <dgm:t>
        <a:bodyPr/>
        <a:lstStyle/>
        <a:p>
          <a:endParaRPr lang="en-GB"/>
        </a:p>
      </dgm:t>
    </dgm:pt>
    <dgm:pt modelId="{4F7A4CE3-E1AC-46A9-BCC5-D682BBE4338B}" type="pres">
      <dgm:prSet presAssocID="{73456792-683F-412C-BB89-FDFBF1CF2E14}" presName="connector1" presStyleLbl="sibTrans2D1" presStyleIdx="0" presStyleCnt="3"/>
      <dgm:spPr/>
      <dgm:t>
        <a:bodyPr/>
        <a:lstStyle/>
        <a:p>
          <a:endParaRPr lang="en-GB"/>
        </a:p>
      </dgm:t>
    </dgm:pt>
    <dgm:pt modelId="{55CB910D-9F31-4AA1-B981-4001095A3C4D}" type="pres">
      <dgm:prSet presAssocID="{7AC3962D-59B2-4A99-9AA0-CF797222326A}" presName="connector2" presStyleLbl="sibTrans2D1" presStyleIdx="1" presStyleCnt="3"/>
      <dgm:spPr/>
      <dgm:t>
        <a:bodyPr/>
        <a:lstStyle/>
        <a:p>
          <a:endParaRPr lang="en-GB"/>
        </a:p>
      </dgm:t>
    </dgm:pt>
    <dgm:pt modelId="{93F0ED4C-3468-40ED-B985-E7BF60B0C79A}" type="pres">
      <dgm:prSet presAssocID="{50B96ED1-5125-4F16-810D-DA3E9F9542B5}" presName="connector3" presStyleLbl="sibTrans2D1" presStyleIdx="2" presStyleCnt="3"/>
      <dgm:spPr/>
      <dgm:t>
        <a:bodyPr/>
        <a:lstStyle/>
        <a:p>
          <a:endParaRPr lang="en-GB"/>
        </a:p>
      </dgm:t>
    </dgm:pt>
  </dgm:ptLst>
  <dgm:cxnLst>
    <dgm:cxn modelId="{434E2E94-10AC-43B2-89FB-F3D0D4BC1164}" type="presOf" srcId="{50B96ED1-5125-4F16-810D-DA3E9F9542B5}" destId="{93F0ED4C-3468-40ED-B985-E7BF60B0C79A}" srcOrd="0" destOrd="0" presId="urn:microsoft.com/office/officeart/2005/8/layout/gear1"/>
    <dgm:cxn modelId="{2939DFA4-0464-4A53-9895-3B8ECD857ADC}" type="presOf" srcId="{73456792-683F-412C-BB89-FDFBF1CF2E14}" destId="{4F7A4CE3-E1AC-46A9-BCC5-D682BBE4338B}" srcOrd="0" destOrd="0" presId="urn:microsoft.com/office/officeart/2005/8/layout/gear1"/>
    <dgm:cxn modelId="{E5E7C162-A570-4C59-83C1-24BD83E12811}" type="presOf" srcId="{D015AD23-2AE9-41CC-A4B2-B53DB7180C18}" destId="{A2272A0D-6CFC-44C6-AD62-71384E80EF53}" srcOrd="2" destOrd="0" presId="urn:microsoft.com/office/officeart/2005/8/layout/gear1"/>
    <dgm:cxn modelId="{C5CFE8EA-1AC0-483B-B653-FFC93DEA6592}" type="presOf" srcId="{92A0471B-6788-4186-8ACC-6FAE9D03E959}" destId="{9E215AA6-2BAF-44EB-98EC-248DF4795A15}" srcOrd="3" destOrd="0" presId="urn:microsoft.com/office/officeart/2005/8/layout/gear1"/>
    <dgm:cxn modelId="{B1638ABE-EB36-4BFD-85DC-06F87DC72AA2}" srcId="{333E0571-FAA2-494F-9287-D7E8F4DFA489}" destId="{92A0471B-6788-4186-8ACC-6FAE9D03E959}" srcOrd="2" destOrd="0" parTransId="{208C52C8-F8CC-417E-9048-EB7AA9F2F02D}" sibTransId="{50B96ED1-5125-4F16-810D-DA3E9F9542B5}"/>
    <dgm:cxn modelId="{4101CBA1-2F05-4940-80D0-3F4735A42858}" srcId="{333E0571-FAA2-494F-9287-D7E8F4DFA489}" destId="{FF92D91F-0641-4537-88C7-54EC225DFB22}" srcOrd="1" destOrd="0" parTransId="{3196E7BC-F84B-40F4-B2CE-A2E64B46191A}" sibTransId="{7AC3962D-59B2-4A99-9AA0-CF797222326A}"/>
    <dgm:cxn modelId="{F8504204-7B43-436B-BEF3-D673096E2633}" type="presOf" srcId="{D015AD23-2AE9-41CC-A4B2-B53DB7180C18}" destId="{9508C3CD-D093-4E8B-B520-D202B0C6ECCD}" srcOrd="1" destOrd="0" presId="urn:microsoft.com/office/officeart/2005/8/layout/gear1"/>
    <dgm:cxn modelId="{603161B2-5B2C-491B-9DC3-EEDC5E21444F}" type="presOf" srcId="{FF92D91F-0641-4537-88C7-54EC225DFB22}" destId="{CE6005A1-6E60-4591-8E7A-8186B3747651}" srcOrd="0" destOrd="0" presId="urn:microsoft.com/office/officeart/2005/8/layout/gear1"/>
    <dgm:cxn modelId="{D166047E-365A-482D-8367-60946D33ABFC}" type="presOf" srcId="{D015AD23-2AE9-41CC-A4B2-B53DB7180C18}" destId="{29DA4023-00FF-45DC-B80B-89AF954B1C15}" srcOrd="0" destOrd="0" presId="urn:microsoft.com/office/officeart/2005/8/layout/gear1"/>
    <dgm:cxn modelId="{BE358ABB-6C7A-42FB-9BF7-3748E1011ADB}" type="presOf" srcId="{FF92D91F-0641-4537-88C7-54EC225DFB22}" destId="{C1CBC224-3103-4408-A79A-F3B568C8CBC0}" srcOrd="1" destOrd="0" presId="urn:microsoft.com/office/officeart/2005/8/layout/gear1"/>
    <dgm:cxn modelId="{EF64561E-5057-4E76-AF3F-5837EE778AB0}" type="presOf" srcId="{FF92D91F-0641-4537-88C7-54EC225DFB22}" destId="{E9394D55-2FFD-46C5-B6A6-72BE72A0041A}" srcOrd="2" destOrd="0" presId="urn:microsoft.com/office/officeart/2005/8/layout/gear1"/>
    <dgm:cxn modelId="{181AB90A-C119-4CD7-9D4E-2023CA802D04}" type="presOf" srcId="{92A0471B-6788-4186-8ACC-6FAE9D03E959}" destId="{827EF7FA-226E-4707-A66D-067AD6281A6D}" srcOrd="0" destOrd="0" presId="urn:microsoft.com/office/officeart/2005/8/layout/gear1"/>
    <dgm:cxn modelId="{4FBC13FA-C103-4F0F-8DC2-F9CAEC48265E}" type="presOf" srcId="{7AC3962D-59B2-4A99-9AA0-CF797222326A}" destId="{55CB910D-9F31-4AA1-B981-4001095A3C4D}" srcOrd="0" destOrd="0" presId="urn:microsoft.com/office/officeart/2005/8/layout/gear1"/>
    <dgm:cxn modelId="{98BC0827-50E5-4004-8D63-64FE4031C130}" type="presOf" srcId="{92A0471B-6788-4186-8ACC-6FAE9D03E959}" destId="{0261DD23-EA1A-4878-B61C-C651FA91EAFB}" srcOrd="2" destOrd="0" presId="urn:microsoft.com/office/officeart/2005/8/layout/gear1"/>
    <dgm:cxn modelId="{CF6BD944-C51A-454F-840D-B2B4E171B2D7}" type="presOf" srcId="{333E0571-FAA2-494F-9287-D7E8F4DFA489}" destId="{8D1719ED-CEA9-4ADE-8FD0-B519ED1C778A}" srcOrd="0" destOrd="0" presId="urn:microsoft.com/office/officeart/2005/8/layout/gear1"/>
    <dgm:cxn modelId="{D2281AEC-2171-46BC-8101-5277E7F22946}" srcId="{333E0571-FAA2-494F-9287-D7E8F4DFA489}" destId="{D015AD23-2AE9-41CC-A4B2-B53DB7180C18}" srcOrd="0" destOrd="0" parTransId="{DA891C1E-F54D-46E4-8BCC-810758ED270A}" sibTransId="{73456792-683F-412C-BB89-FDFBF1CF2E14}"/>
    <dgm:cxn modelId="{A0C4CBA9-1292-4B86-96A7-03060E5A6267}" type="presOf" srcId="{92A0471B-6788-4186-8ACC-6FAE9D03E959}" destId="{AACC7C2F-A7E9-417E-9DFB-29DAA2883485}" srcOrd="1" destOrd="0" presId="urn:microsoft.com/office/officeart/2005/8/layout/gear1"/>
    <dgm:cxn modelId="{307B39C8-3BF1-4B27-98DE-28A94B6CACEB}" type="presParOf" srcId="{8D1719ED-CEA9-4ADE-8FD0-B519ED1C778A}" destId="{29DA4023-00FF-45DC-B80B-89AF954B1C15}" srcOrd="0" destOrd="0" presId="urn:microsoft.com/office/officeart/2005/8/layout/gear1"/>
    <dgm:cxn modelId="{73EEA9E6-6AA3-400A-B3D0-C54CCB3D0A78}" type="presParOf" srcId="{8D1719ED-CEA9-4ADE-8FD0-B519ED1C778A}" destId="{9508C3CD-D093-4E8B-B520-D202B0C6ECCD}" srcOrd="1" destOrd="0" presId="urn:microsoft.com/office/officeart/2005/8/layout/gear1"/>
    <dgm:cxn modelId="{F0F69FF9-1BC3-4F5C-A202-E0DE36570D15}" type="presParOf" srcId="{8D1719ED-CEA9-4ADE-8FD0-B519ED1C778A}" destId="{A2272A0D-6CFC-44C6-AD62-71384E80EF53}" srcOrd="2" destOrd="0" presId="urn:microsoft.com/office/officeart/2005/8/layout/gear1"/>
    <dgm:cxn modelId="{6F0827F7-36DA-437E-ADE9-45C5E50A1464}" type="presParOf" srcId="{8D1719ED-CEA9-4ADE-8FD0-B519ED1C778A}" destId="{CE6005A1-6E60-4591-8E7A-8186B3747651}" srcOrd="3" destOrd="0" presId="urn:microsoft.com/office/officeart/2005/8/layout/gear1"/>
    <dgm:cxn modelId="{84204A2A-C18D-48FA-890F-DB9189AF6E2E}" type="presParOf" srcId="{8D1719ED-CEA9-4ADE-8FD0-B519ED1C778A}" destId="{C1CBC224-3103-4408-A79A-F3B568C8CBC0}" srcOrd="4" destOrd="0" presId="urn:microsoft.com/office/officeart/2005/8/layout/gear1"/>
    <dgm:cxn modelId="{1E48C380-8A1F-4D5F-9936-B984ACDE96C6}" type="presParOf" srcId="{8D1719ED-CEA9-4ADE-8FD0-B519ED1C778A}" destId="{E9394D55-2FFD-46C5-B6A6-72BE72A0041A}" srcOrd="5" destOrd="0" presId="urn:microsoft.com/office/officeart/2005/8/layout/gear1"/>
    <dgm:cxn modelId="{CC461D04-1B60-4D93-AFFD-0B8FC0D37862}" type="presParOf" srcId="{8D1719ED-CEA9-4ADE-8FD0-B519ED1C778A}" destId="{827EF7FA-226E-4707-A66D-067AD6281A6D}" srcOrd="6" destOrd="0" presId="urn:microsoft.com/office/officeart/2005/8/layout/gear1"/>
    <dgm:cxn modelId="{C4B487B4-E308-4E6E-A9AB-D465632C0292}" type="presParOf" srcId="{8D1719ED-CEA9-4ADE-8FD0-B519ED1C778A}" destId="{AACC7C2F-A7E9-417E-9DFB-29DAA2883485}" srcOrd="7" destOrd="0" presId="urn:microsoft.com/office/officeart/2005/8/layout/gear1"/>
    <dgm:cxn modelId="{16EAE568-F39B-4F5C-B39E-2CBC5B123538}" type="presParOf" srcId="{8D1719ED-CEA9-4ADE-8FD0-B519ED1C778A}" destId="{0261DD23-EA1A-4878-B61C-C651FA91EAFB}" srcOrd="8" destOrd="0" presId="urn:microsoft.com/office/officeart/2005/8/layout/gear1"/>
    <dgm:cxn modelId="{98F35201-5F5C-42FB-9201-F2A9D818DE85}" type="presParOf" srcId="{8D1719ED-CEA9-4ADE-8FD0-B519ED1C778A}" destId="{9E215AA6-2BAF-44EB-98EC-248DF4795A15}" srcOrd="9" destOrd="0" presId="urn:microsoft.com/office/officeart/2005/8/layout/gear1"/>
    <dgm:cxn modelId="{2AA215AE-3D11-48A0-BDCC-79E94190118C}" type="presParOf" srcId="{8D1719ED-CEA9-4ADE-8FD0-B519ED1C778A}" destId="{4F7A4CE3-E1AC-46A9-BCC5-D682BBE4338B}" srcOrd="10" destOrd="0" presId="urn:microsoft.com/office/officeart/2005/8/layout/gear1"/>
    <dgm:cxn modelId="{5C6272C9-C220-45E2-B55A-687258B266CE}" type="presParOf" srcId="{8D1719ED-CEA9-4ADE-8FD0-B519ED1C778A}" destId="{55CB910D-9F31-4AA1-B981-4001095A3C4D}" srcOrd="11" destOrd="0" presId="urn:microsoft.com/office/officeart/2005/8/layout/gear1"/>
    <dgm:cxn modelId="{6503732D-4B61-4C9C-8832-EB6C7C8232FA}" type="presParOf" srcId="{8D1719ED-CEA9-4ADE-8FD0-B519ED1C778A}" destId="{93F0ED4C-3468-40ED-B985-E7BF60B0C79A}"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E62CA-5A92-4981-84A4-436216885AD3}" type="doc">
      <dgm:prSet loTypeId="urn:microsoft.com/office/officeart/2005/8/layout/venn1" loCatId="relationship" qsTypeId="urn:microsoft.com/office/officeart/2005/8/quickstyle/simple1" qsCatId="simple" csTypeId="urn:microsoft.com/office/officeart/2005/8/colors/accent1_2" csCatId="accent1" phldr="1"/>
      <dgm:spPr/>
    </dgm:pt>
    <dgm:pt modelId="{F9DC4D8A-4ACA-4C90-BB49-E1A96A2B63B1}">
      <dgm:prSet phldrT="[Text]"/>
      <dgm:spPr/>
      <dgm:t>
        <a:bodyPr/>
        <a:lstStyle/>
        <a:p>
          <a:r>
            <a:rPr lang="en-GB" dirty="0" smtClean="0"/>
            <a:t>Accidents</a:t>
          </a:r>
          <a:endParaRPr lang="en-GB" dirty="0"/>
        </a:p>
      </dgm:t>
    </dgm:pt>
    <dgm:pt modelId="{1DB58F2B-22E3-4CA2-9B9C-8B5EC21721F6}" type="parTrans" cxnId="{65EBB343-2BF9-49AA-BDC7-802047415DD8}">
      <dgm:prSet/>
      <dgm:spPr/>
      <dgm:t>
        <a:bodyPr/>
        <a:lstStyle/>
        <a:p>
          <a:endParaRPr lang="en-GB"/>
        </a:p>
      </dgm:t>
    </dgm:pt>
    <dgm:pt modelId="{525495EF-5DA5-4680-A6E5-C781C3F6CC3D}" type="sibTrans" cxnId="{65EBB343-2BF9-49AA-BDC7-802047415DD8}">
      <dgm:prSet/>
      <dgm:spPr/>
      <dgm:t>
        <a:bodyPr/>
        <a:lstStyle/>
        <a:p>
          <a:endParaRPr lang="en-GB"/>
        </a:p>
      </dgm:t>
    </dgm:pt>
    <dgm:pt modelId="{4D0048D0-7C69-44AD-B28A-1DA1F1D5F9BD}">
      <dgm:prSet phldrT="[Text]"/>
      <dgm:spPr/>
      <dgm:t>
        <a:bodyPr/>
        <a:lstStyle/>
        <a:p>
          <a:r>
            <a:rPr lang="en-GB" dirty="0" smtClean="0"/>
            <a:t>Exposure</a:t>
          </a:r>
          <a:endParaRPr lang="en-GB" dirty="0"/>
        </a:p>
      </dgm:t>
    </dgm:pt>
    <dgm:pt modelId="{862FAAB9-FADA-42C2-8D61-4D3AF3B80E2F}" type="parTrans" cxnId="{5E350428-E018-4770-ADDC-9AF703497F9D}">
      <dgm:prSet/>
      <dgm:spPr/>
      <dgm:t>
        <a:bodyPr/>
        <a:lstStyle/>
        <a:p>
          <a:endParaRPr lang="en-GB"/>
        </a:p>
      </dgm:t>
    </dgm:pt>
    <dgm:pt modelId="{8177AE2C-9B97-45CB-A52D-2A8189CF6BB4}" type="sibTrans" cxnId="{5E350428-E018-4770-ADDC-9AF703497F9D}">
      <dgm:prSet/>
      <dgm:spPr/>
      <dgm:t>
        <a:bodyPr/>
        <a:lstStyle/>
        <a:p>
          <a:endParaRPr lang="en-GB"/>
        </a:p>
      </dgm:t>
    </dgm:pt>
    <dgm:pt modelId="{861411E8-4094-47F6-A480-DC2AFD94010B}">
      <dgm:prSet phldrT="[Text]"/>
      <dgm:spPr/>
      <dgm:t>
        <a:bodyPr/>
        <a:lstStyle/>
        <a:p>
          <a:r>
            <a:rPr lang="en-GB" dirty="0" smtClean="0"/>
            <a:t>Ill-health</a:t>
          </a:r>
          <a:endParaRPr lang="en-GB" dirty="0"/>
        </a:p>
      </dgm:t>
    </dgm:pt>
    <dgm:pt modelId="{5C7899F2-B2CF-4F94-95D0-2B7E589D0551}" type="parTrans" cxnId="{2B6678BE-B426-417C-A21D-FCA40EBFBEEC}">
      <dgm:prSet/>
      <dgm:spPr/>
      <dgm:t>
        <a:bodyPr/>
        <a:lstStyle/>
        <a:p>
          <a:endParaRPr lang="en-GB"/>
        </a:p>
      </dgm:t>
    </dgm:pt>
    <dgm:pt modelId="{A128AF2C-42BE-4321-A4FC-0FAE9AAFEC56}" type="sibTrans" cxnId="{2B6678BE-B426-417C-A21D-FCA40EBFBEEC}">
      <dgm:prSet/>
      <dgm:spPr/>
      <dgm:t>
        <a:bodyPr/>
        <a:lstStyle/>
        <a:p>
          <a:endParaRPr lang="en-GB"/>
        </a:p>
      </dgm:t>
    </dgm:pt>
    <dgm:pt modelId="{E0764F8B-A82B-44C6-BD54-D2653FA863DD}" type="pres">
      <dgm:prSet presAssocID="{7E6E62CA-5A92-4981-84A4-436216885AD3}" presName="compositeShape" presStyleCnt="0">
        <dgm:presLayoutVars>
          <dgm:chMax val="7"/>
          <dgm:dir/>
          <dgm:resizeHandles val="exact"/>
        </dgm:presLayoutVars>
      </dgm:prSet>
      <dgm:spPr/>
    </dgm:pt>
    <dgm:pt modelId="{F2483742-FBD8-4948-84FD-45FA6757B308}" type="pres">
      <dgm:prSet presAssocID="{F9DC4D8A-4ACA-4C90-BB49-E1A96A2B63B1}" presName="circ1" presStyleLbl="vennNode1" presStyleIdx="0" presStyleCnt="3"/>
      <dgm:spPr/>
      <dgm:t>
        <a:bodyPr/>
        <a:lstStyle/>
        <a:p>
          <a:endParaRPr lang="en-GB"/>
        </a:p>
      </dgm:t>
    </dgm:pt>
    <dgm:pt modelId="{CC2B143E-6BBA-4858-8B9C-E165E9E92D06}" type="pres">
      <dgm:prSet presAssocID="{F9DC4D8A-4ACA-4C90-BB49-E1A96A2B63B1}" presName="circ1Tx" presStyleLbl="revTx" presStyleIdx="0" presStyleCnt="0">
        <dgm:presLayoutVars>
          <dgm:chMax val="0"/>
          <dgm:chPref val="0"/>
          <dgm:bulletEnabled val="1"/>
        </dgm:presLayoutVars>
      </dgm:prSet>
      <dgm:spPr/>
      <dgm:t>
        <a:bodyPr/>
        <a:lstStyle/>
        <a:p>
          <a:endParaRPr lang="en-GB"/>
        </a:p>
      </dgm:t>
    </dgm:pt>
    <dgm:pt modelId="{B37312B5-E349-41B2-9B63-AFE9056A0DFB}" type="pres">
      <dgm:prSet presAssocID="{4D0048D0-7C69-44AD-B28A-1DA1F1D5F9BD}" presName="circ2" presStyleLbl="vennNode1" presStyleIdx="1" presStyleCnt="3"/>
      <dgm:spPr/>
      <dgm:t>
        <a:bodyPr/>
        <a:lstStyle/>
        <a:p>
          <a:endParaRPr lang="en-GB"/>
        </a:p>
      </dgm:t>
    </dgm:pt>
    <dgm:pt modelId="{884C67BE-3803-43EE-B60D-D5815FA7F681}" type="pres">
      <dgm:prSet presAssocID="{4D0048D0-7C69-44AD-B28A-1DA1F1D5F9BD}" presName="circ2Tx" presStyleLbl="revTx" presStyleIdx="0" presStyleCnt="0">
        <dgm:presLayoutVars>
          <dgm:chMax val="0"/>
          <dgm:chPref val="0"/>
          <dgm:bulletEnabled val="1"/>
        </dgm:presLayoutVars>
      </dgm:prSet>
      <dgm:spPr/>
      <dgm:t>
        <a:bodyPr/>
        <a:lstStyle/>
        <a:p>
          <a:endParaRPr lang="en-GB"/>
        </a:p>
      </dgm:t>
    </dgm:pt>
    <dgm:pt modelId="{31427DE6-CD68-4FDE-916E-20E80BEFBA6C}" type="pres">
      <dgm:prSet presAssocID="{861411E8-4094-47F6-A480-DC2AFD94010B}" presName="circ3" presStyleLbl="vennNode1" presStyleIdx="2" presStyleCnt="3"/>
      <dgm:spPr/>
      <dgm:t>
        <a:bodyPr/>
        <a:lstStyle/>
        <a:p>
          <a:endParaRPr lang="en-GB"/>
        </a:p>
      </dgm:t>
    </dgm:pt>
    <dgm:pt modelId="{3F8CFA00-F88E-47B5-B901-1860E0B4805A}" type="pres">
      <dgm:prSet presAssocID="{861411E8-4094-47F6-A480-DC2AFD94010B}" presName="circ3Tx" presStyleLbl="revTx" presStyleIdx="0" presStyleCnt="0">
        <dgm:presLayoutVars>
          <dgm:chMax val="0"/>
          <dgm:chPref val="0"/>
          <dgm:bulletEnabled val="1"/>
        </dgm:presLayoutVars>
      </dgm:prSet>
      <dgm:spPr/>
      <dgm:t>
        <a:bodyPr/>
        <a:lstStyle/>
        <a:p>
          <a:endParaRPr lang="en-GB"/>
        </a:p>
      </dgm:t>
    </dgm:pt>
  </dgm:ptLst>
  <dgm:cxnLst>
    <dgm:cxn modelId="{D2AB638E-AA62-4173-BD22-BA8627D0DE21}" type="presOf" srcId="{861411E8-4094-47F6-A480-DC2AFD94010B}" destId="{3F8CFA00-F88E-47B5-B901-1860E0B4805A}" srcOrd="1" destOrd="0" presId="urn:microsoft.com/office/officeart/2005/8/layout/venn1"/>
    <dgm:cxn modelId="{CA964CFB-C407-4EEF-B47E-18F7ECA27274}" type="presOf" srcId="{4D0048D0-7C69-44AD-B28A-1DA1F1D5F9BD}" destId="{884C67BE-3803-43EE-B60D-D5815FA7F681}" srcOrd="1" destOrd="0" presId="urn:microsoft.com/office/officeart/2005/8/layout/venn1"/>
    <dgm:cxn modelId="{11572E28-0B34-4897-A702-A687584820C0}" type="presOf" srcId="{7E6E62CA-5A92-4981-84A4-436216885AD3}" destId="{E0764F8B-A82B-44C6-BD54-D2653FA863DD}" srcOrd="0" destOrd="0" presId="urn:microsoft.com/office/officeart/2005/8/layout/venn1"/>
    <dgm:cxn modelId="{B5589F55-E5DA-4778-B7AD-5CD9711E357D}" type="presOf" srcId="{F9DC4D8A-4ACA-4C90-BB49-E1A96A2B63B1}" destId="{F2483742-FBD8-4948-84FD-45FA6757B308}" srcOrd="0" destOrd="0" presId="urn:microsoft.com/office/officeart/2005/8/layout/venn1"/>
    <dgm:cxn modelId="{A6938847-8A23-4BA8-AD18-8A9A54514117}" type="presOf" srcId="{861411E8-4094-47F6-A480-DC2AFD94010B}" destId="{31427DE6-CD68-4FDE-916E-20E80BEFBA6C}" srcOrd="0" destOrd="0" presId="urn:microsoft.com/office/officeart/2005/8/layout/venn1"/>
    <dgm:cxn modelId="{5E350428-E018-4770-ADDC-9AF703497F9D}" srcId="{7E6E62CA-5A92-4981-84A4-436216885AD3}" destId="{4D0048D0-7C69-44AD-B28A-1DA1F1D5F9BD}" srcOrd="1" destOrd="0" parTransId="{862FAAB9-FADA-42C2-8D61-4D3AF3B80E2F}" sibTransId="{8177AE2C-9B97-45CB-A52D-2A8189CF6BB4}"/>
    <dgm:cxn modelId="{17C05D39-7066-42FD-9011-F7272FF310BD}" type="presOf" srcId="{4D0048D0-7C69-44AD-B28A-1DA1F1D5F9BD}" destId="{B37312B5-E349-41B2-9B63-AFE9056A0DFB}" srcOrd="0" destOrd="0" presId="urn:microsoft.com/office/officeart/2005/8/layout/venn1"/>
    <dgm:cxn modelId="{2B6678BE-B426-417C-A21D-FCA40EBFBEEC}" srcId="{7E6E62CA-5A92-4981-84A4-436216885AD3}" destId="{861411E8-4094-47F6-A480-DC2AFD94010B}" srcOrd="2" destOrd="0" parTransId="{5C7899F2-B2CF-4F94-95D0-2B7E589D0551}" sibTransId="{A128AF2C-42BE-4321-A4FC-0FAE9AAFEC56}"/>
    <dgm:cxn modelId="{6AB9A21D-FC22-4902-92F5-392A818253B0}" type="presOf" srcId="{F9DC4D8A-4ACA-4C90-BB49-E1A96A2B63B1}" destId="{CC2B143E-6BBA-4858-8B9C-E165E9E92D06}" srcOrd="1" destOrd="0" presId="urn:microsoft.com/office/officeart/2005/8/layout/venn1"/>
    <dgm:cxn modelId="{65EBB343-2BF9-49AA-BDC7-802047415DD8}" srcId="{7E6E62CA-5A92-4981-84A4-436216885AD3}" destId="{F9DC4D8A-4ACA-4C90-BB49-E1A96A2B63B1}" srcOrd="0" destOrd="0" parTransId="{1DB58F2B-22E3-4CA2-9B9C-8B5EC21721F6}" sibTransId="{525495EF-5DA5-4680-A6E5-C781C3F6CC3D}"/>
    <dgm:cxn modelId="{B484611D-05E9-4941-B24A-294B164637AD}" type="presParOf" srcId="{E0764F8B-A82B-44C6-BD54-D2653FA863DD}" destId="{F2483742-FBD8-4948-84FD-45FA6757B308}" srcOrd="0" destOrd="0" presId="urn:microsoft.com/office/officeart/2005/8/layout/venn1"/>
    <dgm:cxn modelId="{85B254AA-1E2F-49CB-9F28-15CB4D170FEC}" type="presParOf" srcId="{E0764F8B-A82B-44C6-BD54-D2653FA863DD}" destId="{CC2B143E-6BBA-4858-8B9C-E165E9E92D06}" srcOrd="1" destOrd="0" presId="urn:microsoft.com/office/officeart/2005/8/layout/venn1"/>
    <dgm:cxn modelId="{A1E7147F-0605-47B4-BA99-D6F27CC6FD05}" type="presParOf" srcId="{E0764F8B-A82B-44C6-BD54-D2653FA863DD}" destId="{B37312B5-E349-41B2-9B63-AFE9056A0DFB}" srcOrd="2" destOrd="0" presId="urn:microsoft.com/office/officeart/2005/8/layout/venn1"/>
    <dgm:cxn modelId="{CC3A31AE-0E42-48AC-8989-31F82B91BAE6}" type="presParOf" srcId="{E0764F8B-A82B-44C6-BD54-D2653FA863DD}" destId="{884C67BE-3803-43EE-B60D-D5815FA7F681}" srcOrd="3" destOrd="0" presId="urn:microsoft.com/office/officeart/2005/8/layout/venn1"/>
    <dgm:cxn modelId="{274F380C-F379-4582-9D2C-DBBF4BF1D439}" type="presParOf" srcId="{E0764F8B-A82B-44C6-BD54-D2653FA863DD}" destId="{31427DE6-CD68-4FDE-916E-20E80BEFBA6C}" srcOrd="4" destOrd="0" presId="urn:microsoft.com/office/officeart/2005/8/layout/venn1"/>
    <dgm:cxn modelId="{7BE4BB1E-71D8-478B-A79F-520CBA1ED7EE}" type="presParOf" srcId="{E0764F8B-A82B-44C6-BD54-D2653FA863DD}" destId="{3F8CFA00-F88E-47B5-B901-1860E0B4805A}" srcOrd="5"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04B85-ADAD-4451-BF52-29F5E75F9558}">
      <dsp:nvSpPr>
        <dsp:cNvPr id="0" name=""/>
        <dsp:cNvSpPr/>
      </dsp:nvSpPr>
      <dsp:spPr>
        <a:xfrm>
          <a:off x="271171" y="116338"/>
          <a:ext cx="2308879" cy="801843"/>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F3753-99FB-45BA-9F58-E4C08423F0DB}">
      <dsp:nvSpPr>
        <dsp:cNvPr id="0" name=""/>
        <dsp:cNvSpPr/>
      </dsp:nvSpPr>
      <dsp:spPr>
        <a:xfrm>
          <a:off x="1205529" y="2079781"/>
          <a:ext cx="447457" cy="28637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FDD5D9-0D66-4B98-9B5C-3F834236A2E4}">
      <dsp:nvSpPr>
        <dsp:cNvPr id="0" name=""/>
        <dsp:cNvSpPr/>
      </dsp:nvSpPr>
      <dsp:spPr>
        <a:xfrm>
          <a:off x="355347" y="2308879"/>
          <a:ext cx="2147794" cy="536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fr-FR" sz="1900" kern="1200" dirty="0"/>
        </a:p>
      </dsp:txBody>
      <dsp:txXfrm>
        <a:off x="355347" y="2308879"/>
        <a:ext cx="2147794" cy="536948"/>
      </dsp:txXfrm>
    </dsp:sp>
    <dsp:sp modelId="{AECF8AF8-9FF0-4E14-832A-4D2322442A27}">
      <dsp:nvSpPr>
        <dsp:cNvPr id="0" name=""/>
        <dsp:cNvSpPr/>
      </dsp:nvSpPr>
      <dsp:spPr>
        <a:xfrm>
          <a:off x="1110668" y="980110"/>
          <a:ext cx="805422" cy="805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smtClean="0"/>
            <a:t>Enforce-ment</a:t>
          </a:r>
          <a:endParaRPr lang="fr-FR" sz="1100" kern="1200" dirty="0"/>
        </a:p>
      </dsp:txBody>
      <dsp:txXfrm>
        <a:off x="1228619" y="1098061"/>
        <a:ext cx="569520" cy="569520"/>
      </dsp:txXfrm>
    </dsp:sp>
    <dsp:sp modelId="{DD242466-6331-4868-A7E5-F8F01F6A2990}">
      <dsp:nvSpPr>
        <dsp:cNvPr id="0" name=""/>
        <dsp:cNvSpPr/>
      </dsp:nvSpPr>
      <dsp:spPr>
        <a:xfrm>
          <a:off x="534344" y="375864"/>
          <a:ext cx="805422" cy="805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smtClean="0"/>
            <a:t>Guides</a:t>
          </a:r>
          <a:endParaRPr lang="fr-FR" sz="1100" kern="1200" dirty="0"/>
        </a:p>
      </dsp:txBody>
      <dsp:txXfrm>
        <a:off x="652295" y="493815"/>
        <a:ext cx="569520" cy="569520"/>
      </dsp:txXfrm>
    </dsp:sp>
    <dsp:sp modelId="{CB97D10C-BA55-460B-BD6A-E3BC099E77A8}">
      <dsp:nvSpPr>
        <dsp:cNvPr id="0" name=""/>
        <dsp:cNvSpPr/>
      </dsp:nvSpPr>
      <dsp:spPr>
        <a:xfrm>
          <a:off x="1357665" y="181130"/>
          <a:ext cx="805422" cy="80542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fr-FR" sz="1100" kern="1200" dirty="0" err="1" smtClean="0"/>
            <a:t>Laws</a:t>
          </a:r>
          <a:endParaRPr lang="fr-FR" sz="1100" kern="1200" dirty="0"/>
        </a:p>
      </dsp:txBody>
      <dsp:txXfrm>
        <a:off x="1475616" y="299081"/>
        <a:ext cx="569520" cy="569520"/>
      </dsp:txXfrm>
    </dsp:sp>
    <dsp:sp modelId="{087ECEE3-6C5E-4AB6-936F-22D8FA259F50}">
      <dsp:nvSpPr>
        <dsp:cNvPr id="0" name=""/>
        <dsp:cNvSpPr/>
      </dsp:nvSpPr>
      <dsp:spPr>
        <a:xfrm>
          <a:off x="176372" y="17898"/>
          <a:ext cx="2505760" cy="200460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A4023-00FF-45DC-B80B-89AF954B1C15}">
      <dsp:nvSpPr>
        <dsp:cNvPr id="0" name=""/>
        <dsp:cNvSpPr/>
      </dsp:nvSpPr>
      <dsp:spPr>
        <a:xfrm>
          <a:off x="1558184" y="881996"/>
          <a:ext cx="1077995" cy="1077995"/>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t>Culture</a:t>
          </a:r>
          <a:endParaRPr lang="en-GB" sz="800" kern="1200" dirty="0"/>
        </a:p>
      </dsp:txBody>
      <dsp:txXfrm>
        <a:off x="1774909" y="1134511"/>
        <a:ext cx="644545" cy="554112"/>
      </dsp:txXfrm>
    </dsp:sp>
    <dsp:sp modelId="{CE6005A1-6E60-4591-8E7A-8186B3747651}">
      <dsp:nvSpPr>
        <dsp:cNvPr id="0" name=""/>
        <dsp:cNvSpPr/>
      </dsp:nvSpPr>
      <dsp:spPr>
        <a:xfrm>
          <a:off x="930986" y="627197"/>
          <a:ext cx="783996" cy="78399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t>Policy</a:t>
          </a:r>
          <a:endParaRPr lang="en-GB" sz="800" kern="1200" dirty="0"/>
        </a:p>
      </dsp:txBody>
      <dsp:txXfrm>
        <a:off x="1128359" y="825763"/>
        <a:ext cx="389250" cy="386864"/>
      </dsp:txXfrm>
    </dsp:sp>
    <dsp:sp modelId="{827EF7FA-226E-4707-A66D-067AD6281A6D}">
      <dsp:nvSpPr>
        <dsp:cNvPr id="0" name=""/>
        <dsp:cNvSpPr/>
      </dsp:nvSpPr>
      <dsp:spPr>
        <a:xfrm rot="20700000">
          <a:off x="1370105" y="86319"/>
          <a:ext cx="768156" cy="76815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GB" sz="800" kern="1200" dirty="0" smtClean="0"/>
            <a:t>Practice</a:t>
          </a:r>
          <a:endParaRPr lang="en-GB" sz="800" kern="1200" dirty="0"/>
        </a:p>
      </dsp:txBody>
      <dsp:txXfrm rot="-20700000">
        <a:off x="1538584" y="254798"/>
        <a:ext cx="431198" cy="431198"/>
      </dsp:txXfrm>
    </dsp:sp>
    <dsp:sp modelId="{4F7A4CE3-E1AC-46A9-BCC5-D682BBE4338B}">
      <dsp:nvSpPr>
        <dsp:cNvPr id="0" name=""/>
        <dsp:cNvSpPr/>
      </dsp:nvSpPr>
      <dsp:spPr>
        <a:xfrm>
          <a:off x="1452930" y="731621"/>
          <a:ext cx="1379834" cy="1379834"/>
        </a:xfrm>
        <a:prstGeom prst="circularArrow">
          <a:avLst>
            <a:gd name="adj1" fmla="val 4687"/>
            <a:gd name="adj2" fmla="val 299029"/>
            <a:gd name="adj3" fmla="val 2417920"/>
            <a:gd name="adj4" fmla="val 1609202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B910D-9F31-4AA1-B981-4001095A3C4D}">
      <dsp:nvSpPr>
        <dsp:cNvPr id="0" name=""/>
        <dsp:cNvSpPr/>
      </dsp:nvSpPr>
      <dsp:spPr>
        <a:xfrm>
          <a:off x="792142" y="463317"/>
          <a:ext cx="1002535" cy="100253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F0ED4C-3468-40ED-B985-E7BF60B0C79A}">
      <dsp:nvSpPr>
        <dsp:cNvPr id="0" name=""/>
        <dsp:cNvSpPr/>
      </dsp:nvSpPr>
      <dsp:spPr>
        <a:xfrm>
          <a:off x="1192422" y="-72346"/>
          <a:ext cx="1080935" cy="108093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83742-FBD8-4948-84FD-45FA6757B308}">
      <dsp:nvSpPr>
        <dsp:cNvPr id="0" name=""/>
        <dsp:cNvSpPr/>
      </dsp:nvSpPr>
      <dsp:spPr>
        <a:xfrm>
          <a:off x="1137624" y="23599"/>
          <a:ext cx="1132790" cy="11327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Accidents</a:t>
          </a:r>
          <a:endParaRPr lang="en-GB" sz="1200" kern="1200" dirty="0"/>
        </a:p>
      </dsp:txBody>
      <dsp:txXfrm>
        <a:off x="1288663" y="221838"/>
        <a:ext cx="830712" cy="509755"/>
      </dsp:txXfrm>
    </dsp:sp>
    <dsp:sp modelId="{B37312B5-E349-41B2-9B63-AFE9056A0DFB}">
      <dsp:nvSpPr>
        <dsp:cNvPr id="0" name=""/>
        <dsp:cNvSpPr/>
      </dsp:nvSpPr>
      <dsp:spPr>
        <a:xfrm>
          <a:off x="1546373" y="731593"/>
          <a:ext cx="1132790" cy="11327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Exposure</a:t>
          </a:r>
          <a:endParaRPr lang="en-GB" sz="1200" kern="1200" dirty="0"/>
        </a:p>
      </dsp:txBody>
      <dsp:txXfrm>
        <a:off x="1892818" y="1024231"/>
        <a:ext cx="679674" cy="623034"/>
      </dsp:txXfrm>
    </dsp:sp>
    <dsp:sp modelId="{31427DE6-CD68-4FDE-916E-20E80BEFBA6C}">
      <dsp:nvSpPr>
        <dsp:cNvPr id="0" name=""/>
        <dsp:cNvSpPr/>
      </dsp:nvSpPr>
      <dsp:spPr>
        <a:xfrm>
          <a:off x="728876" y="731593"/>
          <a:ext cx="1132790" cy="113279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GB" sz="1200" kern="1200" dirty="0" smtClean="0"/>
            <a:t>Ill-health</a:t>
          </a:r>
          <a:endParaRPr lang="en-GB" sz="1200" kern="1200" dirty="0"/>
        </a:p>
      </dsp:txBody>
      <dsp:txXfrm>
        <a:off x="835547" y="1024231"/>
        <a:ext cx="679674" cy="62303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0B98E2-3D6F-4E57-9B41-E76D9172AF4C}" type="datetimeFigureOut">
              <a:rPr lang="en-GB" smtClean="0"/>
              <a:t>11/07/2019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98B6B0-BC48-4BDF-AD98-2CE2A993BD48}" type="slidenum">
              <a:rPr lang="en-GB" smtClean="0"/>
              <a:t>‹#›</a:t>
            </a:fld>
            <a:endParaRPr lang="en-GB"/>
          </a:p>
        </p:txBody>
      </p:sp>
    </p:spTree>
    <p:extLst>
      <p:ext uri="{BB962C8B-B14F-4D97-AF65-F5344CB8AC3E}">
        <p14:creationId xmlns:p14="http://schemas.microsoft.com/office/powerpoint/2010/main" val="250996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95CA591-77BD-4478-928A-2B6554DFCFF5}" type="datetimeFigureOut">
              <a:rPr lang="en-GB" smtClean="0"/>
              <a:t>11/07/2019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2B5A85-5D66-427F-9DC0-B0E5D1D1BD3E}" type="slidenum">
              <a:rPr lang="en-GB" smtClean="0"/>
              <a:t>‹#›</a:t>
            </a:fld>
            <a:endParaRPr lang="en-GB"/>
          </a:p>
        </p:txBody>
      </p:sp>
    </p:spTree>
    <p:extLst>
      <p:ext uri="{BB962C8B-B14F-4D97-AF65-F5344CB8AC3E}">
        <p14:creationId xmlns:p14="http://schemas.microsoft.com/office/powerpoint/2010/main" val="149948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2</a:t>
            </a:fld>
            <a:endParaRPr lang="en-GB"/>
          </a:p>
        </p:txBody>
      </p:sp>
    </p:spTree>
    <p:extLst>
      <p:ext uri="{BB962C8B-B14F-4D97-AF65-F5344CB8AC3E}">
        <p14:creationId xmlns:p14="http://schemas.microsoft.com/office/powerpoint/2010/main" val="428017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2A282B-D79B-4DB2-A410-6C6225D0FC6A}" type="slidenum">
              <a:rPr lang="en-GB" smtClean="0"/>
              <a:t>3</a:t>
            </a:fld>
            <a:endParaRPr lang="en-GB"/>
          </a:p>
        </p:txBody>
      </p:sp>
    </p:spTree>
    <p:extLst>
      <p:ext uri="{BB962C8B-B14F-4D97-AF65-F5344CB8AC3E}">
        <p14:creationId xmlns:p14="http://schemas.microsoft.com/office/powerpoint/2010/main" val="192183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722D3C-6FB3-4ED2-A425-BDD53F376F31}" type="slidenum">
              <a:rPr lang="en-GB"/>
              <a:pPr/>
              <a:t>4</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305505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7</a:t>
            </a:fld>
            <a:endParaRPr lang="en-GB"/>
          </a:p>
        </p:txBody>
      </p:sp>
    </p:spTree>
    <p:extLst>
      <p:ext uri="{BB962C8B-B14F-4D97-AF65-F5344CB8AC3E}">
        <p14:creationId xmlns:p14="http://schemas.microsoft.com/office/powerpoint/2010/main" val="4114397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Closely related to measurement errors deriving from the survey instrument and those owed to erroneous data provided by respondents are measurement errors related to the definition of respondents. In the preparatory phase of the survey there were intense debates about the most appropriate definition of the respondent. For ESENER-2, finally </a:t>
            </a:r>
            <a:r>
              <a:rPr lang="en-US" sz="1200" i="1" kern="1200" dirty="0" smtClean="0">
                <a:solidFill>
                  <a:schemeClr val="tx1"/>
                </a:solidFill>
                <a:effectLst/>
                <a:latin typeface="+mn-lt"/>
                <a:ea typeface="+mn-ea"/>
                <a:cs typeface="+mn-cs"/>
              </a:rPr>
              <a:t>“the person who knows best about health and safety in this establishment”</a:t>
            </a:r>
            <a:r>
              <a:rPr lang="en-US" sz="1200" kern="1200" dirty="0" smtClean="0">
                <a:solidFill>
                  <a:schemeClr val="tx1"/>
                </a:solidFill>
                <a:effectLst/>
                <a:latin typeface="+mn-lt"/>
                <a:ea typeface="+mn-ea"/>
                <a:cs typeface="+mn-cs"/>
              </a:rPr>
              <a:t> was defined as preferred target person. In order to help with the identification of the proper respondents, additional hints on who this person could be were provided in the questionnaire text, filtered by size and sector (managing director or branch manager in smaller establishments, technical director or personnel manager in larger establishments of the producing industries, just personnel manager in larger service establishments).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According to the feedback from (some of) the field institutes, it was not always easy to get to the right person within the firm. The information in the questionnaire and in the survey manual helped however to get through to the right persons. The rather low item non-response rates measured for ESENER-2 are an indicator that the identification of the adequate respondent was largely successful.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only respondent category not meant to be targeted, but only tolerated if otherwise no interview with the selected establishment would have been possible was Q100_6 “External OSH consultant” (see also Q006, a question inserted to persuade respondents to answer the questionnaire locally instead of referring it to their external OSH consultant). The share of respondents of this type can therefore be used to a certain extent as a quality indicator regarding the choice of the definition.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12B5A85-5D66-427F-9DC0-B0E5D1D1BD3E}" type="slidenum">
              <a:rPr lang="en-GB" smtClean="0"/>
              <a:t>10</a:t>
            </a:fld>
            <a:endParaRPr lang="en-GB"/>
          </a:p>
        </p:txBody>
      </p:sp>
    </p:spTree>
    <p:extLst>
      <p:ext uri="{BB962C8B-B14F-4D97-AF65-F5344CB8AC3E}">
        <p14:creationId xmlns:p14="http://schemas.microsoft.com/office/powerpoint/2010/main" val="4876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13</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616564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5C64C-04AE-4005-BBB6-3E446A9B537A}" type="slidenum">
              <a:rPr lang="en-GB"/>
              <a:pPr/>
              <a:t>14</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2817306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16</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dirty="0"/>
          </a:p>
        </p:txBody>
      </p:sp>
    </p:spTree>
    <p:extLst>
      <p:ext uri="{BB962C8B-B14F-4D97-AF65-F5344CB8AC3E}">
        <p14:creationId xmlns:p14="http://schemas.microsoft.com/office/powerpoint/2010/main" val="106578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75C6DB-80BB-4B27-A2AC-E3CC7C83AEA2}" type="slidenum">
              <a:rPr lang="en-GB"/>
              <a:pPr/>
              <a:t>17</a:t>
            </a:fld>
            <a:endParaRPr lang="en-GB"/>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da-DK"/>
          </a:p>
        </p:txBody>
      </p:sp>
    </p:spTree>
    <p:extLst>
      <p:ext uri="{BB962C8B-B14F-4D97-AF65-F5344CB8AC3E}">
        <p14:creationId xmlns:p14="http://schemas.microsoft.com/office/powerpoint/2010/main" val="7239453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2" name="Bild 5" descr="111004_EU-OSHA_Esener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0000" y="3564000"/>
            <a:ext cx="7646400" cy="928800"/>
          </a:xfrm>
        </p:spPr>
        <p:txBody>
          <a:bodyPr lIns="0" tIns="0" rIns="0" bIns="0" anchor="t" anchorCtr="0"/>
          <a:lstStyle>
            <a:lvl1pPr algn="l">
              <a:defRPr sz="3200" b="1" i="0" cap="none" baseline="0"/>
            </a:lvl1pPr>
          </a:lstStyle>
          <a:p>
            <a:r>
              <a:rPr lang="en-US" smtClean="0"/>
              <a:t>Click to edit Master 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10"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sp>
        <p:nvSpPr>
          <p:cNvPr id="13" name="Subtitle 2"/>
          <p:cNvSpPr>
            <a:spLocks noGrp="1"/>
          </p:cNvSpPr>
          <p:nvPr>
            <p:ph type="subTitle" idx="10"/>
          </p:nvPr>
        </p:nvSpPr>
        <p:spPr>
          <a:xfrm>
            <a:off x="450000" y="4626000"/>
            <a:ext cx="7646400"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4" name="Bild 4" descr="111004_EU-OSHA_PPT_ESENER logo.png"/>
          <p:cNvPicPr>
            <a:picLocks noChangeAspect="1"/>
          </p:cNvPicPr>
          <p:nvPr/>
        </p:nvPicPr>
        <p:blipFill>
          <a:blip r:embed="rId4" cstate="print"/>
          <a:srcRect/>
          <a:stretch>
            <a:fillRect/>
          </a:stretch>
        </p:blipFill>
        <p:spPr bwMode="auto">
          <a:xfrm>
            <a:off x="7221538" y="5915025"/>
            <a:ext cx="877887" cy="311150"/>
          </a:xfrm>
          <a:prstGeom prst="rect">
            <a:avLst/>
          </a:prstGeom>
          <a:noFill/>
          <a:ln w="9525">
            <a:noFill/>
            <a:miter lim="800000"/>
            <a:headEnd/>
            <a:tailEnd/>
          </a:ln>
        </p:spPr>
      </p:pic>
      <p:pic>
        <p:nvPicPr>
          <p:cNvPr id="15" name="Bild 4" descr="111004_EU-OSHA_PPT_EU logo.png"/>
          <p:cNvPicPr>
            <a:picLocks noChangeAspect="1"/>
          </p:cNvPicPr>
          <p:nvPr/>
        </p:nvPicPr>
        <p:blipFill>
          <a:blip r:embed="rId5" cstate="print"/>
          <a:srcRect/>
          <a:stretch>
            <a:fillRect/>
          </a:stretch>
        </p:blipFill>
        <p:spPr bwMode="auto">
          <a:xfrm>
            <a:off x="4170362" y="5908675"/>
            <a:ext cx="474663" cy="323850"/>
          </a:xfrm>
          <a:prstGeom prst="rect">
            <a:avLst/>
          </a:prstGeom>
          <a:noFill/>
          <a:ln w="9525">
            <a:noFill/>
            <a:miter lim="800000"/>
            <a:headEnd/>
            <a:tailEnd/>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340042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7668" y="-4762"/>
            <a:ext cx="951779" cy="6876000"/>
          </a:xfrm>
          <a:prstGeom prst="rect">
            <a:avLst/>
          </a:prstGeom>
        </p:spPr>
      </p:pic>
    </p:spTree>
    <p:extLst>
      <p:ext uri="{BB962C8B-B14F-4D97-AF65-F5344CB8AC3E}">
        <p14:creationId xmlns:p14="http://schemas.microsoft.com/office/powerpoint/2010/main" val="459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0000" y="1116000"/>
            <a:ext cx="756000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826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1116000"/>
            <a:ext cx="489600" cy="4860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0000" y="1116000"/>
            <a:ext cx="6642280" cy="486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745648" y="860787"/>
            <a:ext cx="7786800" cy="648000"/>
          </a:xfrm>
          <a:prstGeom prst="rect">
            <a:avLst/>
          </a:prstGeom>
        </p:spPr>
        <p:txBody>
          <a:bodyPr anchor="b" anchorCtr="0">
            <a:noAutofit/>
          </a:bodyPr>
          <a:lstStyle>
            <a:lvl1pPr algn="l">
              <a:defRPr sz="3000" b="1">
                <a:solidFill>
                  <a:srgbClr val="EE7F00"/>
                </a:solidFill>
                <a:latin typeface="Arial"/>
                <a:cs typeface="Arial"/>
              </a:defRPr>
            </a:lvl1pPr>
          </a:lstStyle>
          <a:p>
            <a:r>
              <a:rPr lang="nl-NL" dirty="0" smtClean="0"/>
              <a:t>Titelstijl van model bewerken</a:t>
            </a:r>
            <a:endParaRPr lang="nl-NL" dirty="0"/>
          </a:p>
        </p:txBody>
      </p:sp>
      <p:sp>
        <p:nvSpPr>
          <p:cNvPr id="3" name="Tijdelijke aanduiding voor inhoud 2"/>
          <p:cNvSpPr>
            <a:spLocks noGrp="1"/>
          </p:cNvSpPr>
          <p:nvPr>
            <p:ph idx="1"/>
          </p:nvPr>
        </p:nvSpPr>
        <p:spPr>
          <a:xfrm>
            <a:off x="745648" y="2059200"/>
            <a:ext cx="7858800" cy="4106104"/>
          </a:xfrm>
          <a:prstGeom prst="rect">
            <a:avLst/>
          </a:prstGeom>
        </p:spPr>
        <p:txBody>
          <a:bodyPr>
            <a:normAutofit/>
          </a:bodyPr>
          <a:lstStyle>
            <a:lvl1pPr marL="342900" indent="-342900">
              <a:buClrTx/>
              <a:buFont typeface="Arial"/>
              <a:buChar char="•"/>
              <a:defRPr sz="1800">
                <a:solidFill>
                  <a:srgbClr val="444444"/>
                </a:solidFill>
                <a:latin typeface="Arial"/>
                <a:cs typeface="Arial"/>
              </a:defRPr>
            </a:lvl1pPr>
            <a:lvl2pPr>
              <a:buClrTx/>
              <a:defRPr sz="1800">
                <a:solidFill>
                  <a:srgbClr val="444444"/>
                </a:solidFill>
                <a:latin typeface="Arial"/>
                <a:cs typeface="Arial"/>
              </a:defRPr>
            </a:lvl2pPr>
            <a:lvl3pPr>
              <a:buClrTx/>
              <a:defRPr sz="1800">
                <a:solidFill>
                  <a:srgbClr val="444444"/>
                </a:solidFill>
                <a:latin typeface="Arial"/>
                <a:cs typeface="Arial"/>
              </a:defRPr>
            </a:lvl3pPr>
            <a:lvl4pPr>
              <a:buClrTx/>
              <a:defRPr sz="1800">
                <a:solidFill>
                  <a:srgbClr val="444444"/>
                </a:solidFill>
                <a:latin typeface="Arial"/>
                <a:cs typeface="Arial"/>
              </a:defRPr>
            </a:lvl4pPr>
            <a:lvl5pPr>
              <a:buClrTx/>
              <a:defRPr sz="1800">
                <a:solidFill>
                  <a:srgbClr val="444444"/>
                </a:solidFill>
                <a:latin typeface="Arial"/>
                <a:cs typeface="Arial"/>
              </a:defRPr>
            </a:lvl5pPr>
          </a:lstStyle>
          <a:p>
            <a:pPr lvl="0"/>
            <a:r>
              <a:rPr lang="nl-NL" dirty="0" smtClean="0"/>
              <a:t>Klik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ekst 11"/>
          <p:cNvSpPr>
            <a:spLocks noGrp="1"/>
          </p:cNvSpPr>
          <p:nvPr>
            <p:ph type="body" sz="quarter" idx="13"/>
          </p:nvPr>
        </p:nvSpPr>
        <p:spPr>
          <a:xfrm>
            <a:off x="746168" y="1515844"/>
            <a:ext cx="7786800" cy="360000"/>
          </a:xfrm>
          <a:prstGeom prst="rect">
            <a:avLst/>
          </a:prstGeom>
        </p:spPr>
        <p:txBody>
          <a:bodyPr>
            <a:noAutofit/>
          </a:bodyPr>
          <a:lstStyle>
            <a:lvl1pPr marL="0" indent="0">
              <a:buNone/>
              <a:defRPr sz="1800" b="1" baseline="0"/>
            </a:lvl1pPr>
          </a:lstStyle>
          <a:p>
            <a:pPr lvl="0"/>
            <a:r>
              <a:rPr lang="nl-NL" dirty="0" smtClean="0"/>
              <a:t>Klik om de tekststijl van het model te bewerken</a:t>
            </a:r>
          </a:p>
        </p:txBody>
      </p:sp>
      <p:sp>
        <p:nvSpPr>
          <p:cNvPr id="5" name="Tijdelijke aanduiding voor dianummer 8"/>
          <p:cNvSpPr>
            <a:spLocks noGrp="1"/>
          </p:cNvSpPr>
          <p:nvPr>
            <p:ph type="sldNum" sz="quarter" idx="14"/>
          </p:nvPr>
        </p:nvSpPr>
        <p:spPr>
          <a:xfrm>
            <a:off x="8604251" y="6356351"/>
            <a:ext cx="328613" cy="366183"/>
          </a:xfrm>
          <a:prstGeom prst="rect">
            <a:avLst/>
          </a:prstGeom>
          <a:ln/>
        </p:spPr>
        <p:txBody>
          <a:bodyPr/>
          <a:lstStyle>
            <a:lvl1pPr>
              <a:defRPr/>
            </a:lvl1pPr>
          </a:lstStyle>
          <a:p>
            <a:pPr>
              <a:defRPr/>
            </a:pPr>
            <a:fld id="{543EA6E7-D4E0-411D-ACFE-5BA7B2A4852D}" type="slidenum">
              <a:rPr lang="nl-NL" altLang="nl-NL"/>
              <a:pPr>
                <a:defRPr/>
              </a:pPr>
              <a:t>‹#›</a:t>
            </a:fld>
            <a:endParaRPr lang="nl-NL" altLang="nl-NL"/>
          </a:p>
        </p:txBody>
      </p:sp>
      <p:sp>
        <p:nvSpPr>
          <p:cNvPr id="6" name="Tijdelijke aanduiding voor datum 3"/>
          <p:cNvSpPr>
            <a:spLocks noGrp="1"/>
          </p:cNvSpPr>
          <p:nvPr>
            <p:ph type="dt" sz="half" idx="15"/>
          </p:nvPr>
        </p:nvSpPr>
        <p:spPr>
          <a:xfrm>
            <a:off x="755651" y="6356351"/>
            <a:ext cx="576263" cy="366183"/>
          </a:xfrm>
          <a:prstGeom prst="rect">
            <a:avLst/>
          </a:prstGeom>
          <a:ln/>
        </p:spPr>
        <p:txBody>
          <a:bodyPr/>
          <a:lstStyle>
            <a:lvl1pPr>
              <a:defRPr/>
            </a:lvl1pPr>
          </a:lstStyle>
          <a:p>
            <a:pPr>
              <a:defRPr/>
            </a:pPr>
            <a:fld id="{D74CB019-47D1-4158-88D3-2E34DEF5C216}" type="datetime1">
              <a:rPr lang="nl-NL" altLang="nl-NL" smtClean="0"/>
              <a:pPr>
                <a:defRPr/>
              </a:pPr>
              <a:t>11-7-2019</a:t>
            </a:fld>
            <a:endParaRPr lang="nl-NL" altLang="nl-NL"/>
          </a:p>
        </p:txBody>
      </p:sp>
      <p:sp>
        <p:nvSpPr>
          <p:cNvPr id="7" name="Tijdelijke aanduiding voor voettekst 7"/>
          <p:cNvSpPr>
            <a:spLocks noGrp="1"/>
          </p:cNvSpPr>
          <p:nvPr>
            <p:ph type="ftr" sz="quarter" idx="16"/>
          </p:nvPr>
        </p:nvSpPr>
        <p:spPr>
          <a:xfrm>
            <a:off x="1403350" y="6356351"/>
            <a:ext cx="2736850" cy="366183"/>
          </a:xfrm>
          <a:prstGeom prst="rect">
            <a:avLst/>
          </a:prstGeom>
          <a:ln/>
        </p:spPr>
        <p:txBody>
          <a:bodyPr/>
          <a:lstStyle>
            <a:lvl1pPr>
              <a:defRPr/>
            </a:lvl1pPr>
          </a:lstStyle>
          <a:p>
            <a:pPr>
              <a:defRPr/>
            </a:pPr>
            <a:r>
              <a:rPr lang="en-US" dirty="0" smtClean="0"/>
              <a:t>USE2015: Understanding Small Enterprises www.useconference.com</a:t>
            </a:r>
            <a:endParaRPr lang="nl-NL"/>
          </a:p>
        </p:txBody>
      </p:sp>
    </p:spTree>
    <p:extLst>
      <p:ext uri="{BB962C8B-B14F-4D97-AF65-F5344CB8AC3E}">
        <p14:creationId xmlns:p14="http://schemas.microsoft.com/office/powerpoint/2010/main" val="251604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Content Placeholder 2"/>
          <p:cNvSpPr>
            <a:spLocks noGrp="1"/>
          </p:cNvSpPr>
          <p:nvPr>
            <p:ph sz="half" idx="1"/>
          </p:nvPr>
        </p:nvSpPr>
        <p:spPr>
          <a:xfrm>
            <a:off x="450000" y="1116000"/>
            <a:ext cx="756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6236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0" name="Bild 5" descr="111004_EU-OSHA_Esener_PPT_cover.pn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50000" y="1360800"/>
            <a:ext cx="7646400" cy="1461600"/>
          </a:xfrm>
        </p:spPr>
        <p:txBody>
          <a:bodyPr lIns="0" tIns="0" rIns="0" bIns="0" anchor="t" anchorCtr="0"/>
          <a:lstStyle>
            <a:lvl1pPr>
              <a:defRPr sz="3200" baseline="0"/>
            </a:lvl1pPr>
          </a:lstStyle>
          <a:p>
            <a:r>
              <a:rPr lang="en-US" smtClean="0"/>
              <a:t>Click to edit Master title style</a:t>
            </a:r>
            <a:endParaRPr lang="en-US" dirty="0"/>
          </a:p>
        </p:txBody>
      </p:sp>
      <p:sp>
        <p:nvSpPr>
          <p:cNvPr id="3" name="Subtitle 2"/>
          <p:cNvSpPr>
            <a:spLocks noGrp="1"/>
          </p:cNvSpPr>
          <p:nvPr>
            <p:ph type="subTitle" idx="1"/>
          </p:nvPr>
        </p:nvSpPr>
        <p:spPr>
          <a:xfrm>
            <a:off x="878400" y="3240000"/>
            <a:ext cx="7214400" cy="1269120"/>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9"/>
          <p:cNvSpPr txBox="1">
            <a:spLocks/>
          </p:cNvSpPr>
          <p:nvPr/>
        </p:nvSpPr>
        <p:spPr>
          <a:xfrm>
            <a:off x="8536261" y="6408723"/>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pic>
        <p:nvPicPr>
          <p:cNvPr id="7" name="Bild 2" descr="111004_EU-OSHA_PPT_Corporate logo.png"/>
          <p:cNvPicPr>
            <a:picLocks noChangeAspect="1"/>
          </p:cNvPicPr>
          <p:nvPr/>
        </p:nvPicPr>
        <p:blipFill>
          <a:blip r:embed="rId3" cstate="print"/>
          <a:srcRect/>
          <a:stretch>
            <a:fillRect/>
          </a:stretch>
        </p:blipFill>
        <p:spPr bwMode="auto">
          <a:xfrm>
            <a:off x="444500" y="5508625"/>
            <a:ext cx="1146175" cy="723900"/>
          </a:xfrm>
          <a:prstGeom prst="rect">
            <a:avLst/>
          </a:prstGeom>
          <a:noFill/>
          <a:ln w="9525">
            <a:noFill/>
            <a:miter lim="800000"/>
            <a:headEnd/>
            <a:tailEnd/>
          </a:ln>
        </p:spPr>
      </p:pic>
      <p:sp>
        <p:nvSpPr>
          <p:cNvPr id="9" name="Textplatzhalter 2"/>
          <p:cNvSpPr txBox="1">
            <a:spLocks/>
          </p:cNvSpPr>
          <p:nvPr/>
        </p:nvSpPr>
        <p:spPr>
          <a:xfrm>
            <a:off x="450850" y="6410325"/>
            <a:ext cx="7439025"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dirty="0" smtClean="0"/>
              <a:t>Safety and health at work is everyone’s concern. It’s good for you. It’s good for business.</a:t>
            </a:r>
            <a:endParaRPr lang="en-GB" dirty="0"/>
          </a:p>
        </p:txBody>
      </p:sp>
      <p:pic>
        <p:nvPicPr>
          <p:cNvPr id="11" name="Bild 4" descr="111004_EU-OSHA_PPT_ESENER logo.png"/>
          <p:cNvPicPr>
            <a:picLocks noChangeAspect="1"/>
          </p:cNvPicPr>
          <p:nvPr/>
        </p:nvPicPr>
        <p:blipFill>
          <a:blip r:embed="rId4" cstate="print"/>
          <a:srcRect/>
          <a:stretch>
            <a:fillRect/>
          </a:stretch>
        </p:blipFill>
        <p:spPr bwMode="auto">
          <a:xfrm>
            <a:off x="7221538" y="5915025"/>
            <a:ext cx="877887" cy="311150"/>
          </a:xfrm>
          <a:prstGeom prst="rect">
            <a:avLst/>
          </a:prstGeom>
          <a:noFill/>
          <a:ln w="9525">
            <a:noFill/>
            <a:miter lim="800000"/>
            <a:headEnd/>
            <a:tailEnd/>
          </a:ln>
        </p:spPr>
      </p:pic>
      <p:pic>
        <p:nvPicPr>
          <p:cNvPr id="12" name="Bild 4" descr="111004_EU-OSHA_PPT_EU logo.png"/>
          <p:cNvPicPr>
            <a:picLocks noChangeAspect="1"/>
          </p:cNvPicPr>
          <p:nvPr/>
        </p:nvPicPr>
        <p:blipFill>
          <a:blip r:embed="rId5" cstate="print"/>
          <a:srcRect/>
          <a:stretch>
            <a:fillRect/>
          </a:stretch>
        </p:blipFill>
        <p:spPr bwMode="auto">
          <a:xfrm>
            <a:off x="4170362" y="5908675"/>
            <a:ext cx="474663" cy="323850"/>
          </a:xfrm>
          <a:prstGeom prst="rect">
            <a:avLst/>
          </a:prstGeom>
          <a:noFill/>
          <a:ln w="9525">
            <a:noFill/>
            <a:miter lim="800000"/>
            <a:headEnd/>
            <a:tailEnd/>
          </a:ln>
        </p:spPr>
      </p:pic>
    </p:spTree>
    <p:extLst>
      <p:ext uri="{BB962C8B-B14F-4D97-AF65-F5344CB8AC3E}">
        <p14:creationId xmlns:p14="http://schemas.microsoft.com/office/powerpoint/2010/main" val="3129618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4896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9999" y="1115999"/>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0000" y="1116000"/>
            <a:ext cx="3600000"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108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9999" y="1655999"/>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0000" y="1116000"/>
            <a:ext cx="3600000" cy="540000"/>
          </a:xfrm>
        </p:spPr>
        <p:txBody>
          <a:bodyPr anchor="b">
            <a:noAutofit/>
          </a:bodyPr>
          <a:lstStyle>
            <a:lvl1pPr marL="0" indent="0">
              <a:buNone/>
              <a:defRPr sz="20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0000" y="1656000"/>
            <a:ext cx="3600000" cy="432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152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970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49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80000"/>
            <a:ext cx="7560000" cy="540000"/>
          </a:xfrm>
        </p:spPr>
        <p:txBody>
          <a:bodyPr anchor="b"/>
          <a:lstStyle>
            <a:lvl1pPr algn="l">
              <a:defRPr sz="2400" b="1" i="0" baseline="0"/>
            </a:lvl1pPr>
          </a:lstStyle>
          <a:p>
            <a:r>
              <a:rPr lang="en-US" smtClean="0"/>
              <a:t>Click to edit Master title style</a:t>
            </a:r>
            <a:endParaRPr lang="en-US" dirty="0"/>
          </a:p>
        </p:txBody>
      </p:sp>
      <p:sp>
        <p:nvSpPr>
          <p:cNvPr id="3" name="Content Placeholder 2"/>
          <p:cNvSpPr>
            <a:spLocks noGrp="1"/>
          </p:cNvSpPr>
          <p:nvPr>
            <p:ph idx="1"/>
          </p:nvPr>
        </p:nvSpPr>
        <p:spPr>
          <a:xfrm>
            <a:off x="3690000" y="1116000"/>
            <a:ext cx="4279869" cy="4860000"/>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0000" y="1116000"/>
            <a:ext cx="2880000" cy="48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590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116000"/>
            <a:ext cx="4049992" cy="900000"/>
          </a:xfrm>
        </p:spPr>
        <p:txBody>
          <a:bodyPr anchor="b">
            <a:normAutofit/>
          </a:bodyPr>
          <a:lstStyle>
            <a:lvl1pPr algn="l">
              <a:defRPr sz="2400" b="1" i="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49999" y="2016000"/>
            <a:ext cx="4050000" cy="39600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876800" y="1600200"/>
            <a:ext cx="3429000" cy="3429000"/>
          </a:xfrm>
          <a:prstGeom prst="ellipse">
            <a:avLst/>
          </a:prstGeom>
          <a:ln w="76200">
            <a:noFill/>
          </a:ln>
        </p:spPr>
        <p:txBody>
          <a:bodyPr/>
          <a:lstStyle/>
          <a:p>
            <a:r>
              <a:rPr lang="en-US" smtClean="0"/>
              <a:t>Click icon to add picture</a:t>
            </a:r>
            <a:endParaRPr lang="en-US" dirty="0"/>
          </a:p>
        </p:txBody>
      </p:sp>
    </p:spTree>
    <p:extLst>
      <p:ext uri="{BB962C8B-B14F-4D97-AF65-F5344CB8AC3E}">
        <p14:creationId xmlns:p14="http://schemas.microsoft.com/office/powerpoint/2010/main" val="13851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10" descr="111004_EU-OSHA_Esener_PPT_inner slide.pn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0000" y="180000"/>
            <a:ext cx="7559873" cy="489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0000" y="1116000"/>
            <a:ext cx="7560000" cy="48600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Bild 3" descr="111004_EU-OSHA_PPT_Corporate logo_inner slide.png"/>
          <p:cNvPicPr>
            <a:picLocks noChangeAspect="1"/>
          </p:cNvPicPr>
          <p:nvPr/>
        </p:nvPicPr>
        <p:blipFill>
          <a:blip r:embed="rId15" cstate="print"/>
          <a:srcRect/>
          <a:stretch>
            <a:fillRect/>
          </a:stretch>
        </p:blipFill>
        <p:spPr bwMode="auto">
          <a:xfrm>
            <a:off x="442913" y="6273800"/>
            <a:ext cx="946150" cy="311150"/>
          </a:xfrm>
          <a:prstGeom prst="rect">
            <a:avLst/>
          </a:prstGeom>
          <a:noFill/>
          <a:ln w="9525">
            <a:noFill/>
            <a:miter lim="800000"/>
            <a:headEnd/>
            <a:tailEnd/>
          </a:ln>
        </p:spPr>
      </p:pic>
      <p:sp>
        <p:nvSpPr>
          <p:cNvPr id="7" name="Slide Number Placeholder 9"/>
          <p:cNvSpPr txBox="1">
            <a:spLocks/>
          </p:cNvSpPr>
          <p:nvPr/>
        </p:nvSpPr>
        <p:spPr>
          <a:xfrm>
            <a:off x="8534024" y="6506215"/>
            <a:ext cx="609976"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1000" baseline="0" smtClean="0"/>
              <a:pPr/>
              <a:t>‹#›</a:t>
            </a:fld>
            <a:endParaRPr lang="en-GB" sz="1000" baseline="0" dirty="0"/>
          </a:p>
        </p:txBody>
      </p:sp>
      <p:sp>
        <p:nvSpPr>
          <p:cNvPr id="9" name="Rectangle 11"/>
          <p:cNvSpPr>
            <a:spLocks noChangeArrowheads="1"/>
          </p:cNvSpPr>
          <p:nvPr/>
        </p:nvSpPr>
        <p:spPr bwMode="auto">
          <a:xfrm>
            <a:off x="1392238" y="6477000"/>
            <a:ext cx="5830887"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900" b="1" noProof="0" dirty="0" smtClean="0">
                <a:solidFill>
                  <a:schemeClr val="tx2"/>
                </a:solidFill>
                <a:latin typeface="Arial" charset="0"/>
                <a:ea typeface="ＭＳ Ｐゴシック" charset="-128"/>
                <a:cs typeface="ＭＳ Ｐゴシック" charset="-128"/>
              </a:rPr>
              <a:t>www.esener.eu</a:t>
            </a:r>
            <a:endParaRPr lang="en-GB" sz="900" b="1" noProof="0" dirty="0">
              <a:solidFill>
                <a:schemeClr val="tx2"/>
              </a:solidFill>
              <a:latin typeface="Arial" charset="0"/>
              <a:ea typeface="ＭＳ Ｐゴシック" charset="-128"/>
              <a:cs typeface="ＭＳ Ｐゴシック" charset="-128"/>
            </a:endParaRPr>
          </a:p>
        </p:txBody>
      </p:sp>
      <p:pic>
        <p:nvPicPr>
          <p:cNvPr id="10" name="Bild 11" descr="111004_EU-OSHA_PPT_ESENER logo.png"/>
          <p:cNvPicPr>
            <a:picLocks noChangeAspect="1"/>
          </p:cNvPicPr>
          <p:nvPr/>
        </p:nvPicPr>
        <p:blipFill>
          <a:blip r:embed="rId16" cstate="print"/>
          <a:srcRect/>
          <a:stretch>
            <a:fillRect/>
          </a:stretch>
        </p:blipFill>
        <p:spPr bwMode="auto">
          <a:xfrm>
            <a:off x="7221538" y="6273800"/>
            <a:ext cx="877887" cy="311150"/>
          </a:xfrm>
          <a:prstGeom prst="rect">
            <a:avLst/>
          </a:prstGeom>
          <a:noFill/>
          <a:ln w="9525">
            <a:noFill/>
            <a:miter lim="800000"/>
            <a:headEnd/>
            <a:tailEnd/>
          </a:ln>
        </p:spPr>
      </p:pic>
    </p:spTree>
    <p:extLst>
      <p:ext uri="{BB962C8B-B14F-4D97-AF65-F5344CB8AC3E}">
        <p14:creationId xmlns:p14="http://schemas.microsoft.com/office/powerpoint/2010/main" val="33024991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wmf"/><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osha.europa.eu/en/surveys-and-statistics-osh/esener/2014" TargetMode="External"/><Relationship Id="rId5" Type="http://schemas.openxmlformats.org/officeDocument/2006/relationships/hyperlink" Target="https://oshwiki.eu/wiki/ESENER-2_Methodology" TargetMode="External"/><Relationship Id="rId4" Type="http://schemas.openxmlformats.org/officeDocument/2006/relationships/hyperlink" Target="http://www.esener.eu/"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sener.e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oshwiki.eu/wiki/Category:Statistic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0" y="3573016"/>
            <a:ext cx="8442480" cy="1152128"/>
          </a:xfrm>
        </p:spPr>
        <p:txBody>
          <a:bodyPr>
            <a:noAutofit/>
          </a:bodyPr>
          <a:lstStyle/>
          <a:p>
            <a:r>
              <a:rPr lang="en-US" sz="1800" dirty="0" smtClean="0"/>
              <a:t>ESENER: The European </a:t>
            </a:r>
            <a:r>
              <a:rPr lang="en-US" sz="1800" dirty="0"/>
              <a:t>Survey of Enterprises on New and </a:t>
            </a:r>
            <a:r>
              <a:rPr lang="en-US" sz="1800" dirty="0" smtClean="0"/>
              <a:t>Emerging Risks</a:t>
            </a:r>
            <a:br>
              <a:rPr lang="en-US" sz="1800" dirty="0" smtClean="0"/>
            </a:br>
            <a:r>
              <a:rPr lang="en-US" sz="1000" dirty="0" smtClean="0"/>
              <a:t/>
            </a:r>
            <a:br>
              <a:rPr lang="en-US" sz="1000" dirty="0" smtClean="0"/>
            </a:br>
            <a:r>
              <a:rPr lang="en-US" sz="1000" dirty="0"/>
              <a:t/>
            </a:r>
            <a:br>
              <a:rPr lang="en-US" sz="1000" dirty="0"/>
            </a:br>
            <a:r>
              <a:rPr lang="en-US" sz="1300" dirty="0" smtClean="0"/>
              <a:t>Session: 	</a:t>
            </a:r>
            <a:r>
              <a:rPr lang="en-GB" sz="1300" i="1" dirty="0" smtClean="0"/>
              <a:t>‘</a:t>
            </a:r>
            <a:r>
              <a:rPr lang="en-GB" sz="1300" i="1" dirty="0"/>
              <a:t>How to survey health and safety at work in the changing world of work? </a:t>
            </a:r>
            <a:r>
              <a:rPr lang="en-GB" sz="1300" i="1" dirty="0" smtClean="0"/>
              <a:t/>
            </a:r>
            <a:br>
              <a:rPr lang="en-GB" sz="1300" i="1" dirty="0" smtClean="0"/>
            </a:br>
            <a:r>
              <a:rPr lang="en-GB" sz="1300" i="1" dirty="0"/>
              <a:t>	</a:t>
            </a:r>
            <a:r>
              <a:rPr lang="en-GB" sz="1300" i="1" dirty="0" smtClean="0"/>
              <a:t>	Theory</a:t>
            </a:r>
            <a:r>
              <a:rPr lang="en-GB" sz="1300" i="1" dirty="0"/>
              <a:t>, </a:t>
            </a:r>
            <a:r>
              <a:rPr lang="en-GB" sz="1300" i="1" dirty="0" smtClean="0"/>
              <a:t>challenges and practice-1’</a:t>
            </a:r>
            <a:r>
              <a:rPr lang="en-US" sz="1300" i="1" dirty="0" smtClean="0"/>
              <a:t/>
            </a:r>
            <a:br>
              <a:rPr lang="en-US" sz="1300" i="1" dirty="0" smtClean="0"/>
            </a:br>
            <a:r>
              <a:rPr lang="en-US" sz="600" i="1" dirty="0" smtClean="0"/>
              <a:t/>
            </a:r>
            <a:br>
              <a:rPr lang="en-US" sz="600" i="1" dirty="0" smtClean="0"/>
            </a:br>
            <a:r>
              <a:rPr lang="en-US" sz="1300" dirty="0" smtClean="0"/>
              <a:t>ESRA Conference, Zagreb, 18 July </a:t>
            </a:r>
            <a:r>
              <a:rPr lang="es-ES" sz="1300" dirty="0" smtClean="0"/>
              <a:t>2019</a:t>
            </a:r>
            <a:r>
              <a:rPr lang="es-ES" sz="1500" dirty="0"/>
              <a:t/>
            </a:r>
            <a:br>
              <a:rPr lang="es-ES" sz="1500" dirty="0"/>
            </a:br>
            <a:r>
              <a:rPr lang="en-US" sz="2200" dirty="0" smtClean="0"/>
              <a:t> </a:t>
            </a:r>
            <a:endParaRPr lang="en-GB" sz="2200" dirty="0"/>
          </a:p>
        </p:txBody>
      </p:sp>
      <p:sp>
        <p:nvSpPr>
          <p:cNvPr id="6" name="Subtitle 2"/>
          <p:cNvSpPr txBox="1">
            <a:spLocks/>
          </p:cNvSpPr>
          <p:nvPr/>
        </p:nvSpPr>
        <p:spPr>
          <a:xfrm>
            <a:off x="467544" y="5085184"/>
            <a:ext cx="8208912" cy="648072"/>
          </a:xfrm>
          <a:prstGeom prst="rect">
            <a:avLst/>
          </a:prstGeom>
        </p:spPr>
        <p:txBody>
          <a:bodyPr vert="horz" lIns="0" tIns="0" rIns="0" bIns="0" rtlCol="0" anchor="t" anchorCtr="0">
            <a:noAutofit/>
          </a:bodyPr>
          <a:lstStyle>
            <a:lvl1pPr marL="0" indent="0" algn="l" defTabSz="457200" rtl="0" eaLnBrk="1" latinLnBrk="0" hangingPunct="1">
              <a:spcBef>
                <a:spcPts val="600"/>
              </a:spcBef>
              <a:spcAft>
                <a:spcPts val="0"/>
              </a:spcAft>
              <a:buClr>
                <a:schemeClr val="tx2"/>
              </a:buClr>
              <a:buFont typeface="Wingdings" pitchFamily="2" charset="2"/>
              <a:buNone/>
              <a:defRPr sz="1800" b="1" i="0" kern="1200" baseline="0">
                <a:solidFill>
                  <a:schemeClr val="tx2"/>
                </a:solidFill>
                <a:latin typeface="+mn-lt"/>
                <a:ea typeface="+mn-ea"/>
                <a:cs typeface="+mn-cs"/>
              </a:defRPr>
            </a:lvl1pPr>
            <a:lvl2pPr marL="457200" indent="0" algn="ctr" defTabSz="457200" rtl="0" eaLnBrk="1" latinLnBrk="0" hangingPunct="1">
              <a:spcBef>
                <a:spcPts val="0"/>
              </a:spcBef>
              <a:spcAft>
                <a:spcPts val="0"/>
              </a:spcAft>
              <a:buClrTx/>
              <a:buFont typeface="Arial" pitchFamily="34" charset="0"/>
              <a:buNone/>
              <a:defRPr sz="1800" kern="1200" baseline="0">
                <a:solidFill>
                  <a:schemeClr val="tx1">
                    <a:tint val="75000"/>
                  </a:schemeClr>
                </a:solidFill>
                <a:latin typeface="+mn-lt"/>
                <a:ea typeface="+mn-ea"/>
                <a:cs typeface="+mn-cs"/>
              </a:defRPr>
            </a:lvl2pPr>
            <a:lvl3pPr marL="914400" indent="0" algn="ctr" defTabSz="457200" rtl="0" eaLnBrk="1" latinLnBrk="0" hangingPunct="1">
              <a:spcBef>
                <a:spcPts val="0"/>
              </a:spcBef>
              <a:spcAft>
                <a:spcPts val="0"/>
              </a:spcAft>
              <a:buClrTx/>
              <a:buFont typeface="Arial" pitchFamily="34" charset="0"/>
              <a:buNone/>
              <a:defRPr sz="1700" kern="1200" baseline="0">
                <a:solidFill>
                  <a:schemeClr val="tx1">
                    <a:tint val="75000"/>
                  </a:schemeClr>
                </a:solidFill>
                <a:latin typeface="+mn-lt"/>
                <a:ea typeface="+mn-ea"/>
                <a:cs typeface="+mn-cs"/>
              </a:defRPr>
            </a:lvl3pPr>
            <a:lvl4pPr marL="1371600" indent="0" algn="ctr" defTabSz="457200" rtl="0" eaLnBrk="1" latinLnBrk="0" hangingPunct="1">
              <a:spcBef>
                <a:spcPts val="0"/>
              </a:spcBef>
              <a:spcAft>
                <a:spcPts val="0"/>
              </a:spcAft>
              <a:buClrTx/>
              <a:buFont typeface="Arial" pitchFamily="34" charset="0"/>
              <a:buNone/>
              <a:defRPr sz="1600" kern="1200" baseline="0">
                <a:solidFill>
                  <a:schemeClr val="tx1">
                    <a:tint val="75000"/>
                  </a:schemeClr>
                </a:solidFill>
                <a:latin typeface="+mn-lt"/>
                <a:ea typeface="+mn-ea"/>
                <a:cs typeface="+mn-cs"/>
              </a:defRPr>
            </a:lvl4pPr>
            <a:lvl5pPr marL="1828800" indent="0" algn="ctr" defTabSz="457200" rtl="0" eaLnBrk="1" latinLnBrk="0" hangingPunct="1">
              <a:spcBef>
                <a:spcPts val="0"/>
              </a:spcBef>
              <a:spcAft>
                <a:spcPts val="0"/>
              </a:spcAft>
              <a:buClrTx/>
              <a:buFont typeface="Arial" pitchFamily="34" charset="0"/>
              <a:buNone/>
              <a:defRPr sz="1500" kern="1200" baseline="0">
                <a:solidFill>
                  <a:schemeClr val="tx1">
                    <a:tint val="75000"/>
                  </a:schemeClr>
                </a:solidFill>
                <a:latin typeface="+mn-lt"/>
                <a:ea typeface="+mn-ea"/>
                <a:cs typeface="+mn-cs"/>
              </a:defRPr>
            </a:lvl5pPr>
            <a:lvl6pPr marL="2286000" indent="0" algn="ctr" defTabSz="457200" rtl="0" eaLnBrk="1" latinLnBrk="0" hangingPunct="1">
              <a:spcBef>
                <a:spcPts val="0"/>
              </a:spcBef>
              <a:buFont typeface="Arial" pitchFamily="34" charset="0"/>
              <a:buNone/>
              <a:defRPr sz="1400" kern="1200" baseline="0">
                <a:solidFill>
                  <a:schemeClr val="tx1">
                    <a:tint val="75000"/>
                  </a:schemeClr>
                </a:solidFill>
                <a:latin typeface="+mn-lt"/>
                <a:ea typeface="+mn-ea"/>
                <a:cs typeface="+mn-cs"/>
              </a:defRPr>
            </a:lvl6pPr>
            <a:lvl7pPr marL="2743200" indent="0" algn="ctr" defTabSz="457200" rtl="0" eaLnBrk="1" latinLnBrk="0" hangingPunct="1">
              <a:spcBef>
                <a:spcPts val="0"/>
              </a:spcBef>
              <a:buFont typeface="Arial" pitchFamily="34" charset="0"/>
              <a:buNone/>
              <a:defRPr sz="1300" kern="1200" baseline="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ES" sz="1200" dirty="0" smtClean="0"/>
              <a:t>Xabier </a:t>
            </a:r>
            <a:r>
              <a:rPr lang="es-ES" sz="1200" dirty="0" err="1" smtClean="0"/>
              <a:t>Irastorza</a:t>
            </a:r>
            <a:r>
              <a:rPr lang="es-ES" sz="1200" dirty="0" smtClean="0"/>
              <a:t> and Marine </a:t>
            </a:r>
            <a:r>
              <a:rPr lang="es-ES" sz="1200" dirty="0" err="1" smtClean="0"/>
              <a:t>Cavet</a:t>
            </a:r>
            <a:endParaRPr lang="en-GB" sz="1200" dirty="0" smtClean="0"/>
          </a:p>
          <a:p>
            <a:r>
              <a:rPr lang="es-ES" sz="1200" dirty="0" smtClean="0"/>
              <a:t>Project Manager, </a:t>
            </a:r>
            <a:r>
              <a:rPr lang="es-ES" sz="1200" dirty="0" err="1" smtClean="0"/>
              <a:t>Prevention</a:t>
            </a:r>
            <a:r>
              <a:rPr lang="es-ES" sz="1200" dirty="0" smtClean="0"/>
              <a:t> and </a:t>
            </a:r>
            <a:r>
              <a:rPr lang="es-ES" sz="1200" dirty="0" err="1" smtClean="0"/>
              <a:t>Research</a:t>
            </a:r>
            <a:r>
              <a:rPr lang="es-ES" sz="1200" dirty="0" smtClean="0"/>
              <a:t> </a:t>
            </a:r>
            <a:r>
              <a:rPr lang="es-ES" sz="1200" dirty="0" err="1" smtClean="0"/>
              <a:t>Unit</a:t>
            </a:r>
            <a:r>
              <a:rPr lang="es-ES" sz="1200" dirty="0" smtClean="0"/>
              <a:t>, </a:t>
            </a:r>
            <a:r>
              <a:rPr lang="es-ES" sz="1200" dirty="0" err="1" smtClean="0"/>
              <a:t>European</a:t>
            </a:r>
            <a:r>
              <a:rPr lang="es-ES" sz="1200" dirty="0" smtClean="0"/>
              <a:t> Agency </a:t>
            </a:r>
            <a:r>
              <a:rPr lang="es-ES" sz="1200" dirty="0" err="1" smtClean="0"/>
              <a:t>for</a:t>
            </a:r>
            <a:r>
              <a:rPr lang="es-ES" sz="1200" dirty="0" smtClean="0"/>
              <a:t> Safety and </a:t>
            </a:r>
            <a:r>
              <a:rPr lang="es-ES" sz="1200" dirty="0" err="1" smtClean="0"/>
              <a:t>Health</a:t>
            </a:r>
            <a:r>
              <a:rPr lang="es-ES" sz="1200" dirty="0" smtClean="0"/>
              <a:t> at </a:t>
            </a:r>
            <a:r>
              <a:rPr lang="es-ES" sz="1200" dirty="0" err="1" smtClean="0"/>
              <a:t>Work</a:t>
            </a:r>
            <a:r>
              <a:rPr lang="es-ES" sz="1200" dirty="0" smtClean="0"/>
              <a:t> </a:t>
            </a:r>
          </a:p>
        </p:txBody>
      </p:sp>
    </p:spTree>
    <p:extLst>
      <p:ext uri="{BB962C8B-B14F-4D97-AF65-F5344CB8AC3E}">
        <p14:creationId xmlns:p14="http://schemas.microsoft.com/office/powerpoint/2010/main" val="4070463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0000" y="332656"/>
            <a:ext cx="8442480" cy="48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200" dirty="0" smtClean="0"/>
              <a:t>2.	ESENER-2 Respondent EU28 (in %) </a:t>
            </a:r>
            <a:br>
              <a:rPr lang="en-GB" sz="2200" dirty="0" smtClean="0"/>
            </a:br>
            <a:r>
              <a:rPr lang="en-GB" sz="2200" b="0" i="1" dirty="0" smtClean="0"/>
              <a:t>‘Person who knows most about safety and health at the workplace’</a:t>
            </a:r>
            <a:br>
              <a:rPr lang="en-GB" sz="2200" b="0" i="1" dirty="0" smtClean="0"/>
            </a:br>
            <a:r>
              <a:rPr lang="en-GB" sz="2200" dirty="0" smtClean="0"/>
              <a:t> </a:t>
            </a:r>
            <a:endParaRPr lang="en-GB" sz="2200" dirty="0"/>
          </a:p>
        </p:txBody>
      </p:sp>
      <p:graphicFrame>
        <p:nvGraphicFramePr>
          <p:cNvPr id="5" name="Chart 4"/>
          <p:cNvGraphicFramePr>
            <a:graphicFrameLocks/>
          </p:cNvGraphicFramePr>
          <p:nvPr>
            <p:extLst/>
          </p:nvPr>
        </p:nvGraphicFramePr>
        <p:xfrm>
          <a:off x="485342" y="1124744"/>
          <a:ext cx="8208912" cy="4933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0953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jdelijke aanduiding voor inhoud 2"/>
          <p:cNvSpPr>
            <a:spLocks noGrp="1"/>
          </p:cNvSpPr>
          <p:nvPr>
            <p:ph idx="1"/>
          </p:nvPr>
        </p:nvSpPr>
        <p:spPr bwMode="auto">
          <a:xfrm>
            <a:off x="179513" y="1556792"/>
            <a:ext cx="8208912" cy="439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000" dirty="0"/>
              <a:t>Based on the requirements of the </a:t>
            </a:r>
            <a:r>
              <a:rPr lang="en-GB" altLang="de-DE" sz="2000" dirty="0" smtClean="0"/>
              <a:t>EU Framework </a:t>
            </a:r>
            <a:r>
              <a:rPr lang="en-GB" altLang="de-DE" sz="2000" dirty="0"/>
              <a:t>Directive on OSH:</a:t>
            </a:r>
          </a:p>
          <a:p>
            <a:pPr marL="800100" lvl="1" indent="-342900">
              <a:spcBef>
                <a:spcPct val="0"/>
              </a:spcBef>
              <a:spcAft>
                <a:spcPts val="1000"/>
              </a:spcAft>
              <a:buFont typeface="+mj-lt"/>
              <a:buAutoNum type="arabicPeriod"/>
            </a:pPr>
            <a:r>
              <a:rPr lang="en-GB" altLang="de-DE" sz="2000" dirty="0"/>
              <a:t>How is OSH managed in practice?</a:t>
            </a:r>
          </a:p>
          <a:p>
            <a:pPr marL="800100" lvl="1" indent="-342900">
              <a:spcBef>
                <a:spcPct val="0"/>
              </a:spcBef>
              <a:spcAft>
                <a:spcPts val="1000"/>
              </a:spcAft>
              <a:buFont typeface="+mj-lt"/>
              <a:buAutoNum type="arabicPeriod"/>
            </a:pPr>
            <a:r>
              <a:rPr lang="en-GB" altLang="de-DE" sz="2000" dirty="0"/>
              <a:t>How are psychosocial risks managed?</a:t>
            </a:r>
          </a:p>
          <a:p>
            <a:pPr marL="800100" lvl="1" indent="-342900">
              <a:spcBef>
                <a:spcPct val="0"/>
              </a:spcBef>
              <a:spcAft>
                <a:spcPts val="1000"/>
              </a:spcAft>
              <a:buFont typeface="+mj-lt"/>
              <a:buAutoNum type="arabicPeriod"/>
            </a:pPr>
            <a:r>
              <a:rPr lang="en-GB" altLang="de-DE" sz="2000" dirty="0"/>
              <a:t>What are the drivers and barriers?</a:t>
            </a:r>
          </a:p>
          <a:p>
            <a:pPr marL="800100" lvl="1" indent="-342900">
              <a:spcBef>
                <a:spcPct val="0"/>
              </a:spcBef>
              <a:spcAft>
                <a:spcPts val="1000"/>
              </a:spcAft>
              <a:buFont typeface="+mj-lt"/>
              <a:buAutoNum type="arabicPeriod"/>
            </a:pPr>
            <a:r>
              <a:rPr lang="en-GB" altLang="de-DE" sz="2000" dirty="0"/>
              <a:t>How are workers involved?</a:t>
            </a:r>
          </a:p>
          <a:p>
            <a:pPr marL="400050">
              <a:spcBef>
                <a:spcPct val="0"/>
              </a:spcBef>
              <a:spcAft>
                <a:spcPts val="1000"/>
              </a:spcAft>
            </a:pPr>
            <a:r>
              <a:rPr lang="en-GB" altLang="de-DE" sz="2000" dirty="0"/>
              <a:t>Limitations:</a:t>
            </a:r>
          </a:p>
          <a:p>
            <a:pPr marL="800100" lvl="1">
              <a:spcBef>
                <a:spcPct val="0"/>
              </a:spcBef>
              <a:spcAft>
                <a:spcPts val="1000"/>
              </a:spcAft>
            </a:pPr>
            <a:r>
              <a:rPr lang="en-GB" altLang="de-DE" sz="2000" dirty="0"/>
              <a:t>CATI can only probe the knowledge of the respondent (no access to documents, etc.)</a:t>
            </a:r>
          </a:p>
          <a:p>
            <a:pPr marL="800100" lvl="1">
              <a:spcBef>
                <a:spcPct val="0"/>
              </a:spcBef>
              <a:spcAft>
                <a:spcPts val="1000"/>
              </a:spcAft>
            </a:pPr>
            <a:r>
              <a:rPr lang="en-GB" altLang="de-DE" sz="2000" dirty="0" smtClean="0"/>
              <a:t>Questions - </a:t>
            </a:r>
            <a:r>
              <a:rPr lang="en-GB" altLang="de-DE" sz="2000" dirty="0"/>
              <a:t>simple, readily understood by a range of respondents in a range of situations, over the telephone (i.e. no show-cards)</a:t>
            </a:r>
          </a:p>
        </p:txBody>
      </p:sp>
      <p:sp>
        <p:nvSpPr>
          <p:cNvPr id="9220" name="Tijdelijke aanduiding voor tekst 3"/>
          <p:cNvSpPr>
            <a:spLocks noGrp="1"/>
          </p:cNvSpPr>
          <p:nvPr>
            <p:ph type="body" sz="quarter" idx="13"/>
          </p:nvPr>
        </p:nvSpPr>
        <p:spPr bwMode="auto">
          <a:xfrm>
            <a:off x="251520" y="980728"/>
            <a:ext cx="77866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200" dirty="0"/>
              <a:t>What do we want to ask? ... What </a:t>
            </a:r>
            <a:r>
              <a:rPr lang="en-GB" altLang="de-DE" sz="2200" u="sng" dirty="0"/>
              <a:t>can</a:t>
            </a:r>
            <a:r>
              <a:rPr lang="en-GB" altLang="de-DE" sz="2200" dirty="0"/>
              <a:t> we ask?</a:t>
            </a:r>
          </a:p>
        </p:txBody>
      </p:sp>
      <p:sp>
        <p:nvSpPr>
          <p:cNvPr id="8" name="Title 1"/>
          <p:cNvSpPr txBox="1">
            <a:spLocks/>
          </p:cNvSpPr>
          <p:nvPr/>
        </p:nvSpPr>
        <p:spPr>
          <a:xfrm>
            <a:off x="450000" y="180000"/>
            <a:ext cx="7559873" cy="489600"/>
          </a:xfrm>
          <a:prstGeom prst="rect">
            <a:avLst/>
          </a:prstGeom>
        </p:spPr>
        <p:txBody>
          <a:bodyPr vert="horz" lIns="91440" tIns="45720" rIns="91440" bIns="45720" rtlCol="0" anchor="ctr">
            <a:noAutofit/>
          </a:bodyPr>
          <a:lstStyle>
            <a:lvl1pPr defTabSz="457200">
              <a:spcBef>
                <a:spcPct val="0"/>
              </a:spcBef>
              <a:buNone/>
              <a:defRPr sz="2400" b="1" i="0" baseline="0">
                <a:solidFill>
                  <a:schemeClr val="tx2"/>
                </a:solidFill>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2. </a:t>
            </a:r>
            <a:r>
              <a:rPr lang="en-GB" dirty="0" smtClean="0"/>
              <a:t>ESENER – information that is relevant</a:t>
            </a:r>
            <a:endParaRPr lang="en-GB" dirty="0"/>
          </a:p>
        </p:txBody>
      </p:sp>
    </p:spTree>
    <p:extLst>
      <p:ext uri="{BB962C8B-B14F-4D97-AF65-F5344CB8AC3E}">
        <p14:creationId xmlns:p14="http://schemas.microsoft.com/office/powerpoint/2010/main" val="246660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ESENER-3 (2019) – target sample size</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355172121"/>
              </p:ext>
            </p:extLst>
          </p:nvPr>
        </p:nvGraphicFramePr>
        <p:xfrm>
          <a:off x="179512" y="1337329"/>
          <a:ext cx="4147562" cy="4755965"/>
        </p:xfrm>
        <a:graphic>
          <a:graphicData uri="http://schemas.openxmlformats.org/drawingml/2006/table">
            <a:tbl>
              <a:tblPr firstRow="1" firstCol="1" bandRow="1">
                <a:tableStyleId>{21E4AEA4-8DFA-4A89-87EB-49C32662AFE0}</a:tableStyleId>
              </a:tblPr>
              <a:tblGrid>
                <a:gridCol w="2220263">
                  <a:extLst>
                    <a:ext uri="{9D8B030D-6E8A-4147-A177-3AD203B41FA5}">
                      <a16:colId xmlns="" xmlns:a16="http://schemas.microsoft.com/office/drawing/2014/main" val="20000"/>
                    </a:ext>
                  </a:extLst>
                </a:gridCol>
                <a:gridCol w="1927299">
                  <a:extLst>
                    <a:ext uri="{9D8B030D-6E8A-4147-A177-3AD203B41FA5}">
                      <a16:colId xmlns="" xmlns:a16="http://schemas.microsoft.com/office/drawing/2014/main" val="20001"/>
                    </a:ext>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a:t>
                      </a:r>
                      <a:r>
                        <a:rPr lang="en-US" sz="1400" dirty="0" smtClean="0">
                          <a:effectLst/>
                        </a:rPr>
                        <a:t>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50314">
                <a:tc>
                  <a:txBody>
                    <a:bodyPr/>
                    <a:lstStyle/>
                    <a:p>
                      <a:pPr algn="l">
                        <a:spcBef>
                          <a:spcPts val="600"/>
                        </a:spcBef>
                        <a:spcAft>
                          <a:spcPts val="600"/>
                        </a:spcAft>
                      </a:pPr>
                      <a:r>
                        <a:rPr lang="en-US" sz="1400" dirty="0">
                          <a:solidFill>
                            <a:schemeClr val="tx1"/>
                          </a:solidFill>
                          <a:effectLst/>
                        </a:rPr>
                        <a:t>Austria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0314">
                <a:tc>
                  <a:txBody>
                    <a:bodyPr/>
                    <a:lstStyle/>
                    <a:p>
                      <a:pPr algn="l">
                        <a:spcBef>
                          <a:spcPts val="600"/>
                        </a:spcBef>
                        <a:spcAft>
                          <a:spcPts val="600"/>
                        </a:spcAft>
                      </a:pPr>
                      <a:r>
                        <a:rPr lang="en-US" sz="1400" dirty="0">
                          <a:solidFill>
                            <a:schemeClr val="tx1"/>
                          </a:solidFill>
                          <a:effectLst/>
                        </a:rPr>
                        <a:t>Belgium</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0314">
                <a:tc>
                  <a:txBody>
                    <a:bodyPr/>
                    <a:lstStyle/>
                    <a:p>
                      <a:pPr algn="l">
                        <a:spcBef>
                          <a:spcPts val="600"/>
                        </a:spcBef>
                        <a:spcAft>
                          <a:spcPts val="600"/>
                        </a:spcAft>
                      </a:pPr>
                      <a:r>
                        <a:rPr lang="en-US" sz="1400" dirty="0">
                          <a:solidFill>
                            <a:schemeClr val="tx1"/>
                          </a:solidFill>
                          <a:effectLst/>
                        </a:rPr>
                        <a:t>Bulgaria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50314">
                <a:tc>
                  <a:txBody>
                    <a:bodyPr/>
                    <a:lstStyle/>
                    <a:p>
                      <a:pPr algn="l">
                        <a:spcBef>
                          <a:spcPts val="600"/>
                        </a:spcBef>
                        <a:spcAft>
                          <a:spcPts val="600"/>
                        </a:spcAft>
                      </a:pPr>
                      <a:r>
                        <a:rPr lang="en-US" sz="1400" dirty="0">
                          <a:solidFill>
                            <a:schemeClr val="tx1"/>
                          </a:solidFill>
                          <a:effectLst/>
                        </a:rPr>
                        <a:t>Croatia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50314">
                <a:tc>
                  <a:txBody>
                    <a:bodyPr/>
                    <a:lstStyle/>
                    <a:p>
                      <a:pPr algn="l">
                        <a:spcBef>
                          <a:spcPts val="600"/>
                        </a:spcBef>
                        <a:spcAft>
                          <a:spcPts val="600"/>
                        </a:spcAft>
                      </a:pPr>
                      <a:r>
                        <a:rPr lang="en-US" sz="1400" dirty="0">
                          <a:solidFill>
                            <a:schemeClr val="tx1"/>
                          </a:solidFill>
                          <a:effectLst/>
                        </a:rPr>
                        <a:t>Cyprus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50314">
                <a:tc>
                  <a:txBody>
                    <a:bodyPr/>
                    <a:lstStyle/>
                    <a:p>
                      <a:pPr algn="l">
                        <a:spcBef>
                          <a:spcPts val="600"/>
                        </a:spcBef>
                        <a:spcAft>
                          <a:spcPts val="600"/>
                        </a:spcAft>
                      </a:pPr>
                      <a:r>
                        <a:rPr lang="en-US" sz="1400" dirty="0">
                          <a:solidFill>
                            <a:schemeClr val="tx1"/>
                          </a:solidFill>
                          <a:effectLst/>
                        </a:rPr>
                        <a:t>Czech Republic</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50314">
                <a:tc>
                  <a:txBody>
                    <a:bodyPr/>
                    <a:lstStyle/>
                    <a:p>
                      <a:pPr algn="l">
                        <a:spcBef>
                          <a:spcPts val="600"/>
                        </a:spcBef>
                        <a:spcAft>
                          <a:spcPts val="600"/>
                        </a:spcAft>
                      </a:pPr>
                      <a:r>
                        <a:rPr lang="en-US" sz="1400" dirty="0">
                          <a:solidFill>
                            <a:schemeClr val="tx1"/>
                          </a:solidFill>
                          <a:effectLst/>
                        </a:rPr>
                        <a:t>Denmark</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50314">
                <a:tc>
                  <a:txBody>
                    <a:bodyPr/>
                    <a:lstStyle/>
                    <a:p>
                      <a:pPr algn="l">
                        <a:spcBef>
                          <a:spcPts val="600"/>
                        </a:spcBef>
                        <a:spcAft>
                          <a:spcPts val="600"/>
                        </a:spcAft>
                      </a:pPr>
                      <a:r>
                        <a:rPr lang="en-US" sz="1400" dirty="0">
                          <a:solidFill>
                            <a:schemeClr val="tx1"/>
                          </a:solidFill>
                          <a:effectLst/>
                        </a:rPr>
                        <a:t>Estonia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50314">
                <a:tc>
                  <a:txBody>
                    <a:bodyPr/>
                    <a:lstStyle/>
                    <a:p>
                      <a:pPr algn="l">
                        <a:spcBef>
                          <a:spcPts val="600"/>
                        </a:spcBef>
                        <a:spcAft>
                          <a:spcPts val="600"/>
                        </a:spcAft>
                      </a:pPr>
                      <a:r>
                        <a:rPr lang="en-US" sz="1400" dirty="0">
                          <a:solidFill>
                            <a:schemeClr val="tx1"/>
                          </a:solidFill>
                          <a:effectLst/>
                        </a:rPr>
                        <a:t>Finland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50314">
                <a:tc>
                  <a:txBody>
                    <a:bodyPr/>
                    <a:lstStyle/>
                    <a:p>
                      <a:pPr algn="l">
                        <a:spcBef>
                          <a:spcPts val="600"/>
                        </a:spcBef>
                        <a:spcAft>
                          <a:spcPts val="600"/>
                        </a:spcAft>
                      </a:pPr>
                      <a:r>
                        <a:rPr lang="en-US" sz="1400" dirty="0">
                          <a:solidFill>
                            <a:schemeClr val="tx1"/>
                          </a:solidFill>
                          <a:effectLst/>
                        </a:rPr>
                        <a:t>France</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50314">
                <a:tc>
                  <a:txBody>
                    <a:bodyPr/>
                    <a:lstStyle/>
                    <a:p>
                      <a:pPr algn="l">
                        <a:spcBef>
                          <a:spcPts val="600"/>
                        </a:spcBef>
                        <a:spcAft>
                          <a:spcPts val="600"/>
                        </a:spcAft>
                      </a:pPr>
                      <a:r>
                        <a:rPr lang="en-US" sz="1400" dirty="0">
                          <a:solidFill>
                            <a:schemeClr val="tx1"/>
                          </a:solidFill>
                          <a:effectLst/>
                        </a:rPr>
                        <a:t>Germany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50314">
                <a:tc>
                  <a:txBody>
                    <a:bodyPr/>
                    <a:lstStyle/>
                    <a:p>
                      <a:pPr algn="l">
                        <a:spcBef>
                          <a:spcPts val="600"/>
                        </a:spcBef>
                        <a:spcAft>
                          <a:spcPts val="600"/>
                        </a:spcAft>
                      </a:pPr>
                      <a:r>
                        <a:rPr lang="en-US" sz="1400" dirty="0">
                          <a:solidFill>
                            <a:schemeClr val="tx1"/>
                          </a:solidFill>
                          <a:effectLst/>
                        </a:rPr>
                        <a:t>Greece</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50314">
                <a:tc>
                  <a:txBody>
                    <a:bodyPr/>
                    <a:lstStyle/>
                    <a:p>
                      <a:pPr algn="l">
                        <a:spcBef>
                          <a:spcPts val="600"/>
                        </a:spcBef>
                        <a:spcAft>
                          <a:spcPts val="600"/>
                        </a:spcAft>
                      </a:pPr>
                      <a:r>
                        <a:rPr lang="en-US" sz="1400" dirty="0">
                          <a:solidFill>
                            <a:schemeClr val="tx1"/>
                          </a:solidFill>
                          <a:effectLst/>
                        </a:rPr>
                        <a:t>Hungary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50314">
                <a:tc>
                  <a:txBody>
                    <a:bodyPr/>
                    <a:lstStyle/>
                    <a:p>
                      <a:pPr algn="l">
                        <a:spcBef>
                          <a:spcPts val="600"/>
                        </a:spcBef>
                        <a:spcAft>
                          <a:spcPts val="600"/>
                        </a:spcAft>
                      </a:pPr>
                      <a:r>
                        <a:rPr lang="en-US" sz="1400" dirty="0">
                          <a:solidFill>
                            <a:schemeClr val="tx1"/>
                          </a:solidFill>
                          <a:effectLst/>
                        </a:rPr>
                        <a:t>Iceland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r h="250314">
                <a:tc>
                  <a:txBody>
                    <a:bodyPr/>
                    <a:lstStyle/>
                    <a:p>
                      <a:pPr algn="l">
                        <a:spcBef>
                          <a:spcPts val="600"/>
                        </a:spcBef>
                        <a:spcAft>
                          <a:spcPts val="600"/>
                        </a:spcAft>
                      </a:pPr>
                      <a:r>
                        <a:rPr lang="en-US" sz="1400" i="1" dirty="0">
                          <a:solidFill>
                            <a:srgbClr val="FF0000"/>
                          </a:solidFill>
                          <a:effectLst/>
                        </a:rPr>
                        <a:t>Ireland</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smtClean="0">
                          <a:solidFill>
                            <a:schemeClr val="tx1"/>
                          </a:solidFill>
                          <a:effectLst/>
                        </a:rPr>
                        <a:t>750</a:t>
                      </a:r>
                      <a:r>
                        <a:rPr lang="en-US" sz="1400" i="1" dirty="0" smtClean="0">
                          <a:solidFill>
                            <a:srgbClr val="FF0000"/>
                          </a:solidFill>
                          <a:effectLst/>
                        </a:rPr>
                        <a:t> </a:t>
                      </a:r>
                      <a:r>
                        <a:rPr lang="en-US" sz="1400" b="1" i="1" dirty="0" smtClean="0">
                          <a:solidFill>
                            <a:srgbClr val="FF0000"/>
                          </a:solidFill>
                          <a:effectLst/>
                        </a:rPr>
                        <a:t>+ 1250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5"/>
                  </a:ext>
                </a:extLst>
              </a:tr>
              <a:tr h="250314">
                <a:tc>
                  <a:txBody>
                    <a:bodyPr/>
                    <a:lstStyle/>
                    <a:p>
                      <a:pPr algn="l">
                        <a:spcBef>
                          <a:spcPts val="600"/>
                        </a:spcBef>
                        <a:spcAft>
                          <a:spcPts val="600"/>
                        </a:spcAft>
                      </a:pPr>
                      <a:r>
                        <a:rPr lang="en-US" sz="1400" dirty="0">
                          <a:solidFill>
                            <a:schemeClr val="tx1"/>
                          </a:solidFill>
                          <a:effectLst/>
                        </a:rPr>
                        <a:t>Italy</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r h="250314">
                <a:tc>
                  <a:txBody>
                    <a:bodyPr/>
                    <a:lstStyle/>
                    <a:p>
                      <a:pPr algn="l">
                        <a:spcBef>
                          <a:spcPts val="600"/>
                        </a:spcBef>
                        <a:spcAft>
                          <a:spcPts val="600"/>
                        </a:spcAft>
                      </a:pPr>
                      <a:r>
                        <a:rPr lang="en-US" sz="1400" dirty="0">
                          <a:solidFill>
                            <a:schemeClr val="tx1"/>
                          </a:solidFill>
                          <a:effectLst/>
                        </a:rPr>
                        <a:t>Latvia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09629726"/>
              </p:ext>
            </p:extLst>
          </p:nvPr>
        </p:nvGraphicFramePr>
        <p:xfrm>
          <a:off x="4445527" y="1337331"/>
          <a:ext cx="4270817" cy="4755965"/>
        </p:xfrm>
        <a:graphic>
          <a:graphicData uri="http://schemas.openxmlformats.org/drawingml/2006/table">
            <a:tbl>
              <a:tblPr firstRow="1" firstCol="1" bandRow="1">
                <a:tableStyleId>{21E4AEA4-8DFA-4A89-87EB-49C32662AFE0}</a:tableStyleId>
              </a:tblPr>
              <a:tblGrid>
                <a:gridCol w="2459509">
                  <a:extLst>
                    <a:ext uri="{9D8B030D-6E8A-4147-A177-3AD203B41FA5}">
                      <a16:colId xmlns="" xmlns:a16="http://schemas.microsoft.com/office/drawing/2014/main" val="20000"/>
                    </a:ext>
                  </a:extLst>
                </a:gridCol>
                <a:gridCol w="1811308">
                  <a:extLst>
                    <a:ext uri="{9D8B030D-6E8A-4147-A177-3AD203B41FA5}">
                      <a16:colId xmlns="" xmlns:a16="http://schemas.microsoft.com/office/drawing/2014/main" val="20001"/>
                    </a:ext>
                  </a:extLst>
                </a:gridCol>
              </a:tblGrid>
              <a:tr h="500627">
                <a:tc>
                  <a:txBody>
                    <a:bodyPr/>
                    <a:lstStyle/>
                    <a:p>
                      <a:pPr algn="ctr">
                        <a:spcBef>
                          <a:spcPts val="600"/>
                        </a:spcBef>
                        <a:spcAft>
                          <a:spcPts val="600"/>
                        </a:spcAft>
                      </a:pPr>
                      <a:r>
                        <a:rPr lang="en-US" sz="1400" dirty="0">
                          <a:effectLst/>
                        </a:rPr>
                        <a:t>Country</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600"/>
                        </a:spcBef>
                        <a:spcAft>
                          <a:spcPts val="600"/>
                        </a:spcAft>
                      </a:pPr>
                      <a:r>
                        <a:rPr lang="en-US" sz="1400" dirty="0">
                          <a:effectLst/>
                        </a:rPr>
                        <a:t>Interviews for </a:t>
                      </a:r>
                      <a:r>
                        <a:rPr lang="en-US" sz="1400" dirty="0" smtClean="0">
                          <a:effectLst/>
                        </a:rPr>
                        <a:t>ESENER-3</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250314">
                <a:tc>
                  <a:txBody>
                    <a:bodyPr/>
                    <a:lstStyle/>
                    <a:p>
                      <a:pPr algn="l">
                        <a:spcBef>
                          <a:spcPts val="600"/>
                        </a:spcBef>
                        <a:spcAft>
                          <a:spcPts val="600"/>
                        </a:spcAft>
                      </a:pPr>
                      <a:r>
                        <a:rPr lang="en-US" sz="1400" dirty="0">
                          <a:solidFill>
                            <a:schemeClr val="tx1"/>
                          </a:solidFill>
                          <a:effectLst/>
                        </a:rPr>
                        <a:t>Lithuania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0314">
                <a:tc>
                  <a:txBody>
                    <a:bodyPr/>
                    <a:lstStyle/>
                    <a:p>
                      <a:pPr algn="l">
                        <a:spcBef>
                          <a:spcPts val="600"/>
                        </a:spcBef>
                        <a:spcAft>
                          <a:spcPts val="600"/>
                        </a:spcAft>
                      </a:pPr>
                      <a:r>
                        <a:rPr lang="en-US" sz="1400" dirty="0">
                          <a:solidFill>
                            <a:schemeClr val="tx1"/>
                          </a:solidFill>
                          <a:effectLst/>
                        </a:rPr>
                        <a:t>Luxembourg</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0314">
                <a:tc>
                  <a:txBody>
                    <a:bodyPr/>
                    <a:lstStyle/>
                    <a:p>
                      <a:pPr algn="l">
                        <a:spcBef>
                          <a:spcPts val="600"/>
                        </a:spcBef>
                        <a:spcAft>
                          <a:spcPts val="600"/>
                        </a:spcAft>
                      </a:pPr>
                      <a:r>
                        <a:rPr lang="en-US" sz="1400" dirty="0" smtClean="0">
                          <a:solidFill>
                            <a:schemeClr val="tx1"/>
                          </a:solidFill>
                          <a:effectLst/>
                          <a:latin typeface="+mn-lt"/>
                          <a:ea typeface="+mn-ea"/>
                          <a:cs typeface="+mn-cs"/>
                        </a:rPr>
                        <a:t>North Macedonia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50314">
                <a:tc>
                  <a:txBody>
                    <a:bodyPr/>
                    <a:lstStyle/>
                    <a:p>
                      <a:pPr algn="l">
                        <a:spcBef>
                          <a:spcPts val="600"/>
                        </a:spcBef>
                        <a:spcAft>
                          <a:spcPts val="600"/>
                        </a:spcAft>
                      </a:pPr>
                      <a:r>
                        <a:rPr lang="en-US" sz="1400" dirty="0">
                          <a:solidFill>
                            <a:schemeClr val="tx1"/>
                          </a:solidFill>
                          <a:effectLst/>
                        </a:rPr>
                        <a:t>Malta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450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50314">
                <a:tc>
                  <a:txBody>
                    <a:bodyPr/>
                    <a:lstStyle/>
                    <a:p>
                      <a:pPr algn="l">
                        <a:spcBef>
                          <a:spcPts val="600"/>
                        </a:spcBef>
                        <a:spcAft>
                          <a:spcPts val="600"/>
                        </a:spcAft>
                      </a:pPr>
                      <a:r>
                        <a:rPr lang="en-US" sz="1400" dirty="0">
                          <a:solidFill>
                            <a:schemeClr val="tx1"/>
                          </a:solidFill>
                          <a:effectLst/>
                        </a:rPr>
                        <a:t>Netherlands</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50314">
                <a:tc>
                  <a:txBody>
                    <a:bodyPr/>
                    <a:lstStyle/>
                    <a:p>
                      <a:pPr algn="l">
                        <a:spcBef>
                          <a:spcPts val="600"/>
                        </a:spcBef>
                        <a:spcAft>
                          <a:spcPts val="600"/>
                        </a:spcAft>
                      </a:pPr>
                      <a:r>
                        <a:rPr lang="en-US" sz="1400" i="1" dirty="0">
                          <a:solidFill>
                            <a:srgbClr val="FF0000"/>
                          </a:solidFill>
                          <a:effectLst/>
                        </a:rPr>
                        <a:t>Norway</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1,500</a:t>
                      </a:r>
                      <a:r>
                        <a:rPr lang="en-US" sz="1400" i="1" baseline="0" dirty="0" smtClean="0">
                          <a:solidFill>
                            <a:srgbClr val="FF0000"/>
                          </a:solidFill>
                          <a:effectLst/>
                        </a:rPr>
                        <a:t> </a:t>
                      </a:r>
                      <a:r>
                        <a:rPr lang="en-US" sz="1400" b="1" i="1" baseline="0" dirty="0" smtClean="0">
                          <a:solidFill>
                            <a:srgbClr val="FF0000"/>
                          </a:solidFill>
                          <a:effectLst/>
                        </a:rPr>
                        <a:t>+ 450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50314">
                <a:tc>
                  <a:txBody>
                    <a:bodyPr/>
                    <a:lstStyle/>
                    <a:p>
                      <a:pPr algn="l">
                        <a:spcBef>
                          <a:spcPts val="600"/>
                        </a:spcBef>
                        <a:spcAft>
                          <a:spcPts val="600"/>
                        </a:spcAft>
                      </a:pPr>
                      <a:r>
                        <a:rPr lang="en-US" sz="1400" dirty="0">
                          <a:solidFill>
                            <a:schemeClr val="tx1"/>
                          </a:solidFill>
                          <a:effectLst/>
                        </a:rPr>
                        <a:t>Poland</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2,250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50314">
                <a:tc>
                  <a:txBody>
                    <a:bodyPr/>
                    <a:lstStyle/>
                    <a:p>
                      <a:pPr algn="l">
                        <a:spcBef>
                          <a:spcPts val="600"/>
                        </a:spcBef>
                        <a:spcAft>
                          <a:spcPts val="600"/>
                        </a:spcAft>
                      </a:pPr>
                      <a:r>
                        <a:rPr lang="en-US" sz="1400" dirty="0">
                          <a:solidFill>
                            <a:schemeClr val="tx1"/>
                          </a:solidFill>
                          <a:effectLst/>
                        </a:rPr>
                        <a:t>Portugal </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250314">
                <a:tc>
                  <a:txBody>
                    <a:bodyPr/>
                    <a:lstStyle/>
                    <a:p>
                      <a:pPr algn="l">
                        <a:spcBef>
                          <a:spcPts val="600"/>
                        </a:spcBef>
                        <a:spcAft>
                          <a:spcPts val="600"/>
                        </a:spcAft>
                      </a:pPr>
                      <a:r>
                        <a:rPr lang="en-US" sz="1400" dirty="0">
                          <a:solidFill>
                            <a:schemeClr val="tx1"/>
                          </a:solidFill>
                          <a:effectLst/>
                        </a:rPr>
                        <a:t>Romania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smtClean="0">
                          <a:effectLst/>
                        </a:rPr>
                        <a:t>1,500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9"/>
                  </a:ext>
                </a:extLst>
              </a:tr>
              <a:tr h="250314">
                <a:tc>
                  <a:txBody>
                    <a:bodyPr/>
                    <a:lstStyle/>
                    <a:p>
                      <a:pPr algn="l">
                        <a:spcBef>
                          <a:spcPts val="600"/>
                        </a:spcBef>
                        <a:spcAft>
                          <a:spcPts val="600"/>
                        </a:spcAft>
                      </a:pPr>
                      <a:r>
                        <a:rPr lang="en-US" sz="1400" dirty="0">
                          <a:solidFill>
                            <a:schemeClr val="tx1"/>
                          </a:solidFill>
                          <a:effectLst/>
                        </a:rPr>
                        <a:t>Serbia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dirty="0" smtClean="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0"/>
                  </a:ext>
                </a:extLst>
              </a:tr>
              <a:tr h="250314">
                <a:tc>
                  <a:txBody>
                    <a:bodyPr/>
                    <a:lstStyle/>
                    <a:p>
                      <a:pPr algn="l">
                        <a:spcBef>
                          <a:spcPts val="600"/>
                        </a:spcBef>
                        <a:spcAft>
                          <a:spcPts val="600"/>
                        </a:spcAft>
                      </a:pPr>
                      <a:r>
                        <a:rPr lang="en-US" sz="1400" dirty="0">
                          <a:solidFill>
                            <a:schemeClr val="tx1"/>
                          </a:solidFill>
                          <a:effectLst/>
                        </a:rPr>
                        <a:t>Slovakia</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dirty="0">
                          <a:effectLst/>
                        </a:rPr>
                        <a:t>750</a:t>
                      </a:r>
                      <a:endParaRPr lang="en-GB"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1"/>
                  </a:ext>
                </a:extLst>
              </a:tr>
              <a:tr h="250314">
                <a:tc>
                  <a:txBody>
                    <a:bodyPr/>
                    <a:lstStyle/>
                    <a:p>
                      <a:pPr algn="l">
                        <a:spcBef>
                          <a:spcPts val="600"/>
                        </a:spcBef>
                        <a:spcAft>
                          <a:spcPts val="600"/>
                        </a:spcAft>
                      </a:pPr>
                      <a:r>
                        <a:rPr lang="en-US" sz="1400" i="1" dirty="0">
                          <a:solidFill>
                            <a:srgbClr val="FF0000"/>
                          </a:solidFill>
                          <a:effectLst/>
                        </a:rPr>
                        <a:t>Slovenia</a:t>
                      </a:r>
                      <a:endParaRPr lang="en-GB" sz="1400"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750</a:t>
                      </a:r>
                      <a:r>
                        <a:rPr lang="en-US" sz="1400" i="1" dirty="0" smtClean="0">
                          <a:solidFill>
                            <a:srgbClr val="FF0000"/>
                          </a:solidFill>
                          <a:effectLst/>
                        </a:rPr>
                        <a:t> </a:t>
                      </a:r>
                      <a:r>
                        <a:rPr lang="en-US" sz="1400" b="1" i="1" dirty="0" smtClean="0">
                          <a:solidFill>
                            <a:srgbClr val="FF0000"/>
                          </a:solidFill>
                          <a:effectLst/>
                        </a:rPr>
                        <a:t>+ 300</a:t>
                      </a:r>
                      <a:endParaRPr lang="en-GB" sz="1400" b="1" i="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250314">
                <a:tc>
                  <a:txBody>
                    <a:bodyPr/>
                    <a:lstStyle/>
                    <a:p>
                      <a:pPr algn="l">
                        <a:spcBef>
                          <a:spcPts val="600"/>
                        </a:spcBef>
                        <a:spcAft>
                          <a:spcPts val="600"/>
                        </a:spcAft>
                      </a:pPr>
                      <a:r>
                        <a:rPr lang="en-US" sz="1400" i="0" dirty="0">
                          <a:solidFill>
                            <a:schemeClr val="tx1"/>
                          </a:solidFill>
                          <a:effectLst/>
                        </a:rPr>
                        <a:t>Spain</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0" dirty="0" smtClean="0">
                          <a:solidFill>
                            <a:schemeClr val="tx1"/>
                          </a:solidFill>
                          <a:effectLst/>
                        </a:rPr>
                        <a:t>2,250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3"/>
                  </a:ext>
                </a:extLst>
              </a:tr>
              <a:tr h="250314">
                <a:tc>
                  <a:txBody>
                    <a:bodyPr/>
                    <a:lstStyle/>
                    <a:p>
                      <a:pPr algn="l">
                        <a:spcBef>
                          <a:spcPts val="600"/>
                        </a:spcBef>
                        <a:spcAft>
                          <a:spcPts val="600"/>
                        </a:spcAft>
                      </a:pPr>
                      <a:r>
                        <a:rPr lang="en-US" sz="1400" i="0" dirty="0">
                          <a:solidFill>
                            <a:schemeClr val="tx1"/>
                          </a:solidFill>
                          <a:effectLst/>
                        </a:rPr>
                        <a:t>Sweden</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smtClean="0">
                          <a:solidFill>
                            <a:schemeClr val="tx1"/>
                          </a:solidFill>
                          <a:effectLst/>
                        </a:rPr>
                        <a:t>1,500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r h="250314">
                <a:tc>
                  <a:txBody>
                    <a:bodyPr/>
                    <a:lstStyle/>
                    <a:p>
                      <a:pPr algn="l">
                        <a:spcBef>
                          <a:spcPts val="600"/>
                        </a:spcBef>
                        <a:spcAft>
                          <a:spcPts val="600"/>
                        </a:spcAft>
                      </a:pPr>
                      <a:r>
                        <a:rPr lang="en-US" sz="1400" i="1" dirty="0">
                          <a:solidFill>
                            <a:schemeClr val="tx1"/>
                          </a:solidFill>
                          <a:effectLst/>
                        </a:rPr>
                        <a:t>Switzerland</a:t>
                      </a:r>
                      <a:endParaRPr lang="en-GB" sz="1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i="1" dirty="0" smtClean="0">
                          <a:solidFill>
                            <a:schemeClr val="tx1"/>
                          </a:solidFill>
                          <a:effectLst/>
                        </a:rPr>
                        <a:t>1,500</a:t>
                      </a:r>
                      <a:endParaRPr lang="en-GB" sz="14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5"/>
                  </a:ext>
                </a:extLst>
              </a:tr>
              <a:tr h="250314">
                <a:tc>
                  <a:txBody>
                    <a:bodyPr/>
                    <a:lstStyle/>
                    <a:p>
                      <a:pPr algn="l">
                        <a:spcBef>
                          <a:spcPts val="600"/>
                        </a:spcBef>
                        <a:spcAft>
                          <a:spcPts val="600"/>
                        </a:spcAft>
                      </a:pPr>
                      <a:r>
                        <a:rPr lang="en-US" sz="1400" i="0" dirty="0">
                          <a:solidFill>
                            <a:schemeClr val="tx1"/>
                          </a:solidFill>
                          <a:effectLst/>
                        </a:rPr>
                        <a:t>United Kingdom</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DF0E7"/>
                    </a:solidFill>
                  </a:tcPr>
                </a:tc>
                <a:tc>
                  <a:txBody>
                    <a:bodyPr/>
                    <a:lstStyle/>
                    <a:p>
                      <a:pPr algn="ctr">
                        <a:spcBef>
                          <a:spcPts val="600"/>
                        </a:spcBef>
                        <a:spcAft>
                          <a:spcPts val="600"/>
                        </a:spcAft>
                      </a:pPr>
                      <a:r>
                        <a:rPr lang="en-US" sz="1400" i="0" dirty="0">
                          <a:solidFill>
                            <a:schemeClr val="tx1"/>
                          </a:solidFill>
                          <a:effectLst/>
                        </a:rPr>
                        <a:t>2</a:t>
                      </a:r>
                      <a:r>
                        <a:rPr lang="en-US" sz="1400" i="0" dirty="0" smtClean="0">
                          <a:solidFill>
                            <a:schemeClr val="tx1"/>
                          </a:solidFill>
                          <a:effectLst/>
                        </a:rPr>
                        <a:t>,250</a:t>
                      </a:r>
                      <a:endParaRPr lang="en-GB" sz="1400" i="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6"/>
                  </a:ext>
                </a:extLst>
              </a:tr>
              <a:tr h="250314">
                <a:tc>
                  <a:txBody>
                    <a:bodyPr/>
                    <a:lstStyle/>
                    <a:p>
                      <a:pPr algn="l">
                        <a:spcBef>
                          <a:spcPts val="600"/>
                        </a:spcBef>
                        <a:spcAft>
                          <a:spcPts val="600"/>
                        </a:spcAft>
                      </a:pPr>
                      <a:r>
                        <a:rPr lang="en-US" sz="1400" dirty="0">
                          <a:solidFill>
                            <a:schemeClr val="tx1"/>
                          </a:solidFill>
                          <a:effectLst/>
                        </a:rPr>
                        <a:t>Total </a:t>
                      </a:r>
                      <a:endParaRPr lang="en-GB"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solidFill>
                      <a:srgbClr val="FBE0CB"/>
                    </a:solidFill>
                  </a:tcPr>
                </a:tc>
                <a:tc>
                  <a:txBody>
                    <a:bodyPr/>
                    <a:lstStyle/>
                    <a:p>
                      <a:pPr algn="ctr">
                        <a:spcBef>
                          <a:spcPts val="600"/>
                        </a:spcBef>
                        <a:spcAft>
                          <a:spcPts val="600"/>
                        </a:spcAft>
                      </a:pPr>
                      <a:r>
                        <a:rPr lang="en-US" sz="1400" b="1" dirty="0" smtClean="0">
                          <a:effectLst/>
                        </a:rPr>
                        <a:t>45,200</a:t>
                      </a:r>
                      <a:endParaRPr lang="en-GB" sz="140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7"/>
                  </a:ext>
                </a:extLst>
              </a:tr>
            </a:tbl>
          </a:graphicData>
        </a:graphic>
      </p:graphicFrame>
      <p:sp>
        <p:nvSpPr>
          <p:cNvPr id="5" name="Tijdelijke aanduiding voor tekst 3"/>
          <p:cNvSpPr txBox="1">
            <a:spLocks/>
          </p:cNvSpPr>
          <p:nvPr/>
        </p:nvSpPr>
        <p:spPr bwMode="auto">
          <a:xfrm>
            <a:off x="251520" y="908720"/>
            <a:ext cx="7786688" cy="2682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spcAft>
                <a:spcPts val="1000"/>
              </a:spcAft>
              <a:buNone/>
            </a:pPr>
            <a:r>
              <a:rPr lang="en-GB" altLang="de-DE" dirty="0" smtClean="0"/>
              <a:t>Fieldwork: 1 April – mid July 2019</a:t>
            </a:r>
            <a:endParaRPr lang="en-GB" altLang="de-DE" dirty="0"/>
          </a:p>
        </p:txBody>
      </p:sp>
    </p:spTree>
    <p:extLst>
      <p:ext uri="{BB962C8B-B14F-4D97-AF65-F5344CB8AC3E}">
        <p14:creationId xmlns:p14="http://schemas.microsoft.com/office/powerpoint/2010/main" val="341610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sz="2200" dirty="0" smtClean="0"/>
              <a:t>2. ESENER-3 Questionnaire development process </a:t>
            </a:r>
            <a:endParaRPr lang="en-GB" sz="2200" dirty="0"/>
          </a:p>
        </p:txBody>
      </p:sp>
      <p:sp>
        <p:nvSpPr>
          <p:cNvPr id="94211" name="Rectangle 3"/>
          <p:cNvSpPr>
            <a:spLocks noGrp="1" noChangeArrowheads="1"/>
          </p:cNvSpPr>
          <p:nvPr>
            <p:ph sz="half" idx="1"/>
          </p:nvPr>
        </p:nvSpPr>
        <p:spPr>
          <a:xfrm>
            <a:off x="457275" y="3861048"/>
            <a:ext cx="7283077" cy="2043608"/>
          </a:xfrm>
        </p:spPr>
        <p:txBody>
          <a:bodyPr>
            <a:normAutofit/>
          </a:bodyPr>
          <a:lstStyle/>
          <a:p>
            <a:pPr marL="0" indent="0">
              <a:buNone/>
            </a:pPr>
            <a:r>
              <a:rPr lang="en-US" sz="2200" dirty="0" smtClean="0"/>
              <a:t>Team: </a:t>
            </a:r>
          </a:p>
          <a:p>
            <a:pPr lvl="1"/>
            <a:r>
              <a:rPr lang="en-US" sz="2000" dirty="0" smtClean="0"/>
              <a:t>EU-OSHA </a:t>
            </a:r>
          </a:p>
          <a:p>
            <a:pPr lvl="1"/>
            <a:r>
              <a:rPr lang="en-US" sz="2000" dirty="0" smtClean="0"/>
              <a:t>Kantar Public (lead contractor)</a:t>
            </a:r>
          </a:p>
          <a:p>
            <a:pPr lvl="1"/>
            <a:r>
              <a:rPr lang="en-US" sz="2000" dirty="0" smtClean="0"/>
              <a:t>Experts:</a:t>
            </a:r>
          </a:p>
          <a:p>
            <a:pPr lvl="2"/>
            <a:r>
              <a:rPr lang="en-US" sz="2000" dirty="0" smtClean="0"/>
              <a:t>Latvia</a:t>
            </a:r>
            <a:r>
              <a:rPr lang="en-US" sz="2000" dirty="0"/>
              <a:t>, IOSEH at </a:t>
            </a:r>
            <a:r>
              <a:rPr lang="en-US" sz="2000" dirty="0" err="1"/>
              <a:t>Stradins</a:t>
            </a:r>
            <a:r>
              <a:rPr lang="en-US" sz="2000" dirty="0"/>
              <a:t> University </a:t>
            </a:r>
            <a:r>
              <a:rPr lang="en-US" sz="2000" dirty="0" smtClean="0"/>
              <a:t>Riga.</a:t>
            </a:r>
          </a:p>
          <a:p>
            <a:pPr lvl="2"/>
            <a:r>
              <a:rPr lang="en-US" sz="2000" dirty="0" smtClean="0"/>
              <a:t>The Netherlands,</a:t>
            </a:r>
            <a:r>
              <a:rPr lang="en-US" sz="2000" dirty="0"/>
              <a:t> </a:t>
            </a:r>
            <a:r>
              <a:rPr lang="en-US" sz="2000" dirty="0" smtClean="0"/>
              <a:t>TNO</a:t>
            </a:r>
            <a:r>
              <a:rPr lang="en-US" sz="2000" dirty="0"/>
              <a:t>.</a:t>
            </a:r>
            <a:endParaRPr lang="en-GB" sz="2000" dirty="0" smtClean="0"/>
          </a:p>
          <a:p>
            <a:pPr marL="0" lvl="0" indent="0">
              <a:buNone/>
            </a:pPr>
            <a:endParaRPr lang="en-GB" sz="2100" dirty="0"/>
          </a:p>
        </p:txBody>
      </p:sp>
      <p:graphicFrame>
        <p:nvGraphicFramePr>
          <p:cNvPr id="2" name="Table 1"/>
          <p:cNvGraphicFramePr>
            <a:graphicFrameLocks noGrp="1"/>
          </p:cNvGraphicFramePr>
          <p:nvPr>
            <p:extLst>
              <p:ext uri="{D42A27DB-BD31-4B8C-83A1-F6EECF244321}">
                <p14:modId xmlns:p14="http://schemas.microsoft.com/office/powerpoint/2010/main" val="3815310651"/>
              </p:ext>
            </p:extLst>
          </p:nvPr>
        </p:nvGraphicFramePr>
        <p:xfrm>
          <a:off x="457275" y="1340768"/>
          <a:ext cx="7200800" cy="2252268"/>
        </p:xfrm>
        <a:graphic>
          <a:graphicData uri="http://schemas.openxmlformats.org/drawingml/2006/table">
            <a:tbl>
              <a:tblPr firstRow="1" bandRow="1">
                <a:tableStyleId>{21E4AEA4-8DFA-4A89-87EB-49C32662AFE0}</a:tableStyleId>
              </a:tblPr>
              <a:tblGrid>
                <a:gridCol w="3395840">
                  <a:extLst>
                    <a:ext uri="{9D8B030D-6E8A-4147-A177-3AD203B41FA5}">
                      <a16:colId xmlns="" xmlns:a16="http://schemas.microsoft.com/office/drawing/2014/main" val="20000"/>
                    </a:ext>
                  </a:extLst>
                </a:gridCol>
                <a:gridCol w="3804960">
                  <a:extLst>
                    <a:ext uri="{9D8B030D-6E8A-4147-A177-3AD203B41FA5}">
                      <a16:colId xmlns="" xmlns:a16="http://schemas.microsoft.com/office/drawing/2014/main" val="20001"/>
                    </a:ext>
                  </a:extLst>
                </a:gridCol>
              </a:tblGrid>
              <a:tr h="486054">
                <a:tc>
                  <a:txBody>
                    <a:bodyPr/>
                    <a:lstStyle/>
                    <a:p>
                      <a:pPr algn="ctr"/>
                      <a:r>
                        <a:rPr lang="es-ES" sz="2000" dirty="0" err="1" smtClean="0"/>
                        <a:t>Phase</a:t>
                      </a:r>
                      <a:endParaRPr lang="en-GB" sz="2000" dirty="0"/>
                    </a:p>
                  </a:txBody>
                  <a:tcPr/>
                </a:tc>
                <a:tc>
                  <a:txBody>
                    <a:bodyPr/>
                    <a:lstStyle/>
                    <a:p>
                      <a:pPr algn="ctr"/>
                      <a:r>
                        <a:rPr lang="es-ES" sz="2000" dirty="0" err="1" smtClean="0"/>
                        <a:t>Timeline</a:t>
                      </a:r>
                      <a:endParaRPr lang="en-GB" sz="2000" dirty="0"/>
                    </a:p>
                  </a:txBody>
                  <a:tcPr/>
                </a:tc>
                <a:extLst>
                  <a:ext uri="{0D108BD9-81ED-4DB2-BD59-A6C34878D82A}">
                    <a16:rowId xmlns="" xmlns:a16="http://schemas.microsoft.com/office/drawing/2014/main" val="10000"/>
                  </a:ext>
                </a:extLst>
              </a:tr>
              <a:tr h="486054">
                <a:tc>
                  <a:txBody>
                    <a:bodyPr/>
                    <a:lstStyle/>
                    <a:p>
                      <a:r>
                        <a:rPr lang="en-GB" sz="2000" dirty="0" smtClean="0"/>
                        <a:t>Cognitive pre-test:</a:t>
                      </a:r>
                    </a:p>
                    <a:p>
                      <a:pPr marL="342900" indent="-342900">
                        <a:buFont typeface="Arial" panose="020B0604020202020204" pitchFamily="34" charset="0"/>
                        <a:buChar char="•"/>
                      </a:pPr>
                      <a:r>
                        <a:rPr lang="en-GB" sz="1600" dirty="0" smtClean="0"/>
                        <a:t>36</a:t>
                      </a:r>
                      <a:r>
                        <a:rPr lang="en-GB" sz="1600" baseline="0" dirty="0" smtClean="0"/>
                        <a:t> interviews, 3 countries</a:t>
                      </a:r>
                      <a:endParaRPr lang="en-GB" sz="1600" dirty="0"/>
                    </a:p>
                  </a:txBody>
                  <a:tcPr anchor="ctr"/>
                </a:tc>
                <a:tc>
                  <a:txBody>
                    <a:bodyPr/>
                    <a:lstStyle/>
                    <a:p>
                      <a:pPr marL="0" marR="0" lvl="2" indent="0" algn="ctr" defTabSz="457200" rtl="0" eaLnBrk="1" fontAlgn="auto" latinLnBrk="0" hangingPunct="1">
                        <a:lnSpc>
                          <a:spcPct val="100000"/>
                        </a:lnSpc>
                        <a:spcBef>
                          <a:spcPts val="0"/>
                        </a:spcBef>
                        <a:spcAft>
                          <a:spcPts val="0"/>
                        </a:spcAft>
                        <a:buClrTx/>
                        <a:buSzTx/>
                        <a:buFontTx/>
                        <a:buNone/>
                        <a:tabLst/>
                        <a:defRPr/>
                      </a:pPr>
                      <a:r>
                        <a:rPr lang="en-GB" sz="2000" dirty="0" smtClean="0"/>
                        <a:t>August – September 2018</a:t>
                      </a:r>
                      <a:endParaRPr lang="en-GB" sz="2000" dirty="0"/>
                    </a:p>
                  </a:txBody>
                  <a:tcPr anchor="ctr"/>
                </a:tc>
                <a:extLst>
                  <a:ext uri="{0D108BD9-81ED-4DB2-BD59-A6C34878D82A}">
                    <a16:rowId xmlns="" xmlns:a16="http://schemas.microsoft.com/office/drawing/2014/main" val="10001"/>
                  </a:ext>
                </a:extLst>
              </a:tr>
              <a:tr h="4860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smtClean="0"/>
                        <a:t>Translation (TRAPD)</a:t>
                      </a:r>
                      <a:endParaRPr lang="en-GB" sz="2000" dirty="0"/>
                    </a:p>
                  </a:txBody>
                  <a:tcPr anchor="ctr"/>
                </a:tc>
                <a:tc>
                  <a:txBody>
                    <a:bodyPr/>
                    <a:lstStyle/>
                    <a:p>
                      <a:pPr algn="ctr"/>
                      <a:r>
                        <a:rPr lang="en-GB" sz="2000" dirty="0" smtClean="0"/>
                        <a:t>October</a:t>
                      </a:r>
                      <a:r>
                        <a:rPr lang="en-GB" sz="2000" baseline="0" dirty="0" smtClean="0"/>
                        <a:t> 2018 </a:t>
                      </a:r>
                      <a:r>
                        <a:rPr lang="en-GB" sz="2000" dirty="0" smtClean="0"/>
                        <a:t>– February 2019</a:t>
                      </a:r>
                      <a:endParaRPr lang="en-GB" sz="2000" dirty="0"/>
                    </a:p>
                  </a:txBody>
                  <a:tcPr anchor="ctr"/>
                </a:tc>
                <a:extLst>
                  <a:ext uri="{0D108BD9-81ED-4DB2-BD59-A6C34878D82A}">
                    <a16:rowId xmlns="" xmlns:a16="http://schemas.microsoft.com/office/drawing/2014/main" val="10002"/>
                  </a:ext>
                </a:extLst>
              </a:tr>
              <a:tr h="486054">
                <a:tc>
                  <a:txBody>
                    <a:bodyPr/>
                    <a:lstStyle/>
                    <a:p>
                      <a:r>
                        <a:rPr lang="en-GB" sz="2000" dirty="0" smtClean="0"/>
                        <a:t>Pilot test:</a:t>
                      </a:r>
                    </a:p>
                    <a:p>
                      <a:pPr marL="342900" indent="-342900">
                        <a:buFont typeface="Arial" panose="020B0604020202020204" pitchFamily="34" charset="0"/>
                        <a:buChar char="•"/>
                      </a:pPr>
                      <a:r>
                        <a:rPr lang="en-GB" sz="1600" dirty="0" smtClean="0"/>
                        <a:t>1,059 interviews,</a:t>
                      </a:r>
                      <a:r>
                        <a:rPr lang="en-GB" sz="1600" baseline="0" dirty="0" smtClean="0"/>
                        <a:t> 33 countries</a:t>
                      </a:r>
                      <a:endParaRPr lang="en-GB" sz="1600" dirty="0"/>
                    </a:p>
                  </a:txBody>
                  <a:tcPr anchor="ctr"/>
                </a:tc>
                <a:tc>
                  <a:txBody>
                    <a:bodyPr/>
                    <a:lstStyle/>
                    <a:p>
                      <a:pPr algn="ctr"/>
                      <a:r>
                        <a:rPr lang="es-ES" sz="2000" dirty="0" err="1" smtClean="0"/>
                        <a:t>January</a:t>
                      </a:r>
                      <a:r>
                        <a:rPr lang="es-ES" sz="2000" dirty="0" smtClean="0"/>
                        <a:t> - </a:t>
                      </a:r>
                      <a:r>
                        <a:rPr lang="es-ES" sz="2000" dirty="0" err="1" smtClean="0"/>
                        <a:t>February</a:t>
                      </a:r>
                      <a:r>
                        <a:rPr lang="es-ES" sz="2000" dirty="0" smtClean="0"/>
                        <a:t> 2019</a:t>
                      </a:r>
                      <a:endParaRPr lang="en-GB" sz="2000" dirty="0"/>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5738739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1242">
            <a:off x="7338656" y="199804"/>
            <a:ext cx="1671638"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6" name="Rectangle 2"/>
          <p:cNvSpPr>
            <a:spLocks noGrp="1" noChangeArrowheads="1"/>
          </p:cNvSpPr>
          <p:nvPr>
            <p:ph type="title"/>
          </p:nvPr>
        </p:nvSpPr>
        <p:spPr>
          <a:xfrm>
            <a:off x="179512" y="180000"/>
            <a:ext cx="7559873" cy="489600"/>
          </a:xfrm>
        </p:spPr>
        <p:txBody>
          <a:bodyPr/>
          <a:lstStyle/>
          <a:p>
            <a:r>
              <a:rPr lang="en-GB" dirty="0"/>
              <a:t>3</a:t>
            </a:r>
            <a:r>
              <a:rPr lang="en-GB" dirty="0" smtClean="0"/>
              <a:t>. ESENER Resources</a:t>
            </a:r>
            <a:br>
              <a:rPr lang="en-GB" dirty="0" smtClean="0"/>
            </a:br>
            <a:r>
              <a:rPr lang="en-GB" dirty="0" smtClean="0">
                <a:hlinkClick r:id="rId4"/>
              </a:rPr>
              <a:t>www.esener.eu</a:t>
            </a:r>
            <a:r>
              <a:rPr lang="en-GB" dirty="0" smtClean="0"/>
              <a:t> </a:t>
            </a:r>
            <a:endParaRPr lang="en-GB" dirty="0"/>
          </a:p>
        </p:txBody>
      </p:sp>
      <p:sp>
        <p:nvSpPr>
          <p:cNvPr id="113667" name="Rectangle 3"/>
          <p:cNvSpPr>
            <a:spLocks noGrp="1" noChangeArrowheads="1"/>
          </p:cNvSpPr>
          <p:nvPr>
            <p:ph type="body" idx="1"/>
          </p:nvPr>
        </p:nvSpPr>
        <p:spPr>
          <a:xfrm>
            <a:off x="179512" y="1340768"/>
            <a:ext cx="8424862" cy="5184775"/>
          </a:xfrm>
        </p:spPr>
        <p:txBody>
          <a:bodyPr>
            <a:normAutofit/>
          </a:bodyPr>
          <a:lstStyle/>
          <a:p>
            <a:pPr>
              <a:lnSpc>
                <a:spcPct val="90000"/>
              </a:lnSpc>
            </a:pPr>
            <a:r>
              <a:rPr lang="es-ES" dirty="0" err="1" smtClean="0"/>
              <a:t>Publications</a:t>
            </a:r>
            <a:endParaRPr lang="es-ES" dirty="0" smtClean="0"/>
          </a:p>
          <a:p>
            <a:pPr lvl="1">
              <a:lnSpc>
                <a:spcPct val="110000"/>
              </a:lnSpc>
            </a:pPr>
            <a:r>
              <a:rPr lang="en-GB" dirty="0"/>
              <a:t>Descriptive overview reports </a:t>
            </a:r>
            <a:r>
              <a:rPr lang="en-GB" i="1" dirty="0"/>
              <a:t>(English)</a:t>
            </a:r>
          </a:p>
          <a:p>
            <a:pPr lvl="1">
              <a:lnSpc>
                <a:spcPct val="110000"/>
              </a:lnSpc>
            </a:pPr>
            <a:r>
              <a:rPr lang="en-GB" dirty="0"/>
              <a:t>Summary of main findings </a:t>
            </a:r>
            <a:r>
              <a:rPr lang="en-GB" i="1" dirty="0"/>
              <a:t>(25 languages) </a:t>
            </a:r>
          </a:p>
          <a:p>
            <a:pPr lvl="1">
              <a:lnSpc>
                <a:spcPct val="110000"/>
              </a:lnSpc>
            </a:pPr>
            <a:r>
              <a:rPr lang="es-ES" dirty="0"/>
              <a:t>In-</a:t>
            </a:r>
            <a:r>
              <a:rPr lang="es-ES" dirty="0" err="1"/>
              <a:t>depth</a:t>
            </a:r>
            <a:r>
              <a:rPr lang="es-ES" dirty="0"/>
              <a:t> </a:t>
            </a:r>
            <a:r>
              <a:rPr lang="es-ES" dirty="0" err="1"/>
              <a:t>secondary</a:t>
            </a:r>
            <a:r>
              <a:rPr lang="es-ES" dirty="0"/>
              <a:t> </a:t>
            </a:r>
            <a:r>
              <a:rPr lang="es-ES" dirty="0" err="1"/>
              <a:t>analysis</a:t>
            </a:r>
            <a:r>
              <a:rPr lang="es-ES" dirty="0"/>
              <a:t> </a:t>
            </a:r>
            <a:r>
              <a:rPr lang="es-ES" dirty="0" err="1"/>
              <a:t>reports</a:t>
            </a:r>
            <a:r>
              <a:rPr lang="es-ES" dirty="0"/>
              <a:t> </a:t>
            </a:r>
            <a:r>
              <a:rPr lang="en-GB" i="1" dirty="0"/>
              <a:t>(English)</a:t>
            </a:r>
            <a:endParaRPr lang="es-ES" dirty="0"/>
          </a:p>
          <a:p>
            <a:pPr lvl="1">
              <a:lnSpc>
                <a:spcPct val="110000"/>
              </a:lnSpc>
            </a:pPr>
            <a:r>
              <a:rPr lang="es-ES" dirty="0" err="1"/>
              <a:t>Summary</a:t>
            </a:r>
            <a:r>
              <a:rPr lang="es-ES" dirty="0"/>
              <a:t> of </a:t>
            </a:r>
            <a:r>
              <a:rPr lang="es-ES" dirty="0" err="1"/>
              <a:t>secondary</a:t>
            </a:r>
            <a:r>
              <a:rPr lang="es-ES" dirty="0"/>
              <a:t> </a:t>
            </a:r>
            <a:r>
              <a:rPr lang="es-ES" dirty="0" err="1"/>
              <a:t>analyses</a:t>
            </a:r>
            <a:r>
              <a:rPr lang="es-ES" dirty="0"/>
              <a:t> </a:t>
            </a:r>
            <a:r>
              <a:rPr lang="es-ES" i="1" dirty="0"/>
              <a:t>(25 </a:t>
            </a:r>
            <a:r>
              <a:rPr lang="es-ES" i="1" dirty="0" err="1"/>
              <a:t>languages</a:t>
            </a:r>
            <a:r>
              <a:rPr lang="es-ES" i="1" dirty="0"/>
              <a:t>)</a:t>
            </a:r>
          </a:p>
          <a:p>
            <a:pPr>
              <a:lnSpc>
                <a:spcPct val="90000"/>
              </a:lnSpc>
            </a:pPr>
            <a:endParaRPr lang="en-GB" dirty="0" smtClean="0"/>
          </a:p>
          <a:p>
            <a:pPr>
              <a:lnSpc>
                <a:spcPct val="90000"/>
              </a:lnSpc>
            </a:pPr>
            <a:r>
              <a:rPr lang="en-GB" dirty="0" smtClean="0"/>
              <a:t>Methodology </a:t>
            </a:r>
            <a:r>
              <a:rPr lang="fr-FR" b="0" dirty="0">
                <a:hlinkClick r:id="rId5"/>
              </a:rPr>
              <a:t>https://oshwiki.eu/wiki/ESENER-2_Methodology</a:t>
            </a:r>
            <a:endParaRPr lang="en-GB" dirty="0" smtClean="0"/>
          </a:p>
          <a:p>
            <a:pPr lvl="1">
              <a:lnSpc>
                <a:spcPct val="110000"/>
              </a:lnSpc>
            </a:pPr>
            <a:r>
              <a:rPr lang="en-GB" dirty="0"/>
              <a:t>Background information, including a technical report.</a:t>
            </a:r>
          </a:p>
          <a:p>
            <a:pPr lvl="1">
              <a:lnSpc>
                <a:spcPct val="110000"/>
              </a:lnSpc>
            </a:pPr>
            <a:r>
              <a:rPr lang="es-ES" dirty="0"/>
              <a:t>Master and </a:t>
            </a:r>
            <a:r>
              <a:rPr lang="es-ES" dirty="0" err="1"/>
              <a:t>national</a:t>
            </a:r>
            <a:r>
              <a:rPr lang="es-ES" dirty="0"/>
              <a:t> </a:t>
            </a:r>
            <a:r>
              <a:rPr lang="es-ES" dirty="0" err="1"/>
              <a:t>questionnaires</a:t>
            </a:r>
            <a:r>
              <a:rPr lang="es-ES" dirty="0"/>
              <a:t> </a:t>
            </a:r>
            <a:endParaRPr lang="en-GB" dirty="0" smtClean="0"/>
          </a:p>
          <a:p>
            <a:pPr lvl="1">
              <a:lnSpc>
                <a:spcPct val="110000"/>
              </a:lnSpc>
            </a:pPr>
            <a:endParaRPr lang="en-GB" dirty="0"/>
          </a:p>
          <a:p>
            <a:pPr>
              <a:lnSpc>
                <a:spcPct val="90000"/>
              </a:lnSpc>
            </a:pPr>
            <a:r>
              <a:rPr lang="en-GB" dirty="0"/>
              <a:t>Data </a:t>
            </a:r>
            <a:endParaRPr lang="en-GB" dirty="0" smtClean="0"/>
          </a:p>
          <a:p>
            <a:pPr lvl="1">
              <a:lnSpc>
                <a:spcPct val="110000"/>
              </a:lnSpc>
            </a:pPr>
            <a:r>
              <a:rPr lang="en-GB" dirty="0" smtClean="0">
                <a:hlinkClick r:id="rId6"/>
              </a:rPr>
              <a:t>‘Mapping </a:t>
            </a:r>
            <a:r>
              <a:rPr lang="en-GB" dirty="0">
                <a:hlinkClick r:id="rId6"/>
              </a:rPr>
              <a:t>tool’</a:t>
            </a:r>
            <a:r>
              <a:rPr lang="en-GB" dirty="0"/>
              <a:t> showing results by country, size and sector</a:t>
            </a:r>
          </a:p>
          <a:p>
            <a:pPr lvl="1">
              <a:lnSpc>
                <a:spcPct val="110000"/>
              </a:lnSpc>
            </a:pPr>
            <a:r>
              <a:rPr lang="en-GB" dirty="0" smtClean="0"/>
              <a:t>Access </a:t>
            </a:r>
            <a:r>
              <a:rPr lang="en-GB" dirty="0"/>
              <a:t>to full micro-data for non-commercial </a:t>
            </a:r>
            <a:r>
              <a:rPr lang="en-GB" dirty="0" smtClean="0"/>
              <a:t>use</a:t>
            </a:r>
          </a:p>
          <a:p>
            <a:pPr lvl="2">
              <a:lnSpc>
                <a:spcPct val="110000"/>
              </a:lnSpc>
            </a:pPr>
            <a:r>
              <a:rPr lang="es-ES" dirty="0" smtClean="0"/>
              <a:t>UKDA</a:t>
            </a:r>
          </a:p>
          <a:p>
            <a:pPr lvl="2">
              <a:lnSpc>
                <a:spcPct val="110000"/>
              </a:lnSpc>
            </a:pPr>
            <a:r>
              <a:rPr lang="es-ES" dirty="0" smtClean="0"/>
              <a:t>GESIS</a:t>
            </a:r>
            <a:endParaRPr lang="en-GB" dirty="0"/>
          </a:p>
        </p:txBody>
      </p:sp>
      <p:pic>
        <p:nvPicPr>
          <p:cNvPr id="113668" name="Picture 4"/>
          <p:cNvPicPr>
            <a:picLocks noChangeAspect="1" noChangeArrowheads="1"/>
          </p:cNvPicPr>
          <p:nvPr/>
        </p:nvPicPr>
        <p:blipFill>
          <a:blip r:embed="rId7">
            <a:extLst>
              <a:ext uri="{28A0092B-C50C-407E-A947-70E740481C1C}">
                <a14:useLocalDpi xmlns:a14="http://schemas.microsoft.com/office/drawing/2010/main" val="0"/>
              </a:ext>
            </a:extLst>
          </a:blip>
          <a:srcRect l="32275" t="23416" r="33757" b="13585"/>
          <a:stretch>
            <a:fillRect/>
          </a:stretch>
        </p:blipFill>
        <p:spPr bwMode="auto">
          <a:xfrm rot="20449534">
            <a:off x="6416521" y="413463"/>
            <a:ext cx="1655762" cy="230346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317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58210">
            <a:off x="7051848" y="3431168"/>
            <a:ext cx="1886925" cy="267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8076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4.	ESENER – Outlook  </a:t>
            </a:r>
            <a:endParaRPr lang="en-GB" dirty="0"/>
          </a:p>
        </p:txBody>
      </p:sp>
      <p:sp>
        <p:nvSpPr>
          <p:cNvPr id="3" name="Content Placeholder 2"/>
          <p:cNvSpPr>
            <a:spLocks noGrp="1"/>
          </p:cNvSpPr>
          <p:nvPr>
            <p:ph sz="half" idx="1"/>
          </p:nvPr>
        </p:nvSpPr>
        <p:spPr/>
        <p:txBody>
          <a:bodyPr>
            <a:normAutofit fontScale="92500" lnSpcReduction="10000"/>
          </a:bodyPr>
          <a:lstStyle/>
          <a:p>
            <a:r>
              <a:rPr lang="en-GB" sz="2600" b="0" dirty="0" smtClean="0"/>
              <a:t>Established monitoring tool:</a:t>
            </a:r>
          </a:p>
          <a:p>
            <a:pPr lvl="1"/>
            <a:r>
              <a:rPr lang="en-GB" sz="2200" b="0" dirty="0" smtClean="0"/>
              <a:t>Survey to be repeated in five year cycles: 2009-2014-2019 and beyond? </a:t>
            </a:r>
          </a:p>
          <a:p>
            <a:r>
              <a:rPr lang="es-ES" sz="2600" b="0" dirty="0" smtClean="0"/>
              <a:t>EU </a:t>
            </a:r>
            <a:r>
              <a:rPr lang="es-ES" sz="2600" b="0" dirty="0" err="1" smtClean="0"/>
              <a:t>level</a:t>
            </a:r>
            <a:endParaRPr lang="es-ES" sz="2600" b="0" dirty="0" smtClean="0"/>
          </a:p>
          <a:p>
            <a:pPr lvl="1"/>
            <a:r>
              <a:rPr lang="es-ES" sz="2200" dirty="0" err="1" smtClean="0"/>
              <a:t>European</a:t>
            </a:r>
            <a:r>
              <a:rPr lang="es-ES" sz="2200" dirty="0" smtClean="0"/>
              <a:t> </a:t>
            </a:r>
            <a:r>
              <a:rPr lang="es-ES" sz="2200" dirty="0" err="1" smtClean="0"/>
              <a:t>Commission</a:t>
            </a:r>
            <a:r>
              <a:rPr lang="es-ES" sz="2200" dirty="0" smtClean="0"/>
              <a:t> – </a:t>
            </a:r>
            <a:r>
              <a:rPr lang="es-ES" sz="2200" dirty="0" err="1" smtClean="0"/>
              <a:t>expectations</a:t>
            </a:r>
            <a:endParaRPr lang="es-ES" sz="2200" b="0" dirty="0" smtClean="0"/>
          </a:p>
          <a:p>
            <a:r>
              <a:rPr lang="es-ES" sz="2600" b="0" dirty="0" err="1" smtClean="0"/>
              <a:t>National</a:t>
            </a:r>
            <a:r>
              <a:rPr lang="es-ES" sz="2600" b="0" dirty="0" smtClean="0"/>
              <a:t> </a:t>
            </a:r>
            <a:r>
              <a:rPr lang="es-ES" sz="2600" b="0" dirty="0" err="1" smtClean="0"/>
              <a:t>level</a:t>
            </a:r>
            <a:r>
              <a:rPr lang="es-ES" sz="2600" b="0" dirty="0" smtClean="0"/>
              <a:t> </a:t>
            </a:r>
            <a:endParaRPr lang="en-GB" sz="2600" b="0" dirty="0" smtClean="0"/>
          </a:p>
          <a:p>
            <a:pPr lvl="1"/>
            <a:r>
              <a:rPr lang="en-GB" sz="2200" dirty="0" smtClean="0"/>
              <a:t>ESENER-1: </a:t>
            </a:r>
          </a:p>
          <a:p>
            <a:pPr lvl="2"/>
            <a:r>
              <a:rPr lang="en-GB" sz="2100" dirty="0" smtClean="0"/>
              <a:t>Impact </a:t>
            </a:r>
            <a:r>
              <a:rPr lang="en-GB" sz="2100" dirty="0"/>
              <a:t>into policy making – Slovenia, Cyprus.</a:t>
            </a:r>
          </a:p>
          <a:p>
            <a:pPr lvl="2"/>
            <a:r>
              <a:rPr lang="en-GB" sz="2100" dirty="0"/>
              <a:t>National debates on prevention systems</a:t>
            </a:r>
          </a:p>
          <a:p>
            <a:pPr lvl="1"/>
            <a:r>
              <a:rPr lang="en-GB" sz="2200" dirty="0"/>
              <a:t>ESENER-2: </a:t>
            </a:r>
          </a:p>
          <a:p>
            <a:pPr lvl="2"/>
            <a:r>
              <a:rPr lang="en-GB" sz="2100" dirty="0"/>
              <a:t>National sample boosts: Slovenia, Spain, the United Kingdom.</a:t>
            </a:r>
          </a:p>
          <a:p>
            <a:pPr lvl="1"/>
            <a:r>
              <a:rPr lang="es-ES" sz="2200" dirty="0" smtClean="0"/>
              <a:t>ESENER-3:</a:t>
            </a:r>
          </a:p>
          <a:p>
            <a:pPr lvl="2"/>
            <a:r>
              <a:rPr lang="es-ES" sz="2100" dirty="0" err="1" smtClean="0"/>
              <a:t>National</a:t>
            </a:r>
            <a:r>
              <a:rPr lang="es-ES" sz="2100" dirty="0" smtClean="0"/>
              <a:t> </a:t>
            </a:r>
            <a:r>
              <a:rPr lang="es-ES" sz="2100" dirty="0" err="1" smtClean="0"/>
              <a:t>sample</a:t>
            </a:r>
            <a:r>
              <a:rPr lang="es-ES" sz="2100" dirty="0" smtClean="0"/>
              <a:t> </a:t>
            </a:r>
            <a:r>
              <a:rPr lang="es-ES" sz="2100" dirty="0" err="1" smtClean="0"/>
              <a:t>boosts</a:t>
            </a:r>
            <a:r>
              <a:rPr lang="es-ES" sz="2100" dirty="0" smtClean="0"/>
              <a:t>: </a:t>
            </a:r>
            <a:r>
              <a:rPr lang="es-ES" sz="2100" dirty="0" err="1" smtClean="0"/>
              <a:t>Ireland</a:t>
            </a:r>
            <a:r>
              <a:rPr lang="es-ES" sz="2100" dirty="0" smtClean="0"/>
              <a:t>, </a:t>
            </a:r>
            <a:r>
              <a:rPr lang="es-ES" sz="2100" dirty="0" err="1" smtClean="0"/>
              <a:t>Norway</a:t>
            </a:r>
            <a:r>
              <a:rPr lang="es-ES" sz="2100" dirty="0" smtClean="0"/>
              <a:t> and </a:t>
            </a:r>
            <a:r>
              <a:rPr lang="es-ES" sz="2100" dirty="0" err="1" smtClean="0"/>
              <a:t>Slovenia</a:t>
            </a:r>
            <a:r>
              <a:rPr lang="es-ES" sz="2100" dirty="0" smtClean="0"/>
              <a:t>.</a:t>
            </a:r>
          </a:p>
          <a:p>
            <a:pPr lvl="2"/>
            <a:r>
              <a:rPr lang="es-ES" sz="2100" dirty="0" err="1" smtClean="0"/>
              <a:t>Switzerland</a:t>
            </a:r>
            <a:r>
              <a:rPr lang="es-ES" sz="2100" dirty="0" smtClean="0"/>
              <a:t>: </a:t>
            </a:r>
            <a:r>
              <a:rPr lang="es-ES" sz="2100" dirty="0" err="1" smtClean="0"/>
              <a:t>all</a:t>
            </a:r>
            <a:r>
              <a:rPr lang="es-ES" sz="2100" dirty="0" smtClean="0"/>
              <a:t> </a:t>
            </a:r>
            <a:r>
              <a:rPr lang="es-ES" sz="2100" dirty="0" err="1" smtClean="0"/>
              <a:t>three</a:t>
            </a:r>
            <a:r>
              <a:rPr lang="es-ES" sz="2100" dirty="0" smtClean="0"/>
              <a:t> </a:t>
            </a:r>
            <a:r>
              <a:rPr lang="es-ES" sz="2100" dirty="0" err="1" smtClean="0"/>
              <a:t>waves</a:t>
            </a:r>
            <a:r>
              <a:rPr lang="es-ES" sz="2100" dirty="0" smtClean="0"/>
              <a:t>. </a:t>
            </a:r>
            <a:endParaRPr lang="en-GB" sz="2100" dirty="0" smtClean="0"/>
          </a:p>
          <a:p>
            <a:r>
              <a:rPr lang="es-ES" sz="2600" b="0" dirty="0" err="1" smtClean="0"/>
              <a:t>Feeds</a:t>
            </a:r>
            <a:r>
              <a:rPr lang="es-ES" sz="2600" b="0" dirty="0" smtClean="0"/>
              <a:t> </a:t>
            </a:r>
            <a:r>
              <a:rPr lang="es-ES" sz="2600" b="0" dirty="0" err="1"/>
              <a:t>into</a:t>
            </a:r>
            <a:r>
              <a:rPr lang="es-ES" sz="2600" b="0" dirty="0"/>
              <a:t> </a:t>
            </a:r>
            <a:r>
              <a:rPr lang="es-ES" sz="2600" b="0" dirty="0" err="1"/>
              <a:t>other</a:t>
            </a:r>
            <a:r>
              <a:rPr lang="es-ES" sz="2600" b="0" dirty="0"/>
              <a:t> Agency </a:t>
            </a:r>
            <a:r>
              <a:rPr lang="es-ES" sz="2600" b="0" dirty="0" err="1"/>
              <a:t>activities</a:t>
            </a:r>
            <a:endParaRPr lang="es-ES" sz="2600" b="0" dirty="0"/>
          </a:p>
          <a:p>
            <a:endParaRPr lang="en-GB" dirty="0"/>
          </a:p>
        </p:txBody>
      </p:sp>
    </p:spTree>
    <p:extLst>
      <p:ext uri="{BB962C8B-B14F-4D97-AF65-F5344CB8AC3E}">
        <p14:creationId xmlns:p14="http://schemas.microsoft.com/office/powerpoint/2010/main" val="4057736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GB" dirty="0" smtClean="0"/>
              <a:t>Conclusions </a:t>
            </a:r>
            <a:endParaRPr lang="en-GB" dirty="0"/>
          </a:p>
        </p:txBody>
      </p:sp>
      <p:sp>
        <p:nvSpPr>
          <p:cNvPr id="2" name="Content Placeholder 1"/>
          <p:cNvSpPr>
            <a:spLocks noGrp="1"/>
          </p:cNvSpPr>
          <p:nvPr>
            <p:ph sz="half" idx="1"/>
          </p:nvPr>
        </p:nvSpPr>
        <p:spPr>
          <a:xfrm>
            <a:off x="450000" y="1116000"/>
            <a:ext cx="7560000" cy="5193320"/>
          </a:xfrm>
        </p:spPr>
        <p:txBody>
          <a:bodyPr>
            <a:normAutofit lnSpcReduction="10000"/>
          </a:bodyPr>
          <a:lstStyle/>
          <a:p>
            <a:r>
              <a:rPr lang="es-ES" sz="2000" dirty="0" smtClean="0"/>
              <a:t>Long, </a:t>
            </a:r>
            <a:r>
              <a:rPr lang="es-ES" sz="2000" dirty="0" err="1" smtClean="0"/>
              <a:t>challenging</a:t>
            </a:r>
            <a:r>
              <a:rPr lang="es-ES" sz="2000" dirty="0" smtClean="0"/>
              <a:t> </a:t>
            </a:r>
            <a:r>
              <a:rPr lang="es-ES" sz="2000" dirty="0" err="1" smtClean="0"/>
              <a:t>process</a:t>
            </a:r>
            <a:endParaRPr lang="es-ES" sz="2000" dirty="0" smtClean="0"/>
          </a:p>
          <a:p>
            <a:r>
              <a:rPr lang="es-ES" sz="2000" dirty="0" smtClean="0"/>
              <a:t>International </a:t>
            </a:r>
            <a:r>
              <a:rPr lang="es-ES" sz="2000" dirty="0" err="1" smtClean="0"/>
              <a:t>comparability</a:t>
            </a:r>
            <a:r>
              <a:rPr lang="es-ES" sz="2000" dirty="0" smtClean="0"/>
              <a:t>:</a:t>
            </a:r>
          </a:p>
          <a:p>
            <a:pPr lvl="1"/>
            <a:r>
              <a:rPr lang="es-ES" sz="2000" dirty="0" err="1" smtClean="0"/>
              <a:t>Same</a:t>
            </a:r>
            <a:r>
              <a:rPr lang="es-ES" sz="2000" dirty="0" smtClean="0"/>
              <a:t> </a:t>
            </a:r>
            <a:r>
              <a:rPr lang="es-ES" sz="2000" dirty="0" err="1" smtClean="0"/>
              <a:t>questionnaire</a:t>
            </a:r>
            <a:r>
              <a:rPr lang="es-ES" sz="2000" dirty="0" smtClean="0"/>
              <a:t> in </a:t>
            </a:r>
            <a:r>
              <a:rPr lang="es-ES" sz="2000" dirty="0" err="1" smtClean="0"/>
              <a:t>all</a:t>
            </a:r>
            <a:r>
              <a:rPr lang="es-ES" sz="2000" dirty="0" smtClean="0"/>
              <a:t> </a:t>
            </a:r>
            <a:r>
              <a:rPr lang="es-ES" sz="2000" dirty="0" err="1" smtClean="0"/>
              <a:t>countries</a:t>
            </a:r>
            <a:r>
              <a:rPr lang="es-ES" sz="2000" dirty="0" smtClean="0"/>
              <a:t>/</a:t>
            </a:r>
            <a:r>
              <a:rPr lang="es-ES" sz="2000" dirty="0" err="1" smtClean="0"/>
              <a:t>national</a:t>
            </a:r>
            <a:r>
              <a:rPr lang="es-ES" sz="2000" dirty="0" smtClean="0"/>
              <a:t> </a:t>
            </a:r>
            <a:r>
              <a:rPr lang="es-ES" sz="2000" dirty="0" err="1" smtClean="0"/>
              <a:t>versions</a:t>
            </a:r>
            <a:endParaRPr lang="es-ES" sz="2000" dirty="0" smtClean="0"/>
          </a:p>
          <a:p>
            <a:pPr lvl="1"/>
            <a:r>
              <a:rPr lang="es-ES" sz="2000" dirty="0" smtClean="0"/>
              <a:t>Are </a:t>
            </a:r>
            <a:r>
              <a:rPr lang="es-ES" sz="2000" dirty="0" err="1" smtClean="0"/>
              <a:t>we</a:t>
            </a:r>
            <a:r>
              <a:rPr lang="es-ES" sz="2000" dirty="0" smtClean="0"/>
              <a:t> </a:t>
            </a:r>
            <a:r>
              <a:rPr lang="es-ES" sz="2000" dirty="0" err="1" smtClean="0"/>
              <a:t>measuring</a:t>
            </a:r>
            <a:r>
              <a:rPr lang="es-ES" sz="2000" dirty="0" smtClean="0"/>
              <a:t> </a:t>
            </a:r>
            <a:r>
              <a:rPr lang="es-ES" sz="2000" dirty="0" err="1" smtClean="0"/>
              <a:t>the</a:t>
            </a:r>
            <a:r>
              <a:rPr lang="es-ES" sz="2000" dirty="0" smtClean="0"/>
              <a:t> </a:t>
            </a:r>
            <a:r>
              <a:rPr lang="es-ES" sz="2000" dirty="0" err="1" smtClean="0"/>
              <a:t>same</a:t>
            </a:r>
            <a:r>
              <a:rPr lang="es-ES" sz="2000" dirty="0" smtClean="0"/>
              <a:t>? </a:t>
            </a:r>
          </a:p>
          <a:p>
            <a:r>
              <a:rPr lang="es-ES" sz="2000" dirty="0" err="1" smtClean="0"/>
              <a:t>Respondent</a:t>
            </a:r>
            <a:r>
              <a:rPr lang="es-ES" sz="2000" dirty="0" smtClean="0"/>
              <a:t> </a:t>
            </a:r>
            <a:r>
              <a:rPr lang="es-ES" sz="2000" dirty="0" err="1" smtClean="0"/>
              <a:t>definition</a:t>
            </a:r>
            <a:r>
              <a:rPr lang="es-ES" sz="2000" dirty="0" smtClean="0"/>
              <a:t>:</a:t>
            </a:r>
          </a:p>
          <a:p>
            <a:pPr lvl="1"/>
            <a:r>
              <a:rPr lang="es-ES" sz="2000" dirty="0" err="1" smtClean="0"/>
              <a:t>Unit</a:t>
            </a:r>
            <a:r>
              <a:rPr lang="es-ES" sz="2000" dirty="0" smtClean="0"/>
              <a:t> of </a:t>
            </a:r>
            <a:r>
              <a:rPr lang="es-ES" sz="2000" dirty="0" err="1" smtClean="0"/>
              <a:t>observation</a:t>
            </a:r>
            <a:r>
              <a:rPr lang="es-ES" sz="2000" dirty="0" smtClean="0"/>
              <a:t>: establishment vs. </a:t>
            </a:r>
            <a:r>
              <a:rPr lang="es-ES" sz="2000" dirty="0" err="1" smtClean="0"/>
              <a:t>company</a:t>
            </a:r>
            <a:r>
              <a:rPr lang="es-ES" sz="2000" dirty="0" smtClean="0"/>
              <a:t> </a:t>
            </a:r>
            <a:r>
              <a:rPr lang="es-ES" sz="2000" dirty="0" err="1" smtClean="0"/>
              <a:t>level</a:t>
            </a:r>
            <a:endParaRPr lang="es-ES" sz="2000" dirty="0" smtClean="0"/>
          </a:p>
          <a:p>
            <a:pPr lvl="1"/>
            <a:r>
              <a:rPr lang="es-ES" sz="2000" dirty="0" err="1" smtClean="0"/>
              <a:t>Quality</a:t>
            </a:r>
            <a:r>
              <a:rPr lang="es-ES" sz="2000" dirty="0" smtClean="0"/>
              <a:t> of </a:t>
            </a:r>
            <a:r>
              <a:rPr lang="es-ES" sz="2000" dirty="0" err="1" smtClean="0"/>
              <a:t>business</a:t>
            </a:r>
            <a:r>
              <a:rPr lang="es-ES" sz="2000" dirty="0" smtClean="0"/>
              <a:t> </a:t>
            </a:r>
            <a:r>
              <a:rPr lang="es-ES" sz="2000" dirty="0" err="1" smtClean="0"/>
              <a:t>registers</a:t>
            </a:r>
            <a:r>
              <a:rPr lang="es-ES" sz="2000" dirty="0" smtClean="0"/>
              <a:t>: </a:t>
            </a:r>
            <a:r>
              <a:rPr lang="es-ES" sz="2000" dirty="0" err="1" smtClean="0"/>
              <a:t>incorrect</a:t>
            </a:r>
            <a:r>
              <a:rPr lang="es-ES" sz="2000" dirty="0" smtClean="0"/>
              <a:t> sector </a:t>
            </a:r>
            <a:r>
              <a:rPr lang="es-ES" sz="2000" dirty="0" err="1" smtClean="0"/>
              <a:t>classifications</a:t>
            </a:r>
            <a:endParaRPr lang="es-ES" sz="2000" dirty="0" smtClean="0"/>
          </a:p>
          <a:p>
            <a:pPr lvl="1"/>
            <a:r>
              <a:rPr lang="es-ES" sz="2000" dirty="0" smtClean="0"/>
              <a:t>Actual </a:t>
            </a:r>
            <a:r>
              <a:rPr lang="es-ES" sz="2000" dirty="0" err="1" smtClean="0"/>
              <a:t>respondent</a:t>
            </a:r>
            <a:r>
              <a:rPr lang="es-ES" sz="2000" dirty="0" smtClean="0"/>
              <a:t>: ‘</a:t>
            </a:r>
            <a:r>
              <a:rPr lang="es-ES" sz="2000" i="1" dirty="0" err="1" smtClean="0"/>
              <a:t>the</a:t>
            </a:r>
            <a:r>
              <a:rPr lang="es-ES" sz="2000" i="1" dirty="0" smtClean="0"/>
              <a:t> </a:t>
            </a:r>
            <a:r>
              <a:rPr lang="es-ES" sz="2000" i="1" dirty="0" err="1" smtClean="0"/>
              <a:t>person</a:t>
            </a:r>
            <a:r>
              <a:rPr lang="es-ES" sz="2000" i="1" dirty="0" smtClean="0"/>
              <a:t> </a:t>
            </a:r>
            <a:r>
              <a:rPr lang="es-ES" sz="2000" i="1" dirty="0" err="1" smtClean="0"/>
              <a:t>who</a:t>
            </a:r>
            <a:r>
              <a:rPr lang="es-ES" sz="2000" i="1" dirty="0" smtClean="0"/>
              <a:t> </a:t>
            </a:r>
            <a:r>
              <a:rPr lang="es-ES" sz="2000" i="1" dirty="0" err="1" smtClean="0"/>
              <a:t>knows</a:t>
            </a:r>
            <a:r>
              <a:rPr lang="es-ES" sz="2000" i="1" dirty="0" smtClean="0"/>
              <a:t> </a:t>
            </a:r>
            <a:r>
              <a:rPr lang="es-ES" sz="2000" i="1" dirty="0" err="1" smtClean="0"/>
              <a:t>most</a:t>
            </a:r>
            <a:r>
              <a:rPr lang="es-ES" sz="2000" i="1" dirty="0" smtClean="0"/>
              <a:t> </a:t>
            </a:r>
            <a:r>
              <a:rPr lang="es-ES" sz="2000" i="1" dirty="0" err="1" smtClean="0"/>
              <a:t>about</a:t>
            </a:r>
            <a:r>
              <a:rPr lang="es-ES" sz="2000" i="1" dirty="0" smtClean="0"/>
              <a:t> </a:t>
            </a:r>
            <a:r>
              <a:rPr lang="es-ES" sz="2000" i="1" dirty="0" err="1" smtClean="0"/>
              <a:t>health</a:t>
            </a:r>
            <a:r>
              <a:rPr lang="es-ES" sz="2000" i="1" dirty="0" smtClean="0"/>
              <a:t> and safety in </a:t>
            </a:r>
            <a:r>
              <a:rPr lang="es-ES" sz="2000" i="1" dirty="0" err="1" smtClean="0"/>
              <a:t>the</a:t>
            </a:r>
            <a:r>
              <a:rPr lang="es-ES" sz="2000" i="1" dirty="0" smtClean="0"/>
              <a:t> establishment’</a:t>
            </a:r>
          </a:p>
          <a:p>
            <a:r>
              <a:rPr lang="es-ES" sz="2000" dirty="0" err="1" smtClean="0"/>
              <a:t>Interviewers</a:t>
            </a:r>
            <a:r>
              <a:rPr lang="es-ES" sz="2000" dirty="0" smtClean="0"/>
              <a:t>:</a:t>
            </a:r>
          </a:p>
          <a:p>
            <a:pPr lvl="1"/>
            <a:r>
              <a:rPr lang="es-ES" sz="2000" dirty="0" err="1" smtClean="0"/>
              <a:t>Expertise</a:t>
            </a:r>
            <a:r>
              <a:rPr lang="es-ES" sz="2000" dirty="0" smtClean="0"/>
              <a:t> – </a:t>
            </a:r>
            <a:r>
              <a:rPr lang="es-ES" sz="2000" dirty="0" err="1" smtClean="0"/>
              <a:t>Number</a:t>
            </a:r>
            <a:r>
              <a:rPr lang="es-ES" sz="2000" dirty="0" smtClean="0"/>
              <a:t> – </a:t>
            </a:r>
            <a:r>
              <a:rPr lang="es-ES" sz="2000" dirty="0" err="1" smtClean="0"/>
              <a:t>Consistent</a:t>
            </a:r>
            <a:r>
              <a:rPr lang="es-ES" sz="2000" dirty="0" smtClean="0"/>
              <a:t> </a:t>
            </a:r>
            <a:r>
              <a:rPr lang="es-ES" sz="2000" dirty="0" err="1" smtClean="0"/>
              <a:t>teams</a:t>
            </a:r>
            <a:r>
              <a:rPr lang="es-ES" sz="2000" dirty="0" smtClean="0"/>
              <a:t> (</a:t>
            </a:r>
            <a:r>
              <a:rPr lang="es-ES" sz="2000" dirty="0" err="1" smtClean="0"/>
              <a:t>supervisors</a:t>
            </a:r>
            <a:r>
              <a:rPr lang="es-ES" sz="2000" dirty="0" smtClean="0"/>
              <a:t>) </a:t>
            </a:r>
          </a:p>
          <a:p>
            <a:pPr lvl="1"/>
            <a:r>
              <a:rPr lang="es-ES" sz="2000" dirty="0" smtClean="0"/>
              <a:t>Training</a:t>
            </a:r>
          </a:p>
          <a:p>
            <a:pPr lvl="1"/>
            <a:r>
              <a:rPr lang="es-ES" sz="2000" dirty="0" err="1" smtClean="0"/>
              <a:t>Monitoring</a:t>
            </a:r>
            <a:endParaRPr lang="es-ES" sz="2000" dirty="0" smtClean="0"/>
          </a:p>
          <a:p>
            <a:r>
              <a:rPr lang="es-ES" sz="2000" dirty="0" err="1" smtClean="0"/>
              <a:t>Involve</a:t>
            </a:r>
            <a:r>
              <a:rPr lang="es-ES" sz="2000" dirty="0" smtClean="0"/>
              <a:t> </a:t>
            </a:r>
            <a:r>
              <a:rPr lang="es-ES" sz="2000" dirty="0" err="1" smtClean="0"/>
              <a:t>stakeholders</a:t>
            </a:r>
            <a:r>
              <a:rPr lang="es-ES" sz="2000" dirty="0" smtClean="0"/>
              <a:t> </a:t>
            </a:r>
            <a:r>
              <a:rPr lang="es-ES" sz="2000" dirty="0" err="1" smtClean="0"/>
              <a:t>throughout</a:t>
            </a:r>
            <a:endParaRPr lang="es-ES" sz="2000" dirty="0" smtClean="0"/>
          </a:p>
          <a:p>
            <a:r>
              <a:rPr lang="es-ES" sz="2000" dirty="0" err="1" smtClean="0"/>
              <a:t>Learn</a:t>
            </a:r>
            <a:r>
              <a:rPr lang="es-ES" sz="2000" dirty="0" smtClean="0"/>
              <a:t> </a:t>
            </a:r>
            <a:r>
              <a:rPr lang="es-ES" sz="2000" dirty="0" err="1" smtClean="0"/>
              <a:t>from</a:t>
            </a:r>
            <a:r>
              <a:rPr lang="es-ES" sz="2000" dirty="0" smtClean="0"/>
              <a:t> </a:t>
            </a:r>
            <a:r>
              <a:rPr lang="es-ES" sz="2000" dirty="0" err="1" smtClean="0"/>
              <a:t>others</a:t>
            </a:r>
            <a:endParaRPr lang="es-ES" sz="2000" dirty="0" smtClean="0"/>
          </a:p>
          <a:p>
            <a:r>
              <a:rPr lang="es-ES" sz="2000" dirty="0" err="1" smtClean="0"/>
              <a:t>Communication</a:t>
            </a:r>
            <a:r>
              <a:rPr lang="es-ES" sz="2000" dirty="0"/>
              <a:t> </a:t>
            </a:r>
            <a:endParaRPr lang="en-GB" sz="2000" dirty="0"/>
          </a:p>
        </p:txBody>
      </p:sp>
    </p:spTree>
    <p:extLst>
      <p:ext uri="{BB962C8B-B14F-4D97-AF65-F5344CB8AC3E}">
        <p14:creationId xmlns:p14="http://schemas.microsoft.com/office/powerpoint/2010/main" val="3086026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sz="half" idx="1"/>
          </p:nvPr>
        </p:nvSpPr>
        <p:spPr>
          <a:xfrm>
            <a:off x="468313" y="1844825"/>
            <a:ext cx="7776095" cy="3024335"/>
          </a:xfrm>
        </p:spPr>
        <p:txBody>
          <a:bodyPr>
            <a:normAutofit/>
          </a:bodyPr>
          <a:lstStyle/>
          <a:p>
            <a:pPr marL="0" indent="0" algn="ctr">
              <a:buNone/>
            </a:pPr>
            <a:r>
              <a:rPr lang="en-GB" sz="3000" dirty="0" smtClean="0"/>
              <a:t>THANK YOU! </a:t>
            </a:r>
          </a:p>
          <a:p>
            <a:pPr marL="0" indent="0" algn="ctr">
              <a:buNone/>
            </a:pPr>
            <a:endParaRPr lang="es-ES" sz="2600" dirty="0" smtClean="0"/>
          </a:p>
          <a:p>
            <a:pPr marL="0" indent="0" algn="ctr">
              <a:buNone/>
            </a:pPr>
            <a:endParaRPr lang="es-ES" sz="2600" dirty="0"/>
          </a:p>
          <a:p>
            <a:pPr marL="0" indent="0" algn="ctr">
              <a:buNone/>
            </a:pPr>
            <a:endParaRPr lang="es-ES" sz="2600" dirty="0"/>
          </a:p>
          <a:p>
            <a:pPr marL="0" indent="0" algn="ctr">
              <a:buNone/>
            </a:pPr>
            <a:r>
              <a:rPr lang="es-ES" sz="2400" dirty="0" smtClean="0">
                <a:hlinkClick r:id="rId3"/>
              </a:rPr>
              <a:t>www.esener.eu</a:t>
            </a:r>
            <a:endParaRPr lang="es-ES" sz="2400" dirty="0" smtClean="0"/>
          </a:p>
          <a:p>
            <a:pPr marL="0" indent="0" algn="ctr">
              <a:buNone/>
            </a:pPr>
            <a:r>
              <a:rPr lang="es-ES" sz="2400" dirty="0">
                <a:hlinkClick r:id="rId4"/>
              </a:rPr>
              <a:t>http://</a:t>
            </a:r>
            <a:r>
              <a:rPr lang="es-ES" sz="2400" dirty="0" smtClean="0">
                <a:hlinkClick r:id="rId4"/>
              </a:rPr>
              <a:t>oshwiki.eu/wiki/Category:Statistics</a:t>
            </a:r>
            <a:r>
              <a:rPr lang="es-ES" sz="2400" dirty="0" smtClean="0"/>
              <a:t> </a:t>
            </a:r>
          </a:p>
          <a:p>
            <a:pPr marL="0" indent="0" algn="ctr">
              <a:buNone/>
            </a:pPr>
            <a:endParaRPr lang="en-GB" sz="2000" dirty="0"/>
          </a:p>
        </p:txBody>
      </p:sp>
    </p:spTree>
    <p:extLst>
      <p:ext uri="{BB962C8B-B14F-4D97-AF65-F5344CB8AC3E}">
        <p14:creationId xmlns:p14="http://schemas.microsoft.com/office/powerpoint/2010/main" val="99945710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1520" y="116632"/>
            <a:ext cx="8424936" cy="728720"/>
          </a:xfrm>
        </p:spPr>
        <p:txBody>
          <a:bodyPr/>
          <a:lstStyle/>
          <a:p>
            <a:pPr eaLnBrk="1" hangingPunct="1"/>
            <a:r>
              <a:rPr lang="en-GB" dirty="0" smtClean="0"/>
              <a:t>Content</a:t>
            </a:r>
            <a:endParaRPr lang="en-GB" dirty="0"/>
          </a:p>
        </p:txBody>
      </p:sp>
      <p:sp>
        <p:nvSpPr>
          <p:cNvPr id="7171" name="Content Placeholder 2"/>
          <p:cNvSpPr>
            <a:spLocks noGrp="1"/>
          </p:cNvSpPr>
          <p:nvPr>
            <p:ph idx="1"/>
          </p:nvPr>
        </p:nvSpPr>
        <p:spPr>
          <a:xfrm>
            <a:off x="611560" y="1052736"/>
            <a:ext cx="7776864" cy="4968552"/>
          </a:xfrm>
        </p:spPr>
        <p:txBody>
          <a:bodyPr>
            <a:normAutofit/>
          </a:bodyPr>
          <a:lstStyle/>
          <a:p>
            <a:pPr marL="514350" indent="-514350">
              <a:buFont typeface="+mj-lt"/>
              <a:buAutoNum type="arabicPeriod"/>
            </a:pPr>
            <a:r>
              <a:rPr lang="es-ES" sz="2600" b="0" dirty="0" err="1" smtClean="0"/>
              <a:t>European</a:t>
            </a:r>
            <a:r>
              <a:rPr lang="es-ES" sz="2600" b="0" dirty="0" smtClean="0"/>
              <a:t> Agency </a:t>
            </a:r>
            <a:r>
              <a:rPr lang="es-ES" sz="2600" b="0" dirty="0" err="1" smtClean="0"/>
              <a:t>for</a:t>
            </a:r>
            <a:r>
              <a:rPr lang="es-ES" sz="2600" b="0" dirty="0" smtClean="0"/>
              <a:t> Safety and </a:t>
            </a:r>
            <a:r>
              <a:rPr lang="es-ES" sz="2600" b="0" dirty="0" err="1" smtClean="0"/>
              <a:t>Health</a:t>
            </a:r>
            <a:r>
              <a:rPr lang="es-ES" sz="2600" b="0" dirty="0" smtClean="0"/>
              <a:t> at </a:t>
            </a:r>
            <a:r>
              <a:rPr lang="es-ES" sz="2600" b="0" dirty="0" err="1" smtClean="0"/>
              <a:t>Work</a:t>
            </a:r>
            <a:r>
              <a:rPr lang="es-ES" sz="2600" b="0" dirty="0" smtClean="0"/>
              <a:t> – EU-OSHA</a:t>
            </a:r>
          </a:p>
          <a:p>
            <a:pPr marL="514350" indent="-514350">
              <a:buFont typeface="+mj-lt"/>
              <a:buAutoNum type="arabicPeriod"/>
            </a:pPr>
            <a:r>
              <a:rPr lang="es-ES" sz="2600" b="0" dirty="0" smtClean="0"/>
              <a:t>ESENER</a:t>
            </a:r>
          </a:p>
          <a:p>
            <a:pPr marL="514350" indent="-514350">
              <a:buFont typeface="+mj-lt"/>
              <a:buAutoNum type="arabicPeriod"/>
            </a:pPr>
            <a:r>
              <a:rPr lang="es-ES" sz="2600" b="0" dirty="0" err="1" smtClean="0"/>
              <a:t>Available</a:t>
            </a:r>
            <a:r>
              <a:rPr lang="es-ES" sz="2600" b="0" dirty="0" smtClean="0"/>
              <a:t> </a:t>
            </a:r>
            <a:r>
              <a:rPr lang="es-ES" sz="2600" b="0" dirty="0" err="1" smtClean="0"/>
              <a:t>resources</a:t>
            </a:r>
            <a:endParaRPr lang="es-ES" sz="2600" b="0" dirty="0" smtClean="0"/>
          </a:p>
          <a:p>
            <a:pPr marL="514350" indent="-514350">
              <a:buFont typeface="+mj-lt"/>
              <a:buAutoNum type="arabicPeriod"/>
            </a:pPr>
            <a:r>
              <a:rPr lang="es-ES" sz="2600" b="0" dirty="0" smtClean="0"/>
              <a:t>Outlook</a:t>
            </a:r>
          </a:p>
        </p:txBody>
      </p:sp>
    </p:spTree>
    <p:extLst>
      <p:ext uri="{BB962C8B-B14F-4D97-AF65-F5344CB8AC3E}">
        <p14:creationId xmlns:p14="http://schemas.microsoft.com/office/powerpoint/2010/main" val="1845204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smtClean="0"/>
              <a:t>1. EU-OSHA - Who </a:t>
            </a:r>
            <a:r>
              <a:rPr lang="en-GB" sz="2600" dirty="0"/>
              <a:t>we are</a:t>
            </a:r>
          </a:p>
        </p:txBody>
      </p:sp>
      <p:sp>
        <p:nvSpPr>
          <p:cNvPr id="3" name="Content Placeholder 2"/>
          <p:cNvSpPr>
            <a:spLocks noGrp="1"/>
          </p:cNvSpPr>
          <p:nvPr>
            <p:ph sz="half" idx="1"/>
          </p:nvPr>
        </p:nvSpPr>
        <p:spPr>
          <a:xfrm>
            <a:off x="179512" y="1268760"/>
            <a:ext cx="7560000" cy="4608512"/>
          </a:xfrm>
        </p:spPr>
        <p:txBody>
          <a:bodyPr>
            <a:normAutofit/>
          </a:bodyPr>
          <a:lstStyle/>
          <a:p>
            <a:pPr marL="0" indent="0">
              <a:spcAft>
                <a:spcPts val="1200"/>
              </a:spcAft>
              <a:buNone/>
            </a:pPr>
            <a:r>
              <a:rPr lang="en-GB" b="0" i="1" dirty="0" smtClean="0"/>
              <a:t>The </a:t>
            </a:r>
            <a:r>
              <a:rPr lang="en-GB" b="0" i="1" dirty="0"/>
              <a:t>European Union body responsible for the collection, analysis and dissemination of relevant information to serve the needs of those involved in safety and health at work.</a:t>
            </a:r>
          </a:p>
          <a:p>
            <a:pPr>
              <a:spcAft>
                <a:spcPts val="1200"/>
              </a:spcAft>
            </a:pPr>
            <a:r>
              <a:rPr lang="en-IE" b="0" dirty="0" smtClean="0"/>
              <a:t>One of 40 </a:t>
            </a:r>
            <a:r>
              <a:rPr lang="en-IE" dirty="0" smtClean="0"/>
              <a:t>EU agencies</a:t>
            </a:r>
            <a:endParaRPr lang="en-IE" b="0" dirty="0"/>
          </a:p>
          <a:p>
            <a:pPr>
              <a:spcAft>
                <a:spcPts val="1200"/>
              </a:spcAft>
            </a:pPr>
            <a:r>
              <a:rPr lang="en-IE" b="0" dirty="0"/>
              <a:t>Governed by </a:t>
            </a:r>
            <a:r>
              <a:rPr lang="en-IE" dirty="0"/>
              <a:t>European law</a:t>
            </a:r>
          </a:p>
          <a:p>
            <a:pPr>
              <a:spcAft>
                <a:spcPts val="1200"/>
              </a:spcAft>
            </a:pPr>
            <a:r>
              <a:rPr lang="en-IE" b="0" dirty="0"/>
              <a:t>Mostly </a:t>
            </a:r>
            <a:r>
              <a:rPr lang="en-IE" dirty="0"/>
              <a:t>financed</a:t>
            </a:r>
            <a:r>
              <a:rPr lang="en-IE" b="0" dirty="0"/>
              <a:t> from the general EU budget</a:t>
            </a:r>
          </a:p>
          <a:p>
            <a:pPr>
              <a:spcAft>
                <a:spcPts val="1200"/>
              </a:spcAft>
            </a:pPr>
            <a:r>
              <a:rPr lang="en-IE" b="0" dirty="0"/>
              <a:t>Independent in the execution of its </a:t>
            </a:r>
            <a:r>
              <a:rPr lang="en-IE" dirty="0"/>
              <a:t>mission/tasks </a:t>
            </a:r>
          </a:p>
          <a:p>
            <a:pPr>
              <a:spcAft>
                <a:spcPts val="1200"/>
              </a:spcAft>
            </a:pPr>
            <a:r>
              <a:rPr lang="en-GB" dirty="0"/>
              <a:t>A tripartite network organisation</a:t>
            </a:r>
            <a:r>
              <a:rPr lang="en-GB" b="0" dirty="0"/>
              <a:t>, closely linked to EU actors and national networks through the </a:t>
            </a:r>
            <a:r>
              <a:rPr lang="en-GB" b="0" u="sng" dirty="0"/>
              <a:t>national focal </a:t>
            </a:r>
            <a:r>
              <a:rPr lang="en-GB" b="0" u="sng" dirty="0" smtClean="0"/>
              <a:t>points</a:t>
            </a:r>
          </a:p>
          <a:p>
            <a:pPr>
              <a:spcAft>
                <a:spcPts val="1200"/>
              </a:spcAft>
            </a:pPr>
            <a:r>
              <a:rPr lang="en-US" b="0" dirty="0"/>
              <a:t>Legislation - inspection. </a:t>
            </a:r>
            <a:r>
              <a:rPr lang="en-US" b="0" dirty="0">
                <a:solidFill>
                  <a:srgbClr val="FF0000"/>
                </a:solidFill>
              </a:rPr>
              <a:t>NO</a:t>
            </a:r>
          </a:p>
          <a:p>
            <a:pPr>
              <a:spcAft>
                <a:spcPts val="1200"/>
              </a:spcAft>
            </a:pPr>
            <a:endParaRPr lang="en-GB" b="0" u="sng" dirty="0"/>
          </a:p>
          <a:p>
            <a:endParaRPr lang="en-GB" dirty="0"/>
          </a:p>
        </p:txBody>
      </p:sp>
      <p:pic>
        <p:nvPicPr>
          <p:cNvPr id="4" name="Picture 3"/>
          <p:cNvPicPr>
            <a:picLocks noChangeAspect="1"/>
          </p:cNvPicPr>
          <p:nvPr/>
        </p:nvPicPr>
        <p:blipFill>
          <a:blip r:embed="rId3"/>
          <a:stretch>
            <a:fillRect/>
          </a:stretch>
        </p:blipFill>
        <p:spPr>
          <a:xfrm>
            <a:off x="5686165" y="2060848"/>
            <a:ext cx="3134307" cy="2088232"/>
          </a:xfrm>
          <a:prstGeom prst="rect">
            <a:avLst/>
          </a:prstGeom>
        </p:spPr>
      </p:pic>
      <p:cxnSp>
        <p:nvCxnSpPr>
          <p:cNvPr id="5" name="Straight Connector 4"/>
          <p:cNvCxnSpPr/>
          <p:nvPr/>
        </p:nvCxnSpPr>
        <p:spPr>
          <a:xfrm>
            <a:off x="467544" y="5085184"/>
            <a:ext cx="2448272" cy="4320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489368" y="5085184"/>
            <a:ext cx="2426448" cy="4038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582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0000" y="180000"/>
            <a:ext cx="7794408" cy="489600"/>
          </a:xfrm>
        </p:spPr>
        <p:txBody>
          <a:bodyPr/>
          <a:lstStyle/>
          <a:p>
            <a:r>
              <a:rPr lang="en-GB" dirty="0" smtClean="0">
                <a:solidFill>
                  <a:srgbClr val="043092"/>
                </a:solidFill>
                <a:ea typeface="+mn-ea"/>
                <a:cs typeface="+mn-cs"/>
              </a:rPr>
              <a:t>2. ESENER</a:t>
            </a:r>
            <a:r>
              <a:rPr lang="en-GB" dirty="0">
                <a:solidFill>
                  <a:srgbClr val="043092"/>
                </a:solidFill>
                <a:ea typeface="+mn-ea"/>
                <a:cs typeface="+mn-cs"/>
              </a:rPr>
              <a:t>: a </a:t>
            </a:r>
            <a:r>
              <a:rPr lang="en-GB" dirty="0" smtClean="0">
                <a:solidFill>
                  <a:srgbClr val="043092"/>
                </a:solidFill>
                <a:ea typeface="+mn-ea"/>
                <a:cs typeface="+mn-cs"/>
              </a:rPr>
              <a:t>tool </a:t>
            </a:r>
            <a:r>
              <a:rPr lang="en-GB" dirty="0">
                <a:solidFill>
                  <a:srgbClr val="043092"/>
                </a:solidFill>
                <a:ea typeface="+mn-ea"/>
                <a:cs typeface="+mn-cs"/>
              </a:rPr>
              <a:t>that complements the existing sources of information on OSH in Europe</a:t>
            </a:r>
          </a:p>
        </p:txBody>
      </p:sp>
      <p:sp>
        <p:nvSpPr>
          <p:cNvPr id="26627" name="Rectangle 3"/>
          <p:cNvSpPr>
            <a:spLocks noGrp="1" noChangeArrowheads="1"/>
          </p:cNvSpPr>
          <p:nvPr>
            <p:ph sz="half" idx="1"/>
          </p:nvPr>
        </p:nvSpPr>
        <p:spPr>
          <a:xfrm>
            <a:off x="468313" y="1339850"/>
            <a:ext cx="8567737" cy="2377181"/>
          </a:xfrm>
        </p:spPr>
        <p:txBody>
          <a:bodyPr>
            <a:normAutofit fontScale="92500" lnSpcReduction="10000"/>
          </a:bodyPr>
          <a:lstStyle/>
          <a:p>
            <a:pPr marL="0" indent="627063">
              <a:lnSpc>
                <a:spcPct val="90000"/>
              </a:lnSpc>
              <a:buNone/>
            </a:pPr>
            <a:r>
              <a:rPr lang="en-GB" b="0" dirty="0"/>
              <a:t>Existing</a:t>
            </a:r>
            <a:r>
              <a:rPr lang="en-GB" b="0" dirty="0" smtClean="0"/>
              <a:t> sources of information on occupational safety and </a:t>
            </a:r>
          </a:p>
          <a:p>
            <a:pPr marL="0" indent="627063">
              <a:lnSpc>
                <a:spcPct val="90000"/>
              </a:lnSpc>
              <a:buNone/>
            </a:pPr>
            <a:r>
              <a:rPr lang="en-GB" b="0" dirty="0" smtClean="0"/>
              <a:t>health (OSH):</a:t>
            </a:r>
          </a:p>
          <a:p>
            <a:pPr marL="625475" indent="-625475">
              <a:lnSpc>
                <a:spcPct val="90000"/>
              </a:lnSpc>
              <a:buClr>
                <a:schemeClr val="bg2"/>
              </a:buClr>
            </a:pPr>
            <a:r>
              <a:rPr lang="en-GB" b="0" dirty="0" smtClean="0"/>
              <a:t>Workers</a:t>
            </a:r>
            <a:r>
              <a:rPr lang="en-GB" b="0" dirty="0"/>
              <a:t>’ surveys</a:t>
            </a:r>
          </a:p>
          <a:p>
            <a:pPr marL="1271588" lvl="1">
              <a:lnSpc>
                <a:spcPct val="110000"/>
              </a:lnSpc>
            </a:pPr>
            <a:r>
              <a:rPr lang="en-GB" dirty="0" smtClean="0"/>
              <a:t>EU Labour Force Survey (Eurostat)</a:t>
            </a:r>
          </a:p>
          <a:p>
            <a:pPr marL="1271588" lvl="1">
              <a:lnSpc>
                <a:spcPct val="110000"/>
              </a:lnSpc>
            </a:pPr>
            <a:r>
              <a:rPr lang="en-GB" dirty="0" smtClean="0"/>
              <a:t>European Working Conditions Survey (Eurofound)</a:t>
            </a:r>
          </a:p>
          <a:p>
            <a:pPr marL="625475" indent="-625475">
              <a:lnSpc>
                <a:spcPct val="90000"/>
              </a:lnSpc>
              <a:buClr>
                <a:schemeClr val="bg2"/>
              </a:buClr>
            </a:pPr>
            <a:r>
              <a:rPr lang="en-GB" b="0" dirty="0" smtClean="0"/>
              <a:t>Registers</a:t>
            </a:r>
            <a:endParaRPr lang="en-GB" b="0" dirty="0"/>
          </a:p>
          <a:p>
            <a:pPr marL="1271588" lvl="1">
              <a:lnSpc>
                <a:spcPct val="110000"/>
              </a:lnSpc>
            </a:pPr>
            <a:r>
              <a:rPr lang="en-GB" dirty="0" smtClean="0"/>
              <a:t>European Statistics on Accidents at Work (Eurostat)</a:t>
            </a:r>
          </a:p>
          <a:p>
            <a:pPr marL="1271588" lvl="1">
              <a:lnSpc>
                <a:spcPct val="110000"/>
              </a:lnSpc>
            </a:pPr>
            <a:r>
              <a:rPr lang="en-GB" dirty="0" smtClean="0"/>
              <a:t>European Occupational Diseases Statistics (Eurostat)</a:t>
            </a:r>
          </a:p>
        </p:txBody>
      </p:sp>
      <p:sp>
        <p:nvSpPr>
          <p:cNvPr id="2" name="Rectangle 1"/>
          <p:cNvSpPr/>
          <p:nvPr/>
        </p:nvSpPr>
        <p:spPr>
          <a:xfrm>
            <a:off x="1043608" y="1268760"/>
            <a:ext cx="6336704" cy="2304256"/>
          </a:xfrm>
          <a:prstGeom prst="rect">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3"/>
          <p:cNvSpPr txBox="1">
            <a:spLocks noChangeArrowheads="1"/>
          </p:cNvSpPr>
          <p:nvPr/>
        </p:nvSpPr>
        <p:spPr>
          <a:xfrm>
            <a:off x="324743" y="3645024"/>
            <a:ext cx="8567737" cy="2664296"/>
          </a:xfrm>
          <a:prstGeom prst="rect">
            <a:avLst/>
          </a:prstGeom>
        </p:spPr>
        <p:txBody>
          <a:bodyPr vert="horz" lIns="91440" tIns="45720" rIns="91440" bIns="45720" rtlCol="0" anchor="t" anchorCtr="0">
            <a:normAutofit/>
          </a:bodyPr>
          <a:lstStyle>
            <a:lvl1pPr marL="252000" indent="-252000" algn="l" defTabSz="457200" rtl="0" eaLnBrk="1" latinLnBrk="0" hangingPunct="1">
              <a:spcBef>
                <a:spcPts val="600"/>
              </a:spcBef>
              <a:spcAft>
                <a:spcPts val="0"/>
              </a:spcAft>
              <a:buClr>
                <a:schemeClr val="tx2"/>
              </a:buClr>
              <a:buFont typeface="Wingdings" pitchFamily="2" charset="2"/>
              <a:buChar char="§"/>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2514600" indent="-228600" algn="l" defTabSz="457200" rtl="0" eaLnBrk="1" latinLnBrk="0" hangingPunct="1">
              <a:spcBef>
                <a:spcPts val="0"/>
              </a:spcBef>
              <a:buClr>
                <a:schemeClr val="tx2"/>
              </a:buClr>
              <a:buSzPct val="101000"/>
              <a:buFont typeface="Courier New" pitchFamily="49" charset="0"/>
              <a:buChar char="o"/>
              <a:defRPr sz="1200" kern="1200" baseline="0">
                <a:solidFill>
                  <a:schemeClr val="tx1"/>
                </a:solidFill>
                <a:latin typeface="+mn-lt"/>
                <a:ea typeface="+mn-ea"/>
                <a:cs typeface="+mn-cs"/>
              </a:defRPr>
            </a:lvl6pPr>
            <a:lvl7pPr marL="2971800" indent="-228600" algn="l" defTabSz="457200" rtl="0" eaLnBrk="1" latinLnBrk="0" hangingPunct="1">
              <a:spcBef>
                <a:spcPts val="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1271588" lvl="1">
              <a:lnSpc>
                <a:spcPct val="110000"/>
              </a:lnSpc>
            </a:pPr>
            <a:endParaRPr lang="en-GB" dirty="0" smtClean="0"/>
          </a:p>
          <a:p>
            <a:pPr marL="625475" indent="-625475">
              <a:lnSpc>
                <a:spcPct val="90000"/>
              </a:lnSpc>
              <a:buClr>
                <a:srgbClr val="F14F11"/>
              </a:buClr>
              <a:buSzPct val="300000"/>
              <a:buFont typeface="Wingdings" pitchFamily="2" charset="2"/>
              <a:buChar char="ü"/>
            </a:pPr>
            <a:r>
              <a:rPr lang="en-GB" b="0" dirty="0" smtClean="0"/>
              <a:t>We have a fairly good picture of some outcomes (injuries and concerns), less comprehensive for others (occupational diseases)</a:t>
            </a:r>
          </a:p>
          <a:p>
            <a:pPr marL="625475" indent="-625475">
              <a:lnSpc>
                <a:spcPct val="90000"/>
              </a:lnSpc>
              <a:buClr>
                <a:srgbClr val="F14F11"/>
              </a:buClr>
              <a:buFont typeface="Wingdings" pitchFamily="2" charset="2"/>
              <a:buChar char="ü"/>
            </a:pPr>
            <a:endParaRPr lang="en-GB" b="0" dirty="0" smtClean="0"/>
          </a:p>
          <a:p>
            <a:pPr marL="625475" indent="-625475">
              <a:lnSpc>
                <a:spcPct val="90000"/>
              </a:lnSpc>
              <a:buClr>
                <a:srgbClr val="F14F11"/>
              </a:buClr>
              <a:buSzPct val="300000"/>
              <a:buFont typeface="Wingdings" pitchFamily="2" charset="2"/>
              <a:buChar char="û"/>
            </a:pPr>
            <a:r>
              <a:rPr lang="en-GB" b="0" dirty="0" smtClean="0"/>
              <a:t>We have little information linking policies to outcomes (why are some effective and others not)</a:t>
            </a:r>
            <a:endParaRPr lang="en-GB" b="0" dirty="0"/>
          </a:p>
        </p:txBody>
      </p:sp>
    </p:spTree>
    <p:extLst>
      <p:ext uri="{BB962C8B-B14F-4D97-AF65-F5344CB8AC3E}">
        <p14:creationId xmlns:p14="http://schemas.microsoft.com/office/powerpoint/2010/main" val="818248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5497" y="2348880"/>
          <a:ext cx="7642101" cy="2863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Tijdelijke aanduiding voor tekst 3"/>
          <p:cNvSpPr>
            <a:spLocks noGrp="1"/>
          </p:cNvSpPr>
          <p:nvPr>
            <p:ph type="body" sz="quarter" idx="13"/>
          </p:nvPr>
        </p:nvSpPr>
        <p:spPr bwMode="auto">
          <a:xfrm>
            <a:off x="746125" y="1124744"/>
            <a:ext cx="77866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nl-NL" altLang="nl-NL" sz="2200" dirty="0" smtClean="0">
                <a:latin typeface="Arial" charset="0"/>
                <a:ea typeface="ＭＳ Ｐゴシック" pitchFamily="34" charset="-128"/>
                <a:cs typeface="Arial" charset="0"/>
              </a:rPr>
              <a:t>What can an enterprise survey tell us?</a:t>
            </a:r>
          </a:p>
        </p:txBody>
      </p:sp>
      <p:graphicFrame>
        <p:nvGraphicFramePr>
          <p:cNvPr id="9" name="Diagram 8"/>
          <p:cNvGraphicFramePr/>
          <p:nvPr/>
        </p:nvGraphicFramePr>
        <p:xfrm>
          <a:off x="2555776" y="3413224"/>
          <a:ext cx="3312368" cy="1959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nvGraphicFramePr>
        <p:xfrm>
          <a:off x="5700464" y="3125192"/>
          <a:ext cx="3408040" cy="18879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Striped Right Arrow 10"/>
          <p:cNvSpPr/>
          <p:nvPr/>
        </p:nvSpPr>
        <p:spPr>
          <a:xfrm>
            <a:off x="2411760" y="4149080"/>
            <a:ext cx="936104" cy="72008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Striped Right Arrow 11"/>
          <p:cNvSpPr/>
          <p:nvPr/>
        </p:nvSpPr>
        <p:spPr>
          <a:xfrm>
            <a:off x="5379990" y="4149080"/>
            <a:ext cx="936104" cy="72008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392242" y="4941122"/>
            <a:ext cx="2163534" cy="830997"/>
          </a:xfrm>
          <a:prstGeom prst="rect">
            <a:avLst/>
          </a:prstGeom>
          <a:noFill/>
        </p:spPr>
        <p:txBody>
          <a:bodyPr wrap="square" lIns="91440" tIns="45720" rIns="91440" bIns="45720">
            <a:spAutoFit/>
          </a:bodyPr>
          <a:lstStyle/>
          <a:p>
            <a:pPr algn="ctr"/>
            <a:r>
              <a:rPr lang="fr-FR"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Regulatory</a:t>
            </a:r>
            <a: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fr-FR"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context</a:t>
            </a: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4" name="Rectangle 13"/>
          <p:cNvSpPr/>
          <p:nvPr/>
        </p:nvSpPr>
        <p:spPr>
          <a:xfrm>
            <a:off x="3868758" y="1772817"/>
            <a:ext cx="991274" cy="221599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3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p>
        </p:txBody>
      </p:sp>
      <p:sp>
        <p:nvSpPr>
          <p:cNvPr id="15" name="Rectangle 14"/>
          <p:cNvSpPr/>
          <p:nvPr/>
        </p:nvSpPr>
        <p:spPr>
          <a:xfrm>
            <a:off x="6300192" y="2204865"/>
            <a:ext cx="2163534" cy="461665"/>
          </a:xfrm>
          <a:prstGeom prst="rect">
            <a:avLst/>
          </a:prstGeom>
          <a:noFill/>
        </p:spPr>
        <p:txBody>
          <a:bodyPr wrap="square" lIns="91440" tIns="45720" rIns="91440" bIns="45720">
            <a:spAutoFit/>
          </a:bodyPr>
          <a:lstStyle/>
          <a:p>
            <a:pPr algn="ctr"/>
            <a:r>
              <a:rPr lang="fr-FR" sz="2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Outcomes</a:t>
            </a:r>
            <a:endParaRPr lang="en-GB"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6" name="Title 1"/>
          <p:cNvSpPr txBox="1">
            <a:spLocks/>
          </p:cNvSpPr>
          <p:nvPr/>
        </p:nvSpPr>
        <p:spPr>
          <a:xfrm>
            <a:off x="252000" y="180000"/>
            <a:ext cx="7559873" cy="48960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000" b="1" i="0" kern="1200" baseline="0">
                <a:solidFill>
                  <a:srgbClr val="EE7F00"/>
                </a:solidFill>
                <a:latin typeface="Arial"/>
                <a:ea typeface="+mj-ea"/>
                <a:cs typeface="Arial"/>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dirty="0" smtClean="0">
                <a:solidFill>
                  <a:schemeClr val="tx2"/>
                </a:solidFill>
                <a:latin typeface="+mj-lt"/>
                <a:cs typeface="Trebuchet MS"/>
              </a:rPr>
              <a:t>2.</a:t>
            </a:r>
            <a:r>
              <a:rPr lang="en-GB" sz="2400" dirty="0">
                <a:solidFill>
                  <a:schemeClr val="tx2"/>
                </a:solidFill>
                <a:latin typeface="+mj-lt"/>
                <a:cs typeface="Trebuchet MS"/>
              </a:rPr>
              <a:t>	</a:t>
            </a:r>
            <a:r>
              <a:rPr lang="en-GB" sz="2400" dirty="0" smtClean="0">
                <a:solidFill>
                  <a:schemeClr val="tx2"/>
                </a:solidFill>
                <a:latin typeface="+mj-lt"/>
                <a:cs typeface="Trebuchet MS"/>
              </a:rPr>
              <a:t>ESENER</a:t>
            </a:r>
            <a:r>
              <a:rPr lang="en-GB" dirty="0" smtClean="0"/>
              <a:t> </a:t>
            </a:r>
            <a:endParaRPr lang="en-GB" dirty="0"/>
          </a:p>
        </p:txBody>
      </p:sp>
    </p:spTree>
    <p:extLst>
      <p:ext uri="{BB962C8B-B14F-4D97-AF65-F5344CB8AC3E}">
        <p14:creationId xmlns:p14="http://schemas.microsoft.com/office/powerpoint/2010/main" val="119741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Graphic spid="10" grpId="0">
        <p:bldAsOne/>
      </p:bldGraphic>
      <p:bldP spid="11" grpId="0" animBg="1"/>
      <p:bldP spid="12" grpId="0" animBg="1"/>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jdelijke aanduiding voor inhoud 2"/>
          <p:cNvSpPr>
            <a:spLocks noGrp="1"/>
          </p:cNvSpPr>
          <p:nvPr>
            <p:ph idx="1"/>
          </p:nvPr>
        </p:nvSpPr>
        <p:spPr bwMode="auto">
          <a:xfrm>
            <a:off x="539553" y="1662907"/>
            <a:ext cx="7858125" cy="307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000" dirty="0" smtClean="0"/>
              <a:t>Clear </a:t>
            </a:r>
            <a:r>
              <a:rPr lang="en-GB" altLang="de-DE" sz="2000" dirty="0"/>
              <a:t>objective:</a:t>
            </a:r>
          </a:p>
          <a:p>
            <a:pPr lvl="1">
              <a:spcBef>
                <a:spcPct val="0"/>
              </a:spcBef>
              <a:spcAft>
                <a:spcPts val="1000"/>
              </a:spcAft>
            </a:pPr>
            <a:r>
              <a:rPr lang="en-GB" altLang="de-DE" sz="2000" dirty="0"/>
              <a:t>H</a:t>
            </a:r>
            <a:r>
              <a:rPr lang="en-GB" altLang="de-DE" sz="2000" dirty="0" smtClean="0"/>
              <a:t>ow is health </a:t>
            </a:r>
            <a:r>
              <a:rPr lang="en-GB" altLang="de-DE" sz="2000" dirty="0"/>
              <a:t>and safety </a:t>
            </a:r>
            <a:r>
              <a:rPr lang="en-GB" altLang="de-DE" sz="2000" dirty="0" smtClean="0"/>
              <a:t>managed </a:t>
            </a:r>
            <a:r>
              <a:rPr lang="en-GB" altLang="de-DE" sz="2000" dirty="0"/>
              <a:t>in </a:t>
            </a:r>
            <a:r>
              <a:rPr lang="en-GB" altLang="de-DE" sz="2000" u="sng" dirty="0"/>
              <a:t>practice</a:t>
            </a:r>
            <a:r>
              <a:rPr lang="en-GB" altLang="de-DE" sz="2000" dirty="0"/>
              <a:t> </a:t>
            </a:r>
            <a:r>
              <a:rPr lang="en-GB" altLang="de-DE" sz="2000" dirty="0" smtClean="0"/>
              <a:t>in Europe’s workplaces? </a:t>
            </a:r>
          </a:p>
          <a:p>
            <a:pPr lvl="1">
              <a:spcBef>
                <a:spcPct val="0"/>
              </a:spcBef>
              <a:spcAft>
                <a:spcPts val="1000"/>
              </a:spcAft>
            </a:pPr>
            <a:r>
              <a:rPr lang="en-GB" altLang="de-DE" sz="2000" dirty="0"/>
              <a:t>V</a:t>
            </a:r>
            <a:r>
              <a:rPr lang="en-GB" altLang="de-DE" sz="2000" dirty="0" smtClean="0"/>
              <a:t>alid </a:t>
            </a:r>
            <a:r>
              <a:rPr lang="en-GB" altLang="de-DE" sz="2000" dirty="0"/>
              <a:t>comparisons between countries by enterprise size </a:t>
            </a:r>
            <a:r>
              <a:rPr lang="en-GB" altLang="de-DE" sz="2000" dirty="0" smtClean="0"/>
              <a:t>and sector - all</a:t>
            </a:r>
            <a:endParaRPr lang="en-GB" altLang="de-DE" sz="2000" dirty="0"/>
          </a:p>
          <a:p>
            <a:pPr>
              <a:spcBef>
                <a:spcPct val="0"/>
              </a:spcBef>
              <a:spcAft>
                <a:spcPts val="1000"/>
              </a:spcAft>
            </a:pPr>
            <a:r>
              <a:rPr lang="en-GB" altLang="de-DE" sz="2000" dirty="0"/>
              <a:t>Geographical coverage:</a:t>
            </a:r>
          </a:p>
          <a:p>
            <a:pPr lvl="1">
              <a:spcBef>
                <a:spcPct val="0"/>
              </a:spcBef>
              <a:spcAft>
                <a:spcPts val="1000"/>
              </a:spcAft>
            </a:pPr>
            <a:r>
              <a:rPr lang="en-GB" altLang="de-DE" sz="2000" dirty="0"/>
              <a:t>EU-OSHA </a:t>
            </a:r>
            <a:r>
              <a:rPr lang="en-GB" altLang="de-DE" sz="2000" dirty="0" smtClean="0"/>
              <a:t>mission - inclusion </a:t>
            </a:r>
            <a:r>
              <a:rPr lang="en-GB" altLang="de-DE" sz="2000" dirty="0"/>
              <a:t>of all EU member states.</a:t>
            </a:r>
          </a:p>
          <a:p>
            <a:pPr lvl="1">
              <a:spcBef>
                <a:spcPct val="0"/>
              </a:spcBef>
              <a:spcAft>
                <a:spcPts val="1000"/>
              </a:spcAft>
            </a:pPr>
            <a:r>
              <a:rPr lang="en-GB" altLang="de-DE" sz="2000" dirty="0"/>
              <a:t>Agreements with EEA, EFTA and pre-accession countries</a:t>
            </a:r>
            <a:r>
              <a:rPr lang="en-GB" altLang="de-DE" sz="2000" dirty="0" smtClean="0"/>
              <a:t>.</a:t>
            </a:r>
            <a:endParaRPr lang="en-GB" altLang="de-DE" sz="2000" dirty="0"/>
          </a:p>
        </p:txBody>
      </p:sp>
      <p:sp>
        <p:nvSpPr>
          <p:cNvPr id="9220" name="Tijdelijke aanduiding voor tekst 3"/>
          <p:cNvSpPr>
            <a:spLocks noGrp="1"/>
          </p:cNvSpPr>
          <p:nvPr>
            <p:ph type="body" sz="quarter" idx="13"/>
          </p:nvPr>
        </p:nvSpPr>
        <p:spPr bwMode="auto">
          <a:xfrm>
            <a:off x="539552" y="1124744"/>
            <a:ext cx="77866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200" dirty="0"/>
              <a:t>What is our </a:t>
            </a:r>
            <a:r>
              <a:rPr lang="en-GB" altLang="de-DE" sz="2200" dirty="0" smtClean="0"/>
              <a:t>universe?</a:t>
            </a:r>
            <a:endParaRPr lang="en-GB" altLang="de-DE" sz="2200" dirty="0"/>
          </a:p>
        </p:txBody>
      </p:sp>
      <p:sp>
        <p:nvSpPr>
          <p:cNvPr id="8" name="Title 1"/>
          <p:cNvSpPr txBox="1">
            <a:spLocks/>
          </p:cNvSpPr>
          <p:nvPr/>
        </p:nvSpPr>
        <p:spPr>
          <a:xfrm>
            <a:off x="450000" y="180000"/>
            <a:ext cx="7559873" cy="489600"/>
          </a:xfrm>
          <a:prstGeom prst="rect">
            <a:avLst/>
          </a:prstGeom>
        </p:spPr>
        <p:txBody>
          <a:bodyPr vert="horz" lIns="91440" tIns="45720" rIns="91440" bIns="45720" rtlCol="0" anchor="ctr">
            <a:noAutofit/>
          </a:bodyPr>
          <a:lstStyle>
            <a:lvl1pPr defTabSz="457200">
              <a:spcBef>
                <a:spcPct val="0"/>
              </a:spcBef>
              <a:buNone/>
              <a:defRPr sz="2400" b="1" i="0" baseline="0">
                <a:solidFill>
                  <a:schemeClr val="tx2"/>
                </a:solidFill>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2. </a:t>
            </a:r>
            <a:r>
              <a:rPr lang="en-GB" dirty="0" smtClean="0"/>
              <a:t>ESENER – survey design</a:t>
            </a:r>
            <a:endParaRPr lang="en-GB" dirty="0"/>
          </a:p>
        </p:txBody>
      </p:sp>
    </p:spTree>
    <p:extLst>
      <p:ext uri="{BB962C8B-B14F-4D97-AF65-F5344CB8AC3E}">
        <p14:creationId xmlns:p14="http://schemas.microsoft.com/office/powerpoint/2010/main" val="128394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ESENER: Quick overview</a:t>
            </a:r>
            <a:endParaRPr lang="en-GB"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21516331"/>
              </p:ext>
            </p:extLst>
          </p:nvPr>
        </p:nvGraphicFramePr>
        <p:xfrm>
          <a:off x="467544" y="1395864"/>
          <a:ext cx="8136904" cy="3254271"/>
        </p:xfrm>
        <a:graphic>
          <a:graphicData uri="http://schemas.openxmlformats.org/drawingml/2006/table">
            <a:tbl>
              <a:tblPr firstRow="1" bandRow="1">
                <a:tableStyleId>{21E4AEA4-8DFA-4A89-87EB-49C32662AFE0}</a:tableStyleId>
              </a:tblPr>
              <a:tblGrid>
                <a:gridCol w="2347184">
                  <a:extLst>
                    <a:ext uri="{9D8B030D-6E8A-4147-A177-3AD203B41FA5}">
                      <a16:colId xmlns="" xmlns:a16="http://schemas.microsoft.com/office/drawing/2014/main" val="20000"/>
                    </a:ext>
                  </a:extLst>
                </a:gridCol>
                <a:gridCol w="2660142">
                  <a:extLst>
                    <a:ext uri="{9D8B030D-6E8A-4147-A177-3AD203B41FA5}">
                      <a16:colId xmlns="" xmlns:a16="http://schemas.microsoft.com/office/drawing/2014/main" val="20001"/>
                    </a:ext>
                  </a:extLst>
                </a:gridCol>
                <a:gridCol w="3129578">
                  <a:extLst>
                    <a:ext uri="{9D8B030D-6E8A-4147-A177-3AD203B41FA5}">
                      <a16:colId xmlns="" xmlns:a16="http://schemas.microsoft.com/office/drawing/2014/main" val="20002"/>
                    </a:ext>
                  </a:extLst>
                </a:gridCol>
              </a:tblGrid>
              <a:tr h="648072">
                <a:tc>
                  <a:txBody>
                    <a:bodyPr/>
                    <a:lstStyle/>
                    <a:p>
                      <a:r>
                        <a:rPr lang="es-ES" sz="1600" dirty="0" err="1" smtClean="0"/>
                        <a:t>Greater</a:t>
                      </a:r>
                      <a:r>
                        <a:rPr lang="es-ES" sz="1600" baseline="0" dirty="0" smtClean="0"/>
                        <a:t> </a:t>
                      </a:r>
                      <a:r>
                        <a:rPr lang="es-ES" sz="1600" baseline="0" dirty="0" err="1" smtClean="0"/>
                        <a:t>geographical</a:t>
                      </a:r>
                      <a:r>
                        <a:rPr lang="es-ES" sz="1600" baseline="0" dirty="0" smtClean="0"/>
                        <a:t> </a:t>
                      </a:r>
                      <a:r>
                        <a:rPr lang="es-ES" sz="1600" baseline="0" dirty="0" err="1" smtClean="0"/>
                        <a:t>coverage</a:t>
                      </a:r>
                      <a:endParaRPr lang="en-GB" sz="1600" dirty="0"/>
                    </a:p>
                  </a:txBody>
                  <a:tcPr anchor="ctr"/>
                </a:tc>
                <a:tc>
                  <a:txBody>
                    <a:bodyPr/>
                    <a:lstStyle/>
                    <a:p>
                      <a:pPr algn="ctr"/>
                      <a:r>
                        <a:rPr lang="es-ES" sz="1800" dirty="0" smtClean="0"/>
                        <a:t>ESENER-1 (2009)</a:t>
                      </a:r>
                      <a:endParaRPr lang="en-GB" sz="1800" dirty="0"/>
                    </a:p>
                  </a:txBody>
                  <a:tcPr anchor="ctr"/>
                </a:tc>
                <a:tc>
                  <a:txBody>
                    <a:bodyPr/>
                    <a:lstStyle/>
                    <a:p>
                      <a:pPr algn="ctr"/>
                      <a:r>
                        <a:rPr lang="es-ES" sz="1800" dirty="0" smtClean="0"/>
                        <a:t>ESENER-2 (2014)</a:t>
                      </a:r>
                      <a:endParaRPr lang="en-GB" sz="1800" dirty="0"/>
                    </a:p>
                  </a:txBody>
                  <a:tcPr anchor="ctr"/>
                </a:tc>
                <a:extLst>
                  <a:ext uri="{0D108BD9-81ED-4DB2-BD59-A6C34878D82A}">
                    <a16:rowId xmlns="" xmlns:a16="http://schemas.microsoft.com/office/drawing/2014/main" val="10000"/>
                  </a:ext>
                </a:extLst>
              </a:tr>
              <a:tr h="1081109">
                <a:tc>
                  <a:txBody>
                    <a:bodyPr/>
                    <a:lstStyle/>
                    <a:p>
                      <a:r>
                        <a:rPr lang="es-ES" sz="1600" dirty="0" err="1" smtClean="0"/>
                        <a:t>Countries</a:t>
                      </a:r>
                      <a:endParaRPr lang="en-GB" sz="1600" dirty="0"/>
                    </a:p>
                  </a:txBody>
                  <a:tcPr anchor="ctr"/>
                </a:tc>
                <a:tc>
                  <a:txBody>
                    <a:bodyPr/>
                    <a:lstStyle/>
                    <a:p>
                      <a:pPr algn="ctr"/>
                      <a:r>
                        <a:rPr lang="en-GB" sz="1600" dirty="0" smtClean="0"/>
                        <a:t>Total of 31: </a:t>
                      </a:r>
                    </a:p>
                    <a:p>
                      <a:pPr algn="ctr"/>
                      <a:r>
                        <a:rPr lang="en-GB" sz="1600" dirty="0" smtClean="0"/>
                        <a:t>EU-28 + Turkey, Norway, Switzerland</a:t>
                      </a:r>
                      <a:endParaRPr lang="en-GB" sz="1600" dirty="0"/>
                    </a:p>
                  </a:txBody>
                  <a:tcPr anchor="ctr"/>
                </a:tc>
                <a:tc>
                  <a:txBody>
                    <a:bodyPr/>
                    <a:lstStyle/>
                    <a:p>
                      <a:pPr algn="ctr"/>
                      <a:r>
                        <a:rPr lang="es-ES" sz="1600" dirty="0" smtClean="0"/>
                        <a:t>Total of 36:</a:t>
                      </a:r>
                    </a:p>
                    <a:p>
                      <a:pPr algn="ctr"/>
                      <a:r>
                        <a:rPr lang="es-ES" sz="1600" dirty="0" smtClean="0"/>
                        <a:t>ESENER-1 + </a:t>
                      </a:r>
                      <a:r>
                        <a:rPr lang="en-GB" sz="1600" dirty="0" smtClean="0">
                          <a:solidFill>
                            <a:srgbClr val="FF0000"/>
                          </a:solidFill>
                        </a:rPr>
                        <a:t>Albania, Iceland, Montenegro, North Macedonia and Serbia</a:t>
                      </a:r>
                      <a:endParaRPr lang="en-GB" sz="1600" dirty="0">
                        <a:solidFill>
                          <a:srgbClr val="FF0000"/>
                        </a:solidFill>
                      </a:endParaRPr>
                    </a:p>
                  </a:txBody>
                  <a:tcPr anchor="ctr"/>
                </a:tc>
                <a:extLst>
                  <a:ext uri="{0D108BD9-81ED-4DB2-BD59-A6C34878D82A}">
                    <a16:rowId xmlns="" xmlns:a16="http://schemas.microsoft.com/office/drawing/2014/main" val="10001"/>
                  </a:ext>
                </a:extLst>
              </a:tr>
              <a:tr h="560622">
                <a:tc>
                  <a:txBody>
                    <a:bodyPr/>
                    <a:lstStyle/>
                    <a:p>
                      <a:r>
                        <a:rPr lang="es-ES" sz="1600" dirty="0" smtClean="0"/>
                        <a:t>Establishments </a:t>
                      </a:r>
                      <a:r>
                        <a:rPr lang="es-ES" sz="1600" dirty="0" err="1" smtClean="0"/>
                        <a:t>surveyed</a:t>
                      </a:r>
                      <a:endParaRPr lang="en-GB" sz="1600" dirty="0"/>
                    </a:p>
                  </a:txBody>
                  <a:tcPr anchor="ctr"/>
                </a:tc>
                <a:tc>
                  <a:txBody>
                    <a:bodyPr/>
                    <a:lstStyle/>
                    <a:p>
                      <a:pPr algn="ctr"/>
                      <a:r>
                        <a:rPr lang="es-ES" sz="1600" dirty="0" smtClean="0"/>
                        <a:t>30,000</a:t>
                      </a:r>
                      <a:endParaRPr lang="en-GB" sz="1600" dirty="0"/>
                    </a:p>
                  </a:txBody>
                  <a:tcPr anchor="ctr"/>
                </a:tc>
                <a:tc>
                  <a:txBody>
                    <a:bodyPr/>
                    <a:lstStyle/>
                    <a:p>
                      <a:pPr algn="ctr"/>
                      <a:r>
                        <a:rPr lang="es-ES" sz="1600" dirty="0" smtClean="0"/>
                        <a:t>49,000</a:t>
                      </a:r>
                      <a:endParaRPr lang="en-GB" sz="1600" dirty="0"/>
                    </a:p>
                  </a:txBody>
                  <a:tcPr anchor="ctr"/>
                </a:tc>
                <a:extLst>
                  <a:ext uri="{0D108BD9-81ED-4DB2-BD59-A6C34878D82A}">
                    <a16:rowId xmlns="" xmlns:a16="http://schemas.microsoft.com/office/drawing/2014/main" val="10002"/>
                  </a:ext>
                </a:extLst>
              </a:tr>
              <a:tr h="945970">
                <a:tc>
                  <a:txBody>
                    <a:bodyPr/>
                    <a:lstStyle/>
                    <a:p>
                      <a:r>
                        <a:rPr lang="es-ES" sz="1600" dirty="0" err="1" smtClean="0"/>
                        <a:t>National</a:t>
                      </a:r>
                      <a:r>
                        <a:rPr lang="es-ES" sz="1600" dirty="0" smtClean="0"/>
                        <a:t> </a:t>
                      </a:r>
                      <a:r>
                        <a:rPr lang="es-ES" sz="1600" dirty="0" err="1" smtClean="0"/>
                        <a:t>versions</a:t>
                      </a:r>
                      <a:r>
                        <a:rPr lang="es-ES" sz="1600" dirty="0" smtClean="0"/>
                        <a:t> of </a:t>
                      </a:r>
                      <a:r>
                        <a:rPr lang="es-ES" sz="1600" dirty="0" err="1" smtClean="0"/>
                        <a:t>questionnaire</a:t>
                      </a:r>
                      <a:endParaRPr lang="es-ES" sz="1600" dirty="0" smtClean="0"/>
                    </a:p>
                    <a:p>
                      <a:pPr marL="0" marR="0" lvl="2" indent="0" algn="l" defTabSz="457200" rtl="0" eaLnBrk="1" fontAlgn="auto" latinLnBrk="0" hangingPunct="1">
                        <a:lnSpc>
                          <a:spcPct val="100000"/>
                        </a:lnSpc>
                        <a:spcBef>
                          <a:spcPts val="0"/>
                        </a:spcBef>
                        <a:spcAft>
                          <a:spcPts val="0"/>
                        </a:spcAft>
                        <a:buClrTx/>
                        <a:buSzTx/>
                        <a:buFontTx/>
                        <a:buNone/>
                        <a:tabLst/>
                        <a:defRPr/>
                      </a:pPr>
                      <a:r>
                        <a:rPr lang="es-ES" sz="1200" dirty="0" smtClean="0"/>
                        <a:t>-</a:t>
                      </a:r>
                      <a:r>
                        <a:rPr lang="da-DK" sz="1200" dirty="0" smtClean="0"/>
                        <a:t>Adapted for language and national OSH terminology </a:t>
                      </a:r>
                      <a:endParaRPr lang="en-GB" sz="1200" dirty="0"/>
                    </a:p>
                  </a:txBody>
                  <a:tcPr anchor="ctr"/>
                </a:tc>
                <a:tc>
                  <a:txBody>
                    <a:bodyPr/>
                    <a:lstStyle/>
                    <a:p>
                      <a:pPr algn="ctr"/>
                      <a:r>
                        <a:rPr lang="es-ES" sz="1600" dirty="0" smtClean="0"/>
                        <a:t>41</a:t>
                      </a:r>
                      <a:endParaRPr lang="en-GB" sz="1600" dirty="0"/>
                    </a:p>
                  </a:txBody>
                  <a:tcPr anchor="ctr"/>
                </a:tc>
                <a:tc>
                  <a:txBody>
                    <a:bodyPr/>
                    <a:lstStyle/>
                    <a:p>
                      <a:pPr algn="ctr"/>
                      <a:r>
                        <a:rPr lang="es-ES" sz="1600" dirty="0" smtClean="0"/>
                        <a:t>47</a:t>
                      </a:r>
                      <a:endParaRPr lang="en-GB" sz="1600" dirty="0"/>
                    </a:p>
                  </a:txBody>
                  <a:tcPr anchor="ctr"/>
                </a:tc>
                <a:extLst>
                  <a:ext uri="{0D108BD9-81ED-4DB2-BD59-A6C34878D82A}">
                    <a16:rowId xmlns=""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79767989"/>
              </p:ext>
            </p:extLst>
          </p:nvPr>
        </p:nvGraphicFramePr>
        <p:xfrm>
          <a:off x="467540" y="4636224"/>
          <a:ext cx="8136907" cy="1529080"/>
        </p:xfrm>
        <a:graphic>
          <a:graphicData uri="http://schemas.openxmlformats.org/drawingml/2006/table">
            <a:tbl>
              <a:tblPr firstRow="1" bandRow="1">
                <a:tableStyleId>{21E4AEA4-8DFA-4A89-87EB-49C32662AFE0}</a:tableStyleId>
              </a:tblPr>
              <a:tblGrid>
                <a:gridCol w="2347185">
                  <a:extLst>
                    <a:ext uri="{9D8B030D-6E8A-4147-A177-3AD203B41FA5}">
                      <a16:colId xmlns="" xmlns:a16="http://schemas.microsoft.com/office/drawing/2014/main" val="20000"/>
                    </a:ext>
                  </a:extLst>
                </a:gridCol>
                <a:gridCol w="2660142">
                  <a:extLst>
                    <a:ext uri="{9D8B030D-6E8A-4147-A177-3AD203B41FA5}">
                      <a16:colId xmlns="" xmlns:a16="http://schemas.microsoft.com/office/drawing/2014/main" val="20001"/>
                    </a:ext>
                  </a:extLst>
                </a:gridCol>
                <a:gridCol w="3129580">
                  <a:extLst>
                    <a:ext uri="{9D8B030D-6E8A-4147-A177-3AD203B41FA5}">
                      <a16:colId xmlns="" xmlns:a16="http://schemas.microsoft.com/office/drawing/2014/main" val="20002"/>
                    </a:ext>
                  </a:extLst>
                </a:gridCol>
              </a:tblGrid>
              <a:tr h="370840">
                <a:tc>
                  <a:txBody>
                    <a:bodyPr/>
                    <a:lstStyle/>
                    <a:p>
                      <a:r>
                        <a:rPr lang="es-ES" sz="1600" dirty="0" err="1" smtClean="0"/>
                        <a:t>Increased</a:t>
                      </a:r>
                      <a:r>
                        <a:rPr lang="es-ES" sz="1600" dirty="0" smtClean="0"/>
                        <a:t> </a:t>
                      </a:r>
                      <a:r>
                        <a:rPr lang="es-ES" sz="1600" dirty="0" err="1" smtClean="0"/>
                        <a:t>proportion</a:t>
                      </a:r>
                      <a:r>
                        <a:rPr lang="es-ES" sz="1600" dirty="0" smtClean="0"/>
                        <a:t> of </a:t>
                      </a:r>
                      <a:r>
                        <a:rPr lang="es-ES" sz="1600" dirty="0" err="1" smtClean="0"/>
                        <a:t>workplaces</a:t>
                      </a:r>
                      <a:endParaRPr lang="en-GB" sz="1600" dirty="0"/>
                    </a:p>
                  </a:txBody>
                  <a:tcPr anchor="ctr"/>
                </a:tc>
                <a:tc>
                  <a:txBody>
                    <a:bodyPr/>
                    <a:lstStyle/>
                    <a:p>
                      <a:pPr algn="ctr"/>
                      <a:r>
                        <a:rPr lang="es-ES" sz="1800" dirty="0" smtClean="0"/>
                        <a:t>ESENER-1</a:t>
                      </a:r>
                      <a:endParaRPr lang="en-GB" sz="1800" dirty="0"/>
                    </a:p>
                  </a:txBody>
                  <a:tcPr anchor="ctr"/>
                </a:tc>
                <a:tc>
                  <a:txBody>
                    <a:bodyPr/>
                    <a:lstStyle/>
                    <a:p>
                      <a:pPr algn="ctr"/>
                      <a:r>
                        <a:rPr lang="es-ES" sz="1800" dirty="0" smtClean="0"/>
                        <a:t>ESENER-2</a:t>
                      </a:r>
                      <a:endParaRPr lang="en-GB" sz="1800" dirty="0"/>
                    </a:p>
                  </a:txBody>
                  <a:tcPr anchor="ctr"/>
                </a:tc>
                <a:extLst>
                  <a:ext uri="{0D108BD9-81ED-4DB2-BD59-A6C34878D82A}">
                    <a16:rowId xmlns="" xmlns:a16="http://schemas.microsoft.com/office/drawing/2014/main" val="10000"/>
                  </a:ext>
                </a:extLst>
              </a:tr>
              <a:tr h="370840">
                <a:tc>
                  <a:txBody>
                    <a:bodyPr/>
                    <a:lstStyle/>
                    <a:p>
                      <a:r>
                        <a:rPr lang="es-ES" sz="1600" dirty="0" err="1" smtClean="0"/>
                        <a:t>Smallest</a:t>
                      </a:r>
                      <a:r>
                        <a:rPr lang="es-ES" sz="1600" dirty="0" smtClean="0"/>
                        <a:t> </a:t>
                      </a:r>
                      <a:r>
                        <a:rPr lang="es-ES" sz="1600" dirty="0" err="1" smtClean="0"/>
                        <a:t>business</a:t>
                      </a:r>
                      <a:r>
                        <a:rPr lang="es-ES" sz="1600" dirty="0" smtClean="0"/>
                        <a:t> </a:t>
                      </a:r>
                      <a:r>
                        <a:rPr lang="es-ES" sz="1600" dirty="0" err="1" smtClean="0"/>
                        <a:t>size</a:t>
                      </a:r>
                      <a:endParaRPr lang="en-GB" sz="1600" dirty="0"/>
                    </a:p>
                  </a:txBody>
                  <a:tcPr anchor="ctr"/>
                </a:tc>
                <a:tc>
                  <a:txBody>
                    <a:bodyPr/>
                    <a:lstStyle/>
                    <a:p>
                      <a:pPr algn="ctr"/>
                      <a:r>
                        <a:rPr lang="es-ES" sz="1600" dirty="0" smtClean="0"/>
                        <a:t>10 </a:t>
                      </a:r>
                      <a:r>
                        <a:rPr lang="es-ES" sz="1600" dirty="0" err="1" smtClean="0"/>
                        <a:t>workers</a:t>
                      </a:r>
                      <a:endParaRPr lang="en-GB" sz="1600" dirty="0"/>
                    </a:p>
                  </a:txBody>
                  <a:tcPr anchor="ctr"/>
                </a:tc>
                <a:tc>
                  <a:txBody>
                    <a:bodyPr/>
                    <a:lstStyle/>
                    <a:p>
                      <a:pPr algn="ctr"/>
                      <a:r>
                        <a:rPr lang="es-ES" sz="1600" dirty="0" smtClean="0">
                          <a:solidFill>
                            <a:srgbClr val="FF0000"/>
                          </a:solidFill>
                        </a:rPr>
                        <a:t>5 </a:t>
                      </a:r>
                      <a:r>
                        <a:rPr lang="es-ES" sz="1600" dirty="0" err="1" smtClean="0"/>
                        <a:t>workers</a:t>
                      </a:r>
                      <a:endParaRPr lang="en-GB" sz="1600" dirty="0"/>
                    </a:p>
                  </a:txBody>
                  <a:tcPr anchor="ctr"/>
                </a:tc>
                <a:extLst>
                  <a:ext uri="{0D108BD9-81ED-4DB2-BD59-A6C34878D82A}">
                    <a16:rowId xmlns="" xmlns:a16="http://schemas.microsoft.com/office/drawing/2014/main" val="10001"/>
                  </a:ext>
                </a:extLst>
              </a:tr>
              <a:tr h="370840">
                <a:tc>
                  <a:txBody>
                    <a:bodyPr/>
                    <a:lstStyle/>
                    <a:p>
                      <a:r>
                        <a:rPr lang="es-ES" sz="1600" dirty="0" smtClean="0"/>
                        <a:t>Sector</a:t>
                      </a:r>
                      <a:endParaRPr lang="en-GB" sz="1600" dirty="0"/>
                    </a:p>
                  </a:txBody>
                  <a:tcPr anchor="ctr"/>
                </a:tc>
                <a:tc>
                  <a:txBody>
                    <a:bodyPr/>
                    <a:lstStyle/>
                    <a:p>
                      <a:pPr algn="ctr"/>
                      <a:r>
                        <a:rPr lang="es-ES" sz="1600" dirty="0" err="1" smtClean="0"/>
                        <a:t>All</a:t>
                      </a:r>
                      <a:r>
                        <a:rPr lang="es-ES" sz="1600" dirty="0" smtClean="0"/>
                        <a:t>,</a:t>
                      </a:r>
                      <a:r>
                        <a:rPr lang="es-ES" sz="1600" baseline="0" dirty="0" smtClean="0"/>
                        <a:t> </a:t>
                      </a:r>
                      <a:r>
                        <a:rPr lang="es-ES" sz="1600" dirty="0" err="1" smtClean="0"/>
                        <a:t>including</a:t>
                      </a:r>
                      <a:r>
                        <a:rPr lang="es-ES" sz="1600" dirty="0" smtClean="0"/>
                        <a:t> </a:t>
                      </a:r>
                      <a:r>
                        <a:rPr lang="es-ES" sz="1600" dirty="0" err="1" smtClean="0"/>
                        <a:t>public</a:t>
                      </a:r>
                      <a:r>
                        <a:rPr lang="es-ES" sz="1600" dirty="0" smtClean="0"/>
                        <a:t>, </a:t>
                      </a:r>
                      <a:r>
                        <a:rPr lang="es-ES" sz="1600" u="sng" dirty="0" err="1" smtClean="0"/>
                        <a:t>except</a:t>
                      </a:r>
                      <a:r>
                        <a:rPr lang="es-ES" sz="1600" dirty="0" smtClean="0"/>
                        <a:t> </a:t>
                      </a:r>
                      <a:r>
                        <a:rPr lang="es-ES" sz="1600" dirty="0" err="1" smtClean="0"/>
                        <a:t>agriculture</a:t>
                      </a:r>
                      <a:r>
                        <a:rPr lang="es-ES" sz="1600" dirty="0" smtClean="0"/>
                        <a:t> and </a:t>
                      </a:r>
                      <a:r>
                        <a:rPr lang="es-ES" sz="1600" dirty="0" err="1" smtClean="0"/>
                        <a:t>fishing</a:t>
                      </a:r>
                      <a:endParaRPr lang="en-GB" sz="1600" dirty="0"/>
                    </a:p>
                  </a:txBody>
                  <a:tcPr anchor="ctr"/>
                </a:tc>
                <a:tc>
                  <a:txBody>
                    <a:bodyPr/>
                    <a:lstStyle/>
                    <a:p>
                      <a:pPr algn="ctr"/>
                      <a:r>
                        <a:rPr lang="es-ES" sz="1600" dirty="0" err="1" smtClean="0"/>
                        <a:t>All</a:t>
                      </a:r>
                      <a:r>
                        <a:rPr lang="es-ES" sz="1600" dirty="0" smtClean="0"/>
                        <a:t>, </a:t>
                      </a:r>
                      <a:r>
                        <a:rPr lang="es-ES" sz="1600" dirty="0" err="1" smtClean="0"/>
                        <a:t>including</a:t>
                      </a:r>
                      <a:r>
                        <a:rPr lang="es-ES" sz="1600" dirty="0" smtClean="0"/>
                        <a:t> </a:t>
                      </a:r>
                      <a:r>
                        <a:rPr lang="es-ES" sz="1600" dirty="0" err="1" smtClean="0"/>
                        <a:t>public</a:t>
                      </a:r>
                      <a:r>
                        <a:rPr lang="es-ES" sz="1600" dirty="0" smtClean="0"/>
                        <a:t> </a:t>
                      </a:r>
                      <a:r>
                        <a:rPr lang="es-ES" sz="1600" u="sng" dirty="0" smtClean="0">
                          <a:solidFill>
                            <a:srgbClr val="FF0000"/>
                          </a:solidFill>
                        </a:rPr>
                        <a:t>and</a:t>
                      </a:r>
                      <a:r>
                        <a:rPr lang="es-ES" sz="1600" dirty="0" smtClean="0">
                          <a:solidFill>
                            <a:srgbClr val="FF0000"/>
                          </a:solidFill>
                        </a:rPr>
                        <a:t> </a:t>
                      </a:r>
                      <a:r>
                        <a:rPr lang="es-ES" sz="1600" dirty="0" err="1" smtClean="0"/>
                        <a:t>agriculture</a:t>
                      </a:r>
                      <a:r>
                        <a:rPr lang="es-ES" sz="1600" dirty="0" smtClean="0"/>
                        <a:t> and </a:t>
                      </a:r>
                      <a:r>
                        <a:rPr lang="es-ES" sz="1600" dirty="0" err="1" smtClean="0"/>
                        <a:t>fishing</a:t>
                      </a:r>
                      <a:endParaRPr lang="en-GB" sz="1600" dirty="0"/>
                    </a:p>
                  </a:txBody>
                  <a:tcPr anchor="ctr"/>
                </a:tc>
                <a:extLst>
                  <a:ext uri="{0D108BD9-81ED-4DB2-BD59-A6C34878D82A}">
                    <a16:rowId xmlns="" xmlns:a16="http://schemas.microsoft.com/office/drawing/2014/main" val="10002"/>
                  </a:ext>
                </a:extLst>
              </a:tr>
            </a:tbl>
          </a:graphicData>
        </a:graphic>
      </p:graphicFrame>
      <p:sp>
        <p:nvSpPr>
          <p:cNvPr id="3" name="Rectangle 2"/>
          <p:cNvSpPr/>
          <p:nvPr/>
        </p:nvSpPr>
        <p:spPr>
          <a:xfrm>
            <a:off x="251520" y="971436"/>
            <a:ext cx="6732240" cy="369332"/>
          </a:xfrm>
          <a:prstGeom prst="rect">
            <a:avLst/>
          </a:prstGeom>
        </p:spPr>
        <p:txBody>
          <a:bodyPr wrap="square">
            <a:spAutoFit/>
          </a:bodyPr>
          <a:lstStyle/>
          <a:p>
            <a:r>
              <a:rPr lang="en-GB" b="1" i="1" dirty="0">
                <a:solidFill>
                  <a:schemeClr val="accent1"/>
                </a:solidFill>
              </a:rPr>
              <a:t>How do establishments manage health and safety at work? </a:t>
            </a:r>
          </a:p>
        </p:txBody>
      </p:sp>
    </p:spTree>
    <p:extLst>
      <p:ext uri="{BB962C8B-B14F-4D97-AF65-F5344CB8AC3E}">
        <p14:creationId xmlns:p14="http://schemas.microsoft.com/office/powerpoint/2010/main" val="2507816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jdelijke aanduiding voor inhoud 2"/>
          <p:cNvSpPr>
            <a:spLocks noGrp="1"/>
          </p:cNvSpPr>
          <p:nvPr>
            <p:ph idx="1"/>
          </p:nvPr>
        </p:nvSpPr>
        <p:spPr bwMode="auto">
          <a:xfrm>
            <a:off x="450000" y="1700808"/>
            <a:ext cx="7858125" cy="29523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000" dirty="0"/>
              <a:t>We are interested in </a:t>
            </a:r>
            <a:r>
              <a:rPr lang="en-GB" altLang="de-DE" sz="2000" u="sng" dirty="0"/>
              <a:t>workplace</a:t>
            </a:r>
            <a:r>
              <a:rPr lang="en-GB" altLang="de-DE" sz="2000" dirty="0"/>
              <a:t> health and safety management in </a:t>
            </a:r>
            <a:r>
              <a:rPr lang="en-GB" altLang="de-DE" sz="2000" u="sng" dirty="0"/>
              <a:t>practice</a:t>
            </a:r>
          </a:p>
          <a:p>
            <a:pPr lvl="1">
              <a:spcBef>
                <a:spcPct val="0"/>
              </a:spcBef>
              <a:spcAft>
                <a:spcPts val="1000"/>
              </a:spcAft>
            </a:pPr>
            <a:r>
              <a:rPr lang="en-GB" altLang="de-DE" sz="2000" dirty="0" smtClean="0"/>
              <a:t>No interest in ‘</a:t>
            </a:r>
            <a:r>
              <a:rPr lang="en-GB" altLang="de-DE" sz="2000" dirty="0"/>
              <a:t>strategic’ </a:t>
            </a:r>
            <a:r>
              <a:rPr lang="en-GB" altLang="de-DE" sz="2000" dirty="0" smtClean="0"/>
              <a:t>level; </a:t>
            </a:r>
            <a:r>
              <a:rPr lang="en-GB" altLang="de-DE" sz="2000" dirty="0"/>
              <a:t>what is happening at workplace level?</a:t>
            </a:r>
          </a:p>
          <a:p>
            <a:pPr lvl="1">
              <a:spcBef>
                <a:spcPct val="0"/>
              </a:spcBef>
              <a:spcAft>
                <a:spcPts val="1000"/>
              </a:spcAft>
            </a:pPr>
            <a:r>
              <a:rPr lang="en-GB" altLang="de-DE" sz="2000" b="1" i="1" u="sng" dirty="0" smtClean="0"/>
              <a:t>‘Establishment’</a:t>
            </a:r>
            <a:r>
              <a:rPr lang="en-GB" altLang="de-DE" sz="2000" dirty="0" smtClean="0"/>
              <a:t> level, </a:t>
            </a:r>
            <a:r>
              <a:rPr lang="en-GB" altLang="de-DE" sz="2000" dirty="0"/>
              <a:t>i.e. local business units, branches, delegations, etc.</a:t>
            </a:r>
          </a:p>
          <a:p>
            <a:pPr lvl="1">
              <a:spcBef>
                <a:spcPct val="0"/>
              </a:spcBef>
              <a:spcAft>
                <a:spcPts val="1000"/>
              </a:spcAft>
            </a:pPr>
            <a:r>
              <a:rPr lang="en-GB" altLang="de-DE" sz="2000" dirty="0"/>
              <a:t>Not corporate HQ or government </a:t>
            </a:r>
            <a:r>
              <a:rPr lang="en-GB" altLang="de-DE" sz="2000" dirty="0" smtClean="0"/>
              <a:t>ministry</a:t>
            </a:r>
            <a:endParaRPr lang="en-GB" altLang="de-DE" sz="2000" dirty="0"/>
          </a:p>
        </p:txBody>
      </p:sp>
      <p:sp>
        <p:nvSpPr>
          <p:cNvPr id="9220" name="Tijdelijke aanduiding voor tekst 3"/>
          <p:cNvSpPr>
            <a:spLocks noGrp="1"/>
          </p:cNvSpPr>
          <p:nvPr>
            <p:ph type="body" sz="quarter" idx="13"/>
          </p:nvPr>
        </p:nvSpPr>
        <p:spPr bwMode="auto">
          <a:xfrm>
            <a:off x="336592" y="1133312"/>
            <a:ext cx="77866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200" dirty="0" smtClean="0"/>
              <a:t>What </a:t>
            </a:r>
            <a:r>
              <a:rPr lang="en-GB" altLang="de-DE" sz="2200" dirty="0"/>
              <a:t>is the sampling unit?</a:t>
            </a:r>
          </a:p>
        </p:txBody>
      </p:sp>
      <p:sp>
        <p:nvSpPr>
          <p:cNvPr id="8" name="Title 1"/>
          <p:cNvSpPr txBox="1">
            <a:spLocks/>
          </p:cNvSpPr>
          <p:nvPr/>
        </p:nvSpPr>
        <p:spPr>
          <a:xfrm>
            <a:off x="450000" y="180000"/>
            <a:ext cx="7559873" cy="489600"/>
          </a:xfrm>
          <a:prstGeom prst="rect">
            <a:avLst/>
          </a:prstGeom>
        </p:spPr>
        <p:txBody>
          <a:bodyPr vert="horz" lIns="91440" tIns="45720" rIns="91440" bIns="45720" rtlCol="0" anchor="ctr">
            <a:noAutofit/>
          </a:bodyPr>
          <a:lstStyle>
            <a:lvl1pPr defTabSz="457200">
              <a:spcBef>
                <a:spcPct val="0"/>
              </a:spcBef>
              <a:buNone/>
              <a:defRPr sz="2400" b="1" i="0" baseline="0">
                <a:solidFill>
                  <a:schemeClr val="tx2"/>
                </a:solidFill>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2. </a:t>
            </a:r>
            <a:r>
              <a:rPr lang="en-GB" dirty="0" smtClean="0"/>
              <a:t>ESENER – survey design</a:t>
            </a:r>
            <a:endParaRPr lang="en-GB" dirty="0"/>
          </a:p>
        </p:txBody>
      </p:sp>
      <p:sp>
        <p:nvSpPr>
          <p:cNvPr id="5" name="Tijdelijke aanduiding voor tekst 3"/>
          <p:cNvSpPr txBox="1">
            <a:spLocks/>
          </p:cNvSpPr>
          <p:nvPr/>
        </p:nvSpPr>
        <p:spPr bwMode="auto">
          <a:xfrm>
            <a:off x="336592" y="4653136"/>
            <a:ext cx="7786688" cy="1080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457200" rtl="0" eaLnBrk="1" latinLnBrk="0" hangingPunct="1">
              <a:spcBef>
                <a:spcPts val="600"/>
              </a:spcBef>
              <a:spcAft>
                <a:spcPts val="0"/>
              </a:spcAft>
              <a:buClr>
                <a:schemeClr val="tx2"/>
              </a:buClr>
              <a:buFont typeface="Wingdings" pitchFamily="2" charset="2"/>
              <a:buNone/>
              <a:defRPr sz="1800" b="1" i="0" kern="1200" baseline="0">
                <a:solidFill>
                  <a:schemeClr val="tx2"/>
                </a:solidFill>
                <a:latin typeface="+mn-lt"/>
                <a:ea typeface="+mn-ea"/>
                <a:cs typeface="+mn-cs"/>
              </a:defRPr>
            </a:lvl1pPr>
            <a:lvl2pPr marL="432000" indent="-180000" algn="l" defTabSz="457200" rtl="0" eaLnBrk="1" latinLnBrk="0" hangingPunct="1">
              <a:spcBef>
                <a:spcPts val="0"/>
              </a:spcBef>
              <a:spcAft>
                <a:spcPts val="0"/>
              </a:spcAft>
              <a:buClrTx/>
              <a:buFont typeface="Arial" pitchFamily="34" charset="0"/>
              <a:buChar char="•"/>
              <a:defRPr sz="1800" kern="1200" baseline="0">
                <a:solidFill>
                  <a:schemeClr val="tx1"/>
                </a:solidFill>
                <a:latin typeface="+mn-lt"/>
                <a:ea typeface="+mn-ea"/>
                <a:cs typeface="+mn-cs"/>
              </a:defRPr>
            </a:lvl2pPr>
            <a:lvl3pPr marL="612000" indent="-180000" algn="l" defTabSz="457200" rtl="0" eaLnBrk="1" latinLnBrk="0" hangingPunct="1">
              <a:spcBef>
                <a:spcPts val="0"/>
              </a:spcBef>
              <a:spcAft>
                <a:spcPts val="0"/>
              </a:spcAft>
              <a:buClrTx/>
              <a:buFont typeface="Arial" pitchFamily="34" charset="0"/>
              <a:buChar char="−"/>
              <a:defRPr sz="1700" kern="1200" baseline="0">
                <a:solidFill>
                  <a:schemeClr val="tx1"/>
                </a:solidFill>
                <a:latin typeface="+mn-lt"/>
                <a:ea typeface="+mn-ea"/>
                <a:cs typeface="+mn-cs"/>
              </a:defRPr>
            </a:lvl3pPr>
            <a:lvl4pPr marL="792000" indent="-180000" algn="l" defTabSz="457200" rtl="0" eaLnBrk="1" latinLnBrk="0" hangingPunct="1">
              <a:spcBef>
                <a:spcPts val="0"/>
              </a:spcBef>
              <a:spcAft>
                <a:spcPts val="0"/>
              </a:spcAft>
              <a:buClrTx/>
              <a:buFont typeface="Arial" pitchFamily="34" charset="0"/>
              <a:buChar char="•"/>
              <a:defRPr sz="1600" kern="1200" baseline="0">
                <a:solidFill>
                  <a:schemeClr val="tx1"/>
                </a:solidFill>
                <a:latin typeface="+mn-lt"/>
                <a:ea typeface="+mn-ea"/>
                <a:cs typeface="+mn-cs"/>
              </a:defRPr>
            </a:lvl4pPr>
            <a:lvl5pPr marL="972000" indent="-180000" algn="l" defTabSz="457200" rtl="0" eaLnBrk="1" latinLnBrk="0" hangingPunct="1">
              <a:spcBef>
                <a:spcPts val="0"/>
              </a:spcBef>
              <a:spcAft>
                <a:spcPts val="0"/>
              </a:spcAft>
              <a:buClrTx/>
              <a:buFont typeface="Arial" pitchFamily="34" charset="0"/>
              <a:buChar char="−"/>
              <a:defRPr sz="1500" kern="1200" baseline="0">
                <a:solidFill>
                  <a:schemeClr val="tx1"/>
                </a:solidFill>
                <a:latin typeface="+mn-lt"/>
                <a:ea typeface="+mn-ea"/>
                <a:cs typeface="+mn-cs"/>
              </a:defRPr>
            </a:lvl5pPr>
            <a:lvl6pPr marL="1257750" indent="-285750" algn="l" defTabSz="457200" rtl="0" eaLnBrk="1" latinLnBrk="0" hangingPunct="1">
              <a:spcBef>
                <a:spcPts val="0"/>
              </a:spcBef>
              <a:buFont typeface="Arial" pitchFamily="34" charset="0"/>
              <a:buChar char="•"/>
              <a:defRPr sz="1400" kern="1200" baseline="0">
                <a:solidFill>
                  <a:schemeClr val="tx1"/>
                </a:solidFill>
                <a:latin typeface="+mn-lt"/>
                <a:ea typeface="+mn-ea"/>
                <a:cs typeface="+mn-cs"/>
              </a:defRPr>
            </a:lvl6pPr>
            <a:lvl7pPr marL="1332000" indent="-180000" algn="l" defTabSz="457200" rtl="0" eaLnBrk="1" latinLnBrk="0" hangingPunct="1">
              <a:spcBef>
                <a:spcPts val="0"/>
              </a:spcBef>
              <a:buFont typeface="Arial" pitchFamily="34" charset="0"/>
              <a:buChar char="−"/>
              <a:defRPr sz="1300" kern="1200" baseline="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spcAft>
                <a:spcPts val="1000"/>
              </a:spcAft>
            </a:pPr>
            <a:r>
              <a:rPr lang="en-GB" altLang="de-DE" sz="2200" dirty="0" smtClean="0"/>
              <a:t>CATI survey </a:t>
            </a:r>
          </a:p>
          <a:p>
            <a:pPr>
              <a:spcBef>
                <a:spcPct val="0"/>
              </a:spcBef>
              <a:spcAft>
                <a:spcPts val="1000"/>
              </a:spcAft>
            </a:pPr>
            <a:r>
              <a:rPr lang="en-GB" altLang="de-DE" sz="2200" dirty="0"/>
              <a:t>	</a:t>
            </a:r>
            <a:r>
              <a:rPr lang="en-GB" altLang="de-DE" sz="2200" dirty="0" smtClean="0"/>
              <a:t>– </a:t>
            </a:r>
            <a:r>
              <a:rPr lang="en-GB" altLang="de-DE" sz="2000" dirty="0" smtClean="0"/>
              <a:t>2.6% CAWI (ESENER-2, 2014)</a:t>
            </a:r>
            <a:endParaRPr lang="en-GB" altLang="de-DE" sz="2000" dirty="0"/>
          </a:p>
        </p:txBody>
      </p:sp>
    </p:spTree>
    <p:extLst>
      <p:ext uri="{BB962C8B-B14F-4D97-AF65-F5344CB8AC3E}">
        <p14:creationId xmlns:p14="http://schemas.microsoft.com/office/powerpoint/2010/main" val="27003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jdelijke aanduiding voor inhoud 2"/>
          <p:cNvSpPr>
            <a:spLocks noGrp="1"/>
          </p:cNvSpPr>
          <p:nvPr>
            <p:ph idx="1"/>
          </p:nvPr>
        </p:nvSpPr>
        <p:spPr bwMode="auto">
          <a:xfrm>
            <a:off x="450000" y="1434962"/>
            <a:ext cx="8154251" cy="50183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000" dirty="0"/>
              <a:t>ESENER-1 sought a ‘dual voice’:</a:t>
            </a:r>
          </a:p>
          <a:p>
            <a:pPr lvl="1">
              <a:spcBef>
                <a:spcPct val="0"/>
              </a:spcBef>
              <a:spcAft>
                <a:spcPts val="1000"/>
              </a:spcAft>
            </a:pPr>
            <a:r>
              <a:rPr lang="en-US" sz="2000" dirty="0"/>
              <a:t>H</a:t>
            </a:r>
            <a:r>
              <a:rPr lang="en-US" sz="2000" dirty="0" smtClean="0"/>
              <a:t>ighest-ranking </a:t>
            </a:r>
            <a:r>
              <a:rPr lang="en-US" sz="2000" dirty="0"/>
              <a:t>manager responsible for health and safety at work</a:t>
            </a:r>
          </a:p>
          <a:p>
            <a:pPr lvl="1">
              <a:spcBef>
                <a:spcPct val="0"/>
              </a:spcBef>
              <a:spcAft>
                <a:spcPts val="1000"/>
              </a:spcAft>
            </a:pPr>
            <a:r>
              <a:rPr lang="en-US" sz="2000" dirty="0"/>
              <a:t>If possible, </a:t>
            </a:r>
            <a:r>
              <a:rPr lang="en-US" sz="2000" dirty="0" smtClean="0"/>
              <a:t>additional </a:t>
            </a:r>
            <a:r>
              <a:rPr lang="en-US" sz="2000" dirty="0"/>
              <a:t>interview with </a:t>
            </a:r>
            <a:r>
              <a:rPr lang="en-US" sz="2000" dirty="0" smtClean="0"/>
              <a:t>workers</a:t>
            </a:r>
            <a:r>
              <a:rPr lang="en-US" sz="2000" dirty="0"/>
              <a:t>' health and safety </a:t>
            </a:r>
            <a:r>
              <a:rPr lang="en-US" sz="2000" dirty="0" smtClean="0"/>
              <a:t>representative (ER)</a:t>
            </a:r>
            <a:endParaRPr lang="en-US" sz="2000" dirty="0"/>
          </a:p>
          <a:p>
            <a:pPr>
              <a:spcBef>
                <a:spcPct val="0"/>
              </a:spcBef>
              <a:spcAft>
                <a:spcPts val="1000"/>
              </a:spcAft>
            </a:pPr>
            <a:r>
              <a:rPr lang="en-GB" altLang="de-DE" sz="2000" dirty="0"/>
              <a:t>But:</a:t>
            </a:r>
          </a:p>
          <a:p>
            <a:pPr lvl="1">
              <a:spcBef>
                <a:spcPct val="0"/>
              </a:spcBef>
              <a:spcAft>
                <a:spcPts val="1000"/>
              </a:spcAft>
            </a:pPr>
            <a:r>
              <a:rPr lang="en-GB" altLang="de-DE" sz="2000" dirty="0"/>
              <a:t>Big differences in proportion of additional ER interview between </a:t>
            </a:r>
            <a:r>
              <a:rPr lang="en-GB" altLang="de-DE" sz="2000" dirty="0" smtClean="0"/>
              <a:t>countries</a:t>
            </a:r>
          </a:p>
          <a:p>
            <a:pPr lvl="1">
              <a:spcBef>
                <a:spcPct val="0"/>
              </a:spcBef>
              <a:spcAft>
                <a:spcPts val="1000"/>
              </a:spcAft>
            </a:pPr>
            <a:r>
              <a:rPr lang="en-GB" altLang="de-DE" sz="2000" dirty="0"/>
              <a:t>R</a:t>
            </a:r>
            <a:r>
              <a:rPr lang="en-GB" altLang="de-DE" sz="2000" dirty="0" smtClean="0"/>
              <a:t>efusals - </a:t>
            </a:r>
            <a:r>
              <a:rPr lang="en-GB" altLang="de-DE" sz="2000" dirty="0"/>
              <a:t>defined respondent did not exist and confusion over management and ER roles</a:t>
            </a:r>
          </a:p>
          <a:p>
            <a:pPr>
              <a:spcBef>
                <a:spcPct val="0"/>
              </a:spcBef>
              <a:spcAft>
                <a:spcPts val="1000"/>
              </a:spcAft>
            </a:pPr>
            <a:r>
              <a:rPr lang="en-GB" altLang="de-DE" sz="2000" dirty="0" smtClean="0"/>
              <a:t>ESENER-2 </a:t>
            </a:r>
            <a:r>
              <a:rPr lang="en-GB" altLang="de-DE" sz="2000" dirty="0"/>
              <a:t>sought a single voice:</a:t>
            </a:r>
          </a:p>
          <a:p>
            <a:pPr lvl="1">
              <a:spcBef>
                <a:spcPct val="0"/>
              </a:spcBef>
              <a:spcAft>
                <a:spcPts val="1000"/>
              </a:spcAft>
            </a:pPr>
            <a:r>
              <a:rPr lang="en-US" sz="2000" i="1" dirty="0" smtClean="0"/>
              <a:t>‘person </a:t>
            </a:r>
            <a:r>
              <a:rPr lang="en-US" sz="2000" i="1" dirty="0"/>
              <a:t>who knows best about the way safety and health risks are managed at their </a:t>
            </a:r>
            <a:r>
              <a:rPr lang="en-US" sz="2000" i="1" dirty="0" smtClean="0"/>
              <a:t>workplace’</a:t>
            </a:r>
            <a:endParaRPr lang="en-GB" altLang="de-DE" sz="2000" i="1" dirty="0"/>
          </a:p>
        </p:txBody>
      </p:sp>
      <p:sp>
        <p:nvSpPr>
          <p:cNvPr id="9220" name="Tijdelijke aanduiding voor tekst 3"/>
          <p:cNvSpPr>
            <a:spLocks noGrp="1"/>
          </p:cNvSpPr>
          <p:nvPr>
            <p:ph type="body" sz="quarter" idx="13"/>
          </p:nvPr>
        </p:nvSpPr>
        <p:spPr bwMode="auto">
          <a:xfrm>
            <a:off x="539552" y="980728"/>
            <a:ext cx="7786688" cy="268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a:spcBef>
                <a:spcPct val="0"/>
              </a:spcBef>
              <a:spcAft>
                <a:spcPts val="1000"/>
              </a:spcAft>
            </a:pPr>
            <a:r>
              <a:rPr lang="en-GB" altLang="de-DE" sz="2200" dirty="0"/>
              <a:t>Single or dual respondent?</a:t>
            </a:r>
          </a:p>
        </p:txBody>
      </p:sp>
      <p:sp>
        <p:nvSpPr>
          <p:cNvPr id="8" name="Title 1"/>
          <p:cNvSpPr txBox="1">
            <a:spLocks/>
          </p:cNvSpPr>
          <p:nvPr/>
        </p:nvSpPr>
        <p:spPr>
          <a:xfrm>
            <a:off x="450000" y="180000"/>
            <a:ext cx="7559873" cy="489600"/>
          </a:xfrm>
          <a:prstGeom prst="rect">
            <a:avLst/>
          </a:prstGeom>
        </p:spPr>
        <p:txBody>
          <a:bodyPr vert="horz" lIns="91440" tIns="45720" rIns="91440" bIns="45720" rtlCol="0" anchor="ctr">
            <a:noAutofit/>
          </a:bodyPr>
          <a:lstStyle>
            <a:lvl1pPr defTabSz="457200">
              <a:spcBef>
                <a:spcPct val="0"/>
              </a:spcBef>
              <a:buNone/>
              <a:defRPr sz="2400" b="1" i="0" baseline="0">
                <a:solidFill>
                  <a:schemeClr val="tx2"/>
                </a:solidFill>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GB" dirty="0"/>
              <a:t>2. </a:t>
            </a:r>
            <a:r>
              <a:rPr lang="en-GB" dirty="0" smtClean="0"/>
              <a:t>ESENER – survey design</a:t>
            </a:r>
            <a:endParaRPr lang="en-GB" dirty="0"/>
          </a:p>
        </p:txBody>
      </p:sp>
    </p:spTree>
    <p:extLst>
      <p:ext uri="{BB962C8B-B14F-4D97-AF65-F5344CB8AC3E}">
        <p14:creationId xmlns:p14="http://schemas.microsoft.com/office/powerpoint/2010/main" val="418703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theme/theme1.xml><?xml version="1.0" encoding="utf-8"?>
<a:theme xmlns:a="http://schemas.openxmlformats.org/drawingml/2006/main" name="ESENER">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ESENER</Template>
  <TotalTime>4902</TotalTime>
  <Words>1227</Words>
  <Application>Microsoft Office PowerPoint</Application>
  <PresentationFormat>On-screen Show (4:3)</PresentationFormat>
  <Paragraphs>264</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ＭＳ Ｐゴシック</vt:lpstr>
      <vt:lpstr>Arial</vt:lpstr>
      <vt:lpstr>Calibri</vt:lpstr>
      <vt:lpstr>Courier New</vt:lpstr>
      <vt:lpstr>Times New Roman</vt:lpstr>
      <vt:lpstr>Trebuchet MS</vt:lpstr>
      <vt:lpstr>Wingdings</vt:lpstr>
      <vt:lpstr>ESENER</vt:lpstr>
      <vt:lpstr>ESENER: The European Survey of Enterprises on New and Emerging Risks   Session:  ‘How to survey health and safety at work in the changing world of work?    Theory, challenges and practice-1’  ESRA Conference, Zagreb, 18 July 2019  </vt:lpstr>
      <vt:lpstr>Content</vt:lpstr>
      <vt:lpstr>1. EU-OSHA - Who we are</vt:lpstr>
      <vt:lpstr>2. ESENER: a tool that complements the existing sources of information on OSH in Europe</vt:lpstr>
      <vt:lpstr>PowerPoint Presentation</vt:lpstr>
      <vt:lpstr>PowerPoint Presentation</vt:lpstr>
      <vt:lpstr>2. ESENER: Quick overview</vt:lpstr>
      <vt:lpstr>PowerPoint Presentation</vt:lpstr>
      <vt:lpstr>PowerPoint Presentation</vt:lpstr>
      <vt:lpstr>PowerPoint Presentation</vt:lpstr>
      <vt:lpstr>PowerPoint Presentation</vt:lpstr>
      <vt:lpstr>2. ESENER-3 (2019) – target sample size</vt:lpstr>
      <vt:lpstr>2. ESENER-3 Questionnaire development process </vt:lpstr>
      <vt:lpstr>3. ESENER Resources www.esener.eu </vt:lpstr>
      <vt:lpstr>4. ESENER – Outlook  </vt:lpstr>
      <vt:lpstr>Conclusions </vt:lpstr>
      <vt:lpstr>PowerPoint Presentation</vt:lpstr>
    </vt:vector>
  </TitlesOfParts>
  <Company>EU OSHA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COCKBURN</dc:creator>
  <cp:lastModifiedBy>Xabier IRASTORZA</cp:lastModifiedBy>
  <cp:revision>323</cp:revision>
  <cp:lastPrinted>2014-09-16T09:00:14Z</cp:lastPrinted>
  <dcterms:created xsi:type="dcterms:W3CDTF">2012-06-26T10:33:39Z</dcterms:created>
  <dcterms:modified xsi:type="dcterms:W3CDTF">2019-07-11T07:39:41Z</dcterms:modified>
</cp:coreProperties>
</file>