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978" r:id="rId1"/>
  </p:sldMasterIdLst>
  <p:notesMasterIdLst>
    <p:notesMasterId r:id="rId27"/>
  </p:notesMasterIdLst>
  <p:handoutMasterIdLst>
    <p:handoutMasterId r:id="rId28"/>
  </p:handoutMasterIdLst>
  <p:sldIdLst>
    <p:sldId id="643" r:id="rId2"/>
    <p:sldId id="641" r:id="rId3"/>
    <p:sldId id="595" r:id="rId4"/>
    <p:sldId id="644" r:id="rId5"/>
    <p:sldId id="602" r:id="rId6"/>
    <p:sldId id="647" r:id="rId7"/>
    <p:sldId id="645" r:id="rId8"/>
    <p:sldId id="646" r:id="rId9"/>
    <p:sldId id="648" r:id="rId10"/>
    <p:sldId id="649" r:id="rId11"/>
    <p:sldId id="650" r:id="rId12"/>
    <p:sldId id="651" r:id="rId13"/>
    <p:sldId id="642" r:id="rId14"/>
    <p:sldId id="599" r:id="rId15"/>
    <p:sldId id="637" r:id="rId16"/>
    <p:sldId id="622" r:id="rId17"/>
    <p:sldId id="605" r:id="rId18"/>
    <p:sldId id="610" r:id="rId19"/>
    <p:sldId id="636" r:id="rId20"/>
    <p:sldId id="628" r:id="rId21"/>
    <p:sldId id="629" r:id="rId22"/>
    <p:sldId id="630" r:id="rId23"/>
    <p:sldId id="631" r:id="rId24"/>
    <p:sldId id="652" r:id="rId25"/>
    <p:sldId id="617" r:id="rId26"/>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ヒラギノ角ゴ Pro W3" pitchFamily="1" charset="-128"/>
        <a:cs typeface="+mn-cs"/>
      </a:defRPr>
    </a:lvl1pPr>
    <a:lvl2pPr marL="457200" algn="l" rtl="0" eaLnBrk="0" fontAlgn="base" hangingPunct="0">
      <a:spcBef>
        <a:spcPct val="0"/>
      </a:spcBef>
      <a:spcAft>
        <a:spcPct val="0"/>
      </a:spcAft>
      <a:defRPr kern="1200">
        <a:solidFill>
          <a:schemeClr val="tx1"/>
        </a:solidFill>
        <a:latin typeface="Arial" charset="0"/>
        <a:ea typeface="ヒラギノ角ゴ Pro W3" pitchFamily="1" charset="-128"/>
        <a:cs typeface="+mn-cs"/>
      </a:defRPr>
    </a:lvl2pPr>
    <a:lvl3pPr marL="914400" algn="l" rtl="0" eaLnBrk="0" fontAlgn="base" hangingPunct="0">
      <a:spcBef>
        <a:spcPct val="0"/>
      </a:spcBef>
      <a:spcAft>
        <a:spcPct val="0"/>
      </a:spcAft>
      <a:defRPr kern="1200">
        <a:solidFill>
          <a:schemeClr val="tx1"/>
        </a:solidFill>
        <a:latin typeface="Arial" charset="0"/>
        <a:ea typeface="ヒラギノ角ゴ Pro W3" pitchFamily="1" charset="-128"/>
        <a:cs typeface="+mn-cs"/>
      </a:defRPr>
    </a:lvl3pPr>
    <a:lvl4pPr marL="1371600" algn="l" rtl="0" eaLnBrk="0" fontAlgn="base" hangingPunct="0">
      <a:spcBef>
        <a:spcPct val="0"/>
      </a:spcBef>
      <a:spcAft>
        <a:spcPct val="0"/>
      </a:spcAft>
      <a:defRPr kern="1200">
        <a:solidFill>
          <a:schemeClr val="tx1"/>
        </a:solidFill>
        <a:latin typeface="Arial" charset="0"/>
        <a:ea typeface="ヒラギノ角ゴ Pro W3" pitchFamily="1" charset="-128"/>
        <a:cs typeface="+mn-cs"/>
      </a:defRPr>
    </a:lvl4pPr>
    <a:lvl5pPr marL="1828800" algn="l" rtl="0" eaLnBrk="0" fontAlgn="base" hangingPunct="0">
      <a:spcBef>
        <a:spcPct val="0"/>
      </a:spcBef>
      <a:spcAft>
        <a:spcPct val="0"/>
      </a:spcAft>
      <a:defRPr kern="1200">
        <a:solidFill>
          <a:schemeClr val="tx1"/>
        </a:solidFill>
        <a:latin typeface="Arial" charset="0"/>
        <a:ea typeface="ヒラギノ角ゴ Pro W3" pitchFamily="1" charset="-128"/>
        <a:cs typeface="+mn-cs"/>
      </a:defRPr>
    </a:lvl5pPr>
    <a:lvl6pPr marL="2286000" algn="l" defTabSz="914400" rtl="0" eaLnBrk="1" latinLnBrk="0" hangingPunct="1">
      <a:defRPr kern="1200">
        <a:solidFill>
          <a:schemeClr val="tx1"/>
        </a:solidFill>
        <a:latin typeface="Arial" charset="0"/>
        <a:ea typeface="ヒラギノ角ゴ Pro W3" pitchFamily="1" charset="-128"/>
        <a:cs typeface="+mn-cs"/>
      </a:defRPr>
    </a:lvl6pPr>
    <a:lvl7pPr marL="2743200" algn="l" defTabSz="914400" rtl="0" eaLnBrk="1" latinLnBrk="0" hangingPunct="1">
      <a:defRPr kern="1200">
        <a:solidFill>
          <a:schemeClr val="tx1"/>
        </a:solidFill>
        <a:latin typeface="Arial" charset="0"/>
        <a:ea typeface="ヒラギノ角ゴ Pro W3" pitchFamily="1" charset="-128"/>
        <a:cs typeface="+mn-cs"/>
      </a:defRPr>
    </a:lvl7pPr>
    <a:lvl8pPr marL="3200400" algn="l" defTabSz="914400" rtl="0" eaLnBrk="1" latinLnBrk="0" hangingPunct="1">
      <a:defRPr kern="1200">
        <a:solidFill>
          <a:schemeClr val="tx1"/>
        </a:solidFill>
        <a:latin typeface="Arial" charset="0"/>
        <a:ea typeface="ヒラギノ角ゴ Pro W3" pitchFamily="1" charset="-128"/>
        <a:cs typeface="+mn-cs"/>
      </a:defRPr>
    </a:lvl8pPr>
    <a:lvl9pPr marL="3657600" algn="l" defTabSz="914400" rtl="0" eaLnBrk="1" latinLnBrk="0" hangingPunct="1">
      <a:defRPr kern="1200">
        <a:solidFill>
          <a:schemeClr val="tx1"/>
        </a:solidFill>
        <a:latin typeface="Arial" charset="0"/>
        <a:ea typeface="ヒラギノ角ゴ Pro W3" pitchFamily="1"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guide id="3" orient="horz" pos="672" userDrawn="1">
          <p15:clr>
            <a:srgbClr val="A4A3A4"/>
          </p15:clr>
        </p15:guide>
        <p15:guide id="4" orient="horz" pos="38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naki Bose" initials="JB" lastIdx="6" clrIdx="0"/>
  <p:cmAuthor id="1" name="Art Hughes" initials="ALH" lastIdx="13" clrIdx="1"/>
  <p:cmAuthor id="2" name="Yu, Feng" initials="YF" lastIdx="16" clrIdx="2">
    <p:extLst>
      <p:ext uri="{19B8F6BF-5375-455C-9EA6-DF929625EA0E}">
        <p15:presenceInfo xmlns:p15="http://schemas.microsoft.com/office/powerpoint/2012/main" userId="S-1-5-21-2101533902-423532799-1776743176-5849" providerId="AD"/>
      </p:ext>
    </p:extLst>
  </p:cmAuthor>
  <p:cmAuthor id="3" name="Yu, Feng" initials="YF [2]" lastIdx="6" clrIdx="3">
    <p:extLst>
      <p:ext uri="{19B8F6BF-5375-455C-9EA6-DF929625EA0E}">
        <p15:presenceInfo xmlns:p15="http://schemas.microsoft.com/office/powerpoint/2012/main" userId="S::fyu@rti.org::f1c0ca97-bb2d-4510-98d0-6c6db602d998" providerId="AD"/>
      </p:ext>
    </p:extLst>
  </p:cmAuthor>
  <p:cmAuthor id="4" name="Straw, Richard" initials="SR" lastIdx="5" clrIdx="4">
    <p:extLst>
      <p:ext uri="{19B8F6BF-5375-455C-9EA6-DF929625EA0E}">
        <p15:presenceInfo xmlns:p15="http://schemas.microsoft.com/office/powerpoint/2012/main" userId="S::rss@rti.org::bccb3c6a-251a-43ae-8483-e55818d7c4d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4F2683"/>
    <a:srgbClr val="FFC525"/>
    <a:srgbClr val="5D9732"/>
    <a:srgbClr val="BF311A"/>
    <a:srgbClr val="003F82"/>
    <a:srgbClr val="006600"/>
    <a:srgbClr val="FF0000"/>
    <a:srgbClr val="C0CADD"/>
    <a:srgbClr val="F4E9D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692" autoAdjust="0"/>
    <p:restoredTop sz="79151" autoAdjust="0"/>
  </p:normalViewPr>
  <p:slideViewPr>
    <p:cSldViewPr>
      <p:cViewPr varScale="1">
        <p:scale>
          <a:sx n="101" d="100"/>
          <a:sy n="101" d="100"/>
        </p:scale>
        <p:origin x="1752" y="126"/>
      </p:cViewPr>
      <p:guideLst>
        <p:guide orient="horz" pos="2160"/>
        <p:guide pos="2880"/>
        <p:guide orient="horz" pos="672"/>
        <p:guide orient="horz" pos="38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7874" name="Rectangle 2"/>
          <p:cNvSpPr>
            <a:spLocks noGrp="1" noChangeArrowheads="1"/>
          </p:cNvSpPr>
          <p:nvPr>
            <p:ph type="hdr" sz="quarter"/>
          </p:nvPr>
        </p:nvSpPr>
        <p:spPr bwMode="auto">
          <a:xfrm>
            <a:off x="0" y="0"/>
            <a:ext cx="3039219" cy="464820"/>
          </a:xfrm>
          <a:prstGeom prst="rect">
            <a:avLst/>
          </a:prstGeom>
          <a:noFill/>
          <a:ln w="9525">
            <a:noFill/>
            <a:miter lim="800000"/>
            <a:headEnd/>
            <a:tailEnd/>
          </a:ln>
          <a:effectLst/>
        </p:spPr>
        <p:txBody>
          <a:bodyPr vert="horz" wrap="square" lIns="91431" tIns="45715" rIns="91431" bIns="45715" numCol="1" anchor="t" anchorCtr="0" compatLnSpc="1">
            <a:prstTxWarp prst="textNoShape">
              <a:avLst/>
            </a:prstTxWarp>
          </a:bodyPr>
          <a:lstStyle>
            <a:lvl1pPr defTabSz="914912">
              <a:defRPr sz="1200">
                <a:latin typeface="Arial" charset="0"/>
              </a:defRPr>
            </a:lvl1pPr>
          </a:lstStyle>
          <a:p>
            <a:pPr>
              <a:defRPr/>
            </a:pPr>
            <a:endParaRPr lang="en-US" dirty="0"/>
          </a:p>
        </p:txBody>
      </p:sp>
      <p:sp>
        <p:nvSpPr>
          <p:cNvPr id="207875" name="Rectangle 3"/>
          <p:cNvSpPr>
            <a:spLocks noGrp="1" noChangeArrowheads="1"/>
          </p:cNvSpPr>
          <p:nvPr>
            <p:ph type="dt" sz="quarter" idx="1"/>
          </p:nvPr>
        </p:nvSpPr>
        <p:spPr bwMode="auto">
          <a:xfrm>
            <a:off x="3969592" y="0"/>
            <a:ext cx="3039219" cy="464820"/>
          </a:xfrm>
          <a:prstGeom prst="rect">
            <a:avLst/>
          </a:prstGeom>
          <a:noFill/>
          <a:ln w="9525">
            <a:noFill/>
            <a:miter lim="800000"/>
            <a:headEnd/>
            <a:tailEnd/>
          </a:ln>
          <a:effectLst/>
        </p:spPr>
        <p:txBody>
          <a:bodyPr vert="horz" wrap="square" lIns="91431" tIns="45715" rIns="91431" bIns="45715" numCol="1" anchor="t" anchorCtr="0" compatLnSpc="1">
            <a:prstTxWarp prst="textNoShape">
              <a:avLst/>
            </a:prstTxWarp>
          </a:bodyPr>
          <a:lstStyle>
            <a:lvl1pPr algn="r" defTabSz="914912">
              <a:defRPr sz="1200">
                <a:latin typeface="Arial" charset="0"/>
              </a:defRPr>
            </a:lvl1pPr>
          </a:lstStyle>
          <a:p>
            <a:pPr>
              <a:defRPr/>
            </a:pPr>
            <a:endParaRPr lang="en-US" dirty="0"/>
          </a:p>
        </p:txBody>
      </p:sp>
      <p:sp>
        <p:nvSpPr>
          <p:cNvPr id="207876" name="Rectangle 4"/>
          <p:cNvSpPr>
            <a:spLocks noGrp="1" noChangeArrowheads="1"/>
          </p:cNvSpPr>
          <p:nvPr>
            <p:ph type="ftr" sz="quarter" idx="2"/>
          </p:nvPr>
        </p:nvSpPr>
        <p:spPr bwMode="auto">
          <a:xfrm>
            <a:off x="0" y="8829989"/>
            <a:ext cx="3039219" cy="464820"/>
          </a:xfrm>
          <a:prstGeom prst="rect">
            <a:avLst/>
          </a:prstGeom>
          <a:noFill/>
          <a:ln w="9525">
            <a:noFill/>
            <a:miter lim="800000"/>
            <a:headEnd/>
            <a:tailEnd/>
          </a:ln>
          <a:effectLst/>
        </p:spPr>
        <p:txBody>
          <a:bodyPr vert="horz" wrap="square" lIns="91431" tIns="45715" rIns="91431" bIns="45715" numCol="1" anchor="b" anchorCtr="0" compatLnSpc="1">
            <a:prstTxWarp prst="textNoShape">
              <a:avLst/>
            </a:prstTxWarp>
          </a:bodyPr>
          <a:lstStyle>
            <a:lvl1pPr defTabSz="914912">
              <a:defRPr sz="1200">
                <a:latin typeface="Arial" charset="0"/>
              </a:defRPr>
            </a:lvl1pPr>
          </a:lstStyle>
          <a:p>
            <a:pPr>
              <a:defRPr/>
            </a:pPr>
            <a:endParaRPr lang="en-US" dirty="0"/>
          </a:p>
        </p:txBody>
      </p:sp>
      <p:sp>
        <p:nvSpPr>
          <p:cNvPr id="207877" name="Rectangle 5"/>
          <p:cNvSpPr>
            <a:spLocks noGrp="1" noChangeArrowheads="1"/>
          </p:cNvSpPr>
          <p:nvPr>
            <p:ph type="sldNum" sz="quarter" idx="3"/>
          </p:nvPr>
        </p:nvSpPr>
        <p:spPr bwMode="auto">
          <a:xfrm>
            <a:off x="3969592" y="8829989"/>
            <a:ext cx="3039219" cy="464820"/>
          </a:xfrm>
          <a:prstGeom prst="rect">
            <a:avLst/>
          </a:prstGeom>
          <a:noFill/>
          <a:ln w="9525">
            <a:noFill/>
            <a:miter lim="800000"/>
            <a:headEnd/>
            <a:tailEnd/>
          </a:ln>
          <a:effectLst/>
        </p:spPr>
        <p:txBody>
          <a:bodyPr vert="horz" wrap="square" lIns="91431" tIns="45715" rIns="91431" bIns="45715" numCol="1" anchor="b" anchorCtr="0" compatLnSpc="1">
            <a:prstTxWarp prst="textNoShape">
              <a:avLst/>
            </a:prstTxWarp>
          </a:bodyPr>
          <a:lstStyle>
            <a:lvl1pPr algn="r" defTabSz="914912">
              <a:defRPr sz="1200">
                <a:latin typeface="Arial" charset="0"/>
              </a:defRPr>
            </a:lvl1pPr>
          </a:lstStyle>
          <a:p>
            <a:pPr>
              <a:defRPr/>
            </a:pPr>
            <a:fld id="{F14AD3AF-E853-41DD-9C6B-157657455CBF}" type="slidenum">
              <a:rPr lang="en-US"/>
              <a:pPr>
                <a:defRPr/>
              </a:pPr>
              <a:t>‹#›</a:t>
            </a:fld>
            <a:endParaRPr lang="en-US" dirty="0"/>
          </a:p>
        </p:txBody>
      </p:sp>
    </p:spTree>
    <p:extLst>
      <p:ext uri="{BB962C8B-B14F-4D97-AF65-F5344CB8AC3E}">
        <p14:creationId xmlns:p14="http://schemas.microsoft.com/office/powerpoint/2010/main" val="17343143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39219" cy="464820"/>
          </a:xfrm>
          <a:prstGeom prst="rect">
            <a:avLst/>
          </a:prstGeom>
          <a:noFill/>
          <a:ln w="9525">
            <a:noFill/>
            <a:miter lim="800000"/>
            <a:headEnd/>
            <a:tailEnd/>
          </a:ln>
        </p:spPr>
        <p:txBody>
          <a:bodyPr vert="horz" wrap="square" lIns="93167" tIns="46584" rIns="93167" bIns="46584" numCol="1" anchor="t" anchorCtr="0" compatLnSpc="1">
            <a:prstTxWarp prst="textNoShape">
              <a:avLst/>
            </a:prstTxWarp>
          </a:bodyPr>
          <a:lstStyle>
            <a:lvl1pPr defTabSz="932415">
              <a:defRPr sz="1200">
                <a:latin typeface="Arial" charset="0"/>
              </a:defRPr>
            </a:lvl1pPr>
          </a:lstStyle>
          <a:p>
            <a:pPr>
              <a:defRPr/>
            </a:pPr>
            <a:endParaRPr lang="en-US" dirty="0"/>
          </a:p>
        </p:txBody>
      </p:sp>
      <p:sp>
        <p:nvSpPr>
          <p:cNvPr id="3075" name="Rectangle 3"/>
          <p:cNvSpPr>
            <a:spLocks noGrp="1" noChangeArrowheads="1"/>
          </p:cNvSpPr>
          <p:nvPr>
            <p:ph type="dt" idx="1"/>
          </p:nvPr>
        </p:nvSpPr>
        <p:spPr bwMode="auto">
          <a:xfrm>
            <a:off x="3971182" y="0"/>
            <a:ext cx="3039218" cy="464820"/>
          </a:xfrm>
          <a:prstGeom prst="rect">
            <a:avLst/>
          </a:prstGeom>
          <a:noFill/>
          <a:ln w="9525">
            <a:noFill/>
            <a:miter lim="800000"/>
            <a:headEnd/>
            <a:tailEnd/>
          </a:ln>
        </p:spPr>
        <p:txBody>
          <a:bodyPr vert="horz" wrap="square" lIns="93167" tIns="46584" rIns="93167" bIns="46584" numCol="1" anchor="t" anchorCtr="0" compatLnSpc="1">
            <a:prstTxWarp prst="textNoShape">
              <a:avLst/>
            </a:prstTxWarp>
          </a:bodyPr>
          <a:lstStyle>
            <a:lvl1pPr algn="r" defTabSz="932415">
              <a:defRPr sz="1200">
                <a:latin typeface="Arial" charset="0"/>
              </a:defRPr>
            </a:lvl1pPr>
          </a:lstStyle>
          <a:p>
            <a:pPr>
              <a:defRPr/>
            </a:pPr>
            <a:endParaRPr lang="en-US" dirty="0"/>
          </a:p>
        </p:txBody>
      </p:sp>
      <p:sp>
        <p:nvSpPr>
          <p:cNvPr id="1331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35144" y="4415790"/>
            <a:ext cx="5140112" cy="4183380"/>
          </a:xfrm>
          <a:prstGeom prst="rect">
            <a:avLst/>
          </a:prstGeom>
          <a:noFill/>
          <a:ln w="9525">
            <a:noFill/>
            <a:miter lim="800000"/>
            <a:headEnd/>
            <a:tailEnd/>
          </a:ln>
        </p:spPr>
        <p:txBody>
          <a:bodyPr vert="horz" wrap="square" lIns="93167" tIns="46584" rIns="93167" bIns="4658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831580"/>
            <a:ext cx="3039219" cy="464820"/>
          </a:xfrm>
          <a:prstGeom prst="rect">
            <a:avLst/>
          </a:prstGeom>
          <a:noFill/>
          <a:ln w="9525">
            <a:noFill/>
            <a:miter lim="800000"/>
            <a:headEnd/>
            <a:tailEnd/>
          </a:ln>
        </p:spPr>
        <p:txBody>
          <a:bodyPr vert="horz" wrap="square" lIns="93167" tIns="46584" rIns="93167" bIns="46584" numCol="1" anchor="b" anchorCtr="0" compatLnSpc="1">
            <a:prstTxWarp prst="textNoShape">
              <a:avLst/>
            </a:prstTxWarp>
          </a:bodyPr>
          <a:lstStyle>
            <a:lvl1pPr defTabSz="932415">
              <a:defRPr sz="1200">
                <a:latin typeface="Arial" charset="0"/>
              </a:defRPr>
            </a:lvl1pPr>
          </a:lstStyle>
          <a:p>
            <a:pPr>
              <a:defRPr/>
            </a:pPr>
            <a:endParaRPr lang="en-US" dirty="0"/>
          </a:p>
        </p:txBody>
      </p:sp>
      <p:sp>
        <p:nvSpPr>
          <p:cNvPr id="3079" name="Rectangle 7"/>
          <p:cNvSpPr>
            <a:spLocks noGrp="1" noChangeArrowheads="1"/>
          </p:cNvSpPr>
          <p:nvPr>
            <p:ph type="sldNum" sz="quarter" idx="5"/>
          </p:nvPr>
        </p:nvSpPr>
        <p:spPr bwMode="auto">
          <a:xfrm>
            <a:off x="3971182" y="8831580"/>
            <a:ext cx="3039218" cy="464820"/>
          </a:xfrm>
          <a:prstGeom prst="rect">
            <a:avLst/>
          </a:prstGeom>
          <a:noFill/>
          <a:ln w="9525">
            <a:noFill/>
            <a:miter lim="800000"/>
            <a:headEnd/>
            <a:tailEnd/>
          </a:ln>
        </p:spPr>
        <p:txBody>
          <a:bodyPr vert="horz" wrap="square" lIns="93167" tIns="46584" rIns="93167" bIns="46584" numCol="1" anchor="b" anchorCtr="0" compatLnSpc="1">
            <a:prstTxWarp prst="textNoShape">
              <a:avLst/>
            </a:prstTxWarp>
          </a:bodyPr>
          <a:lstStyle>
            <a:lvl1pPr algn="r" defTabSz="932415">
              <a:defRPr sz="1200">
                <a:latin typeface="Arial" charset="0"/>
              </a:defRPr>
            </a:lvl1pPr>
          </a:lstStyle>
          <a:p>
            <a:pPr>
              <a:defRPr/>
            </a:pPr>
            <a:fld id="{8DB8C9F8-2507-43B8-94EB-5DEE5D53B02A}" type="slidenum">
              <a:rPr lang="en-US"/>
              <a:pPr>
                <a:defRPr/>
              </a:pPr>
              <a:t>‹#›</a:t>
            </a:fld>
            <a:endParaRPr lang="en-US" dirty="0"/>
          </a:p>
        </p:txBody>
      </p:sp>
    </p:spTree>
    <p:extLst>
      <p:ext uri="{BB962C8B-B14F-4D97-AF65-F5344CB8AC3E}">
        <p14:creationId xmlns:p14="http://schemas.microsoft.com/office/powerpoint/2010/main" val="16344385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ヒラギノ角ゴ Pro W3" pitchFamily="1"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ヒラギノ角ゴ Pro W3"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ヒラギノ角ゴ Pro W3"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ヒラギノ角ゴ Pro W3"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ヒラギノ角ゴ Pro W3"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DB8C9F8-2507-43B8-94EB-5DEE5D53B02A}" type="slidenum">
              <a:rPr lang="en-US" smtClean="0"/>
              <a:pPr>
                <a:defRPr/>
              </a:pPr>
              <a:t>3</a:t>
            </a:fld>
            <a:endParaRPr lang="en-US" dirty="0"/>
          </a:p>
        </p:txBody>
      </p:sp>
    </p:spTree>
    <p:extLst>
      <p:ext uri="{BB962C8B-B14F-4D97-AF65-F5344CB8AC3E}">
        <p14:creationId xmlns:p14="http://schemas.microsoft.com/office/powerpoint/2010/main" val="2783752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DB8C9F8-2507-43B8-94EB-5DEE5D53B02A}" type="slidenum">
              <a:rPr lang="en-US" smtClean="0"/>
              <a:pPr>
                <a:defRPr/>
              </a:pPr>
              <a:t>18</a:t>
            </a:fld>
            <a:endParaRPr lang="en-US" dirty="0"/>
          </a:p>
        </p:txBody>
      </p:sp>
    </p:spTree>
    <p:extLst>
      <p:ext uri="{BB962C8B-B14F-4D97-AF65-F5344CB8AC3E}">
        <p14:creationId xmlns:p14="http://schemas.microsoft.com/office/powerpoint/2010/main" val="1329020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DB8C9F8-2507-43B8-94EB-5DEE5D53B02A}" type="slidenum">
              <a:rPr lang="en-US" smtClean="0"/>
              <a:pPr>
                <a:defRPr/>
              </a:pPr>
              <a:t>19</a:t>
            </a:fld>
            <a:endParaRPr lang="en-US" dirty="0"/>
          </a:p>
        </p:txBody>
      </p:sp>
    </p:spTree>
    <p:extLst>
      <p:ext uri="{BB962C8B-B14F-4D97-AF65-F5344CB8AC3E}">
        <p14:creationId xmlns:p14="http://schemas.microsoft.com/office/powerpoint/2010/main" val="18944720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DB8C9F8-2507-43B8-94EB-5DEE5D53B02A}" type="slidenum">
              <a:rPr lang="en-US" smtClean="0"/>
              <a:pPr>
                <a:defRPr/>
              </a:pPr>
              <a:t>20</a:t>
            </a:fld>
            <a:endParaRPr lang="en-US" dirty="0"/>
          </a:p>
        </p:txBody>
      </p:sp>
    </p:spTree>
    <p:extLst>
      <p:ext uri="{BB962C8B-B14F-4D97-AF65-F5344CB8AC3E}">
        <p14:creationId xmlns:p14="http://schemas.microsoft.com/office/powerpoint/2010/main" val="32035167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DB8C9F8-2507-43B8-94EB-5DEE5D53B02A}" type="slidenum">
              <a:rPr lang="en-US" smtClean="0"/>
              <a:pPr>
                <a:defRPr/>
              </a:pPr>
              <a:t>22</a:t>
            </a:fld>
            <a:endParaRPr lang="en-US" dirty="0"/>
          </a:p>
        </p:txBody>
      </p:sp>
    </p:spTree>
    <p:extLst>
      <p:ext uri="{BB962C8B-B14F-4D97-AF65-F5344CB8AC3E}">
        <p14:creationId xmlns:p14="http://schemas.microsoft.com/office/powerpoint/2010/main" val="12268917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DB8C9F8-2507-43B8-94EB-5DEE5D53B02A}" type="slidenum">
              <a:rPr lang="en-US" smtClean="0"/>
              <a:pPr>
                <a:defRPr/>
              </a:pPr>
              <a:t>23</a:t>
            </a:fld>
            <a:endParaRPr lang="en-US" dirty="0"/>
          </a:p>
        </p:txBody>
      </p:sp>
    </p:spTree>
    <p:extLst>
      <p:ext uri="{BB962C8B-B14F-4D97-AF65-F5344CB8AC3E}">
        <p14:creationId xmlns:p14="http://schemas.microsoft.com/office/powerpoint/2010/main" val="61341632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7" name="Rectangle 26"/>
          <p:cNvSpPr/>
          <p:nvPr userDrawn="1"/>
        </p:nvSpPr>
        <p:spPr>
          <a:xfrm>
            <a:off x="0" y="6536268"/>
            <a:ext cx="9144000" cy="321732"/>
          </a:xfrm>
          <a:prstGeom prst="rect">
            <a:avLst/>
          </a:prstGeom>
          <a:solidFill>
            <a:schemeClr val="accent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FFFFF"/>
              </a:solidFill>
            </a:endParaRPr>
          </a:p>
        </p:txBody>
      </p:sp>
      <p:sp>
        <p:nvSpPr>
          <p:cNvPr id="29" name="Text Box 14"/>
          <p:cNvSpPr txBox="1">
            <a:spLocks noChangeArrowheads="1"/>
          </p:cNvSpPr>
          <p:nvPr userDrawn="1"/>
        </p:nvSpPr>
        <p:spPr bwMode="auto">
          <a:xfrm>
            <a:off x="7255934" y="6519334"/>
            <a:ext cx="1160463" cy="304800"/>
          </a:xfrm>
          <a:prstGeom prst="rect">
            <a:avLst/>
          </a:prstGeom>
          <a:noFill/>
          <a:ln w="9525" algn="ctr">
            <a:noFill/>
            <a:miter lim="800000"/>
            <a:headEnd/>
            <a:tailEnd/>
          </a:ln>
          <a:effectLst/>
        </p:spPr>
        <p:txBody>
          <a:bodyPr wrap="none">
            <a:spAutoFit/>
          </a:bodyPr>
          <a:lstStyle/>
          <a:p>
            <a:pPr>
              <a:defRPr/>
            </a:pPr>
            <a:r>
              <a:rPr lang="en-US" sz="1400" b="1" dirty="0">
                <a:solidFill>
                  <a:schemeClr val="accent1">
                    <a:lumMod val="20000"/>
                    <a:lumOff val="80000"/>
                  </a:schemeClr>
                </a:solidFill>
              </a:rPr>
              <a:t>www.rti.org</a:t>
            </a:r>
          </a:p>
        </p:txBody>
      </p:sp>
      <p:sp>
        <p:nvSpPr>
          <p:cNvPr id="18" name="Rectangle 17"/>
          <p:cNvSpPr/>
          <p:nvPr userDrawn="1"/>
        </p:nvSpPr>
        <p:spPr>
          <a:xfrm>
            <a:off x="0" y="0"/>
            <a:ext cx="9144000" cy="2819400"/>
          </a:xfrm>
          <a:prstGeom prst="rect">
            <a:avLst/>
          </a:prstGeom>
          <a:solidFill>
            <a:schemeClr val="accent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FFFFF"/>
              </a:solidFill>
            </a:endParaRPr>
          </a:p>
        </p:txBody>
      </p:sp>
      <p:pic>
        <p:nvPicPr>
          <p:cNvPr id="25" name="Picture 2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33400" y="596900"/>
            <a:ext cx="914400" cy="368300"/>
          </a:xfrm>
          <a:prstGeom prst="rect">
            <a:avLst/>
          </a:prstGeom>
        </p:spPr>
      </p:pic>
      <p:sp>
        <p:nvSpPr>
          <p:cNvPr id="130050" name="Rectangle 2"/>
          <p:cNvSpPr>
            <a:spLocks noGrp="1" noChangeArrowheads="1"/>
          </p:cNvSpPr>
          <p:nvPr>
            <p:ph type="ctrTitle"/>
          </p:nvPr>
        </p:nvSpPr>
        <p:spPr>
          <a:xfrm>
            <a:off x="1828800" y="498157"/>
            <a:ext cx="6934200" cy="676656"/>
          </a:xfrm>
          <a:noFill/>
        </p:spPr>
        <p:txBody>
          <a:bodyPr rIns="91440"/>
          <a:lstStyle>
            <a:lvl1pPr algn="r">
              <a:defRPr sz="2800" b="1">
                <a:solidFill>
                  <a:schemeClr val="bg1"/>
                </a:solidFill>
                <a:latin typeface="Arial"/>
                <a:cs typeface="Arial"/>
              </a:defRPr>
            </a:lvl1pPr>
          </a:lstStyle>
          <a:p>
            <a:r>
              <a:rPr lang="en-US"/>
              <a:t>Click to edit Master title style</a:t>
            </a:r>
            <a:endParaRPr lang="en-US" dirty="0"/>
          </a:p>
        </p:txBody>
      </p:sp>
      <p:sp>
        <p:nvSpPr>
          <p:cNvPr id="130051" name="Rectangle 3"/>
          <p:cNvSpPr>
            <a:spLocks noGrp="1" noChangeArrowheads="1"/>
          </p:cNvSpPr>
          <p:nvPr>
            <p:ph type="subTitle" idx="1"/>
          </p:nvPr>
        </p:nvSpPr>
        <p:spPr>
          <a:xfrm>
            <a:off x="1828800" y="1600200"/>
            <a:ext cx="6934200" cy="381000"/>
          </a:xfrm>
        </p:spPr>
        <p:txBody>
          <a:bodyPr/>
          <a:lstStyle>
            <a:lvl1pPr marL="0" indent="0" algn="r">
              <a:buFont typeface="Wingdings" pitchFamily="1" charset="2"/>
              <a:buNone/>
              <a:defRPr lang="en-US" sz="2000" kern="1200" dirty="0">
                <a:solidFill>
                  <a:srgbClr val="FFFFFF"/>
                </a:solidFill>
                <a:latin typeface="Arial" charset="0"/>
                <a:ea typeface="ヒラギノ角ゴ Pro W3" pitchFamily="1" charset="-128"/>
                <a:cs typeface="+mn-cs"/>
              </a:defRPr>
            </a:lvl1pPr>
          </a:lstStyle>
          <a:p>
            <a:r>
              <a:rPr lang="en-US"/>
              <a:t>Click to edit Master subtitle style</a:t>
            </a:r>
            <a:endParaRPr lang="en-US" dirty="0"/>
          </a:p>
        </p:txBody>
      </p:sp>
      <p:sp>
        <p:nvSpPr>
          <p:cNvPr id="13" name="Slide Number Placeholder 12"/>
          <p:cNvSpPr>
            <a:spLocks noGrp="1"/>
          </p:cNvSpPr>
          <p:nvPr>
            <p:ph type="sldNum" sz="quarter" idx="10"/>
          </p:nvPr>
        </p:nvSpPr>
        <p:spPr>
          <a:solidFill>
            <a:schemeClr val="accent1">
              <a:lumMod val="50000"/>
            </a:schemeClr>
          </a:solidFill>
        </p:spPr>
        <p:txBody>
          <a:bodyPr/>
          <a:lstStyle/>
          <a:p>
            <a:fld id="{D4325D4D-289E-48C1-B277-2BEB492A7D19}" type="slidenum">
              <a:rPr lang="en-US" smtClean="0"/>
              <a:pPr/>
              <a:t>‹#›</a:t>
            </a:fld>
            <a:endParaRPr lang="en-US" dirty="0"/>
          </a:p>
        </p:txBody>
      </p:sp>
      <p:sp>
        <p:nvSpPr>
          <p:cNvPr id="14" name="Footer Placeholder 13"/>
          <p:cNvSpPr>
            <a:spLocks noGrp="1"/>
          </p:cNvSpPr>
          <p:nvPr>
            <p:ph type="ftr" sz="quarter" idx="11"/>
          </p:nvPr>
        </p:nvSpPr>
        <p:spPr>
          <a:solidFill>
            <a:srgbClr val="BF311A"/>
          </a:solidFill>
          <a:ln>
            <a:noFill/>
          </a:ln>
        </p:spPr>
        <p:txBody>
          <a:bodyPr/>
          <a:lstStyle/>
          <a:p>
            <a:r>
              <a:rPr lang="en-US" dirty="0"/>
              <a:t>CONFIDENTIAL</a:t>
            </a:r>
          </a:p>
        </p:txBody>
      </p:sp>
      <p:sp>
        <p:nvSpPr>
          <p:cNvPr id="17" name="Text Placeholder 16"/>
          <p:cNvSpPr>
            <a:spLocks noGrp="1"/>
          </p:cNvSpPr>
          <p:nvPr>
            <p:ph type="body" sz="quarter" idx="15" hasCustomPrompt="1"/>
          </p:nvPr>
        </p:nvSpPr>
        <p:spPr>
          <a:xfrm>
            <a:off x="1828800" y="2133600"/>
            <a:ext cx="6934200" cy="685800"/>
          </a:xfrm>
        </p:spPr>
        <p:txBody>
          <a:bodyPr/>
          <a:lstStyle>
            <a:lvl1pPr marL="0" indent="0" algn="r">
              <a:buNone/>
              <a:defRPr sz="1600">
                <a:solidFill>
                  <a:srgbClr val="BCDDFB"/>
                </a:solidFill>
              </a:defRPr>
            </a:lvl1pPr>
          </a:lstStyle>
          <a:p>
            <a:pPr lvl="0"/>
            <a:r>
              <a:rPr lang="en-US" dirty="0"/>
              <a:t>Presenter</a:t>
            </a:r>
          </a:p>
          <a:p>
            <a:pPr lvl="0"/>
            <a:r>
              <a:rPr lang="en-US" dirty="0"/>
              <a:t>Date</a:t>
            </a:r>
          </a:p>
        </p:txBody>
      </p:sp>
      <p:sp>
        <p:nvSpPr>
          <p:cNvPr id="30" name="TextBox 29"/>
          <p:cNvSpPr txBox="1"/>
          <p:nvPr userDrawn="1"/>
        </p:nvSpPr>
        <p:spPr>
          <a:xfrm>
            <a:off x="2057400" y="6604456"/>
            <a:ext cx="4357032" cy="215444"/>
          </a:xfrm>
          <a:prstGeom prst="rect">
            <a:avLst/>
          </a:prstGeom>
          <a:noFill/>
        </p:spPr>
        <p:txBody>
          <a:bodyPr wrap="none" rtlCol="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sz="800" kern="1200" baseline="0" dirty="0">
                <a:solidFill>
                  <a:schemeClr val="bg2">
                    <a:lumMod val="60000"/>
                    <a:lumOff val="40000"/>
                  </a:schemeClr>
                </a:solidFill>
                <a:latin typeface="Arial" charset="0"/>
                <a:ea typeface="ヒラギノ角ゴ Pro W3" pitchFamily="1" charset="-128"/>
                <a:cs typeface="+mn-cs"/>
              </a:rPr>
              <a:t>RTI International is a registered trademark and a trade name of Research Triangle Institute.</a:t>
            </a:r>
          </a:p>
        </p:txBody>
      </p:sp>
      <p:pic>
        <p:nvPicPr>
          <p:cNvPr id="15" name="Picture 1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33400" y="1490091"/>
            <a:ext cx="1910686" cy="512064"/>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4"/>
          <p:cNvSpPr>
            <a:spLocks noGrp="1"/>
          </p:cNvSpPr>
          <p:nvPr>
            <p:ph type="sldNum" sz="quarter" idx="10"/>
          </p:nvPr>
        </p:nvSpPr>
        <p:spPr/>
        <p:txBody>
          <a:bodyPr/>
          <a:lstStyle/>
          <a:p>
            <a:fld id="{D4325D4D-289E-48C1-B277-2BEB492A7D19}" type="slidenum">
              <a:rPr lang="en-US" smtClean="0"/>
              <a:pPr/>
              <a:t>‹#›</a:t>
            </a:fld>
            <a:endParaRPr lang="en-US" dirty="0"/>
          </a:p>
        </p:txBody>
      </p:sp>
      <p:sp>
        <p:nvSpPr>
          <p:cNvPr id="6" name="Footer Placeholder 5"/>
          <p:cNvSpPr>
            <a:spLocks noGrp="1"/>
          </p:cNvSpPr>
          <p:nvPr>
            <p:ph type="ftr" sz="quarter" idx="11"/>
          </p:nvPr>
        </p:nvSpPr>
        <p:spPr/>
        <p:txBody>
          <a:bodyPr/>
          <a:lstStyle/>
          <a:p>
            <a:r>
              <a:rPr lang="en-US" dirty="0"/>
              <a:t>CONFIDENTIAL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p:txBody>
      </p:sp>
      <p:sp>
        <p:nvSpPr>
          <p:cNvPr id="4" name="Slide Number Placeholder 3"/>
          <p:cNvSpPr>
            <a:spLocks noGrp="1"/>
          </p:cNvSpPr>
          <p:nvPr>
            <p:ph type="sldNum" sz="quarter" idx="10"/>
          </p:nvPr>
        </p:nvSpPr>
        <p:spPr/>
        <p:txBody>
          <a:bodyPr/>
          <a:lstStyle/>
          <a:p>
            <a:fld id="{D4325D4D-289E-48C1-B277-2BEB492A7D19}" type="slidenum">
              <a:rPr lang="en-US" smtClean="0"/>
              <a:pPr/>
              <a:t>‹#›</a:t>
            </a:fld>
            <a:endParaRPr lang="en-US" dirty="0"/>
          </a:p>
        </p:txBody>
      </p:sp>
      <p:sp>
        <p:nvSpPr>
          <p:cNvPr id="5" name="Footer Placeholder 4"/>
          <p:cNvSpPr>
            <a:spLocks noGrp="1"/>
          </p:cNvSpPr>
          <p:nvPr>
            <p:ph type="ftr" sz="quarter" idx="11"/>
          </p:nvPr>
        </p:nvSpPr>
        <p:spPr/>
        <p:txBody>
          <a:bodyPr/>
          <a:lstStyle/>
          <a:p>
            <a:r>
              <a:rPr lang="en-US" dirty="0"/>
              <a:t>CONFIDENTIAL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Line Title and Single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0"/>
            <a:ext cx="9126465" cy="1068387"/>
          </a:xfrm>
        </p:spPr>
        <p:txBody>
          <a:bodyPr lIns="182880" tIns="91440" rIns="182880" bIns="91440"/>
          <a:lstStyle>
            <a:lvl1pPr marL="0">
              <a:lnSpc>
                <a:spcPct val="90000"/>
              </a:lnSpc>
              <a:defRPr baseline="0"/>
            </a:lvl1pPr>
          </a:lstStyle>
          <a:p>
            <a:r>
              <a:rPr lang="en-US" dirty="0"/>
              <a:t>Click to edit Master title style. This one can wrap to two lines. Filler copy added.</a:t>
            </a:r>
          </a:p>
        </p:txBody>
      </p:sp>
      <p:sp>
        <p:nvSpPr>
          <p:cNvPr id="3" name="Content Placeholder 2"/>
          <p:cNvSpPr>
            <a:spLocks noGrp="1"/>
          </p:cNvSpPr>
          <p:nvPr>
            <p:ph idx="1"/>
          </p:nvPr>
        </p:nvSpPr>
        <p:spPr>
          <a:xfrm>
            <a:off x="457200" y="1600200"/>
            <a:ext cx="8229600" cy="4525963"/>
          </a:xfrm>
        </p:spPr>
        <p:txBody>
          <a:bodyPr/>
          <a:lstStyle/>
          <a:p>
            <a:pPr lvl="0"/>
            <a:r>
              <a:rPr lang="en-US"/>
              <a:t>Click to edit Master text styles</a:t>
            </a:r>
          </a:p>
          <a:p>
            <a:pPr lvl="1"/>
            <a:r>
              <a:rPr lang="en-US"/>
              <a:t>Second level</a:t>
            </a:r>
          </a:p>
          <a:p>
            <a:pPr lvl="2"/>
            <a:r>
              <a:rPr lang="en-US"/>
              <a:t>Third level</a:t>
            </a:r>
          </a:p>
        </p:txBody>
      </p:sp>
      <p:sp>
        <p:nvSpPr>
          <p:cNvPr id="4" name="Slide Number Placeholder 3"/>
          <p:cNvSpPr>
            <a:spLocks noGrp="1"/>
          </p:cNvSpPr>
          <p:nvPr>
            <p:ph type="sldNum" sz="quarter" idx="10"/>
          </p:nvPr>
        </p:nvSpPr>
        <p:spPr/>
        <p:txBody>
          <a:bodyPr/>
          <a:lstStyle/>
          <a:p>
            <a:fld id="{D4325D4D-289E-48C1-B277-2BEB492A7D19}" type="slidenum">
              <a:rPr lang="en-US" smtClean="0"/>
              <a:pPr/>
              <a:t>‹#›</a:t>
            </a:fld>
            <a:endParaRPr lang="en-US" dirty="0"/>
          </a:p>
        </p:txBody>
      </p:sp>
      <p:sp>
        <p:nvSpPr>
          <p:cNvPr id="5" name="Footer Placeholder 4"/>
          <p:cNvSpPr>
            <a:spLocks noGrp="1"/>
          </p:cNvSpPr>
          <p:nvPr>
            <p:ph type="ftr" sz="quarter" idx="11"/>
          </p:nvPr>
        </p:nvSpPr>
        <p:spPr/>
        <p:txBody>
          <a:bodyPr/>
          <a:lstStyle/>
          <a:p>
            <a:r>
              <a:rPr lang="en-US" dirty="0"/>
              <a:t>CONFIDENTIAL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57200" y="1143000"/>
            <a:ext cx="3886200" cy="4983163"/>
          </a:xfrm>
        </p:spPr>
        <p:txBody>
          <a:bodyPr/>
          <a:lstStyle>
            <a:lvl1pPr marL="222250" indent="-222250">
              <a:defRPr sz="2000"/>
            </a:lvl1pPr>
            <a:lvl2pPr marL="463550" indent="-241300">
              <a:buFont typeface="Arial" pitchFamily="34" charset="0"/>
              <a:buChar char="–"/>
              <a:defRPr sz="1800"/>
            </a:lvl2pPr>
            <a:lvl3pPr marL="679450" indent="-222250">
              <a:buFont typeface="Wingdings" pitchFamily="2" charset="2"/>
              <a:buChar char="§"/>
              <a:tabLst/>
              <a:defRPr sz="1600"/>
            </a:lvl3pPr>
            <a:lvl4pPr marL="1031875" indent="-228600">
              <a:tabLst/>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4800600" y="1143000"/>
            <a:ext cx="3886200" cy="4983163"/>
          </a:xfrm>
        </p:spPr>
        <p:txBody>
          <a:bodyPr/>
          <a:lstStyle>
            <a:lvl1pPr marL="222250" indent="-222250">
              <a:defRPr sz="2000"/>
            </a:lvl1pPr>
            <a:lvl2pPr>
              <a:defRPr sz="18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5" name="Slide Number Placeholder 4"/>
          <p:cNvSpPr>
            <a:spLocks noGrp="1"/>
          </p:cNvSpPr>
          <p:nvPr>
            <p:ph type="sldNum" sz="quarter" idx="10"/>
          </p:nvPr>
        </p:nvSpPr>
        <p:spPr>
          <a:xfrm>
            <a:off x="0" y="6553200"/>
            <a:ext cx="457200" cy="304800"/>
          </a:xfrm>
        </p:spPr>
        <p:txBody>
          <a:bodyPr/>
          <a:lstStyle/>
          <a:p>
            <a:fld id="{D4325D4D-289E-48C1-B277-2BEB492A7D19}" type="slidenum">
              <a:rPr lang="en-US" smtClean="0"/>
              <a:pPr/>
              <a:t>‹#›</a:t>
            </a:fld>
            <a:endParaRPr lang="en-US" dirty="0"/>
          </a:p>
        </p:txBody>
      </p:sp>
      <p:sp>
        <p:nvSpPr>
          <p:cNvPr id="6" name="Footer Placeholder 5"/>
          <p:cNvSpPr>
            <a:spLocks noGrp="1"/>
          </p:cNvSpPr>
          <p:nvPr>
            <p:ph type="ftr" sz="quarter" idx="11"/>
          </p:nvPr>
        </p:nvSpPr>
        <p:spPr>
          <a:xfrm>
            <a:off x="457200" y="6553200"/>
            <a:ext cx="1447800" cy="304800"/>
          </a:xfrm>
        </p:spPr>
        <p:txBody>
          <a:bodyPr/>
          <a:lstStyle/>
          <a:p>
            <a:r>
              <a:rPr lang="en-US" dirty="0"/>
              <a:t>CONFIDENTIAL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Line Title Plus 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0"/>
            <a:ext cx="3886200" cy="4525963"/>
          </a:xfrm>
        </p:spPr>
        <p:txBody>
          <a:bodyPr/>
          <a:lstStyle>
            <a:lvl1pPr marL="222250" indent="-222250">
              <a:defRPr sz="2000"/>
            </a:lvl1pPr>
            <a:lvl2pPr marL="457200" indent="-234950">
              <a:buFont typeface="Arial" pitchFamily="34" charset="0"/>
              <a:buChar char="–"/>
              <a:defRPr sz="1800"/>
            </a:lvl2pPr>
            <a:lvl3pPr marL="679450" indent="-222250">
              <a:buFont typeface="Wingdings" pitchFamily="2" charset="2"/>
              <a:buChar char="§"/>
              <a:defRPr sz="1600"/>
            </a:lvl3pPr>
            <a:lvl4pPr marL="1031875" indent="-228600">
              <a:tabLst/>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4800600" y="1600200"/>
            <a:ext cx="3886200" cy="4525963"/>
          </a:xfrm>
        </p:spPr>
        <p:txBody>
          <a:bodyPr/>
          <a:lstStyle>
            <a:lvl1pPr>
              <a:defRPr sz="2000"/>
            </a:lvl1pPr>
            <a:lvl2pPr>
              <a:defRPr sz="18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5" name="Title 1"/>
          <p:cNvSpPr>
            <a:spLocks noGrp="1"/>
          </p:cNvSpPr>
          <p:nvPr>
            <p:ph type="title" hasCustomPrompt="1"/>
          </p:nvPr>
        </p:nvSpPr>
        <p:spPr>
          <a:xfrm>
            <a:off x="0" y="0"/>
            <a:ext cx="9140825" cy="1068387"/>
          </a:xfrm>
        </p:spPr>
        <p:txBody>
          <a:bodyPr lIns="182880" tIns="91440" rIns="182880" bIns="91440"/>
          <a:lstStyle>
            <a:lvl1pPr marL="0">
              <a:lnSpc>
                <a:spcPct val="90000"/>
              </a:lnSpc>
              <a:defRPr baseline="0"/>
            </a:lvl1pPr>
          </a:lstStyle>
          <a:p>
            <a:r>
              <a:rPr lang="en-US" dirty="0"/>
              <a:t>Click to edit Master title style. This one can wrap to two lines. Filler copy added.</a:t>
            </a:r>
          </a:p>
        </p:txBody>
      </p:sp>
      <p:sp>
        <p:nvSpPr>
          <p:cNvPr id="6" name="Slide Number Placeholder 5"/>
          <p:cNvSpPr>
            <a:spLocks noGrp="1"/>
          </p:cNvSpPr>
          <p:nvPr>
            <p:ph type="sldNum" sz="quarter" idx="10"/>
          </p:nvPr>
        </p:nvSpPr>
        <p:spPr/>
        <p:txBody>
          <a:bodyPr/>
          <a:lstStyle/>
          <a:p>
            <a:fld id="{D4325D4D-289E-48C1-B277-2BEB492A7D19}" type="slidenum">
              <a:rPr lang="en-US" smtClean="0"/>
              <a:pPr/>
              <a:t>‹#›</a:t>
            </a:fld>
            <a:endParaRPr lang="en-US" dirty="0"/>
          </a:p>
        </p:txBody>
      </p:sp>
      <p:sp>
        <p:nvSpPr>
          <p:cNvPr id="7" name="Footer Placeholder 6"/>
          <p:cNvSpPr>
            <a:spLocks noGrp="1"/>
          </p:cNvSpPr>
          <p:nvPr>
            <p:ph type="ftr" sz="quarter" idx="11"/>
          </p:nvPr>
        </p:nvSpPr>
        <p:spPr/>
        <p:txBody>
          <a:bodyPr/>
          <a:lstStyle/>
          <a:p>
            <a:r>
              <a:rPr lang="en-US" dirty="0"/>
              <a:t>CONFIDENTIAL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fld id="{D4325D4D-289E-48C1-B277-2BEB492A7D19}" type="slidenum">
              <a:rPr lang="en-US" smtClean="0"/>
              <a:pPr/>
              <a:t>‹#›</a:t>
            </a:fld>
            <a:endParaRPr lang="en-US" dirty="0"/>
          </a:p>
        </p:txBody>
      </p:sp>
      <p:sp>
        <p:nvSpPr>
          <p:cNvPr id="4" name="Footer Placeholder 3"/>
          <p:cNvSpPr>
            <a:spLocks noGrp="1"/>
          </p:cNvSpPr>
          <p:nvPr>
            <p:ph type="ftr" sz="quarter" idx="11"/>
          </p:nvPr>
        </p:nvSpPr>
        <p:spPr/>
        <p:txBody>
          <a:bodyPr/>
          <a:lstStyle/>
          <a:p>
            <a:r>
              <a:rPr lang="en-US" dirty="0"/>
              <a:t>CONFIDENTIAL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Line Title Only">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0" y="0"/>
            <a:ext cx="9140825" cy="1068387"/>
          </a:xfrm>
        </p:spPr>
        <p:txBody>
          <a:bodyPr lIns="182880" tIns="91440" rIns="182880" bIns="91440"/>
          <a:lstStyle>
            <a:lvl1pPr marL="0">
              <a:lnSpc>
                <a:spcPct val="90000"/>
              </a:lnSpc>
              <a:defRPr baseline="0"/>
            </a:lvl1pPr>
          </a:lstStyle>
          <a:p>
            <a:r>
              <a:rPr lang="en-US" dirty="0"/>
              <a:t>Click to edit Master title style. This one can wrap to two lines. Filler copy added.</a:t>
            </a:r>
          </a:p>
        </p:txBody>
      </p:sp>
      <p:sp>
        <p:nvSpPr>
          <p:cNvPr id="4" name="Slide Number Placeholder 3"/>
          <p:cNvSpPr>
            <a:spLocks noGrp="1"/>
          </p:cNvSpPr>
          <p:nvPr>
            <p:ph type="sldNum" sz="quarter" idx="10"/>
          </p:nvPr>
        </p:nvSpPr>
        <p:spPr/>
        <p:txBody>
          <a:bodyPr/>
          <a:lstStyle/>
          <a:p>
            <a:fld id="{D4325D4D-289E-48C1-B277-2BEB492A7D19}" type="slidenum">
              <a:rPr lang="en-US" smtClean="0"/>
              <a:pPr/>
              <a:t>‹#›</a:t>
            </a:fld>
            <a:endParaRPr lang="en-US" dirty="0"/>
          </a:p>
        </p:txBody>
      </p:sp>
      <p:sp>
        <p:nvSpPr>
          <p:cNvPr id="5" name="Footer Placeholder 4"/>
          <p:cNvSpPr>
            <a:spLocks noGrp="1"/>
          </p:cNvSpPr>
          <p:nvPr>
            <p:ph type="ftr" sz="quarter" idx="11"/>
          </p:nvPr>
        </p:nvSpPr>
        <p:spPr/>
        <p:txBody>
          <a:bodyPr/>
          <a:lstStyle/>
          <a:p>
            <a:r>
              <a:rPr lang="en-US" dirty="0"/>
              <a:t>CONFIDENTIAL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D4325D4D-289E-48C1-B277-2BEB492A7D19}" type="slidenum">
              <a:rPr lang="en-US" smtClean="0"/>
              <a:pPr/>
              <a:t>‹#›</a:t>
            </a:fld>
            <a:endParaRPr lang="en-US" dirty="0"/>
          </a:p>
        </p:txBody>
      </p:sp>
      <p:sp>
        <p:nvSpPr>
          <p:cNvPr id="3" name="Footer Placeholder 2"/>
          <p:cNvSpPr>
            <a:spLocks noGrp="1"/>
          </p:cNvSpPr>
          <p:nvPr>
            <p:ph type="ftr" sz="quarter" idx="11"/>
          </p:nvPr>
        </p:nvSpPr>
        <p:spPr/>
        <p:txBody>
          <a:bodyPr/>
          <a:lstStyle/>
          <a:p>
            <a:r>
              <a:rPr lang="en-US" dirty="0"/>
              <a:t>CONFIDENTIAL</a:t>
            </a:r>
          </a:p>
        </p:txBody>
      </p:sp>
      <p:sp>
        <p:nvSpPr>
          <p:cNvPr id="4" name="Rectangle 3"/>
          <p:cNvSpPr/>
          <p:nvPr userDrawn="1"/>
        </p:nvSpPr>
        <p:spPr>
          <a:xfrm>
            <a:off x="0" y="0"/>
            <a:ext cx="9144000" cy="3733800"/>
          </a:xfrm>
          <a:prstGeom prst="rect">
            <a:avLst/>
          </a:prstGeom>
          <a:solidFill>
            <a:schemeClr val="accent1">
              <a:lumMod val="5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rgbClr val="FFFFFF"/>
              </a:solidFill>
            </a:endParaRPr>
          </a:p>
        </p:txBody>
      </p:sp>
      <p:sp>
        <p:nvSpPr>
          <p:cNvPr id="5" name="Rectangle 2"/>
          <p:cNvSpPr>
            <a:spLocks noGrp="1" noChangeArrowheads="1"/>
          </p:cNvSpPr>
          <p:nvPr>
            <p:ph type="ctrTitle" hasCustomPrompt="1"/>
          </p:nvPr>
        </p:nvSpPr>
        <p:spPr>
          <a:xfrm>
            <a:off x="457200" y="2743200"/>
            <a:ext cx="6477000" cy="676687"/>
          </a:xfrm>
          <a:noFill/>
        </p:spPr>
        <p:txBody>
          <a:bodyPr/>
          <a:lstStyle>
            <a:lvl1pPr algn="l">
              <a:defRPr sz="2800" b="1">
                <a:solidFill>
                  <a:schemeClr val="bg1"/>
                </a:solidFill>
                <a:latin typeface="Arial"/>
                <a:cs typeface="Arial"/>
              </a:defRPr>
            </a:lvl1pPr>
          </a:lstStyle>
          <a:p>
            <a:r>
              <a:rPr lang="en-US" dirty="0"/>
              <a:t>Click to edit title style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with Arcs">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D4325D4D-289E-48C1-B277-2BEB492A7D19}" type="slidenum">
              <a:rPr lang="en-US" smtClean="0"/>
              <a:pPr/>
              <a:t>‹#›</a:t>
            </a:fld>
            <a:endParaRPr lang="en-US" dirty="0"/>
          </a:p>
        </p:txBody>
      </p:sp>
      <p:sp>
        <p:nvSpPr>
          <p:cNvPr id="3" name="Footer Placeholder 2"/>
          <p:cNvSpPr>
            <a:spLocks noGrp="1"/>
          </p:cNvSpPr>
          <p:nvPr>
            <p:ph type="ftr" sz="quarter" idx="11"/>
          </p:nvPr>
        </p:nvSpPr>
        <p:spPr/>
        <p:txBody>
          <a:bodyPr/>
          <a:lstStyle/>
          <a:p>
            <a:r>
              <a:rPr lang="en-US" dirty="0"/>
              <a:t>CONFIDENTIAL</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 y="-1"/>
            <a:ext cx="9144000" cy="612648"/>
          </a:xfrm>
          <a:prstGeom prst="rect">
            <a:avLst/>
          </a:prstGeom>
          <a:solidFill>
            <a:schemeClr val="accent1">
              <a:lumMod val="50000"/>
            </a:schemeClr>
          </a:solidFill>
          <a:ln w="9525" algn="ctr">
            <a:noFill/>
            <a:miter lim="800000"/>
            <a:headEnd/>
            <a:tailEnd/>
          </a:ln>
        </p:spPr>
        <p:txBody>
          <a:bodyPr vert="horz" wrap="square" lIns="182880" tIns="91440" rIns="182880" bIns="91440" numCol="1" anchor="ctr" anchorCtr="0" compatLnSpc="1">
            <a:prstTxWarp prst="textNoShape">
              <a:avLst/>
            </a:prstTxWarp>
          </a:bodyPr>
          <a:lstStyle/>
          <a:p>
            <a:pPr lvl="0"/>
            <a:r>
              <a:rPr lang="en-US"/>
              <a:t>Click to edit Master title style</a:t>
            </a:r>
            <a:endParaRPr lang="en-US" dirty="0"/>
          </a:p>
        </p:txBody>
      </p:sp>
      <p:sp>
        <p:nvSpPr>
          <p:cNvPr id="1027" name="Rectangle 3"/>
          <p:cNvSpPr>
            <a:spLocks noGrp="1" noChangeArrowheads="1"/>
          </p:cNvSpPr>
          <p:nvPr>
            <p:ph type="body" idx="1"/>
          </p:nvPr>
        </p:nvSpPr>
        <p:spPr bwMode="auto">
          <a:xfrm>
            <a:off x="457200" y="1143000"/>
            <a:ext cx="8229600" cy="49831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p:txBody>
      </p:sp>
      <p:sp>
        <p:nvSpPr>
          <p:cNvPr id="10" name="Footer Placeholder 9"/>
          <p:cNvSpPr>
            <a:spLocks noGrp="1"/>
          </p:cNvSpPr>
          <p:nvPr>
            <p:ph type="ftr" sz="quarter" idx="3"/>
          </p:nvPr>
        </p:nvSpPr>
        <p:spPr>
          <a:xfrm>
            <a:off x="457200" y="6553200"/>
            <a:ext cx="1447800" cy="304800"/>
          </a:xfrm>
          <a:prstGeom prst="rect">
            <a:avLst/>
          </a:prstGeom>
          <a:solidFill>
            <a:srgbClr val="BF311A"/>
          </a:solidFill>
        </p:spPr>
        <p:txBody>
          <a:bodyPr vert="horz" lIns="91440" tIns="45720" rIns="91440" bIns="45720" rtlCol="0" anchor="ctr"/>
          <a:lstStyle>
            <a:lvl1pPr algn="ctr">
              <a:defRPr sz="1200">
                <a:solidFill>
                  <a:schemeClr val="bg1"/>
                </a:solidFill>
              </a:defRPr>
            </a:lvl1pPr>
          </a:lstStyle>
          <a:p>
            <a:r>
              <a:rPr lang="en-US" dirty="0"/>
              <a:t>CONFIDENTIAL</a:t>
            </a:r>
          </a:p>
        </p:txBody>
      </p:sp>
      <p:sp>
        <p:nvSpPr>
          <p:cNvPr id="11" name="Slide Number Placeholder 10"/>
          <p:cNvSpPr>
            <a:spLocks noGrp="1"/>
          </p:cNvSpPr>
          <p:nvPr>
            <p:ph type="sldNum" sz="quarter" idx="4"/>
          </p:nvPr>
        </p:nvSpPr>
        <p:spPr>
          <a:xfrm>
            <a:off x="0" y="6553199"/>
            <a:ext cx="457200" cy="304801"/>
          </a:xfrm>
          <a:prstGeom prst="rect">
            <a:avLst/>
          </a:prstGeom>
          <a:solidFill>
            <a:srgbClr val="04294A"/>
          </a:solidFill>
        </p:spPr>
        <p:txBody>
          <a:bodyPr vert="horz" lIns="91440" tIns="45720" rIns="91440" bIns="45720" rtlCol="0" anchor="ctr"/>
          <a:lstStyle>
            <a:lvl1pPr algn="ctr">
              <a:defRPr sz="1200">
                <a:solidFill>
                  <a:schemeClr val="bg1"/>
                </a:solidFill>
              </a:defRPr>
            </a:lvl1pPr>
          </a:lstStyle>
          <a:p>
            <a:fld id="{D4325D4D-289E-48C1-B277-2BEB492A7D19}"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79" r:id="rId1"/>
    <p:sldLayoutId id="2147483980" r:id="rId2"/>
    <p:sldLayoutId id="2147483981" r:id="rId3"/>
    <p:sldLayoutId id="2147483982" r:id="rId4"/>
    <p:sldLayoutId id="2147483983" r:id="rId5"/>
    <p:sldLayoutId id="2147483984" r:id="rId6"/>
    <p:sldLayoutId id="2147483985" r:id="rId7"/>
    <p:sldLayoutId id="2147483986" r:id="rId8"/>
    <p:sldLayoutId id="2147483987" r:id="rId9"/>
    <p:sldLayoutId id="2147483988" r:id="rId10"/>
  </p:sldLayoutIdLst>
  <p:hf hdr="0" ftr="0" dt="0"/>
  <p:txStyles>
    <p:titleStyle>
      <a:lvl1pPr marL="0" algn="l" rtl="0" eaLnBrk="1" fontAlgn="base" hangingPunct="1">
        <a:lnSpc>
          <a:spcPct val="90000"/>
        </a:lnSpc>
        <a:spcBef>
          <a:spcPct val="0"/>
        </a:spcBef>
        <a:spcAft>
          <a:spcPct val="0"/>
        </a:spcAft>
        <a:defRPr sz="3200">
          <a:solidFill>
            <a:schemeClr val="bg1"/>
          </a:solidFill>
          <a:latin typeface="+mj-lt"/>
          <a:ea typeface="+mj-ea"/>
          <a:cs typeface="+mj-cs"/>
        </a:defRPr>
      </a:lvl1pPr>
      <a:lvl2pPr algn="l" rtl="0" eaLnBrk="1" fontAlgn="base" hangingPunct="1">
        <a:spcBef>
          <a:spcPct val="0"/>
        </a:spcBef>
        <a:spcAft>
          <a:spcPct val="0"/>
        </a:spcAft>
        <a:defRPr sz="3200">
          <a:solidFill>
            <a:schemeClr val="bg1"/>
          </a:solidFill>
          <a:latin typeface="Arial Narrow" pitchFamily="1" charset="0"/>
          <a:cs typeface="Arial" charset="0"/>
        </a:defRPr>
      </a:lvl2pPr>
      <a:lvl3pPr algn="l" rtl="0" eaLnBrk="1" fontAlgn="base" hangingPunct="1">
        <a:spcBef>
          <a:spcPct val="0"/>
        </a:spcBef>
        <a:spcAft>
          <a:spcPct val="0"/>
        </a:spcAft>
        <a:defRPr sz="3200">
          <a:solidFill>
            <a:schemeClr val="bg1"/>
          </a:solidFill>
          <a:latin typeface="Arial Narrow" pitchFamily="1" charset="0"/>
          <a:cs typeface="Arial" charset="0"/>
        </a:defRPr>
      </a:lvl3pPr>
      <a:lvl4pPr algn="l" rtl="0" eaLnBrk="1" fontAlgn="base" hangingPunct="1">
        <a:spcBef>
          <a:spcPct val="0"/>
        </a:spcBef>
        <a:spcAft>
          <a:spcPct val="0"/>
        </a:spcAft>
        <a:defRPr sz="3200">
          <a:solidFill>
            <a:schemeClr val="bg1"/>
          </a:solidFill>
          <a:latin typeface="Arial Narrow" pitchFamily="1" charset="0"/>
          <a:cs typeface="Arial" charset="0"/>
        </a:defRPr>
      </a:lvl4pPr>
      <a:lvl5pPr algn="l" rtl="0" eaLnBrk="1" fontAlgn="base" hangingPunct="1">
        <a:spcBef>
          <a:spcPct val="0"/>
        </a:spcBef>
        <a:spcAft>
          <a:spcPct val="0"/>
        </a:spcAft>
        <a:defRPr sz="3200">
          <a:solidFill>
            <a:schemeClr val="bg1"/>
          </a:solidFill>
          <a:latin typeface="Arial Narrow" pitchFamily="1" charset="0"/>
          <a:cs typeface="Arial" charset="0"/>
        </a:defRPr>
      </a:lvl5pPr>
      <a:lvl6pPr marL="457200" algn="l" rtl="0" eaLnBrk="1" fontAlgn="base" hangingPunct="1">
        <a:spcBef>
          <a:spcPct val="0"/>
        </a:spcBef>
        <a:spcAft>
          <a:spcPct val="0"/>
        </a:spcAft>
        <a:defRPr sz="3200">
          <a:solidFill>
            <a:schemeClr val="bg1"/>
          </a:solidFill>
          <a:latin typeface="Arial Narrow" pitchFamily="1" charset="0"/>
          <a:cs typeface="Arial" charset="0"/>
        </a:defRPr>
      </a:lvl6pPr>
      <a:lvl7pPr marL="914400" algn="l" rtl="0" eaLnBrk="1" fontAlgn="base" hangingPunct="1">
        <a:spcBef>
          <a:spcPct val="0"/>
        </a:spcBef>
        <a:spcAft>
          <a:spcPct val="0"/>
        </a:spcAft>
        <a:defRPr sz="3200">
          <a:solidFill>
            <a:schemeClr val="bg1"/>
          </a:solidFill>
          <a:latin typeface="Arial Narrow" pitchFamily="1" charset="0"/>
          <a:cs typeface="Arial" charset="0"/>
        </a:defRPr>
      </a:lvl7pPr>
      <a:lvl8pPr marL="1371600" algn="l" rtl="0" eaLnBrk="1" fontAlgn="base" hangingPunct="1">
        <a:spcBef>
          <a:spcPct val="0"/>
        </a:spcBef>
        <a:spcAft>
          <a:spcPct val="0"/>
        </a:spcAft>
        <a:defRPr sz="3200">
          <a:solidFill>
            <a:schemeClr val="bg1"/>
          </a:solidFill>
          <a:latin typeface="Arial Narrow" pitchFamily="1" charset="0"/>
          <a:cs typeface="Arial" charset="0"/>
        </a:defRPr>
      </a:lvl8pPr>
      <a:lvl9pPr marL="1828800" algn="l" rtl="0" eaLnBrk="1" fontAlgn="base" hangingPunct="1">
        <a:spcBef>
          <a:spcPct val="0"/>
        </a:spcBef>
        <a:spcAft>
          <a:spcPct val="0"/>
        </a:spcAft>
        <a:defRPr sz="3200">
          <a:solidFill>
            <a:schemeClr val="bg1"/>
          </a:solidFill>
          <a:latin typeface="Arial Narrow" pitchFamily="1" charset="0"/>
          <a:cs typeface="Arial" charset="0"/>
        </a:defRPr>
      </a:lvl9pPr>
    </p:titleStyle>
    <p:bodyStyle>
      <a:lvl1pPr marL="280988" indent="-280988"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n-lt"/>
          <a:ea typeface="+mn-ea"/>
          <a:cs typeface="+mn-cs"/>
        </a:defRPr>
      </a:lvl1pPr>
      <a:lvl2pPr marL="457200" indent="-234950" algn="l" rtl="0" eaLnBrk="1" fontAlgn="base" hangingPunct="1">
        <a:spcBef>
          <a:spcPct val="20000"/>
        </a:spcBef>
        <a:spcAft>
          <a:spcPct val="0"/>
        </a:spcAft>
        <a:buClr>
          <a:schemeClr val="tx2"/>
        </a:buClr>
        <a:buSzPct val="80000"/>
        <a:buFont typeface="Arial" charset="0"/>
        <a:buChar char="–"/>
        <a:defRPr sz="1800">
          <a:solidFill>
            <a:schemeClr val="tx1"/>
          </a:solidFill>
          <a:latin typeface="+mn-lt"/>
          <a:cs typeface="+mn-cs"/>
        </a:defRPr>
      </a:lvl2pPr>
      <a:lvl3pPr marL="679450" indent="-222250" algn="l" rtl="0" eaLnBrk="1" fontAlgn="base" hangingPunct="1">
        <a:spcBef>
          <a:spcPct val="20000"/>
        </a:spcBef>
        <a:spcAft>
          <a:spcPct val="0"/>
        </a:spcAft>
        <a:buClr>
          <a:schemeClr val="tx2"/>
        </a:buClr>
        <a:buSzPct val="80000"/>
        <a:buFont typeface="Wingdings" pitchFamily="2" charset="2"/>
        <a:buChar char="§"/>
        <a:defRPr sz="1600">
          <a:solidFill>
            <a:schemeClr val="tx1"/>
          </a:solidFill>
          <a:latin typeface="+mn-lt"/>
          <a:cs typeface="+mn-cs"/>
        </a:defRPr>
      </a:lvl3pPr>
      <a:lvl4pPr marL="1600200" indent="-228600" algn="l" rtl="0" eaLnBrk="1" fontAlgn="base" hangingPunct="1">
        <a:spcBef>
          <a:spcPct val="20000"/>
        </a:spcBef>
        <a:spcAft>
          <a:spcPct val="0"/>
        </a:spcAft>
        <a:buClr>
          <a:srgbClr val="003F82"/>
        </a:buClr>
        <a:buSzPct val="80000"/>
        <a:buFont typeface="Wingdings" pitchFamily="2" charset="2"/>
        <a:buChar char="§"/>
        <a:defRPr sz="1400">
          <a:solidFill>
            <a:schemeClr val="tx1"/>
          </a:solidFill>
          <a:latin typeface="+mn-lt"/>
          <a:cs typeface="+mn-cs"/>
        </a:defRPr>
      </a:lvl4pPr>
      <a:lvl5pPr marL="2057400" indent="-228600" algn="l" rtl="0" eaLnBrk="1" fontAlgn="base" hangingPunct="1">
        <a:spcBef>
          <a:spcPct val="20000"/>
        </a:spcBef>
        <a:spcAft>
          <a:spcPct val="0"/>
        </a:spcAft>
        <a:buClr>
          <a:srgbClr val="003F82"/>
        </a:buClr>
        <a:buSzPct val="80000"/>
        <a:buFont typeface="Wingdings" pitchFamily="2" charset="2"/>
        <a:buChar char="§"/>
        <a:defRPr sz="1200">
          <a:solidFill>
            <a:schemeClr val="tx1"/>
          </a:solidFill>
          <a:latin typeface="+mn-lt"/>
          <a:cs typeface="+mn-cs"/>
        </a:defRPr>
      </a:lvl5pPr>
      <a:lvl6pPr marL="2514600" indent="-228600" algn="l" rtl="0" eaLnBrk="1" fontAlgn="base" hangingPunct="1">
        <a:spcBef>
          <a:spcPct val="20000"/>
        </a:spcBef>
        <a:spcAft>
          <a:spcPct val="0"/>
        </a:spcAft>
        <a:buClr>
          <a:srgbClr val="003F82"/>
        </a:buClr>
        <a:buSzPct val="80000"/>
        <a:buFont typeface="Wingdings" pitchFamily="1" charset="2"/>
        <a:buChar char="§"/>
        <a:defRPr sz="1200">
          <a:solidFill>
            <a:schemeClr val="tx1"/>
          </a:solidFill>
          <a:latin typeface="+mn-lt"/>
          <a:cs typeface="+mn-cs"/>
        </a:defRPr>
      </a:lvl6pPr>
      <a:lvl7pPr marL="2971800" indent="-228600" algn="l" rtl="0" eaLnBrk="1" fontAlgn="base" hangingPunct="1">
        <a:spcBef>
          <a:spcPct val="20000"/>
        </a:spcBef>
        <a:spcAft>
          <a:spcPct val="0"/>
        </a:spcAft>
        <a:buClr>
          <a:srgbClr val="003F82"/>
        </a:buClr>
        <a:buSzPct val="80000"/>
        <a:buFont typeface="Wingdings" pitchFamily="1" charset="2"/>
        <a:buChar char="§"/>
        <a:defRPr sz="1200">
          <a:solidFill>
            <a:schemeClr val="tx1"/>
          </a:solidFill>
          <a:latin typeface="+mn-lt"/>
          <a:cs typeface="+mn-cs"/>
        </a:defRPr>
      </a:lvl7pPr>
      <a:lvl8pPr marL="3429000" indent="-228600" algn="l" rtl="0" eaLnBrk="1" fontAlgn="base" hangingPunct="1">
        <a:spcBef>
          <a:spcPct val="20000"/>
        </a:spcBef>
        <a:spcAft>
          <a:spcPct val="0"/>
        </a:spcAft>
        <a:buClr>
          <a:srgbClr val="003F82"/>
        </a:buClr>
        <a:buSzPct val="80000"/>
        <a:buFont typeface="Wingdings" pitchFamily="1" charset="2"/>
        <a:buChar char="§"/>
        <a:defRPr sz="1200">
          <a:solidFill>
            <a:schemeClr val="tx1"/>
          </a:solidFill>
          <a:latin typeface="+mn-lt"/>
          <a:cs typeface="+mn-cs"/>
        </a:defRPr>
      </a:lvl8pPr>
      <a:lvl9pPr marL="3886200" indent="-228600" algn="l" rtl="0" eaLnBrk="1" fontAlgn="base" hangingPunct="1">
        <a:spcBef>
          <a:spcPct val="20000"/>
        </a:spcBef>
        <a:spcAft>
          <a:spcPct val="0"/>
        </a:spcAft>
        <a:buClr>
          <a:srgbClr val="003F82"/>
        </a:buClr>
        <a:buSzPct val="80000"/>
        <a:buFont typeface="Wingdings" pitchFamily="1" charset="2"/>
        <a:buChar char="§"/>
        <a:defRPr sz="12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doi.org/10.1007/11787006_1" TargetMode="External"/><Relationship Id="rId2" Type="http://schemas.openxmlformats.org/officeDocument/2006/relationships/hyperlink" Target="https://www.census.gov/about/cac/sac/meetings/2017-09-meeting.html" TargetMode="External"/><Relationship Id="rId1" Type="http://schemas.openxmlformats.org/officeDocument/2006/relationships/slideLayout" Target="../slideLayouts/slideLayout2.xml"/><Relationship Id="rId4" Type="http://schemas.openxmlformats.org/officeDocument/2006/relationships/hyperlink" Target="https://doi.org/10.1007/978-3-540-25955-8_2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C0AADA9E-6133-417C-BC21-B0F7926702F2}"/>
              </a:ext>
            </a:extLst>
          </p:cNvPr>
          <p:cNvSpPr>
            <a:spLocks noGrp="1"/>
          </p:cNvSpPr>
          <p:nvPr>
            <p:ph type="sldNum" sz="quarter" idx="10"/>
          </p:nvPr>
        </p:nvSpPr>
        <p:spPr/>
        <p:txBody>
          <a:bodyPr/>
          <a:lstStyle/>
          <a:p>
            <a:fld id="{D4325D4D-289E-48C1-B277-2BEB492A7D19}" type="slidenum">
              <a:rPr lang="en-US" smtClean="0"/>
              <a:pPr/>
              <a:t>1</a:t>
            </a:fld>
            <a:endParaRPr lang="en-US" dirty="0"/>
          </a:p>
        </p:txBody>
      </p:sp>
      <p:sp>
        <p:nvSpPr>
          <p:cNvPr id="3" name="Title 2">
            <a:extLst>
              <a:ext uri="{FF2B5EF4-FFF2-40B4-BE49-F238E27FC236}">
                <a16:creationId xmlns:a16="http://schemas.microsoft.com/office/drawing/2014/main" id="{1E035D27-067F-4414-A624-ED2D9E69F58D}"/>
              </a:ext>
            </a:extLst>
          </p:cNvPr>
          <p:cNvSpPr>
            <a:spLocks noGrp="1"/>
          </p:cNvSpPr>
          <p:nvPr>
            <p:ph type="ctrTitle"/>
          </p:nvPr>
        </p:nvSpPr>
        <p:spPr>
          <a:xfrm>
            <a:off x="762000" y="1673290"/>
            <a:ext cx="7162800" cy="990600"/>
          </a:xfrm>
        </p:spPr>
        <p:txBody>
          <a:bodyPr/>
          <a:lstStyle/>
          <a:p>
            <a:br>
              <a:rPr lang="en-US" dirty="0"/>
            </a:br>
            <a:br>
              <a:rPr lang="en-US" dirty="0"/>
            </a:br>
            <a:br>
              <a:rPr lang="en-US" dirty="0"/>
            </a:br>
            <a:r>
              <a:rPr lang="en-US" dirty="0"/>
              <a:t>Releasing microdata via public use files while protecting respondents’ confidentiality </a:t>
            </a:r>
            <a:br>
              <a:rPr lang="en-US" dirty="0"/>
            </a:br>
            <a:br>
              <a:rPr lang="en-US" dirty="0"/>
            </a:br>
            <a:endParaRPr lang="en-US" dirty="0"/>
          </a:p>
        </p:txBody>
      </p:sp>
      <p:sp>
        <p:nvSpPr>
          <p:cNvPr id="4" name="Rectangle 3">
            <a:extLst>
              <a:ext uri="{FF2B5EF4-FFF2-40B4-BE49-F238E27FC236}">
                <a16:creationId xmlns:a16="http://schemas.microsoft.com/office/drawing/2014/main" id="{18CF4297-A36A-4653-90CE-1E37ABF61344}"/>
              </a:ext>
            </a:extLst>
          </p:cNvPr>
          <p:cNvSpPr/>
          <p:nvPr/>
        </p:nvSpPr>
        <p:spPr>
          <a:xfrm>
            <a:off x="3886201" y="3200400"/>
            <a:ext cx="6528866" cy="369332"/>
          </a:xfrm>
          <a:prstGeom prst="rect">
            <a:avLst/>
          </a:prstGeom>
        </p:spPr>
        <p:txBody>
          <a:bodyPr wrap="square">
            <a:spAutoFit/>
          </a:bodyPr>
          <a:lstStyle/>
          <a:p>
            <a:r>
              <a:rPr lang="en-US" dirty="0">
                <a:solidFill>
                  <a:schemeClr val="bg1"/>
                </a:solidFill>
              </a:rPr>
              <a:t>Presented by Neeraja</a:t>
            </a:r>
            <a:r>
              <a:rPr lang="en-US" dirty="0"/>
              <a:t> </a:t>
            </a:r>
            <a:r>
              <a:rPr lang="en-US" dirty="0">
                <a:solidFill>
                  <a:schemeClr val="bg1"/>
                </a:solidFill>
              </a:rPr>
              <a:t>Sathe</a:t>
            </a:r>
          </a:p>
        </p:txBody>
      </p:sp>
      <p:sp>
        <p:nvSpPr>
          <p:cNvPr id="5" name="Rectangle 4">
            <a:extLst>
              <a:ext uri="{FF2B5EF4-FFF2-40B4-BE49-F238E27FC236}">
                <a16:creationId xmlns:a16="http://schemas.microsoft.com/office/drawing/2014/main" id="{AD306A3A-837B-4709-82D5-6A7D24CE6907}"/>
              </a:ext>
            </a:extLst>
          </p:cNvPr>
          <p:cNvSpPr/>
          <p:nvPr/>
        </p:nvSpPr>
        <p:spPr>
          <a:xfrm>
            <a:off x="2133600" y="4495800"/>
            <a:ext cx="4572000" cy="1754326"/>
          </a:xfrm>
          <a:prstGeom prst="rect">
            <a:avLst/>
          </a:prstGeom>
        </p:spPr>
        <p:txBody>
          <a:bodyPr>
            <a:spAutoFit/>
          </a:bodyPr>
          <a:lstStyle/>
          <a:p>
            <a:r>
              <a:rPr lang="en-US" dirty="0"/>
              <a:t>Neeraja Sathe, Feng Yu, and Lanting Dai</a:t>
            </a:r>
          </a:p>
          <a:p>
            <a:endParaRPr lang="en-US" dirty="0"/>
          </a:p>
          <a:p>
            <a:r>
              <a:rPr lang="en-US" dirty="0"/>
              <a:t>RTI International </a:t>
            </a:r>
          </a:p>
          <a:p>
            <a:r>
              <a:rPr lang="en-US" dirty="0"/>
              <a:t>3040 Cornwallis Road</a:t>
            </a:r>
          </a:p>
          <a:p>
            <a:r>
              <a:rPr lang="en-US" dirty="0"/>
              <a:t>Research Triangle Park, North Carolina 27709, USA</a:t>
            </a:r>
          </a:p>
        </p:txBody>
      </p:sp>
      <p:sp>
        <p:nvSpPr>
          <p:cNvPr id="6" name="Rectangle 4">
            <a:extLst>
              <a:ext uri="{FF2B5EF4-FFF2-40B4-BE49-F238E27FC236}">
                <a16:creationId xmlns:a16="http://schemas.microsoft.com/office/drawing/2014/main" id="{CBF597DA-B7A1-40C0-BE38-DED7F9F6E380}"/>
              </a:ext>
            </a:extLst>
          </p:cNvPr>
          <p:cNvSpPr>
            <a:spLocks noChangeArrowheads="1"/>
          </p:cNvSpPr>
          <p:nvPr/>
        </p:nvSpPr>
        <p:spPr bwMode="auto">
          <a:xfrm>
            <a:off x="381000" y="-3110"/>
            <a:ext cx="76065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1027" name="Picture 3" descr="RTI_W_1in-1">
            <a:extLst>
              <a:ext uri="{FF2B5EF4-FFF2-40B4-BE49-F238E27FC236}">
                <a16:creationId xmlns:a16="http://schemas.microsoft.com/office/drawing/2014/main" id="{B8C0A486-62A8-4828-873C-432977AB0BE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1" y="454090"/>
            <a:ext cx="950814" cy="45720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5">
            <a:extLst>
              <a:ext uri="{FF2B5EF4-FFF2-40B4-BE49-F238E27FC236}">
                <a16:creationId xmlns:a16="http://schemas.microsoft.com/office/drawing/2014/main" id="{B1827E66-CFB5-4A08-80E0-E7727738B53F}"/>
              </a:ext>
            </a:extLst>
          </p:cNvPr>
          <p:cNvSpPr>
            <a:spLocks noChangeArrowheads="1"/>
          </p:cNvSpPr>
          <p:nvPr/>
        </p:nvSpPr>
        <p:spPr bwMode="auto">
          <a:xfrm>
            <a:off x="381000" y="816040"/>
            <a:ext cx="76065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4664006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1D0C9-26CB-4491-BAAE-507318DF06D5}"/>
              </a:ext>
            </a:extLst>
          </p:cNvPr>
          <p:cNvSpPr>
            <a:spLocks noGrp="1"/>
          </p:cNvSpPr>
          <p:nvPr>
            <p:ph type="title"/>
          </p:nvPr>
        </p:nvSpPr>
        <p:spPr/>
        <p:txBody>
          <a:bodyPr/>
          <a:lstStyle/>
          <a:p>
            <a:r>
              <a:rPr lang="en-US" dirty="0"/>
              <a:t>2d. Common SDL methods (continued)</a:t>
            </a:r>
          </a:p>
        </p:txBody>
      </p:sp>
      <p:sp>
        <p:nvSpPr>
          <p:cNvPr id="3" name="Content Placeholder 2">
            <a:extLst>
              <a:ext uri="{FF2B5EF4-FFF2-40B4-BE49-F238E27FC236}">
                <a16:creationId xmlns:a16="http://schemas.microsoft.com/office/drawing/2014/main" id="{252957AE-A489-4403-9A19-6BBC23C089AC}"/>
              </a:ext>
            </a:extLst>
          </p:cNvPr>
          <p:cNvSpPr>
            <a:spLocks noGrp="1"/>
          </p:cNvSpPr>
          <p:nvPr>
            <p:ph idx="1"/>
          </p:nvPr>
        </p:nvSpPr>
        <p:spPr/>
        <p:txBody>
          <a:bodyPr/>
          <a:lstStyle/>
          <a:p>
            <a:r>
              <a:rPr lang="en-US" dirty="0"/>
              <a:t>Perturbative methods: </a:t>
            </a:r>
          </a:p>
          <a:p>
            <a:pPr lvl="1"/>
            <a:r>
              <a:rPr lang="en-US" dirty="0"/>
              <a:t>Random swapping/substitution (a subset of data attributes containing SVs or IVs is exchanged between a selected pairs of records so that it is difficult for an intruder to definitively identify an individual)</a:t>
            </a:r>
          </a:p>
          <a:p>
            <a:pPr marL="222250" lvl="1" indent="0">
              <a:buNone/>
            </a:pPr>
            <a:endParaRPr lang="en-US" dirty="0"/>
          </a:p>
          <a:p>
            <a:pPr lvl="1"/>
            <a:r>
              <a:rPr lang="en-US" dirty="0"/>
              <a:t>Random subsampling (sampling out a few observations from the survey data, so intruders do not know if their targets are on the PUF)</a:t>
            </a:r>
          </a:p>
          <a:p>
            <a:pPr marL="222250" lvl="1" indent="0">
              <a:buNone/>
            </a:pPr>
            <a:endParaRPr lang="en-US" dirty="0"/>
          </a:p>
          <a:p>
            <a:pPr lvl="1"/>
            <a:r>
              <a:rPr lang="en-US" b="1" dirty="0"/>
              <a:t>P</a:t>
            </a:r>
            <a:r>
              <a:rPr lang="en-US" dirty="0"/>
              <a:t>ost </a:t>
            </a:r>
            <a:r>
              <a:rPr lang="en-US" b="1" dirty="0" err="1"/>
              <a:t>RA</a:t>
            </a:r>
            <a:r>
              <a:rPr lang="en-US" dirty="0" err="1"/>
              <a:t>ndomisation</a:t>
            </a:r>
            <a:r>
              <a:rPr lang="en-US" dirty="0"/>
              <a:t> </a:t>
            </a:r>
            <a:r>
              <a:rPr lang="en-US" b="1" dirty="0"/>
              <a:t>M</a:t>
            </a:r>
            <a:r>
              <a:rPr lang="en-US" dirty="0"/>
              <a:t>ethod (PRAM) (for each record in a microdata file, the responses for selected variables are perturbed according to a specified probability mechanism)</a:t>
            </a:r>
          </a:p>
          <a:p>
            <a:pPr marL="222250" lvl="1" indent="0">
              <a:buNone/>
            </a:pPr>
            <a:endParaRPr lang="en-US" dirty="0"/>
          </a:p>
          <a:p>
            <a:pPr lvl="1"/>
            <a:r>
              <a:rPr lang="en-US" b="1" dirty="0"/>
              <a:t>M</a:t>
            </a:r>
            <a:r>
              <a:rPr lang="en-US" dirty="0"/>
              <a:t>icro </a:t>
            </a:r>
            <a:r>
              <a:rPr lang="en-US" b="1" dirty="0"/>
              <a:t>A</a:t>
            </a:r>
            <a:r>
              <a:rPr lang="en-US" dirty="0"/>
              <a:t>gglomeration, Random </a:t>
            </a:r>
            <a:r>
              <a:rPr lang="en-US" b="1" dirty="0"/>
              <a:t>S</a:t>
            </a:r>
            <a:r>
              <a:rPr lang="en-US" dirty="0"/>
              <a:t>ubstitution, Random </a:t>
            </a:r>
            <a:r>
              <a:rPr lang="en-US" b="1" dirty="0"/>
              <a:t>S</a:t>
            </a:r>
            <a:r>
              <a:rPr lang="en-US" dirty="0"/>
              <a:t>ubsampling, and Weight </a:t>
            </a:r>
            <a:r>
              <a:rPr lang="en-US" b="1" dirty="0"/>
              <a:t>C</a:t>
            </a:r>
            <a:r>
              <a:rPr lang="en-US" dirty="0"/>
              <a:t>alibration (MASSC) (an RTI-invented method discussed in detail later)</a:t>
            </a:r>
            <a:endParaRPr lang="en-US" b="1" dirty="0"/>
          </a:p>
          <a:p>
            <a:pPr lvl="1"/>
            <a:endParaRPr lang="en-US" dirty="0"/>
          </a:p>
        </p:txBody>
      </p:sp>
      <p:sp>
        <p:nvSpPr>
          <p:cNvPr id="4" name="Slide Number Placeholder 3">
            <a:extLst>
              <a:ext uri="{FF2B5EF4-FFF2-40B4-BE49-F238E27FC236}">
                <a16:creationId xmlns:a16="http://schemas.microsoft.com/office/drawing/2014/main" id="{9011F4B2-CF3D-4BC7-9D75-422CEFD857E6}"/>
              </a:ext>
            </a:extLst>
          </p:cNvPr>
          <p:cNvSpPr>
            <a:spLocks noGrp="1"/>
          </p:cNvSpPr>
          <p:nvPr>
            <p:ph type="sldNum" sz="quarter" idx="10"/>
          </p:nvPr>
        </p:nvSpPr>
        <p:spPr/>
        <p:txBody>
          <a:bodyPr/>
          <a:lstStyle/>
          <a:p>
            <a:fld id="{D4325D4D-289E-48C1-B277-2BEB492A7D19}" type="slidenum">
              <a:rPr lang="en-US" smtClean="0"/>
              <a:pPr/>
              <a:t>10</a:t>
            </a:fld>
            <a:endParaRPr lang="en-US" dirty="0"/>
          </a:p>
        </p:txBody>
      </p:sp>
    </p:spTree>
    <p:extLst>
      <p:ext uri="{BB962C8B-B14F-4D97-AF65-F5344CB8AC3E}">
        <p14:creationId xmlns:p14="http://schemas.microsoft.com/office/powerpoint/2010/main" val="40533656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1D0C9-26CB-4491-BAAE-507318DF06D5}"/>
              </a:ext>
            </a:extLst>
          </p:cNvPr>
          <p:cNvSpPr>
            <a:spLocks noGrp="1"/>
          </p:cNvSpPr>
          <p:nvPr>
            <p:ph type="title"/>
          </p:nvPr>
        </p:nvSpPr>
        <p:spPr/>
        <p:txBody>
          <a:bodyPr/>
          <a:lstStyle/>
          <a:p>
            <a:r>
              <a:rPr lang="en-US" dirty="0"/>
              <a:t>2d. Common SDL methods (continued)</a:t>
            </a:r>
          </a:p>
        </p:txBody>
      </p:sp>
      <p:sp>
        <p:nvSpPr>
          <p:cNvPr id="3" name="Content Placeholder 2">
            <a:extLst>
              <a:ext uri="{FF2B5EF4-FFF2-40B4-BE49-F238E27FC236}">
                <a16:creationId xmlns:a16="http://schemas.microsoft.com/office/drawing/2014/main" id="{252957AE-A489-4403-9A19-6BBC23C089AC}"/>
              </a:ext>
            </a:extLst>
          </p:cNvPr>
          <p:cNvSpPr>
            <a:spLocks noGrp="1"/>
          </p:cNvSpPr>
          <p:nvPr>
            <p:ph idx="1"/>
          </p:nvPr>
        </p:nvSpPr>
        <p:spPr/>
        <p:txBody>
          <a:bodyPr/>
          <a:lstStyle/>
          <a:p>
            <a:r>
              <a:rPr lang="en-US" dirty="0"/>
              <a:t>Synthetic data generation: </a:t>
            </a:r>
          </a:p>
          <a:p>
            <a:pPr lvl="1"/>
            <a:r>
              <a:rPr lang="en-US" dirty="0"/>
              <a:t>Using multiple imputation, values that are identifiable or highly sensitive from originally surveyed data are replaced with imputed values.</a:t>
            </a:r>
          </a:p>
          <a:p>
            <a:pPr lvl="1"/>
            <a:endParaRPr lang="en-US" dirty="0"/>
          </a:p>
          <a:p>
            <a:pPr lvl="2"/>
            <a:r>
              <a:rPr lang="en-US" dirty="0"/>
              <a:t>Fully synthetic data -this data does not contain any original data (very low disclosure risk, since all values are synthetic). </a:t>
            </a:r>
          </a:p>
          <a:p>
            <a:pPr marL="457200" lvl="2" indent="0">
              <a:buNone/>
            </a:pPr>
            <a:endParaRPr lang="en-US" dirty="0"/>
          </a:p>
          <a:p>
            <a:pPr lvl="2"/>
            <a:r>
              <a:rPr lang="en-US" dirty="0"/>
              <a:t>Partially synthetic data- retain the survey units but replace some collected values (typically SVs) with imputed values (disclosure risk is higher than fully synthetic data especially for inside intrusion).</a:t>
            </a:r>
          </a:p>
        </p:txBody>
      </p:sp>
      <p:sp>
        <p:nvSpPr>
          <p:cNvPr id="4" name="Slide Number Placeholder 3">
            <a:extLst>
              <a:ext uri="{FF2B5EF4-FFF2-40B4-BE49-F238E27FC236}">
                <a16:creationId xmlns:a16="http://schemas.microsoft.com/office/drawing/2014/main" id="{9011F4B2-CF3D-4BC7-9D75-422CEFD857E6}"/>
              </a:ext>
            </a:extLst>
          </p:cNvPr>
          <p:cNvSpPr>
            <a:spLocks noGrp="1"/>
          </p:cNvSpPr>
          <p:nvPr>
            <p:ph type="sldNum" sz="quarter" idx="10"/>
          </p:nvPr>
        </p:nvSpPr>
        <p:spPr/>
        <p:txBody>
          <a:bodyPr/>
          <a:lstStyle/>
          <a:p>
            <a:fld id="{D4325D4D-289E-48C1-B277-2BEB492A7D19}" type="slidenum">
              <a:rPr lang="en-US" smtClean="0"/>
              <a:pPr/>
              <a:t>11</a:t>
            </a:fld>
            <a:endParaRPr lang="en-US" dirty="0"/>
          </a:p>
        </p:txBody>
      </p:sp>
    </p:spTree>
    <p:extLst>
      <p:ext uri="{BB962C8B-B14F-4D97-AF65-F5344CB8AC3E}">
        <p14:creationId xmlns:p14="http://schemas.microsoft.com/office/powerpoint/2010/main" val="21026861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08EAA-871D-4FCD-90A6-028E04E5B78C}"/>
              </a:ext>
            </a:extLst>
          </p:cNvPr>
          <p:cNvSpPr>
            <a:spLocks noGrp="1"/>
          </p:cNvSpPr>
          <p:nvPr>
            <p:ph type="title"/>
          </p:nvPr>
        </p:nvSpPr>
        <p:spPr/>
        <p:txBody>
          <a:bodyPr/>
          <a:lstStyle/>
          <a:p>
            <a:r>
              <a:rPr lang="en-US" dirty="0"/>
              <a:t>2d. Common SDL methods (continued)</a:t>
            </a:r>
          </a:p>
        </p:txBody>
      </p:sp>
      <p:sp>
        <p:nvSpPr>
          <p:cNvPr id="3" name="Content Placeholder 2">
            <a:extLst>
              <a:ext uri="{FF2B5EF4-FFF2-40B4-BE49-F238E27FC236}">
                <a16:creationId xmlns:a16="http://schemas.microsoft.com/office/drawing/2014/main" id="{4A9F5219-FEB0-4ACA-828B-A0C1351BC150}"/>
              </a:ext>
            </a:extLst>
          </p:cNvPr>
          <p:cNvSpPr>
            <a:spLocks noGrp="1"/>
          </p:cNvSpPr>
          <p:nvPr>
            <p:ph idx="1"/>
          </p:nvPr>
        </p:nvSpPr>
        <p:spPr/>
        <p:txBody>
          <a:bodyPr/>
          <a:lstStyle/>
          <a:p>
            <a:r>
              <a:rPr lang="en-US" dirty="0"/>
              <a:t>Modern SDL method:</a:t>
            </a:r>
          </a:p>
          <a:p>
            <a:pPr lvl="1"/>
            <a:r>
              <a:rPr lang="en-US" dirty="0"/>
              <a:t>Differential privacy was proposed by </a:t>
            </a:r>
            <a:r>
              <a:rPr lang="en-US" dirty="0" err="1"/>
              <a:t>Dwork</a:t>
            </a:r>
            <a:r>
              <a:rPr lang="en-US" dirty="0"/>
              <a:t> (2006) and is also referred to as “formally private SDL method” </a:t>
            </a:r>
          </a:p>
          <a:p>
            <a:pPr lvl="1"/>
            <a:r>
              <a:rPr lang="en-US" dirty="0"/>
              <a:t>Differential privacy guarantees that the presence or absence of any individual case from a database will not significantly affect any database query.</a:t>
            </a:r>
          </a:p>
          <a:p>
            <a:pPr lvl="1"/>
            <a:r>
              <a:rPr lang="en-US" dirty="0"/>
              <a:t>Differential privacy can be achieved by adding randomized “noise” to an aggregate query result to protect individual entries without significantly changing the result.</a:t>
            </a:r>
          </a:p>
          <a:p>
            <a:pPr lvl="1"/>
            <a:r>
              <a:rPr lang="en-US" dirty="0"/>
              <a:t>A set of algorithms provides mathematically provable protection to respondents and allows policymakers to manage the trade‑off between data accuracy and privacy protection (</a:t>
            </a:r>
            <a:r>
              <a:rPr lang="en-US" dirty="0" err="1"/>
              <a:t>Dajani</a:t>
            </a:r>
            <a:r>
              <a:rPr lang="en-US" dirty="0"/>
              <a:t> et al., 2017).</a:t>
            </a:r>
          </a:p>
        </p:txBody>
      </p:sp>
      <p:sp>
        <p:nvSpPr>
          <p:cNvPr id="4" name="Slide Number Placeholder 3">
            <a:extLst>
              <a:ext uri="{FF2B5EF4-FFF2-40B4-BE49-F238E27FC236}">
                <a16:creationId xmlns:a16="http://schemas.microsoft.com/office/drawing/2014/main" id="{EB398F93-1FEA-4A40-B6ED-6C443E0138B8}"/>
              </a:ext>
            </a:extLst>
          </p:cNvPr>
          <p:cNvSpPr>
            <a:spLocks noGrp="1"/>
          </p:cNvSpPr>
          <p:nvPr>
            <p:ph type="sldNum" sz="quarter" idx="10"/>
          </p:nvPr>
        </p:nvSpPr>
        <p:spPr/>
        <p:txBody>
          <a:bodyPr/>
          <a:lstStyle/>
          <a:p>
            <a:fld id="{D4325D4D-289E-48C1-B277-2BEB492A7D19}" type="slidenum">
              <a:rPr lang="en-US" smtClean="0"/>
              <a:pPr/>
              <a:t>12</a:t>
            </a:fld>
            <a:endParaRPr lang="en-US" dirty="0"/>
          </a:p>
        </p:txBody>
      </p:sp>
    </p:spTree>
    <p:extLst>
      <p:ext uri="{BB962C8B-B14F-4D97-AF65-F5344CB8AC3E}">
        <p14:creationId xmlns:p14="http://schemas.microsoft.com/office/powerpoint/2010/main" val="37498430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
            <a:ext cx="9144000" cy="990602"/>
          </a:xfrm>
        </p:spPr>
        <p:txBody>
          <a:bodyPr/>
          <a:lstStyle/>
          <a:p>
            <a:r>
              <a:rPr lang="en-US" dirty="0"/>
              <a:t>3. NSDUH PUFs: An example</a:t>
            </a:r>
            <a:br>
              <a:rPr lang="en-US" dirty="0"/>
            </a:br>
            <a:r>
              <a:rPr lang="en-US" dirty="0"/>
              <a:t>3a. NSDUH background</a:t>
            </a:r>
          </a:p>
        </p:txBody>
      </p:sp>
      <p:sp>
        <p:nvSpPr>
          <p:cNvPr id="6" name="Content Placeholder 5"/>
          <p:cNvSpPr>
            <a:spLocks noGrp="1"/>
          </p:cNvSpPr>
          <p:nvPr>
            <p:ph idx="1"/>
          </p:nvPr>
        </p:nvSpPr>
        <p:spPr/>
        <p:txBody>
          <a:bodyPr/>
          <a:lstStyle/>
          <a:p>
            <a:pPr>
              <a:spcBef>
                <a:spcPts val="1200"/>
              </a:spcBef>
            </a:pPr>
            <a:r>
              <a:rPr lang="en-US" dirty="0"/>
              <a:t>NSDUH (National Survey of Drug use and Health) provides national, state, and substate data on substance use and mental health in the civilian, noninstitutionalized population aged 12 or older. </a:t>
            </a:r>
          </a:p>
          <a:p>
            <a:pPr>
              <a:spcBef>
                <a:spcPts val="1200"/>
              </a:spcBef>
            </a:pPr>
            <a:r>
              <a:rPr lang="en-US" dirty="0"/>
              <a:t>Data are collected on a quarterly basis each year.</a:t>
            </a:r>
          </a:p>
          <a:p>
            <a:pPr>
              <a:spcBef>
                <a:spcPts val="1200"/>
              </a:spcBef>
            </a:pPr>
            <a:r>
              <a:rPr lang="en-US" dirty="0"/>
              <a:t>Approximately 700 field </a:t>
            </a:r>
            <a:r>
              <a:rPr lang="en-US"/>
              <a:t>interviewers are </a:t>
            </a:r>
            <a:r>
              <a:rPr lang="en-US" dirty="0"/>
              <a:t>on staff each year.</a:t>
            </a:r>
          </a:p>
          <a:p>
            <a:pPr>
              <a:spcBef>
                <a:spcPts val="1200"/>
              </a:spcBef>
            </a:pPr>
            <a:r>
              <a:rPr lang="en-US" dirty="0"/>
              <a:t>Approximately 140,000 household screenings and 67,500 interviews are completed annually.</a:t>
            </a:r>
          </a:p>
          <a:p>
            <a:pPr>
              <a:spcBef>
                <a:spcPts val="1200"/>
              </a:spcBef>
            </a:pPr>
            <a:r>
              <a:rPr lang="en-US" dirty="0"/>
              <a:t>The survey is conducted by RTI under contract with SAMHSA.</a:t>
            </a:r>
          </a:p>
        </p:txBody>
      </p:sp>
      <p:sp>
        <p:nvSpPr>
          <p:cNvPr id="7" name="Slide Number Placeholder 2"/>
          <p:cNvSpPr>
            <a:spLocks noGrp="1"/>
          </p:cNvSpPr>
          <p:nvPr>
            <p:ph type="sldNum" sz="quarter" idx="10"/>
          </p:nvPr>
        </p:nvSpPr>
        <p:spPr>
          <a:xfrm>
            <a:off x="0" y="6553200"/>
            <a:ext cx="457200" cy="304800"/>
          </a:xfrm>
        </p:spPr>
        <p:txBody>
          <a:bodyPr/>
          <a:lstStyle/>
          <a:p>
            <a:fld id="{D4325D4D-289E-48C1-B277-2BEB492A7D19}" type="slidenum">
              <a:rPr lang="en-US" smtClean="0"/>
              <a:pPr/>
              <a:t>13</a:t>
            </a:fld>
            <a:endParaRPr lang="en-US" dirty="0"/>
          </a:p>
        </p:txBody>
      </p:sp>
    </p:spTree>
    <p:extLst>
      <p:ext uri="{BB962C8B-B14F-4D97-AF65-F5344CB8AC3E}">
        <p14:creationId xmlns:p14="http://schemas.microsoft.com/office/powerpoint/2010/main" val="32397198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26465" cy="731837"/>
          </a:xfrm>
        </p:spPr>
        <p:txBody>
          <a:bodyPr/>
          <a:lstStyle/>
          <a:p>
            <a:r>
              <a:rPr lang="en-US" dirty="0"/>
              <a:t>3b. MASSC</a:t>
            </a:r>
          </a:p>
        </p:txBody>
      </p:sp>
      <p:sp>
        <p:nvSpPr>
          <p:cNvPr id="3" name="Content Placeholder 2"/>
          <p:cNvSpPr>
            <a:spLocks noGrp="1"/>
          </p:cNvSpPr>
          <p:nvPr>
            <p:ph idx="1"/>
          </p:nvPr>
        </p:nvSpPr>
        <p:spPr>
          <a:xfrm>
            <a:off x="457200" y="1600200"/>
            <a:ext cx="8229600" cy="4724400"/>
          </a:xfrm>
        </p:spPr>
        <p:txBody>
          <a:bodyPr/>
          <a:lstStyle/>
          <a:p>
            <a:pPr marL="0" indent="0">
              <a:buNone/>
            </a:pPr>
            <a:r>
              <a:rPr lang="en-US" b="1" dirty="0">
                <a:solidFill>
                  <a:srgbClr val="C00000"/>
                </a:solidFill>
              </a:rPr>
              <a:t>MASSC</a:t>
            </a:r>
            <a:r>
              <a:rPr lang="en-US" dirty="0"/>
              <a:t> is used to treat NSDUH data to minimize disclosure risk (Singh, 2002; Singh, Yu, &amp; Dunteman, 2003; Singh, Yu, &amp; Wilson, 2004). It has four major steps:</a:t>
            </a:r>
          </a:p>
          <a:p>
            <a:pPr>
              <a:spcBef>
                <a:spcPts val="1200"/>
              </a:spcBef>
            </a:pPr>
            <a:r>
              <a:rPr lang="en-US" b="1" dirty="0">
                <a:solidFill>
                  <a:srgbClr val="C00000"/>
                </a:solidFill>
              </a:rPr>
              <a:t>M</a:t>
            </a:r>
            <a:r>
              <a:rPr lang="en-US" b="1" dirty="0"/>
              <a:t>icro</a:t>
            </a:r>
            <a:r>
              <a:rPr lang="en-US" dirty="0"/>
              <a:t> </a:t>
            </a:r>
            <a:r>
              <a:rPr lang="en-US" b="1" dirty="0">
                <a:solidFill>
                  <a:srgbClr val="C00000"/>
                </a:solidFill>
              </a:rPr>
              <a:t>A</a:t>
            </a:r>
            <a:r>
              <a:rPr lang="en-US" b="1" dirty="0"/>
              <a:t>gglomeration</a:t>
            </a:r>
            <a:r>
              <a:rPr lang="en-US" dirty="0"/>
              <a:t> partitions data into risk strata based on a set of selected IVs.</a:t>
            </a:r>
          </a:p>
          <a:p>
            <a:pPr>
              <a:spcBef>
                <a:spcPts val="1200"/>
              </a:spcBef>
            </a:pPr>
            <a:r>
              <a:rPr lang="en-US" dirty="0"/>
              <a:t>Optimal probabilistic </a:t>
            </a:r>
            <a:r>
              <a:rPr lang="en-US" b="1" dirty="0">
                <a:solidFill>
                  <a:srgbClr val="C00000"/>
                </a:solidFill>
              </a:rPr>
              <a:t>S</a:t>
            </a:r>
            <a:r>
              <a:rPr lang="en-US" b="1" dirty="0"/>
              <a:t>ubstitution</a:t>
            </a:r>
            <a:r>
              <a:rPr lang="en-US" dirty="0"/>
              <a:t> replaces IVs of the randomly selected records with those of “substitution donors” subject to a set of bias constraints.</a:t>
            </a:r>
          </a:p>
          <a:p>
            <a:pPr>
              <a:spcBef>
                <a:spcPts val="1200"/>
              </a:spcBef>
            </a:pPr>
            <a:r>
              <a:rPr lang="en-US" dirty="0"/>
              <a:t>Optimal probabilistic </a:t>
            </a:r>
            <a:r>
              <a:rPr lang="en-US" b="1" dirty="0">
                <a:solidFill>
                  <a:srgbClr val="C00000"/>
                </a:solidFill>
              </a:rPr>
              <a:t>S</a:t>
            </a:r>
            <a:r>
              <a:rPr lang="en-US" b="1" dirty="0"/>
              <a:t>ubsampling</a:t>
            </a:r>
            <a:r>
              <a:rPr lang="en-US" dirty="0"/>
              <a:t> randomly deletes some of the records from the data subject to a set of variance constraints.</a:t>
            </a:r>
          </a:p>
          <a:p>
            <a:pPr>
              <a:spcBef>
                <a:spcPts val="1200"/>
              </a:spcBef>
            </a:pPr>
            <a:r>
              <a:rPr lang="en-US" dirty="0"/>
              <a:t>Optimal sampling weight </a:t>
            </a:r>
            <a:r>
              <a:rPr lang="en-US" b="1" dirty="0">
                <a:solidFill>
                  <a:srgbClr val="C00000"/>
                </a:solidFill>
              </a:rPr>
              <a:t>C</a:t>
            </a:r>
            <a:r>
              <a:rPr lang="en-US" b="1" dirty="0"/>
              <a:t>alibration</a:t>
            </a:r>
            <a:r>
              <a:rPr lang="en-US" dirty="0"/>
              <a:t> adjusts weights in the subsample so that they sum to the total of the original weights for selected variables on the full analytic data file. </a:t>
            </a:r>
          </a:p>
          <a:p>
            <a:endParaRPr lang="en-US" dirty="0"/>
          </a:p>
        </p:txBody>
      </p:sp>
      <p:sp>
        <p:nvSpPr>
          <p:cNvPr id="4" name="Slide Number Placeholder 3"/>
          <p:cNvSpPr>
            <a:spLocks noGrp="1"/>
          </p:cNvSpPr>
          <p:nvPr>
            <p:ph type="sldNum" sz="quarter" idx="10"/>
          </p:nvPr>
        </p:nvSpPr>
        <p:spPr/>
        <p:txBody>
          <a:bodyPr/>
          <a:lstStyle/>
          <a:p>
            <a:fld id="{D4325D4D-289E-48C1-B277-2BEB492A7D19}" type="slidenum">
              <a:rPr lang="en-US" smtClean="0"/>
              <a:pPr/>
              <a:t>14</a:t>
            </a:fld>
            <a:endParaRPr lang="en-US" dirty="0"/>
          </a:p>
        </p:txBody>
      </p:sp>
    </p:spTree>
    <p:extLst>
      <p:ext uri="{BB962C8B-B14F-4D97-AF65-F5344CB8AC3E}">
        <p14:creationId xmlns:p14="http://schemas.microsoft.com/office/powerpoint/2010/main" val="38776397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9101583" cy="685800"/>
          </a:xfrm>
        </p:spPr>
        <p:txBody>
          <a:bodyPr/>
          <a:lstStyle/>
          <a:p>
            <a:r>
              <a:rPr lang="en-US" dirty="0"/>
              <a:t>3b. MASSC (continued)</a:t>
            </a:r>
          </a:p>
        </p:txBody>
      </p:sp>
      <p:sp>
        <p:nvSpPr>
          <p:cNvPr id="3" name="Content Placeholder 2"/>
          <p:cNvSpPr>
            <a:spLocks noGrp="1"/>
          </p:cNvSpPr>
          <p:nvPr>
            <p:ph idx="1"/>
          </p:nvPr>
        </p:nvSpPr>
        <p:spPr>
          <a:xfrm>
            <a:off x="457200" y="1143000"/>
            <a:ext cx="8229600" cy="5410199"/>
          </a:xfrm>
        </p:spPr>
        <p:txBody>
          <a:bodyPr/>
          <a:lstStyle/>
          <a:p>
            <a:r>
              <a:rPr lang="en-CA" dirty="0"/>
              <a:t>Using MASSC allows disclosure risk and information loss to be simultaneously controlled in the treated database.</a:t>
            </a:r>
          </a:p>
          <a:p>
            <a:pPr>
              <a:spcBef>
                <a:spcPts val="1200"/>
              </a:spcBef>
            </a:pPr>
            <a:r>
              <a:rPr lang="en-CA" dirty="0"/>
              <a:t>Using MASSC also introduces uncertainty to the data.</a:t>
            </a:r>
          </a:p>
          <a:p>
            <a:pPr>
              <a:spcBef>
                <a:spcPts val="1200"/>
              </a:spcBef>
            </a:pPr>
            <a:r>
              <a:rPr lang="en-CA" dirty="0"/>
              <a:t>The variables substituted in MASSC are confidential.</a:t>
            </a:r>
          </a:p>
          <a:p>
            <a:pPr>
              <a:spcBef>
                <a:spcPts val="1200"/>
              </a:spcBef>
            </a:pPr>
            <a:r>
              <a:rPr lang="en-CA" dirty="0"/>
              <a:t>In addition to the MASSC steps, other treatment is routinely done:</a:t>
            </a:r>
          </a:p>
          <a:p>
            <a:pPr lvl="1"/>
            <a:r>
              <a:rPr lang="en-US" dirty="0"/>
              <a:t>Directly identifying information, such as name, phone number, and address, is not included in any NSDUH restricted-use file (RUF) or PUF.</a:t>
            </a:r>
          </a:p>
          <a:p>
            <a:pPr lvl="1"/>
            <a:r>
              <a:rPr lang="en-US" dirty="0"/>
              <a:t>In a PUF, almost all geographic identifiers (including census region, state, and county) are removed.</a:t>
            </a:r>
          </a:p>
          <a:p>
            <a:pPr lvl="1"/>
            <a:r>
              <a:rPr lang="en-US" dirty="0"/>
              <a:t>The household link between respondents from the same household is deliberately excluded from the PUF to reduce the inside intrusion risk because more than one person in the household could have been selected to participate in the survey.</a:t>
            </a:r>
          </a:p>
          <a:p>
            <a:pPr lvl="1"/>
            <a:r>
              <a:rPr lang="en-US" dirty="0"/>
              <a:t>Local suppression, recoding, etc., are used.</a:t>
            </a:r>
          </a:p>
          <a:p>
            <a:pPr lvl="1"/>
            <a:endParaRPr lang="en-US" dirty="0"/>
          </a:p>
          <a:p>
            <a:endParaRPr lang="en-US" dirty="0"/>
          </a:p>
        </p:txBody>
      </p:sp>
      <p:sp>
        <p:nvSpPr>
          <p:cNvPr id="4" name="Slide Number Placeholder 3"/>
          <p:cNvSpPr>
            <a:spLocks noGrp="1"/>
          </p:cNvSpPr>
          <p:nvPr>
            <p:ph type="sldNum" sz="quarter" idx="10"/>
          </p:nvPr>
        </p:nvSpPr>
        <p:spPr/>
        <p:txBody>
          <a:bodyPr/>
          <a:lstStyle/>
          <a:p>
            <a:fld id="{D4325D4D-289E-48C1-B277-2BEB492A7D19}" type="slidenum">
              <a:rPr lang="en-US" smtClean="0"/>
              <a:pPr/>
              <a:t>15</a:t>
            </a:fld>
            <a:endParaRPr lang="en-US" dirty="0"/>
          </a:p>
        </p:txBody>
      </p:sp>
    </p:spTree>
    <p:extLst>
      <p:ext uri="{BB962C8B-B14F-4D97-AF65-F5344CB8AC3E}">
        <p14:creationId xmlns:p14="http://schemas.microsoft.com/office/powerpoint/2010/main" val="16828673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715964"/>
          </a:xfrm>
        </p:spPr>
        <p:txBody>
          <a:bodyPr/>
          <a:lstStyle/>
          <a:p>
            <a:pPr lvl="1">
              <a:lnSpc>
                <a:spcPct val="90000"/>
              </a:lnSpc>
            </a:pPr>
            <a:br>
              <a:rPr lang="en-US" dirty="0"/>
            </a:br>
            <a:r>
              <a:rPr lang="en-US" dirty="0"/>
              <a:t>3c. NSDUH PUF data quality</a:t>
            </a:r>
            <a:br>
              <a:rPr lang="en-US" dirty="0">
                <a:solidFill>
                  <a:srgbClr val="FF0000"/>
                </a:solidFill>
              </a:rPr>
            </a:br>
            <a:endParaRPr lang="en-US" sz="2800" dirty="0"/>
          </a:p>
        </p:txBody>
      </p:sp>
      <p:sp>
        <p:nvSpPr>
          <p:cNvPr id="3" name="Content Placeholder 2"/>
          <p:cNvSpPr>
            <a:spLocks noGrp="1"/>
          </p:cNvSpPr>
          <p:nvPr>
            <p:ph idx="1"/>
          </p:nvPr>
        </p:nvSpPr>
        <p:spPr/>
        <p:txBody>
          <a:bodyPr/>
          <a:lstStyle/>
          <a:p>
            <a:r>
              <a:rPr lang="en-US" dirty="0"/>
              <a:t>The overall data quality of the NSDUH PUF is assessed after disclosure treatment by MASSC and other perturbation methods.</a:t>
            </a:r>
          </a:p>
          <a:p>
            <a:pPr>
              <a:spcBef>
                <a:spcPts val="1200"/>
              </a:spcBef>
            </a:pPr>
            <a:r>
              <a:rPr lang="en-US" dirty="0"/>
              <a:t>This assessment is done by comparing the estimates from the PUF and estimates from the RUF for substance use, mental health measures, health outcomes, and prescription drugs in various sociodemographic domains.</a:t>
            </a:r>
          </a:p>
        </p:txBody>
      </p:sp>
      <p:sp>
        <p:nvSpPr>
          <p:cNvPr id="4" name="Slide Number Placeholder 3"/>
          <p:cNvSpPr>
            <a:spLocks noGrp="1"/>
          </p:cNvSpPr>
          <p:nvPr>
            <p:ph type="sldNum" sz="quarter" idx="10"/>
          </p:nvPr>
        </p:nvSpPr>
        <p:spPr/>
        <p:txBody>
          <a:bodyPr/>
          <a:lstStyle/>
          <a:p>
            <a:fld id="{D4325D4D-289E-48C1-B277-2BEB492A7D19}" type="slidenum">
              <a:rPr lang="en-US" smtClean="0"/>
              <a:pPr/>
              <a:t>16</a:t>
            </a:fld>
            <a:endParaRPr lang="en-US" dirty="0"/>
          </a:p>
        </p:txBody>
      </p:sp>
    </p:spTree>
    <p:extLst>
      <p:ext uri="{BB962C8B-B14F-4D97-AF65-F5344CB8AC3E}">
        <p14:creationId xmlns:p14="http://schemas.microsoft.com/office/powerpoint/2010/main" val="1027147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26465" cy="731837"/>
          </a:xfrm>
        </p:spPr>
        <p:txBody>
          <a:bodyPr/>
          <a:lstStyle/>
          <a:p>
            <a:r>
              <a:rPr lang="en-US" dirty="0"/>
              <a:t>3c. NSDUH PUF data quality (continued)</a:t>
            </a:r>
          </a:p>
        </p:txBody>
      </p:sp>
      <p:sp>
        <p:nvSpPr>
          <p:cNvPr id="3" name="Content Placeholder 2"/>
          <p:cNvSpPr>
            <a:spLocks noGrp="1"/>
          </p:cNvSpPr>
          <p:nvPr>
            <p:ph idx="1"/>
          </p:nvPr>
        </p:nvSpPr>
        <p:spPr/>
        <p:txBody>
          <a:bodyPr/>
          <a:lstStyle/>
          <a:p>
            <a:r>
              <a:rPr lang="en-US" dirty="0">
                <a:solidFill>
                  <a:schemeClr val="tx1"/>
                </a:solidFill>
              </a:rPr>
              <a:t>Comparison of estimates:</a:t>
            </a:r>
          </a:p>
          <a:p>
            <a:pPr lvl="1"/>
            <a:r>
              <a:rPr lang="en-CA" dirty="0"/>
              <a:t>Point e</a:t>
            </a:r>
            <a:r>
              <a:rPr lang="en-CA" dirty="0">
                <a:solidFill>
                  <a:schemeClr val="tx1"/>
                </a:solidFill>
              </a:rPr>
              <a:t>stimates, contrasts, and regression coefficients after treatment are calculated based on </a:t>
            </a:r>
            <a:r>
              <a:rPr lang="en-CA" dirty="0"/>
              <a:t>the PUF. </a:t>
            </a:r>
            <a:endParaRPr lang="en-CA" dirty="0">
              <a:solidFill>
                <a:schemeClr val="tx1"/>
              </a:solidFill>
            </a:endParaRPr>
          </a:p>
          <a:p>
            <a:pPr lvl="1"/>
            <a:r>
              <a:rPr lang="en-CA" dirty="0"/>
              <a:t>Point e</a:t>
            </a:r>
            <a:r>
              <a:rPr lang="en-CA" dirty="0">
                <a:solidFill>
                  <a:schemeClr val="tx1"/>
                </a:solidFill>
              </a:rPr>
              <a:t>stimates, contrasts, and regression coefficients before treatment are calculated </a:t>
            </a:r>
            <a:r>
              <a:rPr lang="en-CA" dirty="0"/>
              <a:t>based on the restricted use file (RUF)</a:t>
            </a:r>
            <a:r>
              <a:rPr lang="en-CA" dirty="0">
                <a:solidFill>
                  <a:schemeClr val="tx1"/>
                </a:solidFill>
              </a:rPr>
              <a:t>.</a:t>
            </a:r>
          </a:p>
          <a:p>
            <a:pPr lvl="1"/>
            <a:r>
              <a:rPr lang="en-CA" dirty="0"/>
              <a:t>The following r</a:t>
            </a:r>
            <a:r>
              <a:rPr lang="en-CA" dirty="0">
                <a:solidFill>
                  <a:schemeClr val="tx1"/>
                </a:solidFill>
              </a:rPr>
              <a:t>atio calculation is used:</a:t>
            </a:r>
          </a:p>
          <a:p>
            <a:pPr marL="222250" lvl="1" indent="0">
              <a:buNone/>
            </a:pPr>
            <a:r>
              <a:rPr lang="en-CA" dirty="0"/>
              <a:t>	</a:t>
            </a:r>
            <a:r>
              <a:rPr lang="en-CA" dirty="0">
                <a:solidFill>
                  <a:schemeClr val="tx1"/>
                </a:solidFill>
              </a:rPr>
              <a:t>Ratios_EST = PUF estimate / RUF estimate </a:t>
            </a:r>
          </a:p>
          <a:p>
            <a:pPr marL="222250" lvl="1" indent="0">
              <a:buNone/>
            </a:pPr>
            <a:r>
              <a:rPr lang="en-CA" dirty="0">
                <a:solidFill>
                  <a:schemeClr val="tx1"/>
                </a:solidFill>
              </a:rPr>
              <a:t>	Ratios_SE = PUF SE / RUF SE, where SE = standard error</a:t>
            </a:r>
          </a:p>
          <a:p>
            <a:pPr marL="222250" lvl="1" indent="0">
              <a:buNone/>
            </a:pPr>
            <a:r>
              <a:rPr lang="en-GB" dirty="0"/>
              <a:t>Ratios close to 1.00 mean that the PUF estimates are close to the RUF estimates, which indicates less bias.</a:t>
            </a:r>
            <a:endParaRPr lang="en-US" dirty="0"/>
          </a:p>
          <a:p>
            <a:pPr>
              <a:spcBef>
                <a:spcPts val="1200"/>
              </a:spcBef>
            </a:pPr>
            <a:r>
              <a:rPr lang="en-US" dirty="0"/>
              <a:t>Comparison of statistical inferences from contrasts and regressions:</a:t>
            </a:r>
          </a:p>
          <a:p>
            <a:pPr lvl="1"/>
            <a:r>
              <a:rPr lang="en-US" i="1" dirty="0"/>
              <a:t>t</a:t>
            </a:r>
            <a:r>
              <a:rPr lang="en-US" dirty="0"/>
              <a:t>-tests are performed to compare the change of significance at the 5% level for both the contrasts and regression coefficients.</a:t>
            </a:r>
          </a:p>
        </p:txBody>
      </p:sp>
      <p:sp>
        <p:nvSpPr>
          <p:cNvPr id="4" name="Slide Number Placeholder 3"/>
          <p:cNvSpPr>
            <a:spLocks noGrp="1"/>
          </p:cNvSpPr>
          <p:nvPr>
            <p:ph type="sldNum" sz="quarter" idx="10"/>
          </p:nvPr>
        </p:nvSpPr>
        <p:spPr/>
        <p:txBody>
          <a:bodyPr/>
          <a:lstStyle/>
          <a:p>
            <a:fld id="{D4325D4D-289E-48C1-B277-2BEB492A7D19}" type="slidenum">
              <a:rPr lang="en-US" smtClean="0"/>
              <a:pPr/>
              <a:t>17</a:t>
            </a:fld>
            <a:endParaRPr lang="en-US" dirty="0"/>
          </a:p>
        </p:txBody>
      </p:sp>
    </p:spTree>
    <p:extLst>
      <p:ext uri="{BB962C8B-B14F-4D97-AF65-F5344CB8AC3E}">
        <p14:creationId xmlns:p14="http://schemas.microsoft.com/office/powerpoint/2010/main" val="3189089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
            <a:ext cx="9144000" cy="609602"/>
          </a:xfrm>
        </p:spPr>
        <p:txBody>
          <a:bodyPr/>
          <a:lstStyle/>
          <a:p>
            <a:r>
              <a:rPr lang="en-US" dirty="0"/>
              <a:t>3c. NSDUH PUF data quality (continued)</a:t>
            </a:r>
          </a:p>
        </p:txBody>
      </p:sp>
      <p:sp>
        <p:nvSpPr>
          <p:cNvPr id="10" name="Content Placeholder 9"/>
          <p:cNvSpPr>
            <a:spLocks noGrp="1"/>
          </p:cNvSpPr>
          <p:nvPr>
            <p:ph idx="1"/>
          </p:nvPr>
        </p:nvSpPr>
        <p:spPr>
          <a:xfrm>
            <a:off x="457200" y="1371600"/>
            <a:ext cx="8229600" cy="4754563"/>
          </a:xfrm>
        </p:spPr>
        <p:txBody>
          <a:bodyPr/>
          <a:lstStyle/>
          <a:p>
            <a:pPr marL="0" indent="0">
              <a:buNone/>
            </a:pPr>
            <a:r>
              <a:rPr lang="en-CA" altLang="en-US" sz="1800" dirty="0">
                <a:ea typeface="SimSun" panose="02010600030101010101" pitchFamily="2" charset="-122"/>
                <a:cs typeface="Times New Roman" panose="02020603050405020304" pitchFamily="18" charset="0"/>
              </a:rPr>
              <a:t>Table 1. Ratios of Estimates and SEs from PUF and RUF Data, 2015 NSDUH</a:t>
            </a:r>
            <a:endParaRPr lang="en-CA" altLang="en-US" sz="1800" dirty="0"/>
          </a:p>
        </p:txBody>
      </p:sp>
      <p:sp>
        <p:nvSpPr>
          <p:cNvPr id="4" name="Slide Number Placeholder 3"/>
          <p:cNvSpPr>
            <a:spLocks noGrp="1"/>
          </p:cNvSpPr>
          <p:nvPr>
            <p:ph type="sldNum" sz="quarter" idx="10"/>
          </p:nvPr>
        </p:nvSpPr>
        <p:spPr/>
        <p:txBody>
          <a:bodyPr/>
          <a:lstStyle/>
          <a:p>
            <a:fld id="{D4325D4D-289E-48C1-B277-2BEB492A7D19}" type="slidenum">
              <a:rPr lang="en-US" smtClean="0"/>
              <a:pPr/>
              <a:t>18</a:t>
            </a:fld>
            <a:endParaRPr lang="en-US" dirty="0"/>
          </a:p>
        </p:txBody>
      </p:sp>
      <p:graphicFrame>
        <p:nvGraphicFramePr>
          <p:cNvPr id="9" name="Content Placeholder 8"/>
          <p:cNvGraphicFramePr>
            <a:graphicFrameLocks/>
          </p:cNvGraphicFramePr>
          <p:nvPr>
            <p:extLst>
              <p:ext uri="{D42A27DB-BD31-4B8C-83A1-F6EECF244321}">
                <p14:modId xmlns:p14="http://schemas.microsoft.com/office/powerpoint/2010/main" val="1924474402"/>
              </p:ext>
            </p:extLst>
          </p:nvPr>
        </p:nvGraphicFramePr>
        <p:xfrm>
          <a:off x="457200" y="1828800"/>
          <a:ext cx="8288107" cy="4549152"/>
        </p:xfrm>
        <a:graphic>
          <a:graphicData uri="http://schemas.openxmlformats.org/drawingml/2006/table">
            <a:tbl>
              <a:tblPr firstRow="1" bandRow="1">
                <a:tableStyleId>{5C22544A-7EE6-4342-B048-85BDC9FD1C3A}</a:tableStyleId>
              </a:tblPr>
              <a:tblGrid>
                <a:gridCol w="2661031">
                  <a:extLst>
                    <a:ext uri="{9D8B030D-6E8A-4147-A177-3AD203B41FA5}">
                      <a16:colId xmlns:a16="http://schemas.microsoft.com/office/drawing/2014/main" val="20000"/>
                    </a:ext>
                  </a:extLst>
                </a:gridCol>
                <a:gridCol w="1875692">
                  <a:extLst>
                    <a:ext uri="{9D8B030D-6E8A-4147-A177-3AD203B41FA5}">
                      <a16:colId xmlns:a16="http://schemas.microsoft.com/office/drawing/2014/main" val="20001"/>
                    </a:ext>
                  </a:extLst>
                </a:gridCol>
                <a:gridCol w="1875692">
                  <a:extLst>
                    <a:ext uri="{9D8B030D-6E8A-4147-A177-3AD203B41FA5}">
                      <a16:colId xmlns:a16="http://schemas.microsoft.com/office/drawing/2014/main" val="20002"/>
                    </a:ext>
                  </a:extLst>
                </a:gridCol>
                <a:gridCol w="1875692">
                  <a:extLst>
                    <a:ext uri="{9D8B030D-6E8A-4147-A177-3AD203B41FA5}">
                      <a16:colId xmlns:a16="http://schemas.microsoft.com/office/drawing/2014/main" val="20003"/>
                    </a:ext>
                  </a:extLst>
                </a:gridCol>
              </a:tblGrid>
              <a:tr h="404814">
                <a:tc rowSpan="2">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600" dirty="0">
                          <a:solidFill>
                            <a:schemeClr val="bg1"/>
                          </a:solidFill>
                          <a:effectLst/>
                        </a:rPr>
                        <a:t>Outcome</a:t>
                      </a:r>
                      <a:r>
                        <a:rPr lang="en-US" sz="1400" b="0" i="0" u="none" strike="noStrike" dirty="0">
                          <a:solidFill>
                            <a:srgbClr val="FFFFFF"/>
                          </a:solidFill>
                          <a:effectLst/>
                          <a:latin typeface="Calibri"/>
                        </a:rPr>
                        <a:t> </a:t>
                      </a:r>
                    </a:p>
                  </a:txBody>
                  <a:tcPr marL="73152" marR="73152" marB="91440" anchor="b">
                    <a:solidFill>
                      <a:srgbClr val="3F3F3F"/>
                    </a:solidFill>
                  </a:tcPr>
                </a:tc>
                <a:tc gridSpan="3">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600" dirty="0">
                          <a:effectLst/>
                        </a:rPr>
                        <a:t>Estimates (PUF/RUF)</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9525" marR="9525" marT="9525" marB="0" anchor="ctr">
                    <a:lnB w="12700" cap="flat" cmpd="sng" algn="ctr">
                      <a:solidFill>
                        <a:schemeClr val="bg1"/>
                      </a:solidFill>
                      <a:prstDash val="solid"/>
                      <a:round/>
                      <a:headEnd type="none" w="med" len="med"/>
                      <a:tailEnd type="none" w="med" len="med"/>
                    </a:lnB>
                    <a:solidFill>
                      <a:srgbClr val="3F3F3F"/>
                    </a:solidFill>
                  </a:tcP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400" dirty="0">
                        <a:effectLst/>
                        <a:latin typeface="Cambria" panose="02040503050406030204" pitchFamily="18" charset="0"/>
                        <a:ea typeface="PMingLiU" panose="02020500000000000000" pitchFamily="18" charset="-120"/>
                        <a:cs typeface="Arial" panose="020B0604020202020204" pitchFamily="34" charset="0"/>
                      </a:endParaRPr>
                    </a:p>
                  </a:txBody>
                  <a:tcPr marL="9525" marR="9525" marT="9525" marB="0" anchor="ctr">
                    <a:lnB w="12700" cap="flat" cmpd="sng" algn="ctr">
                      <a:solidFill>
                        <a:schemeClr val="bg1"/>
                      </a:solidFill>
                      <a:prstDash val="solid"/>
                      <a:round/>
                      <a:headEnd type="none" w="med" len="med"/>
                      <a:tailEnd type="none" w="med" len="med"/>
                    </a:lnB>
                    <a:solidFill>
                      <a:srgbClr val="3F3F3F"/>
                    </a:solidFill>
                  </a:tcPr>
                </a:tc>
                <a:tc hMerge="1">
                  <a:txBody>
                    <a:bodyPr/>
                    <a:lstStyle/>
                    <a:p>
                      <a:pPr algn="ctr" rtl="0" fontAlgn="ctr"/>
                      <a:endParaRPr lang="en-US" sz="1400" b="0" i="0" u="none" strike="noStrike" dirty="0">
                        <a:solidFill>
                          <a:srgbClr val="FFFFFF"/>
                        </a:solidFill>
                        <a:effectLst/>
                        <a:latin typeface="Calibri"/>
                      </a:endParaRPr>
                    </a:p>
                  </a:txBody>
                  <a:tcPr marL="9525" marR="9525" marT="9525" marB="0" anchor="ctr">
                    <a:lnB w="12700" cap="flat" cmpd="sng" algn="ctr">
                      <a:solidFill>
                        <a:schemeClr val="bg1"/>
                      </a:solidFill>
                      <a:prstDash val="solid"/>
                      <a:round/>
                      <a:headEnd type="none" w="med" len="med"/>
                      <a:tailEnd type="none" w="med" len="med"/>
                    </a:lnB>
                    <a:solidFill>
                      <a:srgbClr val="3F3F3F"/>
                    </a:solidFill>
                  </a:tcPr>
                </a:tc>
                <a:extLst>
                  <a:ext uri="{0D108BD9-81ED-4DB2-BD59-A6C34878D82A}">
                    <a16:rowId xmlns:a16="http://schemas.microsoft.com/office/drawing/2014/main" val="3728997749"/>
                  </a:ext>
                </a:extLst>
              </a:tr>
              <a:tr h="593355">
                <a:tc vMerge="1">
                  <a:txBody>
                    <a:bodyPr/>
                    <a:lstStyle/>
                    <a:p>
                      <a:pPr algn="ctr" rtl="0" fontAlgn="ctr"/>
                      <a:endParaRPr lang="en-US" sz="1400" b="0" i="0" u="none" strike="noStrike" dirty="0">
                        <a:solidFill>
                          <a:srgbClr val="FFFFFF"/>
                        </a:solidFill>
                        <a:effectLst/>
                        <a:latin typeface="Calibri"/>
                      </a:endParaRPr>
                    </a:p>
                  </a:txBody>
                  <a:tcPr marL="9525" marR="9525" marT="9525" marB="0" anchor="ctr">
                    <a:solidFill>
                      <a:srgbClr val="3F3F3F"/>
                    </a:solidFill>
                  </a:tcPr>
                </a:tc>
                <a:tc>
                  <a:txBody>
                    <a:bodyPr/>
                    <a:lstStyle/>
                    <a:p>
                      <a:pPr marL="0" marR="0" algn="ctr">
                        <a:spcBef>
                          <a:spcPts val="0"/>
                        </a:spcBef>
                        <a:spcAft>
                          <a:spcPts val="0"/>
                        </a:spcAft>
                      </a:pPr>
                      <a:r>
                        <a:rPr lang="en-US" sz="1600" b="1" i="0" dirty="0">
                          <a:solidFill>
                            <a:schemeClr val="bg1"/>
                          </a:solidFill>
                          <a:effectLst/>
                        </a:rPr>
                        <a:t>Number of Estimates (</a:t>
                      </a:r>
                      <a:r>
                        <a:rPr lang="en-US" sz="1600" b="1" i="1" dirty="0">
                          <a:solidFill>
                            <a:schemeClr val="bg1"/>
                          </a:solidFill>
                          <a:effectLst/>
                        </a:rPr>
                        <a:t>N</a:t>
                      </a:r>
                      <a:r>
                        <a:rPr lang="en-US" sz="1600" b="1" i="0" dirty="0">
                          <a:solidFill>
                            <a:schemeClr val="bg1"/>
                          </a:solidFill>
                          <a:effectLst/>
                        </a:rPr>
                        <a:t>)</a:t>
                      </a:r>
                      <a:endParaRPr lang="en-US" sz="1600" b="1" i="1" dirty="0">
                        <a:solidFill>
                          <a:schemeClr val="bg1"/>
                        </a:solidFill>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91440" anchor="b">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3F3F3F"/>
                    </a:solidFill>
                  </a:tcPr>
                </a:tc>
                <a:tc>
                  <a:txBody>
                    <a:bodyPr/>
                    <a:lstStyle/>
                    <a:p>
                      <a:pPr marL="0" marR="0" algn="ctr">
                        <a:spcBef>
                          <a:spcPts val="0"/>
                        </a:spcBef>
                        <a:spcAft>
                          <a:spcPts val="0"/>
                        </a:spcAft>
                      </a:pPr>
                      <a:r>
                        <a:rPr lang="en-US" sz="1600" b="1" dirty="0">
                          <a:solidFill>
                            <a:schemeClr val="bg1"/>
                          </a:solidFill>
                          <a:effectLst/>
                        </a:rPr>
                        <a:t>Ratio of Estimates (Median)</a:t>
                      </a:r>
                      <a:endParaRPr lang="en-US" sz="1600" b="1" dirty="0">
                        <a:solidFill>
                          <a:schemeClr val="bg1"/>
                        </a:solidFill>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91440" anchor="b">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3F3F3F"/>
                    </a:solidFill>
                  </a:tcPr>
                </a:tc>
                <a:tc>
                  <a:txBody>
                    <a:bodyPr/>
                    <a:lstStyle/>
                    <a:p>
                      <a:pPr marL="0" marR="0" algn="ctr">
                        <a:spcBef>
                          <a:spcPts val="0"/>
                        </a:spcBef>
                        <a:spcAft>
                          <a:spcPts val="0"/>
                        </a:spcAft>
                      </a:pPr>
                      <a:r>
                        <a:rPr lang="en-US" sz="1600" b="1" dirty="0">
                          <a:solidFill>
                            <a:schemeClr val="bg1"/>
                          </a:solidFill>
                          <a:effectLst/>
                        </a:rPr>
                        <a:t>Ratio of SE (Mean)</a:t>
                      </a:r>
                      <a:endParaRPr lang="en-US" sz="1600" b="1" dirty="0">
                        <a:solidFill>
                          <a:schemeClr val="bg1"/>
                        </a:solidFill>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91440" anchor="b">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3F3F3F"/>
                    </a:solidFill>
                  </a:tcPr>
                </a:tc>
                <a:extLst>
                  <a:ext uri="{0D108BD9-81ED-4DB2-BD59-A6C34878D82A}">
                    <a16:rowId xmlns:a16="http://schemas.microsoft.com/office/drawing/2014/main" val="10000"/>
                  </a:ext>
                </a:extLst>
              </a:tr>
              <a:tr h="404814">
                <a:tc>
                  <a:txBody>
                    <a:bodyPr/>
                    <a:lstStyle/>
                    <a:p>
                      <a:pPr marL="0" marR="0">
                        <a:spcBef>
                          <a:spcPts val="0"/>
                        </a:spcBef>
                        <a:spcAft>
                          <a:spcPts val="0"/>
                        </a:spcAft>
                      </a:pPr>
                      <a:r>
                        <a:rPr lang="en-US" sz="1600" dirty="0">
                          <a:solidFill>
                            <a:schemeClr val="bg1"/>
                          </a:solidFill>
                          <a:effectLst/>
                        </a:rPr>
                        <a:t>Substance Use</a:t>
                      </a:r>
                      <a:endParaRPr lang="en-US" sz="1600" dirty="0">
                        <a:solidFill>
                          <a:schemeClr val="bg1"/>
                        </a:solidFill>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solidFill>
                      <a:srgbClr val="3F3F3F"/>
                    </a:solidFill>
                  </a:tcPr>
                </a:tc>
                <a:tc>
                  <a:txBody>
                    <a:bodyPr/>
                    <a:lstStyle/>
                    <a:p>
                      <a:pPr marL="0" marR="0" algn="ctr">
                        <a:spcBef>
                          <a:spcPts val="0"/>
                        </a:spcBef>
                        <a:spcAft>
                          <a:spcPts val="0"/>
                        </a:spcAft>
                        <a:tabLst>
                          <a:tab pos="207010" algn="dec"/>
                        </a:tabLst>
                      </a:pPr>
                      <a:r>
                        <a:rPr lang="en-US" sz="1600" dirty="0">
                          <a:effectLst/>
                        </a:rPr>
                        <a:t>340</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lnT w="38100" cap="flat" cmpd="sng" algn="ctr">
                      <a:solidFill>
                        <a:schemeClr val="bg1"/>
                      </a:solidFill>
                      <a:prstDash val="solid"/>
                      <a:round/>
                      <a:headEnd type="none" w="med" len="med"/>
                      <a:tailEnd type="none" w="med" len="med"/>
                    </a:lnT>
                  </a:tcPr>
                </a:tc>
                <a:tc>
                  <a:txBody>
                    <a:bodyPr/>
                    <a:lstStyle/>
                    <a:p>
                      <a:pPr marL="0" marR="0" algn="ctr">
                        <a:spcBef>
                          <a:spcPts val="0"/>
                        </a:spcBef>
                        <a:spcAft>
                          <a:spcPts val="0"/>
                        </a:spcAft>
                        <a:tabLst>
                          <a:tab pos="193040" algn="dec"/>
                        </a:tabLst>
                      </a:pPr>
                      <a:r>
                        <a:rPr lang="en-US" sz="1600" dirty="0">
                          <a:effectLst/>
                        </a:rPr>
                        <a:t>1.00</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lnT w="38100" cap="flat" cmpd="sng" algn="ctr">
                      <a:solidFill>
                        <a:schemeClr val="bg1"/>
                      </a:solidFill>
                      <a:prstDash val="solid"/>
                      <a:round/>
                      <a:headEnd type="none" w="med" len="med"/>
                      <a:tailEnd type="none" w="med" len="med"/>
                    </a:lnT>
                  </a:tcPr>
                </a:tc>
                <a:tc>
                  <a:txBody>
                    <a:bodyPr/>
                    <a:lstStyle/>
                    <a:p>
                      <a:pPr marL="0" marR="0" algn="ctr">
                        <a:spcBef>
                          <a:spcPts val="0"/>
                        </a:spcBef>
                        <a:spcAft>
                          <a:spcPts val="0"/>
                        </a:spcAft>
                        <a:tabLst>
                          <a:tab pos="147320" algn="dec"/>
                        </a:tabLst>
                      </a:pPr>
                      <a:r>
                        <a:rPr lang="en-US" sz="1600" dirty="0">
                          <a:effectLst/>
                        </a:rPr>
                        <a:t>1.09</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1"/>
                  </a:ext>
                </a:extLst>
              </a:tr>
              <a:tr h="465813">
                <a:tc>
                  <a:txBody>
                    <a:bodyPr/>
                    <a:lstStyle/>
                    <a:p>
                      <a:pPr marL="0" marR="0">
                        <a:spcBef>
                          <a:spcPts val="0"/>
                        </a:spcBef>
                        <a:spcAft>
                          <a:spcPts val="0"/>
                        </a:spcAft>
                      </a:pPr>
                      <a:r>
                        <a:rPr lang="en-US" sz="1600" dirty="0">
                          <a:solidFill>
                            <a:schemeClr val="bg1"/>
                          </a:solidFill>
                          <a:effectLst/>
                        </a:rPr>
                        <a:t>Substance Abuse/ Dependence</a:t>
                      </a:r>
                      <a:endParaRPr lang="en-US" sz="1600" dirty="0">
                        <a:solidFill>
                          <a:schemeClr val="bg1"/>
                        </a:solidFill>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solidFill>
                      <a:srgbClr val="3F3F3F"/>
                    </a:solidFill>
                  </a:tcPr>
                </a:tc>
                <a:tc>
                  <a:txBody>
                    <a:bodyPr/>
                    <a:lstStyle/>
                    <a:p>
                      <a:pPr marL="0" marR="0" algn="ctr">
                        <a:spcBef>
                          <a:spcPts val="0"/>
                        </a:spcBef>
                        <a:spcAft>
                          <a:spcPts val="0"/>
                        </a:spcAft>
                        <a:tabLst>
                          <a:tab pos="207010" algn="dec"/>
                        </a:tabLst>
                      </a:pPr>
                      <a:r>
                        <a:rPr lang="en-US" sz="1600" dirty="0">
                          <a:effectLst/>
                        </a:rPr>
                        <a:t>408</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tc>
                  <a:txBody>
                    <a:bodyPr/>
                    <a:lstStyle/>
                    <a:p>
                      <a:pPr marL="0" marR="0" algn="ctr">
                        <a:spcBef>
                          <a:spcPts val="0"/>
                        </a:spcBef>
                        <a:spcAft>
                          <a:spcPts val="0"/>
                        </a:spcAft>
                        <a:tabLst>
                          <a:tab pos="193040" algn="dec"/>
                        </a:tabLst>
                      </a:pPr>
                      <a:r>
                        <a:rPr lang="en-US" sz="1600" dirty="0">
                          <a:effectLst/>
                        </a:rPr>
                        <a:t>1.00</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tc>
                  <a:txBody>
                    <a:bodyPr/>
                    <a:lstStyle/>
                    <a:p>
                      <a:pPr marL="0" marR="0" algn="ctr">
                        <a:spcBef>
                          <a:spcPts val="0"/>
                        </a:spcBef>
                        <a:spcAft>
                          <a:spcPts val="0"/>
                        </a:spcAft>
                        <a:tabLst>
                          <a:tab pos="147320" algn="dec"/>
                        </a:tabLst>
                      </a:pPr>
                      <a:r>
                        <a:rPr lang="en-US" sz="1600" dirty="0">
                          <a:effectLst/>
                        </a:rPr>
                        <a:t>1.10</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extLst>
                  <a:ext uri="{0D108BD9-81ED-4DB2-BD59-A6C34878D82A}">
                    <a16:rowId xmlns:a16="http://schemas.microsoft.com/office/drawing/2014/main" val="10002"/>
                  </a:ext>
                </a:extLst>
              </a:tr>
              <a:tr h="404814">
                <a:tc>
                  <a:txBody>
                    <a:bodyPr/>
                    <a:lstStyle/>
                    <a:p>
                      <a:pPr marL="0" marR="0">
                        <a:spcBef>
                          <a:spcPts val="0"/>
                        </a:spcBef>
                        <a:spcAft>
                          <a:spcPts val="0"/>
                        </a:spcAft>
                      </a:pPr>
                      <a:r>
                        <a:rPr lang="en-US" sz="1600" dirty="0">
                          <a:solidFill>
                            <a:schemeClr val="bg1"/>
                          </a:solidFill>
                          <a:effectLst/>
                        </a:rPr>
                        <a:t>Adult Mental Health</a:t>
                      </a:r>
                      <a:endParaRPr lang="en-US" sz="1600" dirty="0">
                        <a:solidFill>
                          <a:schemeClr val="bg1"/>
                        </a:solidFill>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solidFill>
                      <a:srgbClr val="3F3F3F"/>
                    </a:solidFill>
                  </a:tcPr>
                </a:tc>
                <a:tc>
                  <a:txBody>
                    <a:bodyPr/>
                    <a:lstStyle/>
                    <a:p>
                      <a:pPr marL="0" marR="0" algn="ctr">
                        <a:spcBef>
                          <a:spcPts val="0"/>
                        </a:spcBef>
                        <a:spcAft>
                          <a:spcPts val="0"/>
                        </a:spcAft>
                        <a:tabLst>
                          <a:tab pos="207010" algn="dec"/>
                        </a:tabLst>
                      </a:pPr>
                      <a:r>
                        <a:rPr lang="en-US" sz="1600" dirty="0">
                          <a:effectLst/>
                        </a:rPr>
                        <a:t>363</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tc>
                  <a:txBody>
                    <a:bodyPr/>
                    <a:lstStyle/>
                    <a:p>
                      <a:pPr marL="0" marR="0" algn="ctr">
                        <a:spcBef>
                          <a:spcPts val="0"/>
                        </a:spcBef>
                        <a:spcAft>
                          <a:spcPts val="0"/>
                        </a:spcAft>
                        <a:tabLst>
                          <a:tab pos="193040" algn="dec"/>
                        </a:tabLst>
                      </a:pPr>
                      <a:r>
                        <a:rPr lang="en-US" sz="1600" dirty="0">
                          <a:effectLst/>
                        </a:rPr>
                        <a:t>1.00</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tc>
                  <a:txBody>
                    <a:bodyPr/>
                    <a:lstStyle/>
                    <a:p>
                      <a:pPr marL="0" marR="0" algn="ctr">
                        <a:spcBef>
                          <a:spcPts val="0"/>
                        </a:spcBef>
                        <a:spcAft>
                          <a:spcPts val="0"/>
                        </a:spcAft>
                        <a:tabLst>
                          <a:tab pos="147320" algn="dec"/>
                        </a:tabLst>
                      </a:pPr>
                      <a:r>
                        <a:rPr lang="en-US" sz="1600" dirty="0">
                          <a:effectLst/>
                        </a:rPr>
                        <a:t>1.09</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extLst>
                  <a:ext uri="{0D108BD9-81ED-4DB2-BD59-A6C34878D82A}">
                    <a16:rowId xmlns:a16="http://schemas.microsoft.com/office/drawing/2014/main" val="10003"/>
                  </a:ext>
                </a:extLst>
              </a:tr>
              <a:tr h="404814">
                <a:tc>
                  <a:txBody>
                    <a:bodyPr/>
                    <a:lstStyle/>
                    <a:p>
                      <a:pPr marL="0" marR="0">
                        <a:spcBef>
                          <a:spcPts val="0"/>
                        </a:spcBef>
                        <a:spcAft>
                          <a:spcPts val="0"/>
                        </a:spcAft>
                      </a:pPr>
                      <a:r>
                        <a:rPr lang="en-US" sz="1600" dirty="0">
                          <a:solidFill>
                            <a:schemeClr val="bg1"/>
                          </a:solidFill>
                          <a:effectLst/>
                        </a:rPr>
                        <a:t>Chronic Health Condition</a:t>
                      </a:r>
                      <a:endParaRPr lang="en-US" sz="1600" dirty="0">
                        <a:solidFill>
                          <a:schemeClr val="bg1"/>
                        </a:solidFill>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solidFill>
                      <a:srgbClr val="3F3F3F"/>
                    </a:solidFill>
                  </a:tcPr>
                </a:tc>
                <a:tc>
                  <a:txBody>
                    <a:bodyPr/>
                    <a:lstStyle/>
                    <a:p>
                      <a:pPr marL="0" marR="0" algn="ctr">
                        <a:spcBef>
                          <a:spcPts val="0"/>
                        </a:spcBef>
                        <a:spcAft>
                          <a:spcPts val="0"/>
                        </a:spcAft>
                        <a:tabLst>
                          <a:tab pos="207010" algn="dec"/>
                        </a:tabLst>
                      </a:pPr>
                      <a:r>
                        <a:rPr lang="en-US" sz="1600" dirty="0">
                          <a:effectLst/>
                        </a:rPr>
                        <a:t>625</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tc>
                  <a:txBody>
                    <a:bodyPr/>
                    <a:lstStyle/>
                    <a:p>
                      <a:pPr marL="0" marR="0" algn="ctr">
                        <a:spcBef>
                          <a:spcPts val="0"/>
                        </a:spcBef>
                        <a:spcAft>
                          <a:spcPts val="0"/>
                        </a:spcAft>
                        <a:tabLst>
                          <a:tab pos="193040" algn="dec"/>
                        </a:tabLst>
                      </a:pPr>
                      <a:r>
                        <a:rPr lang="en-US" sz="1600" dirty="0">
                          <a:effectLst/>
                          <a:latin typeface="+mn-lt"/>
                          <a:ea typeface="+mn-ea"/>
                          <a:cs typeface="+mn-cs"/>
                        </a:rPr>
                        <a:t>1.00</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tc>
                  <a:txBody>
                    <a:bodyPr/>
                    <a:lstStyle/>
                    <a:p>
                      <a:pPr marL="0" marR="0" algn="ctr">
                        <a:spcBef>
                          <a:spcPts val="0"/>
                        </a:spcBef>
                        <a:spcAft>
                          <a:spcPts val="0"/>
                        </a:spcAft>
                        <a:tabLst>
                          <a:tab pos="147320" algn="dec"/>
                        </a:tabLst>
                      </a:pPr>
                      <a:r>
                        <a:rPr lang="en-US" sz="1600" dirty="0">
                          <a:effectLst/>
                        </a:rPr>
                        <a:t>1.06</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extLst>
                  <a:ext uri="{0D108BD9-81ED-4DB2-BD59-A6C34878D82A}">
                    <a16:rowId xmlns:a16="http://schemas.microsoft.com/office/drawing/2014/main" val="10004"/>
                  </a:ext>
                </a:extLst>
              </a:tr>
              <a:tr h="404814">
                <a:tc>
                  <a:txBody>
                    <a:bodyPr/>
                    <a:lstStyle/>
                    <a:p>
                      <a:pPr marL="0" marR="0">
                        <a:spcBef>
                          <a:spcPts val="0"/>
                        </a:spcBef>
                        <a:spcAft>
                          <a:spcPts val="0"/>
                        </a:spcAft>
                      </a:pPr>
                      <a:r>
                        <a:rPr lang="en-US" sz="1600" dirty="0">
                          <a:solidFill>
                            <a:schemeClr val="bg1"/>
                          </a:solidFill>
                          <a:effectLst/>
                        </a:rPr>
                        <a:t>Cancer</a:t>
                      </a:r>
                      <a:endParaRPr lang="en-US" sz="1600" dirty="0">
                        <a:solidFill>
                          <a:schemeClr val="bg1"/>
                        </a:solidFill>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solidFill>
                      <a:srgbClr val="3F3F3F"/>
                    </a:solidFill>
                  </a:tcPr>
                </a:tc>
                <a:tc>
                  <a:txBody>
                    <a:bodyPr/>
                    <a:lstStyle/>
                    <a:p>
                      <a:pPr marL="0" marR="0" algn="ctr">
                        <a:spcBef>
                          <a:spcPts val="0"/>
                        </a:spcBef>
                        <a:spcAft>
                          <a:spcPts val="0"/>
                        </a:spcAft>
                        <a:tabLst>
                          <a:tab pos="207010" algn="dec"/>
                        </a:tabLst>
                      </a:pPr>
                      <a:r>
                        <a:rPr lang="en-US" sz="1600" dirty="0">
                          <a:effectLst/>
                        </a:rPr>
                        <a:t>698</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tc>
                  <a:txBody>
                    <a:bodyPr/>
                    <a:lstStyle/>
                    <a:p>
                      <a:pPr marL="0" marR="0" algn="ctr">
                        <a:spcBef>
                          <a:spcPts val="0"/>
                        </a:spcBef>
                        <a:spcAft>
                          <a:spcPts val="0"/>
                        </a:spcAft>
                        <a:tabLst>
                          <a:tab pos="193040" algn="dec"/>
                        </a:tabLst>
                      </a:pPr>
                      <a:r>
                        <a:rPr lang="en-US" sz="1600" dirty="0">
                          <a:solidFill>
                            <a:srgbClr val="FF0000"/>
                          </a:solidFill>
                          <a:effectLst/>
                        </a:rPr>
                        <a:t>0.97</a:t>
                      </a:r>
                      <a:endParaRPr lang="en-US" sz="1600" dirty="0">
                        <a:solidFill>
                          <a:srgbClr val="FF0000"/>
                        </a:solidFill>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tc>
                  <a:txBody>
                    <a:bodyPr/>
                    <a:lstStyle/>
                    <a:p>
                      <a:pPr marL="0" marR="0" algn="ctr">
                        <a:spcBef>
                          <a:spcPts val="0"/>
                        </a:spcBef>
                        <a:spcAft>
                          <a:spcPts val="0"/>
                        </a:spcAft>
                        <a:tabLst>
                          <a:tab pos="147320" algn="dec"/>
                        </a:tabLst>
                      </a:pPr>
                      <a:r>
                        <a:rPr lang="en-US" sz="1600" dirty="0">
                          <a:effectLst/>
                        </a:rPr>
                        <a:t>1.00</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extLst>
                  <a:ext uri="{0D108BD9-81ED-4DB2-BD59-A6C34878D82A}">
                    <a16:rowId xmlns:a16="http://schemas.microsoft.com/office/drawing/2014/main" val="10005"/>
                  </a:ext>
                </a:extLst>
              </a:tr>
              <a:tr h="404814">
                <a:tc>
                  <a:txBody>
                    <a:bodyPr/>
                    <a:lstStyle/>
                    <a:p>
                      <a:pPr marL="0" marR="0">
                        <a:spcBef>
                          <a:spcPts val="0"/>
                        </a:spcBef>
                        <a:spcAft>
                          <a:spcPts val="0"/>
                        </a:spcAft>
                      </a:pPr>
                      <a:r>
                        <a:rPr lang="en-US" sz="1600" dirty="0">
                          <a:solidFill>
                            <a:schemeClr val="bg1"/>
                          </a:solidFill>
                          <a:effectLst/>
                        </a:rPr>
                        <a:t>Prescription Drugs</a:t>
                      </a:r>
                      <a:endParaRPr lang="en-US" sz="1600" dirty="0">
                        <a:solidFill>
                          <a:schemeClr val="bg1"/>
                        </a:solidFill>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solidFill>
                      <a:srgbClr val="3F3F3F"/>
                    </a:solidFill>
                  </a:tcPr>
                </a:tc>
                <a:tc>
                  <a:txBody>
                    <a:bodyPr/>
                    <a:lstStyle/>
                    <a:p>
                      <a:endParaRPr lang="en-US" sz="1600" dirty="0"/>
                    </a:p>
                  </a:txBody>
                  <a:tcPr marL="68580" marR="68580" marT="0" marB="0" anchor="ctr"/>
                </a:tc>
                <a:tc>
                  <a:txBody>
                    <a:bodyPr/>
                    <a:lstStyle/>
                    <a:p>
                      <a:endParaRPr lang="en-US" sz="1600" dirty="0"/>
                    </a:p>
                  </a:txBody>
                  <a:tcPr marL="68580" marR="68580" marT="0" marB="0" anchor="ctr"/>
                </a:tc>
                <a:tc>
                  <a:txBody>
                    <a:bodyPr/>
                    <a:lstStyle/>
                    <a:p>
                      <a:endParaRPr lang="en-US" sz="1600" dirty="0"/>
                    </a:p>
                  </a:txBody>
                  <a:tcPr marL="68580" marR="68580" marT="0" marB="0" anchor="ctr"/>
                </a:tc>
                <a:extLst>
                  <a:ext uri="{0D108BD9-81ED-4DB2-BD59-A6C34878D82A}">
                    <a16:rowId xmlns:a16="http://schemas.microsoft.com/office/drawing/2014/main" val="10007"/>
                  </a:ext>
                </a:extLst>
              </a:tr>
              <a:tr h="404814">
                <a:tc>
                  <a:txBody>
                    <a:bodyPr/>
                    <a:lstStyle/>
                    <a:p>
                      <a:pPr marL="0" marR="0" indent="102870">
                        <a:spcBef>
                          <a:spcPts val="0"/>
                        </a:spcBef>
                        <a:spcAft>
                          <a:spcPts val="0"/>
                        </a:spcAft>
                      </a:pPr>
                      <a:r>
                        <a:rPr lang="en-US" sz="1600" dirty="0">
                          <a:solidFill>
                            <a:schemeClr val="bg1"/>
                          </a:solidFill>
                          <a:effectLst/>
                        </a:rPr>
                        <a:t>                 Past Year Use</a:t>
                      </a:r>
                      <a:endParaRPr lang="en-US" sz="1600" dirty="0">
                        <a:solidFill>
                          <a:schemeClr val="bg1"/>
                        </a:solidFill>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solidFill>
                      <a:srgbClr val="3F3F3F"/>
                    </a:solidFill>
                  </a:tcPr>
                </a:tc>
                <a:tc>
                  <a:txBody>
                    <a:bodyPr/>
                    <a:lstStyle/>
                    <a:p>
                      <a:pPr marL="0" marR="0" algn="ctr">
                        <a:spcBef>
                          <a:spcPts val="0"/>
                        </a:spcBef>
                        <a:spcAft>
                          <a:spcPts val="0"/>
                        </a:spcAft>
                        <a:tabLst>
                          <a:tab pos="207010" algn="dec"/>
                        </a:tabLst>
                      </a:pPr>
                      <a:r>
                        <a:rPr lang="en-US" sz="1600" dirty="0">
                          <a:effectLst/>
                        </a:rPr>
                        <a:t>1,519</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tc>
                  <a:txBody>
                    <a:bodyPr/>
                    <a:lstStyle/>
                    <a:p>
                      <a:pPr marL="0" marR="0" algn="ctr">
                        <a:spcBef>
                          <a:spcPts val="0"/>
                        </a:spcBef>
                        <a:spcAft>
                          <a:spcPts val="0"/>
                        </a:spcAft>
                        <a:tabLst>
                          <a:tab pos="193040" algn="dec"/>
                        </a:tabLst>
                      </a:pPr>
                      <a:r>
                        <a:rPr lang="en-US" sz="1600" dirty="0">
                          <a:effectLst/>
                        </a:rPr>
                        <a:t>1.01</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tc>
                  <a:txBody>
                    <a:bodyPr/>
                    <a:lstStyle/>
                    <a:p>
                      <a:pPr marL="0" marR="0" algn="ctr">
                        <a:spcBef>
                          <a:spcPts val="0"/>
                        </a:spcBef>
                        <a:spcAft>
                          <a:spcPts val="0"/>
                        </a:spcAft>
                        <a:tabLst>
                          <a:tab pos="147320" algn="dec"/>
                        </a:tabLst>
                      </a:pPr>
                      <a:r>
                        <a:rPr lang="en-US" sz="1600" dirty="0">
                          <a:effectLst/>
                        </a:rPr>
                        <a:t>1.09</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extLst>
                  <a:ext uri="{0D108BD9-81ED-4DB2-BD59-A6C34878D82A}">
                    <a16:rowId xmlns:a16="http://schemas.microsoft.com/office/drawing/2014/main" val="369329317"/>
                  </a:ext>
                </a:extLst>
              </a:tr>
              <a:tr h="404814">
                <a:tc>
                  <a:txBody>
                    <a:bodyPr/>
                    <a:lstStyle/>
                    <a:p>
                      <a:pPr marL="0" marR="0" indent="102870">
                        <a:spcBef>
                          <a:spcPts val="0"/>
                        </a:spcBef>
                        <a:spcAft>
                          <a:spcPts val="0"/>
                        </a:spcAft>
                      </a:pPr>
                      <a:r>
                        <a:rPr lang="en-US" sz="1600" dirty="0">
                          <a:solidFill>
                            <a:schemeClr val="bg1"/>
                          </a:solidFill>
                          <a:effectLst/>
                        </a:rPr>
                        <a:t>            Past Year Misuse</a:t>
                      </a:r>
                      <a:endParaRPr lang="en-US" sz="1600" dirty="0">
                        <a:solidFill>
                          <a:schemeClr val="bg1"/>
                        </a:solidFill>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solidFill>
                      <a:srgbClr val="3F3F3F"/>
                    </a:solidFill>
                  </a:tcPr>
                </a:tc>
                <a:tc>
                  <a:txBody>
                    <a:bodyPr/>
                    <a:lstStyle/>
                    <a:p>
                      <a:pPr marL="0" marR="0" algn="ctr">
                        <a:spcBef>
                          <a:spcPts val="0"/>
                        </a:spcBef>
                        <a:spcAft>
                          <a:spcPts val="0"/>
                        </a:spcAft>
                        <a:tabLst>
                          <a:tab pos="207010" algn="dec"/>
                        </a:tabLst>
                      </a:pPr>
                      <a:r>
                        <a:rPr lang="en-US" sz="1600" dirty="0">
                          <a:effectLst/>
                        </a:rPr>
                        <a:t>1,253</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tc>
                  <a:txBody>
                    <a:bodyPr/>
                    <a:lstStyle/>
                    <a:p>
                      <a:pPr marL="0" marR="0" algn="ctr">
                        <a:spcBef>
                          <a:spcPts val="0"/>
                        </a:spcBef>
                        <a:spcAft>
                          <a:spcPts val="0"/>
                        </a:spcAft>
                        <a:tabLst>
                          <a:tab pos="193040" algn="dec"/>
                        </a:tabLst>
                      </a:pPr>
                      <a:r>
                        <a:rPr lang="en-US" sz="1600" dirty="0">
                          <a:effectLst/>
                        </a:rPr>
                        <a:t>1.01</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tc>
                  <a:txBody>
                    <a:bodyPr/>
                    <a:lstStyle/>
                    <a:p>
                      <a:pPr marL="0" marR="0" algn="ctr">
                        <a:spcBef>
                          <a:spcPts val="0"/>
                        </a:spcBef>
                        <a:spcAft>
                          <a:spcPts val="0"/>
                        </a:spcAft>
                        <a:tabLst>
                          <a:tab pos="147320" algn="dec"/>
                        </a:tabLst>
                      </a:pPr>
                      <a:r>
                        <a:rPr lang="en-US" sz="1600" dirty="0">
                          <a:effectLst/>
                        </a:rPr>
                        <a:t>1.09</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extLst>
                  <a:ext uri="{0D108BD9-81ED-4DB2-BD59-A6C34878D82A}">
                    <a16:rowId xmlns:a16="http://schemas.microsoft.com/office/drawing/2014/main" val="3159649839"/>
                  </a:ext>
                </a:extLst>
              </a:tr>
            </a:tbl>
          </a:graphicData>
        </a:graphic>
      </p:graphicFrame>
    </p:spTree>
    <p:extLst>
      <p:ext uri="{BB962C8B-B14F-4D97-AF65-F5344CB8AC3E}">
        <p14:creationId xmlns:p14="http://schemas.microsoft.com/office/powerpoint/2010/main" val="21510691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
            <a:ext cx="9144000" cy="685802"/>
          </a:xfrm>
        </p:spPr>
        <p:txBody>
          <a:bodyPr/>
          <a:lstStyle/>
          <a:p>
            <a:r>
              <a:rPr lang="en-US" dirty="0"/>
              <a:t>3c. NSDUH PUF data quality (continued)</a:t>
            </a:r>
          </a:p>
        </p:txBody>
      </p:sp>
      <p:sp>
        <p:nvSpPr>
          <p:cNvPr id="3" name="Content Placeholder 2"/>
          <p:cNvSpPr>
            <a:spLocks noGrp="1"/>
          </p:cNvSpPr>
          <p:nvPr>
            <p:ph idx="1"/>
          </p:nvPr>
        </p:nvSpPr>
        <p:spPr>
          <a:xfrm>
            <a:off x="457200" y="1143000"/>
            <a:ext cx="8229600" cy="5410199"/>
          </a:xfrm>
        </p:spPr>
        <p:txBody>
          <a:bodyPr/>
          <a:lstStyle/>
          <a:p>
            <a:pPr>
              <a:spcBef>
                <a:spcPts val="1200"/>
              </a:spcBef>
            </a:pPr>
            <a:r>
              <a:rPr lang="en-GB" dirty="0"/>
              <a:t>Because the PUF sample size is about 20% smaller than the RUF sample size, we expected to see an average of 11% increase in the SEs of the point estimates on the RUF.</a:t>
            </a:r>
          </a:p>
          <a:p>
            <a:endParaRPr lang="en-GB" dirty="0"/>
          </a:p>
          <a:p>
            <a:endParaRPr lang="en-GB" dirty="0"/>
          </a:p>
          <a:p>
            <a:pPr marL="0" indent="0">
              <a:buNone/>
            </a:pPr>
            <a:endParaRPr lang="en-GB" dirty="0"/>
          </a:p>
          <a:p>
            <a:endParaRPr lang="en-GB" dirty="0"/>
          </a:p>
          <a:p>
            <a:pPr>
              <a:spcBef>
                <a:spcPts val="1200"/>
              </a:spcBef>
            </a:pPr>
            <a:r>
              <a:rPr lang="en-US" dirty="0"/>
              <a:t>Extreme ratios in either the estimates or in the SEs of the estimates may come from the small domains or low prevalence. </a:t>
            </a:r>
          </a:p>
          <a:p>
            <a:pPr>
              <a:spcBef>
                <a:spcPts val="1200"/>
              </a:spcBef>
            </a:pPr>
            <a:r>
              <a:rPr lang="en-US" dirty="0"/>
              <a:t>Precision-based rules should be implemented for small domains. NSDUH has its own set of suppression rules for RUF-based estimates.</a:t>
            </a:r>
            <a:endParaRPr lang="en-GB" dirty="0"/>
          </a:p>
          <a:p>
            <a:endParaRPr lang="en-US" dirty="0"/>
          </a:p>
          <a:p>
            <a:endParaRPr lang="en-US" dirty="0"/>
          </a:p>
        </p:txBody>
      </p:sp>
      <p:sp>
        <p:nvSpPr>
          <p:cNvPr id="4" name="Slide Number Placeholder 3"/>
          <p:cNvSpPr>
            <a:spLocks noGrp="1"/>
          </p:cNvSpPr>
          <p:nvPr>
            <p:ph type="sldNum" sz="quarter" idx="10"/>
          </p:nvPr>
        </p:nvSpPr>
        <p:spPr/>
        <p:txBody>
          <a:bodyPr/>
          <a:lstStyle/>
          <a:p>
            <a:fld id="{D4325D4D-289E-48C1-B277-2BEB492A7D19}" type="slidenum">
              <a:rPr lang="en-US" smtClean="0"/>
              <a:pPr/>
              <a:t>19</a:t>
            </a:fld>
            <a:endParaRPr lang="en-US" dirty="0"/>
          </a:p>
        </p:txBody>
      </p:sp>
      <mc:AlternateContent xmlns:mc="http://schemas.openxmlformats.org/markup-compatibility/2006" xmlns:a14="http://schemas.microsoft.com/office/drawing/2010/main">
        <mc:Choice Requires="a14">
          <p:sp>
            <p:nvSpPr>
              <p:cNvPr id="5" name="Rectangle 4"/>
              <p:cNvSpPr/>
              <p:nvPr/>
            </p:nvSpPr>
            <p:spPr>
              <a:xfrm>
                <a:off x="1066800" y="2590800"/>
                <a:ext cx="5638800" cy="910506"/>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m:rPr>
                          <m:nor/>
                        </m:rPr>
                        <a:rPr lang="en-US" sz="1400" b="1" i="0" smtClean="0">
                          <a:solidFill>
                            <a:schemeClr val="tx1"/>
                          </a:solidFill>
                        </a:rPr>
                        <m:t>Note</m:t>
                      </m:r>
                      <m:r>
                        <m:rPr>
                          <m:nor/>
                        </m:rPr>
                        <a:rPr lang="en-US" sz="1400" b="1" i="0" smtClean="0">
                          <a:solidFill>
                            <a:schemeClr val="tx1"/>
                          </a:solidFill>
                        </a:rPr>
                        <m:t>: </m:t>
                      </m:r>
                      <m:r>
                        <m:rPr>
                          <m:nor/>
                        </m:rPr>
                        <a:rPr lang="en-US" sz="1400" b="1" smtClean="0">
                          <a:solidFill>
                            <a:schemeClr val="tx1"/>
                          </a:solidFill>
                        </a:rPr>
                        <m:t>SE</m:t>
                      </m:r>
                      <m:r>
                        <m:rPr>
                          <m:nor/>
                        </m:rPr>
                        <a:rPr lang="en-US" sz="1400" b="1" smtClean="0">
                          <a:solidFill>
                            <a:schemeClr val="tx1"/>
                          </a:solidFill>
                        </a:rPr>
                        <m:t> </m:t>
                      </m:r>
                      <m:r>
                        <m:rPr>
                          <m:nor/>
                        </m:rPr>
                        <a:rPr lang="en-US" sz="1400" b="1" smtClean="0">
                          <a:solidFill>
                            <a:schemeClr val="tx1"/>
                          </a:solidFill>
                        </a:rPr>
                        <m:t>Increase</m:t>
                      </m:r>
                      <m:r>
                        <m:rPr>
                          <m:nor/>
                        </m:rPr>
                        <a:rPr lang="en-US" sz="1400" b="1" smtClean="0">
                          <a:solidFill>
                            <a:schemeClr val="tx1"/>
                          </a:solidFill>
                        </a:rPr>
                        <m:t> = (</m:t>
                      </m:r>
                      <m:f>
                        <m:fPr>
                          <m:ctrlPr>
                            <a:rPr lang="en-US" sz="1400" b="1" i="1">
                              <a:solidFill>
                                <a:schemeClr val="tx1"/>
                              </a:solidFill>
                              <a:latin typeface="Cambria Math" panose="02040503050406030204" pitchFamily="18" charset="0"/>
                            </a:rPr>
                          </m:ctrlPr>
                        </m:fPr>
                        <m:num>
                          <m:f>
                            <m:fPr>
                              <m:type m:val="skw"/>
                              <m:ctrlPr>
                                <a:rPr lang="en-US" sz="1400" b="1" i="1">
                                  <a:solidFill>
                                    <a:schemeClr val="tx1"/>
                                  </a:solidFill>
                                  <a:latin typeface="Cambria Math" panose="02040503050406030204" pitchFamily="18" charset="0"/>
                                </a:rPr>
                              </m:ctrlPr>
                            </m:fPr>
                            <m:num>
                              <m:r>
                                <a:rPr lang="en-US" sz="1400" b="1" i="0">
                                  <a:solidFill>
                                    <a:schemeClr val="tx1"/>
                                  </a:solidFill>
                                  <a:latin typeface="Cambria Math" panose="02040503050406030204" pitchFamily="18" charset="0"/>
                                </a:rPr>
                                <m:t>𝟏</m:t>
                              </m:r>
                            </m:num>
                            <m:den>
                              <m:rad>
                                <m:radPr>
                                  <m:degHide m:val="on"/>
                                  <m:ctrlPr>
                                    <a:rPr lang="en-US" sz="1400" b="1" i="1">
                                      <a:solidFill>
                                        <a:schemeClr val="tx1"/>
                                      </a:solidFill>
                                      <a:latin typeface="Cambria Math" panose="02040503050406030204" pitchFamily="18" charset="0"/>
                                    </a:rPr>
                                  </m:ctrlPr>
                                </m:radPr>
                                <m:deg/>
                                <m:e>
                                  <m:r>
                                    <m:rPr>
                                      <m:nor/>
                                    </m:rPr>
                                    <a:rPr lang="en-US" sz="1400" b="1" i="1">
                                      <a:solidFill>
                                        <a:schemeClr val="tx1"/>
                                      </a:solidFill>
                                      <a:latin typeface="Cambria Math" panose="02040503050406030204" pitchFamily="18" charset="0"/>
                                    </a:rPr>
                                    <m:t>PUF</m:t>
                                  </m:r>
                                  <m:r>
                                    <m:rPr>
                                      <m:nor/>
                                    </m:rPr>
                                    <a:rPr lang="en-US" sz="1400" b="1" i="1">
                                      <a:solidFill>
                                        <a:schemeClr val="tx1"/>
                                      </a:solidFill>
                                      <a:latin typeface="Cambria Math" panose="02040503050406030204" pitchFamily="18" charset="0"/>
                                    </a:rPr>
                                    <m:t> </m:t>
                                  </m:r>
                                  <m:r>
                                    <m:rPr>
                                      <m:nor/>
                                    </m:rPr>
                                    <a:rPr lang="en-US" sz="1400" b="1" i="1">
                                      <a:solidFill>
                                        <a:schemeClr val="tx1"/>
                                      </a:solidFill>
                                      <a:latin typeface="Cambria Math" panose="02040503050406030204" pitchFamily="18" charset="0"/>
                                    </a:rPr>
                                    <m:t>Sample</m:t>
                                  </m:r>
                                  <m:r>
                                    <m:rPr>
                                      <m:nor/>
                                    </m:rPr>
                                    <a:rPr lang="en-US" sz="1400" b="1" i="1">
                                      <a:solidFill>
                                        <a:schemeClr val="tx1"/>
                                      </a:solidFill>
                                      <a:latin typeface="Cambria Math" panose="02040503050406030204" pitchFamily="18" charset="0"/>
                                    </a:rPr>
                                    <m:t> </m:t>
                                  </m:r>
                                  <m:r>
                                    <m:rPr>
                                      <m:nor/>
                                    </m:rPr>
                                    <a:rPr lang="en-US" sz="1400" b="1" i="1">
                                      <a:solidFill>
                                        <a:schemeClr val="tx1"/>
                                      </a:solidFill>
                                      <a:latin typeface="Cambria Math" panose="02040503050406030204" pitchFamily="18" charset="0"/>
                                    </a:rPr>
                                    <m:t>Size</m:t>
                                  </m:r>
                                </m:e>
                              </m:rad>
                            </m:den>
                          </m:f>
                        </m:num>
                        <m:den>
                          <m:f>
                            <m:fPr>
                              <m:type m:val="skw"/>
                              <m:ctrlPr>
                                <a:rPr lang="en-US" sz="1400" b="1" i="1">
                                  <a:solidFill>
                                    <a:schemeClr val="tx1"/>
                                  </a:solidFill>
                                  <a:latin typeface="Cambria Math" panose="02040503050406030204" pitchFamily="18" charset="0"/>
                                </a:rPr>
                              </m:ctrlPr>
                            </m:fPr>
                            <m:num>
                              <m:r>
                                <a:rPr lang="en-US" sz="1400" b="1" i="0">
                                  <a:solidFill>
                                    <a:schemeClr val="tx1"/>
                                  </a:solidFill>
                                  <a:latin typeface="Cambria Math" panose="02040503050406030204" pitchFamily="18" charset="0"/>
                                </a:rPr>
                                <m:t>𝟏</m:t>
                              </m:r>
                            </m:num>
                            <m:den>
                              <m:rad>
                                <m:radPr>
                                  <m:degHide m:val="on"/>
                                  <m:ctrlPr>
                                    <a:rPr lang="en-US" sz="1400" b="1" i="1">
                                      <a:solidFill>
                                        <a:schemeClr val="tx1"/>
                                      </a:solidFill>
                                      <a:latin typeface="Cambria Math" panose="02040503050406030204" pitchFamily="18" charset="0"/>
                                    </a:rPr>
                                  </m:ctrlPr>
                                </m:radPr>
                                <m:deg/>
                                <m:e>
                                  <m:r>
                                    <m:rPr>
                                      <m:nor/>
                                    </m:rPr>
                                    <a:rPr lang="en-US" sz="1400" b="1" i="1">
                                      <a:solidFill>
                                        <a:schemeClr val="tx1"/>
                                      </a:solidFill>
                                      <a:latin typeface="Cambria Math" panose="02040503050406030204" pitchFamily="18" charset="0"/>
                                    </a:rPr>
                                    <m:t>RUF</m:t>
                                  </m:r>
                                  <m:r>
                                    <m:rPr>
                                      <m:nor/>
                                    </m:rPr>
                                    <a:rPr lang="en-US" sz="1400" b="1" i="1">
                                      <a:solidFill>
                                        <a:schemeClr val="tx1"/>
                                      </a:solidFill>
                                      <a:latin typeface="Cambria Math" panose="02040503050406030204" pitchFamily="18" charset="0"/>
                                    </a:rPr>
                                    <m:t> </m:t>
                                  </m:r>
                                  <m:r>
                                    <m:rPr>
                                      <m:nor/>
                                    </m:rPr>
                                    <a:rPr lang="en-US" sz="1400" b="1" i="1" smtClean="0">
                                      <a:solidFill>
                                        <a:schemeClr val="tx1"/>
                                      </a:solidFill>
                                      <a:latin typeface="Cambria Math" panose="02040503050406030204" pitchFamily="18" charset="0"/>
                                    </a:rPr>
                                    <m:t>Sample</m:t>
                                  </m:r>
                                  <m:r>
                                    <m:rPr>
                                      <m:nor/>
                                    </m:rPr>
                                    <a:rPr lang="en-US" sz="1400" b="1" i="1">
                                      <a:solidFill>
                                        <a:schemeClr val="tx1"/>
                                      </a:solidFill>
                                      <a:latin typeface="Cambria Math" panose="02040503050406030204" pitchFamily="18" charset="0"/>
                                    </a:rPr>
                                    <m:t> </m:t>
                                  </m:r>
                                  <m:r>
                                    <m:rPr>
                                      <m:nor/>
                                    </m:rPr>
                                    <a:rPr lang="en-US" sz="1400" b="1" i="1">
                                      <a:solidFill>
                                        <a:schemeClr val="tx1"/>
                                      </a:solidFill>
                                      <a:latin typeface="Cambria Math" panose="02040503050406030204" pitchFamily="18" charset="0"/>
                                    </a:rPr>
                                    <m:t>Size</m:t>
                                  </m:r>
                                </m:e>
                              </m:rad>
                            </m:den>
                          </m:f>
                        </m:den>
                      </m:f>
                      <m:r>
                        <m:rPr>
                          <m:nor/>
                        </m:rPr>
                        <a:rPr lang="en-US" sz="1400" b="1">
                          <a:solidFill>
                            <a:schemeClr val="tx1"/>
                          </a:solidFill>
                          <a:latin typeface="Cambria Math" panose="02040503050406030204" pitchFamily="18" charset="0"/>
                        </a:rPr>
                        <m:t>− 1)</m:t>
                      </m:r>
                      <m:r>
                        <m:rPr>
                          <m:nor/>
                        </m:rPr>
                        <a:rPr lang="en-US" sz="1400" b="1">
                          <a:solidFill>
                            <a:schemeClr val="tx1"/>
                          </a:solidFill>
                          <a:latin typeface="Cambria Math" panose="02040503050406030204" pitchFamily="18" charset="0"/>
                        </a:rPr>
                        <m:t>×</m:t>
                      </m:r>
                      <m:r>
                        <m:rPr>
                          <m:nor/>
                        </m:rPr>
                        <a:rPr lang="en-US" sz="1400" b="1">
                          <a:solidFill>
                            <a:schemeClr val="tx1"/>
                          </a:solidFill>
                          <a:latin typeface="Cambria Math" panose="02040503050406030204" pitchFamily="18" charset="0"/>
                        </a:rPr>
                        <m:t>100%</m:t>
                      </m:r>
                    </m:oMath>
                  </m:oMathPara>
                </a14:m>
                <a:endParaRPr lang="en-US" sz="1400" b="1" dirty="0">
                  <a:solidFill>
                    <a:schemeClr val="tx1"/>
                  </a:solidFill>
                </a:endParaRPr>
              </a:p>
            </p:txBody>
          </p:sp>
        </mc:Choice>
        <mc:Fallback xmlns="">
          <p:sp>
            <p:nvSpPr>
              <p:cNvPr id="5" name="Rectangle 4"/>
              <p:cNvSpPr>
                <a:spLocks noRot="1" noChangeAspect="1" noMove="1" noResize="1" noEditPoints="1" noAdjustHandles="1" noChangeArrowheads="1" noChangeShapeType="1" noTextEdit="1"/>
              </p:cNvSpPr>
              <p:nvPr/>
            </p:nvSpPr>
            <p:spPr>
              <a:xfrm>
                <a:off x="1066800" y="2590800"/>
                <a:ext cx="5638800" cy="910506"/>
              </a:xfrm>
              <a:prstGeom prst="rect">
                <a:avLst/>
              </a:prstGeom>
              <a:blipFill>
                <a:blip r:embed="rId3"/>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940390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Acknowledgments</a:t>
            </a:r>
          </a:p>
        </p:txBody>
      </p:sp>
      <p:sp>
        <p:nvSpPr>
          <p:cNvPr id="6" name="Content Placeholder 5"/>
          <p:cNvSpPr>
            <a:spLocks noGrp="1"/>
          </p:cNvSpPr>
          <p:nvPr>
            <p:ph idx="1"/>
          </p:nvPr>
        </p:nvSpPr>
        <p:spPr/>
        <p:txBody>
          <a:bodyPr/>
          <a:lstStyle/>
          <a:p>
            <a:pPr>
              <a:spcBef>
                <a:spcPts val="1200"/>
              </a:spcBef>
            </a:pPr>
            <a:r>
              <a:rPr lang="en-US" dirty="0"/>
              <a:t>This presentation is sponsored by RTI International’s Division for Statistical &amp; Data Sciences.</a:t>
            </a:r>
          </a:p>
          <a:p>
            <a:pPr>
              <a:spcBef>
                <a:spcPts val="1200"/>
              </a:spcBef>
            </a:pPr>
            <a:r>
              <a:rPr lang="en-US" dirty="0"/>
              <a:t>The National Survey on Drug Use and Health (NSDUH) is used an example in this presentation. NSDUH is funded by the Substance Abuse and Mental Health Services Administration (SAMHSA), Center for Behavioral Health Statistics and Quality (CBHSQ), under Contract No. HHSS283201700002C.</a:t>
            </a:r>
          </a:p>
          <a:p>
            <a:pPr>
              <a:spcBef>
                <a:spcPts val="1200"/>
              </a:spcBef>
            </a:pPr>
            <a:r>
              <a:rPr lang="en-US" dirty="0"/>
              <a:t>The views expressed in this presentation do not necessarily reflect the official position or policies of SAMHSA or the U.S. Department of Health and Human Services, nor does mention of trade names, commercial practices, or organizations imply endorsement by the U.S. Government. </a:t>
            </a:r>
          </a:p>
        </p:txBody>
      </p:sp>
      <p:sp>
        <p:nvSpPr>
          <p:cNvPr id="7" name="Slide Number Placeholder 3"/>
          <p:cNvSpPr>
            <a:spLocks noGrp="1"/>
          </p:cNvSpPr>
          <p:nvPr>
            <p:ph type="sldNum" sz="quarter" idx="10"/>
          </p:nvPr>
        </p:nvSpPr>
        <p:spPr>
          <a:xfrm>
            <a:off x="0" y="6553199"/>
            <a:ext cx="457200" cy="304801"/>
          </a:xfrm>
        </p:spPr>
        <p:txBody>
          <a:bodyPr/>
          <a:lstStyle/>
          <a:p>
            <a:fld id="{D4325D4D-289E-48C1-B277-2BEB492A7D19}" type="slidenum">
              <a:rPr lang="en-US" smtClean="0"/>
              <a:pPr/>
              <a:t>2</a:t>
            </a:fld>
            <a:endParaRPr lang="en-US" dirty="0"/>
          </a:p>
        </p:txBody>
      </p:sp>
    </p:spTree>
    <p:extLst>
      <p:ext uri="{BB962C8B-B14F-4D97-AF65-F5344CB8AC3E}">
        <p14:creationId xmlns:p14="http://schemas.microsoft.com/office/powerpoint/2010/main" val="28959018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
            <a:ext cx="9144000" cy="707415"/>
          </a:xfrm>
        </p:spPr>
        <p:txBody>
          <a:bodyPr/>
          <a:lstStyle/>
          <a:p>
            <a:r>
              <a:rPr lang="en-US" dirty="0"/>
              <a:t>3c. NSDUH PUF data quality (continued)</a:t>
            </a:r>
          </a:p>
        </p:txBody>
      </p:sp>
      <p:sp>
        <p:nvSpPr>
          <p:cNvPr id="3" name="Content Placeholder 2"/>
          <p:cNvSpPr>
            <a:spLocks noGrp="1"/>
          </p:cNvSpPr>
          <p:nvPr>
            <p:ph idx="1"/>
          </p:nvPr>
        </p:nvSpPr>
        <p:spPr>
          <a:xfrm>
            <a:off x="457200" y="914399"/>
            <a:ext cx="8229600" cy="5029201"/>
          </a:xfrm>
        </p:spPr>
        <p:txBody>
          <a:bodyPr/>
          <a:lstStyle/>
          <a:p>
            <a:pPr marL="0" indent="0">
              <a:buNone/>
            </a:pPr>
            <a:r>
              <a:rPr lang="en-CA" altLang="en-US" sz="1800" dirty="0">
                <a:ea typeface="SimSun" panose="02010600030101010101" pitchFamily="2" charset="-122"/>
                <a:cs typeface="Times New Roman" panose="02020603050405020304" pitchFamily="18" charset="0"/>
              </a:rPr>
              <a:t>Table 2. Ratios of Contrasts and SEs of Contrasts from PUF and RUF Data,</a:t>
            </a:r>
            <a:r>
              <a:rPr lang="en-CA" altLang="en-US" dirty="0">
                <a:ea typeface="SimSun" panose="02010600030101010101" pitchFamily="2" charset="-122"/>
                <a:cs typeface="Times New Roman" panose="02020603050405020304" pitchFamily="18" charset="0"/>
              </a:rPr>
              <a:t> </a:t>
            </a:r>
            <a:r>
              <a:rPr lang="en-CA" altLang="en-US" sz="1800" dirty="0">
                <a:ea typeface="SimSun" panose="02010600030101010101" pitchFamily="2" charset="-122"/>
                <a:cs typeface="Times New Roman" panose="02020603050405020304" pitchFamily="18" charset="0"/>
              </a:rPr>
              <a:t>2015 NSDUH</a:t>
            </a:r>
            <a:endParaRPr lang="en-US" sz="1800" dirty="0"/>
          </a:p>
        </p:txBody>
      </p:sp>
      <p:sp>
        <p:nvSpPr>
          <p:cNvPr id="4" name="Slide Number Placeholder 3"/>
          <p:cNvSpPr>
            <a:spLocks noGrp="1"/>
          </p:cNvSpPr>
          <p:nvPr>
            <p:ph type="sldNum" sz="quarter" idx="10"/>
          </p:nvPr>
        </p:nvSpPr>
        <p:spPr/>
        <p:txBody>
          <a:bodyPr/>
          <a:lstStyle/>
          <a:p>
            <a:fld id="{D4325D4D-289E-48C1-B277-2BEB492A7D19}" type="slidenum">
              <a:rPr lang="en-US" smtClean="0"/>
              <a:pPr/>
              <a:t>20</a:t>
            </a:fld>
            <a:endParaRPr lang="en-US" dirty="0"/>
          </a:p>
        </p:txBody>
      </p:sp>
      <p:graphicFrame>
        <p:nvGraphicFramePr>
          <p:cNvPr id="9" name="Content Placeholder 8"/>
          <p:cNvGraphicFramePr>
            <a:graphicFrameLocks/>
          </p:cNvGraphicFramePr>
          <p:nvPr>
            <p:extLst>
              <p:ext uri="{D42A27DB-BD31-4B8C-83A1-F6EECF244321}">
                <p14:modId xmlns:p14="http://schemas.microsoft.com/office/powerpoint/2010/main" val="2206409301"/>
              </p:ext>
            </p:extLst>
          </p:nvPr>
        </p:nvGraphicFramePr>
        <p:xfrm>
          <a:off x="457200" y="1752600"/>
          <a:ext cx="8229600" cy="4397985"/>
        </p:xfrm>
        <a:graphic>
          <a:graphicData uri="http://schemas.openxmlformats.org/drawingml/2006/table">
            <a:tbl>
              <a:tblPr firstRow="1" bandRow="1">
                <a:tableStyleId>{5C22544A-7EE6-4342-B048-85BDC9FD1C3A}</a:tableStyleId>
              </a:tblPr>
              <a:tblGrid>
                <a:gridCol w="2602524">
                  <a:extLst>
                    <a:ext uri="{9D8B030D-6E8A-4147-A177-3AD203B41FA5}">
                      <a16:colId xmlns:a16="http://schemas.microsoft.com/office/drawing/2014/main" val="20000"/>
                    </a:ext>
                  </a:extLst>
                </a:gridCol>
                <a:gridCol w="1875692">
                  <a:extLst>
                    <a:ext uri="{9D8B030D-6E8A-4147-A177-3AD203B41FA5}">
                      <a16:colId xmlns:a16="http://schemas.microsoft.com/office/drawing/2014/main" val="20001"/>
                    </a:ext>
                  </a:extLst>
                </a:gridCol>
                <a:gridCol w="1875692">
                  <a:extLst>
                    <a:ext uri="{9D8B030D-6E8A-4147-A177-3AD203B41FA5}">
                      <a16:colId xmlns:a16="http://schemas.microsoft.com/office/drawing/2014/main" val="20002"/>
                    </a:ext>
                  </a:extLst>
                </a:gridCol>
                <a:gridCol w="1875692">
                  <a:extLst>
                    <a:ext uri="{9D8B030D-6E8A-4147-A177-3AD203B41FA5}">
                      <a16:colId xmlns:a16="http://schemas.microsoft.com/office/drawing/2014/main" val="20003"/>
                    </a:ext>
                  </a:extLst>
                </a:gridCol>
              </a:tblGrid>
              <a:tr h="416111">
                <a:tc rowSpan="2">
                  <a:txBody>
                    <a:bodyPr/>
                    <a:lstStyle/>
                    <a:p>
                      <a:pPr marL="0" marR="0" algn="l">
                        <a:spcBef>
                          <a:spcPts val="0"/>
                        </a:spcBef>
                        <a:spcAft>
                          <a:spcPts val="0"/>
                        </a:spcAft>
                      </a:pPr>
                      <a:r>
                        <a:rPr lang="en-US" sz="1600" dirty="0">
                          <a:effectLst/>
                        </a:rPr>
                        <a:t>Outcome</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91440" anchor="b">
                    <a:solidFill>
                      <a:srgbClr val="3F3F3F"/>
                    </a:solidFill>
                  </a:tcPr>
                </a:tc>
                <a:tc gridSpan="3">
                  <a:txBody>
                    <a:bodyPr/>
                    <a:lstStyle/>
                    <a:p>
                      <a:pPr marL="0" marR="0" algn="ctr">
                        <a:spcBef>
                          <a:spcPts val="0"/>
                        </a:spcBef>
                        <a:spcAft>
                          <a:spcPts val="0"/>
                        </a:spcAft>
                      </a:pPr>
                      <a:r>
                        <a:rPr lang="en-US" sz="1600" dirty="0">
                          <a:effectLst/>
                        </a:rPr>
                        <a:t>Contrasts (PUF/RUF)</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B w="12700" cap="flat" cmpd="sng" algn="ctr">
                      <a:solidFill>
                        <a:schemeClr val="bg1"/>
                      </a:solidFill>
                      <a:prstDash val="solid"/>
                      <a:round/>
                      <a:headEnd type="none" w="med" len="med"/>
                      <a:tailEnd type="none" w="med" len="med"/>
                    </a:lnB>
                    <a:solidFill>
                      <a:srgbClr val="3F3F3F"/>
                    </a:solidFill>
                  </a:tcPr>
                </a:tc>
                <a:tc hMerge="1">
                  <a:txBody>
                    <a:bodyPr/>
                    <a:lstStyle/>
                    <a:p>
                      <a:endParaRPr lang="en-US"/>
                    </a:p>
                  </a:txBody>
                  <a:tcPr>
                    <a:lnB w="12700" cap="flat" cmpd="sng" algn="ctr">
                      <a:solidFill>
                        <a:schemeClr val="bg1"/>
                      </a:solidFill>
                      <a:prstDash val="solid"/>
                      <a:round/>
                      <a:headEnd type="none" w="med" len="med"/>
                      <a:tailEnd type="none" w="med" len="med"/>
                    </a:lnB>
                    <a:solidFill>
                      <a:srgbClr val="3F3F3F"/>
                    </a:solidFill>
                  </a:tcPr>
                </a:tc>
                <a:tc hMerge="1">
                  <a:txBody>
                    <a:bodyPr/>
                    <a:lstStyle/>
                    <a:p>
                      <a:endParaRPr lang="en-US"/>
                    </a:p>
                  </a:txBody>
                  <a:tcPr>
                    <a:lnB w="12700" cap="flat" cmpd="sng" algn="ctr">
                      <a:solidFill>
                        <a:schemeClr val="bg1"/>
                      </a:solidFill>
                      <a:prstDash val="solid"/>
                      <a:round/>
                      <a:headEnd type="none" w="med" len="med"/>
                      <a:tailEnd type="none" w="med" len="med"/>
                    </a:lnB>
                    <a:solidFill>
                      <a:srgbClr val="3F3F3F"/>
                    </a:solidFill>
                  </a:tcPr>
                </a:tc>
                <a:extLst>
                  <a:ext uri="{0D108BD9-81ED-4DB2-BD59-A6C34878D82A}">
                    <a16:rowId xmlns:a16="http://schemas.microsoft.com/office/drawing/2014/main" val="3728997749"/>
                  </a:ext>
                </a:extLst>
              </a:tr>
              <a:tr h="581417">
                <a:tc vMerge="1">
                  <a:txBody>
                    <a:bodyPr/>
                    <a:lstStyle/>
                    <a:p>
                      <a:endParaRPr lang="en-US"/>
                    </a:p>
                  </a:txBody>
                  <a:tcPr>
                    <a:solidFill>
                      <a:srgbClr val="3F3F3F"/>
                    </a:solidFill>
                  </a:tcPr>
                </a:tc>
                <a:tc>
                  <a:txBody>
                    <a:bodyPr/>
                    <a:lstStyle/>
                    <a:p>
                      <a:pPr marL="0" marR="0" algn="ctr">
                        <a:spcBef>
                          <a:spcPts val="0"/>
                        </a:spcBef>
                        <a:spcAft>
                          <a:spcPts val="0"/>
                        </a:spcAft>
                      </a:pPr>
                      <a:r>
                        <a:rPr lang="en-US" sz="1600" b="1" i="0" dirty="0">
                          <a:solidFill>
                            <a:schemeClr val="bg1"/>
                          </a:solidFill>
                          <a:effectLst/>
                        </a:rPr>
                        <a:t>Number of Estimates (</a:t>
                      </a:r>
                      <a:r>
                        <a:rPr lang="en-US" sz="1600" b="1" i="1" dirty="0">
                          <a:solidFill>
                            <a:schemeClr val="bg1"/>
                          </a:solidFill>
                          <a:effectLst/>
                        </a:rPr>
                        <a:t>N</a:t>
                      </a:r>
                      <a:r>
                        <a:rPr lang="en-US" sz="1600" b="1" i="0" dirty="0">
                          <a:solidFill>
                            <a:schemeClr val="bg1"/>
                          </a:solidFill>
                          <a:effectLst/>
                        </a:rPr>
                        <a:t>)</a:t>
                      </a:r>
                      <a:endParaRPr lang="en-US" sz="1600" b="1" i="1" dirty="0">
                        <a:solidFill>
                          <a:schemeClr val="bg1"/>
                        </a:solidFill>
                        <a:effectLst/>
                        <a:latin typeface="Cambria" panose="02040503050406030204" pitchFamily="18" charset="0"/>
                        <a:ea typeface="PMingLiU" panose="02020500000000000000" pitchFamily="18" charset="-120"/>
                        <a:cs typeface="Arial" panose="020B0604020202020204" pitchFamily="34" charset="0"/>
                      </a:endParaRPr>
                    </a:p>
                  </a:txBody>
                  <a:tcPr marL="0" marR="0" marT="0" marB="91440" anchor="b">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3F3F3F"/>
                    </a:solidFill>
                  </a:tcPr>
                </a:tc>
                <a:tc>
                  <a:txBody>
                    <a:bodyPr/>
                    <a:lstStyle/>
                    <a:p>
                      <a:pPr marL="0" marR="0" algn="ctr">
                        <a:spcBef>
                          <a:spcPts val="0"/>
                        </a:spcBef>
                        <a:spcAft>
                          <a:spcPts val="0"/>
                        </a:spcAft>
                      </a:pPr>
                      <a:r>
                        <a:rPr lang="en-US" sz="1600" b="1" dirty="0">
                          <a:solidFill>
                            <a:schemeClr val="bg1"/>
                          </a:solidFill>
                          <a:effectLst/>
                        </a:rPr>
                        <a:t>Ratio of Estimates (Median)</a:t>
                      </a:r>
                      <a:endParaRPr lang="en-US" sz="1600" b="1" dirty="0">
                        <a:solidFill>
                          <a:schemeClr val="bg1"/>
                        </a:solidFill>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91440" anchor="b">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3F3F3F"/>
                    </a:solidFill>
                  </a:tcPr>
                </a:tc>
                <a:tc>
                  <a:txBody>
                    <a:bodyPr/>
                    <a:lstStyle/>
                    <a:p>
                      <a:pPr marL="0" marR="0" algn="ctr">
                        <a:spcBef>
                          <a:spcPts val="0"/>
                        </a:spcBef>
                        <a:spcAft>
                          <a:spcPts val="0"/>
                        </a:spcAft>
                      </a:pPr>
                      <a:r>
                        <a:rPr lang="en-US" sz="1600" b="1" dirty="0">
                          <a:solidFill>
                            <a:schemeClr val="bg1"/>
                          </a:solidFill>
                          <a:effectLst/>
                        </a:rPr>
                        <a:t>Ratio of SE (Mean)</a:t>
                      </a:r>
                      <a:endParaRPr lang="en-US" sz="1600" b="1" dirty="0">
                        <a:solidFill>
                          <a:schemeClr val="bg1"/>
                        </a:solidFill>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91440" anchor="b">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3F3F3F"/>
                    </a:solidFill>
                  </a:tcPr>
                </a:tc>
                <a:extLst>
                  <a:ext uri="{0D108BD9-81ED-4DB2-BD59-A6C34878D82A}">
                    <a16:rowId xmlns:a16="http://schemas.microsoft.com/office/drawing/2014/main" val="10000"/>
                  </a:ext>
                </a:extLst>
              </a:tr>
              <a:tr h="416111">
                <a:tc>
                  <a:txBody>
                    <a:bodyPr/>
                    <a:lstStyle/>
                    <a:p>
                      <a:pPr marL="0" marR="0">
                        <a:spcBef>
                          <a:spcPts val="0"/>
                        </a:spcBef>
                        <a:spcAft>
                          <a:spcPts val="0"/>
                        </a:spcAft>
                      </a:pPr>
                      <a:r>
                        <a:rPr lang="en-US" sz="1600" dirty="0">
                          <a:solidFill>
                            <a:schemeClr val="bg1"/>
                          </a:solidFill>
                          <a:effectLst/>
                        </a:rPr>
                        <a:t>Substance Use</a:t>
                      </a:r>
                      <a:endParaRPr lang="en-US" sz="16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rgbClr val="3F3F3F"/>
                    </a:solidFill>
                  </a:tcPr>
                </a:tc>
                <a:tc>
                  <a:txBody>
                    <a:bodyPr/>
                    <a:lstStyle/>
                    <a:p>
                      <a:pPr marL="0" marR="0" algn="ctr">
                        <a:spcBef>
                          <a:spcPts val="0"/>
                        </a:spcBef>
                        <a:spcAft>
                          <a:spcPts val="0"/>
                        </a:spcAft>
                        <a:tabLst>
                          <a:tab pos="177165" algn="dec"/>
                        </a:tabLst>
                      </a:pPr>
                      <a:r>
                        <a:rPr lang="en-US" sz="1600" dirty="0">
                          <a:effectLst/>
                        </a:rPr>
                        <a:t>190</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T w="38100" cap="flat" cmpd="sng" algn="ctr">
                      <a:solidFill>
                        <a:schemeClr val="bg1"/>
                      </a:solidFill>
                      <a:prstDash val="solid"/>
                      <a:round/>
                      <a:headEnd type="none" w="med" len="med"/>
                      <a:tailEnd type="none" w="med" len="med"/>
                    </a:lnT>
                  </a:tcPr>
                </a:tc>
                <a:tc>
                  <a:txBody>
                    <a:bodyPr/>
                    <a:lstStyle/>
                    <a:p>
                      <a:pPr marL="0" marR="0" algn="ctr">
                        <a:spcBef>
                          <a:spcPts val="0"/>
                        </a:spcBef>
                        <a:spcAft>
                          <a:spcPts val="0"/>
                        </a:spcAft>
                        <a:tabLst>
                          <a:tab pos="198755" algn="dec"/>
                        </a:tabLst>
                      </a:pPr>
                      <a:r>
                        <a:rPr lang="en-US" sz="1600" dirty="0">
                          <a:effectLst/>
                        </a:rPr>
                        <a:t>1.00</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T w="38100" cap="flat" cmpd="sng" algn="ctr">
                      <a:solidFill>
                        <a:schemeClr val="bg1"/>
                      </a:solidFill>
                      <a:prstDash val="solid"/>
                      <a:round/>
                      <a:headEnd type="none" w="med" len="med"/>
                      <a:tailEnd type="none" w="med" len="med"/>
                    </a:lnT>
                  </a:tcPr>
                </a:tc>
                <a:tc>
                  <a:txBody>
                    <a:bodyPr/>
                    <a:lstStyle/>
                    <a:p>
                      <a:pPr marL="0" marR="0" algn="ctr">
                        <a:spcBef>
                          <a:spcPts val="0"/>
                        </a:spcBef>
                        <a:spcAft>
                          <a:spcPts val="0"/>
                        </a:spcAft>
                        <a:tabLst>
                          <a:tab pos="120015" algn="dec"/>
                        </a:tabLst>
                      </a:pPr>
                      <a:r>
                        <a:rPr lang="en-US" sz="1600" dirty="0">
                          <a:effectLst/>
                        </a:rPr>
                        <a:t>1.06</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1"/>
                  </a:ext>
                </a:extLst>
              </a:tr>
              <a:tr h="478814">
                <a:tc>
                  <a:txBody>
                    <a:bodyPr/>
                    <a:lstStyle/>
                    <a:p>
                      <a:pPr marL="0" marR="0">
                        <a:spcBef>
                          <a:spcPts val="0"/>
                        </a:spcBef>
                        <a:spcAft>
                          <a:spcPts val="0"/>
                        </a:spcAft>
                      </a:pPr>
                      <a:r>
                        <a:rPr lang="en-US" sz="1600" dirty="0">
                          <a:solidFill>
                            <a:schemeClr val="bg1"/>
                          </a:solidFill>
                          <a:effectLst/>
                        </a:rPr>
                        <a:t>Substance Abuse/ Dependence</a:t>
                      </a:r>
                      <a:endParaRPr lang="en-US" sz="16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rgbClr val="3F3F3F"/>
                    </a:solidFill>
                  </a:tcPr>
                </a:tc>
                <a:tc>
                  <a:txBody>
                    <a:bodyPr/>
                    <a:lstStyle/>
                    <a:p>
                      <a:pPr marL="0" marR="0" algn="ctr">
                        <a:spcBef>
                          <a:spcPts val="0"/>
                        </a:spcBef>
                        <a:spcAft>
                          <a:spcPts val="0"/>
                        </a:spcAft>
                        <a:tabLst>
                          <a:tab pos="177165" algn="dec"/>
                        </a:tabLst>
                      </a:pPr>
                      <a:r>
                        <a:rPr lang="en-US" sz="1600" dirty="0">
                          <a:effectLst/>
                        </a:rPr>
                        <a:t>228</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198755" algn="dec"/>
                        </a:tabLst>
                      </a:pPr>
                      <a:r>
                        <a:rPr lang="en-US" sz="1600" dirty="0">
                          <a:effectLst/>
                        </a:rPr>
                        <a:t>1.02</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120015" algn="dec"/>
                        </a:tabLst>
                      </a:pPr>
                      <a:r>
                        <a:rPr lang="en-US" sz="1600" dirty="0">
                          <a:effectLst/>
                        </a:rPr>
                        <a:t>1.09</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10002"/>
                  </a:ext>
                </a:extLst>
              </a:tr>
              <a:tr h="416111">
                <a:tc>
                  <a:txBody>
                    <a:bodyPr/>
                    <a:lstStyle/>
                    <a:p>
                      <a:pPr marL="0" marR="0">
                        <a:spcBef>
                          <a:spcPts val="0"/>
                        </a:spcBef>
                        <a:spcAft>
                          <a:spcPts val="0"/>
                        </a:spcAft>
                      </a:pPr>
                      <a:r>
                        <a:rPr lang="en-US" sz="1600" dirty="0">
                          <a:solidFill>
                            <a:schemeClr val="bg1"/>
                          </a:solidFill>
                          <a:effectLst/>
                        </a:rPr>
                        <a:t>Adult Mental Health</a:t>
                      </a:r>
                      <a:endParaRPr lang="en-US" sz="16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rgbClr val="3F3F3F"/>
                    </a:solidFill>
                  </a:tcPr>
                </a:tc>
                <a:tc>
                  <a:txBody>
                    <a:bodyPr/>
                    <a:lstStyle/>
                    <a:p>
                      <a:pPr marL="0" marR="0" algn="ctr">
                        <a:spcBef>
                          <a:spcPts val="0"/>
                        </a:spcBef>
                        <a:spcAft>
                          <a:spcPts val="0"/>
                        </a:spcAft>
                        <a:tabLst>
                          <a:tab pos="177165" algn="dec"/>
                        </a:tabLst>
                      </a:pPr>
                      <a:r>
                        <a:rPr lang="en-US" sz="1600" dirty="0">
                          <a:effectLst/>
                        </a:rPr>
                        <a:t>176</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198755" algn="dec"/>
                        </a:tabLst>
                      </a:pPr>
                      <a:r>
                        <a:rPr lang="en-US" sz="1600" dirty="0">
                          <a:solidFill>
                            <a:srgbClr val="FF0000"/>
                          </a:solidFill>
                          <a:effectLst/>
                        </a:rPr>
                        <a:t>0.95</a:t>
                      </a:r>
                      <a:endParaRPr lang="en-US" sz="16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120015" algn="dec"/>
                        </a:tabLst>
                      </a:pPr>
                      <a:r>
                        <a:rPr lang="en-US" sz="1600" dirty="0">
                          <a:effectLst/>
                        </a:rPr>
                        <a:t>1.07</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10003"/>
                  </a:ext>
                </a:extLst>
              </a:tr>
              <a:tr h="416111">
                <a:tc>
                  <a:txBody>
                    <a:bodyPr/>
                    <a:lstStyle/>
                    <a:p>
                      <a:pPr marL="0" marR="0">
                        <a:spcBef>
                          <a:spcPts val="0"/>
                        </a:spcBef>
                        <a:spcAft>
                          <a:spcPts val="0"/>
                        </a:spcAft>
                      </a:pPr>
                      <a:r>
                        <a:rPr lang="en-US" sz="1600" dirty="0">
                          <a:solidFill>
                            <a:schemeClr val="bg1"/>
                          </a:solidFill>
                          <a:effectLst/>
                        </a:rPr>
                        <a:t>Chronic Health Condition</a:t>
                      </a:r>
                      <a:endParaRPr lang="en-US" sz="16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rgbClr val="3F3F3F"/>
                    </a:solidFill>
                  </a:tcPr>
                </a:tc>
                <a:tc>
                  <a:txBody>
                    <a:bodyPr/>
                    <a:lstStyle/>
                    <a:p>
                      <a:pPr marL="0" marR="0" algn="ctr">
                        <a:spcBef>
                          <a:spcPts val="0"/>
                        </a:spcBef>
                        <a:spcAft>
                          <a:spcPts val="0"/>
                        </a:spcAft>
                        <a:tabLst>
                          <a:tab pos="177165" algn="dec"/>
                        </a:tabLst>
                      </a:pPr>
                      <a:r>
                        <a:rPr lang="en-US" sz="1600" dirty="0">
                          <a:effectLst/>
                        </a:rPr>
                        <a:t>345</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198755" algn="dec"/>
                        </a:tabLst>
                      </a:pPr>
                      <a:r>
                        <a:rPr lang="en-US" sz="1600" dirty="0">
                          <a:effectLst/>
                        </a:rPr>
                        <a:t>1.01</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120015" algn="dec"/>
                        </a:tabLst>
                      </a:pPr>
                      <a:r>
                        <a:rPr lang="en-US" sz="1600" dirty="0">
                          <a:effectLst/>
                        </a:rPr>
                        <a:t>1.05</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10004"/>
                  </a:ext>
                </a:extLst>
              </a:tr>
              <a:tr h="416111">
                <a:tc>
                  <a:txBody>
                    <a:bodyPr/>
                    <a:lstStyle/>
                    <a:p>
                      <a:pPr marL="0" marR="0">
                        <a:spcBef>
                          <a:spcPts val="0"/>
                        </a:spcBef>
                        <a:spcAft>
                          <a:spcPts val="0"/>
                        </a:spcAft>
                      </a:pPr>
                      <a:r>
                        <a:rPr lang="en-US" sz="1600" dirty="0">
                          <a:solidFill>
                            <a:schemeClr val="bg1"/>
                          </a:solidFill>
                          <a:effectLst/>
                        </a:rPr>
                        <a:t>Cancer</a:t>
                      </a:r>
                      <a:endParaRPr lang="en-US" sz="16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rgbClr val="3F3F3F"/>
                    </a:solidFill>
                  </a:tcPr>
                </a:tc>
                <a:tc>
                  <a:txBody>
                    <a:bodyPr/>
                    <a:lstStyle/>
                    <a:p>
                      <a:pPr marL="0" marR="0" algn="ctr">
                        <a:spcBef>
                          <a:spcPts val="0"/>
                        </a:spcBef>
                        <a:spcAft>
                          <a:spcPts val="0"/>
                        </a:spcAft>
                        <a:tabLst>
                          <a:tab pos="177165" algn="dec"/>
                        </a:tabLst>
                      </a:pPr>
                      <a:r>
                        <a:rPr lang="en-US" sz="1600" dirty="0">
                          <a:effectLst/>
                        </a:rPr>
                        <a:t>404</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198755" algn="dec"/>
                        </a:tabLst>
                      </a:pPr>
                      <a:r>
                        <a:rPr lang="en-US" sz="1600" dirty="0">
                          <a:effectLst/>
                        </a:rPr>
                        <a:t>0.98</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120015" algn="dec"/>
                        </a:tabLst>
                      </a:pPr>
                      <a:r>
                        <a:rPr lang="en-US" sz="1600" dirty="0">
                          <a:effectLst/>
                        </a:rPr>
                        <a:t>1.00</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10005"/>
                  </a:ext>
                </a:extLst>
              </a:tr>
              <a:tr h="416111">
                <a:tc>
                  <a:txBody>
                    <a:bodyPr/>
                    <a:lstStyle/>
                    <a:p>
                      <a:pPr marL="0" marR="0">
                        <a:spcBef>
                          <a:spcPts val="0"/>
                        </a:spcBef>
                        <a:spcAft>
                          <a:spcPts val="0"/>
                        </a:spcAft>
                      </a:pPr>
                      <a:r>
                        <a:rPr lang="en-US" sz="1600" dirty="0">
                          <a:solidFill>
                            <a:schemeClr val="bg1"/>
                          </a:solidFill>
                          <a:effectLst/>
                        </a:rPr>
                        <a:t>Prescription Drugs</a:t>
                      </a:r>
                      <a:endParaRPr lang="en-US" sz="16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rgbClr val="3F3F3F"/>
                    </a:solidFill>
                  </a:tcPr>
                </a:tc>
                <a:tc>
                  <a:txBody>
                    <a:bodyPr/>
                    <a:lstStyle/>
                    <a:p>
                      <a:pPr marL="0" marR="0" algn="ctr">
                        <a:spcBef>
                          <a:spcPts val="0"/>
                        </a:spcBef>
                        <a:spcAft>
                          <a:spcPts val="0"/>
                        </a:spcAft>
                        <a:tabLst>
                          <a:tab pos="177165" algn="dec"/>
                        </a:tabLst>
                      </a:pPr>
                      <a:r>
                        <a:rPr lang="en-US" sz="1600" dirty="0">
                          <a:effectLst/>
                        </a:rPr>
                        <a:t> </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198755" algn="dec"/>
                        </a:tabLst>
                      </a:pPr>
                      <a:r>
                        <a:rPr lang="en-US" sz="1600" dirty="0">
                          <a:effectLst/>
                        </a:rPr>
                        <a:t> </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120015" algn="dec"/>
                        </a:tabLst>
                      </a:pPr>
                      <a:r>
                        <a:rPr lang="en-US" sz="1600" dirty="0">
                          <a:effectLst/>
                        </a:rPr>
                        <a:t> </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10007"/>
                  </a:ext>
                </a:extLst>
              </a:tr>
              <a:tr h="416111">
                <a:tc>
                  <a:txBody>
                    <a:bodyPr/>
                    <a:lstStyle/>
                    <a:p>
                      <a:pPr marL="0" marR="0" indent="102870">
                        <a:spcBef>
                          <a:spcPts val="0"/>
                        </a:spcBef>
                        <a:spcAft>
                          <a:spcPts val="0"/>
                        </a:spcAft>
                      </a:pPr>
                      <a:r>
                        <a:rPr lang="en-US" sz="1600" dirty="0">
                          <a:solidFill>
                            <a:schemeClr val="bg1"/>
                          </a:solidFill>
                          <a:effectLst/>
                        </a:rPr>
                        <a:t>                 Past Year Use</a:t>
                      </a:r>
                      <a:endParaRPr lang="en-US" sz="16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rgbClr val="3F3F3F"/>
                    </a:solidFill>
                  </a:tcPr>
                </a:tc>
                <a:tc>
                  <a:txBody>
                    <a:bodyPr/>
                    <a:lstStyle/>
                    <a:p>
                      <a:pPr marL="0" marR="0" algn="ctr">
                        <a:spcBef>
                          <a:spcPts val="0"/>
                        </a:spcBef>
                        <a:spcAft>
                          <a:spcPts val="0"/>
                        </a:spcAft>
                        <a:tabLst>
                          <a:tab pos="177165" algn="dec"/>
                        </a:tabLst>
                      </a:pPr>
                      <a:r>
                        <a:rPr lang="en-US" sz="1600" dirty="0">
                          <a:effectLst/>
                        </a:rPr>
                        <a:t>855</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198755" algn="dec"/>
                        </a:tabLst>
                      </a:pPr>
                      <a:r>
                        <a:rPr lang="en-US" sz="1600" dirty="0">
                          <a:effectLst/>
                        </a:rPr>
                        <a:t>1.01</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120015" algn="dec"/>
                        </a:tabLst>
                      </a:pPr>
                      <a:r>
                        <a:rPr lang="en-US" sz="1600" dirty="0">
                          <a:effectLst/>
                        </a:rPr>
                        <a:t>1.08</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369329317"/>
                  </a:ext>
                </a:extLst>
              </a:tr>
              <a:tr h="416111">
                <a:tc>
                  <a:txBody>
                    <a:bodyPr/>
                    <a:lstStyle/>
                    <a:p>
                      <a:pPr marL="0" marR="0" indent="102870">
                        <a:spcBef>
                          <a:spcPts val="0"/>
                        </a:spcBef>
                        <a:spcAft>
                          <a:spcPts val="0"/>
                        </a:spcAft>
                      </a:pPr>
                      <a:r>
                        <a:rPr lang="en-US" sz="1600" dirty="0">
                          <a:solidFill>
                            <a:schemeClr val="bg1"/>
                          </a:solidFill>
                          <a:effectLst/>
                        </a:rPr>
                        <a:t>            Past Year Misuse</a:t>
                      </a:r>
                      <a:endParaRPr lang="en-US" sz="16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rgbClr val="3F3F3F"/>
                    </a:solidFill>
                  </a:tcPr>
                </a:tc>
                <a:tc>
                  <a:txBody>
                    <a:bodyPr/>
                    <a:lstStyle/>
                    <a:p>
                      <a:pPr marL="0" marR="0" algn="ctr">
                        <a:spcBef>
                          <a:spcPts val="0"/>
                        </a:spcBef>
                        <a:spcAft>
                          <a:spcPts val="0"/>
                        </a:spcAft>
                        <a:tabLst>
                          <a:tab pos="177165" algn="dec"/>
                        </a:tabLst>
                      </a:pPr>
                      <a:r>
                        <a:rPr lang="en-US" sz="1600" dirty="0">
                          <a:effectLst/>
                        </a:rPr>
                        <a:t>722</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198755" algn="dec"/>
                        </a:tabLst>
                      </a:pPr>
                      <a:r>
                        <a:rPr lang="en-US" sz="1600" dirty="0">
                          <a:effectLst/>
                        </a:rPr>
                        <a:t>1.04</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120015" algn="dec"/>
                        </a:tabLst>
                      </a:pPr>
                      <a:r>
                        <a:rPr lang="en-US" sz="1600" dirty="0">
                          <a:effectLst/>
                        </a:rPr>
                        <a:t>1.07</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3159649839"/>
                  </a:ext>
                </a:extLst>
              </a:tr>
            </a:tbl>
          </a:graphicData>
        </a:graphic>
      </p:graphicFrame>
    </p:spTree>
    <p:extLst>
      <p:ext uri="{BB962C8B-B14F-4D97-AF65-F5344CB8AC3E}">
        <p14:creationId xmlns:p14="http://schemas.microsoft.com/office/powerpoint/2010/main" val="13037939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p:spPr>
        <p:txBody>
          <a:bodyPr/>
          <a:lstStyle/>
          <a:p>
            <a:r>
              <a:rPr lang="en-US" dirty="0"/>
              <a:t>3c. NSDUH PUF data quality (continued)</a:t>
            </a:r>
          </a:p>
        </p:txBody>
      </p:sp>
      <p:sp>
        <p:nvSpPr>
          <p:cNvPr id="3" name="Content Placeholder 2"/>
          <p:cNvSpPr>
            <a:spLocks noGrp="1"/>
          </p:cNvSpPr>
          <p:nvPr>
            <p:ph idx="1"/>
          </p:nvPr>
        </p:nvSpPr>
        <p:spPr>
          <a:xfrm>
            <a:off x="457200" y="762000"/>
            <a:ext cx="8193258" cy="5740610"/>
          </a:xfrm>
        </p:spPr>
        <p:txBody>
          <a:bodyPr/>
          <a:lstStyle/>
          <a:p>
            <a:endParaRPr lang="en-US" sz="1400" dirty="0"/>
          </a:p>
          <a:p>
            <a:pPr marL="0" indent="0">
              <a:buNone/>
            </a:pPr>
            <a:r>
              <a:rPr lang="en-CA" altLang="en-US" sz="1800" dirty="0">
                <a:ea typeface="SimSun" panose="02010600030101010101" pitchFamily="2" charset="-122"/>
                <a:cs typeface="Times New Roman" panose="02020603050405020304" pitchFamily="18" charset="0"/>
              </a:rPr>
              <a:t>Table 3. Ratios of Regression Coefficients and SEs of Regression Coefficients from PUF and RUF Data, 2015 NSDUH</a:t>
            </a:r>
            <a:endParaRPr lang="en-US" sz="1800" b="1" dirty="0"/>
          </a:p>
          <a:p>
            <a:endParaRPr lang="en-US" b="1" dirty="0"/>
          </a:p>
        </p:txBody>
      </p:sp>
      <p:sp>
        <p:nvSpPr>
          <p:cNvPr id="4" name="Slide Number Placeholder 3"/>
          <p:cNvSpPr>
            <a:spLocks noGrp="1"/>
          </p:cNvSpPr>
          <p:nvPr>
            <p:ph type="sldNum" sz="quarter" idx="10"/>
          </p:nvPr>
        </p:nvSpPr>
        <p:spPr/>
        <p:txBody>
          <a:bodyPr/>
          <a:lstStyle/>
          <a:p>
            <a:fld id="{D4325D4D-289E-48C1-B277-2BEB492A7D19}" type="slidenum">
              <a:rPr lang="en-US" smtClean="0"/>
              <a:pPr/>
              <a:t>21</a:t>
            </a:fld>
            <a:endParaRPr lang="en-US" dirty="0"/>
          </a:p>
        </p:txBody>
      </p:sp>
      <p:graphicFrame>
        <p:nvGraphicFramePr>
          <p:cNvPr id="7" name="Content Placeholder 8"/>
          <p:cNvGraphicFramePr>
            <a:graphicFrameLocks/>
          </p:cNvGraphicFramePr>
          <p:nvPr>
            <p:extLst>
              <p:ext uri="{D42A27DB-BD31-4B8C-83A1-F6EECF244321}">
                <p14:modId xmlns:p14="http://schemas.microsoft.com/office/powerpoint/2010/main" val="901446680"/>
              </p:ext>
            </p:extLst>
          </p:nvPr>
        </p:nvGraphicFramePr>
        <p:xfrm>
          <a:off x="457200" y="1752600"/>
          <a:ext cx="8229600" cy="4397985"/>
        </p:xfrm>
        <a:graphic>
          <a:graphicData uri="http://schemas.openxmlformats.org/drawingml/2006/table">
            <a:tbl>
              <a:tblPr firstRow="1" bandRow="1">
                <a:tableStyleId>{5C22544A-7EE6-4342-B048-85BDC9FD1C3A}</a:tableStyleId>
              </a:tblPr>
              <a:tblGrid>
                <a:gridCol w="2602524">
                  <a:extLst>
                    <a:ext uri="{9D8B030D-6E8A-4147-A177-3AD203B41FA5}">
                      <a16:colId xmlns:a16="http://schemas.microsoft.com/office/drawing/2014/main" val="20000"/>
                    </a:ext>
                  </a:extLst>
                </a:gridCol>
                <a:gridCol w="1875692">
                  <a:extLst>
                    <a:ext uri="{9D8B030D-6E8A-4147-A177-3AD203B41FA5}">
                      <a16:colId xmlns:a16="http://schemas.microsoft.com/office/drawing/2014/main" val="20001"/>
                    </a:ext>
                  </a:extLst>
                </a:gridCol>
                <a:gridCol w="1875692">
                  <a:extLst>
                    <a:ext uri="{9D8B030D-6E8A-4147-A177-3AD203B41FA5}">
                      <a16:colId xmlns:a16="http://schemas.microsoft.com/office/drawing/2014/main" val="20002"/>
                    </a:ext>
                  </a:extLst>
                </a:gridCol>
                <a:gridCol w="1875692">
                  <a:extLst>
                    <a:ext uri="{9D8B030D-6E8A-4147-A177-3AD203B41FA5}">
                      <a16:colId xmlns:a16="http://schemas.microsoft.com/office/drawing/2014/main" val="20003"/>
                    </a:ext>
                  </a:extLst>
                </a:gridCol>
              </a:tblGrid>
              <a:tr h="416111">
                <a:tc rowSpan="2">
                  <a:txBody>
                    <a:bodyPr/>
                    <a:lstStyle/>
                    <a:p>
                      <a:pPr marL="0" marR="0" algn="l">
                        <a:spcBef>
                          <a:spcPts val="0"/>
                        </a:spcBef>
                        <a:spcAft>
                          <a:spcPts val="0"/>
                        </a:spcAft>
                      </a:pPr>
                      <a:r>
                        <a:rPr lang="en-US" sz="1600" b="1" dirty="0">
                          <a:effectLst/>
                        </a:rPr>
                        <a:t>Outcome</a:t>
                      </a:r>
                      <a:endParaRPr lang="en-US" sz="1600" b="1"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91440" anchor="b">
                    <a:solidFill>
                      <a:srgbClr val="3F3F3F"/>
                    </a:solidFill>
                  </a:tcPr>
                </a:tc>
                <a:tc gridSpan="3">
                  <a:txBody>
                    <a:bodyPr/>
                    <a:lstStyle/>
                    <a:p>
                      <a:pPr marL="0" marR="0" algn="ctr">
                        <a:spcBef>
                          <a:spcPts val="0"/>
                        </a:spcBef>
                        <a:spcAft>
                          <a:spcPts val="0"/>
                        </a:spcAft>
                      </a:pPr>
                      <a:r>
                        <a:rPr lang="en-US" sz="1600" b="1" dirty="0">
                          <a:effectLst/>
                        </a:rPr>
                        <a:t>Regression Coefficients </a:t>
                      </a:r>
                      <a:r>
                        <a:rPr lang="en-US" sz="1600" dirty="0">
                          <a:effectLst/>
                        </a:rPr>
                        <a:t>(PUF/RUF)</a:t>
                      </a:r>
                      <a:endParaRPr lang="en-US" sz="1600" b="1"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B w="12700" cap="flat" cmpd="sng" algn="ctr">
                      <a:solidFill>
                        <a:schemeClr val="bg1"/>
                      </a:solidFill>
                      <a:prstDash val="solid"/>
                      <a:round/>
                      <a:headEnd type="none" w="med" len="med"/>
                      <a:tailEnd type="none" w="med" len="med"/>
                    </a:lnB>
                    <a:solidFill>
                      <a:srgbClr val="3F3F3F"/>
                    </a:solidFill>
                  </a:tcPr>
                </a:tc>
                <a:tc hMerge="1">
                  <a:txBody>
                    <a:bodyPr/>
                    <a:lstStyle/>
                    <a:p>
                      <a:endParaRPr lang="en-US"/>
                    </a:p>
                  </a:txBody>
                  <a:tcPr>
                    <a:lnB w="12700" cap="flat" cmpd="sng" algn="ctr">
                      <a:solidFill>
                        <a:schemeClr val="bg1"/>
                      </a:solidFill>
                      <a:prstDash val="solid"/>
                      <a:round/>
                      <a:headEnd type="none" w="med" len="med"/>
                      <a:tailEnd type="none" w="med" len="med"/>
                    </a:lnB>
                    <a:solidFill>
                      <a:srgbClr val="3F3F3F"/>
                    </a:solidFill>
                  </a:tcPr>
                </a:tc>
                <a:tc hMerge="1">
                  <a:txBody>
                    <a:bodyPr/>
                    <a:lstStyle/>
                    <a:p>
                      <a:endParaRPr lang="en-US"/>
                    </a:p>
                  </a:txBody>
                  <a:tcPr>
                    <a:lnB w="12700" cap="flat" cmpd="sng" algn="ctr">
                      <a:solidFill>
                        <a:schemeClr val="bg1"/>
                      </a:solidFill>
                      <a:prstDash val="solid"/>
                      <a:round/>
                      <a:headEnd type="none" w="med" len="med"/>
                      <a:tailEnd type="none" w="med" len="med"/>
                    </a:lnB>
                    <a:solidFill>
                      <a:srgbClr val="3F3F3F"/>
                    </a:solidFill>
                  </a:tcPr>
                </a:tc>
                <a:extLst>
                  <a:ext uri="{0D108BD9-81ED-4DB2-BD59-A6C34878D82A}">
                    <a16:rowId xmlns:a16="http://schemas.microsoft.com/office/drawing/2014/main" val="3728997749"/>
                  </a:ext>
                </a:extLst>
              </a:tr>
              <a:tr h="581417">
                <a:tc vMerge="1">
                  <a:txBody>
                    <a:bodyPr/>
                    <a:lstStyle/>
                    <a:p>
                      <a:endParaRPr lang="en-US"/>
                    </a:p>
                  </a:txBody>
                  <a:tcPr>
                    <a:solidFill>
                      <a:srgbClr val="3F3F3F"/>
                    </a:solidFill>
                  </a:tcPr>
                </a:tc>
                <a:tc>
                  <a:txBody>
                    <a:bodyPr/>
                    <a:lstStyle/>
                    <a:p>
                      <a:pPr marL="0" marR="0" algn="ctr">
                        <a:spcBef>
                          <a:spcPts val="0"/>
                        </a:spcBef>
                        <a:spcAft>
                          <a:spcPts val="0"/>
                        </a:spcAft>
                      </a:pPr>
                      <a:r>
                        <a:rPr lang="en-US" sz="1600" b="1" i="0" dirty="0">
                          <a:solidFill>
                            <a:schemeClr val="bg1"/>
                          </a:solidFill>
                          <a:effectLst/>
                        </a:rPr>
                        <a:t>Number of Estimates (</a:t>
                      </a:r>
                      <a:r>
                        <a:rPr lang="en-US" sz="1600" b="1" i="1" dirty="0">
                          <a:solidFill>
                            <a:schemeClr val="bg1"/>
                          </a:solidFill>
                          <a:effectLst/>
                        </a:rPr>
                        <a:t>N</a:t>
                      </a:r>
                      <a:r>
                        <a:rPr lang="en-US" sz="1600" b="1" i="0" dirty="0">
                          <a:solidFill>
                            <a:schemeClr val="bg1"/>
                          </a:solidFill>
                          <a:effectLst/>
                        </a:rPr>
                        <a:t>)</a:t>
                      </a:r>
                      <a:endParaRPr lang="en-US" sz="1600" b="1" i="1" dirty="0">
                        <a:solidFill>
                          <a:schemeClr val="bg1"/>
                        </a:solidFill>
                        <a:effectLst/>
                        <a:latin typeface="Cambria" panose="02040503050406030204" pitchFamily="18" charset="0"/>
                        <a:ea typeface="PMingLiU" panose="02020500000000000000" pitchFamily="18" charset="-120"/>
                        <a:cs typeface="Arial" panose="020B0604020202020204" pitchFamily="34" charset="0"/>
                      </a:endParaRPr>
                    </a:p>
                  </a:txBody>
                  <a:tcPr marL="0" marR="0" marT="0" marB="91440" anchor="b">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3F3F3F"/>
                    </a:solidFill>
                  </a:tcPr>
                </a:tc>
                <a:tc>
                  <a:txBody>
                    <a:bodyPr/>
                    <a:lstStyle/>
                    <a:p>
                      <a:pPr marL="0" marR="0" algn="ctr">
                        <a:spcBef>
                          <a:spcPts val="0"/>
                        </a:spcBef>
                        <a:spcAft>
                          <a:spcPts val="0"/>
                        </a:spcAft>
                      </a:pPr>
                      <a:r>
                        <a:rPr lang="en-US" sz="1600" b="1" dirty="0">
                          <a:solidFill>
                            <a:schemeClr val="bg1"/>
                          </a:solidFill>
                          <a:effectLst/>
                        </a:rPr>
                        <a:t>Ratio of Estimates (Median)</a:t>
                      </a:r>
                      <a:endParaRPr lang="en-US" sz="1600" b="1" dirty="0">
                        <a:solidFill>
                          <a:schemeClr val="bg1"/>
                        </a:solidFill>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91440" anchor="b">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3F3F3F"/>
                    </a:solidFill>
                  </a:tcPr>
                </a:tc>
                <a:tc>
                  <a:txBody>
                    <a:bodyPr/>
                    <a:lstStyle/>
                    <a:p>
                      <a:pPr marL="0" marR="0" algn="ctr">
                        <a:spcBef>
                          <a:spcPts val="0"/>
                        </a:spcBef>
                        <a:spcAft>
                          <a:spcPts val="0"/>
                        </a:spcAft>
                      </a:pPr>
                      <a:r>
                        <a:rPr lang="en-US" sz="1600" b="1" dirty="0">
                          <a:solidFill>
                            <a:schemeClr val="bg1"/>
                          </a:solidFill>
                          <a:effectLst/>
                        </a:rPr>
                        <a:t>Ratio of SE (Mean)</a:t>
                      </a:r>
                      <a:endParaRPr lang="en-US" sz="1600" b="1" dirty="0">
                        <a:solidFill>
                          <a:schemeClr val="bg1"/>
                        </a:solidFill>
                        <a:effectLst/>
                        <a:latin typeface="Calibri" panose="020F0502020204030204" pitchFamily="34" charset="0"/>
                        <a:ea typeface="Times New Roman" panose="02020603050405020304" pitchFamily="18" charset="0"/>
                        <a:cs typeface="Arial" panose="020B0604020202020204" pitchFamily="34" charset="0"/>
                      </a:endParaRPr>
                    </a:p>
                  </a:txBody>
                  <a:tcPr marL="0" marR="0" marT="0" marB="91440" anchor="b">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3F3F3F"/>
                    </a:solidFill>
                  </a:tcPr>
                </a:tc>
                <a:extLst>
                  <a:ext uri="{0D108BD9-81ED-4DB2-BD59-A6C34878D82A}">
                    <a16:rowId xmlns:a16="http://schemas.microsoft.com/office/drawing/2014/main" val="10000"/>
                  </a:ext>
                </a:extLst>
              </a:tr>
              <a:tr h="416111">
                <a:tc>
                  <a:txBody>
                    <a:bodyPr/>
                    <a:lstStyle/>
                    <a:p>
                      <a:pPr marL="0" marR="0">
                        <a:spcBef>
                          <a:spcPts val="0"/>
                        </a:spcBef>
                        <a:spcAft>
                          <a:spcPts val="0"/>
                        </a:spcAft>
                      </a:pPr>
                      <a:r>
                        <a:rPr lang="en-US" sz="1600" dirty="0">
                          <a:solidFill>
                            <a:schemeClr val="bg1"/>
                          </a:solidFill>
                          <a:effectLst/>
                        </a:rPr>
                        <a:t>Substance Use</a:t>
                      </a:r>
                      <a:endParaRPr lang="en-US" sz="16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rgbClr val="3F3F3F"/>
                    </a:solidFill>
                  </a:tcPr>
                </a:tc>
                <a:tc>
                  <a:txBody>
                    <a:bodyPr/>
                    <a:lstStyle/>
                    <a:p>
                      <a:pPr marL="0" marR="0" algn="ctr">
                        <a:spcBef>
                          <a:spcPts val="0"/>
                        </a:spcBef>
                        <a:spcAft>
                          <a:spcPts val="0"/>
                        </a:spcAft>
                        <a:tabLst>
                          <a:tab pos="182245" algn="dec"/>
                        </a:tabLst>
                      </a:pPr>
                      <a:r>
                        <a:rPr lang="en-US" sz="1600" dirty="0">
                          <a:effectLst/>
                        </a:rPr>
                        <a:t>170</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T w="38100" cap="flat" cmpd="sng" algn="ctr">
                      <a:solidFill>
                        <a:schemeClr val="bg1"/>
                      </a:solidFill>
                      <a:prstDash val="solid"/>
                      <a:round/>
                      <a:headEnd type="none" w="med" len="med"/>
                      <a:tailEnd type="none" w="med" len="med"/>
                    </a:lnT>
                  </a:tcPr>
                </a:tc>
                <a:tc>
                  <a:txBody>
                    <a:bodyPr/>
                    <a:lstStyle/>
                    <a:p>
                      <a:pPr marL="0" marR="0" algn="ctr">
                        <a:spcBef>
                          <a:spcPts val="0"/>
                        </a:spcBef>
                        <a:spcAft>
                          <a:spcPts val="0"/>
                        </a:spcAft>
                        <a:tabLst>
                          <a:tab pos="221615" algn="dec"/>
                        </a:tabLst>
                      </a:pPr>
                      <a:r>
                        <a:rPr lang="en-US" sz="1600" dirty="0">
                          <a:effectLst/>
                        </a:rPr>
                        <a:t>0.99</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T w="38100" cap="flat" cmpd="sng" algn="ctr">
                      <a:solidFill>
                        <a:schemeClr val="bg1"/>
                      </a:solidFill>
                      <a:prstDash val="solid"/>
                      <a:round/>
                      <a:headEnd type="none" w="med" len="med"/>
                      <a:tailEnd type="none" w="med" len="med"/>
                    </a:lnT>
                  </a:tcPr>
                </a:tc>
                <a:tc>
                  <a:txBody>
                    <a:bodyPr/>
                    <a:lstStyle/>
                    <a:p>
                      <a:pPr marL="0" marR="0" algn="ctr">
                        <a:spcBef>
                          <a:spcPts val="0"/>
                        </a:spcBef>
                        <a:spcAft>
                          <a:spcPts val="0"/>
                        </a:spcAft>
                        <a:tabLst>
                          <a:tab pos="165735" algn="dec"/>
                        </a:tabLst>
                      </a:pPr>
                      <a:r>
                        <a:rPr lang="en-US" sz="1600" dirty="0">
                          <a:effectLst/>
                        </a:rPr>
                        <a:t>1.09</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1"/>
                  </a:ext>
                </a:extLst>
              </a:tr>
              <a:tr h="478814">
                <a:tc>
                  <a:txBody>
                    <a:bodyPr/>
                    <a:lstStyle/>
                    <a:p>
                      <a:pPr marL="0" marR="0">
                        <a:spcBef>
                          <a:spcPts val="0"/>
                        </a:spcBef>
                        <a:spcAft>
                          <a:spcPts val="0"/>
                        </a:spcAft>
                      </a:pPr>
                      <a:r>
                        <a:rPr lang="en-US" sz="1600" dirty="0">
                          <a:solidFill>
                            <a:schemeClr val="bg1"/>
                          </a:solidFill>
                          <a:effectLst/>
                        </a:rPr>
                        <a:t>Substance Abuse/ Dependence</a:t>
                      </a:r>
                      <a:endParaRPr lang="en-US" sz="16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rgbClr val="3F3F3F"/>
                    </a:solidFill>
                  </a:tcPr>
                </a:tc>
                <a:tc>
                  <a:txBody>
                    <a:bodyPr/>
                    <a:lstStyle/>
                    <a:p>
                      <a:pPr marL="0" marR="0" algn="ctr">
                        <a:spcBef>
                          <a:spcPts val="0"/>
                        </a:spcBef>
                        <a:spcAft>
                          <a:spcPts val="0"/>
                        </a:spcAft>
                        <a:tabLst>
                          <a:tab pos="182245" algn="dec"/>
                        </a:tabLst>
                      </a:pPr>
                      <a:r>
                        <a:rPr lang="en-US" sz="1600" dirty="0">
                          <a:effectLst/>
                        </a:rPr>
                        <a:t>204</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221615" algn="dec"/>
                        </a:tabLst>
                      </a:pPr>
                      <a:r>
                        <a:rPr lang="en-US" sz="1600" dirty="0">
                          <a:effectLst/>
                        </a:rPr>
                        <a:t>0.98</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165735" algn="dec"/>
                        </a:tabLst>
                      </a:pPr>
                      <a:r>
                        <a:rPr lang="en-US" sz="1600" dirty="0">
                          <a:effectLst/>
                        </a:rPr>
                        <a:t>1.10</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10002"/>
                  </a:ext>
                </a:extLst>
              </a:tr>
              <a:tr h="416111">
                <a:tc>
                  <a:txBody>
                    <a:bodyPr/>
                    <a:lstStyle/>
                    <a:p>
                      <a:pPr marL="0" marR="0">
                        <a:spcBef>
                          <a:spcPts val="0"/>
                        </a:spcBef>
                        <a:spcAft>
                          <a:spcPts val="0"/>
                        </a:spcAft>
                      </a:pPr>
                      <a:r>
                        <a:rPr lang="en-US" sz="1600" dirty="0">
                          <a:solidFill>
                            <a:schemeClr val="bg1"/>
                          </a:solidFill>
                          <a:effectLst/>
                        </a:rPr>
                        <a:t>Adult Mental Health</a:t>
                      </a:r>
                      <a:endParaRPr lang="en-US" sz="16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rgbClr val="3F3F3F"/>
                    </a:solidFill>
                  </a:tcPr>
                </a:tc>
                <a:tc>
                  <a:txBody>
                    <a:bodyPr/>
                    <a:lstStyle/>
                    <a:p>
                      <a:pPr marL="0" marR="0" algn="ctr">
                        <a:spcBef>
                          <a:spcPts val="0"/>
                        </a:spcBef>
                        <a:spcAft>
                          <a:spcPts val="0"/>
                        </a:spcAft>
                        <a:tabLst>
                          <a:tab pos="182245" algn="dec"/>
                        </a:tabLst>
                      </a:pPr>
                      <a:r>
                        <a:rPr lang="en-US" sz="1600" dirty="0">
                          <a:effectLst/>
                        </a:rPr>
                        <a:t>176</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221615" algn="dec"/>
                        </a:tabLst>
                      </a:pPr>
                      <a:r>
                        <a:rPr lang="en-US" sz="1600" dirty="0">
                          <a:effectLst/>
                        </a:rPr>
                        <a:t>0.98</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165735" algn="dec"/>
                        </a:tabLst>
                      </a:pPr>
                      <a:r>
                        <a:rPr lang="en-US" sz="1600" dirty="0">
                          <a:effectLst/>
                        </a:rPr>
                        <a:t>1.09</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10003"/>
                  </a:ext>
                </a:extLst>
              </a:tr>
              <a:tr h="416111">
                <a:tc>
                  <a:txBody>
                    <a:bodyPr/>
                    <a:lstStyle/>
                    <a:p>
                      <a:pPr marL="0" marR="0">
                        <a:spcBef>
                          <a:spcPts val="0"/>
                        </a:spcBef>
                        <a:spcAft>
                          <a:spcPts val="0"/>
                        </a:spcAft>
                      </a:pPr>
                      <a:r>
                        <a:rPr lang="en-US" sz="1600" dirty="0">
                          <a:solidFill>
                            <a:schemeClr val="bg1"/>
                          </a:solidFill>
                          <a:effectLst/>
                        </a:rPr>
                        <a:t>Chronic Health Condition</a:t>
                      </a:r>
                      <a:endParaRPr lang="en-US" sz="16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rgbClr val="3F3F3F"/>
                    </a:solidFill>
                  </a:tcPr>
                </a:tc>
                <a:tc>
                  <a:txBody>
                    <a:bodyPr/>
                    <a:lstStyle/>
                    <a:p>
                      <a:pPr marL="0" marR="0" algn="ctr">
                        <a:spcBef>
                          <a:spcPts val="0"/>
                        </a:spcBef>
                        <a:spcAft>
                          <a:spcPts val="0"/>
                        </a:spcAft>
                        <a:tabLst>
                          <a:tab pos="182245" algn="dec"/>
                        </a:tabLst>
                      </a:pPr>
                      <a:r>
                        <a:rPr lang="en-US" sz="1600" dirty="0">
                          <a:effectLst/>
                        </a:rPr>
                        <a:t>285</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221615" algn="dec"/>
                        </a:tabLst>
                      </a:pPr>
                      <a:r>
                        <a:rPr lang="en-US" sz="1600" dirty="0">
                          <a:effectLst/>
                        </a:rPr>
                        <a:t>1.01</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165735" algn="dec"/>
                        </a:tabLst>
                      </a:pPr>
                      <a:r>
                        <a:rPr lang="en-US" sz="1600" dirty="0">
                          <a:effectLst/>
                        </a:rPr>
                        <a:t>1.10</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10004"/>
                  </a:ext>
                </a:extLst>
              </a:tr>
              <a:tr h="416111">
                <a:tc>
                  <a:txBody>
                    <a:bodyPr/>
                    <a:lstStyle/>
                    <a:p>
                      <a:pPr marL="0" marR="0">
                        <a:spcBef>
                          <a:spcPts val="0"/>
                        </a:spcBef>
                        <a:spcAft>
                          <a:spcPts val="0"/>
                        </a:spcAft>
                      </a:pPr>
                      <a:r>
                        <a:rPr lang="en-US" sz="1600" dirty="0">
                          <a:solidFill>
                            <a:schemeClr val="bg1"/>
                          </a:solidFill>
                          <a:effectLst/>
                        </a:rPr>
                        <a:t>Cancer</a:t>
                      </a:r>
                      <a:endParaRPr lang="en-US" sz="16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rgbClr val="3F3F3F"/>
                    </a:solidFill>
                  </a:tcPr>
                </a:tc>
                <a:tc>
                  <a:txBody>
                    <a:bodyPr/>
                    <a:lstStyle/>
                    <a:p>
                      <a:pPr marL="0" marR="0" algn="ctr">
                        <a:spcBef>
                          <a:spcPts val="0"/>
                        </a:spcBef>
                        <a:spcAft>
                          <a:spcPts val="0"/>
                        </a:spcAft>
                        <a:tabLst>
                          <a:tab pos="182245" algn="dec"/>
                        </a:tabLst>
                      </a:pPr>
                      <a:r>
                        <a:rPr lang="en-US" sz="1600" dirty="0">
                          <a:effectLst/>
                        </a:rPr>
                        <a:t>135</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221615" algn="dec"/>
                        </a:tabLst>
                      </a:pPr>
                      <a:r>
                        <a:rPr lang="en-US" sz="1600" dirty="0">
                          <a:effectLst/>
                        </a:rPr>
                        <a:t>1.01</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165735" algn="dec"/>
                        </a:tabLst>
                      </a:pPr>
                      <a:r>
                        <a:rPr lang="en-US" sz="1600" dirty="0">
                          <a:effectLst/>
                        </a:rPr>
                        <a:t>1.09</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10005"/>
                  </a:ext>
                </a:extLst>
              </a:tr>
              <a:tr h="416111">
                <a:tc>
                  <a:txBody>
                    <a:bodyPr/>
                    <a:lstStyle/>
                    <a:p>
                      <a:pPr marL="0" marR="0">
                        <a:spcBef>
                          <a:spcPts val="0"/>
                        </a:spcBef>
                        <a:spcAft>
                          <a:spcPts val="0"/>
                        </a:spcAft>
                      </a:pPr>
                      <a:r>
                        <a:rPr lang="en-US" sz="1600" dirty="0">
                          <a:solidFill>
                            <a:schemeClr val="bg1"/>
                          </a:solidFill>
                          <a:effectLst/>
                        </a:rPr>
                        <a:t>Prescription Drugs</a:t>
                      </a:r>
                      <a:endParaRPr lang="en-US" sz="16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rgbClr val="3F3F3F"/>
                    </a:solidFill>
                  </a:tcPr>
                </a:tc>
                <a:tc>
                  <a:txBody>
                    <a:bodyPr/>
                    <a:lstStyle/>
                    <a:p>
                      <a:pPr marL="0" marR="0" algn="ctr">
                        <a:spcBef>
                          <a:spcPts val="0"/>
                        </a:spcBef>
                        <a:spcAft>
                          <a:spcPts val="0"/>
                        </a:spcAft>
                        <a:tabLst>
                          <a:tab pos="182245" algn="dec"/>
                        </a:tabLst>
                      </a:pPr>
                      <a:r>
                        <a:rPr lang="en-US" sz="1600" dirty="0">
                          <a:effectLst/>
                        </a:rPr>
                        <a:t> </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221615" algn="dec"/>
                        </a:tabLst>
                      </a:pPr>
                      <a:r>
                        <a:rPr lang="en-US" sz="1600" dirty="0">
                          <a:effectLst/>
                        </a:rPr>
                        <a:t> </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165735" algn="dec"/>
                        </a:tabLst>
                      </a:pPr>
                      <a:r>
                        <a:rPr lang="en-US" sz="1600" dirty="0">
                          <a:effectLst/>
                        </a:rPr>
                        <a:t> </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10007"/>
                  </a:ext>
                </a:extLst>
              </a:tr>
              <a:tr h="416111">
                <a:tc>
                  <a:txBody>
                    <a:bodyPr/>
                    <a:lstStyle/>
                    <a:p>
                      <a:pPr marL="0" marR="0" indent="102870">
                        <a:spcBef>
                          <a:spcPts val="0"/>
                        </a:spcBef>
                        <a:spcAft>
                          <a:spcPts val="0"/>
                        </a:spcAft>
                      </a:pPr>
                      <a:r>
                        <a:rPr lang="en-US" sz="1600" dirty="0">
                          <a:solidFill>
                            <a:schemeClr val="bg1"/>
                          </a:solidFill>
                          <a:effectLst/>
                        </a:rPr>
                        <a:t>                 Past Year Use</a:t>
                      </a:r>
                      <a:endParaRPr lang="en-US" sz="16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rgbClr val="3F3F3F"/>
                    </a:solidFill>
                  </a:tcPr>
                </a:tc>
                <a:tc>
                  <a:txBody>
                    <a:bodyPr/>
                    <a:lstStyle/>
                    <a:p>
                      <a:pPr marL="0" marR="0" algn="ctr">
                        <a:spcBef>
                          <a:spcPts val="0"/>
                        </a:spcBef>
                        <a:spcAft>
                          <a:spcPts val="0"/>
                        </a:spcAft>
                        <a:tabLst>
                          <a:tab pos="182245" algn="dec"/>
                        </a:tabLst>
                      </a:pPr>
                      <a:r>
                        <a:rPr lang="en-US" sz="1600" dirty="0">
                          <a:effectLst/>
                        </a:rPr>
                        <a:t>270</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221615" algn="dec"/>
                        </a:tabLst>
                      </a:pPr>
                      <a:r>
                        <a:rPr lang="en-US" sz="1600" dirty="0">
                          <a:effectLst/>
                        </a:rPr>
                        <a:t>1.01</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165735" algn="dec"/>
                        </a:tabLst>
                      </a:pPr>
                      <a:r>
                        <a:rPr lang="en-US" sz="1600" dirty="0">
                          <a:effectLst/>
                        </a:rPr>
                        <a:t>1.08</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369329317"/>
                  </a:ext>
                </a:extLst>
              </a:tr>
              <a:tr h="416111">
                <a:tc>
                  <a:txBody>
                    <a:bodyPr/>
                    <a:lstStyle/>
                    <a:p>
                      <a:pPr marL="0" marR="0" indent="102870">
                        <a:spcBef>
                          <a:spcPts val="0"/>
                        </a:spcBef>
                        <a:spcAft>
                          <a:spcPts val="0"/>
                        </a:spcAft>
                      </a:pPr>
                      <a:r>
                        <a:rPr lang="en-US" sz="1600" dirty="0">
                          <a:solidFill>
                            <a:schemeClr val="bg1"/>
                          </a:solidFill>
                          <a:effectLst/>
                        </a:rPr>
                        <a:t>            Past Year Misuse</a:t>
                      </a:r>
                      <a:endParaRPr lang="en-US" sz="16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rgbClr val="3F3F3F"/>
                    </a:solidFill>
                  </a:tcPr>
                </a:tc>
                <a:tc>
                  <a:txBody>
                    <a:bodyPr/>
                    <a:lstStyle/>
                    <a:p>
                      <a:pPr marL="0" marR="0" algn="ctr">
                        <a:spcBef>
                          <a:spcPts val="0"/>
                        </a:spcBef>
                        <a:spcAft>
                          <a:spcPts val="0"/>
                        </a:spcAft>
                        <a:tabLst>
                          <a:tab pos="182245" algn="dec"/>
                        </a:tabLst>
                      </a:pPr>
                      <a:r>
                        <a:rPr lang="en-US" sz="1600" dirty="0">
                          <a:effectLst/>
                        </a:rPr>
                        <a:t>228</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221615" algn="dec"/>
                        </a:tabLst>
                      </a:pPr>
                      <a:r>
                        <a:rPr lang="en-US" sz="1600" dirty="0">
                          <a:effectLst/>
                        </a:rPr>
                        <a:t>1.02</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165735" algn="dec"/>
                        </a:tabLst>
                      </a:pPr>
                      <a:r>
                        <a:rPr lang="en-US" sz="1600" dirty="0">
                          <a:effectLst/>
                        </a:rPr>
                        <a:t>1.08</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3159649839"/>
                  </a:ext>
                </a:extLst>
              </a:tr>
            </a:tbl>
          </a:graphicData>
        </a:graphic>
      </p:graphicFrame>
    </p:spTree>
    <p:extLst>
      <p:ext uri="{BB962C8B-B14F-4D97-AF65-F5344CB8AC3E}">
        <p14:creationId xmlns:p14="http://schemas.microsoft.com/office/powerpoint/2010/main" val="22887727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
            <a:ext cx="9144000" cy="685801"/>
          </a:xfrm>
        </p:spPr>
        <p:txBody>
          <a:bodyPr/>
          <a:lstStyle/>
          <a:p>
            <a:r>
              <a:rPr lang="en-US" dirty="0"/>
              <a:t>3c. NSDUH PUF data quality (continued)</a:t>
            </a:r>
          </a:p>
        </p:txBody>
      </p:sp>
      <p:sp>
        <p:nvSpPr>
          <p:cNvPr id="3" name="Content Placeholder 2"/>
          <p:cNvSpPr>
            <a:spLocks noGrp="1"/>
          </p:cNvSpPr>
          <p:nvPr>
            <p:ph idx="1"/>
          </p:nvPr>
        </p:nvSpPr>
        <p:spPr>
          <a:xfrm>
            <a:off x="469641" y="1066800"/>
            <a:ext cx="8229600" cy="4965942"/>
          </a:xfrm>
        </p:spPr>
        <p:txBody>
          <a:bodyPr/>
          <a:lstStyle/>
          <a:p>
            <a:pPr marL="0" indent="0">
              <a:buNone/>
            </a:pPr>
            <a:r>
              <a:rPr lang="en-CA" altLang="en-US" sz="1800" dirty="0"/>
              <a:t>Table 4. Change of Significance for Contrasts at 5% Level of Significance (LOS), </a:t>
            </a:r>
            <a:r>
              <a:rPr lang="en-CA" altLang="en-US" sz="1800" dirty="0">
                <a:ea typeface="SimSun" panose="02010600030101010101" pitchFamily="2" charset="-122"/>
                <a:cs typeface="Times New Roman" panose="02020603050405020304" pitchFamily="18" charset="0"/>
              </a:rPr>
              <a:t>2015 NSDUH</a:t>
            </a:r>
            <a:endParaRPr lang="en-CA" altLang="en-US" sz="1800" dirty="0"/>
          </a:p>
        </p:txBody>
      </p:sp>
      <p:sp>
        <p:nvSpPr>
          <p:cNvPr id="4" name="Slide Number Placeholder 3"/>
          <p:cNvSpPr>
            <a:spLocks noGrp="1"/>
          </p:cNvSpPr>
          <p:nvPr>
            <p:ph type="sldNum" sz="quarter" idx="10"/>
          </p:nvPr>
        </p:nvSpPr>
        <p:spPr/>
        <p:txBody>
          <a:bodyPr/>
          <a:lstStyle/>
          <a:p>
            <a:fld id="{D4325D4D-289E-48C1-B277-2BEB492A7D19}" type="slidenum">
              <a:rPr lang="en-US" smtClean="0"/>
              <a:pPr/>
              <a:t>22</a:t>
            </a:fld>
            <a:endParaRPr lang="en-US" dirty="0"/>
          </a:p>
        </p:txBody>
      </p:sp>
      <p:sp>
        <p:nvSpPr>
          <p:cNvPr id="11" name="Rectangle 10"/>
          <p:cNvSpPr/>
          <p:nvPr/>
        </p:nvSpPr>
        <p:spPr>
          <a:xfrm>
            <a:off x="304800" y="6093023"/>
            <a:ext cx="8122568" cy="307777"/>
          </a:xfrm>
          <a:prstGeom prst="rect">
            <a:avLst/>
          </a:prstGeom>
        </p:spPr>
        <p:txBody>
          <a:bodyPr wrap="square">
            <a:spAutoFit/>
          </a:bodyPr>
          <a:lstStyle/>
          <a:p>
            <a:pPr marL="0" marR="0" indent="54610">
              <a:spcBef>
                <a:spcPts val="200"/>
              </a:spcBef>
              <a:spcAft>
                <a:spcPts val="0"/>
              </a:spcAft>
            </a:pPr>
            <a:r>
              <a:rPr lang="en-GB" sz="1400" dirty="0">
                <a:latin typeface="+mn-lt"/>
                <a:ea typeface="PMingLiU" panose="02020500000000000000" pitchFamily="18" charset="-120"/>
                <a:cs typeface="Arial" panose="020B0604020202020204" pitchFamily="34" charset="0"/>
              </a:rPr>
              <a:t>Sig to NS = significant to nonsignificant changes; NS to Sig = nonsignificant to significant changes.</a:t>
            </a:r>
          </a:p>
        </p:txBody>
      </p:sp>
      <p:graphicFrame>
        <p:nvGraphicFramePr>
          <p:cNvPr id="12" name="Content Placeholder 8"/>
          <p:cNvGraphicFramePr>
            <a:graphicFrameLocks/>
          </p:cNvGraphicFramePr>
          <p:nvPr>
            <p:extLst>
              <p:ext uri="{D42A27DB-BD31-4B8C-83A1-F6EECF244321}">
                <p14:modId xmlns:p14="http://schemas.microsoft.com/office/powerpoint/2010/main" val="3162027737"/>
              </p:ext>
            </p:extLst>
          </p:nvPr>
        </p:nvGraphicFramePr>
        <p:xfrm>
          <a:off x="457201" y="1752600"/>
          <a:ext cx="8229599" cy="4306579"/>
        </p:xfrm>
        <a:graphic>
          <a:graphicData uri="http://schemas.openxmlformats.org/drawingml/2006/table">
            <a:tbl>
              <a:tblPr firstRow="1" bandRow="1">
                <a:tableStyleId>{5C22544A-7EE6-4342-B048-85BDC9FD1C3A}</a:tableStyleId>
              </a:tblPr>
              <a:tblGrid>
                <a:gridCol w="2057399">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1238250">
                  <a:extLst>
                    <a:ext uri="{9D8B030D-6E8A-4147-A177-3AD203B41FA5}">
                      <a16:colId xmlns:a16="http://schemas.microsoft.com/office/drawing/2014/main" val="1224164662"/>
                    </a:ext>
                  </a:extLst>
                </a:gridCol>
                <a:gridCol w="1238250">
                  <a:extLst>
                    <a:ext uri="{9D8B030D-6E8A-4147-A177-3AD203B41FA5}">
                      <a16:colId xmlns:a16="http://schemas.microsoft.com/office/drawing/2014/main" val="330825847"/>
                    </a:ext>
                  </a:extLst>
                </a:gridCol>
                <a:gridCol w="1238250">
                  <a:extLst>
                    <a:ext uri="{9D8B030D-6E8A-4147-A177-3AD203B41FA5}">
                      <a16:colId xmlns:a16="http://schemas.microsoft.com/office/drawing/2014/main" val="20002"/>
                    </a:ext>
                  </a:extLst>
                </a:gridCol>
                <a:gridCol w="1238250">
                  <a:extLst>
                    <a:ext uri="{9D8B030D-6E8A-4147-A177-3AD203B41FA5}">
                      <a16:colId xmlns:a16="http://schemas.microsoft.com/office/drawing/2014/main" val="20003"/>
                    </a:ext>
                  </a:extLst>
                </a:gridCol>
              </a:tblGrid>
              <a:tr h="393157">
                <a:tc rowSpan="2">
                  <a:txBody>
                    <a:bodyPr/>
                    <a:lstStyle/>
                    <a:p>
                      <a:pPr marL="0" marR="0" algn="l">
                        <a:spcBef>
                          <a:spcPts val="0"/>
                        </a:spcBef>
                        <a:spcAft>
                          <a:spcPts val="0"/>
                        </a:spcAft>
                      </a:pPr>
                      <a:r>
                        <a:rPr lang="en-US" sz="1600" b="1" dirty="0">
                          <a:effectLst/>
                        </a:rPr>
                        <a:t>Outcome</a:t>
                      </a:r>
                      <a:endParaRPr lang="en-US" sz="1600" b="1"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91440" anchor="b">
                    <a:solidFill>
                      <a:srgbClr val="3F3F3F"/>
                    </a:solidFill>
                  </a:tcPr>
                </a:tc>
                <a:tc rowSpan="2">
                  <a:txBody>
                    <a:bodyPr/>
                    <a:lstStyle/>
                    <a:p>
                      <a:pPr marL="0" marR="0" algn="ctr">
                        <a:spcBef>
                          <a:spcPts val="0"/>
                        </a:spcBef>
                        <a:spcAft>
                          <a:spcPts val="0"/>
                        </a:spcAft>
                      </a:pPr>
                      <a:r>
                        <a:rPr lang="en-US" sz="1600" b="1" i="0" dirty="0">
                          <a:solidFill>
                            <a:schemeClr val="bg1"/>
                          </a:solidFill>
                          <a:effectLst/>
                        </a:rPr>
                        <a:t>Number of Estimates (</a:t>
                      </a:r>
                      <a:r>
                        <a:rPr lang="en-US" sz="1600" b="1" i="1" dirty="0">
                          <a:solidFill>
                            <a:schemeClr val="bg1"/>
                          </a:solidFill>
                          <a:effectLst/>
                        </a:rPr>
                        <a:t>N</a:t>
                      </a:r>
                      <a:r>
                        <a:rPr lang="en-US" sz="1600" b="1" i="0" dirty="0">
                          <a:solidFill>
                            <a:schemeClr val="bg1"/>
                          </a:solidFill>
                          <a:effectLst/>
                        </a:rPr>
                        <a:t>)</a:t>
                      </a:r>
                      <a:endParaRPr lang="en-US" sz="1600" b="1" i="1" dirty="0">
                        <a:solidFill>
                          <a:schemeClr val="bg1"/>
                        </a:solidFill>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3F3F3F"/>
                    </a:solidFill>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effectLst/>
                        </a:rPr>
                        <a:t>Change of Significance (Contrasts)</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rgbClr val="3F3F3F"/>
                    </a:solidFill>
                  </a:tcPr>
                </a:tc>
                <a:tc hMerge="1">
                  <a:txBody>
                    <a:bodyPr/>
                    <a:lstStyle/>
                    <a:p>
                      <a:endParaRPr lang="en-US"/>
                    </a:p>
                  </a:txBody>
                  <a:tcPr/>
                </a:tc>
                <a:tc hMerge="1">
                  <a:txBody>
                    <a:bodyPr/>
                    <a:lstStyle/>
                    <a:p>
                      <a:endParaRPr lang="en-US"/>
                    </a:p>
                  </a:txBody>
                  <a:tcPr>
                    <a:lnB w="12700" cap="flat" cmpd="sng" algn="ctr">
                      <a:solidFill>
                        <a:schemeClr val="bg1"/>
                      </a:solidFill>
                      <a:prstDash val="solid"/>
                      <a:round/>
                      <a:headEnd type="none" w="med" len="med"/>
                      <a:tailEnd type="none" w="med" len="med"/>
                    </a:lnB>
                    <a:solidFill>
                      <a:srgbClr val="3F3F3F"/>
                    </a:solidFill>
                  </a:tcPr>
                </a:tc>
                <a:tc hMerge="1">
                  <a:txBody>
                    <a:bodyPr/>
                    <a:lstStyle/>
                    <a:p>
                      <a:endParaRPr lang="en-US"/>
                    </a:p>
                  </a:txBody>
                  <a:tcPr>
                    <a:lnB w="12700" cap="flat" cmpd="sng" algn="ctr">
                      <a:solidFill>
                        <a:schemeClr val="bg1"/>
                      </a:solidFill>
                      <a:prstDash val="solid"/>
                      <a:round/>
                      <a:headEnd type="none" w="med" len="med"/>
                      <a:tailEnd type="none" w="med" len="med"/>
                    </a:lnB>
                    <a:solidFill>
                      <a:srgbClr val="3F3F3F"/>
                    </a:solidFill>
                  </a:tcPr>
                </a:tc>
                <a:extLst>
                  <a:ext uri="{0D108BD9-81ED-4DB2-BD59-A6C34878D82A}">
                    <a16:rowId xmlns:a16="http://schemas.microsoft.com/office/drawing/2014/main" val="3728997749"/>
                  </a:ext>
                </a:extLst>
              </a:tr>
              <a:tr h="549342">
                <a:tc vMerge="1">
                  <a:txBody>
                    <a:bodyPr/>
                    <a:lstStyle/>
                    <a:p>
                      <a:endParaRPr lang="en-US"/>
                    </a:p>
                  </a:txBody>
                  <a:tcPr>
                    <a:solidFill>
                      <a:srgbClr val="3F3F3F"/>
                    </a:solidFill>
                  </a:tcPr>
                </a:tc>
                <a:tc vMerge="1">
                  <a:txBody>
                    <a:bodyPr/>
                    <a:lstStyle/>
                    <a:p>
                      <a:pPr marL="0" marR="0" algn="ctr">
                        <a:spcBef>
                          <a:spcPts val="0"/>
                        </a:spcBef>
                        <a:spcAft>
                          <a:spcPts val="0"/>
                        </a:spcAft>
                      </a:pPr>
                      <a:endParaRPr lang="en-US" sz="1400" b="1" i="1" dirty="0">
                        <a:solidFill>
                          <a:schemeClr val="bg1"/>
                        </a:solidFill>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9144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3F3F3F"/>
                    </a:solidFill>
                  </a:tcPr>
                </a:tc>
                <a:tc>
                  <a:txBody>
                    <a:bodyPr/>
                    <a:lstStyle/>
                    <a:p>
                      <a:pPr marL="0" marR="0" algn="ctr">
                        <a:spcBef>
                          <a:spcPts val="0"/>
                        </a:spcBef>
                        <a:spcAft>
                          <a:spcPts val="0"/>
                        </a:spcAft>
                      </a:pPr>
                      <a:r>
                        <a:rPr lang="en-US" sz="1600" b="1" dirty="0">
                          <a:solidFill>
                            <a:schemeClr val="bg1"/>
                          </a:solidFill>
                          <a:effectLst/>
                        </a:rPr>
                        <a:t>Sig to NS</a:t>
                      </a:r>
                      <a:endParaRPr lang="en-US" sz="1600" b="1" dirty="0">
                        <a:solidFill>
                          <a:schemeClr val="bg1"/>
                        </a:solidFill>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91440" anchor="b">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3F3F3F"/>
                    </a:solidFill>
                  </a:tcPr>
                </a:tc>
                <a:tc>
                  <a:txBody>
                    <a:bodyPr/>
                    <a:lstStyle/>
                    <a:p>
                      <a:pPr marL="0" marR="0" algn="ctr">
                        <a:spcBef>
                          <a:spcPts val="0"/>
                        </a:spcBef>
                        <a:spcAft>
                          <a:spcPts val="0"/>
                        </a:spcAft>
                      </a:pPr>
                      <a:r>
                        <a:rPr lang="en-US" sz="1600" b="1" dirty="0">
                          <a:solidFill>
                            <a:schemeClr val="bg1"/>
                          </a:solidFill>
                          <a:effectLst/>
                        </a:rPr>
                        <a:t>NS to Sig</a:t>
                      </a:r>
                      <a:endParaRPr lang="en-US" sz="1600" b="1" dirty="0">
                        <a:solidFill>
                          <a:schemeClr val="bg1"/>
                        </a:solidFill>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91440" anchor="b">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3F3F3F"/>
                    </a:solidFill>
                  </a:tcPr>
                </a:tc>
                <a:tc>
                  <a:txBody>
                    <a:bodyPr/>
                    <a:lstStyle/>
                    <a:p>
                      <a:pPr marL="0" marR="0" algn="ctr">
                        <a:spcBef>
                          <a:spcPts val="0"/>
                        </a:spcBef>
                        <a:spcAft>
                          <a:spcPts val="0"/>
                        </a:spcAft>
                      </a:pPr>
                      <a:r>
                        <a:rPr lang="en-US" sz="1600" b="1" dirty="0">
                          <a:solidFill>
                            <a:schemeClr val="bg1"/>
                          </a:solidFill>
                          <a:effectLst/>
                        </a:rPr>
                        <a:t>Total Changed</a:t>
                      </a:r>
                      <a:endParaRPr lang="en-US" sz="1600" b="1" dirty="0">
                        <a:solidFill>
                          <a:schemeClr val="bg1"/>
                        </a:solidFill>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91440" anchor="b">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3F3F3F"/>
                    </a:solidFill>
                  </a:tcPr>
                </a:tc>
                <a:tc>
                  <a:txBody>
                    <a:bodyPr/>
                    <a:lstStyle/>
                    <a:p>
                      <a:pPr marL="0" marR="0" algn="ctr">
                        <a:spcBef>
                          <a:spcPts val="0"/>
                        </a:spcBef>
                        <a:spcAft>
                          <a:spcPts val="0"/>
                        </a:spcAft>
                      </a:pPr>
                      <a:r>
                        <a:rPr lang="en-US" sz="1600" b="1" dirty="0">
                          <a:solidFill>
                            <a:schemeClr val="bg1"/>
                          </a:solidFill>
                          <a:effectLst/>
                        </a:rPr>
                        <a:t>% </a:t>
                      </a:r>
                      <a:r>
                        <a:rPr lang="en-US" sz="1600" b="1" i="1" dirty="0">
                          <a:solidFill>
                            <a:schemeClr val="bg1"/>
                          </a:solidFill>
                          <a:effectLst/>
                        </a:rPr>
                        <a:t>N</a:t>
                      </a:r>
                    </a:p>
                    <a:p>
                      <a:pPr marL="0" marR="0" algn="ctr">
                        <a:spcBef>
                          <a:spcPts val="0"/>
                        </a:spcBef>
                        <a:spcAft>
                          <a:spcPts val="0"/>
                        </a:spcAft>
                      </a:pPr>
                      <a:r>
                        <a:rPr lang="en-US" sz="1600" b="1" dirty="0">
                          <a:solidFill>
                            <a:schemeClr val="bg1"/>
                          </a:solidFill>
                          <a:effectLst/>
                        </a:rPr>
                        <a:t>Changed</a:t>
                      </a:r>
                      <a:endParaRPr lang="en-US" sz="1600" b="1" dirty="0">
                        <a:solidFill>
                          <a:schemeClr val="bg1"/>
                        </a:solidFill>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91440" anchor="b">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3F3F3F"/>
                    </a:solidFill>
                  </a:tcPr>
                </a:tc>
                <a:extLst>
                  <a:ext uri="{0D108BD9-81ED-4DB2-BD59-A6C34878D82A}">
                    <a16:rowId xmlns:a16="http://schemas.microsoft.com/office/drawing/2014/main" val="10000"/>
                  </a:ext>
                </a:extLst>
              </a:tr>
              <a:tr h="393157">
                <a:tc>
                  <a:txBody>
                    <a:bodyPr/>
                    <a:lstStyle/>
                    <a:p>
                      <a:pPr marL="0" marR="0">
                        <a:spcBef>
                          <a:spcPts val="0"/>
                        </a:spcBef>
                        <a:spcAft>
                          <a:spcPts val="0"/>
                        </a:spcAft>
                      </a:pPr>
                      <a:r>
                        <a:rPr lang="en-US" sz="1600" dirty="0">
                          <a:solidFill>
                            <a:schemeClr val="bg1"/>
                          </a:solidFill>
                          <a:effectLst/>
                        </a:rPr>
                        <a:t>Substance Use</a:t>
                      </a:r>
                      <a:endParaRPr lang="en-US" sz="16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rgbClr val="3F3F3F"/>
                    </a:solidFill>
                  </a:tcPr>
                </a:tc>
                <a:tc>
                  <a:txBody>
                    <a:bodyPr/>
                    <a:lstStyle/>
                    <a:p>
                      <a:pPr marL="0" marR="0" algn="ctr">
                        <a:spcBef>
                          <a:spcPts val="0"/>
                        </a:spcBef>
                        <a:spcAft>
                          <a:spcPts val="0"/>
                        </a:spcAft>
                        <a:tabLst>
                          <a:tab pos="177165" algn="dec"/>
                        </a:tabLst>
                      </a:pPr>
                      <a:r>
                        <a:rPr lang="en-US" sz="1600" dirty="0">
                          <a:effectLst/>
                        </a:rPr>
                        <a:t>190</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lnT w="38100" cap="flat" cmpd="sng" algn="ctr">
                      <a:solidFill>
                        <a:schemeClr val="bg1"/>
                      </a:solidFill>
                      <a:prstDash val="solid"/>
                      <a:round/>
                      <a:headEnd type="none" w="med" len="med"/>
                      <a:tailEnd type="none" w="med" len="med"/>
                    </a:lnT>
                  </a:tcPr>
                </a:tc>
                <a:tc>
                  <a:txBody>
                    <a:bodyPr/>
                    <a:lstStyle/>
                    <a:p>
                      <a:pPr marL="0" marR="0" algn="ctr">
                        <a:spcBef>
                          <a:spcPts val="0"/>
                        </a:spcBef>
                        <a:spcAft>
                          <a:spcPts val="0"/>
                        </a:spcAft>
                        <a:tabLst>
                          <a:tab pos="157480" algn="dec"/>
                        </a:tabLst>
                      </a:pPr>
                      <a:r>
                        <a:rPr lang="en-US" sz="1600" dirty="0">
                          <a:effectLst/>
                        </a:rPr>
                        <a:t>2</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lnT w="38100" cap="flat" cmpd="sng" algn="ctr">
                      <a:solidFill>
                        <a:schemeClr val="bg1"/>
                      </a:solidFill>
                      <a:prstDash val="solid"/>
                      <a:round/>
                      <a:headEnd type="none" w="med" len="med"/>
                      <a:tailEnd type="none" w="med" len="med"/>
                    </a:lnT>
                  </a:tcPr>
                </a:tc>
                <a:tc>
                  <a:txBody>
                    <a:bodyPr/>
                    <a:lstStyle/>
                    <a:p>
                      <a:pPr marL="0" marR="0" algn="ctr">
                        <a:spcBef>
                          <a:spcPts val="0"/>
                        </a:spcBef>
                        <a:spcAft>
                          <a:spcPts val="0"/>
                        </a:spcAft>
                        <a:tabLst>
                          <a:tab pos="154940" algn="dec"/>
                        </a:tabLst>
                      </a:pPr>
                      <a:r>
                        <a:rPr lang="en-US" sz="1600" dirty="0">
                          <a:effectLst/>
                        </a:rPr>
                        <a:t>3</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lnT w="38100" cap="flat" cmpd="sng" algn="ctr">
                      <a:solidFill>
                        <a:schemeClr val="bg1"/>
                      </a:solidFill>
                      <a:prstDash val="solid"/>
                      <a:round/>
                      <a:headEnd type="none" w="med" len="med"/>
                      <a:tailEnd type="none" w="med" len="med"/>
                    </a:lnT>
                  </a:tcPr>
                </a:tc>
                <a:tc>
                  <a:txBody>
                    <a:bodyPr/>
                    <a:lstStyle/>
                    <a:p>
                      <a:pPr marL="0" marR="0" algn="ctr">
                        <a:spcBef>
                          <a:spcPts val="0"/>
                        </a:spcBef>
                        <a:spcAft>
                          <a:spcPts val="0"/>
                        </a:spcAft>
                        <a:tabLst>
                          <a:tab pos="272415" algn="dec"/>
                        </a:tabLst>
                      </a:pPr>
                      <a:r>
                        <a:rPr lang="en-US" sz="1600" dirty="0">
                          <a:effectLst/>
                        </a:rPr>
                        <a:t>5</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lnT w="38100" cap="flat" cmpd="sng" algn="ctr">
                      <a:solidFill>
                        <a:schemeClr val="bg1"/>
                      </a:solidFill>
                      <a:prstDash val="solid"/>
                      <a:round/>
                      <a:headEnd type="none" w="med" len="med"/>
                      <a:tailEnd type="none" w="med" len="med"/>
                    </a:lnT>
                  </a:tcPr>
                </a:tc>
                <a:tc>
                  <a:txBody>
                    <a:bodyPr/>
                    <a:lstStyle/>
                    <a:p>
                      <a:pPr marL="0" marR="0" algn="ctr">
                        <a:spcBef>
                          <a:spcPts val="0"/>
                        </a:spcBef>
                        <a:spcAft>
                          <a:spcPts val="0"/>
                        </a:spcAft>
                        <a:tabLst>
                          <a:tab pos="231140" algn="dec"/>
                        </a:tabLst>
                      </a:pPr>
                      <a:r>
                        <a:rPr lang="en-US" sz="1600" dirty="0">
                          <a:effectLst/>
                        </a:rPr>
                        <a:t>2.63</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1"/>
                  </a:ext>
                </a:extLst>
              </a:tr>
              <a:tr h="452400">
                <a:tc>
                  <a:txBody>
                    <a:bodyPr/>
                    <a:lstStyle/>
                    <a:p>
                      <a:pPr marL="0" marR="0">
                        <a:spcBef>
                          <a:spcPts val="0"/>
                        </a:spcBef>
                        <a:spcAft>
                          <a:spcPts val="0"/>
                        </a:spcAft>
                      </a:pPr>
                      <a:r>
                        <a:rPr lang="en-US" sz="1600" dirty="0">
                          <a:solidFill>
                            <a:schemeClr val="bg1"/>
                          </a:solidFill>
                          <a:effectLst/>
                        </a:rPr>
                        <a:t>Substance Abuse/ Dependence</a:t>
                      </a:r>
                      <a:endParaRPr lang="en-US" sz="16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rgbClr val="3F3F3F"/>
                    </a:solidFill>
                  </a:tcPr>
                </a:tc>
                <a:tc>
                  <a:txBody>
                    <a:bodyPr/>
                    <a:lstStyle/>
                    <a:p>
                      <a:pPr marL="0" marR="0" algn="ctr">
                        <a:spcBef>
                          <a:spcPts val="0"/>
                        </a:spcBef>
                        <a:spcAft>
                          <a:spcPts val="0"/>
                        </a:spcAft>
                        <a:tabLst>
                          <a:tab pos="177165" algn="dec"/>
                        </a:tabLst>
                      </a:pPr>
                      <a:r>
                        <a:rPr lang="en-US" sz="1600" dirty="0">
                          <a:effectLst/>
                        </a:rPr>
                        <a:t>228</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tc>
                  <a:txBody>
                    <a:bodyPr/>
                    <a:lstStyle/>
                    <a:p>
                      <a:pPr marL="0" marR="0" algn="ctr">
                        <a:spcBef>
                          <a:spcPts val="0"/>
                        </a:spcBef>
                        <a:spcAft>
                          <a:spcPts val="0"/>
                        </a:spcAft>
                        <a:tabLst>
                          <a:tab pos="157480" algn="dec"/>
                        </a:tabLst>
                      </a:pPr>
                      <a:r>
                        <a:rPr lang="en-US" sz="1600" dirty="0">
                          <a:effectLst/>
                        </a:rPr>
                        <a:t>6</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tc>
                  <a:txBody>
                    <a:bodyPr/>
                    <a:lstStyle/>
                    <a:p>
                      <a:pPr marL="0" marR="0" algn="ctr">
                        <a:spcBef>
                          <a:spcPts val="0"/>
                        </a:spcBef>
                        <a:spcAft>
                          <a:spcPts val="0"/>
                        </a:spcAft>
                        <a:tabLst>
                          <a:tab pos="154940" algn="dec"/>
                        </a:tabLst>
                      </a:pPr>
                      <a:r>
                        <a:rPr lang="en-US" sz="1600" dirty="0">
                          <a:effectLst/>
                        </a:rPr>
                        <a:t>4</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tc>
                  <a:txBody>
                    <a:bodyPr/>
                    <a:lstStyle/>
                    <a:p>
                      <a:pPr marL="0" marR="0" algn="ctr">
                        <a:spcBef>
                          <a:spcPts val="0"/>
                        </a:spcBef>
                        <a:spcAft>
                          <a:spcPts val="0"/>
                        </a:spcAft>
                        <a:tabLst>
                          <a:tab pos="272415" algn="dec"/>
                        </a:tabLst>
                      </a:pPr>
                      <a:r>
                        <a:rPr lang="en-US" sz="1600" dirty="0">
                          <a:effectLst/>
                        </a:rPr>
                        <a:t>10</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tc>
                  <a:txBody>
                    <a:bodyPr/>
                    <a:lstStyle/>
                    <a:p>
                      <a:pPr marL="0" marR="0" algn="ctr">
                        <a:spcBef>
                          <a:spcPts val="0"/>
                        </a:spcBef>
                        <a:spcAft>
                          <a:spcPts val="0"/>
                        </a:spcAft>
                        <a:tabLst>
                          <a:tab pos="231140" algn="dec"/>
                        </a:tabLst>
                      </a:pPr>
                      <a:r>
                        <a:rPr lang="en-US" sz="1600" dirty="0">
                          <a:effectLst/>
                        </a:rPr>
                        <a:t>4.39</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extLst>
                  <a:ext uri="{0D108BD9-81ED-4DB2-BD59-A6C34878D82A}">
                    <a16:rowId xmlns:a16="http://schemas.microsoft.com/office/drawing/2014/main" val="10002"/>
                  </a:ext>
                </a:extLst>
              </a:tr>
              <a:tr h="393157">
                <a:tc>
                  <a:txBody>
                    <a:bodyPr/>
                    <a:lstStyle/>
                    <a:p>
                      <a:pPr marL="0" marR="0">
                        <a:spcBef>
                          <a:spcPts val="0"/>
                        </a:spcBef>
                        <a:spcAft>
                          <a:spcPts val="0"/>
                        </a:spcAft>
                      </a:pPr>
                      <a:r>
                        <a:rPr lang="en-US" sz="1600" dirty="0">
                          <a:solidFill>
                            <a:schemeClr val="bg1"/>
                          </a:solidFill>
                          <a:effectLst/>
                        </a:rPr>
                        <a:t>Adult Mental Health</a:t>
                      </a:r>
                      <a:endParaRPr lang="en-US" sz="16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rgbClr val="3F3F3F"/>
                    </a:solidFill>
                  </a:tcPr>
                </a:tc>
                <a:tc>
                  <a:txBody>
                    <a:bodyPr/>
                    <a:lstStyle/>
                    <a:p>
                      <a:pPr marL="0" marR="0" algn="ctr">
                        <a:spcBef>
                          <a:spcPts val="0"/>
                        </a:spcBef>
                        <a:spcAft>
                          <a:spcPts val="0"/>
                        </a:spcAft>
                        <a:tabLst>
                          <a:tab pos="177165" algn="dec"/>
                        </a:tabLst>
                      </a:pPr>
                      <a:r>
                        <a:rPr lang="en-US" sz="1600" dirty="0">
                          <a:effectLst/>
                        </a:rPr>
                        <a:t>176</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tc>
                  <a:txBody>
                    <a:bodyPr/>
                    <a:lstStyle/>
                    <a:p>
                      <a:pPr marL="0" marR="0" algn="ctr">
                        <a:spcBef>
                          <a:spcPts val="0"/>
                        </a:spcBef>
                        <a:spcAft>
                          <a:spcPts val="0"/>
                        </a:spcAft>
                        <a:tabLst>
                          <a:tab pos="157480" algn="dec"/>
                        </a:tabLst>
                      </a:pPr>
                      <a:r>
                        <a:rPr lang="en-US" sz="1600" dirty="0">
                          <a:effectLst/>
                        </a:rPr>
                        <a:t>9</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tc>
                  <a:txBody>
                    <a:bodyPr/>
                    <a:lstStyle/>
                    <a:p>
                      <a:pPr marL="0" marR="0" algn="ctr">
                        <a:spcBef>
                          <a:spcPts val="0"/>
                        </a:spcBef>
                        <a:spcAft>
                          <a:spcPts val="0"/>
                        </a:spcAft>
                        <a:tabLst>
                          <a:tab pos="154940" algn="dec"/>
                        </a:tabLst>
                      </a:pPr>
                      <a:r>
                        <a:rPr lang="en-US" sz="1600" dirty="0">
                          <a:effectLst/>
                        </a:rPr>
                        <a:t>4</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tc>
                  <a:txBody>
                    <a:bodyPr/>
                    <a:lstStyle/>
                    <a:p>
                      <a:pPr marL="0" marR="0" algn="ctr">
                        <a:spcBef>
                          <a:spcPts val="0"/>
                        </a:spcBef>
                        <a:spcAft>
                          <a:spcPts val="0"/>
                        </a:spcAft>
                        <a:tabLst>
                          <a:tab pos="272415" algn="dec"/>
                        </a:tabLst>
                      </a:pPr>
                      <a:r>
                        <a:rPr lang="en-US" sz="1600" dirty="0">
                          <a:effectLst/>
                        </a:rPr>
                        <a:t>13</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tc>
                  <a:txBody>
                    <a:bodyPr/>
                    <a:lstStyle/>
                    <a:p>
                      <a:pPr marL="0" marR="0" algn="ctr">
                        <a:spcBef>
                          <a:spcPts val="0"/>
                        </a:spcBef>
                        <a:spcAft>
                          <a:spcPts val="0"/>
                        </a:spcAft>
                        <a:tabLst>
                          <a:tab pos="231140" algn="dec"/>
                        </a:tabLst>
                      </a:pPr>
                      <a:r>
                        <a:rPr lang="en-US" sz="1600" dirty="0">
                          <a:effectLst/>
                        </a:rPr>
                        <a:t>7.39</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extLst>
                  <a:ext uri="{0D108BD9-81ED-4DB2-BD59-A6C34878D82A}">
                    <a16:rowId xmlns:a16="http://schemas.microsoft.com/office/drawing/2014/main" val="10003"/>
                  </a:ext>
                </a:extLst>
              </a:tr>
              <a:tr h="452400">
                <a:tc>
                  <a:txBody>
                    <a:bodyPr/>
                    <a:lstStyle/>
                    <a:p>
                      <a:pPr marL="0" marR="0">
                        <a:spcBef>
                          <a:spcPts val="0"/>
                        </a:spcBef>
                        <a:spcAft>
                          <a:spcPts val="0"/>
                        </a:spcAft>
                      </a:pPr>
                      <a:r>
                        <a:rPr lang="en-US" sz="1600" dirty="0">
                          <a:solidFill>
                            <a:schemeClr val="bg1"/>
                          </a:solidFill>
                          <a:effectLst/>
                        </a:rPr>
                        <a:t>Chronic Health Condition</a:t>
                      </a:r>
                      <a:endParaRPr lang="en-US" sz="16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rgbClr val="3F3F3F"/>
                    </a:solidFill>
                  </a:tcPr>
                </a:tc>
                <a:tc>
                  <a:txBody>
                    <a:bodyPr/>
                    <a:lstStyle/>
                    <a:p>
                      <a:pPr marL="0" marR="0" algn="ctr">
                        <a:spcBef>
                          <a:spcPts val="0"/>
                        </a:spcBef>
                        <a:spcAft>
                          <a:spcPts val="0"/>
                        </a:spcAft>
                        <a:tabLst>
                          <a:tab pos="177165" algn="dec"/>
                        </a:tabLst>
                      </a:pPr>
                      <a:r>
                        <a:rPr lang="en-US" sz="1600" dirty="0">
                          <a:effectLst/>
                        </a:rPr>
                        <a:t>345</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tc>
                  <a:txBody>
                    <a:bodyPr/>
                    <a:lstStyle/>
                    <a:p>
                      <a:pPr marL="0" marR="0" algn="ctr">
                        <a:spcBef>
                          <a:spcPts val="0"/>
                        </a:spcBef>
                        <a:spcAft>
                          <a:spcPts val="0"/>
                        </a:spcAft>
                        <a:tabLst>
                          <a:tab pos="157480" algn="dec"/>
                        </a:tabLst>
                      </a:pPr>
                      <a:r>
                        <a:rPr lang="en-US" sz="1600" dirty="0">
                          <a:effectLst/>
                        </a:rPr>
                        <a:t>16</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tc>
                  <a:txBody>
                    <a:bodyPr/>
                    <a:lstStyle/>
                    <a:p>
                      <a:pPr marL="0" marR="0" algn="ctr">
                        <a:spcBef>
                          <a:spcPts val="0"/>
                        </a:spcBef>
                        <a:spcAft>
                          <a:spcPts val="0"/>
                        </a:spcAft>
                        <a:tabLst>
                          <a:tab pos="154940" algn="dec"/>
                        </a:tabLst>
                      </a:pPr>
                      <a:r>
                        <a:rPr lang="en-US" sz="1600" dirty="0">
                          <a:effectLst/>
                        </a:rPr>
                        <a:t>8</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tc>
                  <a:txBody>
                    <a:bodyPr/>
                    <a:lstStyle/>
                    <a:p>
                      <a:pPr marL="0" marR="0" algn="ctr">
                        <a:spcBef>
                          <a:spcPts val="0"/>
                        </a:spcBef>
                        <a:spcAft>
                          <a:spcPts val="0"/>
                        </a:spcAft>
                        <a:tabLst>
                          <a:tab pos="272415" algn="dec"/>
                        </a:tabLst>
                      </a:pPr>
                      <a:r>
                        <a:rPr lang="en-US" sz="1600" dirty="0">
                          <a:effectLst/>
                        </a:rPr>
                        <a:t>24</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tc>
                  <a:txBody>
                    <a:bodyPr/>
                    <a:lstStyle/>
                    <a:p>
                      <a:pPr marL="0" marR="0" algn="ctr">
                        <a:spcBef>
                          <a:spcPts val="0"/>
                        </a:spcBef>
                        <a:spcAft>
                          <a:spcPts val="0"/>
                        </a:spcAft>
                        <a:tabLst>
                          <a:tab pos="231140" algn="dec"/>
                        </a:tabLst>
                      </a:pPr>
                      <a:r>
                        <a:rPr lang="en-US" sz="1600" dirty="0">
                          <a:effectLst/>
                        </a:rPr>
                        <a:t>6.96</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extLst>
                  <a:ext uri="{0D108BD9-81ED-4DB2-BD59-A6C34878D82A}">
                    <a16:rowId xmlns:a16="http://schemas.microsoft.com/office/drawing/2014/main" val="10004"/>
                  </a:ext>
                </a:extLst>
              </a:tr>
              <a:tr h="393157">
                <a:tc>
                  <a:txBody>
                    <a:bodyPr/>
                    <a:lstStyle/>
                    <a:p>
                      <a:pPr marL="0" marR="0">
                        <a:spcBef>
                          <a:spcPts val="0"/>
                        </a:spcBef>
                        <a:spcAft>
                          <a:spcPts val="0"/>
                        </a:spcAft>
                      </a:pPr>
                      <a:r>
                        <a:rPr lang="en-US" sz="1600" dirty="0">
                          <a:solidFill>
                            <a:schemeClr val="bg1"/>
                          </a:solidFill>
                          <a:effectLst/>
                        </a:rPr>
                        <a:t>Cancer</a:t>
                      </a:r>
                      <a:endParaRPr lang="en-US" sz="16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rgbClr val="3F3F3F"/>
                    </a:solidFill>
                  </a:tcPr>
                </a:tc>
                <a:tc>
                  <a:txBody>
                    <a:bodyPr/>
                    <a:lstStyle/>
                    <a:p>
                      <a:pPr marL="0" marR="0" algn="ctr">
                        <a:spcBef>
                          <a:spcPts val="0"/>
                        </a:spcBef>
                        <a:spcAft>
                          <a:spcPts val="0"/>
                        </a:spcAft>
                        <a:tabLst>
                          <a:tab pos="177165" algn="dec"/>
                        </a:tabLst>
                      </a:pPr>
                      <a:r>
                        <a:rPr lang="en-US" sz="1600" dirty="0">
                          <a:effectLst/>
                        </a:rPr>
                        <a:t>404</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tc>
                  <a:txBody>
                    <a:bodyPr/>
                    <a:lstStyle/>
                    <a:p>
                      <a:pPr marL="0" marR="0" algn="ctr">
                        <a:spcBef>
                          <a:spcPts val="0"/>
                        </a:spcBef>
                        <a:spcAft>
                          <a:spcPts val="0"/>
                        </a:spcAft>
                        <a:tabLst>
                          <a:tab pos="157480" algn="dec"/>
                        </a:tabLst>
                      </a:pPr>
                      <a:r>
                        <a:rPr lang="en-US" sz="1600" dirty="0">
                          <a:effectLst/>
                        </a:rPr>
                        <a:t>19</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tc>
                  <a:txBody>
                    <a:bodyPr/>
                    <a:lstStyle/>
                    <a:p>
                      <a:pPr marL="0" marR="0" algn="ctr">
                        <a:spcBef>
                          <a:spcPts val="0"/>
                        </a:spcBef>
                        <a:spcAft>
                          <a:spcPts val="0"/>
                        </a:spcAft>
                        <a:tabLst>
                          <a:tab pos="154940" algn="dec"/>
                        </a:tabLst>
                      </a:pPr>
                      <a:r>
                        <a:rPr lang="en-US" sz="1600" dirty="0">
                          <a:effectLst/>
                        </a:rPr>
                        <a:t>16</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tc>
                  <a:txBody>
                    <a:bodyPr/>
                    <a:lstStyle/>
                    <a:p>
                      <a:pPr marL="0" marR="0" algn="ctr">
                        <a:spcBef>
                          <a:spcPts val="0"/>
                        </a:spcBef>
                        <a:spcAft>
                          <a:spcPts val="0"/>
                        </a:spcAft>
                        <a:tabLst>
                          <a:tab pos="272415" algn="dec"/>
                        </a:tabLst>
                      </a:pPr>
                      <a:r>
                        <a:rPr lang="en-US" sz="1600" dirty="0">
                          <a:effectLst/>
                        </a:rPr>
                        <a:t>35</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tc>
                  <a:txBody>
                    <a:bodyPr/>
                    <a:lstStyle/>
                    <a:p>
                      <a:pPr marL="0" marR="0" algn="ctr">
                        <a:spcBef>
                          <a:spcPts val="0"/>
                        </a:spcBef>
                        <a:spcAft>
                          <a:spcPts val="0"/>
                        </a:spcAft>
                        <a:tabLst>
                          <a:tab pos="231140" algn="dec"/>
                        </a:tabLst>
                      </a:pPr>
                      <a:r>
                        <a:rPr lang="en-US" sz="1600" dirty="0">
                          <a:effectLst/>
                        </a:rPr>
                        <a:t>8.66</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extLst>
                  <a:ext uri="{0D108BD9-81ED-4DB2-BD59-A6C34878D82A}">
                    <a16:rowId xmlns:a16="http://schemas.microsoft.com/office/drawing/2014/main" val="10005"/>
                  </a:ext>
                </a:extLst>
              </a:tr>
              <a:tr h="393157">
                <a:tc>
                  <a:txBody>
                    <a:bodyPr/>
                    <a:lstStyle/>
                    <a:p>
                      <a:pPr marL="0" marR="0">
                        <a:spcBef>
                          <a:spcPts val="0"/>
                        </a:spcBef>
                        <a:spcAft>
                          <a:spcPts val="0"/>
                        </a:spcAft>
                      </a:pPr>
                      <a:r>
                        <a:rPr lang="en-US" sz="1600" dirty="0">
                          <a:solidFill>
                            <a:schemeClr val="bg1"/>
                          </a:solidFill>
                          <a:effectLst/>
                        </a:rPr>
                        <a:t>Prescription Drugs</a:t>
                      </a:r>
                      <a:endParaRPr lang="en-US" sz="16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rgbClr val="3F3F3F"/>
                    </a:solidFill>
                  </a:tcPr>
                </a:tc>
                <a:tc>
                  <a:txBody>
                    <a:bodyPr/>
                    <a:lstStyle/>
                    <a:p>
                      <a:pPr marL="0" marR="0" algn="ctr">
                        <a:spcBef>
                          <a:spcPts val="0"/>
                        </a:spcBef>
                        <a:spcAft>
                          <a:spcPts val="0"/>
                        </a:spcAft>
                        <a:tabLst>
                          <a:tab pos="177165" algn="dec"/>
                        </a:tabLst>
                      </a:pPr>
                      <a:r>
                        <a:rPr lang="en-US" sz="1600" dirty="0">
                          <a:effectLst/>
                        </a:rPr>
                        <a:t> </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tc>
                  <a:txBody>
                    <a:bodyPr/>
                    <a:lstStyle/>
                    <a:p>
                      <a:pPr marL="0" marR="0" algn="ctr">
                        <a:spcBef>
                          <a:spcPts val="0"/>
                        </a:spcBef>
                        <a:spcAft>
                          <a:spcPts val="0"/>
                        </a:spcAft>
                        <a:tabLst>
                          <a:tab pos="157480" algn="dec"/>
                        </a:tabLst>
                      </a:pPr>
                      <a:r>
                        <a:rPr lang="en-US" sz="1600" dirty="0">
                          <a:effectLst/>
                        </a:rPr>
                        <a:t> </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tc>
                  <a:txBody>
                    <a:bodyPr/>
                    <a:lstStyle/>
                    <a:p>
                      <a:pPr marL="0" marR="0" algn="ctr">
                        <a:spcBef>
                          <a:spcPts val="0"/>
                        </a:spcBef>
                        <a:spcAft>
                          <a:spcPts val="0"/>
                        </a:spcAft>
                        <a:tabLst>
                          <a:tab pos="154940" algn="dec"/>
                        </a:tabLst>
                      </a:pPr>
                      <a:r>
                        <a:rPr lang="en-US" sz="1600" dirty="0">
                          <a:effectLst/>
                        </a:rPr>
                        <a:t> </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tc>
                  <a:txBody>
                    <a:bodyPr/>
                    <a:lstStyle/>
                    <a:p>
                      <a:pPr marL="0" marR="0" algn="ctr">
                        <a:spcBef>
                          <a:spcPts val="0"/>
                        </a:spcBef>
                        <a:spcAft>
                          <a:spcPts val="0"/>
                        </a:spcAft>
                        <a:tabLst>
                          <a:tab pos="272415" algn="dec"/>
                        </a:tabLst>
                      </a:pPr>
                      <a:r>
                        <a:rPr lang="en-US" sz="1600" dirty="0">
                          <a:effectLst/>
                        </a:rPr>
                        <a:t> </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tc>
                  <a:txBody>
                    <a:bodyPr/>
                    <a:lstStyle/>
                    <a:p>
                      <a:pPr marL="0" marR="0" algn="ctr">
                        <a:spcBef>
                          <a:spcPts val="0"/>
                        </a:spcBef>
                        <a:spcAft>
                          <a:spcPts val="0"/>
                        </a:spcAft>
                        <a:tabLst>
                          <a:tab pos="231140" algn="dec"/>
                        </a:tabLst>
                      </a:pPr>
                      <a:r>
                        <a:rPr lang="en-US" sz="1600" dirty="0">
                          <a:effectLst/>
                        </a:rPr>
                        <a:t> </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extLst>
                  <a:ext uri="{0D108BD9-81ED-4DB2-BD59-A6C34878D82A}">
                    <a16:rowId xmlns:a16="http://schemas.microsoft.com/office/drawing/2014/main" val="10007"/>
                  </a:ext>
                </a:extLst>
              </a:tr>
              <a:tr h="393157">
                <a:tc>
                  <a:txBody>
                    <a:bodyPr/>
                    <a:lstStyle/>
                    <a:p>
                      <a:pPr marL="0" marR="0" indent="102870">
                        <a:spcBef>
                          <a:spcPts val="0"/>
                        </a:spcBef>
                        <a:spcAft>
                          <a:spcPts val="0"/>
                        </a:spcAft>
                      </a:pPr>
                      <a:r>
                        <a:rPr lang="en-US" sz="1600" dirty="0">
                          <a:solidFill>
                            <a:schemeClr val="bg1"/>
                          </a:solidFill>
                          <a:effectLst/>
                        </a:rPr>
                        <a:t>         Past Year Use</a:t>
                      </a:r>
                      <a:endParaRPr lang="en-US" sz="16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rgbClr val="3F3F3F"/>
                    </a:solidFill>
                  </a:tcPr>
                </a:tc>
                <a:tc>
                  <a:txBody>
                    <a:bodyPr/>
                    <a:lstStyle/>
                    <a:p>
                      <a:pPr marL="0" marR="0" algn="ctr">
                        <a:spcBef>
                          <a:spcPts val="0"/>
                        </a:spcBef>
                        <a:spcAft>
                          <a:spcPts val="0"/>
                        </a:spcAft>
                        <a:tabLst>
                          <a:tab pos="177165" algn="dec"/>
                        </a:tabLst>
                      </a:pPr>
                      <a:r>
                        <a:rPr lang="en-US" sz="1600" dirty="0">
                          <a:effectLst/>
                        </a:rPr>
                        <a:t>855</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tc>
                  <a:txBody>
                    <a:bodyPr/>
                    <a:lstStyle/>
                    <a:p>
                      <a:pPr marL="0" marR="0" algn="ctr">
                        <a:spcBef>
                          <a:spcPts val="0"/>
                        </a:spcBef>
                        <a:spcAft>
                          <a:spcPts val="0"/>
                        </a:spcAft>
                        <a:tabLst>
                          <a:tab pos="157480" algn="dec"/>
                        </a:tabLst>
                      </a:pPr>
                      <a:r>
                        <a:rPr lang="en-US" sz="1600" dirty="0">
                          <a:effectLst/>
                        </a:rPr>
                        <a:t>32</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tc>
                  <a:txBody>
                    <a:bodyPr/>
                    <a:lstStyle/>
                    <a:p>
                      <a:pPr marL="0" marR="0" algn="ctr">
                        <a:spcBef>
                          <a:spcPts val="0"/>
                        </a:spcBef>
                        <a:spcAft>
                          <a:spcPts val="0"/>
                        </a:spcAft>
                        <a:tabLst>
                          <a:tab pos="154940" algn="dec"/>
                        </a:tabLst>
                      </a:pPr>
                      <a:r>
                        <a:rPr lang="en-US" sz="1600" dirty="0">
                          <a:effectLst/>
                        </a:rPr>
                        <a:t>19</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tc>
                  <a:txBody>
                    <a:bodyPr/>
                    <a:lstStyle/>
                    <a:p>
                      <a:pPr marL="0" marR="0" algn="ctr">
                        <a:spcBef>
                          <a:spcPts val="0"/>
                        </a:spcBef>
                        <a:spcAft>
                          <a:spcPts val="0"/>
                        </a:spcAft>
                        <a:tabLst>
                          <a:tab pos="272415" algn="dec"/>
                        </a:tabLst>
                      </a:pPr>
                      <a:r>
                        <a:rPr lang="en-US" sz="1600" dirty="0">
                          <a:effectLst/>
                        </a:rPr>
                        <a:t>51</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tc>
                  <a:txBody>
                    <a:bodyPr/>
                    <a:lstStyle/>
                    <a:p>
                      <a:pPr marL="0" marR="0" algn="ctr">
                        <a:spcBef>
                          <a:spcPts val="0"/>
                        </a:spcBef>
                        <a:spcAft>
                          <a:spcPts val="0"/>
                        </a:spcAft>
                        <a:tabLst>
                          <a:tab pos="231140" algn="dec"/>
                        </a:tabLst>
                      </a:pPr>
                      <a:r>
                        <a:rPr lang="en-US" sz="1600" dirty="0">
                          <a:effectLst/>
                        </a:rPr>
                        <a:t>5.96</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extLst>
                  <a:ext uri="{0D108BD9-81ED-4DB2-BD59-A6C34878D82A}">
                    <a16:rowId xmlns:a16="http://schemas.microsoft.com/office/drawing/2014/main" val="369329317"/>
                  </a:ext>
                </a:extLst>
              </a:tr>
              <a:tr h="393157">
                <a:tc>
                  <a:txBody>
                    <a:bodyPr/>
                    <a:lstStyle/>
                    <a:p>
                      <a:pPr marL="0" marR="0" indent="102870">
                        <a:spcBef>
                          <a:spcPts val="0"/>
                        </a:spcBef>
                        <a:spcAft>
                          <a:spcPts val="0"/>
                        </a:spcAft>
                      </a:pPr>
                      <a:r>
                        <a:rPr lang="en-US" sz="1600" dirty="0">
                          <a:solidFill>
                            <a:schemeClr val="bg1"/>
                          </a:solidFill>
                          <a:effectLst/>
                        </a:rPr>
                        <a:t>    Past Year Misuse</a:t>
                      </a:r>
                      <a:endParaRPr lang="en-US" sz="16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rgbClr val="3F3F3F"/>
                    </a:solidFill>
                  </a:tcPr>
                </a:tc>
                <a:tc>
                  <a:txBody>
                    <a:bodyPr/>
                    <a:lstStyle/>
                    <a:p>
                      <a:pPr marL="0" marR="0" algn="ctr">
                        <a:spcBef>
                          <a:spcPts val="0"/>
                        </a:spcBef>
                        <a:spcAft>
                          <a:spcPts val="0"/>
                        </a:spcAft>
                        <a:tabLst>
                          <a:tab pos="177165" algn="dec"/>
                        </a:tabLst>
                      </a:pPr>
                      <a:r>
                        <a:rPr lang="en-US" sz="1600" dirty="0">
                          <a:effectLst/>
                        </a:rPr>
                        <a:t>722</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tc>
                  <a:txBody>
                    <a:bodyPr/>
                    <a:lstStyle/>
                    <a:p>
                      <a:pPr marL="0" marR="0" algn="ctr">
                        <a:spcBef>
                          <a:spcPts val="0"/>
                        </a:spcBef>
                        <a:spcAft>
                          <a:spcPts val="0"/>
                        </a:spcAft>
                        <a:tabLst>
                          <a:tab pos="157480" algn="dec"/>
                        </a:tabLst>
                      </a:pPr>
                      <a:r>
                        <a:rPr lang="en-US" sz="1600" dirty="0">
                          <a:effectLst/>
                        </a:rPr>
                        <a:t>21</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tc>
                  <a:txBody>
                    <a:bodyPr/>
                    <a:lstStyle/>
                    <a:p>
                      <a:pPr marL="0" marR="0" algn="ctr">
                        <a:spcBef>
                          <a:spcPts val="0"/>
                        </a:spcBef>
                        <a:spcAft>
                          <a:spcPts val="0"/>
                        </a:spcAft>
                        <a:tabLst>
                          <a:tab pos="154940" algn="dec"/>
                        </a:tabLst>
                      </a:pPr>
                      <a:r>
                        <a:rPr lang="en-US" sz="1600" dirty="0">
                          <a:effectLst/>
                        </a:rPr>
                        <a:t>20</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tc>
                  <a:txBody>
                    <a:bodyPr/>
                    <a:lstStyle/>
                    <a:p>
                      <a:pPr marL="0" marR="0" algn="ctr">
                        <a:spcBef>
                          <a:spcPts val="0"/>
                        </a:spcBef>
                        <a:spcAft>
                          <a:spcPts val="0"/>
                        </a:spcAft>
                        <a:tabLst>
                          <a:tab pos="272415" algn="dec"/>
                        </a:tabLst>
                      </a:pPr>
                      <a:r>
                        <a:rPr lang="en-US" sz="1600" dirty="0">
                          <a:effectLst/>
                        </a:rPr>
                        <a:t>41</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tc>
                  <a:txBody>
                    <a:bodyPr/>
                    <a:lstStyle/>
                    <a:p>
                      <a:pPr marL="0" marR="0" algn="ctr">
                        <a:spcBef>
                          <a:spcPts val="0"/>
                        </a:spcBef>
                        <a:spcAft>
                          <a:spcPts val="0"/>
                        </a:spcAft>
                        <a:tabLst>
                          <a:tab pos="231140" algn="dec"/>
                        </a:tabLst>
                      </a:pPr>
                      <a:r>
                        <a:rPr lang="en-US" sz="1600" dirty="0">
                          <a:effectLst/>
                        </a:rPr>
                        <a:t>5.68</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tc>
                <a:extLst>
                  <a:ext uri="{0D108BD9-81ED-4DB2-BD59-A6C34878D82A}">
                    <a16:rowId xmlns:a16="http://schemas.microsoft.com/office/drawing/2014/main" val="3159649839"/>
                  </a:ext>
                </a:extLst>
              </a:tr>
            </a:tbl>
          </a:graphicData>
        </a:graphic>
      </p:graphicFrame>
    </p:spTree>
    <p:extLst>
      <p:ext uri="{BB962C8B-B14F-4D97-AF65-F5344CB8AC3E}">
        <p14:creationId xmlns:p14="http://schemas.microsoft.com/office/powerpoint/2010/main" val="33165783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
            <a:ext cx="9144000" cy="655638"/>
          </a:xfrm>
        </p:spPr>
        <p:txBody>
          <a:bodyPr/>
          <a:lstStyle/>
          <a:p>
            <a:r>
              <a:rPr lang="en-US" dirty="0"/>
              <a:t>3c. NSDUH PUF data quality (continued)</a:t>
            </a:r>
          </a:p>
        </p:txBody>
      </p:sp>
      <p:sp>
        <p:nvSpPr>
          <p:cNvPr id="3" name="Content Placeholder 2"/>
          <p:cNvSpPr>
            <a:spLocks noGrp="1"/>
          </p:cNvSpPr>
          <p:nvPr>
            <p:ph idx="1"/>
          </p:nvPr>
        </p:nvSpPr>
        <p:spPr>
          <a:xfrm>
            <a:off x="457200" y="990600"/>
            <a:ext cx="8229600" cy="5211763"/>
          </a:xfrm>
        </p:spPr>
        <p:txBody>
          <a:bodyPr/>
          <a:lstStyle/>
          <a:p>
            <a:pPr marL="0" indent="0">
              <a:buNone/>
            </a:pPr>
            <a:r>
              <a:rPr lang="en-CA" altLang="en-US" sz="1800" dirty="0">
                <a:ea typeface="SimSun" panose="02010600030101010101" pitchFamily="2" charset="-122"/>
                <a:cs typeface="Times New Roman" panose="02020603050405020304" pitchFamily="18" charset="0"/>
              </a:rPr>
              <a:t>Table 5. Change of Significance for Regression Coefficients at 5% Level of Significance (LOS) , 2015 NSDUH</a:t>
            </a:r>
            <a:endParaRPr lang="en-US" sz="1800" dirty="0"/>
          </a:p>
        </p:txBody>
      </p:sp>
      <p:sp>
        <p:nvSpPr>
          <p:cNvPr id="4" name="Slide Number Placeholder 3"/>
          <p:cNvSpPr>
            <a:spLocks noGrp="1"/>
          </p:cNvSpPr>
          <p:nvPr>
            <p:ph type="sldNum" sz="quarter" idx="10"/>
          </p:nvPr>
        </p:nvSpPr>
        <p:spPr/>
        <p:txBody>
          <a:bodyPr/>
          <a:lstStyle/>
          <a:p>
            <a:fld id="{D4325D4D-289E-48C1-B277-2BEB492A7D19}" type="slidenum">
              <a:rPr lang="en-US" smtClean="0"/>
              <a:pPr/>
              <a:t>23</a:t>
            </a:fld>
            <a:endParaRPr lang="en-US" dirty="0"/>
          </a:p>
        </p:txBody>
      </p:sp>
      <p:sp>
        <p:nvSpPr>
          <p:cNvPr id="6" name="Rectangle 5"/>
          <p:cNvSpPr/>
          <p:nvPr/>
        </p:nvSpPr>
        <p:spPr>
          <a:xfrm>
            <a:off x="304800" y="6093023"/>
            <a:ext cx="8077200" cy="307777"/>
          </a:xfrm>
          <a:prstGeom prst="rect">
            <a:avLst/>
          </a:prstGeom>
        </p:spPr>
        <p:txBody>
          <a:bodyPr wrap="square">
            <a:spAutoFit/>
          </a:bodyPr>
          <a:lstStyle/>
          <a:p>
            <a:pPr marL="0" marR="0" indent="54610">
              <a:spcBef>
                <a:spcPts val="200"/>
              </a:spcBef>
              <a:spcAft>
                <a:spcPts val="0"/>
              </a:spcAft>
            </a:pPr>
            <a:r>
              <a:rPr lang="en-GB" sz="1400" dirty="0">
                <a:latin typeface="+mn-lt"/>
                <a:ea typeface="PMingLiU" panose="02020500000000000000" pitchFamily="18" charset="-120"/>
                <a:cs typeface="Arial" panose="020B0604020202020204" pitchFamily="34" charset="0"/>
              </a:rPr>
              <a:t>Sig to NS = significant to nonsignificant changes; NS to Sig = nonsignificant to significant changes.</a:t>
            </a:r>
          </a:p>
        </p:txBody>
      </p:sp>
      <p:graphicFrame>
        <p:nvGraphicFramePr>
          <p:cNvPr id="8" name="Content Placeholder 8"/>
          <p:cNvGraphicFramePr>
            <a:graphicFrameLocks/>
          </p:cNvGraphicFramePr>
          <p:nvPr>
            <p:extLst>
              <p:ext uri="{D42A27DB-BD31-4B8C-83A1-F6EECF244321}">
                <p14:modId xmlns:p14="http://schemas.microsoft.com/office/powerpoint/2010/main" val="1923142098"/>
              </p:ext>
            </p:extLst>
          </p:nvPr>
        </p:nvGraphicFramePr>
        <p:xfrm>
          <a:off x="457201" y="1747520"/>
          <a:ext cx="8229599" cy="4306579"/>
        </p:xfrm>
        <a:graphic>
          <a:graphicData uri="http://schemas.openxmlformats.org/drawingml/2006/table">
            <a:tbl>
              <a:tblPr firstRow="1" bandRow="1">
                <a:tableStyleId>{5C22544A-7EE6-4342-B048-85BDC9FD1C3A}</a:tableStyleId>
              </a:tblPr>
              <a:tblGrid>
                <a:gridCol w="2057399">
                  <a:extLst>
                    <a:ext uri="{9D8B030D-6E8A-4147-A177-3AD203B41FA5}">
                      <a16:colId xmlns:a16="http://schemas.microsoft.com/office/drawing/2014/main" val="20000"/>
                    </a:ext>
                  </a:extLst>
                </a:gridCol>
                <a:gridCol w="1234440">
                  <a:extLst>
                    <a:ext uri="{9D8B030D-6E8A-4147-A177-3AD203B41FA5}">
                      <a16:colId xmlns:a16="http://schemas.microsoft.com/office/drawing/2014/main" val="20001"/>
                    </a:ext>
                  </a:extLst>
                </a:gridCol>
                <a:gridCol w="1234440">
                  <a:extLst>
                    <a:ext uri="{9D8B030D-6E8A-4147-A177-3AD203B41FA5}">
                      <a16:colId xmlns:a16="http://schemas.microsoft.com/office/drawing/2014/main" val="1224164662"/>
                    </a:ext>
                  </a:extLst>
                </a:gridCol>
                <a:gridCol w="1234440">
                  <a:extLst>
                    <a:ext uri="{9D8B030D-6E8A-4147-A177-3AD203B41FA5}">
                      <a16:colId xmlns:a16="http://schemas.microsoft.com/office/drawing/2014/main" val="330825847"/>
                    </a:ext>
                  </a:extLst>
                </a:gridCol>
                <a:gridCol w="1234440">
                  <a:extLst>
                    <a:ext uri="{9D8B030D-6E8A-4147-A177-3AD203B41FA5}">
                      <a16:colId xmlns:a16="http://schemas.microsoft.com/office/drawing/2014/main" val="20002"/>
                    </a:ext>
                  </a:extLst>
                </a:gridCol>
                <a:gridCol w="1234440">
                  <a:extLst>
                    <a:ext uri="{9D8B030D-6E8A-4147-A177-3AD203B41FA5}">
                      <a16:colId xmlns:a16="http://schemas.microsoft.com/office/drawing/2014/main" val="20003"/>
                    </a:ext>
                  </a:extLst>
                </a:gridCol>
              </a:tblGrid>
              <a:tr h="393157">
                <a:tc rowSpan="2">
                  <a:txBody>
                    <a:bodyPr/>
                    <a:lstStyle/>
                    <a:p>
                      <a:pPr marL="0" marR="0" algn="l">
                        <a:spcBef>
                          <a:spcPts val="0"/>
                        </a:spcBef>
                        <a:spcAft>
                          <a:spcPts val="0"/>
                        </a:spcAft>
                      </a:pPr>
                      <a:r>
                        <a:rPr lang="en-US" sz="1600" b="1" dirty="0">
                          <a:effectLst/>
                        </a:rPr>
                        <a:t>Outcome</a:t>
                      </a:r>
                      <a:endParaRPr lang="en-US" sz="1600" b="1"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91440" anchor="b">
                    <a:solidFill>
                      <a:srgbClr val="3F3F3F"/>
                    </a:solidFill>
                  </a:tcPr>
                </a:tc>
                <a:tc rowSpan="2">
                  <a:txBody>
                    <a:bodyPr/>
                    <a:lstStyle/>
                    <a:p>
                      <a:pPr marL="0" marR="0" algn="ctr">
                        <a:spcBef>
                          <a:spcPts val="0"/>
                        </a:spcBef>
                        <a:spcAft>
                          <a:spcPts val="0"/>
                        </a:spcAft>
                      </a:pPr>
                      <a:r>
                        <a:rPr lang="en-US" sz="1600" b="1" i="0" dirty="0">
                          <a:solidFill>
                            <a:schemeClr val="bg1"/>
                          </a:solidFill>
                          <a:effectLst/>
                        </a:rPr>
                        <a:t>Number of Estimates (</a:t>
                      </a:r>
                      <a:r>
                        <a:rPr lang="en-US" sz="1600" b="1" i="1" dirty="0">
                          <a:solidFill>
                            <a:schemeClr val="bg1"/>
                          </a:solidFill>
                          <a:effectLst/>
                        </a:rPr>
                        <a:t>N</a:t>
                      </a:r>
                      <a:r>
                        <a:rPr lang="en-US" sz="1600" b="1" i="0" dirty="0">
                          <a:solidFill>
                            <a:schemeClr val="bg1"/>
                          </a:solidFill>
                          <a:effectLst/>
                        </a:rPr>
                        <a:t>)</a:t>
                      </a:r>
                      <a:endParaRPr lang="en-US" sz="1600" b="1" i="1" dirty="0">
                        <a:solidFill>
                          <a:schemeClr val="bg1"/>
                        </a:solidFill>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3F3F3F"/>
                    </a:solidFill>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effectLst/>
                        </a:rPr>
                        <a:t>Change of Significance (Contrasts)</a:t>
                      </a:r>
                      <a:endParaRPr lang="en-US" sz="1600" dirty="0">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0"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rgbClr val="3F3F3F"/>
                    </a:solidFill>
                  </a:tcPr>
                </a:tc>
                <a:tc hMerge="1">
                  <a:txBody>
                    <a:bodyPr/>
                    <a:lstStyle/>
                    <a:p>
                      <a:endParaRPr lang="en-US"/>
                    </a:p>
                  </a:txBody>
                  <a:tcPr/>
                </a:tc>
                <a:tc hMerge="1">
                  <a:txBody>
                    <a:bodyPr/>
                    <a:lstStyle/>
                    <a:p>
                      <a:endParaRPr lang="en-US"/>
                    </a:p>
                  </a:txBody>
                  <a:tcPr>
                    <a:lnB w="12700" cap="flat" cmpd="sng" algn="ctr">
                      <a:solidFill>
                        <a:schemeClr val="bg1"/>
                      </a:solidFill>
                      <a:prstDash val="solid"/>
                      <a:round/>
                      <a:headEnd type="none" w="med" len="med"/>
                      <a:tailEnd type="none" w="med" len="med"/>
                    </a:lnB>
                    <a:solidFill>
                      <a:srgbClr val="3F3F3F"/>
                    </a:solidFill>
                  </a:tcPr>
                </a:tc>
                <a:tc hMerge="1">
                  <a:txBody>
                    <a:bodyPr/>
                    <a:lstStyle/>
                    <a:p>
                      <a:endParaRPr lang="en-US"/>
                    </a:p>
                  </a:txBody>
                  <a:tcPr>
                    <a:lnB w="12700" cap="flat" cmpd="sng" algn="ctr">
                      <a:solidFill>
                        <a:schemeClr val="bg1"/>
                      </a:solidFill>
                      <a:prstDash val="solid"/>
                      <a:round/>
                      <a:headEnd type="none" w="med" len="med"/>
                      <a:tailEnd type="none" w="med" len="med"/>
                    </a:lnB>
                    <a:solidFill>
                      <a:srgbClr val="3F3F3F"/>
                    </a:solidFill>
                  </a:tcPr>
                </a:tc>
                <a:extLst>
                  <a:ext uri="{0D108BD9-81ED-4DB2-BD59-A6C34878D82A}">
                    <a16:rowId xmlns:a16="http://schemas.microsoft.com/office/drawing/2014/main" val="3728997749"/>
                  </a:ext>
                </a:extLst>
              </a:tr>
              <a:tr h="549342">
                <a:tc vMerge="1">
                  <a:txBody>
                    <a:bodyPr/>
                    <a:lstStyle/>
                    <a:p>
                      <a:endParaRPr lang="en-US"/>
                    </a:p>
                  </a:txBody>
                  <a:tcPr>
                    <a:solidFill>
                      <a:srgbClr val="3F3F3F"/>
                    </a:solidFill>
                  </a:tcPr>
                </a:tc>
                <a:tc vMerge="1">
                  <a:txBody>
                    <a:bodyPr/>
                    <a:lstStyle/>
                    <a:p>
                      <a:pPr marL="0" marR="0" algn="ctr">
                        <a:spcBef>
                          <a:spcPts val="0"/>
                        </a:spcBef>
                        <a:spcAft>
                          <a:spcPts val="0"/>
                        </a:spcAft>
                      </a:pPr>
                      <a:endParaRPr lang="en-US" sz="1400" b="1" i="1" dirty="0">
                        <a:solidFill>
                          <a:schemeClr val="bg1"/>
                        </a:solidFill>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91440" anchor="b">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3F3F3F"/>
                    </a:solidFill>
                  </a:tcPr>
                </a:tc>
                <a:tc>
                  <a:txBody>
                    <a:bodyPr/>
                    <a:lstStyle/>
                    <a:p>
                      <a:pPr marL="0" marR="0" algn="ctr">
                        <a:spcBef>
                          <a:spcPts val="0"/>
                        </a:spcBef>
                        <a:spcAft>
                          <a:spcPts val="0"/>
                        </a:spcAft>
                      </a:pPr>
                      <a:r>
                        <a:rPr lang="en-US" sz="1600" b="1" dirty="0">
                          <a:solidFill>
                            <a:schemeClr val="bg1"/>
                          </a:solidFill>
                          <a:effectLst/>
                        </a:rPr>
                        <a:t>Sig to NS</a:t>
                      </a:r>
                      <a:endParaRPr lang="en-US" sz="1600" b="1" dirty="0">
                        <a:solidFill>
                          <a:schemeClr val="bg1"/>
                        </a:solidFill>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91440" anchor="b">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3F3F3F"/>
                    </a:solidFill>
                  </a:tcPr>
                </a:tc>
                <a:tc>
                  <a:txBody>
                    <a:bodyPr/>
                    <a:lstStyle/>
                    <a:p>
                      <a:pPr marL="0" marR="0" algn="ctr">
                        <a:spcBef>
                          <a:spcPts val="0"/>
                        </a:spcBef>
                        <a:spcAft>
                          <a:spcPts val="0"/>
                        </a:spcAft>
                      </a:pPr>
                      <a:r>
                        <a:rPr lang="en-US" sz="1600" b="1" dirty="0">
                          <a:solidFill>
                            <a:schemeClr val="bg1"/>
                          </a:solidFill>
                          <a:effectLst/>
                        </a:rPr>
                        <a:t>NS to Sig</a:t>
                      </a:r>
                      <a:endParaRPr lang="en-US" sz="1600" b="1" dirty="0">
                        <a:solidFill>
                          <a:schemeClr val="bg1"/>
                        </a:solidFill>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91440" anchor="b">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3F3F3F"/>
                    </a:solidFill>
                  </a:tcPr>
                </a:tc>
                <a:tc>
                  <a:txBody>
                    <a:bodyPr/>
                    <a:lstStyle/>
                    <a:p>
                      <a:pPr marL="0" marR="0" algn="ctr">
                        <a:spcBef>
                          <a:spcPts val="0"/>
                        </a:spcBef>
                        <a:spcAft>
                          <a:spcPts val="0"/>
                        </a:spcAft>
                      </a:pPr>
                      <a:r>
                        <a:rPr lang="en-US" sz="1600" b="1" dirty="0">
                          <a:solidFill>
                            <a:schemeClr val="bg1"/>
                          </a:solidFill>
                          <a:effectLst/>
                        </a:rPr>
                        <a:t>Total Changed</a:t>
                      </a:r>
                      <a:endParaRPr lang="en-US" sz="1600" b="1" dirty="0">
                        <a:solidFill>
                          <a:schemeClr val="bg1"/>
                        </a:solidFill>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91440" anchor="b">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3F3F3F"/>
                    </a:solidFill>
                  </a:tcPr>
                </a:tc>
                <a:tc>
                  <a:txBody>
                    <a:bodyPr/>
                    <a:lstStyle/>
                    <a:p>
                      <a:pPr marL="0" marR="0" algn="ctr">
                        <a:spcBef>
                          <a:spcPts val="0"/>
                        </a:spcBef>
                        <a:spcAft>
                          <a:spcPts val="0"/>
                        </a:spcAft>
                      </a:pPr>
                      <a:r>
                        <a:rPr lang="en-US" sz="1600" b="1" dirty="0">
                          <a:solidFill>
                            <a:schemeClr val="bg1"/>
                          </a:solidFill>
                          <a:effectLst/>
                        </a:rPr>
                        <a:t>% </a:t>
                      </a:r>
                      <a:r>
                        <a:rPr lang="en-US" sz="1600" b="1" i="1" dirty="0">
                          <a:solidFill>
                            <a:schemeClr val="bg1"/>
                          </a:solidFill>
                          <a:effectLst/>
                        </a:rPr>
                        <a:t>N</a:t>
                      </a:r>
                    </a:p>
                    <a:p>
                      <a:pPr marL="0" marR="0" algn="ctr">
                        <a:spcBef>
                          <a:spcPts val="0"/>
                        </a:spcBef>
                        <a:spcAft>
                          <a:spcPts val="0"/>
                        </a:spcAft>
                      </a:pPr>
                      <a:r>
                        <a:rPr lang="en-US" sz="1600" b="1" dirty="0">
                          <a:solidFill>
                            <a:schemeClr val="bg1"/>
                          </a:solidFill>
                          <a:effectLst/>
                        </a:rPr>
                        <a:t>Changed</a:t>
                      </a:r>
                      <a:endParaRPr lang="en-US" sz="1600" b="1" dirty="0">
                        <a:solidFill>
                          <a:schemeClr val="bg1"/>
                        </a:solidFill>
                        <a:effectLst/>
                        <a:latin typeface="Cambria" panose="02040503050406030204" pitchFamily="18" charset="0"/>
                        <a:ea typeface="PMingLiU" panose="02020500000000000000" pitchFamily="18" charset="-120"/>
                        <a:cs typeface="Arial" panose="020B0604020202020204" pitchFamily="34" charset="0"/>
                      </a:endParaRPr>
                    </a:p>
                  </a:txBody>
                  <a:tcPr marL="68580" marR="68580" marT="0" marB="91440" anchor="b">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3F3F3F"/>
                    </a:solidFill>
                  </a:tcPr>
                </a:tc>
                <a:extLst>
                  <a:ext uri="{0D108BD9-81ED-4DB2-BD59-A6C34878D82A}">
                    <a16:rowId xmlns:a16="http://schemas.microsoft.com/office/drawing/2014/main" val="10000"/>
                  </a:ext>
                </a:extLst>
              </a:tr>
              <a:tr h="393157">
                <a:tc>
                  <a:txBody>
                    <a:bodyPr/>
                    <a:lstStyle/>
                    <a:p>
                      <a:pPr marL="0" marR="0">
                        <a:spcBef>
                          <a:spcPts val="0"/>
                        </a:spcBef>
                        <a:spcAft>
                          <a:spcPts val="0"/>
                        </a:spcAft>
                      </a:pPr>
                      <a:r>
                        <a:rPr lang="en-US" sz="1600" dirty="0">
                          <a:solidFill>
                            <a:schemeClr val="bg1"/>
                          </a:solidFill>
                          <a:effectLst/>
                        </a:rPr>
                        <a:t>Substance Use</a:t>
                      </a:r>
                      <a:endParaRPr lang="en-US" sz="16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rgbClr val="3F3F3F"/>
                    </a:solidFill>
                  </a:tcPr>
                </a:tc>
                <a:tc>
                  <a:txBody>
                    <a:bodyPr/>
                    <a:lstStyle/>
                    <a:p>
                      <a:pPr marL="0" marR="0" algn="ctr">
                        <a:spcBef>
                          <a:spcPts val="0"/>
                        </a:spcBef>
                        <a:spcAft>
                          <a:spcPts val="0"/>
                        </a:spcAft>
                        <a:tabLst>
                          <a:tab pos="201295" algn="dec"/>
                        </a:tabLst>
                      </a:pPr>
                      <a:r>
                        <a:rPr lang="en-US" sz="1600" dirty="0">
                          <a:effectLst/>
                        </a:rPr>
                        <a:t>170</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T w="38100" cap="flat" cmpd="sng" algn="ctr">
                      <a:solidFill>
                        <a:schemeClr val="bg1"/>
                      </a:solidFill>
                      <a:prstDash val="solid"/>
                      <a:round/>
                      <a:headEnd type="none" w="med" len="med"/>
                      <a:tailEnd type="none" w="med" len="med"/>
                    </a:lnT>
                  </a:tcPr>
                </a:tc>
                <a:tc>
                  <a:txBody>
                    <a:bodyPr/>
                    <a:lstStyle/>
                    <a:p>
                      <a:pPr marL="0" marR="0" algn="ctr">
                        <a:spcBef>
                          <a:spcPts val="0"/>
                        </a:spcBef>
                        <a:spcAft>
                          <a:spcPts val="0"/>
                        </a:spcAft>
                        <a:tabLst>
                          <a:tab pos="164465" algn="dec"/>
                        </a:tabLst>
                      </a:pPr>
                      <a:r>
                        <a:rPr lang="en-US" sz="1600" dirty="0">
                          <a:effectLst/>
                        </a:rPr>
                        <a:t>9</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T w="38100" cap="flat" cmpd="sng" algn="ctr">
                      <a:solidFill>
                        <a:schemeClr val="bg1"/>
                      </a:solidFill>
                      <a:prstDash val="solid"/>
                      <a:round/>
                      <a:headEnd type="none" w="med" len="med"/>
                      <a:tailEnd type="none" w="med" len="med"/>
                    </a:lnT>
                  </a:tcPr>
                </a:tc>
                <a:tc>
                  <a:txBody>
                    <a:bodyPr/>
                    <a:lstStyle/>
                    <a:p>
                      <a:pPr marL="0" marR="0" algn="ctr">
                        <a:spcBef>
                          <a:spcPts val="0"/>
                        </a:spcBef>
                        <a:spcAft>
                          <a:spcPts val="0"/>
                        </a:spcAft>
                        <a:tabLst>
                          <a:tab pos="185420" algn="dec"/>
                        </a:tabLst>
                      </a:pPr>
                      <a:r>
                        <a:rPr lang="en-US" sz="1600" dirty="0">
                          <a:effectLst/>
                        </a:rPr>
                        <a:t>0</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T w="38100" cap="flat" cmpd="sng" algn="ctr">
                      <a:solidFill>
                        <a:schemeClr val="bg1"/>
                      </a:solidFill>
                      <a:prstDash val="solid"/>
                      <a:round/>
                      <a:headEnd type="none" w="med" len="med"/>
                      <a:tailEnd type="none" w="med" len="med"/>
                    </a:lnT>
                  </a:tcPr>
                </a:tc>
                <a:tc>
                  <a:txBody>
                    <a:bodyPr/>
                    <a:lstStyle/>
                    <a:p>
                      <a:pPr marL="0" marR="0" algn="ctr">
                        <a:spcBef>
                          <a:spcPts val="0"/>
                        </a:spcBef>
                        <a:spcAft>
                          <a:spcPts val="0"/>
                        </a:spcAft>
                        <a:tabLst>
                          <a:tab pos="314960" algn="dec"/>
                        </a:tabLst>
                      </a:pPr>
                      <a:r>
                        <a:rPr lang="en-US" sz="1600" dirty="0">
                          <a:effectLst/>
                        </a:rPr>
                        <a:t>9</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T w="38100" cap="flat" cmpd="sng" algn="ctr">
                      <a:solidFill>
                        <a:schemeClr val="bg1"/>
                      </a:solidFill>
                      <a:prstDash val="solid"/>
                      <a:round/>
                      <a:headEnd type="none" w="med" len="med"/>
                      <a:tailEnd type="none" w="med" len="med"/>
                    </a:lnT>
                  </a:tcPr>
                </a:tc>
                <a:tc>
                  <a:txBody>
                    <a:bodyPr/>
                    <a:lstStyle/>
                    <a:p>
                      <a:pPr marL="0" marR="0" algn="ctr">
                        <a:spcBef>
                          <a:spcPts val="0"/>
                        </a:spcBef>
                        <a:spcAft>
                          <a:spcPts val="0"/>
                        </a:spcAft>
                        <a:tabLst>
                          <a:tab pos="221615" algn="dec"/>
                        </a:tabLst>
                      </a:pPr>
                      <a:r>
                        <a:rPr lang="en-US" sz="1600" dirty="0">
                          <a:effectLst/>
                        </a:rPr>
                        <a:t>5.29</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1"/>
                  </a:ext>
                </a:extLst>
              </a:tr>
              <a:tr h="452400">
                <a:tc>
                  <a:txBody>
                    <a:bodyPr/>
                    <a:lstStyle/>
                    <a:p>
                      <a:pPr marL="0" marR="0">
                        <a:spcBef>
                          <a:spcPts val="0"/>
                        </a:spcBef>
                        <a:spcAft>
                          <a:spcPts val="0"/>
                        </a:spcAft>
                      </a:pPr>
                      <a:r>
                        <a:rPr lang="en-US" sz="1600" dirty="0">
                          <a:solidFill>
                            <a:schemeClr val="bg1"/>
                          </a:solidFill>
                          <a:effectLst/>
                        </a:rPr>
                        <a:t>Substance Abuse/ Dependence</a:t>
                      </a:r>
                      <a:endParaRPr lang="en-US" sz="16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rgbClr val="3F3F3F"/>
                    </a:solidFill>
                  </a:tcPr>
                </a:tc>
                <a:tc>
                  <a:txBody>
                    <a:bodyPr/>
                    <a:lstStyle/>
                    <a:p>
                      <a:pPr marL="0" marR="0" algn="ctr">
                        <a:spcBef>
                          <a:spcPts val="0"/>
                        </a:spcBef>
                        <a:spcAft>
                          <a:spcPts val="0"/>
                        </a:spcAft>
                        <a:tabLst>
                          <a:tab pos="201295" algn="dec"/>
                        </a:tabLst>
                      </a:pPr>
                      <a:r>
                        <a:rPr lang="en-US" sz="1600" dirty="0">
                          <a:effectLst/>
                        </a:rPr>
                        <a:t>204</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164465" algn="dec"/>
                        </a:tabLst>
                      </a:pPr>
                      <a:r>
                        <a:rPr lang="en-US" sz="1600" dirty="0">
                          <a:effectLst/>
                        </a:rPr>
                        <a:t>11</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185420" algn="dec"/>
                        </a:tabLst>
                      </a:pPr>
                      <a:r>
                        <a:rPr lang="en-US" sz="1600" dirty="0">
                          <a:effectLst/>
                        </a:rPr>
                        <a:t>2</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314960" algn="dec"/>
                        </a:tabLst>
                      </a:pPr>
                      <a:r>
                        <a:rPr lang="en-US" sz="1600" dirty="0">
                          <a:effectLst/>
                        </a:rPr>
                        <a:t>13</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221615" algn="dec"/>
                        </a:tabLst>
                      </a:pPr>
                      <a:r>
                        <a:rPr lang="en-US" sz="1600" dirty="0">
                          <a:effectLst/>
                        </a:rPr>
                        <a:t>6.37</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10002"/>
                  </a:ext>
                </a:extLst>
              </a:tr>
              <a:tr h="393157">
                <a:tc>
                  <a:txBody>
                    <a:bodyPr/>
                    <a:lstStyle/>
                    <a:p>
                      <a:pPr marL="0" marR="0">
                        <a:spcBef>
                          <a:spcPts val="0"/>
                        </a:spcBef>
                        <a:spcAft>
                          <a:spcPts val="0"/>
                        </a:spcAft>
                      </a:pPr>
                      <a:r>
                        <a:rPr lang="en-US" sz="1600" dirty="0">
                          <a:solidFill>
                            <a:schemeClr val="bg1"/>
                          </a:solidFill>
                          <a:effectLst/>
                        </a:rPr>
                        <a:t>Adult Mental Health</a:t>
                      </a:r>
                      <a:endParaRPr lang="en-US" sz="16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rgbClr val="3F3F3F"/>
                    </a:solidFill>
                  </a:tcPr>
                </a:tc>
                <a:tc>
                  <a:txBody>
                    <a:bodyPr/>
                    <a:lstStyle/>
                    <a:p>
                      <a:pPr marL="0" marR="0" algn="ctr">
                        <a:spcBef>
                          <a:spcPts val="0"/>
                        </a:spcBef>
                        <a:spcAft>
                          <a:spcPts val="0"/>
                        </a:spcAft>
                        <a:tabLst>
                          <a:tab pos="201295" algn="dec"/>
                        </a:tabLst>
                      </a:pPr>
                      <a:r>
                        <a:rPr lang="en-US" sz="1600" dirty="0">
                          <a:effectLst/>
                        </a:rPr>
                        <a:t>176</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164465" algn="dec"/>
                        </a:tabLst>
                      </a:pPr>
                      <a:r>
                        <a:rPr lang="en-US" sz="1600" dirty="0">
                          <a:effectLst/>
                        </a:rPr>
                        <a:t>6</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185420" algn="dec"/>
                        </a:tabLst>
                      </a:pPr>
                      <a:r>
                        <a:rPr lang="en-US" sz="1600" dirty="0">
                          <a:effectLst/>
                        </a:rPr>
                        <a:t>1</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314960" algn="dec"/>
                        </a:tabLst>
                      </a:pPr>
                      <a:r>
                        <a:rPr lang="en-US" sz="1600" dirty="0">
                          <a:effectLst/>
                        </a:rPr>
                        <a:t>7</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221615" algn="dec"/>
                        </a:tabLst>
                      </a:pPr>
                      <a:r>
                        <a:rPr lang="en-US" sz="1600" dirty="0">
                          <a:effectLst/>
                        </a:rPr>
                        <a:t>3.98</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10003"/>
                  </a:ext>
                </a:extLst>
              </a:tr>
              <a:tr h="452400">
                <a:tc>
                  <a:txBody>
                    <a:bodyPr/>
                    <a:lstStyle/>
                    <a:p>
                      <a:pPr marL="0" marR="0">
                        <a:spcBef>
                          <a:spcPts val="0"/>
                        </a:spcBef>
                        <a:spcAft>
                          <a:spcPts val="0"/>
                        </a:spcAft>
                      </a:pPr>
                      <a:r>
                        <a:rPr lang="en-US" sz="1600" dirty="0">
                          <a:solidFill>
                            <a:schemeClr val="bg1"/>
                          </a:solidFill>
                          <a:effectLst/>
                        </a:rPr>
                        <a:t>Chronic Health Condition</a:t>
                      </a:r>
                      <a:endParaRPr lang="en-US" sz="16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rgbClr val="3F3F3F"/>
                    </a:solidFill>
                  </a:tcPr>
                </a:tc>
                <a:tc>
                  <a:txBody>
                    <a:bodyPr/>
                    <a:lstStyle/>
                    <a:p>
                      <a:pPr marL="0" marR="0" algn="ctr">
                        <a:spcBef>
                          <a:spcPts val="0"/>
                        </a:spcBef>
                        <a:spcAft>
                          <a:spcPts val="0"/>
                        </a:spcAft>
                        <a:tabLst>
                          <a:tab pos="201295" algn="dec"/>
                        </a:tabLst>
                      </a:pPr>
                      <a:r>
                        <a:rPr lang="en-US" sz="1600" dirty="0">
                          <a:effectLst/>
                        </a:rPr>
                        <a:t>285</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164465" algn="dec"/>
                        </a:tabLst>
                      </a:pPr>
                      <a:r>
                        <a:rPr lang="en-US" sz="1600" dirty="0">
                          <a:effectLst/>
                        </a:rPr>
                        <a:t>8</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185420" algn="dec"/>
                        </a:tabLst>
                      </a:pPr>
                      <a:r>
                        <a:rPr lang="en-US" sz="1600" dirty="0">
                          <a:effectLst/>
                        </a:rPr>
                        <a:t>14</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314960" algn="dec"/>
                        </a:tabLst>
                      </a:pPr>
                      <a:r>
                        <a:rPr lang="en-US" sz="1600" dirty="0">
                          <a:effectLst/>
                        </a:rPr>
                        <a:t>22</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221615" algn="dec"/>
                        </a:tabLst>
                      </a:pPr>
                      <a:r>
                        <a:rPr lang="en-US" sz="1600" dirty="0">
                          <a:effectLst/>
                        </a:rPr>
                        <a:t>7.72</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10004"/>
                  </a:ext>
                </a:extLst>
              </a:tr>
              <a:tr h="393157">
                <a:tc>
                  <a:txBody>
                    <a:bodyPr/>
                    <a:lstStyle/>
                    <a:p>
                      <a:pPr marL="0" marR="0">
                        <a:spcBef>
                          <a:spcPts val="0"/>
                        </a:spcBef>
                        <a:spcAft>
                          <a:spcPts val="0"/>
                        </a:spcAft>
                      </a:pPr>
                      <a:r>
                        <a:rPr lang="en-US" sz="1600" dirty="0">
                          <a:solidFill>
                            <a:schemeClr val="bg1"/>
                          </a:solidFill>
                          <a:effectLst/>
                        </a:rPr>
                        <a:t>Cancer</a:t>
                      </a:r>
                      <a:endParaRPr lang="en-US" sz="16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rgbClr val="3F3F3F"/>
                    </a:solidFill>
                  </a:tcPr>
                </a:tc>
                <a:tc>
                  <a:txBody>
                    <a:bodyPr/>
                    <a:lstStyle/>
                    <a:p>
                      <a:pPr marL="0" marR="0" algn="ctr">
                        <a:spcBef>
                          <a:spcPts val="0"/>
                        </a:spcBef>
                        <a:spcAft>
                          <a:spcPts val="0"/>
                        </a:spcAft>
                        <a:tabLst>
                          <a:tab pos="201295" algn="dec"/>
                        </a:tabLst>
                      </a:pPr>
                      <a:r>
                        <a:rPr lang="en-US" sz="1600" dirty="0">
                          <a:effectLst/>
                        </a:rPr>
                        <a:t>135</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164465" algn="dec"/>
                        </a:tabLst>
                      </a:pPr>
                      <a:r>
                        <a:rPr lang="en-US" sz="1600" dirty="0">
                          <a:effectLst/>
                        </a:rPr>
                        <a:t>8</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185420" algn="dec"/>
                        </a:tabLst>
                      </a:pPr>
                      <a:r>
                        <a:rPr lang="en-US" sz="1600" dirty="0">
                          <a:effectLst/>
                        </a:rPr>
                        <a:t>4</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314960" algn="dec"/>
                        </a:tabLst>
                      </a:pPr>
                      <a:r>
                        <a:rPr lang="en-US" sz="1600" dirty="0">
                          <a:effectLst/>
                        </a:rPr>
                        <a:t>12</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221615" algn="dec"/>
                        </a:tabLst>
                      </a:pPr>
                      <a:r>
                        <a:rPr lang="en-US" sz="1600" dirty="0">
                          <a:effectLst/>
                        </a:rPr>
                        <a:t>8.89</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10005"/>
                  </a:ext>
                </a:extLst>
              </a:tr>
              <a:tr h="393157">
                <a:tc>
                  <a:txBody>
                    <a:bodyPr/>
                    <a:lstStyle/>
                    <a:p>
                      <a:pPr marL="0" marR="0">
                        <a:spcBef>
                          <a:spcPts val="0"/>
                        </a:spcBef>
                        <a:spcAft>
                          <a:spcPts val="0"/>
                        </a:spcAft>
                      </a:pPr>
                      <a:r>
                        <a:rPr lang="en-US" sz="1600" dirty="0">
                          <a:solidFill>
                            <a:schemeClr val="bg1"/>
                          </a:solidFill>
                          <a:effectLst/>
                        </a:rPr>
                        <a:t>Prescription Drugs</a:t>
                      </a:r>
                      <a:endParaRPr lang="en-US" sz="16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rgbClr val="3F3F3F"/>
                    </a:solidFill>
                  </a:tcPr>
                </a:tc>
                <a:tc>
                  <a:txBody>
                    <a:bodyPr/>
                    <a:lstStyle/>
                    <a:p>
                      <a:pPr marL="0" marR="0" algn="ctr">
                        <a:spcBef>
                          <a:spcPts val="0"/>
                        </a:spcBef>
                        <a:spcAft>
                          <a:spcPts val="0"/>
                        </a:spcAft>
                        <a:tabLst>
                          <a:tab pos="201295" algn="dec"/>
                        </a:tabLst>
                      </a:pPr>
                      <a:r>
                        <a:rPr lang="en-US" sz="1600" dirty="0">
                          <a:effectLst/>
                        </a:rPr>
                        <a:t> </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164465" algn="dec"/>
                        </a:tabLst>
                      </a:pPr>
                      <a:r>
                        <a:rPr lang="en-US" sz="1600" dirty="0">
                          <a:effectLst/>
                        </a:rPr>
                        <a:t> </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185420" algn="dec"/>
                        </a:tabLst>
                      </a:pPr>
                      <a:r>
                        <a:rPr lang="en-US" sz="1600" dirty="0">
                          <a:effectLst/>
                        </a:rPr>
                        <a:t> </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314960" algn="dec"/>
                        </a:tabLst>
                      </a:pPr>
                      <a:r>
                        <a:rPr lang="en-US" sz="1600" dirty="0">
                          <a:effectLst/>
                        </a:rPr>
                        <a:t> </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221615" algn="dec"/>
                        </a:tabLst>
                      </a:pPr>
                      <a:r>
                        <a:rPr lang="en-US" sz="1600" dirty="0">
                          <a:effectLst/>
                        </a:rPr>
                        <a:t> </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10007"/>
                  </a:ext>
                </a:extLst>
              </a:tr>
              <a:tr h="393157">
                <a:tc>
                  <a:txBody>
                    <a:bodyPr/>
                    <a:lstStyle/>
                    <a:p>
                      <a:pPr marL="0" marR="0" indent="102870">
                        <a:spcBef>
                          <a:spcPts val="0"/>
                        </a:spcBef>
                        <a:spcAft>
                          <a:spcPts val="0"/>
                        </a:spcAft>
                      </a:pPr>
                      <a:r>
                        <a:rPr lang="en-US" sz="1600" dirty="0">
                          <a:solidFill>
                            <a:schemeClr val="bg1"/>
                          </a:solidFill>
                          <a:effectLst/>
                        </a:rPr>
                        <a:t>         Past Year Use</a:t>
                      </a:r>
                      <a:endParaRPr lang="en-US" sz="16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rgbClr val="3F3F3F"/>
                    </a:solidFill>
                  </a:tcPr>
                </a:tc>
                <a:tc>
                  <a:txBody>
                    <a:bodyPr/>
                    <a:lstStyle/>
                    <a:p>
                      <a:pPr marL="0" marR="0" algn="ctr">
                        <a:spcBef>
                          <a:spcPts val="0"/>
                        </a:spcBef>
                        <a:spcAft>
                          <a:spcPts val="0"/>
                        </a:spcAft>
                        <a:tabLst>
                          <a:tab pos="201295" algn="dec"/>
                        </a:tabLst>
                      </a:pPr>
                      <a:r>
                        <a:rPr lang="en-US" sz="1600" dirty="0">
                          <a:effectLst/>
                        </a:rPr>
                        <a:t>270</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164465" algn="dec"/>
                        </a:tabLst>
                      </a:pPr>
                      <a:r>
                        <a:rPr lang="en-US" sz="1600" dirty="0">
                          <a:effectLst/>
                        </a:rPr>
                        <a:t>8</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185420" algn="dec"/>
                        </a:tabLst>
                      </a:pPr>
                      <a:r>
                        <a:rPr lang="en-US" sz="1600" dirty="0">
                          <a:effectLst/>
                        </a:rPr>
                        <a:t>7</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314960" algn="dec"/>
                        </a:tabLst>
                      </a:pPr>
                      <a:r>
                        <a:rPr lang="en-US" sz="1600" dirty="0">
                          <a:effectLst/>
                        </a:rPr>
                        <a:t>15</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221615" algn="dec"/>
                        </a:tabLst>
                      </a:pPr>
                      <a:r>
                        <a:rPr lang="en-US" sz="1600" dirty="0">
                          <a:effectLst/>
                        </a:rPr>
                        <a:t>5.56</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369329317"/>
                  </a:ext>
                </a:extLst>
              </a:tr>
              <a:tr h="393157">
                <a:tc>
                  <a:txBody>
                    <a:bodyPr/>
                    <a:lstStyle/>
                    <a:p>
                      <a:pPr marL="0" marR="0" indent="102870">
                        <a:spcBef>
                          <a:spcPts val="0"/>
                        </a:spcBef>
                        <a:spcAft>
                          <a:spcPts val="0"/>
                        </a:spcAft>
                      </a:pPr>
                      <a:r>
                        <a:rPr lang="en-US" sz="1600" dirty="0">
                          <a:solidFill>
                            <a:schemeClr val="bg1"/>
                          </a:solidFill>
                          <a:effectLst/>
                        </a:rPr>
                        <a:t>    Past Year Misuse</a:t>
                      </a:r>
                      <a:endParaRPr lang="en-US" sz="1600" dirty="0">
                        <a:solidFill>
                          <a:schemeClr val="bg1"/>
                        </a:solidFill>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solidFill>
                      <a:srgbClr val="3F3F3F"/>
                    </a:solidFill>
                  </a:tcPr>
                </a:tc>
                <a:tc>
                  <a:txBody>
                    <a:bodyPr/>
                    <a:lstStyle/>
                    <a:p>
                      <a:pPr marL="0" marR="0" algn="ctr">
                        <a:spcBef>
                          <a:spcPts val="0"/>
                        </a:spcBef>
                        <a:spcAft>
                          <a:spcPts val="0"/>
                        </a:spcAft>
                        <a:tabLst>
                          <a:tab pos="201295" algn="dec"/>
                        </a:tabLst>
                      </a:pPr>
                      <a:r>
                        <a:rPr lang="en-US" sz="1600" dirty="0">
                          <a:effectLst/>
                        </a:rPr>
                        <a:t>228</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164465" algn="dec"/>
                        </a:tabLst>
                      </a:pPr>
                      <a:r>
                        <a:rPr lang="en-US" sz="1600" dirty="0">
                          <a:effectLst/>
                        </a:rPr>
                        <a:t>10</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185420" algn="dec"/>
                        </a:tabLst>
                      </a:pPr>
                      <a:r>
                        <a:rPr lang="en-US" sz="1600" dirty="0">
                          <a:effectLst/>
                        </a:rPr>
                        <a:t>5</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314960" algn="dec"/>
                        </a:tabLst>
                      </a:pPr>
                      <a:r>
                        <a:rPr lang="en-US" sz="1600" dirty="0">
                          <a:effectLst/>
                        </a:rPr>
                        <a:t>15</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a:spcBef>
                          <a:spcPts val="0"/>
                        </a:spcBef>
                        <a:spcAft>
                          <a:spcPts val="0"/>
                        </a:spcAft>
                        <a:tabLst>
                          <a:tab pos="221615" algn="dec"/>
                        </a:tabLst>
                      </a:pPr>
                      <a:r>
                        <a:rPr lang="en-US" sz="1600" dirty="0">
                          <a:effectLst/>
                        </a:rPr>
                        <a:t>6.58</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3159649839"/>
                  </a:ext>
                </a:extLst>
              </a:tr>
            </a:tbl>
          </a:graphicData>
        </a:graphic>
      </p:graphicFrame>
    </p:spTree>
    <p:extLst>
      <p:ext uri="{BB962C8B-B14F-4D97-AF65-F5344CB8AC3E}">
        <p14:creationId xmlns:p14="http://schemas.microsoft.com/office/powerpoint/2010/main" val="17698501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D2D2DC-3E31-4E00-AF9F-1ADC042F9122}"/>
              </a:ext>
            </a:extLst>
          </p:cNvPr>
          <p:cNvSpPr>
            <a:spLocks noGrp="1"/>
          </p:cNvSpPr>
          <p:nvPr>
            <p:ph type="title"/>
          </p:nvPr>
        </p:nvSpPr>
        <p:spPr>
          <a:xfrm>
            <a:off x="1" y="-2"/>
            <a:ext cx="9144000" cy="731839"/>
          </a:xfrm>
        </p:spPr>
        <p:txBody>
          <a:bodyPr/>
          <a:lstStyle/>
          <a:p>
            <a:r>
              <a:rPr lang="en-US" dirty="0"/>
              <a:t>4. Other examples of microdata PUFs</a:t>
            </a:r>
          </a:p>
        </p:txBody>
      </p:sp>
      <p:sp>
        <p:nvSpPr>
          <p:cNvPr id="3" name="Content Placeholder 2">
            <a:extLst>
              <a:ext uri="{FF2B5EF4-FFF2-40B4-BE49-F238E27FC236}">
                <a16:creationId xmlns:a16="http://schemas.microsoft.com/office/drawing/2014/main" id="{F97EB269-4722-4228-B567-C4B6DB1D6122}"/>
              </a:ext>
            </a:extLst>
          </p:cNvPr>
          <p:cNvSpPr>
            <a:spLocks noGrp="1"/>
          </p:cNvSpPr>
          <p:nvPr>
            <p:ph idx="1"/>
          </p:nvPr>
        </p:nvSpPr>
        <p:spPr/>
        <p:txBody>
          <a:bodyPr/>
          <a:lstStyle/>
          <a:p>
            <a:r>
              <a:rPr lang="en-US" sz="1800" dirty="0"/>
              <a:t>European Union </a:t>
            </a:r>
            <a:r>
              <a:rPr lang="en-US" sz="1800" dirty="0" err="1"/>
              <a:t>Labour</a:t>
            </a:r>
            <a:r>
              <a:rPr lang="en-US" sz="1800" dirty="0"/>
              <a:t> Force Survey (EU LFS) – using traditional statistical disclosure control (SDC) methods, such as global recoding, local suppression, and post-randomization.</a:t>
            </a:r>
          </a:p>
          <a:p>
            <a:r>
              <a:rPr lang="en-US" sz="1800" dirty="0"/>
              <a:t>Medicare Current Beneficiary Survey Cost and Use (MCBS) files / National Health Interview Survey (NHIS) – traditional methods, such as suppression, exclusion, deletion, recoding stratum, and PSU vars.</a:t>
            </a:r>
          </a:p>
          <a:p>
            <a:r>
              <a:rPr lang="en-US" sz="1800" dirty="0"/>
              <a:t>American Community Survey (ACS) / Public Use Microdata Sample (PUMS) – identifying information removed and geographic details limited to only region, division, state, and PUMAs (Public Use Microdata Areas).</a:t>
            </a:r>
          </a:p>
          <a:p>
            <a:r>
              <a:rPr lang="en-US" sz="1800" dirty="0"/>
              <a:t>Longitudinal Business Database (LBD) - an annual economic census of establishments in the United States uses a synthetic data approach to produce PUFs.</a:t>
            </a:r>
          </a:p>
          <a:p>
            <a:r>
              <a:rPr lang="en-US" sz="1800" dirty="0"/>
              <a:t>Census Bureau's </a:t>
            </a:r>
            <a:r>
              <a:rPr lang="en-US" sz="1800" dirty="0" err="1"/>
              <a:t>OnTheMap</a:t>
            </a:r>
            <a:r>
              <a:rPr lang="en-US" sz="1800" dirty="0"/>
              <a:t> tool – a web-based mapping and reporting application showing where workers are employed and where they live that was the first production deployment of formally private SDL methods. </a:t>
            </a:r>
          </a:p>
        </p:txBody>
      </p:sp>
      <p:sp>
        <p:nvSpPr>
          <p:cNvPr id="4" name="Slide Number Placeholder 3">
            <a:extLst>
              <a:ext uri="{FF2B5EF4-FFF2-40B4-BE49-F238E27FC236}">
                <a16:creationId xmlns:a16="http://schemas.microsoft.com/office/drawing/2014/main" id="{CA5CFEBA-9A0A-4A61-B183-DE51AD96CB20}"/>
              </a:ext>
            </a:extLst>
          </p:cNvPr>
          <p:cNvSpPr>
            <a:spLocks noGrp="1"/>
          </p:cNvSpPr>
          <p:nvPr>
            <p:ph type="sldNum" sz="quarter" idx="10"/>
          </p:nvPr>
        </p:nvSpPr>
        <p:spPr/>
        <p:txBody>
          <a:bodyPr/>
          <a:lstStyle/>
          <a:p>
            <a:fld id="{D4325D4D-289E-48C1-B277-2BEB492A7D19}" type="slidenum">
              <a:rPr lang="en-US" smtClean="0"/>
              <a:pPr/>
              <a:t>24</a:t>
            </a:fld>
            <a:endParaRPr lang="en-US" dirty="0"/>
          </a:p>
        </p:txBody>
      </p:sp>
    </p:spTree>
    <p:extLst>
      <p:ext uri="{BB962C8B-B14F-4D97-AF65-F5344CB8AC3E}">
        <p14:creationId xmlns:p14="http://schemas.microsoft.com/office/powerpoint/2010/main" val="14407743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 References</a:t>
            </a:r>
          </a:p>
        </p:txBody>
      </p:sp>
      <p:sp>
        <p:nvSpPr>
          <p:cNvPr id="3" name="Content Placeholder 2"/>
          <p:cNvSpPr>
            <a:spLocks noGrp="1"/>
          </p:cNvSpPr>
          <p:nvPr>
            <p:ph idx="1"/>
          </p:nvPr>
        </p:nvSpPr>
        <p:spPr>
          <a:xfrm>
            <a:off x="470452" y="612647"/>
            <a:ext cx="8229600" cy="5635753"/>
          </a:xfrm>
        </p:spPr>
        <p:txBody>
          <a:bodyPr/>
          <a:lstStyle/>
          <a:p>
            <a:pPr marL="0" indent="0">
              <a:buNone/>
            </a:pPr>
            <a:endParaRPr lang="en-GB" sz="1600" dirty="0"/>
          </a:p>
          <a:p>
            <a:r>
              <a:rPr lang="en-US" sz="1150" dirty="0" err="1"/>
              <a:t>Dajani</a:t>
            </a:r>
            <a:r>
              <a:rPr lang="en-US" sz="1150" dirty="0"/>
              <a:t>, A. N., </a:t>
            </a:r>
            <a:r>
              <a:rPr lang="en-US" sz="1150" dirty="0" err="1"/>
              <a:t>Lauger</a:t>
            </a:r>
            <a:r>
              <a:rPr lang="en-US" sz="1150" dirty="0"/>
              <a:t>, A. D., Singer, P. E., </a:t>
            </a:r>
            <a:r>
              <a:rPr lang="en-US" sz="1150" dirty="0" err="1"/>
              <a:t>Kifer</a:t>
            </a:r>
            <a:r>
              <a:rPr lang="en-US" sz="1150" dirty="0"/>
              <a:t>, D., Reiter, J. P., </a:t>
            </a:r>
            <a:r>
              <a:rPr lang="en-US" sz="1150" dirty="0" err="1"/>
              <a:t>Machanavajjhala</a:t>
            </a:r>
            <a:r>
              <a:rPr lang="en-US" sz="1150" dirty="0"/>
              <a:t>, A., Garfinkel, S. L., Dahl, S. A., Graham, M., </a:t>
            </a:r>
            <a:r>
              <a:rPr lang="en-US" sz="1150" dirty="0" err="1"/>
              <a:t>Karwa</a:t>
            </a:r>
            <a:r>
              <a:rPr lang="en-US" sz="1150" dirty="0"/>
              <a:t>, V., Kim, H., Leclerc, P., </a:t>
            </a:r>
            <a:r>
              <a:rPr lang="en-US" sz="1150" dirty="0" err="1"/>
              <a:t>Schmutte</a:t>
            </a:r>
            <a:r>
              <a:rPr lang="en-US" sz="1150" dirty="0"/>
              <a:t>, I. M., Sexton, W. N., </a:t>
            </a:r>
            <a:r>
              <a:rPr lang="en-US" sz="1150" dirty="0" err="1"/>
              <a:t>Vilhuber</a:t>
            </a:r>
            <a:r>
              <a:rPr lang="en-US" sz="1150" dirty="0"/>
              <a:t>, L., &amp; Abowd, J. M. (2017). </a:t>
            </a:r>
            <a:r>
              <a:rPr lang="en-US" sz="1150" i="1" dirty="0"/>
              <a:t>The modernization of statistical disclosure limitation at the U.S. Census Bureau</a:t>
            </a:r>
            <a:r>
              <a:rPr lang="en-US" sz="1150" dirty="0"/>
              <a:t>. Presented at the Census Scientific Advisory Committee Meeting, September 14–15, 2017, U.S. Census Bureau, Suitland, MD. Retrieved from </a:t>
            </a:r>
            <a:r>
              <a:rPr lang="en-US" sz="1150" u="sng" dirty="0">
                <a:hlinkClick r:id="rId2">
                  <a:extLst>
                    <a:ext uri="{A12FA001-AC4F-418D-AE19-62706E023703}">
                      <ahyp:hlinkClr xmlns:ahyp="http://schemas.microsoft.com/office/drawing/2018/hyperlinkcolor" val="tx"/>
                    </a:ext>
                  </a:extLst>
                </a:hlinkClick>
              </a:rPr>
              <a:t>https://www.census.gov/about/cac/sac/meetings/2017-09-meeting.html</a:t>
            </a:r>
            <a:r>
              <a:rPr lang="en-US" sz="1150" u="sng" dirty="0"/>
              <a:t> </a:t>
            </a:r>
          </a:p>
          <a:p>
            <a:endParaRPr lang="en-US" sz="1150" dirty="0"/>
          </a:p>
          <a:p>
            <a:r>
              <a:rPr lang="en-US" sz="1150" dirty="0" err="1"/>
              <a:t>Dwork</a:t>
            </a:r>
            <a:r>
              <a:rPr lang="en-US" sz="1150" dirty="0"/>
              <a:t>, C. (2006). Differential privacy. In M. </a:t>
            </a:r>
            <a:r>
              <a:rPr lang="it-IT" sz="1150" dirty="0"/>
              <a:t>Bugliesi, B. Preneel, V. Sassone, &amp; I. Wegener (Eds.),</a:t>
            </a:r>
            <a:r>
              <a:rPr lang="en-US" sz="1150" dirty="0"/>
              <a:t> </a:t>
            </a:r>
            <a:r>
              <a:rPr lang="en-US" sz="1150" i="1" dirty="0"/>
              <a:t>33rd International Colloquium on Automata, Languages and Programming, Part II (ICALP 2006)</a:t>
            </a:r>
            <a:r>
              <a:rPr lang="en-US" sz="1150" dirty="0"/>
              <a:t> (</a:t>
            </a:r>
            <a:r>
              <a:rPr lang="fr-FR" sz="1150" dirty="0"/>
              <a:t>Lecture Notes in Computer Science, Vol. 4052, </a:t>
            </a:r>
            <a:r>
              <a:rPr lang="en-US" sz="1150" dirty="0"/>
              <a:t>pp. 1–12). New York, NY: Springer, Berlin, Heidelberg. Retrieved from </a:t>
            </a:r>
            <a:r>
              <a:rPr lang="en-US" sz="1150" dirty="0">
                <a:hlinkClick r:id="rId3">
                  <a:extLst>
                    <a:ext uri="{A12FA001-AC4F-418D-AE19-62706E023703}">
                      <ahyp:hlinkClr xmlns:ahyp="http://schemas.microsoft.com/office/drawing/2018/hyperlinkcolor" val="tx"/>
                    </a:ext>
                  </a:extLst>
                </a:hlinkClick>
              </a:rPr>
              <a:t>https://doi.org/10.1007/11787006_1</a:t>
            </a:r>
            <a:r>
              <a:rPr lang="en-US" sz="1150" dirty="0"/>
              <a:t> </a:t>
            </a:r>
            <a:endParaRPr lang="en-US" sz="1150" u="sng" dirty="0"/>
          </a:p>
          <a:p>
            <a:endParaRPr lang="en-US" sz="1150" u="sng" dirty="0"/>
          </a:p>
          <a:p>
            <a:r>
              <a:rPr lang="en-US" sz="1150" dirty="0" err="1"/>
              <a:t>Franconi</a:t>
            </a:r>
            <a:r>
              <a:rPr lang="en-US" sz="1150" dirty="0"/>
              <a:t>, L., &amp; </a:t>
            </a:r>
            <a:r>
              <a:rPr lang="en-US" sz="1150" dirty="0" err="1"/>
              <a:t>Polettini</a:t>
            </a:r>
            <a:r>
              <a:rPr lang="en-US" sz="1150" dirty="0"/>
              <a:t>, S. (2004). Individual risk estimation in μ-</a:t>
            </a:r>
            <a:r>
              <a:rPr lang="en-US" sz="1150" dirty="0" err="1"/>
              <a:t>argus</a:t>
            </a:r>
            <a:r>
              <a:rPr lang="en-US" sz="1150" dirty="0"/>
              <a:t>: A review. In J. Domingo-Ferrer &amp; V. </a:t>
            </a:r>
            <a:r>
              <a:rPr lang="en-US" sz="1150" dirty="0" err="1"/>
              <a:t>Torra</a:t>
            </a:r>
            <a:r>
              <a:rPr lang="en-US" sz="1150" dirty="0"/>
              <a:t> (Eds.), </a:t>
            </a:r>
            <a:r>
              <a:rPr lang="en-US" sz="1150" i="1" dirty="0"/>
              <a:t>Proceedings of the International Conference on Privacy in Statistical Databases (PSD 2004), Barcelona, Spain</a:t>
            </a:r>
            <a:r>
              <a:rPr lang="en-US" sz="1150" dirty="0"/>
              <a:t> (Lecture Notes in Computer Science, Vol. 3050, pp. 262–272). New York, NY: Springer, Berlin, Heidelberg. </a:t>
            </a:r>
            <a:r>
              <a:rPr lang="en-US" sz="1150" u="sng" dirty="0">
                <a:hlinkClick r:id="rId4">
                  <a:extLst>
                    <a:ext uri="{A12FA001-AC4F-418D-AE19-62706E023703}">
                      <ahyp:hlinkClr xmlns:ahyp="http://schemas.microsoft.com/office/drawing/2018/hyperlinkcolor" val="tx"/>
                    </a:ext>
                  </a:extLst>
                </a:hlinkClick>
              </a:rPr>
              <a:t>https://doi.org/10.1007/978-3-540-25955-8_20</a:t>
            </a:r>
            <a:r>
              <a:rPr lang="en-US" sz="1150" u="sng" dirty="0"/>
              <a:t> </a:t>
            </a:r>
            <a:endParaRPr lang="en-GB" sz="1150" dirty="0"/>
          </a:p>
          <a:p>
            <a:endParaRPr lang="en-GB" sz="1150" dirty="0"/>
          </a:p>
          <a:p>
            <a:r>
              <a:rPr lang="en-GB" sz="1150" dirty="0"/>
              <a:t>Singh, A. C. (2002). </a:t>
            </a:r>
            <a:r>
              <a:rPr lang="en-GB" sz="1150" i="1" dirty="0"/>
              <a:t>Method for statistical disclosure limitation</a:t>
            </a:r>
            <a:r>
              <a:rPr lang="en-GB" sz="1150" dirty="0"/>
              <a:t> (U.S. Patent Application Pub. No. US 2004/0049517A1). Research Triangle Park, NC: RTI International. The patent was granted in June 2006 (Patent No. US7058638B2). </a:t>
            </a:r>
            <a:endParaRPr lang="en-US" sz="1150" dirty="0"/>
          </a:p>
          <a:p>
            <a:pPr>
              <a:spcBef>
                <a:spcPts val="1200"/>
              </a:spcBef>
            </a:pPr>
            <a:r>
              <a:rPr lang="en-GB" sz="1150" dirty="0"/>
              <a:t>Singh, A. C., Yu, F., &amp; Dunteman, G. H. (2003). MASSC: A new data mask for limiting statistical information loss and disclosure. In </a:t>
            </a:r>
            <a:r>
              <a:rPr lang="en-GB" sz="1150" i="1" dirty="0"/>
              <a:t>Proceedings of the Joint UNECE/ EUROSTAT Work Session on Statistical Data Confidentiality, Luxembourg</a:t>
            </a:r>
            <a:r>
              <a:rPr lang="en-GB" sz="1150" dirty="0"/>
              <a:t> (Working Paper No. 23, pp. 373–394). Geneva, Switzerland: United Nations Statistical Commission and Economic Commission for Europe Conference of European Statisticians, European Commission Statistical Office of the European Communities (EUROSTAT). </a:t>
            </a:r>
            <a:endParaRPr lang="en-US" sz="1150" dirty="0"/>
          </a:p>
          <a:p>
            <a:pPr>
              <a:spcBef>
                <a:spcPts val="1200"/>
              </a:spcBef>
            </a:pPr>
            <a:r>
              <a:rPr lang="en-GB" sz="1150" dirty="0"/>
              <a:t>Singh, A., Yu, F., &amp; Wilson, D. H. (2004). Measures of information loss and disclosure risk under MASSC treatment of micro-data for statistical disclosure limitation. In </a:t>
            </a:r>
            <a:r>
              <a:rPr lang="en-GB" sz="1150" i="1" dirty="0"/>
              <a:t>Proceedings of the 2004 Joint Statistical Meetings, American Statistical Association, Section on Survey Research Methods, Toronto, Canada</a:t>
            </a:r>
            <a:r>
              <a:rPr lang="en-GB" sz="1150" dirty="0"/>
              <a:t> (pp. 4374-4381). Alexandria, VA: American Statistical Association. </a:t>
            </a:r>
            <a:endParaRPr lang="en-US" sz="1150" dirty="0"/>
          </a:p>
        </p:txBody>
      </p:sp>
      <p:sp>
        <p:nvSpPr>
          <p:cNvPr id="4" name="Slide Number Placeholder 3"/>
          <p:cNvSpPr>
            <a:spLocks noGrp="1"/>
          </p:cNvSpPr>
          <p:nvPr>
            <p:ph type="sldNum" sz="quarter" idx="10"/>
          </p:nvPr>
        </p:nvSpPr>
        <p:spPr/>
        <p:txBody>
          <a:bodyPr/>
          <a:lstStyle/>
          <a:p>
            <a:fld id="{D4325D4D-289E-48C1-B277-2BEB492A7D19}" type="slidenum">
              <a:rPr lang="en-US" smtClean="0"/>
              <a:pPr/>
              <a:t>25</a:t>
            </a:fld>
            <a:endParaRPr lang="en-US" dirty="0"/>
          </a:p>
        </p:txBody>
      </p:sp>
    </p:spTree>
    <p:extLst>
      <p:ext uri="{BB962C8B-B14F-4D97-AF65-F5344CB8AC3E}">
        <p14:creationId xmlns:p14="http://schemas.microsoft.com/office/powerpoint/2010/main" val="155661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Outline</a:t>
            </a:r>
          </a:p>
        </p:txBody>
      </p:sp>
      <p:sp>
        <p:nvSpPr>
          <p:cNvPr id="6" name="Content Placeholder 5"/>
          <p:cNvSpPr>
            <a:spLocks noGrp="1"/>
          </p:cNvSpPr>
          <p:nvPr>
            <p:ph sz="half" idx="1"/>
          </p:nvPr>
        </p:nvSpPr>
        <p:spPr>
          <a:xfrm>
            <a:off x="685800" y="990600"/>
            <a:ext cx="8153400" cy="5181600"/>
          </a:xfrm>
        </p:spPr>
        <p:txBody>
          <a:bodyPr/>
          <a:lstStyle/>
          <a:p>
            <a:pPr marL="346075" indent="-346075">
              <a:buFont typeface="+mj-lt"/>
              <a:buAutoNum type="arabicPeriod"/>
            </a:pPr>
            <a:endParaRPr lang="en-US" dirty="0"/>
          </a:p>
          <a:p>
            <a:pPr marL="346075" indent="-346075">
              <a:buFont typeface="+mj-lt"/>
              <a:buAutoNum type="arabicPeriod"/>
            </a:pPr>
            <a:r>
              <a:rPr lang="en-US" dirty="0"/>
              <a:t>What are microdata, and why do we need them? </a:t>
            </a:r>
          </a:p>
          <a:p>
            <a:pPr marL="346075" indent="-346075">
              <a:buFont typeface="+mj-lt"/>
              <a:buAutoNum type="arabicPeriod"/>
            </a:pPr>
            <a:r>
              <a:rPr lang="en-US" dirty="0"/>
              <a:t>What is disclosure risk?</a:t>
            </a:r>
            <a:endParaRPr lang="en-US" sz="2000" dirty="0"/>
          </a:p>
          <a:p>
            <a:pPr marL="800100" lvl="1" indent="-342900">
              <a:buFont typeface="+mj-lt"/>
              <a:buAutoNum type="alphaLcPeriod"/>
            </a:pPr>
            <a:r>
              <a:rPr lang="en-US" sz="2000" dirty="0"/>
              <a:t>Disclosure scenarios</a:t>
            </a:r>
          </a:p>
          <a:p>
            <a:pPr marL="800100" lvl="1" indent="-342900">
              <a:buFont typeface="+mj-lt"/>
              <a:buAutoNum type="alphaLcPeriod"/>
            </a:pPr>
            <a:r>
              <a:rPr lang="en-US" sz="2000" dirty="0"/>
              <a:t>Intrusion scenarios</a:t>
            </a:r>
          </a:p>
          <a:p>
            <a:pPr marL="800100" lvl="1" indent="-342900">
              <a:buFont typeface="+mj-lt"/>
              <a:buAutoNum type="alphaLcPeriod"/>
            </a:pPr>
            <a:r>
              <a:rPr lang="en-US" sz="2000" dirty="0"/>
              <a:t>Disclosure avoidance treatment and data quality</a:t>
            </a:r>
          </a:p>
          <a:p>
            <a:pPr marL="800100" lvl="1" indent="-342900">
              <a:buFont typeface="+mj-lt"/>
              <a:buAutoNum type="alphaLcPeriod"/>
            </a:pPr>
            <a:r>
              <a:rPr lang="en-US" sz="2000" dirty="0"/>
              <a:t>Common statistical disclosure limitation (SDL) methods</a:t>
            </a:r>
          </a:p>
          <a:p>
            <a:pPr marL="346075" indent="-346075">
              <a:spcBef>
                <a:spcPts val="1200"/>
              </a:spcBef>
              <a:buFont typeface="+mj-lt"/>
              <a:buAutoNum type="arabicPeriod"/>
            </a:pPr>
            <a:r>
              <a:rPr lang="en-US" dirty="0">
                <a:solidFill>
                  <a:schemeClr val="tx2"/>
                </a:solidFill>
              </a:rPr>
              <a:t>NSDUH public use files (PUFs): An example</a:t>
            </a:r>
          </a:p>
          <a:p>
            <a:pPr marL="241300" lvl="1" indent="0">
              <a:spcBef>
                <a:spcPts val="1200"/>
              </a:spcBef>
              <a:buNone/>
            </a:pPr>
            <a:r>
              <a:rPr lang="en-US" dirty="0"/>
              <a:t>  a.  NSDUH background</a:t>
            </a:r>
          </a:p>
          <a:p>
            <a:pPr marL="241300" lvl="1" indent="0">
              <a:spcBef>
                <a:spcPts val="1200"/>
              </a:spcBef>
              <a:buNone/>
            </a:pPr>
            <a:r>
              <a:rPr lang="en-US" dirty="0"/>
              <a:t>  b.  MASSC</a:t>
            </a:r>
          </a:p>
          <a:p>
            <a:pPr marL="241300" lvl="1" indent="0">
              <a:spcBef>
                <a:spcPts val="1200"/>
              </a:spcBef>
              <a:buNone/>
            </a:pPr>
            <a:r>
              <a:rPr lang="en-US" dirty="0"/>
              <a:t>  c. NSDUH PUF data quality</a:t>
            </a:r>
          </a:p>
          <a:p>
            <a:pPr marL="0" indent="0">
              <a:spcBef>
                <a:spcPts val="1200"/>
              </a:spcBef>
              <a:buNone/>
            </a:pPr>
            <a:r>
              <a:rPr lang="en-US" dirty="0"/>
              <a:t>4. Other examples of microdata PUFs</a:t>
            </a:r>
          </a:p>
          <a:p>
            <a:pPr marL="0" indent="0">
              <a:spcBef>
                <a:spcPts val="1200"/>
              </a:spcBef>
              <a:buNone/>
            </a:pPr>
            <a:r>
              <a:rPr lang="en-US" dirty="0"/>
              <a:t>5. References</a:t>
            </a:r>
          </a:p>
          <a:p>
            <a:pPr marL="0" indent="0">
              <a:spcBef>
                <a:spcPts val="1200"/>
              </a:spcBef>
              <a:buNone/>
            </a:pPr>
            <a:endParaRPr lang="en-US" dirty="0"/>
          </a:p>
          <a:p>
            <a:pPr marL="0" indent="0">
              <a:spcBef>
                <a:spcPts val="1200"/>
              </a:spcBef>
              <a:buNone/>
            </a:pPr>
            <a:endParaRPr lang="en-US" dirty="0"/>
          </a:p>
          <a:p>
            <a:pPr marL="0" indent="0">
              <a:spcBef>
                <a:spcPts val="1200"/>
              </a:spcBef>
              <a:buNone/>
            </a:pPr>
            <a:endParaRPr lang="en-US" dirty="0"/>
          </a:p>
          <a:p>
            <a:pPr marL="457200" indent="-457200">
              <a:buFont typeface="+mj-lt"/>
              <a:buAutoNum type="arabicPeriod"/>
            </a:pPr>
            <a:endParaRPr lang="en-US" sz="2000" dirty="0"/>
          </a:p>
          <a:p>
            <a:pPr marL="457200" indent="-457200">
              <a:buFont typeface="+mj-lt"/>
              <a:buAutoNum type="arabicPeriod"/>
            </a:pPr>
            <a:endParaRPr lang="en-US" sz="2000" dirty="0"/>
          </a:p>
        </p:txBody>
      </p:sp>
      <p:sp>
        <p:nvSpPr>
          <p:cNvPr id="3" name="Slide Number Placeholder 2"/>
          <p:cNvSpPr>
            <a:spLocks noGrp="1"/>
          </p:cNvSpPr>
          <p:nvPr>
            <p:ph type="sldNum" sz="quarter" idx="10"/>
          </p:nvPr>
        </p:nvSpPr>
        <p:spPr/>
        <p:txBody>
          <a:bodyPr/>
          <a:lstStyle/>
          <a:p>
            <a:fld id="{D4325D4D-289E-48C1-B277-2BEB492A7D19}"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34001-C294-415A-9F47-A5860B596EB9}"/>
              </a:ext>
            </a:extLst>
          </p:cNvPr>
          <p:cNvSpPr>
            <a:spLocks noGrp="1"/>
          </p:cNvSpPr>
          <p:nvPr>
            <p:ph type="title"/>
          </p:nvPr>
        </p:nvSpPr>
        <p:spPr>
          <a:xfrm>
            <a:off x="0" y="10510"/>
            <a:ext cx="9144000" cy="612648"/>
          </a:xfrm>
        </p:spPr>
        <p:txBody>
          <a:bodyPr/>
          <a:lstStyle/>
          <a:p>
            <a:br>
              <a:rPr lang="en-US" dirty="0"/>
            </a:br>
            <a:r>
              <a:rPr lang="en-US" dirty="0"/>
              <a:t>1. What are microdata, and why do we need them? </a:t>
            </a:r>
            <a:br>
              <a:rPr lang="en-US" dirty="0"/>
            </a:br>
            <a:endParaRPr lang="en-US" dirty="0"/>
          </a:p>
        </p:txBody>
      </p:sp>
      <p:sp>
        <p:nvSpPr>
          <p:cNvPr id="3" name="Content Placeholder 2">
            <a:extLst>
              <a:ext uri="{FF2B5EF4-FFF2-40B4-BE49-F238E27FC236}">
                <a16:creationId xmlns:a16="http://schemas.microsoft.com/office/drawing/2014/main" id="{45ADE7E2-8247-4EBE-A40A-5CA6DAC198C8}"/>
              </a:ext>
            </a:extLst>
          </p:cNvPr>
          <p:cNvSpPr>
            <a:spLocks noGrp="1"/>
          </p:cNvSpPr>
          <p:nvPr>
            <p:ph sz="half" idx="1"/>
          </p:nvPr>
        </p:nvSpPr>
        <p:spPr>
          <a:xfrm>
            <a:off x="457200" y="1143000"/>
            <a:ext cx="8153400" cy="4983163"/>
          </a:xfrm>
        </p:spPr>
        <p:txBody>
          <a:bodyPr/>
          <a:lstStyle/>
          <a:p>
            <a:r>
              <a:rPr lang="en-US" dirty="0"/>
              <a:t>Microdata are typically “unit-level” data not yet summarized into tables. Unit can be a pretty broad term and can apply to person level, household level, institution level data, etc.</a:t>
            </a:r>
          </a:p>
          <a:p>
            <a:endParaRPr lang="en-US" dirty="0"/>
          </a:p>
          <a:p>
            <a:r>
              <a:rPr lang="en-US" dirty="0"/>
              <a:t>Microdata help us make informed decisions.</a:t>
            </a:r>
          </a:p>
          <a:p>
            <a:endParaRPr lang="en-US" dirty="0"/>
          </a:p>
          <a:p>
            <a:r>
              <a:rPr lang="en-US" dirty="0"/>
              <a:t>Microdata provide researchers flexibility in performing analyses.</a:t>
            </a:r>
          </a:p>
          <a:p>
            <a:endParaRPr lang="en-US" dirty="0"/>
          </a:p>
          <a:p>
            <a:r>
              <a:rPr lang="en-US" dirty="0"/>
              <a:t>Demands are increasing from researchers at large and from policymakers to gain access to readily available microdata.</a:t>
            </a:r>
          </a:p>
          <a:p>
            <a:endParaRPr lang="en-US" dirty="0"/>
          </a:p>
          <a:p>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0A182251-8B12-499B-B4B5-8EB50924CEE3}"/>
              </a:ext>
            </a:extLst>
          </p:cNvPr>
          <p:cNvSpPr>
            <a:spLocks noGrp="1"/>
          </p:cNvSpPr>
          <p:nvPr>
            <p:ph type="sldNum" sz="quarter" idx="10"/>
          </p:nvPr>
        </p:nvSpPr>
        <p:spPr/>
        <p:txBody>
          <a:bodyPr/>
          <a:lstStyle/>
          <a:p>
            <a:fld id="{D4325D4D-289E-48C1-B277-2BEB492A7D19}" type="slidenum">
              <a:rPr lang="en-US" smtClean="0"/>
              <a:pPr/>
              <a:t>4</a:t>
            </a:fld>
            <a:endParaRPr lang="en-US" dirty="0"/>
          </a:p>
        </p:txBody>
      </p:sp>
    </p:spTree>
    <p:extLst>
      <p:ext uri="{BB962C8B-B14F-4D97-AF65-F5344CB8AC3E}">
        <p14:creationId xmlns:p14="http://schemas.microsoft.com/office/powerpoint/2010/main" val="3766041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841"/>
            <a:ext cx="9144000" cy="612648"/>
          </a:xfrm>
        </p:spPr>
        <p:txBody>
          <a:bodyPr/>
          <a:lstStyle/>
          <a:p>
            <a:br>
              <a:rPr lang="en-US" dirty="0"/>
            </a:br>
            <a:r>
              <a:rPr lang="en-US" dirty="0"/>
              <a:t>2. What is disclosure risk?</a:t>
            </a:r>
            <a:br>
              <a:rPr lang="en-US" dirty="0"/>
            </a:br>
            <a:endParaRPr lang="en-US" dirty="0"/>
          </a:p>
        </p:txBody>
      </p:sp>
      <p:sp>
        <p:nvSpPr>
          <p:cNvPr id="3" name="Content Placeholder 2"/>
          <p:cNvSpPr>
            <a:spLocks noGrp="1"/>
          </p:cNvSpPr>
          <p:nvPr>
            <p:ph idx="1"/>
          </p:nvPr>
        </p:nvSpPr>
        <p:spPr/>
        <p:txBody>
          <a:bodyPr/>
          <a:lstStyle/>
          <a:p>
            <a:r>
              <a:rPr lang="en-US" dirty="0"/>
              <a:t>Disclosure occurs when private information is revealed to the public. Specifically, disclosure happens </a:t>
            </a:r>
            <a:r>
              <a:rPr lang="en-CA" dirty="0"/>
              <a:t>when an unauthorized person (an “intruder”) tries to link a record in the microdata file to an identifiable respondent.</a:t>
            </a:r>
          </a:p>
          <a:p>
            <a:endParaRPr lang="en-CA" dirty="0"/>
          </a:p>
          <a:p>
            <a:r>
              <a:rPr lang="en-US" dirty="0"/>
              <a:t>Disclosure risk is typically considered as a measure of the risk to respondent confidentiality that the data releaser (typically, a statistical agency) would experience as a consequence of releasing the data (</a:t>
            </a:r>
            <a:r>
              <a:rPr lang="en-US" dirty="0" err="1">
                <a:solidFill>
                  <a:schemeClr val="tx2"/>
                </a:solidFill>
              </a:rPr>
              <a:t>Franconi</a:t>
            </a:r>
            <a:r>
              <a:rPr lang="en-US" dirty="0">
                <a:solidFill>
                  <a:schemeClr val="tx2"/>
                </a:solidFill>
              </a:rPr>
              <a:t> &amp; </a:t>
            </a:r>
            <a:r>
              <a:rPr lang="en-US" dirty="0" err="1">
                <a:solidFill>
                  <a:schemeClr val="tx2"/>
                </a:solidFill>
              </a:rPr>
              <a:t>Polettini</a:t>
            </a:r>
            <a:r>
              <a:rPr lang="en-US" dirty="0">
                <a:solidFill>
                  <a:schemeClr val="tx2"/>
                </a:solidFill>
              </a:rPr>
              <a:t>, 2004).</a:t>
            </a:r>
            <a:endParaRPr lang="en-CA" dirty="0">
              <a:solidFill>
                <a:schemeClr val="tx2"/>
              </a:solidFill>
            </a:endParaRPr>
          </a:p>
          <a:p>
            <a:endParaRPr lang="en-US" dirty="0"/>
          </a:p>
        </p:txBody>
      </p:sp>
      <p:sp>
        <p:nvSpPr>
          <p:cNvPr id="4" name="Slide Number Placeholder 3"/>
          <p:cNvSpPr>
            <a:spLocks noGrp="1"/>
          </p:cNvSpPr>
          <p:nvPr>
            <p:ph type="sldNum" sz="quarter" idx="10"/>
          </p:nvPr>
        </p:nvSpPr>
        <p:spPr/>
        <p:txBody>
          <a:bodyPr/>
          <a:lstStyle/>
          <a:p>
            <a:fld id="{D4325D4D-289E-48C1-B277-2BEB492A7D19}" type="slidenum">
              <a:rPr lang="en-US" smtClean="0"/>
              <a:pPr/>
              <a:t>5</a:t>
            </a:fld>
            <a:endParaRPr lang="en-US" dirty="0"/>
          </a:p>
        </p:txBody>
      </p:sp>
    </p:spTree>
    <p:extLst>
      <p:ext uri="{BB962C8B-B14F-4D97-AF65-F5344CB8AC3E}">
        <p14:creationId xmlns:p14="http://schemas.microsoft.com/office/powerpoint/2010/main" val="499841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0B1E9-AC67-4B7A-A8BA-8F263E3146D3}"/>
              </a:ext>
            </a:extLst>
          </p:cNvPr>
          <p:cNvSpPr>
            <a:spLocks noGrp="1"/>
          </p:cNvSpPr>
          <p:nvPr>
            <p:ph type="title"/>
          </p:nvPr>
        </p:nvSpPr>
        <p:spPr/>
        <p:txBody>
          <a:bodyPr/>
          <a:lstStyle/>
          <a:p>
            <a:r>
              <a:rPr lang="en-US" dirty="0"/>
              <a:t>2a. Disclosure scenarios</a:t>
            </a:r>
          </a:p>
        </p:txBody>
      </p:sp>
      <p:sp>
        <p:nvSpPr>
          <p:cNvPr id="3" name="Content Placeholder 2">
            <a:extLst>
              <a:ext uri="{FF2B5EF4-FFF2-40B4-BE49-F238E27FC236}">
                <a16:creationId xmlns:a16="http://schemas.microsoft.com/office/drawing/2014/main" id="{0BBC14B3-D024-46D3-98D7-AED92CCBD674}"/>
              </a:ext>
            </a:extLst>
          </p:cNvPr>
          <p:cNvSpPr>
            <a:spLocks noGrp="1"/>
          </p:cNvSpPr>
          <p:nvPr>
            <p:ph idx="1"/>
          </p:nvPr>
        </p:nvSpPr>
        <p:spPr/>
        <p:txBody>
          <a:bodyPr/>
          <a:lstStyle/>
          <a:p>
            <a:r>
              <a:rPr lang="en-US" b="1" dirty="0">
                <a:solidFill>
                  <a:srgbClr val="C00000"/>
                </a:solidFill>
              </a:rPr>
              <a:t>Identity disclosure </a:t>
            </a:r>
            <a:r>
              <a:rPr lang="en-US" dirty="0"/>
              <a:t>occurs when a direct identifying variable (IV) reveals the identity of a particular individual (e.g., name, phone number, DOB). </a:t>
            </a:r>
          </a:p>
          <a:p>
            <a:endParaRPr lang="en-US" dirty="0"/>
          </a:p>
          <a:p>
            <a:r>
              <a:rPr lang="en-US" b="1" dirty="0">
                <a:solidFill>
                  <a:srgbClr val="C00000"/>
                </a:solidFill>
              </a:rPr>
              <a:t>Attribute disclosure </a:t>
            </a:r>
            <a:r>
              <a:rPr lang="en-US" dirty="0"/>
              <a:t>occurs when confidential information (typically, a sensitive value [SV]) about a data subject is revealed and can be attributed to the subject on a PUF (institution may reveal diagnosis).</a:t>
            </a:r>
          </a:p>
          <a:p>
            <a:endParaRPr lang="en-US" dirty="0"/>
          </a:p>
          <a:p>
            <a:r>
              <a:rPr lang="en-US" b="1" dirty="0">
                <a:solidFill>
                  <a:srgbClr val="C00000"/>
                </a:solidFill>
              </a:rPr>
              <a:t>Inferential disclosure </a:t>
            </a:r>
            <a:r>
              <a:rPr lang="en-US" dirty="0"/>
              <a:t>occurs when it becomes possible to determine the value of some characteristic related to the data subject more accurately than would have been otherwise possible (zip code or type of car may reflect financial status). </a:t>
            </a:r>
          </a:p>
          <a:p>
            <a:endParaRPr lang="en-US" dirty="0"/>
          </a:p>
        </p:txBody>
      </p:sp>
      <p:sp>
        <p:nvSpPr>
          <p:cNvPr id="4" name="Slide Number Placeholder 3">
            <a:extLst>
              <a:ext uri="{FF2B5EF4-FFF2-40B4-BE49-F238E27FC236}">
                <a16:creationId xmlns:a16="http://schemas.microsoft.com/office/drawing/2014/main" id="{8B98D4DD-FFF8-4FDE-8109-4294712E42E9}"/>
              </a:ext>
            </a:extLst>
          </p:cNvPr>
          <p:cNvSpPr>
            <a:spLocks noGrp="1"/>
          </p:cNvSpPr>
          <p:nvPr>
            <p:ph type="sldNum" sz="quarter" idx="10"/>
          </p:nvPr>
        </p:nvSpPr>
        <p:spPr/>
        <p:txBody>
          <a:bodyPr/>
          <a:lstStyle/>
          <a:p>
            <a:fld id="{D4325D4D-289E-48C1-B277-2BEB492A7D19}" type="slidenum">
              <a:rPr lang="en-US" smtClean="0"/>
              <a:pPr/>
              <a:t>6</a:t>
            </a:fld>
            <a:endParaRPr lang="en-US" dirty="0"/>
          </a:p>
        </p:txBody>
      </p:sp>
    </p:spTree>
    <p:extLst>
      <p:ext uri="{BB962C8B-B14F-4D97-AF65-F5344CB8AC3E}">
        <p14:creationId xmlns:p14="http://schemas.microsoft.com/office/powerpoint/2010/main" val="2079082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C7A6D-95E9-4CCB-B393-78AD439A0660}"/>
              </a:ext>
            </a:extLst>
          </p:cNvPr>
          <p:cNvSpPr>
            <a:spLocks noGrp="1"/>
          </p:cNvSpPr>
          <p:nvPr>
            <p:ph type="title"/>
          </p:nvPr>
        </p:nvSpPr>
        <p:spPr/>
        <p:txBody>
          <a:bodyPr/>
          <a:lstStyle/>
          <a:p>
            <a:r>
              <a:rPr lang="en-US" dirty="0"/>
              <a:t>2b. Intrusion scenarios</a:t>
            </a:r>
          </a:p>
        </p:txBody>
      </p:sp>
      <p:sp>
        <p:nvSpPr>
          <p:cNvPr id="3" name="Content Placeholder 2">
            <a:extLst>
              <a:ext uri="{FF2B5EF4-FFF2-40B4-BE49-F238E27FC236}">
                <a16:creationId xmlns:a16="http://schemas.microsoft.com/office/drawing/2014/main" id="{35139A55-3236-4603-9AC1-BB960255761E}"/>
              </a:ext>
            </a:extLst>
          </p:cNvPr>
          <p:cNvSpPr>
            <a:spLocks noGrp="1"/>
          </p:cNvSpPr>
          <p:nvPr>
            <p:ph idx="1"/>
          </p:nvPr>
        </p:nvSpPr>
        <p:spPr/>
        <p:txBody>
          <a:bodyPr/>
          <a:lstStyle/>
          <a:p>
            <a:r>
              <a:rPr lang="en-US" dirty="0"/>
              <a:t>Intrusion scenarios fall into two main categories: </a:t>
            </a:r>
          </a:p>
          <a:p>
            <a:pPr lvl="1"/>
            <a:r>
              <a:rPr lang="en-US" b="1" dirty="0">
                <a:solidFill>
                  <a:srgbClr val="C00000"/>
                </a:solidFill>
              </a:rPr>
              <a:t>Inside intrusion </a:t>
            </a:r>
            <a:r>
              <a:rPr lang="en-US" dirty="0"/>
              <a:t>occurs when intruders know that their targets are in the survey and try to discover sensitive information by using the existing identifying information in the data file in combination with personal knowledge (e.g., a father knows that his son is in the survey and wants to discover his son’s substance use behavior).  </a:t>
            </a:r>
          </a:p>
          <a:p>
            <a:pPr marL="222250" lvl="1" indent="0">
              <a:buNone/>
            </a:pPr>
            <a:endParaRPr lang="en-US" dirty="0"/>
          </a:p>
          <a:p>
            <a:pPr lvl="1"/>
            <a:r>
              <a:rPr lang="en-US" b="1" dirty="0">
                <a:solidFill>
                  <a:srgbClr val="C00000"/>
                </a:solidFill>
              </a:rPr>
              <a:t>Outside intrusion </a:t>
            </a:r>
            <a:r>
              <a:rPr lang="en-US" dirty="0"/>
              <a:t>occurs when intruders do not know the presence of their targets in the sample and try to identify a record (any record) by matching it to an external database (e.g., an outside intruder targets a population unique in the sample to find more information).</a:t>
            </a:r>
          </a:p>
          <a:p>
            <a:pPr marL="0" indent="0">
              <a:buNone/>
            </a:pPr>
            <a:endParaRPr lang="en-US" dirty="0"/>
          </a:p>
        </p:txBody>
      </p:sp>
      <p:sp>
        <p:nvSpPr>
          <p:cNvPr id="4" name="Slide Number Placeholder 3">
            <a:extLst>
              <a:ext uri="{FF2B5EF4-FFF2-40B4-BE49-F238E27FC236}">
                <a16:creationId xmlns:a16="http://schemas.microsoft.com/office/drawing/2014/main" id="{41C9A41F-732F-4C8F-8E77-BF6E7D439BEB}"/>
              </a:ext>
            </a:extLst>
          </p:cNvPr>
          <p:cNvSpPr>
            <a:spLocks noGrp="1"/>
          </p:cNvSpPr>
          <p:nvPr>
            <p:ph type="sldNum" sz="quarter" idx="10"/>
          </p:nvPr>
        </p:nvSpPr>
        <p:spPr/>
        <p:txBody>
          <a:bodyPr/>
          <a:lstStyle/>
          <a:p>
            <a:fld id="{D4325D4D-289E-48C1-B277-2BEB492A7D19}" type="slidenum">
              <a:rPr lang="en-US" smtClean="0"/>
              <a:pPr/>
              <a:t>7</a:t>
            </a:fld>
            <a:endParaRPr lang="en-US" dirty="0"/>
          </a:p>
        </p:txBody>
      </p:sp>
    </p:spTree>
    <p:extLst>
      <p:ext uri="{BB962C8B-B14F-4D97-AF65-F5344CB8AC3E}">
        <p14:creationId xmlns:p14="http://schemas.microsoft.com/office/powerpoint/2010/main" val="2530908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62823E-B7BE-44D7-88C4-2C880E264DBF}"/>
              </a:ext>
            </a:extLst>
          </p:cNvPr>
          <p:cNvSpPr>
            <a:spLocks noGrp="1"/>
          </p:cNvSpPr>
          <p:nvPr>
            <p:ph type="title"/>
          </p:nvPr>
        </p:nvSpPr>
        <p:spPr/>
        <p:txBody>
          <a:bodyPr/>
          <a:lstStyle/>
          <a:p>
            <a:br>
              <a:rPr lang="en-US" dirty="0"/>
            </a:br>
            <a:r>
              <a:rPr lang="en-US" dirty="0"/>
              <a:t>2c. Disclosure avoidance treatment and data quality</a:t>
            </a:r>
            <a:br>
              <a:rPr lang="en-US" dirty="0"/>
            </a:br>
            <a:r>
              <a:rPr lang="en-US" dirty="0"/>
              <a:t> </a:t>
            </a:r>
          </a:p>
        </p:txBody>
      </p:sp>
      <p:sp>
        <p:nvSpPr>
          <p:cNvPr id="3" name="Content Placeholder 2">
            <a:extLst>
              <a:ext uri="{FF2B5EF4-FFF2-40B4-BE49-F238E27FC236}">
                <a16:creationId xmlns:a16="http://schemas.microsoft.com/office/drawing/2014/main" id="{E2EFD450-96BB-4BFC-9B7B-DF9AAFDCAB5A}"/>
              </a:ext>
            </a:extLst>
          </p:cNvPr>
          <p:cNvSpPr>
            <a:spLocks noGrp="1"/>
          </p:cNvSpPr>
          <p:nvPr>
            <p:ph idx="1"/>
          </p:nvPr>
        </p:nvSpPr>
        <p:spPr/>
        <p:txBody>
          <a:bodyPr/>
          <a:lstStyle/>
          <a:p>
            <a:r>
              <a:rPr lang="en-US" dirty="0"/>
              <a:t>To protect respondents’ confidentiality and to comply with federal regulations in the United States, such as the Confidential Information Protection and Statistical Efficiency Act of 2002 (CIPSEA), statistical disclosure avoidance treatment is often imposed on large survey data to minimize disclosure risk.</a:t>
            </a:r>
          </a:p>
          <a:p>
            <a:pPr marL="0" indent="0">
              <a:buNone/>
            </a:pPr>
            <a:endParaRPr lang="en-US" dirty="0"/>
          </a:p>
          <a:p>
            <a:r>
              <a:rPr lang="en-US" dirty="0"/>
              <a:t>There is a trade-off between disclosure risk and data quality:</a:t>
            </a:r>
            <a:br>
              <a:rPr lang="en-US" dirty="0"/>
            </a:br>
            <a:r>
              <a:rPr lang="en-US" dirty="0"/>
              <a:t>As the level of disclosure treatment increases, data utility decreases. A statistical disclosure avoidance method must be used to control both disclosure risk and data quality. </a:t>
            </a:r>
          </a:p>
          <a:p>
            <a:endParaRPr lang="en-US" dirty="0"/>
          </a:p>
        </p:txBody>
      </p:sp>
      <p:sp>
        <p:nvSpPr>
          <p:cNvPr id="4" name="Slide Number Placeholder 3">
            <a:extLst>
              <a:ext uri="{FF2B5EF4-FFF2-40B4-BE49-F238E27FC236}">
                <a16:creationId xmlns:a16="http://schemas.microsoft.com/office/drawing/2014/main" id="{8025526F-2E77-4044-A10F-277181FBD5DB}"/>
              </a:ext>
            </a:extLst>
          </p:cNvPr>
          <p:cNvSpPr>
            <a:spLocks noGrp="1"/>
          </p:cNvSpPr>
          <p:nvPr>
            <p:ph type="sldNum" sz="quarter" idx="10"/>
          </p:nvPr>
        </p:nvSpPr>
        <p:spPr/>
        <p:txBody>
          <a:bodyPr/>
          <a:lstStyle/>
          <a:p>
            <a:fld id="{D4325D4D-289E-48C1-B277-2BEB492A7D19}" type="slidenum">
              <a:rPr lang="en-US" smtClean="0"/>
              <a:pPr/>
              <a:t>8</a:t>
            </a:fld>
            <a:endParaRPr lang="en-US" dirty="0"/>
          </a:p>
        </p:txBody>
      </p:sp>
    </p:spTree>
    <p:extLst>
      <p:ext uri="{BB962C8B-B14F-4D97-AF65-F5344CB8AC3E}">
        <p14:creationId xmlns:p14="http://schemas.microsoft.com/office/powerpoint/2010/main" val="2922812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1D0C9-26CB-4491-BAAE-507318DF06D5}"/>
              </a:ext>
            </a:extLst>
          </p:cNvPr>
          <p:cNvSpPr>
            <a:spLocks noGrp="1"/>
          </p:cNvSpPr>
          <p:nvPr>
            <p:ph type="title"/>
          </p:nvPr>
        </p:nvSpPr>
        <p:spPr/>
        <p:txBody>
          <a:bodyPr/>
          <a:lstStyle/>
          <a:p>
            <a:r>
              <a:rPr lang="en-US" dirty="0"/>
              <a:t>2d. Common SDL methods</a:t>
            </a:r>
          </a:p>
        </p:txBody>
      </p:sp>
      <p:sp>
        <p:nvSpPr>
          <p:cNvPr id="3" name="Content Placeholder 2">
            <a:extLst>
              <a:ext uri="{FF2B5EF4-FFF2-40B4-BE49-F238E27FC236}">
                <a16:creationId xmlns:a16="http://schemas.microsoft.com/office/drawing/2014/main" id="{252957AE-A489-4403-9A19-6BBC23C089AC}"/>
              </a:ext>
            </a:extLst>
          </p:cNvPr>
          <p:cNvSpPr>
            <a:spLocks noGrp="1"/>
          </p:cNvSpPr>
          <p:nvPr>
            <p:ph idx="1"/>
          </p:nvPr>
        </p:nvSpPr>
        <p:spPr/>
        <p:txBody>
          <a:bodyPr/>
          <a:lstStyle/>
          <a:p>
            <a:r>
              <a:rPr lang="en-US" dirty="0"/>
              <a:t>Deterministic methods:</a:t>
            </a:r>
          </a:p>
          <a:p>
            <a:pPr lvl="1"/>
            <a:r>
              <a:rPr lang="en-US" dirty="0"/>
              <a:t>Variable deletion (removing variables that pose a high disclosure risk from a released dataset, particularly direct IVs)</a:t>
            </a:r>
          </a:p>
          <a:p>
            <a:pPr marL="222250" lvl="1" indent="0">
              <a:buNone/>
            </a:pPr>
            <a:endParaRPr lang="en-US" dirty="0"/>
          </a:p>
          <a:p>
            <a:pPr lvl="1"/>
            <a:r>
              <a:rPr lang="en-US" dirty="0"/>
              <a:t>Global recoding (recoding continuous variables into intervals, collapsing categories that have a small number of observations into broader categories)</a:t>
            </a:r>
          </a:p>
          <a:p>
            <a:pPr marL="222250" lvl="1" indent="0">
              <a:buNone/>
            </a:pPr>
            <a:endParaRPr lang="en-US" dirty="0"/>
          </a:p>
          <a:p>
            <a:pPr lvl="1"/>
            <a:r>
              <a:rPr lang="en-US" dirty="0"/>
              <a:t>Local suppression (suppress SVs of certain records)</a:t>
            </a:r>
          </a:p>
        </p:txBody>
      </p:sp>
      <p:sp>
        <p:nvSpPr>
          <p:cNvPr id="4" name="Slide Number Placeholder 3">
            <a:extLst>
              <a:ext uri="{FF2B5EF4-FFF2-40B4-BE49-F238E27FC236}">
                <a16:creationId xmlns:a16="http://schemas.microsoft.com/office/drawing/2014/main" id="{9011F4B2-CF3D-4BC7-9D75-422CEFD857E6}"/>
              </a:ext>
            </a:extLst>
          </p:cNvPr>
          <p:cNvSpPr>
            <a:spLocks noGrp="1"/>
          </p:cNvSpPr>
          <p:nvPr>
            <p:ph type="sldNum" sz="quarter" idx="10"/>
          </p:nvPr>
        </p:nvSpPr>
        <p:spPr/>
        <p:txBody>
          <a:bodyPr/>
          <a:lstStyle/>
          <a:p>
            <a:fld id="{D4325D4D-289E-48C1-B277-2BEB492A7D19}" type="slidenum">
              <a:rPr lang="en-US" smtClean="0"/>
              <a:pPr/>
              <a:t>9</a:t>
            </a:fld>
            <a:endParaRPr lang="en-US" dirty="0"/>
          </a:p>
        </p:txBody>
      </p:sp>
    </p:spTree>
    <p:extLst>
      <p:ext uri="{BB962C8B-B14F-4D97-AF65-F5344CB8AC3E}">
        <p14:creationId xmlns:p14="http://schemas.microsoft.com/office/powerpoint/2010/main" val="2025993331"/>
      </p:ext>
    </p:extLst>
  </p:cSld>
  <p:clrMapOvr>
    <a:masterClrMapping/>
  </p:clrMapOvr>
</p:sld>
</file>

<file path=ppt/theme/theme1.xml><?xml version="1.0" encoding="utf-8"?>
<a:theme xmlns:a="http://schemas.openxmlformats.org/drawingml/2006/main" name="1_RTI Corporate">
  <a:themeElements>
    <a:clrScheme name="RTI Theme Colors">
      <a:dk1>
        <a:srgbClr val="000000"/>
      </a:dk1>
      <a:lt1>
        <a:srgbClr val="FFFFFF"/>
      </a:lt1>
      <a:dk2>
        <a:srgbClr val="000000"/>
      </a:dk2>
      <a:lt2>
        <a:srgbClr val="808080"/>
      </a:lt2>
      <a:accent1>
        <a:srgbClr val="085295"/>
      </a:accent1>
      <a:accent2>
        <a:srgbClr val="D06F1A"/>
      </a:accent2>
      <a:accent3>
        <a:srgbClr val="B1953A"/>
      </a:accent3>
      <a:accent4>
        <a:srgbClr val="FFC525"/>
      </a:accent4>
      <a:accent5>
        <a:srgbClr val="5D9732"/>
      </a:accent5>
      <a:accent6>
        <a:srgbClr val="4F2683"/>
      </a:accent6>
      <a:hlink>
        <a:srgbClr val="0045C7"/>
      </a:hlink>
      <a:folHlink>
        <a:srgbClr val="5D6EC9"/>
      </a:folHlink>
    </a:clrScheme>
    <a:fontScheme name="Custom Design">
      <a:majorFont>
        <a:latin typeface="Arial Narrow"/>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ヒラギノ角ゴ Pro W3" pitchFamily="1" charset="-128"/>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ea typeface="ヒラギノ角ゴ Pro W3" pitchFamily="1" charset="-128"/>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2015 RTI Template_eaj.potx" id="{F36C9CB5-03DD-49DE-A2E1-ECD0688EE6F0}" vid="{2E05CADE-BD4F-44D0-94ED-F5F5804852F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2015_RTI_Standard_Template</Template>
  <TotalTime>3798</TotalTime>
  <Words>2899</Words>
  <Application>Microsoft Office PowerPoint</Application>
  <PresentationFormat>On-screen Show (4:3)</PresentationFormat>
  <Paragraphs>410</Paragraphs>
  <Slides>25</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Arial Narrow</vt:lpstr>
      <vt:lpstr>Calibri</vt:lpstr>
      <vt:lpstr>Cambria</vt:lpstr>
      <vt:lpstr>Cambria Math</vt:lpstr>
      <vt:lpstr>Wingdings</vt:lpstr>
      <vt:lpstr>1_RTI Corporate</vt:lpstr>
      <vt:lpstr>   Releasing microdata via public use files while protecting respondents’ confidentiality   </vt:lpstr>
      <vt:lpstr>Acknowledgments</vt:lpstr>
      <vt:lpstr>Outline</vt:lpstr>
      <vt:lpstr> 1. What are microdata, and why do we need them?  </vt:lpstr>
      <vt:lpstr> 2. What is disclosure risk? </vt:lpstr>
      <vt:lpstr>2a. Disclosure scenarios</vt:lpstr>
      <vt:lpstr>2b. Intrusion scenarios</vt:lpstr>
      <vt:lpstr> 2c. Disclosure avoidance treatment and data quality  </vt:lpstr>
      <vt:lpstr>2d. Common SDL methods</vt:lpstr>
      <vt:lpstr>2d. Common SDL methods (continued)</vt:lpstr>
      <vt:lpstr>2d. Common SDL methods (continued)</vt:lpstr>
      <vt:lpstr>2d. Common SDL methods (continued)</vt:lpstr>
      <vt:lpstr>3. NSDUH PUFs: An example 3a. NSDUH background</vt:lpstr>
      <vt:lpstr>3b. MASSC</vt:lpstr>
      <vt:lpstr>3b. MASSC (continued)</vt:lpstr>
      <vt:lpstr> 3c. NSDUH PUF data quality </vt:lpstr>
      <vt:lpstr>3c. NSDUH PUF data quality (continued)</vt:lpstr>
      <vt:lpstr>3c. NSDUH PUF data quality (continued)</vt:lpstr>
      <vt:lpstr>3c. NSDUH PUF data quality (continued)</vt:lpstr>
      <vt:lpstr>3c. NSDUH PUF data quality (continued)</vt:lpstr>
      <vt:lpstr>3c. NSDUH PUF data quality (continued)</vt:lpstr>
      <vt:lpstr>3c. NSDUH PUF data quality (continued)</vt:lpstr>
      <vt:lpstr>3c. NSDUH PUF data quality (continued)</vt:lpstr>
      <vt:lpstr>4. Other examples of microdata PUFs</vt:lpstr>
      <vt:lpstr>5. References</vt:lpstr>
    </vt:vector>
  </TitlesOfParts>
  <Company>RTI International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Quality Assessment of the National Survey on Drug Use and Health (NSDUH) Public Use Files</dc:title>
  <dc:subject>Quality Assessment of NSDUH Public Use Files</dc:subject>
  <dc:creator>RTI International for SAMHSA Center for Behavioral Health Statistics and Quality</dc:creator>
  <cp:keywords>Quality assessment, National Survey on Drug Use and Health (NSDUH) public use files (PUFs), data limitations, disclosure avoidance, data comparisons</cp:keywords>
  <cp:lastModifiedBy>Sathe, Neeraja</cp:lastModifiedBy>
  <cp:revision>365</cp:revision>
  <cp:lastPrinted>2019-06-07T14:42:41Z</cp:lastPrinted>
  <dcterms:created xsi:type="dcterms:W3CDTF">2015-07-02T19:16:36Z</dcterms:created>
  <dcterms:modified xsi:type="dcterms:W3CDTF">2019-07-09T16:55:29Z</dcterms:modified>
</cp:coreProperties>
</file>