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6" r:id="rId11"/>
    <p:sldId id="276" r:id="rId12"/>
    <p:sldId id="277" r:id="rId13"/>
    <p:sldId id="269" r:id="rId14"/>
    <p:sldId id="270" r:id="rId15"/>
    <p:sldId id="271" r:id="rId16"/>
    <p:sldId id="260" r:id="rId17"/>
    <p:sldId id="272" r:id="rId18"/>
    <p:sldId id="267" r:id="rId19"/>
    <p:sldId id="268" r:id="rId20"/>
    <p:sldId id="273" r:id="rId21"/>
    <p:sldId id="274" r:id="rId22"/>
    <p:sldId id="275" r:id="rId23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i+f+IM2Z3qg06eD0D1VbDsApmRt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osnjak" initials="" lastIdx="14" clrIdx="0"/>
  <p:cmAuthor id="1" name="Tanja Burgard" initials="TB" lastIdx="4" clrIdx="1">
    <p:extLst>
      <p:ext uri="{19B8F6BF-5375-455C-9EA6-DF929625EA0E}">
        <p15:presenceInfo xmlns:p15="http://schemas.microsoft.com/office/powerpoint/2012/main" userId="Tanja Burg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2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FCB858-1DCB-40EA-A02C-D6CD1BCFF4F7}">
  <a:tblStyle styleId="{B8FCB858-1DCB-40EA-A02C-D6CD1BCFF4F7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2946058" cy="49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530" y="4"/>
            <a:ext cx="2946058" cy="49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in </a:t>
            </a:r>
            <a:r>
              <a:rPr lang="de-DE" dirty="0" err="1"/>
              <a:t>former</a:t>
            </a:r>
            <a:r>
              <a:rPr lang="de-DE" dirty="0"/>
              <a:t> meta-</a:t>
            </a:r>
            <a:r>
              <a:rPr lang="de-DE" dirty="0" err="1"/>
              <a:t>analyses</a:t>
            </a:r>
            <a:r>
              <a:rPr lang="de-DE" dirty="0"/>
              <a:t> on </a:t>
            </a:r>
            <a:r>
              <a:rPr lang="de-DE" dirty="0" err="1"/>
              <a:t>participation</a:t>
            </a:r>
            <a:r>
              <a:rPr lang="de-DE" dirty="0"/>
              <a:t> in online </a:t>
            </a:r>
            <a:r>
              <a:rPr lang="de-DE" dirty="0" err="1"/>
              <a:t>surveys</a:t>
            </a:r>
            <a:r>
              <a:rPr lang="de-DE" dirty="0"/>
              <a:t> (Cook 2000, Shi / Fan 2007/2008)</a:t>
            </a:r>
            <a:endParaRPr dirty="0"/>
          </a:p>
        </p:txBody>
      </p:sp>
      <p:sp>
        <p:nvSpPr>
          <p:cNvPr id="236" name="Google Shape;236;p16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AAPOR: RR2 (Minimum</a:t>
            </a:r>
            <a:r>
              <a:rPr lang="de-DE" baseline="0" dirty="0" smtClean="0"/>
              <a:t> Response Rate </a:t>
            </a:r>
            <a:r>
              <a:rPr lang="de-DE" baseline="0" dirty="0" err="1" smtClean="0"/>
              <a:t>including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interviews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sufficient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dirty="0" smtClean="0"/>
              <a:t>) </a:t>
            </a:r>
            <a:endParaRPr dirty="0"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Bipolar </a:t>
            </a:r>
            <a:r>
              <a:rPr lang="de-DE" dirty="0" err="1" smtClean="0"/>
              <a:t>disorder</a:t>
            </a:r>
            <a:r>
              <a:rPr lang="de-DE" dirty="0" smtClean="0"/>
              <a:t>:</a:t>
            </a:r>
            <a:r>
              <a:rPr lang="de-DE" baseline="0" dirty="0" smtClean="0"/>
              <a:t> Depressive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willingness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significantly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stages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bring in </a:t>
            </a:r>
            <a:r>
              <a:rPr lang="de-DE" baseline="0" dirty="0" err="1" smtClean="0"/>
              <a:t>heterogeneity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characteristics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smtClean="0"/>
              <a:t>Post-partum </a:t>
            </a:r>
            <a:r>
              <a:rPr lang="de-DE" baseline="0" dirty="0" err="1" smtClean="0"/>
              <a:t>depression</a:t>
            </a:r>
            <a:r>
              <a:rPr lang="de-DE" baseline="0" dirty="0" smtClean="0"/>
              <a:t>: People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special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situation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greater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restrictions</a:t>
            </a:r>
            <a:r>
              <a:rPr lang="de-DE" baseline="0" dirty="0" smtClean="0"/>
              <a:t>, lack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sleep</a:t>
            </a:r>
            <a:r>
              <a:rPr lang="de-DE" baseline="0" dirty="0" smtClean="0"/>
              <a:t> etc. This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unknown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ways</a:t>
            </a:r>
            <a:endParaRPr dirty="0"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psychological</a:t>
            </a:r>
            <a:r>
              <a:rPr lang="de-DE" dirty="0" smtClean="0"/>
              <a:t> online </a:t>
            </a:r>
            <a:r>
              <a:rPr lang="de-DE" dirty="0" err="1" smtClean="0"/>
              <a:t>surveys</a:t>
            </a:r>
            <a:r>
              <a:rPr lang="de-DE" dirty="0" smtClean="0"/>
              <a:t>: Survey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via an online-</a:t>
            </a:r>
            <a:r>
              <a:rPr lang="de-DE" baseline="0" dirty="0" err="1" smtClean="0"/>
              <a:t>questionnaire</a:t>
            </a:r>
            <a:r>
              <a:rPr lang="de-DE" baseline="0" dirty="0" smtClean="0"/>
              <a:t>, link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shared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e-mail</a:t>
            </a:r>
            <a:r>
              <a:rPr lang="de-DE" baseline="0" dirty="0" smtClean="0"/>
              <a:t>, after a </a:t>
            </a:r>
            <a:r>
              <a:rPr lang="de-DE" baseline="0" dirty="0" err="1" smtClean="0"/>
              <a:t>telephone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personal </a:t>
            </a:r>
            <a:r>
              <a:rPr lang="de-DE" baseline="0" dirty="0" err="1" smtClean="0"/>
              <a:t>invitation</a:t>
            </a:r>
            <a:endParaRPr lang="de-D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smtClean="0"/>
              <a:t>Psychological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: Samples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relevant </a:t>
            </a:r>
            <a:r>
              <a:rPr lang="de-DE" baseline="0" dirty="0" err="1" smtClean="0"/>
              <a:t>share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anxiety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disorder</a:t>
            </a:r>
            <a:endParaRPr lang="de-DE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 smtClean="0"/>
              <a:t>Example</a:t>
            </a:r>
            <a:r>
              <a:rPr lang="de-DE" dirty="0" smtClean="0"/>
              <a:t> 1</a:t>
            </a:r>
            <a:r>
              <a:rPr lang="de-DE" baseline="0" dirty="0" smtClean="0"/>
              <a:t> </a:t>
            </a:r>
            <a:r>
              <a:rPr lang="de-DE" dirty="0" smtClean="0"/>
              <a:t>:</a:t>
            </a:r>
            <a:r>
              <a:rPr lang="de-DE" baseline="0" dirty="0" smtClean="0"/>
              <a:t> Sample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junior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vulnerable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answers</a:t>
            </a:r>
            <a:r>
              <a:rPr lang="de-DE" baseline="0" dirty="0" smtClean="0"/>
              <a:t> online </a:t>
            </a:r>
            <a:r>
              <a:rPr lang="de-DE" baseline="0" dirty="0" err="1" smtClean="0"/>
              <a:t>questionnaire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working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endParaRPr lang="de-D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err="1" smtClean="0"/>
              <a:t>Example</a:t>
            </a:r>
            <a:r>
              <a:rPr lang="de-DE" baseline="0" dirty="0" smtClean="0"/>
              <a:t> 2: Sample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anxiety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patients</a:t>
            </a:r>
            <a:r>
              <a:rPr lang="de-DE" baseline="0" dirty="0" smtClean="0"/>
              <a:t> at a </a:t>
            </a:r>
            <a:r>
              <a:rPr lang="de-DE" baseline="0" dirty="0" err="1" smtClean="0"/>
              <a:t>clinic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answers</a:t>
            </a:r>
            <a:r>
              <a:rPr lang="de-DE" baseline="0" dirty="0" smtClean="0"/>
              <a:t> online </a:t>
            </a:r>
            <a:r>
              <a:rPr lang="de-DE" baseline="0" dirty="0" err="1" smtClean="0"/>
              <a:t>questionnaire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medicine</a:t>
            </a:r>
            <a:endParaRPr lang="de-D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 smtClean="0"/>
              <a:t>Example</a:t>
            </a:r>
            <a:r>
              <a:rPr lang="de-DE" dirty="0" smtClean="0"/>
              <a:t> 3: Sample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athletes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share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answers</a:t>
            </a:r>
            <a:r>
              <a:rPr lang="de-DE" baseline="0" dirty="0" smtClean="0"/>
              <a:t> online </a:t>
            </a:r>
            <a:r>
              <a:rPr lang="de-DE" baseline="0" dirty="0" err="1" smtClean="0"/>
              <a:t>survey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psychological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therapies</a:t>
            </a:r>
            <a:endParaRPr lang="de-D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err="1" smtClean="0"/>
              <a:t>Important</a:t>
            </a:r>
            <a:r>
              <a:rPr lang="de-DE" baseline="0" dirty="0" smtClean="0"/>
              <a:t>: The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(not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a link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anywhere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forum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website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response</a:t>
            </a:r>
            <a:r>
              <a:rPr lang="de-DE" baseline="0" dirty="0" smtClean="0"/>
              <a:t> rate</a:t>
            </a:r>
            <a:endParaRPr dirty="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Definition initial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appendix</a:t>
            </a:r>
            <a:endParaRPr dirty="0"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79442" y="4777865"/>
            <a:ext cx="5438792" cy="39085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24" name="Google Shape;24;p2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92" name="Google Shape;92;p3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4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39" name="Google Shape;39;p2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79" name="Google Shape;79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15" name="Google Shape;15;p2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60572" y="4783015"/>
            <a:ext cx="8142920" cy="123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b="1" dirty="0"/>
              <a:t>Response rates in </a:t>
            </a:r>
            <a:r>
              <a:rPr lang="en-US" sz="2400" b="1" dirty="0" smtClean="0"/>
              <a:t>psychological online surveys. </a:t>
            </a:r>
            <a:br>
              <a:rPr lang="en-US" sz="2400" b="1" dirty="0" smtClean="0"/>
            </a:br>
            <a:r>
              <a:rPr lang="en-US" sz="2400" b="1" dirty="0" smtClean="0"/>
              <a:t>A meta-analysis on the effects of study design and time.</a:t>
            </a:r>
            <a:endParaRPr lang="en-US" sz="2400" b="1" dirty="0">
              <a:effectLst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8487508" y="4682836"/>
            <a:ext cx="3704491" cy="12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600" dirty="0"/>
              <a:t>Tanja Burgard, ZPID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de-DE" sz="1600" dirty="0"/>
              <a:t>Nadine Kasten, University </a:t>
            </a:r>
            <a:r>
              <a:rPr lang="de-DE" sz="1600" dirty="0" err="1"/>
              <a:t>of</a:t>
            </a:r>
            <a:r>
              <a:rPr lang="de-DE" sz="1600" dirty="0"/>
              <a:t> Trier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de-DE" sz="1600" dirty="0"/>
              <a:t>Michael Bosnjak, ZPID</a:t>
            </a:r>
            <a:endParaRPr sz="1600" dirty="0"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5528" y="6208021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160572" y="6121253"/>
            <a:ext cx="770596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Talk at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Conference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of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European Survey Research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Association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(ESRA)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16.07.2019, Zagreb (</a:t>
            </a:r>
            <a:r>
              <a:rPr lang="de-DE" sz="16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Croatia</a:t>
            </a:r>
            <a:r>
              <a:rPr lang="de-DE" sz="160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endParaRPr sz="16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 smtClean="0"/>
              <a:t>OVERALL EFFECT</a:t>
            </a:r>
            <a:endParaRPr sz="4000"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body" idx="1"/>
          </p:nvPr>
        </p:nvSpPr>
        <p:spPr>
          <a:xfrm>
            <a:off x="1024129" y="2286000"/>
            <a:ext cx="57830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7038069" y="2644342"/>
            <a:ext cx="511126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Random-</a:t>
            </a:r>
            <a:r>
              <a:rPr lang="de-DE" sz="1800" b="1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Effects</a:t>
            </a:r>
            <a:r>
              <a:rPr lang="de-DE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Model (k = 20)</a:t>
            </a:r>
            <a:endParaRPr sz="18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tau^2: 0.063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I^2: 99.92%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Test </a:t>
            </a:r>
            <a:r>
              <a:rPr lang="de-DE" sz="18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</a:t>
            </a: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Heterogeneity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de-DE" dirty="0">
                <a:ea typeface="Twentieth Century"/>
              </a:rPr>
              <a:t> 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p-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val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&lt; .001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Overall </a:t>
            </a:r>
            <a:r>
              <a:rPr lang="de-DE" sz="18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mean</a:t>
            </a: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0.428 [0.317;  0.539]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261" y="1847195"/>
            <a:ext cx="5630985" cy="496931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/>
          <p:nvPr/>
        </p:nvSpPr>
        <p:spPr>
          <a:xfrm>
            <a:off x="1024128" y="1847195"/>
            <a:ext cx="3344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3"/>
                  </a:ext>
                </a:extLst>
              </a:rPr>
              <a:t>Cumulative forest plot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TIME EFFECT</a:t>
            </a:r>
            <a:endParaRPr lang="de-DE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898704"/>
            <a:ext cx="5624945" cy="4572000"/>
          </a:xfrm>
          <a:prstGeom prst="rect">
            <a:avLst/>
          </a:prstGeom>
        </p:spPr>
      </p:pic>
      <p:sp>
        <p:nvSpPr>
          <p:cNvPr id="6" name="Google Shape;207;p13"/>
          <p:cNvSpPr/>
          <p:nvPr/>
        </p:nvSpPr>
        <p:spPr>
          <a:xfrm>
            <a:off x="6900985" y="2625869"/>
            <a:ext cx="511126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Random-</a:t>
            </a:r>
            <a:r>
              <a:rPr lang="de-DE" sz="1800" b="1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Effects</a:t>
            </a:r>
            <a:r>
              <a:rPr lang="de-DE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Model (k = 20)</a:t>
            </a:r>
            <a:endParaRPr sz="18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Estimated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effect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of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publication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year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on RR: </a:t>
            </a:r>
          </a:p>
          <a:p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-0.112, </a:t>
            </a: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p-</a:t>
            </a:r>
            <a:r>
              <a:rPr lang="de-DE" sz="18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val</a:t>
            </a: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&lt; .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034</a:t>
            </a:r>
          </a:p>
          <a:p>
            <a:endParaRPr lang="de-DE"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lvl="0"/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15.75 %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of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heterogeneity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are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accounted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by</a:t>
            </a:r>
            <a:r>
              <a:rPr lang="de-DE" sz="18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Pubyear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6574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STUDY DESIGN EFFECTS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128" y="2000738"/>
            <a:ext cx="9720073" cy="4308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hypothesized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design </a:t>
            </a:r>
            <a:r>
              <a:rPr lang="de-DE" dirty="0" err="1" smtClean="0"/>
              <a:t>effects</a:t>
            </a:r>
            <a:r>
              <a:rPr lang="de-DE" dirty="0" smtClean="0"/>
              <a:t> (</a:t>
            </a:r>
            <a:r>
              <a:rPr lang="de-DE" dirty="0" err="1"/>
              <a:t>p</a:t>
            </a:r>
            <a:r>
              <a:rPr lang="de-DE" dirty="0" err="1" smtClean="0"/>
              <a:t>ublication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,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,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incentives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invitation</a:t>
            </a:r>
            <a:r>
              <a:rPr lang="de-DE" dirty="0" smtClean="0"/>
              <a:t>) </a:t>
            </a:r>
            <a:r>
              <a:rPr lang="de-DE" dirty="0" err="1" smtClean="0"/>
              <a:t>explain</a:t>
            </a:r>
            <a:r>
              <a:rPr lang="de-DE" dirty="0" smtClean="0"/>
              <a:t> 29 %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heterogeneity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variable RR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additionally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recruitment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funds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sample, 53 %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heterogeneity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explained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All in all,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meta-regression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hypotheses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(H1),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item (H2)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invitation</a:t>
            </a:r>
            <a:r>
              <a:rPr lang="de-DE" dirty="0" smtClean="0"/>
              <a:t> (H4)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hypothesized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incentives</a:t>
            </a:r>
            <a:r>
              <a:rPr lang="de-DE" dirty="0" smtClean="0"/>
              <a:t> (H3)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8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32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6"/>
                  </a:ext>
                </a:extLst>
              </a:rPr>
              <a:t>DISCUSSION</a:t>
            </a:r>
            <a:r>
              <a:rPr lang="de-DE" sz="4000" dirty="0"/>
              <a:t> AND OUTLOOK</a:t>
            </a:r>
            <a:endParaRPr sz="4000" dirty="0"/>
          </a:p>
        </p:txBody>
      </p:sp>
      <p:sp>
        <p:nvSpPr>
          <p:cNvPr id="239" name="Google Shape;239;p16"/>
          <p:cNvSpPr txBox="1">
            <a:spLocks noGrp="1"/>
          </p:cNvSpPr>
          <p:nvPr>
            <p:ph type="body" idx="1"/>
          </p:nvPr>
        </p:nvSpPr>
        <p:spPr>
          <a:xfrm>
            <a:off x="1024128" y="1906954"/>
            <a:ext cx="9720073" cy="440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Hypothesized</a:t>
            </a:r>
            <a:r>
              <a:rPr lang="de-DE" dirty="0" smtClean="0"/>
              <a:t> </a:t>
            </a:r>
            <a:r>
              <a:rPr lang="de-DE" dirty="0" err="1"/>
              <a:t>influences</a:t>
            </a:r>
            <a:r>
              <a:rPr lang="de-DE" dirty="0"/>
              <a:t> on </a:t>
            </a:r>
            <a:r>
              <a:rPr lang="de-DE" dirty="0" err="1"/>
              <a:t>participation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confirmed</a:t>
            </a:r>
            <a:r>
              <a:rPr lang="de-DE" dirty="0"/>
              <a:t>: </a:t>
            </a:r>
            <a:endParaRPr dirty="0"/>
          </a:p>
          <a:p>
            <a:pPr marL="265176" lvl="1" indent="-13715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/>
              <a:t>The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rate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43 %</a:t>
            </a:r>
            <a:endParaRPr dirty="0"/>
          </a:p>
          <a:p>
            <a:pPr marL="265176" lvl="1" indent="-1371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/>
              <a:t>Response </a:t>
            </a:r>
            <a:r>
              <a:rPr lang="de-DE" dirty="0" err="1"/>
              <a:t>rates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in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questionnaires</a:t>
            </a:r>
            <a:endParaRPr dirty="0"/>
          </a:p>
          <a:p>
            <a:pPr marL="265176" lvl="1" indent="-1371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 smtClean="0"/>
              <a:t>More personal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approaching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E-Mail </a:t>
            </a:r>
            <a:r>
              <a:rPr lang="de-DE" dirty="0" err="1" smtClean="0"/>
              <a:t>invitations</a:t>
            </a:r>
            <a:endParaRPr lang="de-DE" dirty="0" smtClean="0"/>
          </a:p>
          <a:p>
            <a:pPr marL="265176" lvl="1" indent="-1371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incentives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confirmed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perhaps</a:t>
            </a:r>
            <a:r>
              <a:rPr lang="de-DE" dirty="0" smtClean="0"/>
              <a:t> 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draw</a:t>
            </a:r>
            <a:r>
              <a:rPr lang="de-DE" dirty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,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incentives</a:t>
            </a:r>
            <a:r>
              <a:rPr lang="de-DE" dirty="0" smtClean="0"/>
              <a:t>)</a:t>
            </a:r>
          </a:p>
          <a:p>
            <a:pPr marL="128017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de-DE" dirty="0" smtClean="0"/>
          </a:p>
          <a:p>
            <a:pPr marL="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Further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!</a:t>
            </a:r>
            <a:endParaRPr dirty="0" smtClean="0"/>
          </a:p>
          <a:p>
            <a:pPr marL="265176" lvl="1" indent="-13715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 smtClean="0"/>
              <a:t>Meta-analysis </a:t>
            </a:r>
            <a:r>
              <a:rPr lang="de-DE" dirty="0" err="1"/>
              <a:t>restricted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depression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anxiety</a:t>
            </a:r>
            <a:r>
              <a:rPr lang="de-DE" dirty="0"/>
              <a:t> </a:t>
            </a:r>
            <a:r>
              <a:rPr lang="de-DE" dirty="0" err="1"/>
              <a:t>disorders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!</a:t>
            </a:r>
            <a:endParaRPr dirty="0"/>
          </a:p>
          <a:p>
            <a:pPr marL="265176" lvl="1" indent="-1371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online </a:t>
            </a:r>
            <a:r>
              <a:rPr lang="de-DE" dirty="0" err="1"/>
              <a:t>surveys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incentives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, </a:t>
            </a:r>
            <a:r>
              <a:rPr lang="de-DE" smtClean="0"/>
              <a:t>too</a:t>
            </a:r>
            <a:endParaRPr lang="de-DE" dirty="0" smtClean="0"/>
          </a:p>
        </p:txBody>
      </p:sp>
      <p:sp>
        <p:nvSpPr>
          <p:cNvPr id="240" name="Google Shape;240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1024128" y="665018"/>
            <a:ext cx="9720072" cy="7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LITERATURE</a:t>
            </a:r>
            <a:endParaRPr sz="4000" dirty="0"/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1024128" y="1403927"/>
            <a:ext cx="10786922" cy="500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smtClean="0"/>
              <a:t>Brick</a:t>
            </a:r>
            <a:r>
              <a:rPr lang="de-DE" sz="1600" dirty="0"/>
              <a:t>; Williams (2013): </a:t>
            </a:r>
            <a:r>
              <a:rPr lang="de-DE" sz="1600" dirty="0" err="1"/>
              <a:t>Explaining</a:t>
            </a:r>
            <a:r>
              <a:rPr lang="de-DE" sz="1600" dirty="0"/>
              <a:t> </a:t>
            </a:r>
            <a:r>
              <a:rPr lang="de-DE" sz="1600" dirty="0" err="1"/>
              <a:t>rising</a:t>
            </a:r>
            <a:r>
              <a:rPr lang="de-DE" sz="1600" dirty="0"/>
              <a:t> </a:t>
            </a:r>
            <a:r>
              <a:rPr lang="de-DE" sz="1600" dirty="0" err="1"/>
              <a:t>nonresponse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 in </a:t>
            </a:r>
            <a:r>
              <a:rPr lang="de-DE" sz="1600" dirty="0" err="1"/>
              <a:t>cross-sectional</a:t>
            </a:r>
            <a:r>
              <a:rPr lang="de-DE" sz="1600" dirty="0"/>
              <a:t> </a:t>
            </a:r>
            <a:r>
              <a:rPr lang="de-DE" sz="1600" dirty="0" err="1"/>
              <a:t>surveys</a:t>
            </a:r>
            <a:r>
              <a:rPr lang="de-DE" sz="1600" dirty="0"/>
              <a:t>. </a:t>
            </a:r>
            <a:r>
              <a:rPr lang="de-DE" sz="1600" dirty="0" err="1"/>
              <a:t>Annals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American Academy 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political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social</a:t>
            </a:r>
            <a:r>
              <a:rPr lang="de-DE" sz="1600" dirty="0"/>
              <a:t> </a:t>
            </a:r>
            <a:r>
              <a:rPr lang="de-DE" sz="1600" dirty="0" err="1"/>
              <a:t>science</a:t>
            </a:r>
            <a:r>
              <a:rPr lang="de-DE" sz="1600" dirty="0"/>
              <a:t>, 645(1), </a:t>
            </a:r>
            <a:r>
              <a:rPr lang="de-DE" sz="1600" dirty="0" smtClean="0"/>
              <a:t>36-59.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smtClean="0"/>
              <a:t>Cook</a:t>
            </a:r>
            <a:r>
              <a:rPr lang="de-DE" sz="1600" dirty="0"/>
              <a:t>; Heath; Thompson (2000): A meta-analysis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 in web- </a:t>
            </a:r>
            <a:r>
              <a:rPr lang="de-DE" sz="1600" dirty="0" err="1"/>
              <a:t>or</a:t>
            </a:r>
            <a:r>
              <a:rPr lang="de-DE" sz="1600" dirty="0"/>
              <a:t> internet-</a:t>
            </a:r>
            <a:r>
              <a:rPr lang="de-DE" sz="1600" dirty="0" err="1"/>
              <a:t>based</a:t>
            </a:r>
            <a:r>
              <a:rPr lang="de-DE" sz="1600" dirty="0"/>
              <a:t> </a:t>
            </a:r>
            <a:r>
              <a:rPr lang="de-DE" sz="1600" dirty="0" err="1"/>
              <a:t>surveys</a:t>
            </a:r>
            <a:r>
              <a:rPr lang="de-DE" sz="1600" dirty="0"/>
              <a:t>. Educational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psychological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, 60(6), </a:t>
            </a:r>
            <a:r>
              <a:rPr lang="de-DE" sz="1600" dirty="0" smtClean="0"/>
              <a:t>821-836.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smtClean="0"/>
              <a:t>Johnson</a:t>
            </a:r>
            <a:r>
              <a:rPr lang="de-DE" sz="1600" dirty="0"/>
              <a:t>; </a:t>
            </a:r>
            <a:r>
              <a:rPr lang="de-DE" sz="1600" dirty="0" err="1"/>
              <a:t>O‘Rourke</a:t>
            </a:r>
            <a:r>
              <a:rPr lang="de-DE" sz="1600" dirty="0"/>
              <a:t>; </a:t>
            </a:r>
            <a:r>
              <a:rPr lang="de-DE" sz="1600" dirty="0" err="1"/>
              <a:t>Burris</a:t>
            </a:r>
            <a:r>
              <a:rPr lang="de-DE" sz="1600" dirty="0"/>
              <a:t>; Owens (2002): Culture </a:t>
            </a:r>
            <a:r>
              <a:rPr lang="de-DE" sz="1600" dirty="0" err="1"/>
              <a:t>and</a:t>
            </a:r>
            <a:r>
              <a:rPr lang="de-DE" sz="1600" dirty="0"/>
              <a:t> Survey </a:t>
            </a:r>
            <a:r>
              <a:rPr lang="de-DE" sz="1600" dirty="0" err="1"/>
              <a:t>Nonresponse</a:t>
            </a:r>
            <a:r>
              <a:rPr lang="de-DE" sz="1600" dirty="0"/>
              <a:t>. In: Groves; </a:t>
            </a:r>
            <a:r>
              <a:rPr lang="de-DE" sz="1600" dirty="0" err="1"/>
              <a:t>Dillman</a:t>
            </a:r>
            <a:r>
              <a:rPr lang="de-DE" sz="1600" dirty="0"/>
              <a:t>; </a:t>
            </a:r>
            <a:r>
              <a:rPr lang="de-DE" sz="1600" dirty="0" err="1"/>
              <a:t>Eltinge</a:t>
            </a:r>
            <a:r>
              <a:rPr lang="de-DE" sz="1600" dirty="0"/>
              <a:t>; Little (Hrsg.): Survey </a:t>
            </a:r>
            <a:r>
              <a:rPr lang="de-DE" sz="1600" dirty="0" err="1"/>
              <a:t>Nonresponse</a:t>
            </a:r>
            <a:r>
              <a:rPr lang="de-DE" sz="1600" dirty="0"/>
              <a:t>. John </a:t>
            </a:r>
            <a:r>
              <a:rPr lang="de-DE" sz="1600" dirty="0" err="1"/>
              <a:t>Wiley</a:t>
            </a:r>
            <a:r>
              <a:rPr lang="de-DE" sz="1600" dirty="0"/>
              <a:t> &amp; </a:t>
            </a:r>
            <a:r>
              <a:rPr lang="de-DE" sz="1600" dirty="0" err="1"/>
              <a:t>Sons</a:t>
            </a:r>
            <a:r>
              <a:rPr lang="de-DE" sz="1600" dirty="0"/>
              <a:t>, New </a:t>
            </a:r>
            <a:r>
              <a:rPr lang="de-DE" sz="1600" dirty="0" smtClean="0"/>
              <a:t>York.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err="1" smtClean="0"/>
              <a:t>Lipsey</a:t>
            </a:r>
            <a:r>
              <a:rPr lang="de-DE" sz="1600" dirty="0"/>
              <a:t>; Wilson (2001): </a:t>
            </a:r>
            <a:r>
              <a:rPr lang="de-DE" sz="1600" dirty="0" err="1"/>
              <a:t>Practical</a:t>
            </a:r>
            <a:r>
              <a:rPr lang="de-DE" sz="1600" dirty="0"/>
              <a:t> Meta-Analysis. Sage Publications, Thousand </a:t>
            </a:r>
            <a:r>
              <a:rPr lang="de-DE" sz="1600" dirty="0" smtClean="0"/>
              <a:t>Oaks.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err="1" smtClean="0"/>
              <a:t>Lozar</a:t>
            </a:r>
            <a:r>
              <a:rPr lang="de-DE" sz="1600" dirty="0" smtClean="0"/>
              <a:t> </a:t>
            </a:r>
            <a:r>
              <a:rPr lang="de-DE" sz="1600" dirty="0" err="1"/>
              <a:t>Manfreda</a:t>
            </a:r>
            <a:r>
              <a:rPr lang="de-DE" sz="1600" dirty="0"/>
              <a:t>; Bosnjak; </a:t>
            </a:r>
            <a:r>
              <a:rPr lang="de-DE" sz="1600" dirty="0" err="1"/>
              <a:t>Berzelak</a:t>
            </a:r>
            <a:r>
              <a:rPr lang="de-DE" sz="1600" dirty="0"/>
              <a:t>; Haas; </a:t>
            </a:r>
            <a:r>
              <a:rPr lang="de-DE" sz="1600" dirty="0" err="1"/>
              <a:t>Vehovar</a:t>
            </a:r>
            <a:r>
              <a:rPr lang="de-DE" sz="1600" dirty="0"/>
              <a:t> (2008): Web </a:t>
            </a:r>
            <a:r>
              <a:rPr lang="de-DE" sz="1600" dirty="0" err="1"/>
              <a:t>surveys</a:t>
            </a:r>
            <a:r>
              <a:rPr lang="de-DE" sz="1600" dirty="0"/>
              <a:t> versus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survey</a:t>
            </a:r>
            <a:r>
              <a:rPr lang="de-DE" sz="1600" dirty="0"/>
              <a:t> </a:t>
            </a:r>
            <a:r>
              <a:rPr lang="de-DE" sz="1600" dirty="0" err="1"/>
              <a:t>modes</a:t>
            </a:r>
            <a:r>
              <a:rPr lang="de-DE" sz="1600" dirty="0"/>
              <a:t>: A meta-analysis </a:t>
            </a:r>
            <a:r>
              <a:rPr lang="de-DE" sz="1600" dirty="0" err="1"/>
              <a:t>comparing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. Journal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market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society</a:t>
            </a:r>
            <a:r>
              <a:rPr lang="de-DE" sz="1600" dirty="0"/>
              <a:t>, 50(1), </a:t>
            </a:r>
            <a:r>
              <a:rPr lang="de-DE" sz="1600" dirty="0" smtClean="0"/>
              <a:t>79-104.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smtClean="0"/>
              <a:t>Shi</a:t>
            </a:r>
            <a:r>
              <a:rPr lang="de-DE" sz="1600" dirty="0"/>
              <a:t>; Fan (2008): </a:t>
            </a:r>
            <a:r>
              <a:rPr lang="de-DE" sz="1600" dirty="0" err="1"/>
              <a:t>Comparing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web </a:t>
            </a:r>
            <a:r>
              <a:rPr lang="de-DE" sz="1600" dirty="0" err="1"/>
              <a:t>and</a:t>
            </a:r>
            <a:r>
              <a:rPr lang="de-DE" sz="1600" dirty="0"/>
              <a:t> mail </a:t>
            </a:r>
            <a:r>
              <a:rPr lang="de-DE" sz="1600" dirty="0" err="1"/>
              <a:t>surveys</a:t>
            </a:r>
            <a:r>
              <a:rPr lang="de-DE" sz="1600" dirty="0"/>
              <a:t>. Field </a:t>
            </a:r>
            <a:r>
              <a:rPr lang="de-DE" sz="1600" dirty="0" err="1"/>
              <a:t>methods</a:t>
            </a:r>
            <a:r>
              <a:rPr lang="de-DE" sz="1600" dirty="0"/>
              <a:t>, 20(3), </a:t>
            </a:r>
            <a:r>
              <a:rPr lang="de-DE" sz="1600" dirty="0" smtClean="0"/>
              <a:t>249-271.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smtClean="0"/>
              <a:t>The </a:t>
            </a:r>
            <a:r>
              <a:rPr lang="de-DE" sz="1600" dirty="0"/>
              <a:t>American </a:t>
            </a:r>
            <a:r>
              <a:rPr lang="de-DE" sz="1600" dirty="0" err="1"/>
              <a:t>Association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Public Opinion Research (2016). Standard </a:t>
            </a:r>
            <a:r>
              <a:rPr lang="de-DE" sz="1600" dirty="0" err="1"/>
              <a:t>Definitions</a:t>
            </a:r>
            <a:r>
              <a:rPr lang="de-DE" sz="1600" dirty="0"/>
              <a:t>: Final </a:t>
            </a:r>
            <a:r>
              <a:rPr lang="de-DE" sz="1600" dirty="0" err="1"/>
              <a:t>Dispositions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Case Codes </a:t>
            </a:r>
            <a:r>
              <a:rPr lang="de-DE" sz="1600" dirty="0" err="1"/>
              <a:t>and</a:t>
            </a:r>
            <a:r>
              <a:rPr lang="de-DE" sz="1600" dirty="0"/>
              <a:t> Outcome Rates </a:t>
            </a:r>
            <a:r>
              <a:rPr lang="de-DE" sz="1600" dirty="0" err="1"/>
              <a:t>for</a:t>
            </a:r>
            <a:r>
              <a:rPr lang="de-DE" sz="1600" dirty="0"/>
              <a:t> Surveys. 9th </a:t>
            </a:r>
            <a:r>
              <a:rPr lang="de-DE" sz="1600" dirty="0" err="1"/>
              <a:t>edition</a:t>
            </a:r>
            <a:r>
              <a:rPr lang="de-DE" sz="1600" dirty="0"/>
              <a:t>. </a:t>
            </a:r>
            <a:r>
              <a:rPr lang="de-DE" sz="1600" dirty="0" smtClean="0"/>
              <a:t>AAPOR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err="1" smtClean="0"/>
              <a:t>Tourangeau</a:t>
            </a:r>
            <a:r>
              <a:rPr lang="de-DE" sz="1600" dirty="0"/>
              <a:t>; Rips; </a:t>
            </a:r>
            <a:r>
              <a:rPr lang="de-DE" sz="1600" dirty="0" err="1"/>
              <a:t>Rasinski</a:t>
            </a:r>
            <a:r>
              <a:rPr lang="de-DE" sz="1600" dirty="0"/>
              <a:t>, (2000): The </a:t>
            </a:r>
            <a:r>
              <a:rPr lang="de-DE" sz="1600" dirty="0" err="1"/>
              <a:t>psychology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survey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. Cambridge University </a:t>
            </a:r>
            <a:r>
              <a:rPr lang="de-DE" sz="1600" dirty="0" smtClean="0"/>
              <a:t>Press.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smtClean="0"/>
              <a:t>Van </a:t>
            </a:r>
            <a:r>
              <a:rPr lang="de-DE" sz="1600" dirty="0"/>
              <a:t>Horn; Green; </a:t>
            </a:r>
            <a:r>
              <a:rPr lang="de-DE" sz="1600" dirty="0" err="1"/>
              <a:t>Martinussen</a:t>
            </a:r>
            <a:r>
              <a:rPr lang="de-DE" sz="1600" dirty="0"/>
              <a:t> (2009): Survey Response Rates </a:t>
            </a:r>
            <a:r>
              <a:rPr lang="de-DE" sz="1600" dirty="0" err="1"/>
              <a:t>and</a:t>
            </a:r>
            <a:r>
              <a:rPr lang="de-DE" sz="1600" dirty="0"/>
              <a:t> Survey Administration in </a:t>
            </a:r>
            <a:r>
              <a:rPr lang="de-DE" sz="1600" dirty="0" err="1"/>
              <a:t>Counseling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Clinical </a:t>
            </a:r>
            <a:r>
              <a:rPr lang="de-DE" sz="1600" dirty="0" err="1"/>
              <a:t>Psychology</a:t>
            </a:r>
            <a:r>
              <a:rPr lang="de-DE" sz="1600" dirty="0"/>
              <a:t>. Educational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psychological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, 69(3), </a:t>
            </a:r>
            <a:r>
              <a:rPr lang="de-DE" sz="1600" dirty="0" smtClean="0"/>
              <a:t>389-403.</a:t>
            </a: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1400"/>
              </a:spcBef>
              <a:buSzPts val="1282"/>
              <a:buNone/>
            </a:pPr>
            <a:r>
              <a:rPr lang="de-DE" sz="1600" dirty="0" err="1" smtClean="0"/>
              <a:t>Viechtbauer</a:t>
            </a:r>
            <a:r>
              <a:rPr lang="de-DE" sz="1600" dirty="0" smtClean="0"/>
              <a:t> </a:t>
            </a:r>
            <a:r>
              <a:rPr lang="de-DE" sz="1600" dirty="0"/>
              <a:t>(2010): </a:t>
            </a:r>
            <a:r>
              <a:rPr lang="de-DE" sz="1600" dirty="0" err="1"/>
              <a:t>Conducting</a:t>
            </a:r>
            <a:r>
              <a:rPr lang="de-DE" sz="1600" dirty="0"/>
              <a:t> Meta-</a:t>
            </a:r>
            <a:r>
              <a:rPr lang="de-DE" sz="1600" dirty="0" err="1"/>
              <a:t>Analyses</a:t>
            </a:r>
            <a:r>
              <a:rPr lang="de-DE" sz="1600" dirty="0"/>
              <a:t> in R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metafor</a:t>
            </a:r>
            <a:r>
              <a:rPr lang="de-DE" sz="1600" dirty="0"/>
              <a:t> Package. Journal </a:t>
            </a:r>
            <a:r>
              <a:rPr lang="de-DE" sz="1600" dirty="0" err="1"/>
              <a:t>of</a:t>
            </a:r>
            <a:r>
              <a:rPr lang="de-DE" sz="1600" dirty="0"/>
              <a:t> Statistical Software, 36(3), 1-48.</a:t>
            </a:r>
            <a:endParaRPr sz="1600" dirty="0"/>
          </a:p>
          <a:p>
            <a:pPr marL="91440" lvl="0" indent="-2813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997"/>
              <a:buNone/>
            </a:pPr>
            <a:endParaRPr sz="997" dirty="0"/>
          </a:p>
        </p:txBody>
      </p:sp>
      <p:sp>
        <p:nvSpPr>
          <p:cNvPr id="248" name="Google Shape;248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8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7"/>
                  </a:ext>
                </a:extLst>
              </a:rPr>
              <a:t>DEFINING AND COMPUTING RESPONSE RATES AS MAIN OUTCOME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body" idx="1"/>
          </p:nvPr>
        </p:nvSpPr>
        <p:spPr>
          <a:xfrm>
            <a:off x="1024128" y="2084831"/>
            <a:ext cx="9720073" cy="44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70917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de-DE" sz="2000" dirty="0"/>
              <a:t>Information </a:t>
            </a:r>
            <a:r>
              <a:rPr lang="de-DE" sz="2000" dirty="0" err="1"/>
              <a:t>retrieved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studies</a:t>
            </a:r>
            <a:r>
              <a:rPr lang="de-DE" sz="2000" dirty="0"/>
              <a:t> (AAPOR 2016)</a:t>
            </a:r>
            <a:endParaRPr dirty="0"/>
          </a:p>
          <a:p>
            <a:pPr marL="596647" lvl="2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de-DE" sz="1700" dirty="0"/>
              <a:t>A: </a:t>
            </a:r>
            <a:r>
              <a:rPr lang="de-DE" sz="1700" dirty="0" err="1"/>
              <a:t>Participants</a:t>
            </a:r>
            <a:r>
              <a:rPr lang="de-DE" sz="1700" dirty="0"/>
              <a:t> </a:t>
            </a:r>
            <a:r>
              <a:rPr lang="de-DE" sz="1700" dirty="0" err="1"/>
              <a:t>providing</a:t>
            </a:r>
            <a:r>
              <a:rPr lang="de-DE" sz="1700" dirty="0"/>
              <a:t> </a:t>
            </a:r>
            <a:r>
              <a:rPr lang="de-DE" sz="1700" dirty="0" err="1" smtClean="0"/>
              <a:t>sufficient</a:t>
            </a:r>
            <a:r>
              <a:rPr lang="de-DE" sz="1700" dirty="0" smtClean="0"/>
              <a:t> </a:t>
            </a:r>
            <a:r>
              <a:rPr lang="de-DE" sz="1700" dirty="0" err="1" smtClean="0"/>
              <a:t>information</a:t>
            </a:r>
            <a:r>
              <a:rPr lang="de-DE" sz="1700" dirty="0" smtClean="0"/>
              <a:t> </a:t>
            </a:r>
          </a:p>
          <a:p>
            <a:pPr marL="596647" lvl="2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/>
              <a:t>B</a:t>
            </a:r>
            <a:r>
              <a:rPr lang="de-DE" sz="1700" dirty="0"/>
              <a:t>: </a:t>
            </a:r>
            <a:r>
              <a:rPr lang="de-DE" sz="1700" dirty="0" err="1"/>
              <a:t>Eligible</a:t>
            </a:r>
            <a:r>
              <a:rPr lang="de-DE" sz="1700" dirty="0"/>
              <a:t>, but non-interview (</a:t>
            </a:r>
            <a:r>
              <a:rPr lang="de-DE" sz="1700" dirty="0" err="1"/>
              <a:t>Refusal</a:t>
            </a:r>
            <a:r>
              <a:rPr lang="de-DE" sz="1700" dirty="0"/>
              <a:t>, </a:t>
            </a:r>
            <a:r>
              <a:rPr lang="de-DE" sz="1700" dirty="0" err="1"/>
              <a:t>no</a:t>
            </a:r>
            <a:r>
              <a:rPr lang="de-DE" sz="1700" dirty="0"/>
              <a:t> </a:t>
            </a:r>
            <a:r>
              <a:rPr lang="de-DE" sz="1700" dirty="0" err="1" smtClean="0"/>
              <a:t>contact</a:t>
            </a:r>
            <a:r>
              <a:rPr lang="de-DE" sz="1700" dirty="0" smtClean="0"/>
              <a:t>, </a:t>
            </a:r>
            <a:r>
              <a:rPr lang="de-DE" sz="1700" dirty="0" err="1" smtClean="0"/>
              <a:t>language</a:t>
            </a:r>
            <a:r>
              <a:rPr lang="de-DE" sz="1700" dirty="0" smtClean="0"/>
              <a:t> </a:t>
            </a:r>
            <a:r>
              <a:rPr lang="de-DE" sz="1700" dirty="0" err="1" smtClean="0"/>
              <a:t>barrier</a:t>
            </a:r>
            <a:r>
              <a:rPr lang="de-DE" sz="1700" dirty="0" smtClean="0"/>
              <a:t>)</a:t>
            </a:r>
            <a:endParaRPr dirty="0"/>
          </a:p>
          <a:p>
            <a:pPr marL="596647" lvl="2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de-DE" sz="1700" dirty="0"/>
              <a:t>C: </a:t>
            </a:r>
            <a:r>
              <a:rPr lang="de-DE" sz="1700" dirty="0" err="1"/>
              <a:t>Unknown</a:t>
            </a:r>
            <a:r>
              <a:rPr lang="de-DE" sz="1700" dirty="0"/>
              <a:t> </a:t>
            </a:r>
            <a:r>
              <a:rPr lang="de-DE" sz="1700" dirty="0" err="1"/>
              <a:t>eligibility</a:t>
            </a:r>
            <a:r>
              <a:rPr lang="de-DE" sz="1700" dirty="0"/>
              <a:t>, non-interview (</a:t>
            </a:r>
            <a:r>
              <a:rPr lang="de-DE" sz="1700" dirty="0" err="1"/>
              <a:t>Nothing</a:t>
            </a:r>
            <a:r>
              <a:rPr lang="de-DE" sz="1700" dirty="0"/>
              <a:t> </a:t>
            </a:r>
            <a:r>
              <a:rPr lang="de-DE" sz="1700" dirty="0" err="1" smtClean="0"/>
              <a:t>returned</a:t>
            </a:r>
            <a:r>
              <a:rPr lang="de-DE" sz="1700" dirty="0" smtClean="0"/>
              <a:t>, </a:t>
            </a:r>
            <a:r>
              <a:rPr lang="de-DE" sz="1700" dirty="0" err="1" smtClean="0"/>
              <a:t>undelivered</a:t>
            </a:r>
            <a:r>
              <a:rPr lang="de-DE" sz="1700" dirty="0" smtClean="0"/>
              <a:t>)</a:t>
            </a:r>
            <a:endParaRPr dirty="0"/>
          </a:p>
          <a:p>
            <a:pPr marL="596647" lvl="2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de-DE" sz="1700" dirty="0"/>
              <a:t>D: Not </a:t>
            </a:r>
            <a:r>
              <a:rPr lang="de-DE" sz="1700" dirty="0" err="1"/>
              <a:t>eligible</a:t>
            </a:r>
            <a:r>
              <a:rPr lang="de-DE" sz="1700" dirty="0"/>
              <a:t> (</a:t>
            </a:r>
            <a:r>
              <a:rPr lang="de-DE" sz="1700" dirty="0" err="1"/>
              <a:t>screened</a:t>
            </a:r>
            <a:r>
              <a:rPr lang="de-DE" sz="1700" dirty="0"/>
              <a:t> out, </a:t>
            </a:r>
            <a:r>
              <a:rPr lang="de-DE" sz="1700" dirty="0" err="1"/>
              <a:t>quota</a:t>
            </a:r>
            <a:r>
              <a:rPr lang="de-DE" sz="1700" dirty="0"/>
              <a:t> </a:t>
            </a:r>
            <a:r>
              <a:rPr lang="de-DE" sz="1700" dirty="0" err="1"/>
              <a:t>filled</a:t>
            </a:r>
            <a:r>
              <a:rPr lang="de-DE" sz="1700" dirty="0"/>
              <a:t>)</a:t>
            </a:r>
            <a:endParaRPr dirty="0"/>
          </a:p>
          <a:p>
            <a:pPr marL="653796" lvl="2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sz="2000" dirty="0"/>
          </a:p>
          <a:p>
            <a:pPr marL="470917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de-DE" sz="2000" dirty="0" err="1"/>
              <a:t>Computation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Response Rate (RR) </a:t>
            </a:r>
            <a:endParaRPr dirty="0"/>
          </a:p>
          <a:p>
            <a:pPr marL="596646" lvl="2" indent="-285750">
              <a:spcBef>
                <a:spcPts val="600"/>
              </a:spcBef>
              <a:buSzPts val="1700"/>
              <a:buFont typeface="Arial" panose="020B0604020202020204" pitchFamily="34" charset="0"/>
              <a:buChar char="•"/>
            </a:pPr>
            <a:r>
              <a:rPr lang="de-DE" sz="1700" dirty="0"/>
              <a:t>RR = </a:t>
            </a:r>
            <a:r>
              <a:rPr lang="de-DE" sz="1700" dirty="0" err="1"/>
              <a:t>Number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responders</a:t>
            </a:r>
            <a:r>
              <a:rPr lang="de-DE" sz="1700" dirty="0"/>
              <a:t> </a:t>
            </a:r>
            <a:r>
              <a:rPr lang="de-DE" sz="1700" dirty="0" err="1"/>
              <a:t>providing</a:t>
            </a:r>
            <a:r>
              <a:rPr lang="de-DE" sz="1700" dirty="0"/>
              <a:t> </a:t>
            </a:r>
            <a:r>
              <a:rPr lang="de-DE" sz="1700" dirty="0" err="1"/>
              <a:t>usable</a:t>
            </a:r>
            <a:r>
              <a:rPr lang="de-DE" sz="1700" dirty="0"/>
              <a:t> </a:t>
            </a:r>
            <a:r>
              <a:rPr lang="de-DE" sz="1700" dirty="0" err="1"/>
              <a:t>response</a:t>
            </a:r>
            <a:r>
              <a:rPr lang="de-DE" sz="1700" dirty="0"/>
              <a:t> (A) / </a:t>
            </a:r>
            <a:r>
              <a:rPr lang="de-DE" sz="1700" dirty="0" err="1"/>
              <a:t>number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eligible</a:t>
            </a:r>
            <a:r>
              <a:rPr lang="de-DE" sz="1700" dirty="0"/>
              <a:t> sample </a:t>
            </a:r>
            <a:r>
              <a:rPr lang="de-DE" sz="1700" dirty="0" err="1"/>
              <a:t>units</a:t>
            </a:r>
            <a:r>
              <a:rPr lang="de-DE" sz="1700" dirty="0"/>
              <a:t> (A+B+C)</a:t>
            </a:r>
            <a:endParaRPr sz="1700" dirty="0"/>
          </a:p>
          <a:p>
            <a:pPr marL="653796" lvl="2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sz="2000" dirty="0"/>
          </a:p>
          <a:p>
            <a:pPr marL="470917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de-DE" sz="2000" dirty="0"/>
              <a:t>Problems: </a:t>
            </a:r>
            <a:endParaRPr dirty="0"/>
          </a:p>
          <a:p>
            <a:pPr marL="596647" lvl="2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600" dirty="0" err="1"/>
              <a:t>Missing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on </a:t>
            </a:r>
            <a:r>
              <a:rPr lang="de-DE" sz="1600" dirty="0" err="1"/>
              <a:t>flow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participants</a:t>
            </a:r>
            <a:endParaRPr dirty="0"/>
          </a:p>
          <a:p>
            <a:pPr marL="596647" lvl="2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600" dirty="0"/>
              <a:t>Online </a:t>
            </a:r>
            <a:r>
              <a:rPr lang="de-DE" sz="1600" dirty="0" err="1"/>
              <a:t>surveys</a:t>
            </a:r>
            <a:r>
              <a:rPr lang="de-DE" sz="1600" dirty="0"/>
              <a:t> </a:t>
            </a:r>
            <a:r>
              <a:rPr lang="de-DE" sz="1600" dirty="0" err="1"/>
              <a:t>often</a:t>
            </a:r>
            <a:r>
              <a:rPr lang="de-DE" sz="1600" dirty="0"/>
              <a:t> </a:t>
            </a:r>
            <a:r>
              <a:rPr lang="de-DE" sz="1600" dirty="0" err="1"/>
              <a:t>self-selected</a:t>
            </a:r>
            <a:r>
              <a:rPr lang="de-DE" sz="1600" dirty="0"/>
              <a:t>, </a:t>
            </a:r>
            <a:r>
              <a:rPr lang="de-DE" sz="1600" dirty="0" err="1"/>
              <a:t>information</a:t>
            </a:r>
            <a:r>
              <a:rPr lang="de-DE" sz="1600" dirty="0"/>
              <a:t> on </a:t>
            </a:r>
            <a:r>
              <a:rPr lang="de-DE" sz="1600" dirty="0" err="1"/>
              <a:t>population</a:t>
            </a:r>
            <a:r>
              <a:rPr lang="de-DE" sz="1600" dirty="0"/>
              <a:t> </a:t>
            </a:r>
            <a:r>
              <a:rPr lang="de-DE" sz="1600" dirty="0" err="1"/>
              <a:t>targeted</a:t>
            </a:r>
            <a:r>
              <a:rPr lang="de-DE" sz="1600" dirty="0"/>
              <a:t> / </a:t>
            </a:r>
            <a:r>
              <a:rPr lang="de-DE" sz="1600" dirty="0" err="1"/>
              <a:t>reached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refusals</a:t>
            </a:r>
            <a:r>
              <a:rPr lang="de-DE" sz="1600" dirty="0"/>
              <a:t> not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 </a:t>
            </a:r>
            <a:r>
              <a:rPr lang="de-DE" sz="1600" dirty="0" err="1"/>
              <a:t>computable</a:t>
            </a:r>
            <a:r>
              <a:rPr lang="de-DE" sz="1600" dirty="0"/>
              <a:t>! 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257" name="Google Shape;257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ELIGIBILITY CRITERIA</a:t>
            </a:r>
            <a:endParaRPr sz="4000" dirty="0"/>
          </a:p>
        </p:txBody>
      </p:sp>
      <p:graphicFrame>
        <p:nvGraphicFramePr>
          <p:cNvPr id="146" name="Google Shape;146;p5"/>
          <p:cNvGraphicFramePr/>
          <p:nvPr>
            <p:extLst>
              <p:ext uri="{D42A27DB-BD31-4B8C-83A1-F6EECF244321}">
                <p14:modId xmlns:p14="http://schemas.microsoft.com/office/powerpoint/2010/main" val="3562312231"/>
              </p:ext>
            </p:extLst>
          </p:nvPr>
        </p:nvGraphicFramePr>
        <p:xfrm>
          <a:off x="1024128" y="2059742"/>
          <a:ext cx="9720072" cy="3777641"/>
        </p:xfrm>
        <a:graphic>
          <a:graphicData uri="http://schemas.openxmlformats.org/drawingml/2006/table">
            <a:tbl>
              <a:tblPr firstRow="1" bandRow="1">
                <a:noFill/>
                <a:tableStyleId>{B8FCB858-1DCB-40EA-A02C-D6CD1BCFF4F7}</a:tableStyleId>
              </a:tblPr>
              <a:tblGrid>
                <a:gridCol w="324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6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Inclusion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Exclusion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Population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Studies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consisting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least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sample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subgroup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least 30 %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adults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(&gt; 18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years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with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depression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or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anxiety</a:t>
                      </a:r>
                      <a:r>
                        <a:rPr lang="de-DE" sz="11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 </a:t>
                      </a:r>
                      <a:r>
                        <a:rPr lang="de-DE" sz="110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          </a:ext>
                          </a:extLst>
                        </a:rPr>
                        <a:t>disorder</a:t>
                      </a:r>
                      <a:endParaRPr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1"/>
                            </a:ext>
                          </a:extLst>
                        </a:rPr>
                        <a:t>Student samples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2"/>
                          </a:ext>
                        </a:extLs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          </a:ext>
                          </a:extLst>
                        </a:rPr>
                        <a:t>- Studies reporting on children or adolescents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4"/>
                          </a:ext>
                        </a:extLs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          </a:ext>
                          </a:extLst>
                        </a:rPr>
                        <a:t>- Individuals with post-partum</a:t>
                      </a: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6"/>
                            </a:ext>
                          </a:extLst>
                        </a:rPr>
                        <a:t> depression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        </a:ext>
                        </a:extLs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8"/>
                            </a:ext>
                          </a:extLst>
                        </a:rPr>
                        <a:t>- Individuals with bipolar disorder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 rate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participants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allow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computation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</a:t>
                      </a:r>
                      <a:endParaRPr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Studies that do not give information necessary for computing response or participation rates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4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type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9"/>
                            </a:ext>
                          </a:extLst>
                        </a:rPr>
                        <a:t>sychological online </a:t>
                      </a:r>
                      <a:r>
                        <a:rPr lang="de-DE" sz="105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9"/>
                            </a:ext>
                          </a:extLst>
                        </a:rPr>
                        <a:t>surveys</a:t>
                      </a:r>
                      <a:r>
                        <a:rPr lang="de-DE" sz="105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reporting</a:t>
                      </a:r>
                      <a:r>
                        <a:rPr lang="de-DE" sz="10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least </a:t>
                      </a:r>
                      <a:r>
                        <a:rPr lang="de-DE" sz="105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following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b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de-DE" sz="105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invitation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personalised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non-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personalised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de-DE" sz="105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de-DE" sz="105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de-DE" sz="105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Burden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participation</a:t>
                      </a:r>
                      <a:endParaRPr sz="105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(time 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spent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de-DE" sz="1050" i="1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de-DE" sz="1050" i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i="1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</a:t>
                      </a:r>
                      <a:r>
                        <a:rPr lang="de-DE" sz="1050" i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i="1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items</a:t>
                      </a:r>
                      <a:r>
                        <a:rPr lang="de-DE" sz="1050" i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cognitive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complexity</a:t>
                      </a:r>
                      <a:r>
                        <a:rPr lang="de-DE" sz="105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de-DE" sz="105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de-DE" sz="105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de-DE" sz="105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Incentives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05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participation</a:t>
                      </a:r>
                      <a:r>
                        <a:rPr lang="de-DE" sz="105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de-DE" sz="110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monetary</a:t>
                      </a:r>
                      <a:r>
                        <a:rPr lang="de-DE" sz="110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non-</a:t>
                      </a:r>
                      <a:r>
                        <a:rPr lang="de-DE" sz="1100" i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monetary</a:t>
                      </a:r>
                      <a:r>
                        <a:rPr lang="de-DE" sz="1100" i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Studies reporting on any survey type other than online surveys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Studies reporting on mixed survey types that don’t explicitly report on an online survey subgroup.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Case reports and case studies reporting on &lt;20 participants.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Panel studies that do not report results from the first wave.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Review articles and editorials.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77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Studies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were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not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restricted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based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publication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publication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7" name="Google Shape;147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8"/>
                  </a:ext>
                </a:extLst>
              </a:rPr>
              <a:t>OVERVIEW: VARIABLE DISTRIBUTION AND CORRELATION MATRIX</a:t>
            </a:r>
            <a:endParaRPr sz="4000" dirty="0"/>
          </a:p>
        </p:txBody>
      </p:sp>
      <p:sp>
        <p:nvSpPr>
          <p:cNvPr id="263" name="Google Shape;263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graphicFrame>
        <p:nvGraphicFramePr>
          <p:cNvPr id="264" name="Google Shape;264;p11"/>
          <p:cNvGraphicFramePr/>
          <p:nvPr/>
        </p:nvGraphicFramePr>
        <p:xfrm>
          <a:off x="812800" y="2084831"/>
          <a:ext cx="10355325" cy="4214325"/>
        </p:xfrm>
        <a:graphic>
          <a:graphicData uri="http://schemas.openxmlformats.org/drawingml/2006/table">
            <a:tbl>
              <a:tblPr firstRow="1" firstCol="1" bandRow="1">
                <a:noFill/>
                <a:tableStyleId>{B8FCB858-1DCB-40EA-A02C-D6CD1BCFF4F7}</a:tableStyleId>
              </a:tblPr>
              <a:tblGrid>
                <a:gridCol w="12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Variable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Mean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SD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Pub year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List-based sample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E-Mail invitation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Number items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Incentives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Resp. Rate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Publ. year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2016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3.44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0.298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-0.313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-0.176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-0.037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/>
                        <a:t>-0.444</a:t>
                      </a:r>
                      <a:endParaRPr sz="1200" b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List-based sample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0.80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0.41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-0.210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0.249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-0.375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0.184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E-Mail invitation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0.85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0.37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-0.485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0.210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-0.018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Number items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54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/>
                        <a:t>42.9</a:t>
                      </a:r>
                      <a:endParaRPr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-0.192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-0.191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Incentives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0.20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0.41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-0.059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Response Rate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0.43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0.25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tc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-</a:t>
                      </a:r>
                      <a:endParaRPr sz="12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8025" marR="58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4"/>
                  </a:ext>
                </a:extLst>
              </a:rPr>
              <a:t>META-ANALYTIC MIXED-EFFECTS MODELS</a:t>
            </a:r>
            <a:endParaRPr sz="4000" dirty="0"/>
          </a:p>
        </p:txBody>
      </p:sp>
      <p:sp>
        <p:nvSpPr>
          <p:cNvPr id="215" name="Google Shape;215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graphicFrame>
        <p:nvGraphicFramePr>
          <p:cNvPr id="216" name="Google Shape;216;p14"/>
          <p:cNvGraphicFramePr/>
          <p:nvPr>
            <p:extLst>
              <p:ext uri="{D42A27DB-BD31-4B8C-83A1-F6EECF244321}">
                <p14:modId xmlns:p14="http://schemas.microsoft.com/office/powerpoint/2010/main" val="1132471028"/>
              </p:ext>
            </p:extLst>
          </p:nvPr>
        </p:nvGraphicFramePr>
        <p:xfrm>
          <a:off x="1024128" y="1813172"/>
          <a:ext cx="10543025" cy="4353150"/>
        </p:xfrm>
        <a:graphic>
          <a:graphicData uri="http://schemas.openxmlformats.org/drawingml/2006/table">
            <a:tbl>
              <a:tblPr firstRow="1" bandRow="1">
                <a:noFill/>
                <a:tableStyleId>{B8FCB858-1DCB-40EA-A02C-D6CD1BCFF4F7}</a:tableStyleId>
              </a:tblPr>
              <a:tblGrid>
                <a:gridCol w="194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Moderator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Model </a:t>
                      </a:r>
                      <a:r>
                        <a:rPr lang="de-DE" sz="1800" dirty="0" smtClean="0"/>
                        <a:t>3 </a:t>
                      </a:r>
                      <a:r>
                        <a:rPr lang="de-DE" sz="1800" dirty="0" err="1"/>
                        <a:t>results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Model </a:t>
                      </a:r>
                      <a:r>
                        <a:rPr lang="de-DE" sz="1800" dirty="0" smtClean="0"/>
                        <a:t>4 </a:t>
                      </a:r>
                      <a:r>
                        <a:rPr lang="de-DE" sz="1800" dirty="0" err="1"/>
                        <a:t>results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Hypothesis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Intercept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de-DE" sz="1600" dirty="0" smtClean="0"/>
                        <a:t>0.7291</a:t>
                      </a:r>
                      <a:r>
                        <a:rPr lang="de-DE" sz="1600" baseline="0" dirty="0" smtClean="0"/>
                        <a:t> [</a:t>
                      </a:r>
                      <a:r>
                        <a:rPr lang="de-DE" sz="1600" dirty="0" smtClean="0"/>
                        <a:t>0.426;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1.033], p&lt;0.001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0.724 [0.398; 1.050], p&lt;0.001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Publication year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-0.177</a:t>
                      </a:r>
                      <a:r>
                        <a:rPr lang="de-DE" sz="1600" baseline="0" dirty="0" smtClean="0"/>
                        <a:t> [</a:t>
                      </a:r>
                      <a:r>
                        <a:rPr lang="de-DE" sz="1600" dirty="0" smtClean="0"/>
                        <a:t>-0.287;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-0.068], p=0.0015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/>
                        <a:t>-0.215 [-0.316; -0.113], p&lt;0.001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1         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de-DE" sz="1800"/>
                        <a:t>Number of items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-0.144</a:t>
                      </a:r>
                      <a:r>
                        <a:rPr lang="de-DE" sz="1600" baseline="0" dirty="0" smtClean="0"/>
                        <a:t> [</a:t>
                      </a:r>
                      <a:r>
                        <a:rPr lang="de-DE" sz="1600" dirty="0" smtClean="0"/>
                        <a:t>-0.264;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-0.024], p=0.0184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/>
                        <a:t>-0.149 [-0.270; -0.027], p=0.016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de-DE" sz="1800"/>
                        <a:t>Incentives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-0.055</a:t>
                      </a:r>
                      <a:r>
                        <a:rPr lang="de-DE" sz="1600" baseline="0" dirty="0" smtClean="0"/>
                        <a:t> [</a:t>
                      </a:r>
                      <a:r>
                        <a:rPr lang="de-DE" sz="1600" dirty="0" smtClean="0"/>
                        <a:t>-0.295;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0.185], p=0.6542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/>
                        <a:t>0.066 [-0.146; 0.277], p=0.541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800" dirty="0" smtClean="0"/>
                        <a:t>E-Mail </a:t>
                      </a:r>
                      <a:r>
                        <a:rPr lang="de-DE" sz="1800" dirty="0" err="1" smtClean="0"/>
                        <a:t>invitation</a:t>
                      </a:r>
                      <a:endParaRPr lang="de-DE" sz="1800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-0.342 [-0.683;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-0.000], p=0.0497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dirty="0" smtClean="0"/>
                        <a:t>-0.312 [-0.636; 0.013], p=0.060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  <a:tabLst/>
                        <a:defRPr/>
                      </a:pPr>
                      <a:r>
                        <a:rPr lang="de-DE" sz="1800" dirty="0" smtClean="0"/>
                        <a:t>List-</a:t>
                      </a:r>
                      <a:r>
                        <a:rPr lang="de-DE" sz="1800" dirty="0" err="1" smtClean="0"/>
                        <a:t>based</a:t>
                      </a:r>
                      <a:r>
                        <a:rPr lang="de-DE" sz="1800" dirty="0" smtClean="0"/>
                        <a:t> sample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dirty="0" smtClean="0"/>
                        <a:t>-0.394 [-0.634; -0.153], p=0.001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 smtClean="0"/>
                        <a:t>-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Funds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/>
                        <a:t>0.099 [-0.101; 0.299], p=0.333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-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Mean age sample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/>
                        <a:t>-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/>
                        <a:t>0.052 [-0.045; 0.149], p=0.295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-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I^2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99.72%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99.27 </a:t>
                      </a:r>
                      <a:r>
                        <a:rPr lang="de-DE" sz="1600" dirty="0"/>
                        <a:t>%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R^2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28.79%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dirty="0" smtClean="0"/>
                        <a:t>52.58 </a:t>
                      </a:r>
                      <a:r>
                        <a:rPr lang="de-DE" sz="1600" dirty="0"/>
                        <a:t>%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810" y="3411354"/>
            <a:ext cx="399864" cy="40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810" y="2623130"/>
            <a:ext cx="396753" cy="38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6810" y="3798277"/>
            <a:ext cx="406001" cy="41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4887" y="3012749"/>
            <a:ext cx="408676" cy="39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MODEL PREDICTIONS FOR RESPONSE RATES</a:t>
            </a:r>
            <a:endParaRPr sz="4000" dirty="0"/>
          </a:p>
        </p:txBody>
      </p:sp>
      <p:sp>
        <p:nvSpPr>
          <p:cNvPr id="228" name="Google Shape;228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43100"/>
              </p:ext>
            </p:extLst>
          </p:nvPr>
        </p:nvGraphicFramePr>
        <p:xfrm>
          <a:off x="1024129" y="2141414"/>
          <a:ext cx="9088978" cy="3404416"/>
        </p:xfrm>
        <a:graphic>
          <a:graphicData uri="http://schemas.openxmlformats.org/drawingml/2006/table">
            <a:tbl>
              <a:tblPr firstRow="1" firstCol="1" bandRow="1">
                <a:tableStyleId>{B8FCB858-1DCB-40EA-A02C-D6CD1BCFF4F7}</a:tableStyleId>
              </a:tblPr>
              <a:tblGrid>
                <a:gridCol w="1285253">
                  <a:extLst>
                    <a:ext uri="{9D8B030D-6E8A-4147-A177-3AD203B41FA5}">
                      <a16:colId xmlns:a16="http://schemas.microsoft.com/office/drawing/2014/main" val="4048292137"/>
                    </a:ext>
                  </a:extLst>
                </a:gridCol>
                <a:gridCol w="1141814">
                  <a:extLst>
                    <a:ext uri="{9D8B030D-6E8A-4147-A177-3AD203B41FA5}">
                      <a16:colId xmlns:a16="http://schemas.microsoft.com/office/drawing/2014/main" val="2459361976"/>
                    </a:ext>
                  </a:extLst>
                </a:gridCol>
                <a:gridCol w="1370896">
                  <a:extLst>
                    <a:ext uri="{9D8B030D-6E8A-4147-A177-3AD203B41FA5}">
                      <a16:colId xmlns:a16="http://schemas.microsoft.com/office/drawing/2014/main" val="1677387141"/>
                    </a:ext>
                  </a:extLst>
                </a:gridCol>
                <a:gridCol w="1860062">
                  <a:extLst>
                    <a:ext uri="{9D8B030D-6E8A-4147-A177-3AD203B41FA5}">
                      <a16:colId xmlns:a16="http://schemas.microsoft.com/office/drawing/2014/main" val="620390921"/>
                    </a:ext>
                  </a:extLst>
                </a:gridCol>
                <a:gridCol w="1920298">
                  <a:extLst>
                    <a:ext uri="{9D8B030D-6E8A-4147-A177-3AD203B41FA5}">
                      <a16:colId xmlns:a16="http://schemas.microsoft.com/office/drawing/2014/main" val="1886809146"/>
                    </a:ext>
                  </a:extLst>
                </a:gridCol>
                <a:gridCol w="1510655">
                  <a:extLst>
                    <a:ext uri="{9D8B030D-6E8A-4147-A177-3AD203B41FA5}">
                      <a16:colId xmlns:a16="http://schemas.microsoft.com/office/drawing/2014/main" val="2789181503"/>
                    </a:ext>
                  </a:extLst>
                </a:gridCol>
              </a:tblGrid>
              <a:tr h="454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Pubyear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Length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E_Mail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Real_Response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Pred_Response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Difference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412601"/>
                  </a:ext>
                </a:extLst>
              </a:tr>
              <a:tr h="476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34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0.7496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0.7134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0.04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925059"/>
                  </a:ext>
                </a:extLst>
              </a:tr>
              <a:tr h="476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</a:rPr>
                        <a:t>187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0.3966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0.3518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0.04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548100"/>
                  </a:ext>
                </a:extLst>
              </a:tr>
              <a:tr h="476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0.1053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0.0949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0.01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273004"/>
                  </a:ext>
                </a:extLst>
              </a:tr>
              <a:tr h="476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de-DE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18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</a:rPr>
                        <a:t>0.9839</a:t>
                      </a:r>
                      <a:endParaRPr lang="de-DE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/>
                        </a:rPr>
                        <a:t>0.8916</a:t>
                      </a:r>
                      <a:endParaRPr lang="de-DE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</a:rPr>
                        <a:t>0.09</a:t>
                      </a:r>
                      <a:endParaRPr lang="de-DE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237601"/>
                  </a:ext>
                </a:extLst>
              </a:tr>
              <a:tr h="476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1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0.4457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0.2543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0.19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023974"/>
                  </a:ext>
                </a:extLst>
              </a:tr>
              <a:tr h="476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0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0.6602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0.4964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0.16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2703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3600" dirty="0"/>
              <a:t>PROBLEM: DECLINING PARTICIPATION IN PSYCHOLOGICAL SURVEYS</a:t>
            </a:r>
            <a:endParaRPr sz="3600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5" y="1838917"/>
            <a:ext cx="7586400" cy="463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dirty="0"/>
              <a:t> </a:t>
            </a:r>
            <a:r>
              <a:rPr lang="de-DE" dirty="0" err="1"/>
              <a:t>Nonresponse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1990s</a:t>
            </a:r>
            <a:endParaRPr dirty="0"/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/>
              <a:t>in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/>
              <a:t>sciences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politics</a:t>
            </a:r>
            <a:r>
              <a:rPr lang="de-DE" dirty="0"/>
              <a:t> (Brick &amp; </a:t>
            </a:r>
            <a:r>
              <a:rPr lang="de-DE" dirty="0" smtClean="0"/>
              <a:t>Williams, </a:t>
            </a:r>
            <a:r>
              <a:rPr lang="de-DE" dirty="0"/>
              <a:t>2013) </a:t>
            </a:r>
            <a:r>
              <a:rPr lang="de-DE" dirty="0" err="1"/>
              <a:t>and</a:t>
            </a:r>
            <a:r>
              <a:rPr lang="de-DE" dirty="0"/>
              <a:t> </a:t>
            </a:r>
            <a:endParaRPr dirty="0"/>
          </a:p>
          <a:p>
            <a:pPr marL="265176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/>
              <a:t>in </a:t>
            </a:r>
            <a:r>
              <a:rPr lang="de-DE" dirty="0" err="1"/>
              <a:t>counseling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psychology</a:t>
            </a:r>
            <a:r>
              <a:rPr lang="de-DE" dirty="0"/>
              <a:t> (Van Horn </a:t>
            </a:r>
            <a:r>
              <a:rPr lang="de-DE" dirty="0" smtClean="0"/>
              <a:t>&amp; </a:t>
            </a:r>
            <a:r>
              <a:rPr lang="de-DE" dirty="0"/>
              <a:t>al</a:t>
            </a:r>
            <a:r>
              <a:rPr lang="de-DE" dirty="0" smtClean="0"/>
              <a:t>., </a:t>
            </a:r>
            <a:r>
              <a:rPr lang="de-DE" dirty="0"/>
              <a:t>2009)</a:t>
            </a:r>
            <a:endParaRPr dirty="0"/>
          </a:p>
          <a:p>
            <a:pPr marL="265176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/>
              <a:t>Problem: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Biased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dirty="0"/>
          </a:p>
          <a:p>
            <a:pPr marL="128016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dirty="0"/>
              <a:t> Trend in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: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popularity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online </a:t>
            </a:r>
            <a:r>
              <a:rPr lang="de-DE" dirty="0" err="1"/>
              <a:t>surveys</a:t>
            </a:r>
            <a:r>
              <a:rPr lang="de-DE" dirty="0"/>
              <a:t> in </a:t>
            </a:r>
            <a:r>
              <a:rPr lang="de-DE" dirty="0" err="1"/>
              <a:t>psychology</a:t>
            </a:r>
            <a:endParaRPr dirty="0"/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Web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surveys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yield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lower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response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rates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than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other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survey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modes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(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Lozar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Manfreda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de-DE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&amp; 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al</a:t>
            </a:r>
            <a:r>
              <a:rPr lang="de-DE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., 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2008)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</a:ext>
              </a:extLst>
            </a:endParaRPr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Web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surveys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may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be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less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representative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</a:ext>
              </a:extLst>
            </a:endParaRPr>
          </a:p>
          <a:p>
            <a:pPr marL="265176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Dynamic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field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: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Growing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number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of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internet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users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and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increase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in web </a:t>
            </a:r>
            <a:r>
              <a:rPr lang="de-DE" dirty="0" err="1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surveys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 smtClean="0">
                <a:sym typeface="Wingdings" panose="05000000000000000000" pitchFamily="2" charset="2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</a:t>
            </a:r>
            <a:r>
              <a:rPr lang="de-DE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Change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over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time?</a:t>
            </a:r>
            <a:endParaRPr dirty="0"/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47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8987692" y="2172677"/>
            <a:ext cx="2321170" cy="104726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9166783" y="2582984"/>
            <a:ext cx="1367692" cy="52363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"/>
          <p:cNvSpPr txBox="1"/>
          <p:nvPr/>
        </p:nvSpPr>
        <p:spPr>
          <a:xfrm>
            <a:off x="10744200" y="3290277"/>
            <a:ext cx="8225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8878277" y="1838917"/>
            <a:ext cx="122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Response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9511323" y="2218829"/>
            <a:ext cx="1797539" cy="672123"/>
          </a:xfrm>
          <a:prstGeom prst="ellipse">
            <a:avLst/>
          </a:prstGeom>
          <a:noFill/>
          <a:ln w="15875" cap="flat" cmpd="sng">
            <a:solidFill>
              <a:srgbClr val="7DC4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Decreased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willingness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due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oversurveying</a:t>
            </a:r>
            <a:endParaRPr sz="11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8995820" y="4370337"/>
            <a:ext cx="2321170" cy="104726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 rot="10800000" flipH="1">
            <a:off x="9624960" y="4923049"/>
            <a:ext cx="1267889" cy="36881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2"/>
          <p:cNvSpPr txBox="1"/>
          <p:nvPr/>
        </p:nvSpPr>
        <p:spPr>
          <a:xfrm>
            <a:off x="10753970" y="5442256"/>
            <a:ext cx="8225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8878276" y="4041800"/>
            <a:ext cx="12263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Response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8995820" y="4429583"/>
            <a:ext cx="1897029" cy="658396"/>
          </a:xfrm>
          <a:prstGeom prst="ellipse">
            <a:avLst/>
          </a:prstGeom>
          <a:noFill/>
          <a:ln w="15875" cap="flat" cmpd="sng">
            <a:solidFill>
              <a:srgbClr val="7DC4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Increased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access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acceptance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of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</a:t>
            </a:r>
            <a:r>
              <a:rPr lang="de-DE" sz="1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de-DE" sz="1100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internet</a:t>
            </a:r>
            <a:endParaRPr sz="11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/>
              <a:t>THEORETICAL PERSPECTIVES TO EXPLAIN PARTICIPATION</a:t>
            </a:r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677333" y="2024185"/>
            <a:ext cx="8787097" cy="41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39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80"/>
              <a:buChar char=" "/>
            </a:pPr>
            <a:r>
              <a:rPr lang="de-DE" sz="1480"/>
              <a:t>Study participation as a decision 🡪 various theoretical perspectives</a:t>
            </a:r>
            <a:endParaRPr sz="1480"/>
          </a:p>
          <a:p>
            <a:pPr marL="91440" lvl="0" indent="-939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80"/>
              <a:buChar char=" "/>
            </a:pPr>
            <a:r>
              <a:rPr lang="de-DE" sz="1480"/>
              <a:t>Cultural influences on compliance </a:t>
            </a:r>
            <a:r>
              <a:rPr lang="de-DE" sz="1017"/>
              <a:t>(Gudykunst et al 1996)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80"/>
              <a:buNone/>
            </a:pPr>
            <a:endParaRPr sz="148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80"/>
              <a:buNone/>
            </a:pPr>
            <a:endParaRPr sz="1480"/>
          </a:p>
          <a:p>
            <a:pPr marL="265176" lvl="1" indent="-5492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95"/>
              <a:buNone/>
            </a:pPr>
            <a:endParaRPr sz="1295"/>
          </a:p>
          <a:p>
            <a:pPr marL="265176" lvl="1" indent="-5492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95"/>
              <a:buNone/>
            </a:pPr>
            <a:endParaRPr sz="1295"/>
          </a:p>
          <a:p>
            <a:pPr marL="265176" lvl="1" indent="-5492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95"/>
              <a:buNone/>
            </a:pPr>
            <a:endParaRPr sz="1295"/>
          </a:p>
          <a:p>
            <a:pPr marL="265176" lvl="1" indent="-5492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95"/>
              <a:buNone/>
            </a:pPr>
            <a:endParaRPr sz="1295"/>
          </a:p>
          <a:p>
            <a:pPr marL="265176" lvl="1" indent="-5492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95"/>
              <a:buNone/>
            </a:pPr>
            <a:endParaRPr sz="1295"/>
          </a:p>
          <a:p>
            <a:pPr marL="265176" lvl="1" indent="-5492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95"/>
              <a:buNone/>
            </a:pPr>
            <a:endParaRPr sz="1295"/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80"/>
              <a:buNone/>
            </a:pPr>
            <a:endParaRPr sz="1480"/>
          </a:p>
          <a:p>
            <a:pPr marL="91440" lvl="0" indent="-939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80"/>
              <a:buChar char=" "/>
            </a:pPr>
            <a:r>
              <a:rPr lang="de-DE" sz="1480"/>
              <a:t>Power distance </a:t>
            </a:r>
            <a:r>
              <a:rPr lang="de-DE" sz="1017"/>
              <a:t>(Hofstede 1983)</a:t>
            </a:r>
            <a:r>
              <a:rPr lang="de-DE" sz="1572"/>
              <a:t>: Higher compliance for in-group requests in collectivist cultures, less pressure to comply in low power distance cultures (independent of group membership) </a:t>
            </a:r>
            <a:r>
              <a:rPr lang="de-DE" sz="1017"/>
              <a:t>(Johnson 2002)</a:t>
            </a:r>
            <a:endParaRPr sz="1017"/>
          </a:p>
          <a:p>
            <a:pPr marL="91440" lvl="0" indent="-939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80"/>
              <a:buChar char=" "/>
            </a:pPr>
            <a:r>
              <a:rPr lang="de-DE" sz="1480"/>
              <a:t>Social distance </a:t>
            </a:r>
            <a:r>
              <a:rPr lang="de-DE" sz="1017"/>
              <a:t>(Dohrenwend 1968) </a:t>
            </a:r>
            <a:r>
              <a:rPr lang="de-DE" sz="1480"/>
              <a:t>🡪 Matching interviewers and neighbourhoods</a:t>
            </a:r>
            <a:endParaRPr sz="1480"/>
          </a:p>
        </p:txBody>
      </p:sp>
      <p:sp>
        <p:nvSpPr>
          <p:cNvPr id="272" name="Google Shape;272;p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47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890953" y="2661139"/>
            <a:ext cx="2422769" cy="679938"/>
          </a:xfrm>
          <a:prstGeom prst="rect">
            <a:avLst/>
          </a:prstGeom>
          <a:solidFill>
            <a:srgbClr val="D2F5F7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Collectivism</a:t>
            </a:r>
            <a:endParaRPr sz="14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Solidarity in-group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Distinction out-group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890953" y="3509108"/>
            <a:ext cx="2422769" cy="1617784"/>
          </a:xfrm>
          <a:prstGeom prst="rect">
            <a:avLst/>
          </a:prstGeom>
          <a:solidFill>
            <a:srgbClr val="D2F5F7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Individualism</a:t>
            </a:r>
            <a:endParaRPr sz="14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Independence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Cost-Benefit-calculus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Rational Choice </a:t>
            </a:r>
            <a:r>
              <a:rPr lang="de-DE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(Voss and Diekmann 2004)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Reciprocity and social exchange </a:t>
            </a:r>
            <a:r>
              <a:rPr lang="de-DE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(Homans 1958, Brehm and Cole 1966)</a:t>
            </a: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3403831" y="2858055"/>
            <a:ext cx="511677" cy="2368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3403831" y="4219127"/>
            <a:ext cx="511677" cy="2368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3974121" y="2677328"/>
            <a:ext cx="5005755" cy="598285"/>
          </a:xfrm>
          <a:prstGeom prst="ellipse">
            <a:avLst/>
          </a:prstGeom>
          <a:solidFill>
            <a:srgbClr val="D2F5F7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Local talent </a:t>
            </a:r>
            <a:r>
              <a:rPr lang="de-DE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(Gwiasda et al 1997) 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4005617" y="3790466"/>
            <a:ext cx="4974259" cy="1094153"/>
          </a:xfrm>
          <a:prstGeom prst="ellipse">
            <a:avLst/>
          </a:prstGeom>
          <a:solidFill>
            <a:srgbClr val="D2F5F7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Incentives, Communication, Survey design </a:t>
            </a:r>
            <a:r>
              <a:rPr lang="de-DE" sz="1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(Groves 1992, Esser 1986)</a:t>
            </a:r>
            <a:endParaRPr sz="1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/>
              <a:t>FACTORS INFLUENCING PARTICIPATION RATES</a:t>
            </a:r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pic>
        <p:nvPicPr>
          <p:cNvPr id="288" name="Google Shape;2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47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0" name="Google Shape;290;p19"/>
          <p:cNvGraphicFramePr/>
          <p:nvPr/>
        </p:nvGraphicFramePr>
        <p:xfrm>
          <a:off x="771118" y="1750645"/>
          <a:ext cx="6239275" cy="3226775"/>
        </p:xfrm>
        <a:graphic>
          <a:graphicData uri="http://schemas.openxmlformats.org/drawingml/2006/table">
            <a:tbl>
              <a:tblPr firstRow="1" bandRow="1">
                <a:noFill/>
                <a:tableStyleId>{B8FCB858-1DCB-40EA-A02C-D6CD1BCFF4F7}</a:tableStyleId>
              </a:tblPr>
              <a:tblGrid>
                <a:gridCol w="19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The </a:t>
                      </a:r>
                      <a:r>
                        <a:rPr lang="de-DE" sz="1800" dirty="0" err="1"/>
                        <a:t>respondent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and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his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environment</a:t>
                      </a:r>
                      <a:r>
                        <a:rPr lang="de-DE" sz="1800" dirty="0"/>
                        <a:t/>
                      </a:r>
                      <a:br>
                        <a:rPr lang="de-DE" sz="1800" dirty="0"/>
                      </a:br>
                      <a:r>
                        <a:rPr lang="de-DE" sz="1000" dirty="0"/>
                        <a:t>(Groves, </a:t>
                      </a:r>
                      <a:r>
                        <a:rPr lang="de-DE" sz="1000" dirty="0" err="1"/>
                        <a:t>Couper</a:t>
                      </a:r>
                      <a:r>
                        <a:rPr lang="de-DE" sz="1000" dirty="0"/>
                        <a:t> 1998)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Interviewer </a:t>
                      </a:r>
                      <a:br>
                        <a:rPr lang="de-DE" sz="1800"/>
                      </a:br>
                      <a:r>
                        <a:rPr lang="de-DE" sz="1000"/>
                        <a:t>(West, Blom 2017)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Study design / data collection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57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Cognitive functionality (Hauser 2005)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Sex, age</a:t>
                      </a:r>
                      <a:endParaRPr sz="100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Education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Population density</a:t>
                      </a:r>
                      <a:endParaRPr sz="100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Attitudes and experience with surveys (Stocké, Langfeld 2004)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Interest in the topic</a:t>
                      </a:r>
                      <a:endParaRPr sz="100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Country (De Leeuw and de Heer 2002)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wentieth Century"/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Sex, age</a:t>
                      </a:r>
                      <a:endParaRPr sz="100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Experience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Training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Affinity for the topic</a:t>
                      </a:r>
                      <a:endParaRPr sz="100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/>
                        <a:t>Sympathy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 dirty="0"/>
                        <a:t>Invitation </a:t>
                      </a:r>
                      <a:r>
                        <a:rPr lang="de-DE" sz="1000" dirty="0" err="1"/>
                        <a:t>letter</a:t>
                      </a:r>
                      <a:r>
                        <a:rPr lang="de-DE" sz="1000" dirty="0"/>
                        <a:t> / </a:t>
                      </a:r>
                      <a:r>
                        <a:rPr lang="de-DE" sz="1000" dirty="0" err="1"/>
                        <a:t>communication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with</a:t>
                      </a:r>
                      <a:r>
                        <a:rPr lang="de-DE" sz="1000" dirty="0"/>
                        <a:t> potential </a:t>
                      </a:r>
                      <a:r>
                        <a:rPr lang="de-DE" sz="1000" dirty="0" err="1"/>
                        <a:t>respondents</a:t>
                      </a:r>
                      <a:r>
                        <a:rPr lang="de-DE" sz="1000" dirty="0"/>
                        <a:t> (de </a:t>
                      </a:r>
                      <a:r>
                        <a:rPr lang="de-DE" sz="1000" dirty="0" err="1"/>
                        <a:t>Leeuw</a:t>
                      </a:r>
                      <a:r>
                        <a:rPr lang="de-DE" sz="1000" dirty="0"/>
                        <a:t> et al 2007)</a:t>
                      </a:r>
                      <a:endParaRPr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 dirty="0"/>
                        <a:t>Data </a:t>
                      </a:r>
                      <a:r>
                        <a:rPr lang="de-DE" sz="1000" dirty="0" err="1"/>
                        <a:t>collection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mode</a:t>
                      </a:r>
                      <a:r>
                        <a:rPr lang="de-DE" sz="1000" dirty="0"/>
                        <a:t> (F2F, </a:t>
                      </a:r>
                      <a:r>
                        <a:rPr lang="de-DE" sz="1000" dirty="0" err="1"/>
                        <a:t>Telephone</a:t>
                      </a:r>
                      <a:r>
                        <a:rPr lang="de-DE" sz="1000" dirty="0"/>
                        <a:t>, Web) </a:t>
                      </a:r>
                      <a:r>
                        <a:rPr lang="de-DE" sz="1000" dirty="0" err="1"/>
                        <a:t>and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conduction</a:t>
                      </a:r>
                      <a:r>
                        <a:rPr lang="de-DE" sz="1000" dirty="0"/>
                        <a:t> (</a:t>
                      </a:r>
                      <a:r>
                        <a:rPr lang="de-DE" sz="1000" dirty="0" err="1"/>
                        <a:t>self-administered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or</a:t>
                      </a:r>
                      <a:r>
                        <a:rPr lang="de-DE" sz="1000" dirty="0"/>
                        <a:t> Interviewer) (</a:t>
                      </a:r>
                      <a:r>
                        <a:rPr lang="de-DE" sz="1000" dirty="0" err="1"/>
                        <a:t>Shih</a:t>
                      </a:r>
                      <a:r>
                        <a:rPr lang="de-DE" sz="1000" dirty="0"/>
                        <a:t> / Fan 2007, Cook et al 2000)</a:t>
                      </a:r>
                      <a:endParaRPr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 dirty="0" err="1"/>
                        <a:t>Length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of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the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survey</a:t>
                      </a:r>
                      <a:r>
                        <a:rPr lang="de-DE" sz="1000" dirty="0"/>
                        <a:t> / </a:t>
                      </a:r>
                      <a:r>
                        <a:rPr lang="de-DE" sz="1000" dirty="0" err="1"/>
                        <a:t>experiment</a:t>
                      </a:r>
                      <a:r>
                        <a:rPr lang="de-DE" sz="1000" dirty="0"/>
                        <a:t> (</a:t>
                      </a:r>
                      <a:r>
                        <a:rPr lang="de-DE" sz="1000" dirty="0" err="1"/>
                        <a:t>Rolstad</a:t>
                      </a:r>
                      <a:r>
                        <a:rPr lang="de-DE" sz="1000" dirty="0"/>
                        <a:t> et al 2011)</a:t>
                      </a:r>
                      <a:endParaRPr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 dirty="0"/>
                        <a:t>Incentives (</a:t>
                      </a:r>
                      <a:r>
                        <a:rPr lang="de-DE" sz="1000" dirty="0" err="1"/>
                        <a:t>Pforr</a:t>
                      </a:r>
                      <a:r>
                        <a:rPr lang="de-DE" sz="1000" dirty="0"/>
                        <a:t> et al 2015)</a:t>
                      </a:r>
                      <a:endParaRPr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de-DE" sz="1000" dirty="0" err="1"/>
                        <a:t>Sponsorship</a:t>
                      </a:r>
                      <a:r>
                        <a:rPr lang="de-DE" sz="1000" dirty="0"/>
                        <a:t> (Mercer 2015)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1" name="Google Shape;291;p19"/>
          <p:cNvGrpSpPr/>
          <p:nvPr/>
        </p:nvGrpSpPr>
        <p:grpSpPr>
          <a:xfrm>
            <a:off x="7044051" y="1992398"/>
            <a:ext cx="2683711" cy="579387"/>
            <a:chOff x="33652" y="241753"/>
            <a:chExt cx="2683711" cy="579387"/>
          </a:xfrm>
        </p:grpSpPr>
        <p:sp>
          <p:nvSpPr>
            <p:cNvPr id="292" name="Google Shape;292;p19"/>
            <p:cNvSpPr/>
            <p:nvPr/>
          </p:nvSpPr>
          <p:spPr>
            <a:xfrm>
              <a:off x="33652" y="249567"/>
              <a:ext cx="1428933" cy="571573"/>
            </a:xfrm>
            <a:prstGeom prst="chevron">
              <a:avLst>
                <a:gd name="adj" fmla="val 50000"/>
              </a:avLst>
            </a:prstGeom>
            <a:solidFill>
              <a:srgbClr val="DE8A0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319439" y="249567"/>
              <a:ext cx="857360" cy="571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Interaction interviewer and respondent</a:t>
              </a:r>
              <a:endPara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288430" y="241753"/>
              <a:ext cx="1428933" cy="571573"/>
            </a:xfrm>
            <a:prstGeom prst="chevron">
              <a:avLst>
                <a:gd name="adj" fmla="val 50000"/>
              </a:avLst>
            </a:prstGeom>
            <a:solidFill>
              <a:srgbClr val="EB6D1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1574217" y="241753"/>
              <a:ext cx="857360" cy="571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Decision on participation</a:t>
              </a:r>
              <a:endPara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96" name="Google Shape;296;p19"/>
          <p:cNvSpPr txBox="1"/>
          <p:nvPr/>
        </p:nvSpPr>
        <p:spPr>
          <a:xfrm>
            <a:off x="771118" y="5074338"/>
            <a:ext cx="51529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Adapted from: Groves and Couper 1998</a:t>
            </a:r>
            <a:r>
              <a:rPr lang="de-DE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/>
              <a:t>CHALLENGE: FEW INCLUDED STUDIES DUE TO INCLUSION CRITERIA AND REPORTING</a:t>
            </a:r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de-DE" sz="2800"/>
              <a:t>Main reasons for exclusion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Twentieth Century"/>
              <a:buAutoNum type="arabicPeriod"/>
            </a:pPr>
            <a:r>
              <a:rPr lang="de-DE"/>
              <a:t>Sample includes individuals without depression or anxiety disorder</a:t>
            </a:r>
            <a:br>
              <a:rPr lang="de-DE"/>
            </a:br>
            <a:r>
              <a:rPr lang="de-DE"/>
              <a:t>🡪 Possible solution: Setting a threshold for the share of respondents with depression or anxiety disorder (e.g. 60 %) and including studies with samples above the threshold </a:t>
            </a:r>
            <a:br>
              <a:rPr lang="de-DE"/>
            </a:b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Twentieth Century"/>
              <a:buAutoNum type="arabicPeriod"/>
            </a:pPr>
            <a:r>
              <a:rPr lang="de-DE"/>
              <a:t>Response rate cannot be computed due to many self-selected / convenience samples in the area of online surveys</a:t>
            </a:r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RESEARCH QUESTIONS</a:t>
            </a:r>
            <a:endParaRPr sz="4000" dirty="0"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677334" y="2084832"/>
            <a:ext cx="10066866" cy="395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70917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willingness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participate</a:t>
            </a:r>
            <a:r>
              <a:rPr lang="de-DE" sz="2000" dirty="0"/>
              <a:t> in </a:t>
            </a:r>
            <a:r>
              <a:rPr lang="de-DE" sz="2000" dirty="0" err="1"/>
              <a:t>psychological</a:t>
            </a:r>
            <a:r>
              <a:rPr lang="de-DE" sz="2000" dirty="0"/>
              <a:t> online </a:t>
            </a:r>
            <a:r>
              <a:rPr lang="de-DE" sz="2000" dirty="0" err="1"/>
              <a:t>surveys</a:t>
            </a:r>
            <a:r>
              <a:rPr lang="de-DE" sz="2000" dirty="0"/>
              <a:t> </a:t>
            </a:r>
            <a:r>
              <a:rPr lang="de-DE" sz="2000" dirty="0" err="1"/>
              <a:t>developed</a:t>
            </a:r>
            <a:r>
              <a:rPr lang="de-DE" sz="2000" dirty="0"/>
              <a:t> </a:t>
            </a:r>
            <a:r>
              <a:rPr lang="de-DE" sz="2000" dirty="0" err="1"/>
              <a:t>over</a:t>
            </a:r>
            <a:r>
              <a:rPr lang="de-DE" sz="2000" dirty="0"/>
              <a:t> </a:t>
            </a:r>
            <a:r>
              <a:rPr lang="de-DE" sz="2000" dirty="0" smtClean="0"/>
              <a:t>time?</a:t>
            </a:r>
            <a:endParaRPr lang="de-DE" dirty="0"/>
          </a:p>
          <a:p>
            <a:pPr marL="928117" lvl="2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/>
              <a:t>assume</a:t>
            </a:r>
            <a:r>
              <a:rPr lang="de-DE" sz="1600" dirty="0"/>
              <a:t> </a:t>
            </a:r>
            <a:r>
              <a:rPr lang="de-DE" sz="1600" dirty="0" err="1"/>
              <a:t>declining</a:t>
            </a:r>
            <a:r>
              <a:rPr lang="de-DE" sz="1600" dirty="0"/>
              <a:t> initial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r>
              <a:rPr lang="de-DE" sz="1600" dirty="0"/>
              <a:t>.</a:t>
            </a:r>
            <a:endParaRPr sz="1600" dirty="0"/>
          </a:p>
          <a:p>
            <a:pPr marL="596646" lvl="2" indent="-285750">
              <a:spcBef>
                <a:spcPts val="600"/>
              </a:spcBef>
              <a:buSzPts val="1600"/>
              <a:buFont typeface="Arial" panose="020B0604020202020204" pitchFamily="34" charset="0"/>
              <a:buChar char="•"/>
            </a:pPr>
            <a:endParaRPr sz="1600" dirty="0"/>
          </a:p>
          <a:p>
            <a:pPr marL="470917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variables do moderate initial </a:t>
            </a:r>
            <a:r>
              <a:rPr lang="de-DE" sz="2000" dirty="0" err="1" smtClean="0"/>
              <a:t>response</a:t>
            </a:r>
            <a:r>
              <a:rPr lang="de-DE" sz="2000" dirty="0" smtClean="0"/>
              <a:t> </a:t>
            </a:r>
            <a:r>
              <a:rPr lang="de-DE" sz="2000" dirty="0" err="1" smtClean="0"/>
              <a:t>rates</a:t>
            </a:r>
            <a:r>
              <a:rPr lang="de-DE" sz="2000" dirty="0" smtClean="0"/>
              <a:t>?</a:t>
            </a:r>
            <a:endParaRPr lang="de-DE" dirty="0"/>
          </a:p>
          <a:p>
            <a:pPr marL="928117" lvl="2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/>
              <a:t>explore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influence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moderators</a:t>
            </a:r>
            <a:r>
              <a:rPr lang="de-DE" sz="1600" dirty="0"/>
              <a:t>: </a:t>
            </a:r>
            <a:r>
              <a:rPr lang="de-DE" sz="1600" dirty="0" smtClean="0"/>
              <a:t>Mode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invitation</a:t>
            </a:r>
            <a:r>
              <a:rPr lang="de-DE" sz="1600" dirty="0"/>
              <a:t>, </a:t>
            </a:r>
            <a:r>
              <a:rPr lang="de-DE" sz="1600" dirty="0" err="1"/>
              <a:t>incentives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length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 smtClean="0"/>
              <a:t>questionnaire</a:t>
            </a:r>
            <a:endParaRPr lang="de-DE" sz="1600" dirty="0"/>
          </a:p>
          <a:p>
            <a:pPr marL="928117" lvl="2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1600" dirty="0" smtClean="0"/>
              <a:t>The </a:t>
            </a:r>
            <a:r>
              <a:rPr lang="de-DE" sz="1600" dirty="0" err="1"/>
              <a:t>findings</a:t>
            </a:r>
            <a:r>
              <a:rPr lang="de-DE" sz="1600" dirty="0"/>
              <a:t>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guide</a:t>
            </a:r>
            <a:r>
              <a:rPr lang="de-DE" sz="1600" dirty="0"/>
              <a:t> </a:t>
            </a:r>
            <a:r>
              <a:rPr lang="de-DE" sz="1600" dirty="0" err="1"/>
              <a:t>researchers</a:t>
            </a:r>
            <a:r>
              <a:rPr lang="de-DE" sz="1600" dirty="0"/>
              <a:t> in </a:t>
            </a: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optimally</a:t>
            </a:r>
            <a:r>
              <a:rPr lang="de-DE" sz="1600" dirty="0"/>
              <a:t> </a:t>
            </a:r>
            <a:r>
              <a:rPr lang="de-DE" sz="1600" dirty="0" err="1"/>
              <a:t>implement</a:t>
            </a:r>
            <a:r>
              <a:rPr lang="de-DE" sz="1600" dirty="0"/>
              <a:t> </a:t>
            </a:r>
            <a:r>
              <a:rPr lang="de-DE" sz="1600" dirty="0" err="1"/>
              <a:t>psychological</a:t>
            </a:r>
            <a:r>
              <a:rPr lang="de-DE" sz="1600" dirty="0"/>
              <a:t> online </a:t>
            </a:r>
            <a:r>
              <a:rPr lang="de-DE" sz="1600" dirty="0" err="1"/>
              <a:t>surveys</a:t>
            </a:r>
            <a:r>
              <a:rPr lang="de-DE" sz="1600" dirty="0"/>
              <a:t> </a:t>
            </a:r>
            <a:r>
              <a:rPr lang="de-DE" sz="1600" dirty="0" err="1"/>
              <a:t>yielding</a:t>
            </a:r>
            <a:r>
              <a:rPr lang="de-DE" sz="1600" dirty="0"/>
              <a:t> high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 smtClean="0"/>
              <a:t>rates</a:t>
            </a:r>
            <a:endParaRPr lang="de-DE" sz="1600" dirty="0" smtClean="0"/>
          </a:p>
          <a:p>
            <a:pPr marL="928117" lvl="2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470917" lvl="1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focus</a:t>
            </a:r>
            <a:r>
              <a:rPr lang="de-DE" sz="2000" dirty="0" smtClean="0"/>
              <a:t> on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samples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with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 a relevant share of people suffering from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depression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or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anxiety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disorder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0"/>
                  </a:ext>
                </a:extLst>
              </a:rPr>
              <a:t> epidemiologically relevant subgroup in psychology </a:t>
            </a:r>
            <a:endParaRPr lang="en-US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70917" lvl="1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 sz="1600" dirty="0"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47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HYPOTHESES ON MODERATORS OF PARTICIPATION</a:t>
            </a:r>
            <a:endParaRPr sz="4000" dirty="0"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1024128" y="1930400"/>
            <a:ext cx="9720073" cy="43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de-DE" sz="2000" b="1" dirty="0"/>
              <a:t>H 1: The </a:t>
            </a:r>
            <a:r>
              <a:rPr lang="de-DE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initial </a:t>
            </a:r>
            <a:r>
              <a:rPr lang="de-DE" sz="20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response</a:t>
            </a:r>
            <a:r>
              <a:rPr lang="de-DE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 rate</a:t>
            </a:r>
            <a:r>
              <a:rPr lang="de-DE" sz="2000" b="1" dirty="0"/>
              <a:t> in </a:t>
            </a:r>
            <a:r>
              <a:rPr lang="de-DE" sz="2000" b="1" dirty="0" err="1"/>
              <a:t>psychological</a:t>
            </a:r>
            <a:r>
              <a:rPr lang="de-DE" sz="2000" b="1" dirty="0"/>
              <a:t> online </a:t>
            </a:r>
            <a:r>
              <a:rPr lang="de-DE" sz="2000" b="1" dirty="0" err="1"/>
              <a:t>surveys</a:t>
            </a:r>
            <a:r>
              <a:rPr lang="de-DE" sz="2000" b="1" dirty="0"/>
              <a:t> </a:t>
            </a:r>
            <a:r>
              <a:rPr lang="de-DE" sz="2000" b="1" dirty="0" err="1"/>
              <a:t>has</a:t>
            </a:r>
            <a:r>
              <a:rPr lang="de-DE" sz="2000" b="1" dirty="0"/>
              <a:t> </a:t>
            </a:r>
            <a:r>
              <a:rPr lang="de-DE" sz="2000" b="1" dirty="0" err="1"/>
              <a:t>decreased</a:t>
            </a:r>
            <a:r>
              <a:rPr lang="de-DE" sz="2000" b="1" dirty="0"/>
              <a:t> </a:t>
            </a:r>
            <a:r>
              <a:rPr lang="de-DE" sz="2000" b="1" dirty="0" err="1"/>
              <a:t>over</a:t>
            </a:r>
            <a:r>
              <a:rPr lang="de-DE" sz="2000" b="1" dirty="0"/>
              <a:t> time. </a:t>
            </a:r>
            <a:endParaRPr sz="2000" b="1" dirty="0"/>
          </a:p>
          <a:p>
            <a:pPr marL="41376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surveys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,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/>
              <a:t>o</a:t>
            </a:r>
            <a:r>
              <a:rPr lang="de-DE" dirty="0" smtClean="0"/>
              <a:t>nline </a:t>
            </a:r>
            <a:r>
              <a:rPr lang="de-DE" dirty="0" err="1" smtClean="0"/>
              <a:t>surveys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popular</a:t>
            </a:r>
            <a:r>
              <a:rPr lang="de-DE" dirty="0" smtClean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 smtClean="0"/>
              <a:t>oversurveying</a:t>
            </a:r>
            <a:endParaRPr lang="de-DE" dirty="0"/>
          </a:p>
          <a:p>
            <a:pPr marL="413767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dirty="0" smtClean="0"/>
              <a:t>More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processed</a:t>
            </a:r>
            <a:r>
              <a:rPr lang="de-DE" dirty="0"/>
              <a:t>,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stimulation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requests</a:t>
            </a:r>
            <a:endParaRPr dirty="0"/>
          </a:p>
          <a:p>
            <a:pPr marL="173736" lvl="1" indent="-45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  <a:p>
            <a:pPr marL="173736" lvl="1" indent="-45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/>
              <a:t>H 2: The </a:t>
            </a:r>
            <a:r>
              <a:rPr lang="de-DE" sz="2000" b="1" dirty="0" err="1" smtClean="0"/>
              <a:t>higher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number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items</a:t>
            </a:r>
            <a:r>
              <a:rPr lang="de-DE" sz="2000" b="1" dirty="0" smtClean="0"/>
              <a:t> in a </a:t>
            </a:r>
            <a:r>
              <a:rPr lang="de-DE" sz="2000" b="1" dirty="0" err="1" smtClean="0"/>
              <a:t>questionnaire</a:t>
            </a:r>
            <a:r>
              <a:rPr lang="de-DE" sz="2000" b="1" dirty="0" smtClean="0"/>
              <a:t>,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lower</a:t>
            </a:r>
            <a:r>
              <a:rPr lang="de-DE" sz="2000" b="1" dirty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>
                <a:solidFill>
                  <a:schemeClr val="tx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initial</a:t>
            </a:r>
            <a:r>
              <a:rPr lang="de-DE" sz="2000" b="1" dirty="0">
                <a:solidFill>
                  <a:srgbClr val="FF000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 </a:t>
            </a:r>
            <a:r>
              <a:rPr lang="de-DE" sz="2000" b="1" dirty="0" err="1"/>
              <a:t>response</a:t>
            </a:r>
            <a:r>
              <a:rPr lang="de-DE" sz="2000" b="1" dirty="0"/>
              <a:t> rate.</a:t>
            </a:r>
            <a:endParaRPr dirty="0"/>
          </a:p>
          <a:p>
            <a:pPr marL="173736" lvl="1" indent="-45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/>
              <a:t>H 3: Initial </a:t>
            </a:r>
            <a:r>
              <a:rPr lang="de-DE" sz="2000" b="1" dirty="0" err="1"/>
              <a:t>r</a:t>
            </a:r>
            <a:r>
              <a:rPr lang="de-DE" sz="20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esponse</a:t>
            </a:r>
            <a:r>
              <a:rPr lang="de-DE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 </a:t>
            </a:r>
            <a:r>
              <a:rPr lang="de-DE" sz="20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rates</a:t>
            </a:r>
            <a:r>
              <a:rPr lang="de-DE" sz="2000" b="1" dirty="0"/>
              <a:t> </a:t>
            </a:r>
            <a:r>
              <a:rPr lang="de-DE" sz="2000" b="1" dirty="0" err="1"/>
              <a:t>are</a:t>
            </a:r>
            <a:r>
              <a:rPr lang="de-DE" sz="2000" b="1" dirty="0"/>
              <a:t> </a:t>
            </a:r>
            <a:r>
              <a:rPr lang="de-DE" sz="2000" b="1" dirty="0" err="1"/>
              <a:t>higher</a:t>
            </a:r>
            <a:r>
              <a:rPr lang="de-DE" sz="2000" b="1" dirty="0"/>
              <a:t>, </a:t>
            </a:r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incentives</a:t>
            </a:r>
            <a:r>
              <a:rPr lang="de-DE" sz="2000" b="1" dirty="0"/>
              <a:t> </a:t>
            </a:r>
            <a:r>
              <a:rPr lang="de-DE" sz="2000" b="1" dirty="0" err="1" smtClean="0"/>
              <a:t>are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given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participation</a:t>
            </a:r>
            <a:r>
              <a:rPr lang="de-DE" sz="2000" b="1" dirty="0" smtClean="0"/>
              <a:t>.</a:t>
            </a:r>
            <a:endParaRPr sz="2000" dirty="0"/>
          </a:p>
          <a:p>
            <a:pPr marL="128016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de-DE" dirty="0"/>
              <a:t>Cultural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individualism</a:t>
            </a:r>
            <a:r>
              <a:rPr lang="de-DE" dirty="0"/>
              <a:t>: </a:t>
            </a:r>
            <a:r>
              <a:rPr lang="de-DE" dirty="0" err="1"/>
              <a:t>Respondents</a:t>
            </a:r>
            <a:r>
              <a:rPr lang="de-DE" dirty="0"/>
              <a:t>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socially</a:t>
            </a:r>
            <a:r>
              <a:rPr lang="de-DE" dirty="0"/>
              <a:t> </a:t>
            </a:r>
            <a:r>
              <a:rPr lang="de-DE" dirty="0" err="1"/>
              <a:t>obliged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participate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/>
              <a:t>(Johnson &amp;</a:t>
            </a:r>
            <a:r>
              <a:rPr lang="de-DE" dirty="0" smtClean="0"/>
              <a:t> al., </a:t>
            </a:r>
            <a:r>
              <a:rPr lang="de-DE" dirty="0"/>
              <a:t>2002).</a:t>
            </a:r>
            <a:endParaRPr dirty="0"/>
          </a:p>
          <a:p>
            <a:pPr marL="128016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173736" lvl="1" indent="-45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000" b="1" dirty="0"/>
              <a:t>H 4: The </a:t>
            </a:r>
            <a:r>
              <a:rPr lang="de-DE" sz="2000" b="1" dirty="0" err="1" smtClean="0"/>
              <a:t>more</a:t>
            </a:r>
            <a:r>
              <a:rPr lang="de-DE" sz="2000" b="1" dirty="0" smtClean="0"/>
              <a:t> </a:t>
            </a:r>
            <a:r>
              <a:rPr lang="de-DE" sz="20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personal </a:t>
            </a:r>
            <a:r>
              <a:rPr lang="de-DE" sz="2000" b="1" dirty="0" err="1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the</a:t>
            </a:r>
            <a:r>
              <a:rPr lang="de-DE" sz="20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 </a:t>
            </a:r>
            <a:r>
              <a:rPr lang="de-DE" sz="2000" b="1" dirty="0" err="1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contact</a:t>
            </a:r>
            <a:r>
              <a:rPr lang="de-DE" sz="20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 </a:t>
            </a:r>
            <a:r>
              <a:rPr lang="de-DE" sz="2000" b="1" dirty="0" err="1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mode</a:t>
            </a:r>
            <a:r>
              <a:rPr lang="de-DE" sz="2000" b="1" dirty="0" smtClean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 smtClean="0"/>
              <a:t>invitation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higher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initial </a:t>
            </a:r>
            <a:r>
              <a:rPr lang="de-DE" sz="2000" b="1" dirty="0" err="1"/>
              <a:t>response</a:t>
            </a:r>
            <a:r>
              <a:rPr lang="de-DE" sz="2000" b="1" dirty="0"/>
              <a:t> </a:t>
            </a:r>
            <a:r>
              <a:rPr lang="de-DE" sz="2000" b="1" dirty="0" smtClean="0"/>
              <a:t>rate.</a:t>
            </a:r>
            <a:endParaRPr sz="2000" b="1" dirty="0"/>
          </a:p>
          <a:p>
            <a:pPr marL="128017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, </a:t>
            </a:r>
            <a:r>
              <a:rPr lang="de-DE" dirty="0" smtClean="0"/>
              <a:t>personal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dirty="0"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ELIGIBILITY CRITERIA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Population: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least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30 % of adults (&gt; 18 years)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with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depression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anxiety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disorder, no student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Outcomes: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 rate or information on the flow of participants that allow the computation of the response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endParaRPr lang="en-US" sz="2400" dirty="0" smtClean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 type: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sychological online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surveys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reporting on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relevant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study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design characteristics (burden of participation or incentives or contact mode)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LITERATURE SEARCH: DATABASES AND SEARCH TERMS</a:t>
            </a:r>
            <a:endParaRPr sz="4000" dirty="0"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dirty="0"/>
              <a:t> 10 </a:t>
            </a:r>
            <a:r>
              <a:rPr lang="de-DE" dirty="0" err="1"/>
              <a:t>databases</a:t>
            </a:r>
            <a:r>
              <a:rPr lang="de-DE" dirty="0"/>
              <a:t> </a:t>
            </a:r>
            <a:r>
              <a:rPr lang="de-DE" dirty="0" err="1"/>
              <a:t>searched</a:t>
            </a:r>
            <a:r>
              <a:rPr lang="de-DE" dirty="0"/>
              <a:t>: </a:t>
            </a:r>
          </a:p>
          <a:p>
            <a:pPr marL="408940" lvl="1" indent="0">
              <a:spcBef>
                <a:spcPts val="0"/>
              </a:spcBef>
              <a:buSzPts val="2200"/>
              <a:buNone/>
            </a:pPr>
            <a:r>
              <a:rPr lang="de-DE" dirty="0" err="1" smtClean="0"/>
              <a:t>PsycInfo</a:t>
            </a:r>
            <a:r>
              <a:rPr lang="de-DE" dirty="0"/>
              <a:t>, </a:t>
            </a:r>
            <a:r>
              <a:rPr lang="de-DE" dirty="0" err="1"/>
              <a:t>Embase</a:t>
            </a:r>
            <a:r>
              <a:rPr lang="de-DE" dirty="0"/>
              <a:t>, </a:t>
            </a:r>
            <a:r>
              <a:rPr lang="de-DE" dirty="0" err="1"/>
              <a:t>Medline</a:t>
            </a:r>
            <a:r>
              <a:rPr lang="de-DE" dirty="0"/>
              <a:t> &amp; In-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Citations</a:t>
            </a:r>
            <a:r>
              <a:rPr lang="de-DE" dirty="0"/>
              <a:t>, </a:t>
            </a:r>
            <a:r>
              <a:rPr lang="de-DE" dirty="0" err="1"/>
              <a:t>Medline</a:t>
            </a:r>
            <a:r>
              <a:rPr lang="de-DE" dirty="0"/>
              <a:t> </a:t>
            </a:r>
            <a:r>
              <a:rPr lang="de-DE" dirty="0" err="1"/>
              <a:t>Ahead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Print &amp; Daily Update, Campbell Library, Science </a:t>
            </a:r>
            <a:r>
              <a:rPr lang="de-DE" dirty="0" err="1"/>
              <a:t>Citation</a:t>
            </a:r>
            <a:r>
              <a:rPr lang="de-DE" dirty="0"/>
              <a:t> Index, </a:t>
            </a:r>
            <a:r>
              <a:rPr lang="de-DE" dirty="0" err="1"/>
              <a:t>SocIndex</a:t>
            </a:r>
            <a:r>
              <a:rPr lang="de-DE" dirty="0"/>
              <a:t>, CENTRAL, </a:t>
            </a:r>
            <a:r>
              <a:rPr lang="de-DE" dirty="0" err="1"/>
              <a:t>PubPsych</a:t>
            </a:r>
            <a:r>
              <a:rPr lang="de-DE" dirty="0"/>
              <a:t>, </a:t>
            </a:r>
            <a:r>
              <a:rPr lang="de-DE" dirty="0" err="1" smtClean="0"/>
              <a:t>ReStore</a:t>
            </a:r>
            <a:endParaRPr lang="de-DE" dirty="0" smtClean="0"/>
          </a:p>
          <a:p>
            <a:pPr marL="408940" lvl="1" indent="0">
              <a:spcBef>
                <a:spcPts val="0"/>
              </a:spcBef>
              <a:buSzPts val="2200"/>
              <a:buNone/>
            </a:pPr>
            <a:endParaRPr lang="de-DE" dirty="0"/>
          </a:p>
          <a:p>
            <a:pPr marL="91440" indent="-139700">
              <a:spcBef>
                <a:spcPts val="0"/>
              </a:spcBef>
              <a:buSzPts val="2200"/>
              <a:buFont typeface="Arial"/>
              <a:buChar char="•"/>
            </a:pPr>
            <a:r>
              <a:rPr lang="de-DE" dirty="0" smtClean="0"/>
              <a:t>Conference </a:t>
            </a:r>
            <a:r>
              <a:rPr lang="de-DE" dirty="0" err="1"/>
              <a:t>proceedings</a:t>
            </a:r>
            <a:r>
              <a:rPr lang="de-DE" dirty="0"/>
              <a:t> </a:t>
            </a:r>
            <a:r>
              <a:rPr lang="de-DE" dirty="0" err="1"/>
              <a:t>searched</a:t>
            </a:r>
            <a:r>
              <a:rPr lang="de-DE" dirty="0"/>
              <a:t> </a:t>
            </a:r>
            <a:r>
              <a:rPr lang="de-DE" dirty="0" err="1" smtClean="0"/>
              <a:t>manually</a:t>
            </a:r>
            <a:r>
              <a:rPr lang="de-DE" dirty="0" smtClean="0"/>
              <a:t>:</a:t>
            </a:r>
          </a:p>
          <a:p>
            <a:pPr marL="408940" lvl="1" indent="0">
              <a:spcBef>
                <a:spcPts val="0"/>
              </a:spcBef>
              <a:buSzPts val="2200"/>
              <a:buNone/>
            </a:pPr>
            <a:r>
              <a:rPr lang="de-DE" dirty="0" smtClean="0"/>
              <a:t>ESRA </a:t>
            </a:r>
            <a:r>
              <a:rPr lang="de-DE" dirty="0" err="1"/>
              <a:t>and</a:t>
            </a:r>
            <a:r>
              <a:rPr lang="de-DE" dirty="0"/>
              <a:t> AAPOR 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)</a:t>
            </a:r>
            <a:endParaRPr lang="de-DE" dirty="0"/>
          </a:p>
          <a:p>
            <a:pPr marL="548640" lvl="1" indent="-139700">
              <a:spcBef>
                <a:spcPts val="0"/>
              </a:spcBef>
              <a:buSzPts val="2200"/>
              <a:buFont typeface="Arial"/>
              <a:buChar char="•"/>
            </a:pPr>
            <a:endParaRPr lang="de-DE" dirty="0"/>
          </a:p>
          <a:p>
            <a:pPr marL="91440" indent="-139700">
              <a:spcBef>
                <a:spcPts val="0"/>
              </a:spcBef>
              <a:buSzPts val="2200"/>
              <a:buFont typeface="Arial"/>
              <a:buChar char="•"/>
            </a:pPr>
            <a:r>
              <a:rPr lang="de-DE" dirty="0" smtClean="0"/>
              <a:t>Search </a:t>
            </a:r>
            <a:r>
              <a:rPr lang="de-DE" dirty="0" err="1"/>
              <a:t>terms</a:t>
            </a:r>
            <a:r>
              <a:rPr lang="de-DE" dirty="0"/>
              <a:t>: </a:t>
            </a:r>
          </a:p>
          <a:p>
            <a:pPr marL="408940" lvl="1" indent="0">
              <a:spcBef>
                <a:spcPts val="0"/>
              </a:spcBef>
              <a:buSzPts val="2200"/>
              <a:buNone/>
            </a:pPr>
            <a:r>
              <a:rPr lang="de-DE" dirty="0" smtClean="0"/>
              <a:t>("</a:t>
            </a:r>
            <a:r>
              <a:rPr lang="de-DE" dirty="0" err="1"/>
              <a:t>participation</a:t>
            </a:r>
            <a:r>
              <a:rPr lang="de-DE" dirty="0"/>
              <a:t> rate" OR "</a:t>
            </a:r>
            <a:r>
              <a:rPr lang="de-DE" dirty="0" err="1"/>
              <a:t>response</a:t>
            </a:r>
            <a:r>
              <a:rPr lang="de-DE" dirty="0"/>
              <a:t> rate“) </a:t>
            </a:r>
            <a:br>
              <a:rPr lang="de-DE" dirty="0"/>
            </a:br>
            <a:r>
              <a:rPr lang="de-DE" dirty="0"/>
              <a:t>AND (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"online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survey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" OR "online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surveys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" OR "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internet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survey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" OR "electronic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survey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"</a:t>
            </a:r>
            <a:r>
              <a:rPr lang="de-DE" dirty="0"/>
              <a:t> OR "email </a:t>
            </a:r>
            <a:r>
              <a:rPr lang="de-DE" dirty="0" err="1"/>
              <a:t>survey</a:t>
            </a:r>
            <a:r>
              <a:rPr lang="de-DE" dirty="0"/>
              <a:t>") </a:t>
            </a:r>
            <a:br>
              <a:rPr lang="de-DE" dirty="0"/>
            </a:br>
            <a:r>
              <a:rPr lang="de-DE" dirty="0"/>
              <a:t>AND (</a:t>
            </a:r>
            <a:r>
              <a:rPr lang="de-DE" dirty="0" err="1"/>
              <a:t>Anxi</a:t>
            </a:r>
            <a:r>
              <a:rPr lang="de-DE" dirty="0"/>
              <a:t>* OR </a:t>
            </a:r>
            <a:r>
              <a:rPr lang="de-DE" dirty="0" err="1"/>
              <a:t>depress</a:t>
            </a:r>
            <a:r>
              <a:rPr lang="de-DE" dirty="0"/>
              <a:t>*)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1024128" y="585217"/>
            <a:ext cx="9720072" cy="96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LITERATURE SELECTION PROCESS: PRISMA FLOW</a:t>
            </a:r>
            <a:endParaRPr sz="4000" dirty="0"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1589592"/>
            <a:ext cx="6154919" cy="482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CODING AND DATA EXTRACTION</a:t>
            </a:r>
            <a:endParaRPr sz="4000" dirty="0"/>
          </a:p>
        </p:txBody>
      </p:sp>
      <p:graphicFrame>
        <p:nvGraphicFramePr>
          <p:cNvPr id="177" name="Google Shape;177;p8"/>
          <p:cNvGraphicFramePr/>
          <p:nvPr>
            <p:extLst>
              <p:ext uri="{D42A27DB-BD31-4B8C-83A1-F6EECF244321}">
                <p14:modId xmlns:p14="http://schemas.microsoft.com/office/powerpoint/2010/main" val="3461271513"/>
              </p:ext>
            </p:extLst>
          </p:nvPr>
        </p:nvGraphicFramePr>
        <p:xfrm>
          <a:off x="1023936" y="2286000"/>
          <a:ext cx="9813400" cy="2595900"/>
        </p:xfrm>
        <a:graphic>
          <a:graphicData uri="http://schemas.openxmlformats.org/drawingml/2006/table">
            <a:tbl>
              <a:tblPr firstRow="1" bandRow="1">
                <a:noFill/>
                <a:tableStyleId>{B8FCB858-1DCB-40EA-A02C-D6CD1BCFF4F7}</a:tableStyleId>
              </a:tblPr>
              <a:tblGrid>
                <a:gridCol w="193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de-DE" sz="1800" dirty="0"/>
                        <a:t>Report</a:t>
                      </a:r>
                      <a:endParaRPr sz="1800" dirty="0"/>
                    </a:p>
                  </a:txBody>
                  <a:tcPr marL="103400" marR="10340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Sample</a:t>
                      </a:r>
                      <a:endParaRPr sz="1800"/>
                    </a:p>
                  </a:txBody>
                  <a:tcPr marL="103400" marR="10340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Study design</a:t>
                      </a:r>
                      <a:endParaRPr sz="1800"/>
                    </a:p>
                  </a:txBody>
                  <a:tcPr marL="103400" marR="10340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Effect sizes</a:t>
                      </a:r>
                      <a:endParaRPr sz="1800"/>
                    </a:p>
                  </a:txBody>
                  <a:tcPr marL="103400" marR="10340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/>
                        <a:t>First author</a:t>
                      </a:r>
                      <a:endParaRPr sz="14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/>
                        <a:t>Publication year</a:t>
                      </a:r>
                      <a:endParaRPr sz="14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/>
                        <a:t>Publication type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/>
                        <a:t>Peer-Reviewed?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/>
                        <a:t>Sponsorship</a:t>
                      </a:r>
                      <a:endParaRPr sz="1400"/>
                    </a:p>
                  </a:txBody>
                  <a:tcPr marL="103400" marR="10340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Target </a:t>
                      </a:r>
                      <a:r>
                        <a:rPr lang="de-DE" sz="1400" dirty="0" err="1" smtClean="0"/>
                        <a:t>population</a:t>
                      </a:r>
                      <a:endParaRPr lang="de-DE" sz="14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 err="1" smtClean="0"/>
                        <a:t>Percentage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/>
                        <a:t>female</a:t>
                      </a:r>
                      <a:endParaRPr sz="14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 err="1"/>
                        <a:t>Mean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age</a:t>
                      </a:r>
                      <a:endParaRPr sz="14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Year </a:t>
                      </a:r>
                      <a:r>
                        <a:rPr lang="de-DE" sz="1400" dirty="0" err="1"/>
                        <a:t>data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collection</a:t>
                      </a:r>
                      <a:endParaRPr sz="14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Country </a:t>
                      </a:r>
                      <a:r>
                        <a:rPr lang="de-DE" sz="1400" dirty="0" err="1"/>
                        <a:t>data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collection</a:t>
                      </a:r>
                      <a:endParaRPr sz="1400" dirty="0"/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endParaRPr sz="1400" dirty="0"/>
                    </a:p>
                  </a:txBody>
                  <a:tcPr marL="103400" marR="10340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Type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recruitment</a:t>
                      </a:r>
                      <a:r>
                        <a:rPr lang="de-DE" sz="1400" dirty="0"/>
                        <a:t> (list-</a:t>
                      </a:r>
                      <a:r>
                        <a:rPr lang="de-DE" sz="1400" dirty="0" err="1"/>
                        <a:t>based</a:t>
                      </a:r>
                      <a:r>
                        <a:rPr lang="de-DE" sz="1400" dirty="0"/>
                        <a:t>, </a:t>
                      </a:r>
                      <a:r>
                        <a:rPr lang="de-DE" sz="1400" dirty="0" err="1"/>
                        <a:t>probability</a:t>
                      </a:r>
                      <a:r>
                        <a:rPr lang="de-DE" sz="1400" dirty="0"/>
                        <a:t>- </a:t>
                      </a:r>
                      <a:r>
                        <a:rPr lang="de-DE" sz="1400" dirty="0" err="1"/>
                        <a:t>or</a:t>
                      </a:r>
                      <a:r>
                        <a:rPr lang="de-DE" sz="1400" dirty="0"/>
                        <a:t> access-panel)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 smtClean="0"/>
                        <a:t>Mode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invitation</a:t>
                      </a:r>
                      <a:r>
                        <a:rPr lang="de-DE" sz="1400" dirty="0"/>
                        <a:t> (E-Mail, Mail, </a:t>
                      </a:r>
                      <a:r>
                        <a:rPr lang="de-DE" sz="1400" dirty="0" err="1" smtClean="0"/>
                        <a:t>Telephone</a:t>
                      </a:r>
                      <a:r>
                        <a:rPr lang="de-DE" sz="1400" dirty="0" smtClean="0"/>
                        <a:t>, Other</a:t>
                      </a:r>
                      <a:r>
                        <a:rPr lang="de-DE" sz="1400" dirty="0"/>
                        <a:t>)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Duration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study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participation</a:t>
                      </a:r>
                      <a:r>
                        <a:rPr lang="de-DE" sz="1400" dirty="0"/>
                        <a:t> (</a:t>
                      </a:r>
                      <a:r>
                        <a:rPr lang="de-DE" sz="1400" dirty="0" err="1"/>
                        <a:t>items</a:t>
                      </a:r>
                      <a:r>
                        <a:rPr lang="de-DE" sz="1400" dirty="0"/>
                        <a:t>)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Incentives (</a:t>
                      </a:r>
                      <a:r>
                        <a:rPr lang="de-DE" sz="1400" dirty="0" err="1"/>
                        <a:t>yes</a:t>
                      </a:r>
                      <a:r>
                        <a:rPr lang="de-DE" sz="1400" dirty="0"/>
                        <a:t>, </a:t>
                      </a:r>
                      <a:r>
                        <a:rPr lang="de-DE" sz="1400" dirty="0" err="1"/>
                        <a:t>no</a:t>
                      </a:r>
                      <a:r>
                        <a:rPr lang="de-DE" sz="1400" dirty="0"/>
                        <a:t>)</a:t>
                      </a:r>
                      <a:endParaRPr sz="14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/>
                        <a:t>Topic</a:t>
                      </a:r>
                      <a:endParaRPr dirty="0"/>
                    </a:p>
                  </a:txBody>
                  <a:tcPr marL="103400" marR="10340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 err="1"/>
                        <a:t>Results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from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the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report</a:t>
                      </a:r>
                      <a:r>
                        <a:rPr lang="de-DE" sz="1400" dirty="0"/>
                        <a:t>: </a:t>
                      </a:r>
                      <a:r>
                        <a:rPr lang="de-DE" sz="1400" dirty="0" err="1"/>
                        <a:t>Returned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questionnaires</a:t>
                      </a:r>
                      <a:r>
                        <a:rPr lang="de-DE" sz="1400" dirty="0"/>
                        <a:t>, </a:t>
                      </a:r>
                      <a:r>
                        <a:rPr lang="de-DE" sz="1400" dirty="0" err="1"/>
                        <a:t>Refusals</a:t>
                      </a:r>
                      <a:r>
                        <a:rPr lang="de-DE" sz="1400" dirty="0"/>
                        <a:t>, Non-</a:t>
                      </a:r>
                      <a:r>
                        <a:rPr lang="de-DE" sz="1400" dirty="0" err="1"/>
                        <a:t>contacts</a:t>
                      </a:r>
                      <a:r>
                        <a:rPr lang="de-DE" sz="1400" dirty="0"/>
                        <a:t>, </a:t>
                      </a:r>
                      <a:r>
                        <a:rPr lang="de-DE" sz="1400" dirty="0" err="1"/>
                        <a:t>Unknown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eligibility</a:t>
                      </a:r>
                      <a:r>
                        <a:rPr lang="de-DE" sz="1400" dirty="0"/>
                        <a:t>, Not </a:t>
                      </a:r>
                      <a:r>
                        <a:rPr lang="de-DE" sz="1400" dirty="0" err="1"/>
                        <a:t>eligible</a:t>
                      </a:r>
                      <a:r>
                        <a:rPr lang="de-DE" sz="1400" dirty="0"/>
                        <a:t> (</a:t>
                      </a:r>
                      <a:r>
                        <a:rPr lang="de-DE" sz="1400" dirty="0" err="1"/>
                        <a:t>screened</a:t>
                      </a:r>
                      <a:r>
                        <a:rPr lang="de-DE" sz="1400" dirty="0"/>
                        <a:t> out / </a:t>
                      </a:r>
                      <a:r>
                        <a:rPr lang="de-DE" sz="1400" dirty="0" err="1"/>
                        <a:t>quota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filled</a:t>
                      </a:r>
                      <a:r>
                        <a:rPr lang="de-DE" sz="1400" dirty="0"/>
                        <a:t>)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Char char="-"/>
                      </a:pPr>
                      <a:r>
                        <a:rPr lang="de-DE" sz="1400" dirty="0" err="1"/>
                        <a:t>Effect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size</a:t>
                      </a:r>
                      <a:r>
                        <a:rPr lang="de-DE" sz="1400" dirty="0"/>
                        <a:t>: Response rate = </a:t>
                      </a:r>
                      <a:r>
                        <a:rPr lang="de-DE" sz="1400" dirty="0" err="1"/>
                        <a:t>Percentage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the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target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population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responding</a:t>
                      </a:r>
                      <a:r>
                        <a:rPr lang="de-DE" sz="1400" dirty="0"/>
                        <a:t> (Cook et al. 2000)</a:t>
                      </a:r>
                      <a:endParaRPr dirty="0"/>
                    </a:p>
                  </a:txBody>
                  <a:tcPr marL="103400" marR="10340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" name="Google Shape;178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de-DE" sz="4000" dirty="0"/>
              <a:t>ANALYSIS METHOD</a:t>
            </a:r>
            <a:endParaRPr sz="4000" dirty="0"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677334" y="1867877"/>
            <a:ext cx="10326728" cy="4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13767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analyses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metafor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 </a:t>
            </a:r>
            <a:r>
              <a:rPr lang="de-DE" dirty="0" err="1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package</a:t>
            </a:r>
            <a:r>
              <a:rPr lang="de-DE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 (2.1-0)</a:t>
            </a:r>
            <a:r>
              <a:rPr lang="de-DE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 </a:t>
            </a:r>
            <a:r>
              <a:rPr lang="de-DE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in R</a:t>
            </a:r>
            <a:r>
              <a:rPr lang="de-DE" dirty="0"/>
              <a:t> (</a:t>
            </a:r>
            <a:r>
              <a:rPr lang="de-DE" dirty="0" err="1"/>
              <a:t>Viechtbauer</a:t>
            </a:r>
            <a:r>
              <a:rPr lang="de-DE" dirty="0"/>
              <a:t> 2010)</a:t>
            </a:r>
            <a:endParaRPr dirty="0"/>
          </a:p>
          <a:p>
            <a:pPr marL="413767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computed</a:t>
            </a:r>
            <a:r>
              <a:rPr lang="de-DE" dirty="0" smtClean="0"/>
              <a:t> 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/>
              <a:t>meta-</a:t>
            </a:r>
            <a:r>
              <a:rPr lang="de-DE" dirty="0" err="1"/>
              <a:t>analytic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:</a:t>
            </a:r>
            <a:endParaRPr dirty="0"/>
          </a:p>
          <a:p>
            <a:pPr marL="128016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70916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wentieth Century"/>
              <a:buAutoNum type="arabicPeriod"/>
            </a:pPr>
            <a:r>
              <a:rPr lang="de-DE" dirty="0"/>
              <a:t>Overall </a:t>
            </a:r>
            <a:r>
              <a:rPr lang="de-DE" dirty="0" err="1"/>
              <a:t>effect</a:t>
            </a:r>
            <a:r>
              <a:rPr lang="de-DE" dirty="0"/>
              <a:t>: Random-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 smtClean="0"/>
              <a:t>moderators</a:t>
            </a:r>
            <a:endParaRPr lang="de-DE" dirty="0" smtClean="0"/>
          </a:p>
          <a:p>
            <a:pPr marL="470916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wentieth Century"/>
              <a:buAutoNum type="arabicPeriod"/>
            </a:pPr>
            <a:r>
              <a:rPr lang="de-DE" dirty="0" smtClean="0"/>
              <a:t>Time </a:t>
            </a:r>
            <a:r>
              <a:rPr lang="de-DE" dirty="0" err="1" smtClean="0"/>
              <a:t>effect</a:t>
            </a:r>
            <a:r>
              <a:rPr lang="de-DE" dirty="0" smtClean="0"/>
              <a:t>: Random-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moderator</a:t>
            </a:r>
            <a:endParaRPr dirty="0"/>
          </a:p>
          <a:p>
            <a:pPr marL="470916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wentieth Century"/>
              <a:buAutoNum type="arabicPeriod"/>
            </a:pP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: Random-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hypothesized</a:t>
            </a:r>
            <a:r>
              <a:rPr lang="de-DE" dirty="0" smtClean="0"/>
              <a:t> </a:t>
            </a:r>
            <a:r>
              <a:rPr lang="de-DE" dirty="0" err="1" smtClean="0"/>
              <a:t>moderator</a:t>
            </a:r>
            <a:r>
              <a:rPr lang="de-DE" dirty="0" smtClean="0"/>
              <a:t> </a:t>
            </a:r>
            <a:r>
              <a:rPr lang="de-DE" dirty="0"/>
              <a:t>variables (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,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invitation</a:t>
            </a:r>
            <a:r>
              <a:rPr lang="de-DE" dirty="0"/>
              <a:t>,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survey</a:t>
            </a:r>
            <a:r>
              <a:rPr lang="de-DE" dirty="0"/>
              <a:t>, </a:t>
            </a:r>
            <a:r>
              <a:rPr lang="de-DE" dirty="0" err="1"/>
              <a:t>incentives</a:t>
            </a:r>
            <a:r>
              <a:rPr lang="de-DE" dirty="0" smtClean="0"/>
              <a:t>)</a:t>
            </a:r>
            <a:endParaRPr dirty="0"/>
          </a:p>
          <a:p>
            <a:pPr marL="470916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wentieth Century"/>
              <a:buAutoNum type="arabicPeriod"/>
            </a:pP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+ </a:t>
            </a:r>
            <a:r>
              <a:rPr lang="de-DE" dirty="0" err="1" smtClean="0"/>
              <a:t>controls</a:t>
            </a:r>
            <a:r>
              <a:rPr lang="de-DE" dirty="0" smtClean="0"/>
              <a:t>: Model 3 + </a:t>
            </a:r>
            <a:r>
              <a:rPr lang="de-DE" dirty="0" err="1" smtClean="0"/>
              <a:t>additionally</a:t>
            </a:r>
            <a:r>
              <a:rPr lang="de-DE" dirty="0" smtClean="0"/>
              <a:t> </a:t>
            </a:r>
            <a:r>
              <a:rPr lang="de-DE" dirty="0" err="1"/>
              <a:t>controlling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recruitment</a:t>
            </a:r>
            <a:r>
              <a:rPr lang="de-DE" dirty="0" smtClean="0"/>
              <a:t>,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conduction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188" name="Google Shape;188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" y="6279252"/>
            <a:ext cx="2313816" cy="52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4738" y="6022779"/>
            <a:ext cx="948945" cy="7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Microsoft Office PowerPoint</Application>
  <PresentationFormat>Breitbild</PresentationFormat>
  <Paragraphs>418</Paragraphs>
  <Slides>22</Slides>
  <Notes>19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Noto Sans Symbols</vt:lpstr>
      <vt:lpstr>Times New Roman</vt:lpstr>
      <vt:lpstr>Twentieth Century</vt:lpstr>
      <vt:lpstr>Wingdings</vt:lpstr>
      <vt:lpstr>Integral</vt:lpstr>
      <vt:lpstr>Response rates in psychological online surveys.  A meta-analysis on the effects of study design and time.</vt:lpstr>
      <vt:lpstr>PROBLEM: DECLINING PARTICIPATION IN PSYCHOLOGICAL SURVEYS</vt:lpstr>
      <vt:lpstr>RESEARCH QUESTIONS</vt:lpstr>
      <vt:lpstr>HYPOTHESES ON MODERATORS OF PARTICIPATION</vt:lpstr>
      <vt:lpstr>ELIGIBILITY CRITERIA</vt:lpstr>
      <vt:lpstr>LITERATURE SEARCH: DATABASES AND SEARCH TERMS</vt:lpstr>
      <vt:lpstr>LITERATURE SELECTION PROCESS: PRISMA FLOW</vt:lpstr>
      <vt:lpstr>CODING AND DATA EXTRACTION</vt:lpstr>
      <vt:lpstr>ANALYSIS METHOD</vt:lpstr>
      <vt:lpstr>OVERALL EFFECT</vt:lpstr>
      <vt:lpstr>TIME EFFECT</vt:lpstr>
      <vt:lpstr>STUDY DESIGN EFFECTS</vt:lpstr>
      <vt:lpstr>DISCUSSION AND OUTLOOK</vt:lpstr>
      <vt:lpstr>LITERATURE</vt:lpstr>
      <vt:lpstr>DEFINING AND COMPUTING RESPONSE RATES AS MAIN OUTCOME</vt:lpstr>
      <vt:lpstr>ELIGIBILITY CRITERIA</vt:lpstr>
      <vt:lpstr>OVERVIEW: VARIABLE DISTRIBUTION AND CORRELATION MATRIX</vt:lpstr>
      <vt:lpstr>META-ANALYTIC MIXED-EFFECTS MODELS</vt:lpstr>
      <vt:lpstr>MODEL PREDICTIONS FOR RESPONSE RATES</vt:lpstr>
      <vt:lpstr>THEORETICAL PERSPECTIVES TO EXPLAIN PARTICIPATION</vt:lpstr>
      <vt:lpstr>FACTORS INFLUENCING PARTICIPATION RATES</vt:lpstr>
      <vt:lpstr>CHALLENGE: FEW INCLUDED STUDIES DUE TO INCLUSION CRITERIA AND REPORTING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rates in psychological online surveys. A meta-analysis on the effects of study design and time.</dc:title>
  <dc:creator>Tanja Burgard</dc:creator>
  <cp:lastModifiedBy>Präsentation</cp:lastModifiedBy>
  <cp:revision>23</cp:revision>
  <dcterms:created xsi:type="dcterms:W3CDTF">2018-06-20T12:19:53Z</dcterms:created>
  <dcterms:modified xsi:type="dcterms:W3CDTF">2019-07-17T09:26:58Z</dcterms:modified>
</cp:coreProperties>
</file>