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79" r:id="rId3"/>
    <p:sldId id="301" r:id="rId4"/>
    <p:sldId id="305" r:id="rId5"/>
    <p:sldId id="306" r:id="rId6"/>
    <p:sldId id="288" r:id="rId7"/>
    <p:sldId id="300" r:id="rId8"/>
    <p:sldId id="308" r:id="rId9"/>
    <p:sldId id="261" r:id="rId10"/>
    <p:sldId id="314" r:id="rId11"/>
    <p:sldId id="315" r:id="rId12"/>
    <p:sldId id="316" r:id="rId13"/>
    <p:sldId id="317" r:id="rId14"/>
    <p:sldId id="318" r:id="rId15"/>
    <p:sldId id="313" r:id="rId16"/>
    <p:sldId id="294" r:id="rId17"/>
    <p:sldId id="258" r:id="rId18"/>
    <p:sldId id="302" r:id="rId19"/>
    <p:sldId id="264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1FA"/>
    <a:srgbClr val="CCE3F5"/>
    <a:srgbClr val="CAE0EE"/>
    <a:srgbClr val="DDEEFF"/>
    <a:srgbClr val="EB6D1F"/>
    <a:srgbClr val="DE8A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ittlere Formatvorlage 4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unkle Formatvorlag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673" autoAdjust="0"/>
  </p:normalViewPr>
  <p:slideViewPr>
    <p:cSldViewPr snapToGrid="0">
      <p:cViewPr varScale="1">
        <p:scale>
          <a:sx n="69" d="100"/>
          <a:sy n="69" d="100"/>
        </p:scale>
        <p:origin x="120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8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C7BE5-8FBE-4116-B2A7-905FD35F3C98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5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8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C6209E-08C6-40E3-A41B-F8D0DEFAC2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785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7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530" y="7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D9FA3-F9AD-4183-A546-59192294D5BF}" type="datetimeFigureOut">
              <a:rPr lang="de-DE" smtClean="0"/>
              <a:t>17.07.2019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42" y="4777868"/>
            <a:ext cx="5438792" cy="39085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53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CCAB3-F8A5-4105-A439-274F00090B6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1581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CAB3-F8A5-4105-A439-274F00090B6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791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sigma^2 (</a:t>
            </a:r>
            <a:r>
              <a:rPr lang="de-DE" dirty="0" err="1" smtClean="0"/>
              <a:t>within</a:t>
            </a:r>
            <a:r>
              <a:rPr lang="de-DE" dirty="0" smtClean="0"/>
              <a:t>): </a:t>
            </a:r>
            <a:r>
              <a:rPr lang="de-DE" dirty="0" smtClean="0">
                <a:effectLst/>
              </a:rPr>
              <a:t>0.0038 </a:t>
            </a:r>
            <a:r>
              <a:rPr lang="de-DE" dirty="0" smtClean="0">
                <a:effectLst/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effectLst/>
                <a:sym typeface="Wingdings" panose="05000000000000000000" pitchFamily="2" charset="2"/>
              </a:rPr>
              <a:t>explained</a:t>
            </a:r>
            <a:r>
              <a:rPr lang="de-DE" dirty="0" smtClean="0">
                <a:effectLst/>
                <a:sym typeface="Wingdings" panose="05000000000000000000" pitchFamily="2" charset="2"/>
              </a:rPr>
              <a:t>: </a:t>
            </a:r>
            <a:r>
              <a:rPr lang="de-DE" dirty="0" smtClean="0">
                <a:effectLst/>
              </a:rPr>
              <a:t> 0,0044-0,0038/0,0044</a:t>
            </a:r>
            <a:r>
              <a:rPr lang="de-DE" baseline="0" dirty="0" smtClean="0">
                <a:effectLst/>
              </a:rPr>
              <a:t> = 13,6 %</a:t>
            </a:r>
            <a:endParaRPr lang="de-DE" dirty="0" smtClean="0">
              <a:effectLst/>
            </a:endParaRPr>
          </a:p>
          <a:p>
            <a:r>
              <a:rPr lang="de-DE" dirty="0" smtClean="0">
                <a:effectLst/>
              </a:rPr>
              <a:t>Sigma^2 (</a:t>
            </a:r>
            <a:r>
              <a:rPr lang="de-DE" dirty="0" err="1" smtClean="0">
                <a:effectLst/>
              </a:rPr>
              <a:t>between</a:t>
            </a:r>
            <a:r>
              <a:rPr lang="de-DE" dirty="0" smtClean="0">
                <a:effectLst/>
              </a:rPr>
              <a:t>): 0.0005</a:t>
            </a:r>
            <a:r>
              <a:rPr lang="de-DE" baseline="0" dirty="0" smtClean="0">
                <a:effectLst/>
              </a:rPr>
              <a:t> </a:t>
            </a:r>
            <a:r>
              <a:rPr lang="de-DE" baseline="0" dirty="0" smtClean="0">
                <a:effectLst/>
                <a:sym typeface="Wingdings" panose="05000000000000000000" pitchFamily="2" charset="2"/>
              </a:rPr>
              <a:t> </a:t>
            </a:r>
            <a:r>
              <a:rPr lang="de-DE" baseline="0" dirty="0" err="1" smtClean="0">
                <a:effectLst/>
                <a:sym typeface="Wingdings" panose="05000000000000000000" pitchFamily="2" charset="2"/>
              </a:rPr>
              <a:t>explained</a:t>
            </a:r>
            <a:r>
              <a:rPr lang="de-DE" baseline="0" dirty="0" smtClean="0">
                <a:effectLst/>
                <a:sym typeface="Wingdings" panose="05000000000000000000" pitchFamily="2" charset="2"/>
              </a:rPr>
              <a:t>: 0,0008-0,0005/0,0008 = 37,5 %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CAB3-F8A5-4105-A439-274F00090B62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1756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Weitere Moderatoren: Art des Verhaltens (Sexualität, Drogen, Diebstahl), Form der Sensitivität (Intimität</a:t>
            </a:r>
            <a:r>
              <a:rPr lang="de-DE" baseline="0" dirty="0" smtClean="0"/>
              <a:t> / Privatheiz</a:t>
            </a:r>
            <a:r>
              <a:rPr lang="de-DE" dirty="0" smtClean="0"/>
              <a:t>, soziale Unerwünschtheit)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16259-13A5-4478-9D80-E10BB3D9D83E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2853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CAB3-F8A5-4105-A439-274F00090B62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165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CAB3-F8A5-4105-A439-274F00090B62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41224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16259-13A5-4478-9D80-E10BB3D9D83E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31835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CAB3-F8A5-4105-A439-274F00090B62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0945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Rationale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example</a:t>
            </a:r>
            <a:r>
              <a:rPr lang="de-DE" dirty="0" smtClean="0"/>
              <a:t>: Survey </a:t>
            </a:r>
            <a:r>
              <a:rPr lang="de-DE" dirty="0" err="1" smtClean="0"/>
              <a:t>reactivity</a:t>
            </a:r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/>
              <a:t>Frequent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intensive </a:t>
            </a:r>
            <a:r>
              <a:rPr lang="de-DE" dirty="0" err="1" smtClean="0"/>
              <a:t>interviews</a:t>
            </a:r>
            <a:r>
              <a:rPr lang="de-DE" dirty="0" smtClean="0"/>
              <a:t> </a:t>
            </a:r>
            <a:r>
              <a:rPr lang="de-DE" dirty="0" err="1" smtClean="0"/>
              <a:t>stimulate</a:t>
            </a:r>
            <a:r>
              <a:rPr lang="de-DE" dirty="0" smtClean="0"/>
              <a:t> </a:t>
            </a:r>
            <a:r>
              <a:rPr lang="de-DE" dirty="0" err="1" smtClean="0"/>
              <a:t>reflection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relationship</a:t>
            </a:r>
            <a:r>
              <a:rPr lang="de-DE" dirty="0" smtClean="0"/>
              <a:t>.</a:t>
            </a:r>
            <a:r>
              <a:rPr lang="de-DE" baseline="0" dirty="0" smtClean="0"/>
              <a:t> The </a:t>
            </a:r>
            <a:r>
              <a:rPr lang="de-DE" baseline="0" dirty="0" err="1" smtClean="0"/>
              <a:t>partners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attentive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each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more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aware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possible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problems</a:t>
            </a:r>
            <a:r>
              <a:rPr lang="de-DE" baseline="0" dirty="0" smtClean="0"/>
              <a:t> in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relationship</a:t>
            </a:r>
            <a:r>
              <a:rPr lang="de-DE" baseline="0" dirty="0" smtClean="0"/>
              <a:t>. At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same time,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confrontation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reflection</a:t>
            </a:r>
            <a:r>
              <a:rPr lang="de-DE" baseline="0" dirty="0" smtClean="0"/>
              <a:t>, </a:t>
            </a:r>
            <a:r>
              <a:rPr lang="de-DE" baseline="0" dirty="0" err="1" smtClean="0"/>
              <a:t>stimulates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caring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relationship</a:t>
            </a:r>
            <a:r>
              <a:rPr lang="de-DE" baseline="0" dirty="0" smtClean="0"/>
              <a:t>. Thus, </a:t>
            </a:r>
            <a:r>
              <a:rPr lang="de-DE" baseline="0" dirty="0" err="1" smtClean="0"/>
              <a:t>attitudes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about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relationship</a:t>
            </a:r>
            <a:r>
              <a:rPr lang="de-DE" baseline="0" dirty="0" smtClean="0"/>
              <a:t> </a:t>
            </a:r>
            <a:r>
              <a:rPr lang="de-DE" baseline="0" dirty="0" err="1" smtClean="0"/>
              <a:t>may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change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behavior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and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communication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between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partners</a:t>
            </a:r>
            <a:r>
              <a:rPr lang="de-DE" baseline="0" dirty="0" smtClean="0"/>
              <a:t> also </a:t>
            </a:r>
            <a:r>
              <a:rPr lang="de-DE" baseline="0" dirty="0" err="1" smtClean="0"/>
              <a:t>may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have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been</a:t>
            </a:r>
            <a:r>
              <a:rPr lang="de-DE" baseline="0" dirty="0" smtClean="0"/>
              <a:t> </a:t>
            </a:r>
            <a:r>
              <a:rPr lang="de-DE" baseline="0" dirty="0" err="1" smtClean="0"/>
              <a:t>affected</a:t>
            </a:r>
            <a:r>
              <a:rPr lang="de-DE" baseline="0" dirty="0" smtClean="0"/>
              <a:t> </a:t>
            </a:r>
            <a:r>
              <a:rPr lang="de-DE" baseline="0" dirty="0" err="1" smtClean="0"/>
              <a:t>by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survey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participation</a:t>
            </a:r>
            <a:r>
              <a:rPr lang="de-DE" baseline="0" dirty="0" smtClean="0"/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/>
              <a:t>Other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possible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effect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panel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participation</a:t>
            </a:r>
            <a:r>
              <a:rPr lang="de-DE" dirty="0" smtClean="0"/>
              <a:t>: </a:t>
            </a:r>
            <a:r>
              <a:rPr lang="de-DE" dirty="0" err="1" smtClean="0"/>
              <a:t>Respondents</a:t>
            </a:r>
            <a:r>
              <a:rPr lang="de-DE" dirty="0" smtClean="0"/>
              <a:t> </a:t>
            </a:r>
            <a:r>
              <a:rPr lang="de-DE" dirty="0" err="1" smtClean="0"/>
              <a:t>learn</a:t>
            </a:r>
            <a:r>
              <a:rPr lang="de-DE" dirty="0" smtClean="0"/>
              <a:t> </a:t>
            </a:r>
            <a:r>
              <a:rPr lang="de-DE" dirty="0" err="1" smtClean="0"/>
              <a:t>rules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interview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err="1" smtClean="0">
                <a:sym typeface="Wingdings" panose="05000000000000000000" pitchFamily="2" charset="2"/>
              </a:rPr>
              <a:t>strategic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survey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taking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behavior</a:t>
            </a:r>
            <a:r>
              <a:rPr lang="de-DE" dirty="0" smtClean="0">
                <a:sym typeface="Wingdings" panose="05000000000000000000" pitchFamily="2" charset="2"/>
              </a:rPr>
              <a:t>: e.g. negative </a:t>
            </a:r>
            <a:r>
              <a:rPr lang="de-DE" dirty="0" err="1" smtClean="0">
                <a:sym typeface="Wingdings" panose="05000000000000000000" pitchFamily="2" charset="2"/>
              </a:rPr>
              <a:t>answering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filter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questions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Threats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to</a:t>
            </a:r>
            <a:r>
              <a:rPr lang="de-DE" baseline="0" dirty="0" smtClean="0"/>
              <a:t> </a:t>
            </a:r>
            <a:r>
              <a:rPr lang="de-DE" baseline="0" dirty="0" err="1" smtClean="0"/>
              <a:t>the</a:t>
            </a:r>
            <a:r>
              <a:rPr lang="de-DE" baseline="0" dirty="0" smtClean="0"/>
              <a:t> </a:t>
            </a:r>
            <a:r>
              <a:rPr lang="de-DE" baseline="0" dirty="0" err="1" smtClean="0"/>
              <a:t>validity</a:t>
            </a:r>
            <a:r>
              <a:rPr lang="de-DE" baseline="0" dirty="0" smtClean="0"/>
              <a:t> </a:t>
            </a:r>
            <a:r>
              <a:rPr lang="de-DE" baseline="0" dirty="0" err="1" smtClean="0"/>
              <a:t>of</a:t>
            </a:r>
            <a:r>
              <a:rPr lang="de-DE" baseline="0" dirty="0" smtClean="0"/>
              <a:t> </a:t>
            </a:r>
            <a:r>
              <a:rPr lang="de-DE" baseline="0" dirty="0" err="1" smtClean="0"/>
              <a:t>results</a:t>
            </a:r>
            <a:r>
              <a:rPr lang="de-DE" baseline="0" dirty="0" smtClean="0"/>
              <a:t> </a:t>
            </a:r>
            <a:r>
              <a:rPr lang="de-DE" baseline="0" dirty="0" err="1" smtClean="0"/>
              <a:t>from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panels</a:t>
            </a:r>
            <a:r>
              <a:rPr lang="de-DE" baseline="0" dirty="0" smtClean="0"/>
              <a:t>: Attrition + PC</a:t>
            </a:r>
          </a:p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CAB3-F8A5-4105-A439-274F00090B6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5291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16259-13A5-4478-9D80-E10BB3D9D83E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774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16259-13A5-4478-9D80-E10BB3D9D83E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651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CAB3-F8A5-4105-A439-274F00090B6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003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CAB3-F8A5-4105-A439-274F00090B62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6163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16259-13A5-4478-9D80-E10BB3D9D83E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7527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CAB3-F8A5-4105-A439-274F00090B62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911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sigma^2(</a:t>
            </a:r>
            <a:r>
              <a:rPr lang="de-DE" dirty="0" err="1" smtClean="0"/>
              <a:t>within</a:t>
            </a:r>
            <a:r>
              <a:rPr lang="de-DE" dirty="0" smtClean="0"/>
              <a:t>): 0,0044</a:t>
            </a:r>
          </a:p>
          <a:p>
            <a:r>
              <a:rPr lang="de-DE" dirty="0" smtClean="0"/>
              <a:t>sigma^2(</a:t>
            </a:r>
            <a:r>
              <a:rPr lang="de-DE" dirty="0" err="1" smtClean="0"/>
              <a:t>between</a:t>
            </a:r>
            <a:r>
              <a:rPr lang="de-DE" dirty="0" smtClean="0"/>
              <a:t>): 0,0008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ECCAB3-F8A5-4105-A439-274F00090B62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8193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4D2B0FA-49B7-4AA3-A5F1-AAFEB68815E1}" type="datetime1">
              <a:rPr lang="de-DE" smtClean="0"/>
              <a:t>17.07.2019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242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7EDCB-103F-4A14-9155-98B2F8DDB7D6}" type="datetime1">
              <a:rPr lang="de-DE" smtClean="0"/>
              <a:t>17.07.2019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2265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6B0B9-63B5-4F7C-A1AD-88346F6739F2}" type="datetime1">
              <a:rPr lang="de-DE" smtClean="0"/>
              <a:t>17.07.2019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40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BE7FB-DADC-4C96-A1C0-BE9F6E90CB73}" type="datetime1">
              <a:rPr lang="de-DE" smtClean="0"/>
              <a:t>17.07.2019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38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8119B-A69B-4380-8871-BC7271DF4EAC}" type="datetime1">
              <a:rPr lang="de-DE" smtClean="0"/>
              <a:t>17.07.2019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142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1F891-9E3B-479B-ABE9-E03E788B7BB3}" type="datetime1">
              <a:rPr lang="de-DE" smtClean="0"/>
              <a:t>17.07.2019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1196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7576-7842-4676-9A31-311950A23A6E}" type="datetime1">
              <a:rPr lang="de-DE" smtClean="0"/>
              <a:t>17.07.2019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8140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296B7-8A76-4BE9-8A20-1FE11A2735E2}" type="datetime1">
              <a:rPr lang="de-DE" smtClean="0"/>
              <a:t>17.07.2019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821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4C397-4F88-4053-ADFC-C1AB27D585FA}" type="datetime1">
              <a:rPr lang="de-DE" smtClean="0"/>
              <a:t>17.07.2019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23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4402D-D6C6-4B93-958C-7BE5B366CAC4}" type="datetime1">
              <a:rPr lang="de-DE" smtClean="0"/>
              <a:t>17.07.2019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23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9D52-9481-4B35-8DD5-9B2C4A9BB54E}" type="datetime1">
              <a:rPr lang="de-DE" smtClean="0"/>
              <a:t>17.07.2019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9414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BF66D52-6AF8-4F65-B5BE-E17F591D7E30}" type="datetime1">
              <a:rPr lang="de-DE" smtClean="0"/>
              <a:t>17.07.2019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Dynamics and moderators of panel conditioning. A meta-analysis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2B3072F-E970-45B7-BDF3-7921FE56AFBC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80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hf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bookdown.org/MathiasHarrer/Doing_Meta_Analysis_in_R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70589" y="4737318"/>
            <a:ext cx="8014996" cy="1285461"/>
          </a:xfrm>
        </p:spPr>
        <p:txBody>
          <a:bodyPr>
            <a:normAutofit/>
          </a:bodyPr>
          <a:lstStyle/>
          <a:p>
            <a:pPr algn="l"/>
            <a:r>
              <a:rPr lang="en-US" sz="4400" dirty="0"/>
              <a:t>M</a:t>
            </a:r>
            <a:r>
              <a:rPr lang="en-US" sz="4400" dirty="0" smtClean="0"/>
              <a:t>oderators </a:t>
            </a:r>
            <a:r>
              <a:rPr lang="en-US" sz="4400" dirty="0"/>
              <a:t>of panel </a:t>
            </a:r>
            <a:r>
              <a:rPr lang="en-US" sz="4400" dirty="0" smtClean="0"/>
              <a:t>conditioning in sensitive questions. A </a:t>
            </a:r>
            <a:r>
              <a:rPr lang="en-US" sz="4400" dirty="0"/>
              <a:t>meta-analysis.</a:t>
            </a:r>
            <a:endParaRPr lang="de-DE" sz="44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58253" y="4884616"/>
            <a:ext cx="3395854" cy="1138163"/>
          </a:xfrm>
        </p:spPr>
        <p:txBody>
          <a:bodyPr>
            <a:normAutofit/>
          </a:bodyPr>
          <a:lstStyle/>
          <a:p>
            <a:pPr algn="l"/>
            <a:r>
              <a:rPr lang="de-DE" dirty="0" smtClean="0">
                <a:solidFill>
                  <a:schemeClr val="tx1"/>
                </a:solidFill>
              </a:rPr>
              <a:t>Tanja Burgard, ZPID Trier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dirty="0" smtClean="0">
                <a:solidFill>
                  <a:schemeClr val="tx1"/>
                </a:solidFill>
              </a:rPr>
              <a:t>Nadine Kasten, University </a:t>
            </a:r>
            <a:r>
              <a:rPr lang="de-DE" dirty="0" err="1" smtClean="0">
                <a:solidFill>
                  <a:schemeClr val="tx1"/>
                </a:solidFill>
              </a:rPr>
              <a:t>of</a:t>
            </a:r>
            <a:r>
              <a:rPr lang="de-DE" dirty="0" smtClean="0">
                <a:solidFill>
                  <a:schemeClr val="tx1"/>
                </a:solidFill>
              </a:rPr>
              <a:t> Trier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dirty="0" smtClean="0">
                <a:solidFill>
                  <a:schemeClr val="tx1"/>
                </a:solidFill>
              </a:rPr>
              <a:t>Michael Bosnjak, ZPID Trier</a:t>
            </a:r>
          </a:p>
          <a:p>
            <a:pPr algn="l"/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8254" y="6279252"/>
            <a:ext cx="2313816" cy="525212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  <p:sp>
        <p:nvSpPr>
          <p:cNvPr id="6" name="Untertitel 2"/>
          <p:cNvSpPr txBox="1">
            <a:spLocks/>
          </p:cNvSpPr>
          <p:nvPr/>
        </p:nvSpPr>
        <p:spPr>
          <a:xfrm>
            <a:off x="270589" y="6022780"/>
            <a:ext cx="8014996" cy="7816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de-DE" dirty="0" smtClean="0">
              <a:solidFill>
                <a:schemeClr val="tx1"/>
              </a:solidFill>
            </a:endParaRPr>
          </a:p>
          <a:p>
            <a:r>
              <a:rPr lang="de-DE" dirty="0" smtClean="0">
                <a:solidFill>
                  <a:schemeClr val="tx1"/>
                </a:solidFill>
              </a:rPr>
              <a:t>Talk at </a:t>
            </a:r>
            <a:r>
              <a:rPr lang="de-DE" dirty="0" err="1" smtClean="0">
                <a:solidFill>
                  <a:schemeClr val="tx1"/>
                </a:solidFill>
              </a:rPr>
              <a:t>the</a:t>
            </a:r>
            <a:r>
              <a:rPr lang="de-DE" dirty="0" smtClean="0">
                <a:solidFill>
                  <a:schemeClr val="tx1"/>
                </a:solidFill>
              </a:rPr>
              <a:t> Conference </a:t>
            </a:r>
            <a:r>
              <a:rPr lang="de-DE" dirty="0" err="1" smtClean="0">
                <a:solidFill>
                  <a:schemeClr val="tx1"/>
                </a:solidFill>
              </a:rPr>
              <a:t>of</a:t>
            </a:r>
            <a:r>
              <a:rPr lang="de-DE" dirty="0" smtClean="0">
                <a:solidFill>
                  <a:schemeClr val="tx1"/>
                </a:solidFill>
              </a:rPr>
              <a:t> </a:t>
            </a:r>
            <a:r>
              <a:rPr lang="de-DE" dirty="0" err="1" smtClean="0">
                <a:solidFill>
                  <a:schemeClr val="tx1"/>
                </a:solidFill>
              </a:rPr>
              <a:t>the</a:t>
            </a:r>
            <a:r>
              <a:rPr lang="de-DE" dirty="0" smtClean="0">
                <a:solidFill>
                  <a:schemeClr val="tx1"/>
                </a:solidFill>
              </a:rPr>
              <a:t> European Survey Research </a:t>
            </a:r>
            <a:r>
              <a:rPr lang="de-DE" dirty="0" err="1" smtClean="0">
                <a:solidFill>
                  <a:schemeClr val="tx1"/>
                </a:solidFill>
              </a:rPr>
              <a:t>Association</a:t>
            </a:r>
            <a:r>
              <a:rPr lang="de-DE" dirty="0" smtClean="0">
                <a:solidFill>
                  <a:schemeClr val="tx1"/>
                </a:solidFill>
              </a:rPr>
              <a:t> (ESRA)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18.07.2019, Zagreb (</a:t>
            </a:r>
            <a:r>
              <a:rPr lang="de-DE" dirty="0" err="1" smtClean="0">
                <a:solidFill>
                  <a:schemeClr val="tx1"/>
                </a:solidFill>
              </a:rPr>
              <a:t>Croatia</a:t>
            </a:r>
            <a:r>
              <a:rPr lang="de-DE" smtClean="0">
                <a:solidFill>
                  <a:schemeClr val="tx1"/>
                </a:solidFill>
              </a:rPr>
              <a:t>)</a:t>
            </a:r>
            <a:endParaRPr lang="de-DE" dirty="0" smtClean="0">
              <a:solidFill>
                <a:schemeClr val="tx1"/>
              </a:solidFill>
            </a:endParaRPr>
          </a:p>
          <a:p>
            <a:endParaRPr lang="de-DE" dirty="0" smtClean="0">
              <a:solidFill>
                <a:schemeClr val="tx1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359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338965" cy="1499616"/>
          </a:xfrm>
        </p:spPr>
        <p:txBody>
          <a:bodyPr/>
          <a:lstStyle/>
          <a:p>
            <a:r>
              <a:rPr lang="de-DE" dirty="0" smtClean="0"/>
              <a:t>Overall </a:t>
            </a:r>
            <a:r>
              <a:rPr lang="de-DE" dirty="0" err="1" smtClean="0"/>
              <a:t>effect</a:t>
            </a:r>
            <a:r>
              <a:rPr lang="de-DE" dirty="0" smtClean="0"/>
              <a:t> (H1)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variance</a:t>
            </a:r>
            <a:r>
              <a:rPr lang="de-DE" dirty="0" smtClean="0"/>
              <a:t> </a:t>
            </a:r>
            <a:r>
              <a:rPr lang="de-DE" dirty="0" err="1" smtClean="0"/>
              <a:t>distribution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24127" y="2087701"/>
            <a:ext cx="9720073" cy="4224528"/>
          </a:xfrm>
        </p:spPr>
        <p:txBody>
          <a:bodyPr>
            <a:normAutofit/>
          </a:bodyPr>
          <a:lstStyle/>
          <a:p>
            <a:r>
              <a:rPr lang="de-DE" dirty="0"/>
              <a:t>k</a:t>
            </a:r>
            <a:r>
              <a:rPr lang="de-DE" dirty="0" smtClean="0"/>
              <a:t> = 154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sizes</a:t>
            </a:r>
            <a:r>
              <a:rPr lang="de-DE" dirty="0" smtClean="0"/>
              <a:t>, x = 85 </a:t>
            </a:r>
            <a:r>
              <a:rPr lang="de-DE" dirty="0" err="1" smtClean="0"/>
              <a:t>samples</a:t>
            </a:r>
            <a:r>
              <a:rPr lang="de-DE" dirty="0" smtClean="0"/>
              <a:t>, n = 19 </a:t>
            </a:r>
            <a:r>
              <a:rPr lang="de-DE" dirty="0" err="1" smtClean="0"/>
              <a:t>reports</a:t>
            </a:r>
            <a:endParaRPr lang="de-DE" dirty="0" smtClean="0"/>
          </a:p>
          <a:p>
            <a:endParaRPr lang="de-DE" dirty="0"/>
          </a:p>
          <a:p>
            <a:r>
              <a:rPr lang="de-DE" dirty="0" err="1" smtClean="0"/>
              <a:t>Mean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panel</a:t>
            </a:r>
            <a:r>
              <a:rPr lang="de-DE" dirty="0" smtClean="0"/>
              <a:t> </a:t>
            </a:r>
            <a:r>
              <a:rPr lang="de-DE" dirty="0" err="1" smtClean="0"/>
              <a:t>conditioning</a:t>
            </a:r>
            <a:r>
              <a:rPr lang="de-DE" dirty="0"/>
              <a:t>:   </a:t>
            </a:r>
            <a:r>
              <a:rPr lang="de-DE" dirty="0" smtClean="0"/>
              <a:t>-0,028*** [-0,042; -0,013]   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 Overall, </a:t>
            </a:r>
            <a:r>
              <a:rPr lang="de-DE" dirty="0" err="1" smtClean="0">
                <a:sym typeface="Wingdings" panose="05000000000000000000" pitchFamily="2" charset="2"/>
              </a:rPr>
              <a:t>experienced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panelists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respond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more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socially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desirable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than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fresh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panelists</a:t>
            </a:r>
            <a:r>
              <a:rPr lang="de-DE" dirty="0" smtClean="0">
                <a:sym typeface="Wingdings" panose="05000000000000000000" pitchFamily="2" charset="2"/>
              </a:rPr>
              <a:t>  H1</a:t>
            </a:r>
            <a:endParaRPr lang="de-DE" dirty="0"/>
          </a:p>
          <a:p>
            <a:endParaRPr lang="de-DE" dirty="0"/>
          </a:p>
          <a:p>
            <a:r>
              <a:rPr lang="de-DE" dirty="0">
                <a:sym typeface="Wingdings" panose="05000000000000000000" pitchFamily="2" charset="2"/>
              </a:rPr>
              <a:t>Distribution </a:t>
            </a:r>
            <a:r>
              <a:rPr lang="de-DE" dirty="0" err="1">
                <a:sym typeface="Wingdings" panose="05000000000000000000" pitchFamily="2" charset="2"/>
              </a:rPr>
              <a:t>of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heterogeneity</a:t>
            </a:r>
            <a:r>
              <a:rPr lang="de-DE" dirty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de-DE" dirty="0"/>
              <a:t>Sampling </a:t>
            </a:r>
            <a:r>
              <a:rPr lang="de-DE" dirty="0" err="1"/>
              <a:t>variance</a:t>
            </a:r>
            <a:r>
              <a:rPr lang="de-DE" dirty="0"/>
              <a:t>: </a:t>
            </a:r>
            <a:r>
              <a:rPr lang="de-DE" dirty="0" smtClean="0"/>
              <a:t>5,26 </a:t>
            </a:r>
            <a:r>
              <a:rPr lang="de-DE" dirty="0"/>
              <a:t>%</a:t>
            </a:r>
          </a:p>
          <a:p>
            <a:pPr lvl="1"/>
            <a:r>
              <a:rPr lang="de-DE" dirty="0" err="1"/>
              <a:t>Within</a:t>
            </a:r>
            <a:r>
              <a:rPr lang="de-DE" dirty="0"/>
              <a:t> </a:t>
            </a:r>
            <a:r>
              <a:rPr lang="de-DE" dirty="0" err="1"/>
              <a:t>studies</a:t>
            </a:r>
            <a:r>
              <a:rPr lang="de-DE" dirty="0"/>
              <a:t>: </a:t>
            </a:r>
            <a:r>
              <a:rPr lang="de-DE" dirty="0" smtClean="0"/>
              <a:t>80,40 %           	</a:t>
            </a:r>
            <a:endParaRPr lang="de-DE" dirty="0"/>
          </a:p>
          <a:p>
            <a:pPr lvl="1"/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studies</a:t>
            </a:r>
            <a:r>
              <a:rPr lang="de-DE" dirty="0"/>
              <a:t>: </a:t>
            </a:r>
            <a:r>
              <a:rPr lang="de-DE" dirty="0" smtClean="0"/>
              <a:t>14,33 </a:t>
            </a:r>
            <a:r>
              <a:rPr lang="de-DE" dirty="0"/>
              <a:t>% </a:t>
            </a:r>
            <a:r>
              <a:rPr lang="de-DE" dirty="0" smtClean="0"/>
              <a:t>		</a:t>
            </a:r>
            <a:endParaRPr lang="de-DE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10</a:t>
            </a:fld>
            <a:endParaRPr lang="de-DE"/>
          </a:p>
        </p:txBody>
      </p:sp>
      <p:sp>
        <p:nvSpPr>
          <p:cNvPr id="11" name="Geschweifte Klammer rechts 10"/>
          <p:cNvSpPr/>
          <p:nvPr/>
        </p:nvSpPr>
        <p:spPr>
          <a:xfrm>
            <a:off x="3955772" y="5452405"/>
            <a:ext cx="406400" cy="687753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4665750" y="5506575"/>
            <a:ext cx="3055717" cy="5794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True </a:t>
            </a:r>
            <a:r>
              <a:rPr lang="de-DE" dirty="0" err="1"/>
              <a:t>heterogeneity</a:t>
            </a:r>
            <a:r>
              <a:rPr lang="de-DE" dirty="0"/>
              <a:t>,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may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explained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moderators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6" y="6279252"/>
            <a:ext cx="2313816" cy="525212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7381" y="3859878"/>
            <a:ext cx="511630" cy="38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41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Moderating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Type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outcome</a:t>
            </a:r>
            <a:r>
              <a:rPr lang="de-DE" dirty="0" smtClean="0"/>
              <a:t> (H2)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pPr lvl="1" fontAlgn="base"/>
            <a:r>
              <a:rPr lang="de-DE" sz="2000" dirty="0" smtClean="0"/>
              <a:t>H2.1</a:t>
            </a:r>
            <a:r>
              <a:rPr lang="de-DE" sz="2000" dirty="0"/>
              <a:t>: </a:t>
            </a:r>
            <a:r>
              <a:rPr lang="de-DE" sz="2000" dirty="0" err="1"/>
              <a:t>Experienced</a:t>
            </a:r>
            <a:r>
              <a:rPr lang="de-DE" sz="2000" dirty="0"/>
              <a:t> </a:t>
            </a:r>
            <a:r>
              <a:rPr lang="de-DE" sz="2000" dirty="0" err="1"/>
              <a:t>respondents</a:t>
            </a:r>
            <a:r>
              <a:rPr lang="de-DE" sz="2000" dirty="0"/>
              <a:t> </a:t>
            </a:r>
            <a:r>
              <a:rPr lang="de-DE" sz="2000" dirty="0" err="1"/>
              <a:t>answer</a:t>
            </a:r>
            <a:r>
              <a:rPr lang="de-DE" sz="2000" dirty="0"/>
              <a:t> </a:t>
            </a:r>
            <a:r>
              <a:rPr lang="de-DE" sz="2000" dirty="0" err="1"/>
              <a:t>less</a:t>
            </a:r>
            <a:r>
              <a:rPr lang="de-DE" sz="2000" dirty="0"/>
              <a:t> </a:t>
            </a:r>
            <a:r>
              <a:rPr lang="de-DE" sz="2000" dirty="0" err="1"/>
              <a:t>socially</a:t>
            </a:r>
            <a:r>
              <a:rPr lang="de-DE" sz="2000" dirty="0"/>
              <a:t> </a:t>
            </a:r>
            <a:r>
              <a:rPr lang="de-DE" sz="2000" dirty="0" err="1"/>
              <a:t>desirable</a:t>
            </a:r>
            <a:r>
              <a:rPr lang="de-DE" sz="2000" dirty="0"/>
              <a:t> in </a:t>
            </a:r>
            <a:r>
              <a:rPr lang="de-DE" sz="2000" dirty="0" err="1"/>
              <a:t>case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attitude</a:t>
            </a:r>
            <a:r>
              <a:rPr lang="de-DE" sz="2000" dirty="0"/>
              <a:t> </a:t>
            </a:r>
            <a:r>
              <a:rPr lang="de-DE" sz="2000" dirty="0" err="1"/>
              <a:t>questions</a:t>
            </a:r>
            <a:r>
              <a:rPr lang="de-DE" sz="2000" dirty="0"/>
              <a:t>.</a:t>
            </a:r>
          </a:p>
          <a:p>
            <a:pPr lvl="1" fontAlgn="base"/>
            <a:r>
              <a:rPr lang="de-DE" sz="2000" dirty="0"/>
              <a:t>H2.2: </a:t>
            </a:r>
            <a:r>
              <a:rPr lang="de-DE" sz="2000" dirty="0" err="1"/>
              <a:t>Experienced</a:t>
            </a:r>
            <a:r>
              <a:rPr lang="de-DE" sz="2000" dirty="0"/>
              <a:t> </a:t>
            </a:r>
            <a:r>
              <a:rPr lang="de-DE" sz="2000" dirty="0" err="1"/>
              <a:t>respondents</a:t>
            </a:r>
            <a:r>
              <a:rPr lang="de-DE" sz="2000" dirty="0"/>
              <a:t> </a:t>
            </a:r>
            <a:r>
              <a:rPr lang="de-DE" sz="2000" dirty="0" err="1"/>
              <a:t>answer</a:t>
            </a:r>
            <a:r>
              <a:rPr lang="de-DE" sz="2000" dirty="0"/>
              <a:t> </a:t>
            </a:r>
            <a:r>
              <a:rPr lang="de-DE" sz="2000" dirty="0" err="1"/>
              <a:t>more</a:t>
            </a:r>
            <a:r>
              <a:rPr lang="de-DE" sz="2000" dirty="0"/>
              <a:t> </a:t>
            </a:r>
            <a:r>
              <a:rPr lang="de-DE" sz="2000" dirty="0" err="1"/>
              <a:t>socially</a:t>
            </a:r>
            <a:r>
              <a:rPr lang="de-DE" sz="2000" dirty="0"/>
              <a:t> </a:t>
            </a:r>
            <a:r>
              <a:rPr lang="de-DE" sz="2000" dirty="0" err="1"/>
              <a:t>desirable</a:t>
            </a:r>
            <a:r>
              <a:rPr lang="de-DE" sz="2000" dirty="0"/>
              <a:t> in </a:t>
            </a:r>
            <a:r>
              <a:rPr lang="de-DE" sz="2000" dirty="0" err="1"/>
              <a:t>case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behavior</a:t>
            </a:r>
            <a:r>
              <a:rPr lang="de-DE" sz="2000" dirty="0"/>
              <a:t> </a:t>
            </a:r>
            <a:r>
              <a:rPr lang="de-DE" sz="2000" dirty="0" err="1"/>
              <a:t>questions</a:t>
            </a:r>
            <a:r>
              <a:rPr lang="de-DE" sz="2000" dirty="0" smtClean="0"/>
              <a:t>.</a:t>
            </a:r>
          </a:p>
          <a:p>
            <a:pPr lvl="1" fontAlgn="base"/>
            <a:endParaRPr lang="de-DE" dirty="0"/>
          </a:p>
          <a:p>
            <a:pPr lvl="1" fontAlgn="base"/>
            <a:endParaRPr lang="de-DE" dirty="0" smtClean="0"/>
          </a:p>
          <a:p>
            <a:pPr lvl="1" fontAlgn="base"/>
            <a:endParaRPr lang="de-DE" dirty="0"/>
          </a:p>
          <a:p>
            <a:pPr lvl="1" fontAlgn="base"/>
            <a:endParaRPr lang="de-DE" dirty="0" smtClean="0"/>
          </a:p>
          <a:p>
            <a:pPr lvl="1" fontAlgn="base"/>
            <a:endParaRPr lang="de-DE" dirty="0"/>
          </a:p>
          <a:p>
            <a:pPr lvl="1" fontAlgn="base"/>
            <a:endParaRPr lang="de-DE" dirty="0" smtClean="0"/>
          </a:p>
          <a:p>
            <a:pPr lvl="1" fontAlgn="base"/>
            <a:endParaRPr lang="de-DE" dirty="0"/>
          </a:p>
          <a:p>
            <a:pPr lvl="1" fontAlgn="base"/>
            <a:r>
              <a:rPr lang="de-DE" sz="2000" dirty="0" smtClean="0"/>
              <a:t>13,6 %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variance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SMD‘s</a:t>
            </a:r>
            <a:r>
              <a:rPr lang="de-DE" sz="2000" dirty="0" smtClean="0"/>
              <a:t> </a:t>
            </a:r>
            <a:r>
              <a:rPr lang="de-DE" sz="2000" dirty="0" err="1" smtClean="0"/>
              <a:t>within</a:t>
            </a:r>
            <a:r>
              <a:rPr lang="de-DE" sz="2000" dirty="0" smtClean="0"/>
              <a:t> </a:t>
            </a:r>
            <a:r>
              <a:rPr lang="de-DE" sz="2000" dirty="0" err="1" smtClean="0"/>
              <a:t>studies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37,5 %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variance</a:t>
            </a:r>
            <a:r>
              <a:rPr lang="de-DE" sz="2000" dirty="0" smtClean="0"/>
              <a:t> </a:t>
            </a:r>
            <a:r>
              <a:rPr lang="de-DE" sz="2000" dirty="0" err="1" smtClean="0"/>
              <a:t>between</a:t>
            </a:r>
            <a:r>
              <a:rPr lang="de-DE" sz="2000" dirty="0" smtClean="0"/>
              <a:t> </a:t>
            </a:r>
            <a:r>
              <a:rPr lang="de-DE" sz="2000" dirty="0" err="1" smtClean="0"/>
              <a:t>studies</a:t>
            </a:r>
            <a:r>
              <a:rPr lang="de-DE" sz="2000" dirty="0" smtClean="0"/>
              <a:t>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explained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type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outcome</a:t>
            </a:r>
            <a:endParaRPr lang="de-DE" sz="2000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11</a:t>
            </a:fld>
            <a:endParaRPr lang="de-DE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88739"/>
              </p:ext>
            </p:extLst>
          </p:nvPr>
        </p:nvGraphicFramePr>
        <p:xfrm>
          <a:off x="1184507" y="3165248"/>
          <a:ext cx="9559690" cy="19436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938">
                  <a:extLst>
                    <a:ext uri="{9D8B030D-6E8A-4147-A177-3AD203B41FA5}">
                      <a16:colId xmlns:a16="http://schemas.microsoft.com/office/drawing/2014/main" val="2567714034"/>
                    </a:ext>
                  </a:extLst>
                </a:gridCol>
                <a:gridCol w="1174472">
                  <a:extLst>
                    <a:ext uri="{9D8B030D-6E8A-4147-A177-3AD203B41FA5}">
                      <a16:colId xmlns:a16="http://schemas.microsoft.com/office/drawing/2014/main" val="114704942"/>
                    </a:ext>
                  </a:extLst>
                </a:gridCol>
                <a:gridCol w="2319454">
                  <a:extLst>
                    <a:ext uri="{9D8B030D-6E8A-4147-A177-3AD203B41FA5}">
                      <a16:colId xmlns:a16="http://schemas.microsoft.com/office/drawing/2014/main" val="1719293547"/>
                    </a:ext>
                  </a:extLst>
                </a:gridCol>
                <a:gridCol w="2241888">
                  <a:extLst>
                    <a:ext uri="{9D8B030D-6E8A-4147-A177-3AD203B41FA5}">
                      <a16:colId xmlns:a16="http://schemas.microsoft.com/office/drawing/2014/main" val="2485654017"/>
                    </a:ext>
                  </a:extLst>
                </a:gridCol>
                <a:gridCol w="1911938">
                  <a:extLst>
                    <a:ext uri="{9D8B030D-6E8A-4147-A177-3AD203B41FA5}">
                      <a16:colId xmlns:a16="http://schemas.microsoft.com/office/drawing/2014/main" val="2230523921"/>
                    </a:ext>
                  </a:extLst>
                </a:gridCol>
              </a:tblGrid>
              <a:tr h="621317"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Type </a:t>
                      </a:r>
                      <a:r>
                        <a:rPr lang="de-DE" sz="2000" dirty="0" err="1" smtClean="0"/>
                        <a:t>of</a:t>
                      </a:r>
                      <a:r>
                        <a:rPr lang="de-DE" sz="2000" dirty="0" smtClean="0"/>
                        <a:t> </a:t>
                      </a:r>
                      <a:r>
                        <a:rPr lang="de-DE" sz="2000" dirty="0" err="1" smtClean="0"/>
                        <a:t>outcome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k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Estimated</a:t>
                      </a:r>
                      <a:r>
                        <a:rPr lang="de-DE" sz="2000" dirty="0" smtClean="0"/>
                        <a:t> PC-</a:t>
                      </a:r>
                      <a:r>
                        <a:rPr lang="de-DE" sz="2000" dirty="0" err="1" smtClean="0"/>
                        <a:t>effect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Conf</a:t>
                      </a:r>
                      <a:r>
                        <a:rPr lang="de-DE" sz="2000" dirty="0" smtClean="0"/>
                        <a:t>. </a:t>
                      </a:r>
                      <a:r>
                        <a:rPr lang="de-DE" sz="2000" dirty="0" err="1" smtClean="0"/>
                        <a:t>Interval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Hypothesis</a:t>
                      </a:r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129101"/>
                  </a:ext>
                </a:extLst>
              </a:tr>
              <a:tr h="621317"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Attitudes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38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0,027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[-0,006;</a:t>
                      </a:r>
                      <a:r>
                        <a:rPr lang="de-DE" sz="2000" baseline="0" dirty="0" smtClean="0"/>
                        <a:t> </a:t>
                      </a:r>
                      <a:r>
                        <a:rPr lang="de-DE" sz="2000" dirty="0" smtClean="0"/>
                        <a:t>0,061]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2.1 </a:t>
                      </a:r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2911512"/>
                  </a:ext>
                </a:extLst>
              </a:tr>
              <a:tr h="621317">
                <a:tc>
                  <a:txBody>
                    <a:bodyPr/>
                    <a:lstStyle/>
                    <a:p>
                      <a:r>
                        <a:rPr lang="de-DE" sz="2000" dirty="0" err="1" smtClean="0"/>
                        <a:t>Behavior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116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-0,038***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[-0,053; -0,023]</a:t>
                      </a:r>
                      <a:endParaRPr lang="de-D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/>
                        <a:t>2.2</a:t>
                      </a:r>
                      <a:endParaRPr lang="de-D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554861"/>
                  </a:ext>
                </a:extLst>
              </a:tr>
            </a:tbl>
          </a:graphicData>
        </a:graphic>
      </p:graphicFrame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88731" y="3849877"/>
            <a:ext cx="421593" cy="42789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8731" y="4490087"/>
            <a:ext cx="429846" cy="440979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6" y="6279252"/>
            <a:ext cx="2313816" cy="525212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7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Dosage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(H3 / H4)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t">
              <a:spcBef>
                <a:spcPts val="0"/>
              </a:spcBef>
              <a:spcAft>
                <a:spcPts val="0"/>
              </a:spcAft>
            </a:pPr>
            <a:endParaRPr lang="de-DE" sz="2400" dirty="0">
              <a:latin typeface="Arial" panose="020B0604020202020204" pitchFamily="34" charset="0"/>
            </a:endParaRPr>
          </a:p>
          <a:p>
            <a:pPr marL="0" fontAlgn="t">
              <a:spcBef>
                <a:spcPts val="0"/>
              </a:spcBef>
              <a:spcAft>
                <a:spcPts val="0"/>
              </a:spcAft>
            </a:pPr>
            <a:r>
              <a:rPr lang="de-DE" sz="2400" b="1" dirty="0" smtClean="0">
                <a:solidFill>
                  <a:srgbClr val="FFFFFF"/>
                </a:solidFill>
                <a:latin typeface="Tw Cen MT" panose="020B0602020104020603" pitchFamily="34" charset="0"/>
              </a:rPr>
              <a:t>Gesamt</a:t>
            </a:r>
            <a:endParaRPr lang="de-DE" sz="2400" dirty="0">
              <a:latin typeface="Arial" panose="020B0604020202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12</a:t>
            </a:fld>
            <a:endParaRPr lang="de-DE"/>
          </a:p>
        </p:txBody>
      </p:sp>
      <p:graphicFrame>
        <p:nvGraphicFramePr>
          <p:cNvPr id="6" name="Inhaltsplatzhalt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4142291"/>
              </p:ext>
            </p:extLst>
          </p:nvPr>
        </p:nvGraphicFramePr>
        <p:xfrm>
          <a:off x="1024128" y="2084832"/>
          <a:ext cx="9948672" cy="2576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7168">
                  <a:extLst>
                    <a:ext uri="{9D8B030D-6E8A-4147-A177-3AD203B41FA5}">
                      <a16:colId xmlns:a16="http://schemas.microsoft.com/office/drawing/2014/main" val="3297585954"/>
                    </a:ext>
                  </a:extLst>
                </a:gridCol>
                <a:gridCol w="2487168">
                  <a:extLst>
                    <a:ext uri="{9D8B030D-6E8A-4147-A177-3AD203B41FA5}">
                      <a16:colId xmlns:a16="http://schemas.microsoft.com/office/drawing/2014/main" val="1361563580"/>
                    </a:ext>
                  </a:extLst>
                </a:gridCol>
                <a:gridCol w="2487168">
                  <a:extLst>
                    <a:ext uri="{9D8B030D-6E8A-4147-A177-3AD203B41FA5}">
                      <a16:colId xmlns:a16="http://schemas.microsoft.com/office/drawing/2014/main" val="4123805305"/>
                    </a:ext>
                  </a:extLst>
                </a:gridCol>
                <a:gridCol w="2487168">
                  <a:extLst>
                    <a:ext uri="{9D8B030D-6E8A-4147-A177-3AD203B41FA5}">
                      <a16:colId xmlns:a16="http://schemas.microsoft.com/office/drawing/2014/main" val="1080441594"/>
                    </a:ext>
                  </a:extLst>
                </a:gridCol>
              </a:tblGrid>
              <a:tr h="42351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Overall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Attitudes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Behavior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361778"/>
                  </a:ext>
                </a:extLst>
              </a:tr>
              <a:tr h="670564">
                <a:tc>
                  <a:txBody>
                    <a:bodyPr/>
                    <a:lstStyle/>
                    <a:p>
                      <a:r>
                        <a:rPr lang="de-DE" baseline="0" dirty="0" err="1" smtClean="0"/>
                        <a:t>Number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outcomes</a:t>
                      </a:r>
                      <a:endParaRPr lang="de-DE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k=154</a:t>
                      </a:r>
                      <a:r>
                        <a:rPr lang="de-DE" sz="1600" baseline="0" dirty="0" smtClean="0"/>
                        <a:t> </a:t>
                      </a:r>
                      <a:br>
                        <a:rPr lang="de-DE" sz="1600" baseline="0" dirty="0" smtClean="0"/>
                      </a:br>
                      <a:endParaRPr lang="de-DE" sz="1600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k=38</a:t>
                      </a:r>
                      <a:endParaRPr lang="de-DE" sz="1600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k=116</a:t>
                      </a:r>
                      <a:endParaRPr lang="de-DE" sz="1600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131639"/>
                  </a:ext>
                </a:extLst>
              </a:tr>
              <a:tr h="74115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Estimated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effect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frequency</a:t>
                      </a:r>
                      <a:r>
                        <a:rPr lang="de-DE" baseline="0" dirty="0" smtClean="0"/>
                        <a:t> (H3)</a:t>
                      </a:r>
                      <a:r>
                        <a:rPr lang="de-DE" dirty="0" smtClean="0"/>
                        <a:t> [CI]</a:t>
                      </a:r>
                      <a:endParaRPr lang="de-DE" dirty="0"/>
                    </a:p>
                  </a:txBody>
                  <a:tcPr>
                    <a:solidFill>
                      <a:srgbClr val="CAE0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effectLst/>
                        </a:rPr>
                        <a:t>0.001 [-0.009; 0.010],</a:t>
                      </a:r>
                    </a:p>
                    <a:p>
                      <a:r>
                        <a:rPr lang="de-DE" sz="1600" dirty="0" smtClean="0">
                          <a:effectLst/>
                        </a:rPr>
                        <a:t>p = 0.842</a:t>
                      </a:r>
                      <a:endParaRPr lang="de-DE" sz="1600" dirty="0"/>
                    </a:p>
                  </a:txBody>
                  <a:tcPr>
                    <a:solidFill>
                      <a:srgbClr val="CAE0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effectLst/>
                        </a:rPr>
                        <a:t>0.028  [-0.015; 0.071],</a:t>
                      </a:r>
                    </a:p>
                    <a:p>
                      <a:r>
                        <a:rPr lang="de-DE" sz="1600" dirty="0" smtClean="0">
                          <a:effectLst/>
                        </a:rPr>
                        <a:t>p = 0.206</a:t>
                      </a:r>
                      <a:endParaRPr lang="de-DE" sz="1600" dirty="0"/>
                    </a:p>
                  </a:txBody>
                  <a:tcPr>
                    <a:solidFill>
                      <a:srgbClr val="CAE0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effectLst/>
                        </a:rPr>
                        <a:t>-0.013</a:t>
                      </a:r>
                      <a:r>
                        <a:rPr lang="de-DE" sz="1600" dirty="0" smtClean="0">
                          <a:effectLst/>
                        </a:rPr>
                        <a:t> [-0.024; -0.001] ,</a:t>
                      </a:r>
                    </a:p>
                    <a:p>
                      <a:r>
                        <a:rPr lang="de-DE" sz="1600" baseline="0" dirty="0" smtClean="0">
                          <a:effectLst/>
                        </a:rPr>
                        <a:t>p </a:t>
                      </a:r>
                      <a:r>
                        <a:rPr lang="de-DE" sz="1600" dirty="0" smtClean="0">
                          <a:effectLst/>
                        </a:rPr>
                        <a:t>= 0.027</a:t>
                      </a:r>
                      <a:endParaRPr lang="de-DE" sz="1600" dirty="0"/>
                    </a:p>
                  </a:txBody>
                  <a:tcPr>
                    <a:solidFill>
                      <a:srgbClr val="CAE0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249563"/>
                  </a:ext>
                </a:extLst>
              </a:tr>
              <a:tr h="74115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Estimated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effect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interval</a:t>
                      </a:r>
                      <a:r>
                        <a:rPr lang="de-DE" baseline="0" dirty="0" smtClean="0"/>
                        <a:t> (H4) [CI]</a:t>
                      </a:r>
                      <a:endParaRPr lang="de-DE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effectLst/>
                        </a:rPr>
                        <a:t>0.004 [-0.003; 0.011] , </a:t>
                      </a:r>
                      <a:br>
                        <a:rPr lang="de-DE" sz="1600" dirty="0" smtClean="0">
                          <a:effectLst/>
                        </a:rPr>
                      </a:br>
                      <a:r>
                        <a:rPr lang="de-DE" sz="1600" dirty="0" smtClean="0">
                          <a:effectLst/>
                        </a:rPr>
                        <a:t>p = 0.285</a:t>
                      </a:r>
                      <a:endParaRPr lang="de-DE" sz="1600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>
                          <a:effectLst/>
                        </a:rPr>
                        <a:t>0.006 [-0.002; 0.014] , </a:t>
                      </a:r>
                      <a:br>
                        <a:rPr lang="de-DE" sz="1600" dirty="0" smtClean="0">
                          <a:effectLst/>
                        </a:rPr>
                      </a:br>
                      <a:r>
                        <a:rPr lang="de-DE" sz="1600" dirty="0" smtClean="0">
                          <a:effectLst/>
                        </a:rPr>
                        <a:t>p = 0.172</a:t>
                      </a:r>
                      <a:endParaRPr lang="de-DE" sz="1600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b="1" dirty="0" smtClean="0">
                          <a:effectLst/>
                        </a:rPr>
                        <a:t>-0.016</a:t>
                      </a:r>
                      <a:r>
                        <a:rPr lang="de-DE" sz="1600" dirty="0" smtClean="0">
                          <a:effectLst/>
                        </a:rPr>
                        <a:t> [-0.022; -0.010] , </a:t>
                      </a:r>
                    </a:p>
                    <a:p>
                      <a:r>
                        <a:rPr lang="de-DE" sz="1600" dirty="0" smtClean="0">
                          <a:effectLst/>
                        </a:rPr>
                        <a:t>p &lt; 0.001</a:t>
                      </a:r>
                      <a:endParaRPr lang="de-DE" sz="1600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613440"/>
                  </a:ext>
                </a:extLst>
              </a:tr>
            </a:tbl>
          </a:graphicData>
        </a:graphic>
      </p:graphicFrame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71" y="3466435"/>
            <a:ext cx="421593" cy="42789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6870" y="4233319"/>
            <a:ext cx="421593" cy="427891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9987" y="3466434"/>
            <a:ext cx="421593" cy="427891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9987" y="4206083"/>
            <a:ext cx="421593" cy="427891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4715" y="4233319"/>
            <a:ext cx="421593" cy="427891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41032" y="3459889"/>
            <a:ext cx="429846" cy="440979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6" y="6279252"/>
            <a:ext cx="2313816" cy="525212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99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317" y="474803"/>
            <a:ext cx="10120421" cy="1499616"/>
          </a:xfrm>
        </p:spPr>
        <p:txBody>
          <a:bodyPr/>
          <a:lstStyle/>
          <a:p>
            <a:r>
              <a:rPr lang="de-DE" dirty="0" err="1" smtClean="0"/>
              <a:t>kind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sensitivity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type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question</a:t>
            </a:r>
            <a:r>
              <a:rPr lang="de-DE" dirty="0" smtClean="0"/>
              <a:t> (H5)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645711"/>
              </p:ext>
            </p:extLst>
          </p:nvPr>
        </p:nvGraphicFramePr>
        <p:xfrm>
          <a:off x="1024128" y="3535980"/>
          <a:ext cx="9720261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87">
                  <a:extLst>
                    <a:ext uri="{9D8B030D-6E8A-4147-A177-3AD203B41FA5}">
                      <a16:colId xmlns:a16="http://schemas.microsoft.com/office/drawing/2014/main" val="9089452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val="3738098762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val="4012187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Type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of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sensitivity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Attitudes</a:t>
                      </a:r>
                      <a:r>
                        <a:rPr lang="de-DE" dirty="0" smtClean="0"/>
                        <a:t>, k=38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Behavior</a:t>
                      </a:r>
                      <a:r>
                        <a:rPr lang="de-DE" dirty="0" smtClean="0"/>
                        <a:t>, k=116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259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Social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desirability</a:t>
                      </a:r>
                      <a:r>
                        <a:rPr lang="de-DE" dirty="0" smtClean="0"/>
                        <a:t> (H5.1), </a:t>
                      </a:r>
                    </a:p>
                    <a:p>
                      <a:r>
                        <a:rPr lang="de-DE" dirty="0" smtClean="0"/>
                        <a:t>k = 126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effectLst/>
                        </a:rPr>
                        <a:t>-0.041 [-0.056; -0.025],</a:t>
                      </a:r>
                    </a:p>
                    <a:p>
                      <a:r>
                        <a:rPr lang="de-DE" dirty="0" smtClean="0">
                          <a:effectLst/>
                        </a:rPr>
                        <a:t>p &lt;.001 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07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Private (H5.2), </a:t>
                      </a:r>
                    </a:p>
                    <a:p>
                      <a:r>
                        <a:rPr lang="de-DE" dirty="0" smtClean="0"/>
                        <a:t>k= 41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effectLst/>
                        </a:rPr>
                        <a:t>0.062 [-0.013; 0.138],</a:t>
                      </a:r>
                    </a:p>
                    <a:p>
                      <a:r>
                        <a:rPr lang="de-DE" dirty="0" smtClean="0">
                          <a:effectLst/>
                        </a:rPr>
                        <a:t>p = 0.106 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40311"/>
                  </a:ext>
                </a:extLst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13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6139" y="4647020"/>
            <a:ext cx="421593" cy="427891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2051" y="3993179"/>
            <a:ext cx="429846" cy="440979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541501" y="2101479"/>
            <a:ext cx="106032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/>
            <a:r>
              <a:rPr lang="de-DE" dirty="0"/>
              <a:t>H5.1: </a:t>
            </a:r>
            <a:r>
              <a:rPr lang="de-DE" dirty="0" smtClean="0"/>
              <a:t>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/>
              <a:t>that</a:t>
            </a:r>
            <a:r>
              <a:rPr lang="de-DE" dirty="0"/>
              <a:t> </a:t>
            </a:r>
            <a:r>
              <a:rPr lang="de-DE" dirty="0" err="1"/>
              <a:t>call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social</a:t>
            </a:r>
            <a:r>
              <a:rPr lang="de-DE" dirty="0"/>
              <a:t> </a:t>
            </a:r>
            <a:r>
              <a:rPr lang="de-DE" dirty="0" err="1"/>
              <a:t>desirable</a:t>
            </a:r>
            <a:r>
              <a:rPr lang="de-DE" dirty="0"/>
              <a:t> </a:t>
            </a:r>
            <a:r>
              <a:rPr lang="de-DE" dirty="0" err="1" smtClean="0"/>
              <a:t>answers</a:t>
            </a:r>
            <a:r>
              <a:rPr lang="de-DE" dirty="0" smtClean="0"/>
              <a:t>, PC </a:t>
            </a:r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behavior</a:t>
            </a:r>
            <a:r>
              <a:rPr lang="de-DE" dirty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stronger</a:t>
            </a:r>
            <a:r>
              <a:rPr lang="de-DE" dirty="0" smtClean="0"/>
              <a:t>.</a:t>
            </a:r>
            <a:endParaRPr lang="de-DE" dirty="0"/>
          </a:p>
          <a:p>
            <a:pPr lvl="1" fontAlgn="base"/>
            <a:r>
              <a:rPr lang="de-DE" dirty="0"/>
              <a:t>H5.2: </a:t>
            </a:r>
            <a:r>
              <a:rPr lang="de-DE" dirty="0" smtClean="0"/>
              <a:t>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intrusive </a:t>
            </a:r>
            <a:r>
              <a:rPr lang="de-DE" dirty="0" err="1"/>
              <a:t>and</a:t>
            </a:r>
            <a:r>
              <a:rPr lang="de-DE" dirty="0"/>
              <a:t> private </a:t>
            </a:r>
            <a:r>
              <a:rPr lang="de-DE" dirty="0" err="1" smtClean="0"/>
              <a:t>questions</a:t>
            </a:r>
            <a:r>
              <a:rPr lang="de-DE" dirty="0" smtClean="0"/>
              <a:t>, PC </a:t>
            </a:r>
            <a:r>
              <a:rPr lang="de-DE" dirty="0" err="1"/>
              <a:t>effects</a:t>
            </a:r>
            <a:r>
              <a:rPr lang="de-DE" dirty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/>
              <a:t>attitude</a:t>
            </a:r>
            <a:r>
              <a:rPr lang="de-DE" dirty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smaller</a:t>
            </a:r>
            <a:r>
              <a:rPr lang="de-DE" dirty="0" smtClean="0"/>
              <a:t>.</a:t>
            </a:r>
            <a:endParaRPr lang="de-DE" dirty="0"/>
          </a:p>
          <a:p>
            <a:pPr marL="128016" lvl="1" indent="0" fontAlgn="base">
              <a:buNone/>
            </a:pPr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6" y="6279252"/>
            <a:ext cx="2313816" cy="525212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58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Summarized</a:t>
            </a:r>
            <a:r>
              <a:rPr lang="de-DE" dirty="0" smtClean="0"/>
              <a:t> </a:t>
            </a:r>
            <a:r>
              <a:rPr lang="de-DE" dirty="0" err="1" smtClean="0"/>
              <a:t>findings</a:t>
            </a:r>
            <a:endParaRPr lang="de-DE" dirty="0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040824"/>
              </p:ext>
            </p:extLst>
          </p:nvPr>
        </p:nvGraphicFramePr>
        <p:xfrm>
          <a:off x="1024128" y="1928512"/>
          <a:ext cx="10787062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2755">
                  <a:extLst>
                    <a:ext uri="{9D8B030D-6E8A-4147-A177-3AD203B41FA5}">
                      <a16:colId xmlns:a16="http://schemas.microsoft.com/office/drawing/2014/main" val="3713620266"/>
                    </a:ext>
                  </a:extLst>
                </a:gridCol>
                <a:gridCol w="925551">
                  <a:extLst>
                    <a:ext uri="{9D8B030D-6E8A-4147-A177-3AD203B41FA5}">
                      <a16:colId xmlns:a16="http://schemas.microsoft.com/office/drawing/2014/main" val="3842173838"/>
                    </a:ext>
                  </a:extLst>
                </a:gridCol>
                <a:gridCol w="5008756">
                  <a:extLst>
                    <a:ext uri="{9D8B030D-6E8A-4147-A177-3AD203B41FA5}">
                      <a16:colId xmlns:a16="http://schemas.microsoft.com/office/drawing/2014/main" val="31182434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Hypothesis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Results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Conclusions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and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comments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550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 (Overall </a:t>
                      </a:r>
                      <a:r>
                        <a:rPr lang="de-DE" dirty="0" err="1" smtClean="0"/>
                        <a:t>effect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PC)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Experienced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panelists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answer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more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socially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desirable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88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2.1 (</a:t>
                      </a:r>
                      <a:r>
                        <a:rPr lang="de-DE" dirty="0" err="1" smtClean="0"/>
                        <a:t>Less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social</a:t>
                      </a:r>
                      <a:r>
                        <a:rPr lang="de-DE" dirty="0" smtClean="0"/>
                        <a:t> des. </a:t>
                      </a:r>
                      <a:r>
                        <a:rPr lang="de-DE" dirty="0" err="1" smtClean="0"/>
                        <a:t>Attitudes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de-DE" dirty="0" err="1" smtClean="0"/>
                        <a:t>Significant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difference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between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attitude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and</a:t>
                      </a:r>
                      <a:endParaRPr lang="de-DE" dirty="0"/>
                    </a:p>
                    <a:p>
                      <a:r>
                        <a:rPr lang="de-DE" dirty="0" err="1" smtClean="0"/>
                        <a:t>behavior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questions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2341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2.2 (More </a:t>
                      </a:r>
                      <a:r>
                        <a:rPr lang="de-DE" dirty="0" err="1" smtClean="0"/>
                        <a:t>social</a:t>
                      </a:r>
                      <a:r>
                        <a:rPr lang="de-DE" dirty="0" smtClean="0"/>
                        <a:t> des. </a:t>
                      </a:r>
                      <a:r>
                        <a:rPr lang="de-DE" dirty="0" err="1" smtClean="0"/>
                        <a:t>Behavior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004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 (</a:t>
                      </a:r>
                      <a:r>
                        <a:rPr lang="de-DE" dirty="0" err="1" smtClean="0"/>
                        <a:t>Frequency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increases</a:t>
                      </a:r>
                      <a:r>
                        <a:rPr lang="de-DE" baseline="0" dirty="0" smtClean="0"/>
                        <a:t> PC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>
                    <a:solidFill>
                      <a:srgbClr val="CCE3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CCE3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Only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behavior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questions</a:t>
                      </a:r>
                      <a:endParaRPr lang="de-DE" dirty="0"/>
                    </a:p>
                  </a:txBody>
                  <a:tcPr>
                    <a:solidFill>
                      <a:srgbClr val="CCE3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6899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4 (Time </a:t>
                      </a:r>
                      <a:r>
                        <a:rPr lang="de-DE" dirty="0" err="1" smtClean="0"/>
                        <a:t>lage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decreases</a:t>
                      </a:r>
                      <a:r>
                        <a:rPr lang="de-DE" dirty="0" smtClean="0"/>
                        <a:t> PC)</a:t>
                      </a:r>
                      <a:endParaRPr lang="de-DE" dirty="0"/>
                    </a:p>
                  </a:txBody>
                  <a:tcPr>
                    <a:solidFill>
                      <a:srgbClr val="CCE3F5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Time </a:t>
                      </a:r>
                      <a:r>
                        <a:rPr lang="de-DE" dirty="0" err="1" smtClean="0"/>
                        <a:t>lage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increases</a:t>
                      </a:r>
                      <a:r>
                        <a:rPr lang="de-DE" dirty="0" smtClean="0"/>
                        <a:t> PC </a:t>
                      </a:r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behavior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questions</a:t>
                      </a:r>
                      <a:r>
                        <a:rPr lang="de-DE" dirty="0" smtClean="0"/>
                        <a:t> (</a:t>
                      </a:r>
                      <a:r>
                        <a:rPr lang="de-DE" dirty="0" err="1" smtClean="0"/>
                        <a:t>against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direction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expected</a:t>
                      </a:r>
                      <a:r>
                        <a:rPr lang="de-DE" baseline="0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6712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5.1 (</a:t>
                      </a:r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questions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calling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social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desirable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answers</a:t>
                      </a:r>
                      <a:r>
                        <a:rPr lang="de-DE" baseline="0" dirty="0" smtClean="0"/>
                        <a:t>, PC </a:t>
                      </a:r>
                      <a:r>
                        <a:rPr lang="de-DE" baseline="0" dirty="0" err="1" smtClean="0"/>
                        <a:t>for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behavior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questions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is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stronger</a:t>
                      </a:r>
                      <a:r>
                        <a:rPr lang="de-DE" baseline="0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53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5.2 (</a:t>
                      </a:r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private </a:t>
                      </a:r>
                      <a:r>
                        <a:rPr lang="de-DE" dirty="0" err="1" smtClean="0"/>
                        <a:t>questions</a:t>
                      </a:r>
                      <a:r>
                        <a:rPr lang="de-DE" dirty="0" smtClean="0"/>
                        <a:t>, PC </a:t>
                      </a:r>
                      <a:r>
                        <a:rPr lang="de-DE" dirty="0" err="1" smtClean="0"/>
                        <a:t>for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attitudes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is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weaker</a:t>
                      </a:r>
                      <a:r>
                        <a:rPr lang="de-DE" dirty="0" smtClean="0"/>
                        <a:t>)</a:t>
                      </a:r>
                      <a:endParaRPr lang="de-DE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Few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observations</a:t>
                      </a:r>
                      <a:r>
                        <a:rPr lang="de-DE" dirty="0" smtClean="0"/>
                        <a:t>, but </a:t>
                      </a:r>
                      <a:r>
                        <a:rPr lang="de-DE" dirty="0" err="1" smtClean="0"/>
                        <a:t>tendendy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to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expected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effect</a:t>
                      </a:r>
                      <a:endParaRPr lang="de-DE" dirty="0"/>
                    </a:p>
                  </a:txBody>
                  <a:tcPr>
                    <a:solidFill>
                      <a:srgbClr val="E7F1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219107"/>
                  </a:ext>
                </a:extLst>
              </a:tr>
            </a:tbl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14</a:t>
            </a:fld>
            <a:endParaRPr lang="de-DE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2824" y="2415068"/>
            <a:ext cx="435423" cy="350433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8402" y="4716040"/>
            <a:ext cx="429846" cy="522767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2823" y="3340621"/>
            <a:ext cx="435423" cy="350433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2822" y="3712529"/>
            <a:ext cx="435423" cy="350433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2822" y="2953445"/>
            <a:ext cx="435423" cy="387174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2821" y="4180879"/>
            <a:ext cx="435423" cy="352094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2820" y="5451288"/>
            <a:ext cx="435423" cy="372735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6" y="6279252"/>
            <a:ext cx="2313816" cy="525212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5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Conclusions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24127" y="1862254"/>
            <a:ext cx="10249755" cy="454901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As </a:t>
            </a:r>
            <a:r>
              <a:rPr lang="de-DE" dirty="0" err="1" smtClean="0"/>
              <a:t>expected</a:t>
            </a:r>
            <a:r>
              <a:rPr lang="de-DE" dirty="0" smtClean="0"/>
              <a:t>, PC </a:t>
            </a:r>
            <a:r>
              <a:rPr lang="de-DE" dirty="0" err="1" smtClean="0"/>
              <a:t>effects</a:t>
            </a:r>
            <a:r>
              <a:rPr lang="de-DE" dirty="0" smtClean="0"/>
              <a:t> </a:t>
            </a:r>
            <a:r>
              <a:rPr lang="de-DE" dirty="0" err="1" smtClean="0"/>
              <a:t>differ</a:t>
            </a:r>
            <a:r>
              <a:rPr lang="de-DE" dirty="0" smtClean="0"/>
              <a:t> </a:t>
            </a:r>
            <a:r>
              <a:rPr lang="de-DE" dirty="0" err="1" smtClean="0"/>
              <a:t>significantly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attitude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behavior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evidence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PC </a:t>
            </a:r>
            <a:r>
              <a:rPr lang="de-DE" dirty="0" err="1" smtClean="0"/>
              <a:t>effects</a:t>
            </a:r>
            <a:r>
              <a:rPr lang="de-DE" dirty="0" smtClean="0"/>
              <a:t> in </a:t>
            </a:r>
            <a:r>
              <a:rPr lang="de-DE" dirty="0" err="1" smtClean="0"/>
              <a:t>attitude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 smtClean="0"/>
              <a:t>Experienced</a:t>
            </a:r>
            <a:r>
              <a:rPr lang="de-DE" dirty="0" smtClean="0"/>
              <a:t> </a:t>
            </a:r>
            <a:r>
              <a:rPr lang="de-DE" dirty="0" err="1" smtClean="0"/>
              <a:t>respondents</a:t>
            </a:r>
            <a:r>
              <a:rPr lang="de-DE" dirty="0" smtClean="0"/>
              <a:t> </a:t>
            </a:r>
            <a:r>
              <a:rPr lang="de-DE" dirty="0" err="1" smtClean="0"/>
              <a:t>report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socially</a:t>
            </a:r>
            <a:r>
              <a:rPr lang="de-DE" dirty="0" smtClean="0"/>
              <a:t> </a:t>
            </a:r>
            <a:r>
              <a:rPr lang="de-DE" dirty="0" err="1" smtClean="0"/>
              <a:t>desirable</a:t>
            </a:r>
            <a:r>
              <a:rPr lang="de-DE" dirty="0" smtClean="0"/>
              <a:t> </a:t>
            </a:r>
            <a:r>
              <a:rPr lang="de-DE" dirty="0" err="1" smtClean="0"/>
              <a:t>behavior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Moderators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behavior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endParaRPr lang="de-DE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 smtClean="0"/>
              <a:t>Frequency</a:t>
            </a:r>
            <a:r>
              <a:rPr lang="de-DE" dirty="0" smtClean="0"/>
              <a:t> </a:t>
            </a:r>
            <a:r>
              <a:rPr lang="de-DE" dirty="0" err="1" smtClean="0"/>
              <a:t>slightly</a:t>
            </a:r>
            <a:r>
              <a:rPr lang="de-DE" dirty="0" smtClean="0"/>
              <a:t> </a:t>
            </a:r>
            <a:r>
              <a:rPr lang="de-DE" dirty="0" err="1" smtClean="0"/>
              <a:t>increases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PC </a:t>
            </a:r>
            <a:r>
              <a:rPr lang="de-DE" dirty="0" err="1" smtClean="0"/>
              <a:t>effect</a:t>
            </a:r>
            <a:endParaRPr lang="de-DE" dirty="0" smtClean="0"/>
          </a:p>
          <a:p>
            <a:pPr lvl="1"/>
            <a:r>
              <a:rPr lang="de-DE" dirty="0" err="1" smtClean="0"/>
              <a:t>Contradictory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expectations</a:t>
            </a:r>
            <a:r>
              <a:rPr lang="de-DE" dirty="0" smtClean="0"/>
              <a:t>, time </a:t>
            </a:r>
            <a:r>
              <a:rPr lang="de-DE" dirty="0" err="1" smtClean="0"/>
              <a:t>lage</a:t>
            </a:r>
            <a:r>
              <a:rPr lang="de-DE" dirty="0" smtClean="0"/>
              <a:t> </a:t>
            </a:r>
            <a:r>
              <a:rPr lang="de-DE" dirty="0" err="1" smtClean="0"/>
              <a:t>increases</a:t>
            </a:r>
            <a:r>
              <a:rPr lang="de-DE" dirty="0" smtClean="0"/>
              <a:t> PC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 plausible, </a:t>
            </a:r>
            <a:r>
              <a:rPr lang="de-DE" dirty="0" err="1" smtClean="0">
                <a:sym typeface="Wingdings" panose="05000000000000000000" pitchFamily="2" charset="2"/>
              </a:rPr>
              <a:t>as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behavior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learned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over</a:t>
            </a:r>
            <a:r>
              <a:rPr lang="de-DE" dirty="0" smtClean="0">
                <a:sym typeface="Wingdings" panose="05000000000000000000" pitchFamily="2" charset="2"/>
              </a:rPr>
              <a:t> time?</a:t>
            </a:r>
          </a:p>
          <a:p>
            <a:pPr lvl="1"/>
            <a:r>
              <a:rPr lang="de-DE" dirty="0" err="1" smtClean="0">
                <a:sym typeface="Wingdings" panose="05000000000000000000" pitchFamily="2" charset="2"/>
              </a:rPr>
              <a:t>Questions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calling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for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social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desirable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answers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increase</a:t>
            </a:r>
            <a:r>
              <a:rPr lang="de-DE" dirty="0" smtClean="0">
                <a:sym typeface="Wingdings" panose="05000000000000000000" pitchFamily="2" charset="2"/>
              </a:rPr>
              <a:t> PC </a:t>
            </a:r>
            <a:r>
              <a:rPr lang="de-DE" dirty="0" err="1" smtClean="0">
                <a:sym typeface="Wingdings" panose="05000000000000000000" pitchFamily="2" charset="2"/>
              </a:rPr>
              <a:t>effects</a:t>
            </a:r>
            <a:r>
              <a:rPr lang="de-DE" dirty="0" smtClean="0">
                <a:sym typeface="Wingdings" panose="05000000000000000000" pitchFamily="2" charset="2"/>
              </a:rPr>
              <a:t> in </a:t>
            </a:r>
            <a:r>
              <a:rPr lang="de-DE" dirty="0" err="1" smtClean="0">
                <a:sym typeface="Wingdings" panose="05000000000000000000" pitchFamily="2" charset="2"/>
              </a:rPr>
              <a:t>behavior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questions</a:t>
            </a:r>
            <a:r>
              <a:rPr lang="de-DE" dirty="0" smtClean="0">
                <a:sym typeface="Wingdings" panose="05000000000000000000" pitchFamily="2" charset="2"/>
              </a:rPr>
              <a:t/>
            </a:r>
            <a:br>
              <a:rPr lang="de-DE" dirty="0" smtClean="0">
                <a:sym typeface="Wingdings" panose="05000000000000000000" pitchFamily="2" charset="2"/>
              </a:rPr>
            </a:br>
            <a:endParaRPr lang="de-DE" dirty="0" smtClean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What‘s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next</a:t>
            </a:r>
            <a:r>
              <a:rPr lang="de-DE" dirty="0" smtClean="0">
                <a:sym typeface="Wingdings" panose="05000000000000000000" pitchFamily="2" charset="2"/>
              </a:rPr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smtClean="0"/>
              <a:t>PC </a:t>
            </a:r>
            <a:r>
              <a:rPr lang="de-DE" dirty="0" err="1" smtClean="0"/>
              <a:t>effects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kind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outcomes</a:t>
            </a:r>
            <a:r>
              <a:rPr lang="de-DE" dirty="0" smtClean="0"/>
              <a:t> (</a:t>
            </a:r>
            <a:r>
              <a:rPr lang="de-DE" dirty="0" err="1" smtClean="0"/>
              <a:t>demographics</a:t>
            </a:r>
            <a:r>
              <a:rPr lang="de-DE" dirty="0" smtClean="0"/>
              <a:t>, </a:t>
            </a:r>
            <a:r>
              <a:rPr lang="de-DE" dirty="0" err="1" smtClean="0"/>
              <a:t>wellbeing</a:t>
            </a:r>
            <a:r>
              <a:rPr lang="de-DE" dirty="0" smtClean="0"/>
              <a:t>, </a:t>
            </a:r>
            <a:r>
              <a:rPr lang="de-DE" dirty="0" err="1" smtClean="0"/>
              <a:t>knowledge</a:t>
            </a:r>
            <a:r>
              <a:rPr lang="de-DE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 err="1" smtClean="0"/>
              <a:t>Targeted</a:t>
            </a:r>
            <a:r>
              <a:rPr lang="de-DE" dirty="0" smtClean="0"/>
              <a:t> experimental </a:t>
            </a:r>
            <a:r>
              <a:rPr lang="de-DE" dirty="0" err="1" smtClean="0"/>
              <a:t>studies</a:t>
            </a:r>
            <a:r>
              <a:rPr lang="de-DE" dirty="0" smtClean="0"/>
              <a:t> </a:t>
            </a:r>
            <a:r>
              <a:rPr lang="de-DE" dirty="0" err="1" smtClean="0"/>
              <a:t>evaluating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frequency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timing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7" y="6279252"/>
            <a:ext cx="2313816" cy="5252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!</a:t>
            </a:r>
            <a:endParaRPr lang="de-DE" dirty="0"/>
          </a:p>
        </p:txBody>
      </p:sp>
      <p:sp>
        <p:nvSpPr>
          <p:cNvPr id="8" name="Unt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 smtClean="0"/>
              <a:t>Questions</a:t>
            </a:r>
            <a:r>
              <a:rPr lang="de-DE" dirty="0" smtClean="0"/>
              <a:t>?!?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16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6" y="6279252"/>
            <a:ext cx="2313816" cy="5252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-6207240" y="-83514"/>
            <a:ext cx="18399240" cy="540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09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9692"/>
          </a:xfrm>
        </p:spPr>
        <p:txBody>
          <a:bodyPr/>
          <a:lstStyle/>
          <a:p>
            <a:r>
              <a:rPr lang="de-DE" dirty="0" err="1" smtClean="0"/>
              <a:t>Manifestations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panel</a:t>
            </a:r>
            <a:r>
              <a:rPr lang="de-DE" dirty="0" smtClean="0"/>
              <a:t> </a:t>
            </a:r>
            <a:r>
              <a:rPr lang="de-DE" dirty="0" err="1" smtClean="0"/>
              <a:t>conditioning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594338"/>
            <a:ext cx="8596668" cy="44470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Panel </a:t>
            </a:r>
            <a:r>
              <a:rPr lang="de-DE" dirty="0" err="1" smtClean="0"/>
              <a:t>conditioning</a:t>
            </a:r>
            <a:r>
              <a:rPr lang="de-DE" dirty="0" smtClean="0"/>
              <a:t> in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context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answering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r>
              <a:rPr lang="de-DE" dirty="0" smtClean="0"/>
              <a:t> in </a:t>
            </a:r>
            <a:r>
              <a:rPr lang="de-DE" dirty="0" err="1" smtClean="0"/>
              <a:t>surveys</a:t>
            </a:r>
            <a:r>
              <a:rPr lang="de-DE" dirty="0" smtClean="0"/>
              <a:t> </a:t>
            </a:r>
            <a:r>
              <a:rPr lang="de-DE" sz="1300" dirty="0" smtClean="0"/>
              <a:t>(</a:t>
            </a:r>
            <a:r>
              <a:rPr lang="de-DE" sz="1300" dirty="0" err="1" smtClean="0"/>
              <a:t>Tourangeau</a:t>
            </a:r>
            <a:r>
              <a:rPr lang="de-DE" sz="1300" dirty="0" smtClean="0"/>
              <a:t> </a:t>
            </a:r>
            <a:r>
              <a:rPr lang="de-DE" sz="1300" dirty="0"/>
              <a:t>et al. 2000):</a:t>
            </a:r>
          </a:p>
          <a:p>
            <a:r>
              <a:rPr lang="de-DE" dirty="0" smtClean="0"/>
              <a:t>Stage 1: </a:t>
            </a:r>
            <a:r>
              <a:rPr lang="de-DE" dirty="0" err="1" smtClean="0"/>
              <a:t>Comprehension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question</a:t>
            </a:r>
            <a:r>
              <a:rPr lang="de-DE" sz="1400" dirty="0"/>
              <a:t/>
            </a:r>
            <a:br>
              <a:rPr lang="de-DE" sz="1400" dirty="0"/>
            </a:br>
            <a:r>
              <a:rPr lang="de-DE" sz="1500" dirty="0">
                <a:sym typeface="Wingdings" panose="05000000000000000000" pitchFamily="2" charset="2"/>
              </a:rPr>
              <a:t> [-] </a:t>
            </a:r>
            <a:r>
              <a:rPr lang="de-DE" sz="1500" dirty="0" smtClean="0">
                <a:sym typeface="Wingdings" panose="05000000000000000000" pitchFamily="2" charset="2"/>
              </a:rPr>
              <a:t>Change in </a:t>
            </a:r>
            <a:r>
              <a:rPr lang="de-DE" sz="1500" dirty="0" err="1" smtClean="0">
                <a:sym typeface="Wingdings" panose="05000000000000000000" pitchFamily="2" charset="2"/>
              </a:rPr>
              <a:t>attitudes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or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behavior</a:t>
            </a:r>
            <a:r>
              <a:rPr lang="de-DE" sz="1500" dirty="0" smtClean="0">
                <a:sym typeface="Wingdings" panose="05000000000000000000" pitchFamily="2" charset="2"/>
              </a:rPr>
              <a:t> due </a:t>
            </a:r>
            <a:r>
              <a:rPr lang="de-DE" sz="1500" dirty="0" err="1" smtClean="0">
                <a:sym typeface="Wingdings" panose="05000000000000000000" pitchFamily="2" charset="2"/>
              </a:rPr>
              <a:t>to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reflection</a:t>
            </a:r>
            <a:r>
              <a:rPr lang="de-DE" sz="1500" dirty="0" smtClean="0">
                <a:sym typeface="Wingdings" panose="05000000000000000000" pitchFamily="2" charset="2"/>
              </a:rPr>
              <a:t> / </a:t>
            </a:r>
            <a:r>
              <a:rPr lang="de-DE" sz="1500" dirty="0" err="1" smtClean="0">
                <a:sym typeface="Wingdings" panose="05000000000000000000" pitchFamily="2" charset="2"/>
              </a:rPr>
              <a:t>increased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attention</a:t>
            </a:r>
            <a:r>
              <a:rPr lang="de-DE" sz="1500" dirty="0" smtClean="0"/>
              <a:t> </a:t>
            </a:r>
            <a:r>
              <a:rPr lang="de-DE" sz="1500" dirty="0"/>
              <a:t>	</a:t>
            </a:r>
            <a:r>
              <a:rPr lang="de-DE" sz="1500" dirty="0" smtClean="0"/>
              <a:t/>
            </a:r>
            <a:br>
              <a:rPr lang="de-DE" sz="1500" dirty="0" smtClean="0"/>
            </a:br>
            <a:r>
              <a:rPr lang="de-DE" sz="1100" dirty="0" smtClean="0"/>
              <a:t>(</a:t>
            </a:r>
            <a:r>
              <a:rPr lang="de-DE" sz="1100" dirty="0" err="1"/>
              <a:t>Sturgis</a:t>
            </a:r>
            <a:r>
              <a:rPr lang="de-DE" sz="1100" dirty="0"/>
              <a:t> et al 2009: </a:t>
            </a:r>
            <a:r>
              <a:rPr lang="de-DE" sz="1100" dirty="0" err="1"/>
              <a:t>Cognitive</a:t>
            </a:r>
            <a:r>
              <a:rPr lang="de-DE" sz="1100" dirty="0"/>
              <a:t> </a:t>
            </a:r>
            <a:r>
              <a:rPr lang="de-DE" sz="1100" dirty="0" err="1"/>
              <a:t>stimulus</a:t>
            </a:r>
            <a:r>
              <a:rPr lang="de-DE" sz="1100" dirty="0"/>
              <a:t> </a:t>
            </a:r>
            <a:r>
              <a:rPr lang="de-DE" sz="1100" dirty="0" err="1"/>
              <a:t>model</a:t>
            </a:r>
            <a:r>
              <a:rPr lang="de-DE" sz="1100" dirty="0"/>
              <a:t>)</a:t>
            </a:r>
            <a:r>
              <a:rPr lang="de-DE" sz="1100" dirty="0">
                <a:sym typeface="Wingdings" panose="05000000000000000000" pitchFamily="2" charset="2"/>
              </a:rPr>
              <a:t> </a:t>
            </a:r>
            <a:r>
              <a:rPr lang="de-DE" sz="1500" dirty="0">
                <a:sym typeface="Wingdings" panose="05000000000000000000" pitchFamily="2" charset="2"/>
              </a:rPr>
              <a:t/>
            </a:r>
            <a:br>
              <a:rPr lang="de-DE" sz="1500" dirty="0">
                <a:sym typeface="Wingdings" panose="05000000000000000000" pitchFamily="2" charset="2"/>
              </a:rPr>
            </a:br>
            <a:r>
              <a:rPr lang="de-DE" sz="1500" dirty="0">
                <a:sym typeface="Wingdings" panose="05000000000000000000" pitchFamily="2" charset="2"/>
              </a:rPr>
              <a:t> [+] </a:t>
            </a:r>
            <a:r>
              <a:rPr lang="de-DE" sz="1500" dirty="0" err="1" smtClean="0">
                <a:sym typeface="Wingdings" panose="05000000000000000000" pitchFamily="2" charset="2"/>
              </a:rPr>
              <a:t>Less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>
                <a:sym typeface="Wingdings" panose="05000000000000000000" pitchFamily="2" charset="2"/>
              </a:rPr>
              <a:t>„</a:t>
            </a:r>
            <a:r>
              <a:rPr lang="de-DE" sz="1500" dirty="0" err="1">
                <a:sym typeface="Wingdings" panose="05000000000000000000" pitchFamily="2" charset="2"/>
              </a:rPr>
              <a:t>don‘t</a:t>
            </a:r>
            <a:r>
              <a:rPr lang="de-DE" sz="1500" dirty="0">
                <a:sym typeface="Wingdings" panose="05000000000000000000" pitchFamily="2" charset="2"/>
              </a:rPr>
              <a:t> </a:t>
            </a:r>
            <a:r>
              <a:rPr lang="de-DE" sz="1500" dirty="0" err="1">
                <a:sym typeface="Wingdings" panose="05000000000000000000" pitchFamily="2" charset="2"/>
              </a:rPr>
              <a:t>know</a:t>
            </a:r>
            <a:r>
              <a:rPr lang="de-DE" sz="1500" dirty="0" smtClean="0">
                <a:sym typeface="Wingdings" panose="05000000000000000000" pitchFamily="2" charset="2"/>
              </a:rPr>
              <a:t>“-</a:t>
            </a:r>
            <a:r>
              <a:rPr lang="de-DE" sz="1500" dirty="0" err="1" smtClean="0">
                <a:sym typeface="Wingdings" panose="05000000000000000000" pitchFamily="2" charset="2"/>
              </a:rPr>
              <a:t>answers</a:t>
            </a:r>
            <a:endParaRPr lang="de-DE" sz="1500" dirty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Stage 2: Information </a:t>
            </a:r>
            <a:r>
              <a:rPr lang="de-DE" dirty="0" err="1" smtClean="0">
                <a:sym typeface="Wingdings" panose="05000000000000000000" pitchFamily="2" charset="2"/>
              </a:rPr>
              <a:t>retrieval</a:t>
            </a:r>
            <a:r>
              <a:rPr lang="de-DE" dirty="0">
                <a:sym typeface="Wingdings" panose="05000000000000000000" pitchFamily="2" charset="2"/>
              </a:rPr>
              <a:t/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sz="1500" dirty="0">
                <a:sym typeface="Wingdings" panose="05000000000000000000" pitchFamily="2" charset="2"/>
              </a:rPr>
              <a:t> [+] </a:t>
            </a:r>
            <a:r>
              <a:rPr lang="de-DE" sz="1500" dirty="0" smtClean="0">
                <a:sym typeface="Wingdings" panose="05000000000000000000" pitchFamily="2" charset="2"/>
              </a:rPr>
              <a:t>More </a:t>
            </a:r>
            <a:r>
              <a:rPr lang="de-DE" sz="1500" dirty="0" err="1" smtClean="0">
                <a:sym typeface="Wingdings" panose="05000000000000000000" pitchFamily="2" charset="2"/>
              </a:rPr>
              <a:t>reliable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answers</a:t>
            </a:r>
            <a:r>
              <a:rPr lang="de-DE" sz="1500" dirty="0" smtClean="0">
                <a:sym typeface="Wingdings" panose="05000000000000000000" pitchFamily="2" charset="2"/>
              </a:rPr>
              <a:t> due </a:t>
            </a:r>
            <a:r>
              <a:rPr lang="de-DE" sz="1500" dirty="0" err="1" smtClean="0">
                <a:sym typeface="Wingdings" panose="05000000000000000000" pitchFamily="2" charset="2"/>
              </a:rPr>
              <a:t>to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better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accessibity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of</a:t>
            </a:r>
            <a:r>
              <a:rPr lang="de-DE" sz="1500" dirty="0" smtClean="0">
                <a:sym typeface="Wingdings" panose="05000000000000000000" pitchFamily="2" charset="2"/>
              </a:rPr>
              <a:t> relevant </a:t>
            </a:r>
            <a:r>
              <a:rPr lang="de-DE" sz="1500" dirty="0" err="1" smtClean="0">
                <a:sym typeface="Wingdings" panose="05000000000000000000" pitchFamily="2" charset="2"/>
              </a:rPr>
              <a:t>information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>
                <a:sym typeface="Wingdings" panose="05000000000000000000" pitchFamily="2" charset="2"/>
              </a:rPr>
              <a:t/>
            </a:r>
            <a:br>
              <a:rPr lang="de-DE" sz="1500" dirty="0">
                <a:sym typeface="Wingdings" panose="05000000000000000000" pitchFamily="2" charset="2"/>
              </a:rPr>
            </a:br>
            <a:r>
              <a:rPr lang="de-DE" sz="1100" dirty="0" smtClean="0">
                <a:sym typeface="Wingdings" panose="05000000000000000000" pitchFamily="2" charset="2"/>
              </a:rPr>
              <a:t>(</a:t>
            </a:r>
            <a:r>
              <a:rPr lang="de-DE" sz="1100" dirty="0">
                <a:sym typeface="Wingdings" panose="05000000000000000000" pitchFamily="2" charset="2"/>
              </a:rPr>
              <a:t>Bergmann, </a:t>
            </a:r>
            <a:r>
              <a:rPr lang="de-DE" sz="1100" dirty="0" err="1">
                <a:sym typeface="Wingdings" panose="05000000000000000000" pitchFamily="2" charset="2"/>
              </a:rPr>
              <a:t>Bath</a:t>
            </a:r>
            <a:r>
              <a:rPr lang="de-DE" sz="1100" dirty="0">
                <a:sym typeface="Wingdings" panose="05000000000000000000" pitchFamily="2" charset="2"/>
              </a:rPr>
              <a:t> 2017)</a:t>
            </a:r>
          </a:p>
          <a:p>
            <a:r>
              <a:rPr lang="de-DE" dirty="0" smtClean="0">
                <a:sym typeface="Wingdings" panose="05000000000000000000" pitchFamily="2" charset="2"/>
              </a:rPr>
              <a:t>Stage 3</a:t>
            </a:r>
            <a:r>
              <a:rPr lang="de-DE" dirty="0" smtClean="0"/>
              <a:t>: Assessment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/>
              <a:t/>
            </a:r>
            <a:br>
              <a:rPr lang="de-DE" dirty="0"/>
            </a:br>
            <a:r>
              <a:rPr lang="de-DE" sz="1500" dirty="0">
                <a:sym typeface="Wingdings" panose="05000000000000000000" pitchFamily="2" charset="2"/>
              </a:rPr>
              <a:t> [-] </a:t>
            </a:r>
            <a:r>
              <a:rPr lang="de-DE" sz="1500" dirty="0" err="1" smtClean="0">
                <a:sym typeface="Wingdings" panose="05000000000000000000" pitchFamily="2" charset="2"/>
              </a:rPr>
              <a:t>Freezing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of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attitudes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to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appear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500" dirty="0" err="1" smtClean="0">
                <a:sym typeface="Wingdings" panose="05000000000000000000" pitchFamily="2" charset="2"/>
              </a:rPr>
              <a:t>consistently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100" dirty="0">
                <a:sym typeface="Wingdings" panose="05000000000000000000" pitchFamily="2" charset="2"/>
              </a:rPr>
              <a:t>(</a:t>
            </a:r>
            <a:r>
              <a:rPr lang="de-DE" sz="1100" dirty="0" err="1">
                <a:sym typeface="Wingdings" panose="05000000000000000000" pitchFamily="2" charset="2"/>
              </a:rPr>
              <a:t>Waterton</a:t>
            </a:r>
            <a:r>
              <a:rPr lang="de-DE" sz="1100" dirty="0">
                <a:sym typeface="Wingdings" panose="05000000000000000000" pitchFamily="2" charset="2"/>
              </a:rPr>
              <a:t>, </a:t>
            </a:r>
            <a:r>
              <a:rPr lang="de-DE" sz="1100" dirty="0" err="1">
                <a:sym typeface="Wingdings" panose="05000000000000000000" pitchFamily="2" charset="2"/>
              </a:rPr>
              <a:t>Lievesley</a:t>
            </a:r>
            <a:r>
              <a:rPr lang="de-DE" sz="1100" dirty="0">
                <a:sym typeface="Wingdings" panose="05000000000000000000" pitchFamily="2" charset="2"/>
              </a:rPr>
              <a:t> 1989)</a:t>
            </a:r>
            <a:endParaRPr lang="de-DE" sz="1100" dirty="0"/>
          </a:p>
          <a:p>
            <a:r>
              <a:rPr lang="de-DE" dirty="0" smtClean="0">
                <a:sym typeface="Wingdings" panose="05000000000000000000" pitchFamily="2" charset="2"/>
              </a:rPr>
              <a:t>Stage 4:</a:t>
            </a:r>
            <a:r>
              <a:rPr lang="de-DE" dirty="0" smtClean="0"/>
              <a:t> Reporting / </a:t>
            </a:r>
            <a:r>
              <a:rPr lang="de-DE" dirty="0" err="1" smtClean="0"/>
              <a:t>Selection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adequate</a:t>
            </a:r>
            <a:r>
              <a:rPr lang="de-DE" dirty="0" smtClean="0"/>
              <a:t> </a:t>
            </a:r>
            <a:r>
              <a:rPr lang="de-DE" dirty="0" err="1" smtClean="0"/>
              <a:t>answer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sz="1500" dirty="0" smtClean="0"/>
              <a:t>[+] </a:t>
            </a:r>
            <a:r>
              <a:rPr lang="de-DE" sz="1500" dirty="0" err="1" smtClean="0"/>
              <a:t>Reduction</a:t>
            </a:r>
            <a:r>
              <a:rPr lang="de-DE" sz="1500" dirty="0" smtClean="0"/>
              <a:t> </a:t>
            </a:r>
            <a:r>
              <a:rPr lang="de-DE" sz="1500" dirty="0" err="1" smtClean="0"/>
              <a:t>of</a:t>
            </a:r>
            <a:r>
              <a:rPr lang="de-DE" sz="1500" dirty="0" smtClean="0"/>
              <a:t> </a:t>
            </a:r>
            <a:r>
              <a:rPr lang="de-DE" sz="1500" dirty="0" err="1" smtClean="0"/>
              <a:t>social</a:t>
            </a:r>
            <a:r>
              <a:rPr lang="de-DE" sz="1500" dirty="0" smtClean="0"/>
              <a:t> </a:t>
            </a:r>
            <a:r>
              <a:rPr lang="de-DE" sz="1500" dirty="0" err="1" smtClean="0"/>
              <a:t>desirability</a:t>
            </a:r>
            <a:r>
              <a:rPr lang="de-DE" sz="1500" dirty="0" smtClean="0"/>
              <a:t> </a:t>
            </a:r>
            <a:r>
              <a:rPr lang="de-DE" sz="1500" dirty="0" err="1" smtClean="0"/>
              <a:t>bias</a:t>
            </a:r>
            <a:r>
              <a:rPr lang="de-DE" sz="1500" dirty="0" smtClean="0"/>
              <a:t> </a:t>
            </a:r>
            <a:r>
              <a:rPr lang="de-DE" sz="1500" dirty="0" smtClean="0">
                <a:sym typeface="Wingdings" panose="05000000000000000000" pitchFamily="2" charset="2"/>
              </a:rPr>
              <a:t> </a:t>
            </a:r>
            <a:r>
              <a:rPr lang="de-DE" sz="1500" dirty="0" err="1" smtClean="0">
                <a:sym typeface="Wingdings" panose="05000000000000000000" pitchFamily="2" charset="2"/>
              </a:rPr>
              <a:t>more</a:t>
            </a:r>
            <a:r>
              <a:rPr lang="de-DE" sz="1500" dirty="0" smtClean="0">
                <a:sym typeface="Wingdings" panose="05000000000000000000" pitchFamily="2" charset="2"/>
              </a:rPr>
              <a:t> honest </a:t>
            </a:r>
            <a:r>
              <a:rPr lang="de-DE" sz="1500" dirty="0" err="1" smtClean="0">
                <a:sym typeface="Wingdings" panose="05000000000000000000" pitchFamily="2" charset="2"/>
              </a:rPr>
              <a:t>answering</a:t>
            </a:r>
            <a:r>
              <a:rPr lang="de-DE" sz="1500" dirty="0" smtClean="0">
                <a:sym typeface="Wingdings" panose="05000000000000000000" pitchFamily="2" charset="2"/>
              </a:rPr>
              <a:t> </a:t>
            </a:r>
            <a:r>
              <a:rPr lang="de-DE" sz="1100" dirty="0">
                <a:sym typeface="Wingdings" panose="05000000000000000000" pitchFamily="2" charset="2"/>
              </a:rPr>
              <a:t>(</a:t>
            </a:r>
            <a:r>
              <a:rPr lang="de-DE" sz="1100" dirty="0" err="1">
                <a:sym typeface="Wingdings" panose="05000000000000000000" pitchFamily="2" charset="2"/>
              </a:rPr>
              <a:t>Waterton</a:t>
            </a:r>
            <a:r>
              <a:rPr lang="de-DE" sz="1100" dirty="0">
                <a:sym typeface="Wingdings" panose="05000000000000000000" pitchFamily="2" charset="2"/>
              </a:rPr>
              <a:t>, </a:t>
            </a:r>
            <a:r>
              <a:rPr lang="de-DE" sz="1100" dirty="0" err="1">
                <a:sym typeface="Wingdings" panose="05000000000000000000" pitchFamily="2" charset="2"/>
              </a:rPr>
              <a:t>Lievesley</a:t>
            </a:r>
            <a:r>
              <a:rPr lang="de-DE" sz="1100" dirty="0">
                <a:sym typeface="Wingdings" panose="05000000000000000000" pitchFamily="2" charset="2"/>
              </a:rPr>
              <a:t> 1989</a:t>
            </a:r>
            <a:r>
              <a:rPr lang="de-DE" sz="1100" dirty="0" smtClean="0">
                <a:sym typeface="Wingdings" panose="05000000000000000000" pitchFamily="2" charset="2"/>
              </a:rPr>
              <a:t>)</a:t>
            </a:r>
            <a:r>
              <a:rPr lang="de-DE" sz="1500" dirty="0" smtClean="0">
                <a:sym typeface="Wingdings" panose="05000000000000000000" pitchFamily="2" charset="2"/>
              </a:rPr>
              <a:t/>
            </a:r>
            <a:br>
              <a:rPr lang="de-DE" sz="1500" dirty="0" smtClean="0">
                <a:sym typeface="Wingdings" panose="05000000000000000000" pitchFamily="2" charset="2"/>
              </a:rPr>
            </a:br>
            <a:r>
              <a:rPr lang="de-DE" sz="1500" dirty="0" smtClean="0"/>
              <a:t>[-] </a:t>
            </a:r>
            <a:r>
              <a:rPr lang="de-DE" sz="1500" dirty="0" err="1" smtClean="0"/>
              <a:t>Reduction</a:t>
            </a:r>
            <a:r>
              <a:rPr lang="de-DE" sz="1500" dirty="0" smtClean="0"/>
              <a:t> </a:t>
            </a:r>
            <a:r>
              <a:rPr lang="de-DE" sz="1500" dirty="0" err="1" smtClean="0"/>
              <a:t>of</a:t>
            </a:r>
            <a:r>
              <a:rPr lang="de-DE" sz="1500" dirty="0" smtClean="0"/>
              <a:t> </a:t>
            </a:r>
            <a:r>
              <a:rPr lang="de-DE" sz="1500" dirty="0" err="1" smtClean="0"/>
              <a:t>the</a:t>
            </a:r>
            <a:r>
              <a:rPr lang="de-DE" sz="1500" dirty="0" smtClean="0"/>
              <a:t> </a:t>
            </a:r>
            <a:r>
              <a:rPr lang="de-DE" sz="1500" dirty="0" err="1" smtClean="0"/>
              <a:t>cognitive</a:t>
            </a:r>
            <a:r>
              <a:rPr lang="de-DE" sz="1500" dirty="0" smtClean="0"/>
              <a:t> </a:t>
            </a:r>
            <a:r>
              <a:rPr lang="de-DE" sz="1500" dirty="0" err="1" smtClean="0"/>
              <a:t>burden</a:t>
            </a:r>
            <a:r>
              <a:rPr lang="de-DE" sz="1500" dirty="0" smtClean="0"/>
              <a:t> </a:t>
            </a:r>
            <a:r>
              <a:rPr lang="de-DE" sz="1500" dirty="0" err="1" smtClean="0"/>
              <a:t>of</a:t>
            </a:r>
            <a:r>
              <a:rPr lang="de-DE" sz="1500" dirty="0" smtClean="0"/>
              <a:t> </a:t>
            </a:r>
            <a:r>
              <a:rPr lang="de-DE" sz="1500" dirty="0" err="1" smtClean="0"/>
              <a:t>the</a:t>
            </a:r>
            <a:r>
              <a:rPr lang="de-DE" sz="1500" dirty="0" smtClean="0"/>
              <a:t> </a:t>
            </a:r>
            <a:r>
              <a:rPr lang="de-DE" sz="1500" dirty="0" err="1" smtClean="0"/>
              <a:t>survey</a:t>
            </a:r>
            <a:r>
              <a:rPr lang="de-DE" sz="1500" dirty="0" smtClean="0"/>
              <a:t> </a:t>
            </a:r>
            <a:r>
              <a:rPr lang="de-DE" sz="1500" dirty="0" err="1" smtClean="0"/>
              <a:t>by</a:t>
            </a:r>
            <a:r>
              <a:rPr lang="de-DE" sz="1500" dirty="0" smtClean="0"/>
              <a:t> </a:t>
            </a:r>
            <a:r>
              <a:rPr lang="de-DE" sz="1500" dirty="0" err="1" smtClean="0"/>
              <a:t>strategic</a:t>
            </a:r>
            <a:r>
              <a:rPr lang="de-DE" sz="1500" dirty="0" smtClean="0"/>
              <a:t> </a:t>
            </a:r>
            <a:r>
              <a:rPr lang="de-DE" sz="1500" dirty="0" err="1" smtClean="0"/>
              <a:t>answering</a:t>
            </a:r>
            <a:r>
              <a:rPr lang="de-DE" sz="1500" dirty="0" smtClean="0"/>
              <a:t> </a:t>
            </a:r>
            <a:r>
              <a:rPr lang="de-DE" sz="1500" dirty="0"/>
              <a:t>/ </a:t>
            </a:r>
            <a:r>
              <a:rPr lang="de-DE" sz="1500" dirty="0" err="1"/>
              <a:t>s</a:t>
            </a:r>
            <a:r>
              <a:rPr lang="de-DE" sz="1500" dirty="0" err="1" smtClean="0"/>
              <a:t>atisficing</a:t>
            </a:r>
            <a:r>
              <a:rPr lang="de-DE" sz="1500" dirty="0" smtClean="0"/>
              <a:t> </a:t>
            </a:r>
            <a:br>
              <a:rPr lang="de-DE" sz="1500" dirty="0" smtClean="0"/>
            </a:br>
            <a:r>
              <a:rPr lang="de-DE" sz="1100" dirty="0" smtClean="0"/>
              <a:t>(</a:t>
            </a:r>
            <a:r>
              <a:rPr lang="de-DE" sz="1100" dirty="0" err="1"/>
              <a:t>Krosnick</a:t>
            </a:r>
            <a:r>
              <a:rPr lang="de-DE" sz="1100" dirty="0"/>
              <a:t> 1991)</a:t>
            </a:r>
            <a:r>
              <a:rPr lang="de-DE" sz="1500" dirty="0"/>
              <a:t>: </a:t>
            </a:r>
          </a:p>
          <a:p>
            <a:pPr lvl="2"/>
            <a:r>
              <a:rPr lang="de-DE" sz="1500" dirty="0"/>
              <a:t>Negative </a:t>
            </a:r>
            <a:r>
              <a:rPr lang="de-DE" sz="1500" dirty="0" err="1" smtClean="0"/>
              <a:t>answering</a:t>
            </a:r>
            <a:r>
              <a:rPr lang="de-DE" sz="1500" dirty="0" smtClean="0"/>
              <a:t> </a:t>
            </a:r>
            <a:r>
              <a:rPr lang="de-DE" sz="1500" dirty="0" err="1" smtClean="0"/>
              <a:t>of</a:t>
            </a:r>
            <a:r>
              <a:rPr lang="de-DE" sz="1500" dirty="0" smtClean="0"/>
              <a:t> </a:t>
            </a:r>
            <a:r>
              <a:rPr lang="de-DE" sz="1500" dirty="0" err="1" smtClean="0"/>
              <a:t>filter</a:t>
            </a:r>
            <a:r>
              <a:rPr lang="de-DE" sz="1500" dirty="0" smtClean="0"/>
              <a:t> </a:t>
            </a:r>
            <a:r>
              <a:rPr lang="de-DE" sz="1500" dirty="0" err="1" smtClean="0"/>
              <a:t>questions</a:t>
            </a:r>
            <a:r>
              <a:rPr lang="de-DE" sz="1500" dirty="0" smtClean="0"/>
              <a:t> </a:t>
            </a:r>
            <a:r>
              <a:rPr lang="de-DE" sz="1500" dirty="0" err="1" smtClean="0"/>
              <a:t>to</a:t>
            </a:r>
            <a:r>
              <a:rPr lang="de-DE" sz="1500" dirty="0" smtClean="0"/>
              <a:t> </a:t>
            </a:r>
            <a:r>
              <a:rPr lang="de-DE" sz="1500" dirty="0" err="1" smtClean="0"/>
              <a:t>avoid</a:t>
            </a:r>
            <a:r>
              <a:rPr lang="de-DE" sz="1500" dirty="0" smtClean="0"/>
              <a:t> follow-</a:t>
            </a:r>
            <a:r>
              <a:rPr lang="de-DE" sz="1500" dirty="0" err="1" smtClean="0"/>
              <a:t>up</a:t>
            </a:r>
            <a:r>
              <a:rPr lang="de-DE" sz="1500" dirty="0" smtClean="0"/>
              <a:t> </a:t>
            </a:r>
            <a:r>
              <a:rPr lang="de-DE" sz="1500" dirty="0" err="1" smtClean="0"/>
              <a:t>questions</a:t>
            </a:r>
            <a:endParaRPr lang="de-DE" sz="1500" dirty="0"/>
          </a:p>
          <a:p>
            <a:pPr lvl="2"/>
            <a:r>
              <a:rPr lang="de-DE" sz="1500" dirty="0" err="1" smtClean="0"/>
              <a:t>Selection</a:t>
            </a:r>
            <a:r>
              <a:rPr lang="de-DE" sz="1500" dirty="0" smtClean="0"/>
              <a:t> </a:t>
            </a:r>
            <a:r>
              <a:rPr lang="de-DE" sz="1500" dirty="0" err="1" smtClean="0"/>
              <a:t>of</a:t>
            </a:r>
            <a:r>
              <a:rPr lang="de-DE" sz="1500" dirty="0" smtClean="0"/>
              <a:t> </a:t>
            </a:r>
            <a:r>
              <a:rPr lang="de-DE" sz="1500" dirty="0" err="1" smtClean="0"/>
              <a:t>acceptable</a:t>
            </a:r>
            <a:r>
              <a:rPr lang="de-DE" sz="1500" dirty="0" smtClean="0"/>
              <a:t> </a:t>
            </a:r>
            <a:r>
              <a:rPr lang="de-DE" sz="1500" dirty="0" err="1" smtClean="0"/>
              <a:t>answers</a:t>
            </a:r>
            <a:r>
              <a:rPr lang="de-DE" sz="1500" dirty="0" smtClean="0"/>
              <a:t> </a:t>
            </a:r>
            <a:r>
              <a:rPr lang="de-DE" sz="1500" dirty="0" err="1" smtClean="0"/>
              <a:t>without</a:t>
            </a:r>
            <a:r>
              <a:rPr lang="de-DE" sz="1500" dirty="0" smtClean="0"/>
              <a:t> </a:t>
            </a:r>
            <a:r>
              <a:rPr lang="de-DE" sz="1500" dirty="0" err="1" smtClean="0"/>
              <a:t>processing</a:t>
            </a:r>
            <a:r>
              <a:rPr lang="de-DE" sz="1500" dirty="0" smtClean="0"/>
              <a:t> </a:t>
            </a:r>
            <a:r>
              <a:rPr lang="de-DE" sz="1500" dirty="0" err="1" smtClean="0"/>
              <a:t>the</a:t>
            </a:r>
            <a:r>
              <a:rPr lang="de-DE" sz="1500" dirty="0" smtClean="0"/>
              <a:t> </a:t>
            </a:r>
            <a:r>
              <a:rPr lang="de-DE" sz="1500" dirty="0" err="1" smtClean="0"/>
              <a:t>content</a:t>
            </a:r>
            <a:endParaRPr lang="de-DE" sz="1500" dirty="0"/>
          </a:p>
          <a:p>
            <a:endParaRPr lang="de-DE" dirty="0"/>
          </a:p>
        </p:txBody>
      </p:sp>
      <p:sp>
        <p:nvSpPr>
          <p:cNvPr id="9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784075" y="6279252"/>
            <a:ext cx="3871220" cy="365125"/>
          </a:xfrm>
        </p:spPr>
        <p:txBody>
          <a:bodyPr/>
          <a:lstStyle/>
          <a:p>
            <a:r>
              <a:rPr lang="en-US" dirty="0" smtClean="0"/>
              <a:t>Dynamics and moderators of panel conditioning. A meta-analysis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17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7" y="6279252"/>
            <a:ext cx="2313816" cy="5252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14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Relevance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Panels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24128" y="1951463"/>
            <a:ext cx="9720073" cy="4357897"/>
          </a:xfrm>
        </p:spPr>
        <p:txBody>
          <a:bodyPr>
            <a:normAutofit/>
          </a:bodyPr>
          <a:lstStyle/>
          <a:p>
            <a:r>
              <a:rPr lang="de-DE" dirty="0" smtClean="0"/>
              <a:t>Demand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science</a:t>
            </a:r>
            <a:r>
              <a:rPr lang="de-DE" dirty="0" smtClean="0"/>
              <a:t> </a:t>
            </a:r>
            <a:r>
              <a:rPr lang="de-DE" dirty="0" err="1" smtClean="0"/>
              <a:t>council</a:t>
            </a:r>
            <a:r>
              <a:rPr lang="de-DE" dirty="0" smtClean="0"/>
              <a:t>: Infrastructure in </a:t>
            </a:r>
            <a:r>
              <a:rPr lang="de-DE" dirty="0" err="1" smtClean="0"/>
              <a:t>psychology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longitudinal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collection</a:t>
            </a:r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 </a:t>
            </a:r>
            <a:r>
              <a:rPr lang="de-DE" dirty="0" smtClean="0"/>
              <a:t>Bruder et. al (2014): </a:t>
            </a:r>
            <a:r>
              <a:rPr lang="de-DE" dirty="0" err="1" smtClean="0"/>
              <a:t>Nationally</a:t>
            </a:r>
            <a:r>
              <a:rPr lang="de-DE" dirty="0" smtClean="0"/>
              <a:t> </a:t>
            </a:r>
            <a:r>
              <a:rPr lang="de-DE" dirty="0" err="1" smtClean="0"/>
              <a:t>founded</a:t>
            </a:r>
            <a:r>
              <a:rPr lang="de-DE" dirty="0" smtClean="0"/>
              <a:t> online lab</a:t>
            </a:r>
          </a:p>
          <a:p>
            <a:r>
              <a:rPr lang="de-DE" dirty="0" err="1" smtClean="0"/>
              <a:t>Existing</a:t>
            </a:r>
            <a:r>
              <a:rPr lang="de-DE" dirty="0" smtClean="0"/>
              <a:t> panel-</a:t>
            </a:r>
            <a:r>
              <a:rPr lang="de-DE" dirty="0" err="1" smtClean="0"/>
              <a:t>infrastructures</a:t>
            </a:r>
            <a:r>
              <a:rPr lang="de-DE" dirty="0" smtClean="0"/>
              <a:t>: NEPS; GESIS Panel, LISS Panel (</a:t>
            </a:r>
            <a:r>
              <a:rPr lang="de-DE" dirty="0" err="1" smtClean="0"/>
              <a:t>Blom</a:t>
            </a:r>
            <a:r>
              <a:rPr lang="de-DE" dirty="0" smtClean="0"/>
              <a:t> et al 2016</a:t>
            </a:r>
            <a:r>
              <a:rPr lang="de-DE" dirty="0"/>
              <a:t>) </a:t>
            </a:r>
            <a:r>
              <a:rPr lang="de-DE" dirty="0" smtClean="0">
                <a:sym typeface="Wingdings" panose="05000000000000000000" pitchFamily="2" charset="2"/>
              </a:rPr>
              <a:t> ZPID: Online-Lab</a:t>
            </a:r>
            <a:endParaRPr lang="de-DE" dirty="0" smtClean="0"/>
          </a:p>
          <a:p>
            <a:r>
              <a:rPr lang="de-DE" dirty="0" err="1" smtClean="0"/>
              <a:t>Relevance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panel</a:t>
            </a:r>
            <a:r>
              <a:rPr lang="de-DE" dirty="0" smtClean="0"/>
              <a:t> </a:t>
            </a:r>
            <a:r>
              <a:rPr lang="de-DE" dirty="0" err="1" smtClean="0"/>
              <a:t>infrastructures</a:t>
            </a:r>
            <a:endParaRPr lang="de-DE" dirty="0" smtClean="0"/>
          </a:p>
          <a:p>
            <a:pPr lvl="1"/>
            <a:r>
              <a:rPr lang="de-DE" dirty="0" err="1" smtClean="0"/>
              <a:t>Improvement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possibilities</a:t>
            </a:r>
            <a:r>
              <a:rPr lang="de-DE" dirty="0" smtClean="0"/>
              <a:t> (</a:t>
            </a:r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database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longitudinal </a:t>
            </a:r>
            <a:r>
              <a:rPr lang="de-DE" dirty="0" err="1" smtClean="0"/>
              <a:t>research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)</a:t>
            </a:r>
          </a:p>
          <a:p>
            <a:pPr lvl="1"/>
            <a:r>
              <a:rPr lang="de-DE" dirty="0" smtClean="0"/>
              <a:t>Provision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infrastructure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efficient</a:t>
            </a:r>
            <a:r>
              <a:rPr lang="de-DE" dirty="0" smtClean="0"/>
              <a:t>:</a:t>
            </a:r>
          </a:p>
          <a:p>
            <a:pPr lvl="2"/>
            <a:r>
              <a:rPr lang="de-DE" dirty="0" err="1" smtClean="0"/>
              <a:t>Recruitment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care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pool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participants</a:t>
            </a:r>
            <a:endParaRPr lang="de-DE" dirty="0" smtClean="0"/>
          </a:p>
          <a:p>
            <a:pPr lvl="2"/>
            <a:r>
              <a:rPr lang="de-DE" dirty="0" err="1" smtClean="0">
                <a:sym typeface="Wingdings" panose="05000000000000000000" pitchFamily="2" charset="2"/>
              </a:rPr>
              <a:t>Methodological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technical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expertise</a:t>
            </a:r>
            <a:endParaRPr lang="de-DE" dirty="0" smtClean="0"/>
          </a:p>
          <a:p>
            <a:r>
              <a:rPr lang="de-DE" dirty="0" err="1" smtClean="0"/>
              <a:t>Dangers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/>
              <a:t>p</a:t>
            </a:r>
            <a:r>
              <a:rPr lang="de-DE" dirty="0" err="1" smtClean="0"/>
              <a:t>anels</a:t>
            </a:r>
            <a:r>
              <a:rPr lang="de-DE" dirty="0" smtClean="0"/>
              <a:t>: </a:t>
            </a:r>
            <a:r>
              <a:rPr lang="de-DE" dirty="0" err="1" smtClean="0"/>
              <a:t>panel</a:t>
            </a:r>
            <a:r>
              <a:rPr lang="de-DE" dirty="0" smtClean="0"/>
              <a:t> </a:t>
            </a:r>
            <a:r>
              <a:rPr lang="de-DE" dirty="0" err="1" smtClean="0"/>
              <a:t>mortality</a:t>
            </a:r>
            <a:r>
              <a:rPr lang="de-DE" dirty="0" smtClean="0"/>
              <a:t> </a:t>
            </a:r>
            <a:r>
              <a:rPr lang="de-DE" dirty="0" err="1"/>
              <a:t>a</a:t>
            </a:r>
            <a:r>
              <a:rPr lang="de-DE" dirty="0" err="1" smtClean="0"/>
              <a:t>nd</a:t>
            </a:r>
            <a:r>
              <a:rPr lang="de-DE" dirty="0" smtClean="0"/>
              <a:t> </a:t>
            </a:r>
            <a:r>
              <a:rPr lang="de-DE" dirty="0" err="1"/>
              <a:t>p</a:t>
            </a:r>
            <a:r>
              <a:rPr lang="de-DE" dirty="0" err="1" smtClean="0"/>
              <a:t>anel</a:t>
            </a:r>
            <a:r>
              <a:rPr lang="de-DE" dirty="0" smtClean="0"/>
              <a:t> </a:t>
            </a:r>
            <a:r>
              <a:rPr lang="de-DE" dirty="0" err="1"/>
              <a:t>c</a:t>
            </a:r>
            <a:r>
              <a:rPr lang="de-DE" dirty="0" err="1" smtClean="0"/>
              <a:t>onditioning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399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Rationale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expected</a:t>
            </a:r>
            <a:r>
              <a:rPr lang="de-DE" dirty="0" smtClean="0"/>
              <a:t> time </a:t>
            </a:r>
            <a:r>
              <a:rPr lang="de-DE" dirty="0" err="1" smtClean="0"/>
              <a:t>effect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panel</a:t>
            </a:r>
            <a:r>
              <a:rPr lang="de-DE" dirty="0" smtClean="0"/>
              <a:t> </a:t>
            </a:r>
            <a:r>
              <a:rPr lang="de-DE" dirty="0" err="1" smtClean="0"/>
              <a:t>conditioning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875692"/>
            <a:ext cx="8596668" cy="4251570"/>
          </a:xfrm>
        </p:spPr>
        <p:txBody>
          <a:bodyPr>
            <a:normAutofit/>
          </a:bodyPr>
          <a:lstStyle/>
          <a:p>
            <a:r>
              <a:rPr lang="de-DE" dirty="0" err="1" smtClean="0"/>
              <a:t>Pluralism</a:t>
            </a:r>
            <a:r>
              <a:rPr lang="de-DE" dirty="0" smtClean="0"/>
              <a:t> /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bindingness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norms</a:t>
            </a:r>
            <a:endParaRPr lang="de-DE" dirty="0"/>
          </a:p>
          <a:p>
            <a:pPr lvl="1"/>
            <a:r>
              <a:rPr lang="de-DE" dirty="0" err="1" smtClean="0">
                <a:sym typeface="Wingdings" panose="05000000000000000000" pitchFamily="2" charset="2"/>
              </a:rPr>
              <a:t>Social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desirability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less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important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for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new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respondents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too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 smtClean="0"/>
              <a:t>Information </a:t>
            </a:r>
            <a:r>
              <a:rPr lang="de-DE" dirty="0" err="1" smtClean="0"/>
              <a:t>overload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scarcity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endParaRPr lang="de-DE" dirty="0"/>
          </a:p>
          <a:p>
            <a:pPr lvl="1"/>
            <a:r>
              <a:rPr lang="de-DE" dirty="0" err="1" smtClean="0">
                <a:sym typeface="Wingdings" panose="05000000000000000000" pitchFamily="2" charset="2"/>
              </a:rPr>
              <a:t>Cognitive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stimulus</a:t>
            </a:r>
            <a:r>
              <a:rPr lang="de-DE" dirty="0" smtClean="0">
                <a:sym typeface="Wingdings" panose="05000000000000000000" pitchFamily="2" charset="2"/>
              </a:rPr>
              <a:t> due </a:t>
            </a:r>
            <a:r>
              <a:rPr lang="de-DE" dirty="0" err="1" smtClean="0">
                <a:sym typeface="Wingdings" panose="05000000000000000000" pitchFamily="2" charset="2"/>
              </a:rPr>
              <a:t>to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survey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participation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less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pronounced</a:t>
            </a:r>
            <a:endParaRPr lang="de-DE" dirty="0">
              <a:sym typeface="Wingdings" panose="05000000000000000000" pitchFamily="2" charset="2"/>
            </a:endParaRPr>
          </a:p>
          <a:p>
            <a:pPr lvl="1"/>
            <a:r>
              <a:rPr lang="de-DE" dirty="0">
                <a:sym typeface="Wingdings" panose="05000000000000000000" pitchFamily="2" charset="2"/>
              </a:rPr>
              <a:t>I</a:t>
            </a:r>
            <a:r>
              <a:rPr lang="de-DE" dirty="0" smtClean="0">
                <a:sym typeface="Wingdings" panose="05000000000000000000" pitchFamily="2" charset="2"/>
              </a:rPr>
              <a:t>nformation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previous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surveys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are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less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accessible</a:t>
            </a:r>
            <a:r>
              <a:rPr lang="de-DE" dirty="0" smtClean="0">
                <a:sym typeface="Wingdings" panose="05000000000000000000" pitchFamily="2" charset="2"/>
              </a:rPr>
              <a:t> due </a:t>
            </a:r>
            <a:r>
              <a:rPr lang="de-DE" dirty="0" err="1" smtClean="0">
                <a:sym typeface="Wingdings" panose="05000000000000000000" pitchFamily="2" charset="2"/>
              </a:rPr>
              <a:t>to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amount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information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 err="1" smtClean="0">
                <a:sym typeface="Wingdings" panose="05000000000000000000" pitchFamily="2" charset="2"/>
              </a:rPr>
              <a:t>Increase</a:t>
            </a:r>
            <a:r>
              <a:rPr lang="de-DE" dirty="0" smtClean="0">
                <a:sym typeface="Wingdings" panose="05000000000000000000" pitchFamily="2" charset="2"/>
              </a:rPr>
              <a:t> in </a:t>
            </a:r>
            <a:r>
              <a:rPr lang="de-DE" dirty="0" err="1" smtClean="0">
                <a:sym typeface="Wingdings" panose="05000000000000000000" pitchFamily="2" charset="2"/>
              </a:rPr>
              <a:t>surveys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scientific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studies</a:t>
            </a:r>
            <a:endParaRPr lang="de-DE" dirty="0">
              <a:sym typeface="Wingdings" panose="05000000000000000000" pitchFamily="2" charset="2"/>
            </a:endParaRPr>
          </a:p>
          <a:p>
            <a:pPr lvl="1"/>
            <a:r>
              <a:rPr lang="de-DE" dirty="0" smtClean="0">
                <a:sym typeface="Wingdings" panose="05000000000000000000" pitchFamily="2" charset="2"/>
              </a:rPr>
              <a:t>More </a:t>
            </a:r>
            <a:r>
              <a:rPr lang="de-DE" dirty="0" err="1" smtClean="0">
                <a:sym typeface="Wingdings" panose="05000000000000000000" pitchFamily="2" charset="2"/>
              </a:rPr>
              <a:t>familiarity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with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rules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surveys</a:t>
            </a:r>
            <a:endParaRPr lang="de-DE" dirty="0">
              <a:sym typeface="Wingdings" panose="05000000000000000000" pitchFamily="2" charset="2"/>
            </a:endParaRPr>
          </a:p>
          <a:p>
            <a:pPr lvl="1"/>
            <a:r>
              <a:rPr lang="de-DE" dirty="0" err="1">
                <a:sym typeface="Wingdings" panose="05000000000000000000" pitchFamily="2" charset="2"/>
              </a:rPr>
              <a:t>Satisficing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strategic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answering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is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more</a:t>
            </a:r>
            <a:r>
              <a:rPr lang="de-DE" dirty="0" smtClean="0">
                <a:sym typeface="Wingdings" panose="05000000000000000000" pitchFamily="2" charset="2"/>
              </a:rPr>
              <a:t> probable </a:t>
            </a:r>
            <a:r>
              <a:rPr lang="de-DE" dirty="0" err="1" smtClean="0">
                <a:sym typeface="Wingdings" panose="05000000000000000000" pitchFamily="2" charset="2"/>
              </a:rPr>
              <a:t>with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new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respondents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too</a:t>
            </a:r>
            <a:endParaRPr lang="de-DE" dirty="0" smtClean="0">
              <a:sym typeface="Wingdings" panose="05000000000000000000" pitchFamily="2" charset="2"/>
            </a:endParaRPr>
          </a:p>
          <a:p>
            <a:r>
              <a:rPr lang="de-DE" dirty="0" smtClean="0">
                <a:sym typeface="Wingdings" panose="05000000000000000000" pitchFamily="2" charset="2"/>
              </a:rPr>
              <a:t>General </a:t>
            </a:r>
            <a:r>
              <a:rPr lang="de-DE" dirty="0" err="1" smtClean="0">
                <a:sym typeface="Wingdings" panose="05000000000000000000" pitchFamily="2" charset="2"/>
              </a:rPr>
              <a:t>tendency</a:t>
            </a:r>
            <a:r>
              <a:rPr lang="de-DE" dirty="0" smtClean="0">
                <a:sym typeface="Wingdings" panose="05000000000000000000" pitchFamily="2" charset="2"/>
              </a:rPr>
              <a:t>: </a:t>
            </a:r>
            <a:r>
              <a:rPr lang="de-DE" dirty="0" err="1" smtClean="0">
                <a:sym typeface="Wingdings" panose="05000000000000000000" pitchFamily="2" charset="2"/>
              </a:rPr>
              <a:t>Decrease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panel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conditioning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because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respondents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are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less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affected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by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survey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participation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thus</a:t>
            </a:r>
            <a:r>
              <a:rPr lang="de-DE" dirty="0" smtClean="0">
                <a:sym typeface="Wingdings" panose="05000000000000000000" pitchFamily="2" charset="2"/>
              </a:rPr>
              <a:t>, </a:t>
            </a:r>
            <a:r>
              <a:rPr lang="de-DE" dirty="0" err="1" smtClean="0">
                <a:sym typeface="Wingdings" panose="05000000000000000000" pitchFamily="2" charset="2"/>
              </a:rPr>
              <a:t>differences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between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new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experienced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respondents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tend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to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level</a:t>
            </a:r>
            <a:r>
              <a:rPr lang="de-DE" dirty="0" smtClean="0">
                <a:sym typeface="Wingdings" panose="05000000000000000000" pitchFamily="2" charset="2"/>
              </a:rPr>
              <a:t> out</a:t>
            </a:r>
          </a:p>
        </p:txBody>
      </p:sp>
      <p:sp>
        <p:nvSpPr>
          <p:cNvPr id="9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784075" y="6279252"/>
            <a:ext cx="3871220" cy="365125"/>
          </a:xfrm>
        </p:spPr>
        <p:txBody>
          <a:bodyPr/>
          <a:lstStyle/>
          <a:p>
            <a:r>
              <a:rPr lang="en-US" dirty="0" smtClean="0"/>
              <a:t>Dynamics and moderators of panel conditioning. A meta-analysis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19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7" y="6279252"/>
            <a:ext cx="2313816" cy="5252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613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5069" y="585216"/>
            <a:ext cx="10905931" cy="1499616"/>
          </a:xfrm>
        </p:spPr>
        <p:txBody>
          <a:bodyPr>
            <a:normAutofit/>
          </a:bodyPr>
          <a:lstStyle/>
          <a:p>
            <a:r>
              <a:rPr lang="de-DE" dirty="0" smtClean="0"/>
              <a:t>Definition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relevance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panel</a:t>
            </a:r>
            <a:r>
              <a:rPr lang="de-DE" dirty="0" smtClean="0"/>
              <a:t> </a:t>
            </a:r>
            <a:r>
              <a:rPr lang="de-DE" dirty="0" err="1" smtClean="0"/>
              <a:t>conditioning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07259" y="2084832"/>
            <a:ext cx="5887842" cy="362459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Panels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necessary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answer</a:t>
            </a:r>
            <a:r>
              <a:rPr lang="de-DE" dirty="0" smtClean="0"/>
              <a:t> longitudinal </a:t>
            </a:r>
            <a:r>
              <a:rPr lang="de-DE" dirty="0" err="1"/>
              <a:t>research</a:t>
            </a:r>
            <a:r>
              <a:rPr lang="de-DE" dirty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, but </a:t>
            </a:r>
            <a:r>
              <a:rPr lang="de-DE" dirty="0" err="1" smtClean="0"/>
              <a:t>dangers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validity</a:t>
            </a:r>
            <a:r>
              <a:rPr lang="de-DE" dirty="0" smtClean="0"/>
              <a:t>: </a:t>
            </a:r>
            <a:r>
              <a:rPr lang="de-DE" dirty="0" err="1"/>
              <a:t>panel</a:t>
            </a:r>
            <a:r>
              <a:rPr lang="de-DE" dirty="0"/>
              <a:t> </a:t>
            </a:r>
            <a:r>
              <a:rPr lang="de-DE" dirty="0" err="1"/>
              <a:t>mortality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panel</a:t>
            </a:r>
            <a:r>
              <a:rPr lang="de-DE" dirty="0"/>
              <a:t> </a:t>
            </a:r>
            <a:r>
              <a:rPr lang="de-DE" dirty="0" err="1" smtClean="0"/>
              <a:t>conditioning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Panel </a:t>
            </a:r>
            <a:r>
              <a:rPr lang="de-DE" dirty="0" err="1"/>
              <a:t>Conditioning</a:t>
            </a:r>
            <a:r>
              <a:rPr lang="de-DE" dirty="0"/>
              <a:t> = Learning </a:t>
            </a:r>
            <a:r>
              <a:rPr lang="de-DE" dirty="0" err="1"/>
              <a:t>effect</a:t>
            </a:r>
            <a:r>
              <a:rPr lang="de-DE" dirty="0"/>
              <a:t> in </a:t>
            </a:r>
            <a:r>
              <a:rPr lang="de-DE" dirty="0" err="1"/>
              <a:t>panel</a:t>
            </a:r>
            <a:r>
              <a:rPr lang="de-DE" dirty="0"/>
              <a:t> </a:t>
            </a:r>
            <a:r>
              <a:rPr lang="de-DE" dirty="0" err="1" smtClean="0"/>
              <a:t>studies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Problem</a:t>
            </a:r>
            <a:r>
              <a:rPr lang="de-DE" dirty="0"/>
              <a:t>: Due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conditioning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respondents</a:t>
            </a:r>
            <a:r>
              <a:rPr lang="de-DE" dirty="0"/>
              <a:t> in </a:t>
            </a:r>
            <a:r>
              <a:rPr lang="de-DE" dirty="0" err="1"/>
              <a:t>former</a:t>
            </a:r>
            <a:r>
              <a:rPr lang="de-DE" dirty="0"/>
              <a:t> </a:t>
            </a:r>
            <a:r>
              <a:rPr lang="de-DE" dirty="0" err="1"/>
              <a:t>survey</a:t>
            </a:r>
            <a:r>
              <a:rPr lang="de-DE" dirty="0"/>
              <a:t> </a:t>
            </a:r>
            <a:r>
              <a:rPr lang="de-DE" dirty="0" err="1"/>
              <a:t>waves</a:t>
            </a:r>
            <a:r>
              <a:rPr lang="de-DE" dirty="0"/>
              <a:t>, </a:t>
            </a:r>
            <a:r>
              <a:rPr lang="de-DE" dirty="0" err="1"/>
              <a:t>they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longer</a:t>
            </a:r>
            <a:r>
              <a:rPr lang="de-DE" dirty="0"/>
              <a:t> </a:t>
            </a:r>
            <a:r>
              <a:rPr lang="de-DE" dirty="0" err="1"/>
              <a:t>representative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non-</a:t>
            </a:r>
            <a:r>
              <a:rPr lang="de-DE" dirty="0" err="1"/>
              <a:t>respondents</a:t>
            </a:r>
            <a:r>
              <a:rPr lang="de-DE" dirty="0"/>
              <a:t> in </a:t>
            </a:r>
            <a:r>
              <a:rPr lang="de-DE" dirty="0" err="1"/>
              <a:t>later</a:t>
            </a:r>
            <a:r>
              <a:rPr lang="de-DE" dirty="0"/>
              <a:t> </a:t>
            </a:r>
            <a:r>
              <a:rPr lang="de-DE" dirty="0" err="1"/>
              <a:t>waves</a:t>
            </a:r>
            <a:r>
              <a:rPr lang="de-DE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 </a:t>
            </a:r>
            <a:r>
              <a:rPr lang="de-DE" dirty="0" err="1" smtClean="0"/>
              <a:t>Examples</a:t>
            </a:r>
            <a:r>
              <a:rPr lang="de-DE" dirty="0" smtClean="0"/>
              <a:t>: </a:t>
            </a:r>
            <a:r>
              <a:rPr lang="de-DE" dirty="0" err="1" smtClean="0"/>
              <a:t>Avoidance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follow-</a:t>
            </a:r>
            <a:r>
              <a:rPr lang="de-DE" dirty="0" err="1" smtClean="0"/>
              <a:t>up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, </a:t>
            </a:r>
            <a:r>
              <a:rPr lang="de-DE" dirty="0" err="1" smtClean="0"/>
              <a:t>cristallizing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attitudes</a:t>
            </a:r>
            <a:r>
              <a:rPr lang="de-DE" dirty="0" smtClean="0"/>
              <a:t>, </a:t>
            </a:r>
            <a:r>
              <a:rPr lang="de-DE" dirty="0" err="1" smtClean="0"/>
              <a:t>increased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survey</a:t>
            </a:r>
            <a:r>
              <a:rPr lang="de-DE" dirty="0" smtClean="0"/>
              <a:t> </a:t>
            </a:r>
            <a:r>
              <a:rPr lang="de-DE" dirty="0" err="1" smtClean="0"/>
              <a:t>topics</a:t>
            </a:r>
            <a:r>
              <a:rPr lang="de-DE" dirty="0" smtClean="0"/>
              <a:t>, </a:t>
            </a:r>
            <a:r>
              <a:rPr lang="de-DE" dirty="0" err="1" smtClean="0"/>
              <a:t>knowledge</a:t>
            </a:r>
            <a:r>
              <a:rPr lang="de-DE" dirty="0" smtClean="0"/>
              <a:t> </a:t>
            </a:r>
            <a:r>
              <a:rPr lang="de-DE" dirty="0" err="1" smtClean="0"/>
              <a:t>changes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2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7" y="6279252"/>
            <a:ext cx="2313816" cy="5252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1200690" y="2156857"/>
            <a:ext cx="3610947" cy="3093154"/>
          </a:xfrm>
          <a:prstGeom prst="rect">
            <a:avLst/>
          </a:prstGeom>
          <a:solidFill>
            <a:srgbClr val="DDEEFF">
              <a:alpha val="43137"/>
            </a:srgb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500" b="1" dirty="0" smtClean="0"/>
              <a:t>An example:</a:t>
            </a:r>
          </a:p>
          <a:p>
            <a:endParaRPr lang="en-US" sz="1500" dirty="0"/>
          </a:p>
          <a:p>
            <a:r>
              <a:rPr lang="en-US" sz="1500" dirty="0" err="1" smtClean="0"/>
              <a:t>Veroff</a:t>
            </a:r>
            <a:r>
              <a:rPr lang="en-US" sz="1500" dirty="0"/>
              <a:t>, </a:t>
            </a:r>
            <a:r>
              <a:rPr lang="en-US" sz="1500" dirty="0" smtClean="0"/>
              <a:t>Hatchett and </a:t>
            </a:r>
            <a:r>
              <a:rPr lang="en-US" sz="1500" dirty="0" err="1"/>
              <a:t>Douvan</a:t>
            </a:r>
            <a:r>
              <a:rPr lang="en-US" sz="1500" dirty="0"/>
              <a:t> (1992) randomly assigned newlywed couples to one of </a:t>
            </a:r>
            <a:r>
              <a:rPr lang="en-US" sz="1500" dirty="0" smtClean="0"/>
              <a:t>two groups</a:t>
            </a:r>
            <a:r>
              <a:rPr lang="en-US" sz="1500" dirty="0"/>
              <a:t>: one that participated in frequent and intensive interviews (the </a:t>
            </a:r>
            <a:r>
              <a:rPr lang="en-US" sz="1500" dirty="0" smtClean="0"/>
              <a:t>study group</a:t>
            </a:r>
            <a:r>
              <a:rPr lang="en-US" sz="1500" dirty="0"/>
              <a:t>) about marital satisfaction </a:t>
            </a:r>
            <a:r>
              <a:rPr lang="en-US" sz="1500" dirty="0" smtClean="0"/>
              <a:t>[..] and </a:t>
            </a:r>
            <a:r>
              <a:rPr lang="en-US" sz="1500" dirty="0"/>
              <a:t>another that </a:t>
            </a:r>
            <a:r>
              <a:rPr lang="en-US" sz="1500" dirty="0" smtClean="0"/>
              <a:t> participated </a:t>
            </a:r>
            <a:r>
              <a:rPr lang="en-US" sz="1500" dirty="0"/>
              <a:t>in minimal and infrequent </a:t>
            </a:r>
            <a:r>
              <a:rPr lang="en-US" sz="1500" dirty="0" smtClean="0"/>
              <a:t>interviews […]. </a:t>
            </a:r>
            <a:r>
              <a:rPr lang="en-US" sz="1500" dirty="0"/>
              <a:t>The authors concluded that ‘‘[b]y the fourth year . . . </a:t>
            </a:r>
            <a:r>
              <a:rPr lang="en-US" sz="1500" dirty="0" smtClean="0"/>
              <a:t>The marriages </a:t>
            </a:r>
            <a:r>
              <a:rPr lang="en-US" sz="1500" dirty="0"/>
              <a:t>of the study group couples appeared to be better adjusted on </a:t>
            </a:r>
            <a:r>
              <a:rPr lang="en-US" sz="1500" dirty="0" smtClean="0"/>
              <a:t>several dimensions </a:t>
            </a:r>
            <a:r>
              <a:rPr lang="en-US" sz="1500" dirty="0"/>
              <a:t>of marital quality’’ (p. 315).</a:t>
            </a:r>
            <a:endParaRPr lang="de-DE" sz="1500" dirty="0"/>
          </a:p>
        </p:txBody>
      </p:sp>
      <p:sp>
        <p:nvSpPr>
          <p:cNvPr id="7" name="Textfeld 6"/>
          <p:cNvSpPr txBox="1"/>
          <p:nvPr/>
        </p:nvSpPr>
        <p:spPr>
          <a:xfrm>
            <a:off x="1200689" y="5386258"/>
            <a:ext cx="36109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Warren, </a:t>
            </a:r>
            <a:r>
              <a:rPr lang="de-DE" sz="1200" dirty="0" err="1" smtClean="0"/>
              <a:t>Halpern-Manners</a:t>
            </a:r>
            <a:r>
              <a:rPr lang="de-DE" sz="1200" dirty="0" smtClean="0"/>
              <a:t> (2012): Panel </a:t>
            </a:r>
            <a:r>
              <a:rPr lang="de-DE" sz="1200" dirty="0" err="1" smtClean="0"/>
              <a:t>Conditioning</a:t>
            </a:r>
            <a:r>
              <a:rPr lang="de-DE" sz="1200" dirty="0" smtClean="0"/>
              <a:t> in Longitudinal </a:t>
            </a:r>
            <a:r>
              <a:rPr lang="de-DE" sz="1200" dirty="0" err="1" smtClean="0"/>
              <a:t>Social</a:t>
            </a:r>
            <a:r>
              <a:rPr lang="de-DE" sz="1200" dirty="0" smtClean="0"/>
              <a:t> Science Surveys. </a:t>
            </a:r>
            <a:r>
              <a:rPr lang="de-DE" sz="1200" dirty="0" err="1" smtClean="0"/>
              <a:t>Sociological</a:t>
            </a:r>
            <a:r>
              <a:rPr lang="de-DE" sz="1200" dirty="0" smtClean="0"/>
              <a:t> </a:t>
            </a:r>
            <a:r>
              <a:rPr lang="de-DE" sz="1200" dirty="0" err="1" smtClean="0"/>
              <a:t>Methods</a:t>
            </a:r>
            <a:r>
              <a:rPr lang="de-DE" sz="1200" dirty="0" smtClean="0"/>
              <a:t> </a:t>
            </a:r>
            <a:r>
              <a:rPr lang="de-DE" sz="1200" dirty="0" err="1" smtClean="0"/>
              <a:t>and</a:t>
            </a:r>
            <a:r>
              <a:rPr lang="de-DE" sz="1200" dirty="0" smtClean="0"/>
              <a:t> Research 41(4): 491-534.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47988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sensitivity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/>
              <a:t> </a:t>
            </a:r>
            <a:r>
              <a:rPr lang="de-DE" dirty="0" err="1" smtClean="0"/>
              <a:t>its</a:t>
            </a:r>
            <a:r>
              <a:rPr lang="de-DE" dirty="0" smtClean="0"/>
              <a:t> </a:t>
            </a:r>
            <a:r>
              <a:rPr lang="de-DE" dirty="0" err="1" smtClean="0"/>
              <a:t>relevance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panel</a:t>
            </a:r>
            <a:r>
              <a:rPr lang="de-DE" dirty="0" smtClean="0"/>
              <a:t> </a:t>
            </a:r>
            <a:r>
              <a:rPr lang="de-DE" dirty="0" err="1" smtClean="0"/>
              <a:t>conditioning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24127" y="2274848"/>
            <a:ext cx="10394721" cy="4034511"/>
          </a:xfrm>
        </p:spPr>
        <p:txBody>
          <a:bodyPr/>
          <a:lstStyle/>
          <a:p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characteristics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sensitive </a:t>
            </a:r>
            <a:r>
              <a:rPr lang="de-DE" dirty="0" err="1" smtClean="0"/>
              <a:t>questions</a:t>
            </a:r>
            <a:r>
              <a:rPr lang="de-DE" dirty="0" smtClean="0"/>
              <a:t> (</a:t>
            </a:r>
            <a:r>
              <a:rPr lang="de-DE" dirty="0" err="1" smtClean="0"/>
              <a:t>Tourangeau</a:t>
            </a:r>
            <a:r>
              <a:rPr lang="de-DE" dirty="0" smtClean="0"/>
              <a:t> &amp; </a:t>
            </a:r>
            <a:r>
              <a:rPr lang="de-DE" dirty="0"/>
              <a:t>al</a:t>
            </a:r>
            <a:r>
              <a:rPr lang="de-DE" dirty="0" smtClean="0"/>
              <a:t>., 2000</a:t>
            </a:r>
            <a:r>
              <a:rPr lang="de-DE" dirty="0"/>
              <a:t>):</a:t>
            </a:r>
          </a:p>
          <a:p>
            <a:pPr lvl="1"/>
            <a:r>
              <a:rPr lang="de-DE" dirty="0" err="1" smtClean="0"/>
              <a:t>Answer</a:t>
            </a:r>
            <a:r>
              <a:rPr lang="de-DE" dirty="0" smtClean="0"/>
              <a:t> </a:t>
            </a:r>
            <a:r>
              <a:rPr lang="de-DE" dirty="0" err="1" smtClean="0"/>
              <a:t>calls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socially</a:t>
            </a:r>
            <a:r>
              <a:rPr lang="de-DE" dirty="0" smtClean="0"/>
              <a:t> </a:t>
            </a:r>
            <a:r>
              <a:rPr lang="de-DE" dirty="0" err="1" smtClean="0"/>
              <a:t>unaccepted</a:t>
            </a:r>
            <a:r>
              <a:rPr lang="de-DE" dirty="0" smtClean="0"/>
              <a:t> </a:t>
            </a:r>
            <a:r>
              <a:rPr lang="de-DE" dirty="0" err="1" smtClean="0"/>
              <a:t>answer</a:t>
            </a:r>
            <a:endParaRPr lang="de-DE" dirty="0"/>
          </a:p>
          <a:p>
            <a:pPr lvl="1"/>
            <a:r>
              <a:rPr lang="de-DE" dirty="0" smtClean="0"/>
              <a:t>Intrusive </a:t>
            </a:r>
            <a:r>
              <a:rPr lang="de-DE" dirty="0" err="1" smtClean="0"/>
              <a:t>and</a:t>
            </a:r>
            <a:r>
              <a:rPr lang="de-DE" dirty="0" smtClean="0"/>
              <a:t> private, </a:t>
            </a:r>
            <a:r>
              <a:rPr lang="de-DE" dirty="0" err="1" smtClean="0"/>
              <a:t>taboo</a:t>
            </a:r>
            <a:r>
              <a:rPr lang="de-DE" dirty="0" smtClean="0"/>
              <a:t> in </a:t>
            </a:r>
            <a:r>
              <a:rPr lang="de-DE" dirty="0" err="1" smtClean="0"/>
              <a:t>everyday</a:t>
            </a:r>
            <a:r>
              <a:rPr lang="de-DE" dirty="0" smtClean="0"/>
              <a:t> </a:t>
            </a:r>
            <a:r>
              <a:rPr lang="de-DE" dirty="0" err="1" smtClean="0"/>
              <a:t>conversation</a:t>
            </a:r>
            <a:r>
              <a:rPr lang="de-DE" dirty="0" smtClean="0"/>
              <a:t> (</a:t>
            </a:r>
            <a:r>
              <a:rPr lang="de-DE" dirty="0" err="1" smtClean="0"/>
              <a:t>religion</a:t>
            </a:r>
            <a:r>
              <a:rPr lang="de-DE" dirty="0"/>
              <a:t>, </a:t>
            </a:r>
            <a:r>
              <a:rPr lang="de-DE" dirty="0" err="1" smtClean="0"/>
              <a:t>income</a:t>
            </a:r>
            <a:r>
              <a:rPr lang="de-DE" dirty="0" smtClean="0"/>
              <a:t>, </a:t>
            </a:r>
            <a:r>
              <a:rPr lang="de-DE" dirty="0" err="1" smtClean="0"/>
              <a:t>sexuality</a:t>
            </a:r>
            <a:r>
              <a:rPr lang="de-DE" dirty="0" smtClean="0"/>
              <a:t>)</a:t>
            </a:r>
            <a:endParaRPr lang="de-DE" dirty="0"/>
          </a:p>
          <a:p>
            <a:pPr lvl="1"/>
            <a:r>
              <a:rPr lang="de-DE" dirty="0" err="1" smtClean="0"/>
              <a:t>Concern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privacy</a:t>
            </a:r>
            <a:r>
              <a:rPr lang="de-DE" dirty="0" smtClean="0"/>
              <a:t>,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security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endParaRPr lang="de-DE" dirty="0"/>
          </a:p>
          <a:p>
            <a:pPr lvl="1"/>
            <a:endParaRPr lang="de-DE" dirty="0"/>
          </a:p>
          <a:p>
            <a:pPr marL="128016" lvl="1" indent="0">
              <a:buNone/>
            </a:pPr>
            <a:r>
              <a:rPr lang="de-DE" sz="2200" dirty="0" err="1" smtClean="0"/>
              <a:t>Two</a:t>
            </a:r>
            <a:r>
              <a:rPr lang="de-DE" sz="2200" dirty="0" smtClean="0"/>
              <a:t> </a:t>
            </a:r>
            <a:r>
              <a:rPr lang="de-DE" sz="2200" dirty="0" err="1" smtClean="0"/>
              <a:t>possible</a:t>
            </a:r>
            <a:r>
              <a:rPr lang="de-DE" sz="2200" dirty="0" smtClean="0"/>
              <a:t> </a:t>
            </a:r>
            <a:r>
              <a:rPr lang="de-DE" sz="2200" dirty="0" err="1" smtClean="0"/>
              <a:t>effects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panel</a:t>
            </a:r>
            <a:r>
              <a:rPr lang="de-DE" sz="2200" dirty="0" smtClean="0"/>
              <a:t> </a:t>
            </a:r>
            <a:r>
              <a:rPr lang="de-DE" sz="2200" dirty="0" err="1" smtClean="0"/>
              <a:t>conditioning</a:t>
            </a:r>
            <a:r>
              <a:rPr lang="de-DE" sz="2200" dirty="0" smtClean="0"/>
              <a:t> in </a:t>
            </a:r>
            <a:r>
              <a:rPr lang="de-DE" sz="2200" dirty="0" err="1" smtClean="0"/>
              <a:t>case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sensitive </a:t>
            </a:r>
            <a:r>
              <a:rPr lang="de-DE" sz="2200" dirty="0" err="1" smtClean="0"/>
              <a:t>questions</a:t>
            </a:r>
            <a:r>
              <a:rPr lang="de-DE" sz="2200" dirty="0" smtClean="0"/>
              <a:t>:</a:t>
            </a:r>
            <a:endParaRPr lang="de-DE" sz="2200" dirty="0"/>
          </a:p>
          <a:p>
            <a:pPr lvl="1"/>
            <a:r>
              <a:rPr lang="de-DE" dirty="0" err="1" smtClean="0"/>
              <a:t>Desirable</a:t>
            </a:r>
            <a:r>
              <a:rPr lang="de-DE" dirty="0" smtClean="0"/>
              <a:t>: More </a:t>
            </a:r>
            <a:r>
              <a:rPr lang="de-DE" dirty="0" err="1" smtClean="0"/>
              <a:t>trust</a:t>
            </a:r>
            <a:r>
              <a:rPr lang="de-DE" dirty="0" smtClean="0"/>
              <a:t> in </a:t>
            </a:r>
            <a:r>
              <a:rPr lang="de-DE" dirty="0" err="1" smtClean="0"/>
              <a:t>survey</a:t>
            </a:r>
            <a:r>
              <a:rPr lang="de-DE" dirty="0" smtClean="0"/>
              <a:t> </a:t>
            </a:r>
            <a:r>
              <a:rPr lang="de-DE" dirty="0" err="1" smtClean="0"/>
              <a:t>situation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→  </a:t>
            </a:r>
            <a:r>
              <a:rPr lang="de-DE" dirty="0" smtClean="0"/>
              <a:t>More honest </a:t>
            </a:r>
            <a:r>
              <a:rPr lang="de-DE" dirty="0" err="1" smtClean="0"/>
              <a:t>answers</a:t>
            </a:r>
            <a:r>
              <a:rPr lang="de-DE" dirty="0" smtClean="0"/>
              <a:t>,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desirability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attitude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endParaRPr lang="de-DE" dirty="0"/>
          </a:p>
          <a:p>
            <a:pPr lvl="1"/>
            <a:r>
              <a:rPr lang="de-DE" dirty="0" smtClean="0"/>
              <a:t>Not </a:t>
            </a:r>
            <a:r>
              <a:rPr lang="de-DE" dirty="0" err="1" smtClean="0"/>
              <a:t>desirable</a:t>
            </a:r>
            <a:r>
              <a:rPr lang="de-DE" dirty="0" smtClean="0"/>
              <a:t>: </a:t>
            </a:r>
            <a:r>
              <a:rPr lang="de-DE" dirty="0" err="1" smtClean="0"/>
              <a:t>Consistency</a:t>
            </a:r>
            <a:r>
              <a:rPr lang="de-DE" dirty="0" smtClean="0"/>
              <a:t> </a:t>
            </a:r>
            <a:r>
              <a:rPr lang="de-DE" dirty="0" err="1" smtClean="0"/>
              <a:t>effect</a:t>
            </a:r>
            <a:r>
              <a:rPr lang="de-DE" dirty="0" smtClean="0"/>
              <a:t> on </a:t>
            </a:r>
            <a:r>
              <a:rPr lang="de-DE" dirty="0" err="1" smtClean="0"/>
              <a:t>behavior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self-reporting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→ </a:t>
            </a:r>
            <a:r>
              <a:rPr lang="de-DE" dirty="0" err="1" smtClean="0"/>
              <a:t>Adjustment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actual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reported</a:t>
            </a:r>
            <a:r>
              <a:rPr lang="de-DE" dirty="0" smtClean="0"/>
              <a:t> </a:t>
            </a:r>
            <a:r>
              <a:rPr lang="de-DE" dirty="0" err="1" smtClean="0"/>
              <a:t>behavior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greater</a:t>
            </a:r>
            <a:r>
              <a:rPr lang="de-DE" dirty="0" smtClean="0"/>
              <a:t> </a:t>
            </a:r>
            <a:r>
              <a:rPr lang="de-DE" dirty="0" err="1" smtClean="0"/>
              <a:t>conformity</a:t>
            </a:r>
            <a:r>
              <a:rPr lang="de-DE" dirty="0" smtClean="0"/>
              <a:t>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deviant </a:t>
            </a:r>
            <a:r>
              <a:rPr lang="de-DE" dirty="0" err="1" smtClean="0"/>
              <a:t>behavior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3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7" y="6279252"/>
            <a:ext cx="2313816" cy="525212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62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Measurement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panel</a:t>
            </a:r>
            <a:r>
              <a:rPr lang="de-DE" dirty="0" smtClean="0"/>
              <a:t> </a:t>
            </a:r>
            <a:r>
              <a:rPr lang="de-DE" dirty="0" err="1" smtClean="0"/>
              <a:t>conditioning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2213810" y="2735179"/>
            <a:ext cx="6360695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786063" y="2478505"/>
            <a:ext cx="113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Group 1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2518611" y="2084832"/>
            <a:ext cx="1299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Time 1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523874" y="2084832"/>
            <a:ext cx="1299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Time </a:t>
            </a:r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809875" y="2084832"/>
            <a:ext cx="1299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Time </a:t>
            </a:r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786063" y="3577389"/>
            <a:ext cx="113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Group </a:t>
            </a:r>
            <a:r>
              <a:rPr lang="de-DE" dirty="0" smtClean="0"/>
              <a:t>2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786063" y="4676274"/>
            <a:ext cx="1138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Group </a:t>
            </a:r>
            <a:r>
              <a:rPr lang="de-DE" dirty="0" smtClean="0"/>
              <a:t>3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>
          <a:xfrm>
            <a:off x="2213810" y="3762055"/>
            <a:ext cx="6360695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>
            <a:off x="2213810" y="4845262"/>
            <a:ext cx="6360695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Ellipse 14"/>
          <p:cNvSpPr/>
          <p:nvPr/>
        </p:nvSpPr>
        <p:spPr>
          <a:xfrm>
            <a:off x="2791326" y="2526631"/>
            <a:ext cx="433137" cy="41709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>
            <a:off x="7243010" y="2518700"/>
            <a:ext cx="433137" cy="41709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4957010" y="2526631"/>
            <a:ext cx="433137" cy="41709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T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4961020" y="3529625"/>
            <a:ext cx="433137" cy="41709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C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7243010" y="3577389"/>
            <a:ext cx="433137" cy="41709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>
            <a:off x="7243011" y="4636714"/>
            <a:ext cx="433137" cy="41709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C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22" name="Gerade Verbindung mit Pfeil 21"/>
          <p:cNvCxnSpPr/>
          <p:nvPr/>
        </p:nvCxnSpPr>
        <p:spPr>
          <a:xfrm>
            <a:off x="5173578" y="2999874"/>
            <a:ext cx="0" cy="4411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Gekrümmter Verbinder 23"/>
          <p:cNvCxnSpPr/>
          <p:nvPr/>
        </p:nvCxnSpPr>
        <p:spPr>
          <a:xfrm rot="5400000">
            <a:off x="6635131" y="3763406"/>
            <a:ext cx="1636193" cy="12700"/>
          </a:xfrm>
          <a:prstGeom prst="curvedConnector3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9404680" y="3023391"/>
            <a:ext cx="22298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 err="1" smtClean="0">
                <a:sym typeface="Wingdings" panose="05000000000000000000" pitchFamily="2" charset="2"/>
              </a:rPr>
              <a:t>Between-subjects</a:t>
            </a:r>
            <a:r>
              <a:rPr lang="de-DE" dirty="0" smtClean="0">
                <a:sym typeface="Wingdings" panose="05000000000000000000" pitchFamily="2" charset="2"/>
              </a:rPr>
              <a:t> design: </a:t>
            </a:r>
            <a:r>
              <a:rPr lang="de-DE" dirty="0" err="1" smtClean="0">
                <a:sym typeface="Wingdings" panose="05000000000000000000" pitchFamily="2" charset="2"/>
              </a:rPr>
              <a:t>Comparison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parameters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of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experienced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and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fresh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participants</a:t>
            </a:r>
            <a:endParaRPr lang="de-DE" dirty="0"/>
          </a:p>
        </p:txBody>
      </p:sp>
      <p:sp>
        <p:nvSpPr>
          <p:cNvPr id="27" name="Geschweifte Klammer rechts 26"/>
          <p:cNvSpPr/>
          <p:nvPr/>
        </p:nvSpPr>
        <p:spPr>
          <a:xfrm>
            <a:off x="8710863" y="2590800"/>
            <a:ext cx="874295" cy="236621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3" name="Grafik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7" y="6279252"/>
            <a:ext cx="2313816" cy="525212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32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Hypotheses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24128" y="1863524"/>
            <a:ext cx="10120610" cy="4445836"/>
          </a:xfrm>
        </p:spPr>
        <p:txBody>
          <a:bodyPr>
            <a:normAutofit/>
          </a:bodyPr>
          <a:lstStyle/>
          <a:p>
            <a:pPr fontAlgn="base"/>
            <a:r>
              <a:rPr lang="de-DE" dirty="0"/>
              <a:t>H1: </a:t>
            </a:r>
            <a:r>
              <a:rPr lang="de-DE" dirty="0" smtClean="0"/>
              <a:t>The </a:t>
            </a:r>
            <a:r>
              <a:rPr lang="de-DE" dirty="0" err="1" smtClean="0"/>
              <a:t>answers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experienced</a:t>
            </a:r>
            <a:r>
              <a:rPr lang="de-DE" dirty="0" smtClean="0"/>
              <a:t> </a:t>
            </a:r>
            <a:r>
              <a:rPr lang="de-DE" dirty="0" err="1" smtClean="0"/>
              <a:t>respondents</a:t>
            </a:r>
            <a:r>
              <a:rPr lang="de-DE" dirty="0" smtClean="0"/>
              <a:t> </a:t>
            </a:r>
            <a:r>
              <a:rPr lang="de-DE" dirty="0" err="1" smtClean="0"/>
              <a:t>differ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answers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fresh</a:t>
            </a:r>
            <a:r>
              <a:rPr lang="de-DE" dirty="0" smtClean="0"/>
              <a:t> </a:t>
            </a:r>
            <a:r>
              <a:rPr lang="de-DE" dirty="0" err="1" smtClean="0"/>
              <a:t>respondents</a:t>
            </a:r>
            <a:r>
              <a:rPr lang="de-DE" dirty="0" smtClean="0"/>
              <a:t>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sensitive </a:t>
            </a:r>
            <a:r>
              <a:rPr lang="de-DE" dirty="0" err="1" smtClean="0"/>
              <a:t>questions</a:t>
            </a:r>
            <a:r>
              <a:rPr lang="de-DE" dirty="0" smtClean="0"/>
              <a:t>.</a:t>
            </a:r>
            <a:endParaRPr lang="de-DE" dirty="0"/>
          </a:p>
          <a:p>
            <a:pPr fontAlgn="base"/>
            <a:r>
              <a:rPr lang="de-DE" dirty="0"/>
              <a:t>H2: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desirability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r>
              <a:rPr lang="de-DE" dirty="0" smtClean="0"/>
              <a:t> in sensitive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differ</a:t>
            </a:r>
            <a:r>
              <a:rPr lang="de-DE" dirty="0" smtClean="0"/>
              <a:t> </a:t>
            </a:r>
            <a:r>
              <a:rPr lang="de-DE" dirty="0" err="1" smtClean="0"/>
              <a:t>depending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type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question</a:t>
            </a:r>
            <a:r>
              <a:rPr lang="de-DE" dirty="0"/>
              <a:t>.</a:t>
            </a:r>
            <a:endParaRPr lang="de-DE" dirty="0" smtClean="0"/>
          </a:p>
          <a:p>
            <a:pPr lvl="1" fontAlgn="base"/>
            <a:r>
              <a:rPr lang="de-DE" dirty="0" smtClean="0"/>
              <a:t>H2.1: </a:t>
            </a:r>
            <a:r>
              <a:rPr lang="de-DE" dirty="0" err="1" smtClean="0"/>
              <a:t>Experienced</a:t>
            </a:r>
            <a:r>
              <a:rPr lang="de-DE" dirty="0" smtClean="0"/>
              <a:t> </a:t>
            </a:r>
            <a:r>
              <a:rPr lang="de-DE" dirty="0" err="1" smtClean="0"/>
              <a:t>respondents</a:t>
            </a:r>
            <a:r>
              <a:rPr lang="de-DE" dirty="0" smtClean="0"/>
              <a:t> </a:t>
            </a:r>
            <a:r>
              <a:rPr lang="de-DE" dirty="0" err="1" smtClean="0"/>
              <a:t>answer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socially</a:t>
            </a:r>
            <a:r>
              <a:rPr lang="de-DE" dirty="0" smtClean="0"/>
              <a:t> </a:t>
            </a:r>
            <a:r>
              <a:rPr lang="de-DE" dirty="0" err="1" smtClean="0"/>
              <a:t>desirable</a:t>
            </a:r>
            <a:r>
              <a:rPr lang="de-DE" dirty="0" smtClean="0"/>
              <a:t>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attitude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.</a:t>
            </a:r>
          </a:p>
          <a:p>
            <a:pPr lvl="1" fontAlgn="base"/>
            <a:r>
              <a:rPr lang="de-DE" dirty="0" smtClean="0"/>
              <a:t>H2.2: </a:t>
            </a:r>
            <a:r>
              <a:rPr lang="de-DE" dirty="0" err="1"/>
              <a:t>Experienced</a:t>
            </a:r>
            <a:r>
              <a:rPr lang="de-DE" dirty="0"/>
              <a:t> </a:t>
            </a:r>
            <a:r>
              <a:rPr lang="de-DE" dirty="0" err="1"/>
              <a:t>respondents</a:t>
            </a:r>
            <a:r>
              <a:rPr lang="de-DE" dirty="0"/>
              <a:t> </a:t>
            </a:r>
            <a:r>
              <a:rPr lang="de-DE" dirty="0" err="1"/>
              <a:t>answer</a:t>
            </a:r>
            <a:r>
              <a:rPr lang="de-DE" dirty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/>
              <a:t>socially</a:t>
            </a:r>
            <a:r>
              <a:rPr lang="de-DE" dirty="0"/>
              <a:t> </a:t>
            </a:r>
            <a:r>
              <a:rPr lang="de-DE" dirty="0" err="1"/>
              <a:t>desirable</a:t>
            </a:r>
            <a:r>
              <a:rPr lang="de-DE" dirty="0"/>
              <a:t> in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behavior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.</a:t>
            </a:r>
            <a:endParaRPr lang="de-DE" dirty="0"/>
          </a:p>
          <a:p>
            <a:pPr fontAlgn="base"/>
            <a:r>
              <a:rPr lang="de-DE" dirty="0" err="1" smtClean="0"/>
              <a:t>Dosage</a:t>
            </a:r>
            <a:r>
              <a:rPr lang="de-DE" dirty="0" smtClean="0"/>
              <a:t> </a:t>
            </a:r>
            <a:r>
              <a:rPr lang="de-DE" dirty="0" err="1" smtClean="0"/>
              <a:t>effects</a:t>
            </a:r>
            <a:endParaRPr lang="de-DE" dirty="0" smtClean="0"/>
          </a:p>
          <a:p>
            <a:pPr lvl="1" fontAlgn="base"/>
            <a:r>
              <a:rPr lang="de-DE" dirty="0" smtClean="0"/>
              <a:t>H3</a:t>
            </a:r>
            <a:r>
              <a:rPr lang="de-DE" dirty="0"/>
              <a:t>: </a:t>
            </a:r>
            <a:r>
              <a:rPr lang="de-DE" dirty="0" smtClean="0"/>
              <a:t>The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treatment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was </a:t>
            </a:r>
            <a:r>
              <a:rPr lang="de-DE" dirty="0" err="1" smtClean="0"/>
              <a:t>interviewed</a:t>
            </a:r>
            <a:r>
              <a:rPr lang="de-DE" dirty="0" smtClean="0"/>
              <a:t>,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greater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difference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groups</a:t>
            </a:r>
            <a:r>
              <a:rPr lang="de-DE" dirty="0" smtClean="0"/>
              <a:t>. </a:t>
            </a:r>
            <a:endParaRPr lang="de-DE" dirty="0"/>
          </a:p>
          <a:p>
            <a:pPr lvl="1" fontAlgn="base"/>
            <a:r>
              <a:rPr lang="de-DE" dirty="0" smtClean="0"/>
              <a:t>H4</a:t>
            </a:r>
            <a:r>
              <a:rPr lang="de-DE" dirty="0"/>
              <a:t>: </a:t>
            </a:r>
            <a:r>
              <a:rPr lang="de-DE" dirty="0" smtClean="0"/>
              <a:t>The </a:t>
            </a:r>
            <a:r>
              <a:rPr lang="de-DE" dirty="0" err="1" smtClean="0"/>
              <a:t>greater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time-lag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waves</a:t>
            </a:r>
            <a:r>
              <a:rPr lang="de-DE" dirty="0"/>
              <a:t>,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 smtClean="0"/>
              <a:t>smaller</a:t>
            </a:r>
            <a:r>
              <a:rPr lang="de-DE" dirty="0" smtClean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difference</a:t>
            </a:r>
            <a:r>
              <a:rPr lang="de-DE" dirty="0"/>
              <a:t> </a:t>
            </a:r>
            <a:r>
              <a:rPr lang="de-DE" dirty="0" err="1"/>
              <a:t>between</a:t>
            </a:r>
            <a:r>
              <a:rPr lang="de-DE" dirty="0"/>
              <a:t> </a:t>
            </a:r>
            <a:r>
              <a:rPr lang="de-DE" dirty="0" err="1"/>
              <a:t>groups</a:t>
            </a:r>
            <a:r>
              <a:rPr lang="de-DE" dirty="0" smtClean="0"/>
              <a:t>.</a:t>
            </a:r>
          </a:p>
          <a:p>
            <a:pPr fontAlgn="base"/>
            <a:r>
              <a:rPr lang="de-DE" dirty="0" smtClean="0"/>
              <a:t>H5: The </a:t>
            </a:r>
            <a:r>
              <a:rPr lang="de-DE" dirty="0" err="1" smtClean="0"/>
              <a:t>kind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sensitivity</a:t>
            </a:r>
            <a:r>
              <a:rPr lang="de-DE" dirty="0" smtClean="0"/>
              <a:t> </a:t>
            </a:r>
            <a:r>
              <a:rPr lang="de-DE" dirty="0" err="1" smtClean="0"/>
              <a:t>interacts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type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question</a:t>
            </a:r>
            <a:endParaRPr lang="de-DE" dirty="0" smtClean="0"/>
          </a:p>
          <a:p>
            <a:pPr lvl="1" fontAlgn="base"/>
            <a:r>
              <a:rPr lang="de-DE" dirty="0" smtClean="0"/>
              <a:t>H5.1: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call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desirable</a:t>
            </a:r>
            <a:r>
              <a:rPr lang="de-DE" dirty="0" smtClean="0"/>
              <a:t> </a:t>
            </a:r>
            <a:r>
              <a:rPr lang="de-DE" dirty="0" err="1" smtClean="0"/>
              <a:t>answers</a:t>
            </a:r>
            <a:r>
              <a:rPr lang="de-DE" dirty="0" smtClean="0"/>
              <a:t> </a:t>
            </a:r>
            <a:r>
              <a:rPr lang="de-DE" dirty="0" err="1" smtClean="0"/>
              <a:t>increase</a:t>
            </a:r>
            <a:r>
              <a:rPr lang="de-DE" dirty="0" smtClean="0"/>
              <a:t> PC </a:t>
            </a:r>
            <a:r>
              <a:rPr lang="de-DE" dirty="0" err="1" smtClean="0"/>
              <a:t>effects</a:t>
            </a:r>
            <a:r>
              <a:rPr lang="de-DE" dirty="0" smtClean="0"/>
              <a:t>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behavior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.</a:t>
            </a:r>
          </a:p>
          <a:p>
            <a:pPr lvl="1" fontAlgn="base"/>
            <a:r>
              <a:rPr lang="de-DE" dirty="0" smtClean="0"/>
              <a:t>H5.2: Intrusive </a:t>
            </a:r>
            <a:r>
              <a:rPr lang="de-DE" dirty="0" err="1" smtClean="0"/>
              <a:t>and</a:t>
            </a:r>
            <a:r>
              <a:rPr lang="de-DE" dirty="0" smtClean="0"/>
              <a:t> private </a:t>
            </a:r>
            <a:r>
              <a:rPr lang="de-DE" dirty="0" err="1" smtClean="0"/>
              <a:t>questions</a:t>
            </a:r>
            <a:r>
              <a:rPr lang="de-DE" dirty="0" smtClean="0"/>
              <a:t> </a:t>
            </a:r>
            <a:r>
              <a:rPr lang="de-DE" dirty="0" err="1" smtClean="0"/>
              <a:t>decrease</a:t>
            </a:r>
            <a:r>
              <a:rPr lang="de-DE" dirty="0" smtClean="0"/>
              <a:t> PC </a:t>
            </a:r>
            <a:r>
              <a:rPr lang="de-DE" dirty="0" err="1" smtClean="0"/>
              <a:t>effects</a:t>
            </a:r>
            <a:r>
              <a:rPr lang="de-DE" dirty="0" smtClean="0"/>
              <a:t> in </a:t>
            </a:r>
            <a:r>
              <a:rPr lang="de-DE" dirty="0" err="1" smtClean="0"/>
              <a:t>case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attitude</a:t>
            </a:r>
            <a:r>
              <a:rPr lang="de-DE" dirty="0" smtClean="0"/>
              <a:t> </a:t>
            </a:r>
            <a:r>
              <a:rPr lang="de-DE" dirty="0" err="1" smtClean="0"/>
              <a:t>questions</a:t>
            </a:r>
            <a:r>
              <a:rPr lang="de-DE" dirty="0" smtClean="0"/>
              <a:t>.</a:t>
            </a:r>
          </a:p>
          <a:p>
            <a:pPr marL="128016" lvl="1" indent="0" fontAlgn="base">
              <a:buNone/>
            </a:pPr>
            <a:endParaRPr lang="de-DE" dirty="0"/>
          </a:p>
          <a:p>
            <a:pPr marL="128016" lvl="1" indent="0" fontAlgn="base">
              <a:buNone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7" y="6279252"/>
            <a:ext cx="2313816" cy="5252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1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 </a:t>
            </a:r>
            <a:r>
              <a:rPr lang="de-DE" dirty="0" err="1" smtClean="0"/>
              <a:t>search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selection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3" y="1940766"/>
            <a:ext cx="9838267" cy="4202127"/>
          </a:xfrm>
        </p:spPr>
        <p:txBody>
          <a:bodyPr>
            <a:normAutofit fontScale="92500" lnSpcReduction="20000"/>
          </a:bodyPr>
          <a:lstStyle/>
          <a:p>
            <a:r>
              <a:rPr lang="de-DE" sz="2400" dirty="0"/>
              <a:t>First </a:t>
            </a:r>
            <a:r>
              <a:rPr lang="de-DE" sz="2400" dirty="0" err="1"/>
              <a:t>literature</a:t>
            </a:r>
            <a:r>
              <a:rPr lang="de-DE" sz="2400" dirty="0"/>
              <a:t> </a:t>
            </a:r>
            <a:r>
              <a:rPr lang="de-DE" sz="2400" dirty="0" err="1" smtClean="0"/>
              <a:t>search</a:t>
            </a:r>
            <a:r>
              <a:rPr lang="de-DE" sz="2400" dirty="0" smtClean="0"/>
              <a:t>: </a:t>
            </a:r>
          </a:p>
          <a:p>
            <a:pPr lvl="1"/>
            <a:r>
              <a:rPr lang="de-DE" sz="2000" dirty="0" err="1" smtClean="0"/>
              <a:t>CLICsearch</a:t>
            </a:r>
            <a:r>
              <a:rPr lang="de-DE" sz="2000" dirty="0" smtClean="0"/>
              <a:t> </a:t>
            </a:r>
            <a:r>
              <a:rPr lang="de-DE" sz="2000" dirty="0" smtClean="0">
                <a:sym typeface="Wingdings" panose="05000000000000000000" pitchFamily="2" charset="2"/>
              </a:rPr>
              <a:t>(</a:t>
            </a:r>
            <a:r>
              <a:rPr lang="de-DE" sz="2000" dirty="0" err="1" smtClean="0">
                <a:sym typeface="Wingdings" panose="05000000000000000000" pitchFamily="2" charset="2"/>
              </a:rPr>
              <a:t>broad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search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interface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containing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for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example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PsycInfo</a:t>
            </a:r>
            <a:r>
              <a:rPr lang="de-DE" sz="2000" dirty="0">
                <a:sym typeface="Wingdings" panose="05000000000000000000" pitchFamily="2" charset="2"/>
              </a:rPr>
              <a:t>, </a:t>
            </a:r>
            <a:r>
              <a:rPr lang="de-DE" sz="2000" dirty="0" err="1" smtClean="0">
                <a:sym typeface="Wingdings" panose="05000000000000000000" pitchFamily="2" charset="2"/>
              </a:rPr>
              <a:t>PsycArticles</a:t>
            </a:r>
            <a:r>
              <a:rPr lang="de-DE" sz="2000" dirty="0" smtClean="0">
                <a:sym typeface="Wingdings" panose="05000000000000000000" pitchFamily="2" charset="2"/>
              </a:rPr>
              <a:t>, </a:t>
            </a:r>
            <a:r>
              <a:rPr lang="de-DE" sz="2000" dirty="0" err="1" smtClean="0">
                <a:sym typeface="Wingdings" panose="05000000000000000000" pitchFamily="2" charset="2"/>
              </a:rPr>
              <a:t>PubMed</a:t>
            </a:r>
            <a:r>
              <a:rPr lang="de-DE" sz="2000" dirty="0" smtClean="0">
                <a:sym typeface="Wingdings" panose="05000000000000000000" pitchFamily="2" charset="2"/>
              </a:rPr>
              <a:t>, </a:t>
            </a:r>
            <a:r>
              <a:rPr lang="de-DE" sz="2000" dirty="0" err="1" smtClean="0">
                <a:sym typeface="Wingdings" panose="05000000000000000000" pitchFamily="2" charset="2"/>
              </a:rPr>
              <a:t>Sociological</a:t>
            </a:r>
            <a:r>
              <a:rPr lang="de-DE" sz="2000" dirty="0" smtClean="0">
                <a:sym typeface="Wingdings" panose="05000000000000000000" pitchFamily="2" charset="2"/>
              </a:rPr>
              <a:t> Abstracts)</a:t>
            </a:r>
          </a:p>
          <a:p>
            <a:pPr lvl="1"/>
            <a:r>
              <a:rPr lang="de-DE" sz="2000" dirty="0" smtClean="0">
                <a:sym typeface="Wingdings" panose="05000000000000000000" pitchFamily="2" charset="2"/>
              </a:rPr>
              <a:t>Search </a:t>
            </a:r>
            <a:r>
              <a:rPr lang="de-DE" sz="2000" dirty="0" err="1" smtClean="0">
                <a:sym typeface="Wingdings" panose="05000000000000000000" pitchFamily="2" charset="2"/>
              </a:rPr>
              <a:t>terms</a:t>
            </a:r>
            <a:r>
              <a:rPr lang="de-DE" sz="2000" dirty="0" smtClean="0">
                <a:sym typeface="Wingdings" panose="05000000000000000000" pitchFamily="2" charset="2"/>
              </a:rPr>
              <a:t>: „</a:t>
            </a:r>
            <a:r>
              <a:rPr lang="de-DE" sz="2000" dirty="0" err="1" smtClean="0">
                <a:sym typeface="Wingdings" panose="05000000000000000000" pitchFamily="2" charset="2"/>
              </a:rPr>
              <a:t>panel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conditioning</a:t>
            </a:r>
            <a:r>
              <a:rPr lang="de-DE" sz="2000" dirty="0" smtClean="0">
                <a:sym typeface="Wingdings" panose="05000000000000000000" pitchFamily="2" charset="2"/>
              </a:rPr>
              <a:t>“, „</a:t>
            </a:r>
            <a:r>
              <a:rPr lang="de-DE" sz="2000" dirty="0" err="1" smtClean="0">
                <a:sym typeface="Wingdings" panose="05000000000000000000" pitchFamily="2" charset="2"/>
              </a:rPr>
              <a:t>survey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conditioning</a:t>
            </a:r>
            <a:r>
              <a:rPr lang="de-DE" sz="2000" dirty="0" smtClean="0">
                <a:sym typeface="Wingdings" panose="05000000000000000000" pitchFamily="2" charset="2"/>
              </a:rPr>
              <a:t>“, „time in sample“, „</a:t>
            </a:r>
            <a:r>
              <a:rPr lang="de-DE" sz="2000" dirty="0" err="1" smtClean="0">
                <a:sym typeface="Wingdings" panose="05000000000000000000" pitchFamily="2" charset="2"/>
              </a:rPr>
              <a:t>rotation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group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bias</a:t>
            </a:r>
            <a:r>
              <a:rPr lang="de-DE" sz="2000" dirty="0" smtClean="0">
                <a:sym typeface="Wingdings" panose="05000000000000000000" pitchFamily="2" charset="2"/>
              </a:rPr>
              <a:t>“ </a:t>
            </a:r>
            <a:r>
              <a:rPr lang="de-DE" sz="2000" dirty="0" err="1" smtClean="0">
                <a:sym typeface="Wingdings" panose="05000000000000000000" pitchFamily="2" charset="2"/>
              </a:rPr>
              <a:t>and</a:t>
            </a:r>
            <a:r>
              <a:rPr lang="de-DE" sz="2000" dirty="0" smtClean="0">
                <a:sym typeface="Wingdings" panose="05000000000000000000" pitchFamily="2" charset="2"/>
              </a:rPr>
              <a:t> 10 </a:t>
            </a:r>
            <a:r>
              <a:rPr lang="de-DE" sz="2000" dirty="0" err="1" smtClean="0">
                <a:sym typeface="Wingdings" panose="05000000000000000000" pitchFamily="2" charset="2"/>
              </a:rPr>
              <a:t>more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related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synonyms</a:t>
            </a:r>
            <a:endParaRPr lang="de-DE" sz="2000" dirty="0"/>
          </a:p>
          <a:p>
            <a:r>
              <a:rPr lang="de-DE" sz="2400" dirty="0" err="1" smtClean="0"/>
              <a:t>Eligibility</a:t>
            </a:r>
            <a:r>
              <a:rPr lang="de-DE" sz="2400" dirty="0" smtClean="0"/>
              <a:t> </a:t>
            </a:r>
            <a:r>
              <a:rPr lang="de-DE" sz="2400" dirty="0" err="1" smtClean="0"/>
              <a:t>criteria</a:t>
            </a:r>
            <a:r>
              <a:rPr lang="de-DE" sz="2400" dirty="0" smtClean="0"/>
              <a:t>: </a:t>
            </a:r>
          </a:p>
          <a:p>
            <a:pPr lvl="1"/>
            <a:r>
              <a:rPr lang="de-DE" sz="2000" dirty="0" smtClean="0"/>
              <a:t>(Quasi-) </a:t>
            </a:r>
            <a:r>
              <a:rPr lang="de-DE" sz="2000" dirty="0" err="1" smtClean="0"/>
              <a:t>experiments</a:t>
            </a:r>
            <a:r>
              <a:rPr lang="de-DE" sz="2000" dirty="0" smtClean="0"/>
              <a:t> </a:t>
            </a:r>
          </a:p>
          <a:p>
            <a:pPr lvl="1"/>
            <a:r>
              <a:rPr lang="de-DE" sz="2000" dirty="0" smtClean="0"/>
              <a:t>Population</a:t>
            </a:r>
            <a:r>
              <a:rPr lang="de-DE" sz="2000" dirty="0"/>
              <a:t>: </a:t>
            </a:r>
            <a:r>
              <a:rPr lang="de-DE" sz="2000" dirty="0" err="1" smtClean="0"/>
              <a:t>Experienced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fresh</a:t>
            </a:r>
            <a:r>
              <a:rPr lang="de-DE" sz="2000" dirty="0" smtClean="0"/>
              <a:t> </a:t>
            </a:r>
            <a:r>
              <a:rPr lang="de-DE" sz="2000" dirty="0" err="1" smtClean="0"/>
              <a:t>panel</a:t>
            </a:r>
            <a:r>
              <a:rPr lang="de-DE" sz="2000" dirty="0" smtClean="0"/>
              <a:t> </a:t>
            </a:r>
            <a:r>
              <a:rPr lang="de-DE" sz="2000" dirty="0" err="1" smtClean="0"/>
              <a:t>respondents</a:t>
            </a:r>
            <a:r>
              <a:rPr lang="de-DE" sz="2000" dirty="0" smtClean="0"/>
              <a:t> (</a:t>
            </a:r>
            <a:r>
              <a:rPr lang="de-DE" sz="2000" dirty="0" err="1" smtClean="0"/>
              <a:t>treatment</a:t>
            </a:r>
            <a:r>
              <a:rPr lang="de-DE" sz="2000" dirty="0" smtClean="0"/>
              <a:t>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control</a:t>
            </a:r>
            <a:r>
              <a:rPr lang="de-DE" sz="2000" dirty="0" smtClean="0"/>
              <a:t> </a:t>
            </a:r>
            <a:r>
              <a:rPr lang="de-DE" sz="2000" dirty="0" err="1" smtClean="0"/>
              <a:t>group</a:t>
            </a:r>
            <a:r>
              <a:rPr lang="de-DE" sz="2000" dirty="0" smtClean="0"/>
              <a:t>)</a:t>
            </a:r>
            <a:endParaRPr lang="de-DE" sz="2000" dirty="0"/>
          </a:p>
          <a:p>
            <a:pPr lvl="1"/>
            <a:r>
              <a:rPr lang="de-DE" sz="2000" dirty="0"/>
              <a:t>Treatment: </a:t>
            </a:r>
            <a:r>
              <a:rPr lang="de-DE" sz="2000" dirty="0" err="1" smtClean="0"/>
              <a:t>Fomer</a:t>
            </a:r>
            <a:r>
              <a:rPr lang="de-DE" sz="2000" dirty="0" smtClean="0"/>
              <a:t> </a:t>
            </a:r>
            <a:r>
              <a:rPr lang="de-DE" sz="2000" dirty="0" err="1" smtClean="0"/>
              <a:t>conditioning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r>
              <a:rPr lang="de-DE" sz="2000" dirty="0" smtClean="0"/>
              <a:t> sensitive </a:t>
            </a:r>
            <a:r>
              <a:rPr lang="de-DE" sz="2000" dirty="0" err="1" smtClean="0"/>
              <a:t>survey</a:t>
            </a:r>
            <a:r>
              <a:rPr lang="de-DE" sz="2000" dirty="0" smtClean="0"/>
              <a:t> </a:t>
            </a:r>
            <a:r>
              <a:rPr lang="de-DE" sz="2000" dirty="0" err="1" smtClean="0"/>
              <a:t>question</a:t>
            </a:r>
            <a:endParaRPr lang="de-DE" sz="2000" dirty="0"/>
          </a:p>
          <a:p>
            <a:pPr lvl="1"/>
            <a:r>
              <a:rPr lang="de-DE" sz="2000" dirty="0" smtClean="0"/>
              <a:t>Time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comparison</a:t>
            </a:r>
            <a:r>
              <a:rPr lang="de-DE" sz="2000" dirty="0" smtClean="0"/>
              <a:t>: </a:t>
            </a:r>
            <a:r>
              <a:rPr lang="de-DE" sz="2000" dirty="0" err="1" smtClean="0"/>
              <a:t>Both</a:t>
            </a:r>
            <a:r>
              <a:rPr lang="de-DE" sz="2000" dirty="0" smtClean="0"/>
              <a:t> </a:t>
            </a:r>
            <a:r>
              <a:rPr lang="de-DE" sz="2000" dirty="0" err="1" smtClean="0"/>
              <a:t>groups</a:t>
            </a:r>
            <a:r>
              <a:rPr lang="de-DE" sz="2000" dirty="0" smtClean="0"/>
              <a:t> </a:t>
            </a:r>
            <a:r>
              <a:rPr lang="de-DE" sz="2000" dirty="0" err="1" smtClean="0"/>
              <a:t>are</a:t>
            </a:r>
            <a:r>
              <a:rPr lang="de-DE" sz="2000" dirty="0" smtClean="0"/>
              <a:t> </a:t>
            </a:r>
            <a:r>
              <a:rPr lang="de-DE" sz="2000" dirty="0" err="1" smtClean="0"/>
              <a:t>asked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same, sensitive </a:t>
            </a:r>
            <a:r>
              <a:rPr lang="de-DE" sz="2000" dirty="0" err="1" smtClean="0"/>
              <a:t>question</a:t>
            </a:r>
            <a:endParaRPr lang="de-DE" sz="2000" dirty="0"/>
          </a:p>
          <a:p>
            <a:pPr lvl="1"/>
            <a:r>
              <a:rPr lang="de-DE" sz="2000" dirty="0" smtClean="0"/>
              <a:t>Outcome</a:t>
            </a:r>
            <a:r>
              <a:rPr lang="de-DE" sz="2000" dirty="0"/>
              <a:t>: </a:t>
            </a:r>
            <a:r>
              <a:rPr lang="de-DE" sz="2000" dirty="0" err="1" smtClean="0"/>
              <a:t>Reported</a:t>
            </a:r>
            <a:r>
              <a:rPr lang="de-DE" sz="2000" dirty="0" smtClean="0"/>
              <a:t> </a:t>
            </a:r>
            <a:r>
              <a:rPr lang="de-DE" sz="2000" dirty="0" err="1" smtClean="0"/>
              <a:t>behavior</a:t>
            </a:r>
            <a:r>
              <a:rPr lang="de-DE" sz="2000" dirty="0" smtClean="0"/>
              <a:t> </a:t>
            </a:r>
            <a:r>
              <a:rPr lang="de-DE" sz="2000" dirty="0" err="1" smtClean="0"/>
              <a:t>or</a:t>
            </a:r>
            <a:r>
              <a:rPr lang="de-DE" sz="2000" dirty="0" smtClean="0"/>
              <a:t> </a:t>
            </a:r>
            <a:r>
              <a:rPr lang="de-DE" sz="2000" dirty="0" err="1" smtClean="0"/>
              <a:t>attitudes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both</a:t>
            </a:r>
            <a:r>
              <a:rPr lang="de-DE" sz="2000" dirty="0" smtClean="0"/>
              <a:t> </a:t>
            </a:r>
            <a:r>
              <a:rPr lang="de-DE" sz="2000" dirty="0" err="1" smtClean="0"/>
              <a:t>groups</a:t>
            </a:r>
            <a:r>
              <a:rPr lang="de-DE" sz="2000" dirty="0" smtClean="0"/>
              <a:t> </a:t>
            </a:r>
            <a:r>
              <a:rPr lang="de-DE" sz="2000" dirty="0" smtClean="0">
                <a:sym typeface="Wingdings" panose="05000000000000000000" pitchFamily="2" charset="2"/>
              </a:rPr>
              <a:t> SMD</a:t>
            </a:r>
            <a:endParaRPr lang="de-DE" sz="2000" dirty="0" smtClean="0"/>
          </a:p>
          <a:p>
            <a:r>
              <a:rPr lang="de-DE" sz="2400" dirty="0" smtClean="0"/>
              <a:t>Forward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backward</a:t>
            </a:r>
            <a:r>
              <a:rPr lang="de-DE" sz="2400" dirty="0" smtClean="0"/>
              <a:t> </a:t>
            </a:r>
            <a:r>
              <a:rPr lang="de-DE" sz="2400" dirty="0" err="1" smtClean="0"/>
              <a:t>search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records</a:t>
            </a:r>
            <a:r>
              <a:rPr lang="de-DE" sz="2400" dirty="0" smtClean="0"/>
              <a:t> </a:t>
            </a:r>
            <a:r>
              <a:rPr lang="de-DE" sz="2400" dirty="0" err="1" smtClean="0"/>
              <a:t>from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first</a:t>
            </a:r>
            <a:r>
              <a:rPr lang="de-DE" sz="2400" dirty="0" smtClean="0"/>
              <a:t> </a:t>
            </a:r>
            <a:r>
              <a:rPr lang="de-DE" sz="2400" dirty="0" err="1" smtClean="0"/>
              <a:t>search</a:t>
            </a:r>
            <a:r>
              <a:rPr lang="de-DE" sz="2400" dirty="0" smtClean="0"/>
              <a:t> </a:t>
            </a:r>
            <a:r>
              <a:rPr lang="de-DE" sz="2400" dirty="0" err="1" smtClean="0"/>
              <a:t>meeting</a:t>
            </a:r>
            <a:r>
              <a:rPr lang="de-DE" sz="2400" dirty="0" smtClean="0"/>
              <a:t> </a:t>
            </a:r>
            <a:r>
              <a:rPr lang="de-DE" sz="2400" dirty="0" err="1" smtClean="0"/>
              <a:t>eligibility</a:t>
            </a:r>
            <a:r>
              <a:rPr lang="de-DE" sz="2400" dirty="0" smtClean="0"/>
              <a:t> </a:t>
            </a:r>
            <a:r>
              <a:rPr lang="de-DE" sz="2400" dirty="0" err="1" smtClean="0"/>
              <a:t>criteria</a:t>
            </a:r>
            <a:r>
              <a:rPr lang="de-DE" sz="2400" dirty="0" smtClean="0"/>
              <a:t> </a:t>
            </a:r>
          </a:p>
          <a:p>
            <a:pPr marL="0" indent="0">
              <a:buNone/>
            </a:pPr>
            <a:r>
              <a:rPr lang="de-DE" sz="2400" dirty="0" smtClean="0">
                <a:sym typeface="Wingdings" panose="05000000000000000000" pitchFamily="2" charset="2"/>
              </a:rPr>
              <a:t>	</a:t>
            </a:r>
            <a:endParaRPr lang="de-DE" sz="24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6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8" y="6279252"/>
            <a:ext cx="2313816" cy="5252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54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42368"/>
          </a:xfrm>
        </p:spPr>
        <p:txBody>
          <a:bodyPr/>
          <a:lstStyle/>
          <a:p>
            <a:r>
              <a:rPr lang="de-DE" dirty="0" smtClean="0"/>
              <a:t>PRISMA Flow Chart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7</a:t>
            </a:fld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244" y="1307940"/>
            <a:ext cx="5324354" cy="5550060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7" y="6279252"/>
            <a:ext cx="2313816" cy="525212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9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Data </a:t>
            </a:r>
            <a:r>
              <a:rPr lang="de-DE" dirty="0" err="1" smtClean="0"/>
              <a:t>collection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outcome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24128" y="1941095"/>
            <a:ext cx="10383570" cy="4236681"/>
          </a:xfrm>
        </p:spPr>
        <p:txBody>
          <a:bodyPr>
            <a:normAutofit/>
          </a:bodyPr>
          <a:lstStyle/>
          <a:p>
            <a:r>
              <a:rPr lang="de-DE" sz="2400" dirty="0" err="1" smtClean="0"/>
              <a:t>Coding</a:t>
            </a:r>
            <a:endParaRPr lang="de-DE" sz="2400" dirty="0" smtClean="0"/>
          </a:p>
          <a:p>
            <a:pPr lvl="1"/>
            <a:r>
              <a:rPr lang="de-DE" sz="2000" dirty="0" smtClean="0"/>
              <a:t>Information on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dirty="0" err="1" smtClean="0"/>
              <a:t>report</a:t>
            </a:r>
            <a:r>
              <a:rPr lang="de-DE" sz="2000" dirty="0" smtClean="0"/>
              <a:t>: </a:t>
            </a:r>
            <a:r>
              <a:rPr lang="de-DE" sz="2000" dirty="0" err="1" smtClean="0"/>
              <a:t>Author</a:t>
            </a:r>
            <a:r>
              <a:rPr lang="de-DE" sz="2000" dirty="0" smtClean="0"/>
              <a:t>, Year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publication</a:t>
            </a:r>
            <a:r>
              <a:rPr lang="de-DE" sz="2000" dirty="0" smtClean="0"/>
              <a:t>, </a:t>
            </a:r>
            <a:r>
              <a:rPr lang="de-DE" sz="2000" dirty="0" err="1" smtClean="0"/>
              <a:t>funding</a:t>
            </a:r>
            <a:endParaRPr lang="de-DE" sz="2000" dirty="0" smtClean="0"/>
          </a:p>
          <a:p>
            <a:pPr lvl="1"/>
            <a:r>
              <a:rPr lang="de-DE" sz="2000" dirty="0" smtClean="0"/>
              <a:t>Intervention: </a:t>
            </a:r>
            <a:r>
              <a:rPr lang="de-DE" sz="2000" dirty="0"/>
              <a:t>D</a:t>
            </a:r>
            <a:r>
              <a:rPr lang="de-DE" sz="2000" dirty="0" smtClean="0"/>
              <a:t>ataset, </a:t>
            </a:r>
            <a:r>
              <a:rPr lang="de-DE" sz="2000" dirty="0" err="1" smtClean="0"/>
              <a:t>survey</a:t>
            </a:r>
            <a:r>
              <a:rPr lang="de-DE" sz="2000" dirty="0" smtClean="0"/>
              <a:t> </a:t>
            </a:r>
            <a:r>
              <a:rPr lang="de-DE" sz="2000" dirty="0" err="1" smtClean="0"/>
              <a:t>mode</a:t>
            </a:r>
            <a:r>
              <a:rPr lang="de-DE" sz="2000" dirty="0" smtClean="0"/>
              <a:t>, </a:t>
            </a:r>
            <a:r>
              <a:rPr lang="de-DE" sz="2000" dirty="0" err="1" smtClean="0"/>
              <a:t>year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comparison</a:t>
            </a:r>
            <a:r>
              <a:rPr lang="de-DE" sz="2000" dirty="0" smtClean="0"/>
              <a:t>, </a:t>
            </a:r>
            <a:r>
              <a:rPr lang="de-DE" sz="2000" dirty="0" err="1" smtClean="0"/>
              <a:t>country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conduction</a:t>
            </a:r>
            <a:r>
              <a:rPr lang="de-DE" sz="2000" dirty="0" smtClean="0"/>
              <a:t>, </a:t>
            </a:r>
            <a:r>
              <a:rPr lang="de-DE" sz="2000" dirty="0" err="1"/>
              <a:t>i</a:t>
            </a:r>
            <a:r>
              <a:rPr lang="de-DE" sz="2000" dirty="0" err="1" smtClean="0"/>
              <a:t>ncentives</a:t>
            </a:r>
            <a:r>
              <a:rPr lang="de-DE" sz="2000" dirty="0" smtClean="0"/>
              <a:t>, Type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question</a:t>
            </a:r>
            <a:r>
              <a:rPr lang="de-DE" sz="2000" dirty="0" smtClean="0"/>
              <a:t>, </a:t>
            </a:r>
            <a:r>
              <a:rPr lang="de-DE" sz="2000" dirty="0" err="1" smtClean="0"/>
              <a:t>topic</a:t>
            </a:r>
            <a:r>
              <a:rPr lang="de-DE" sz="2000" dirty="0" smtClean="0"/>
              <a:t>, </a:t>
            </a:r>
            <a:r>
              <a:rPr lang="de-DE" sz="2000" dirty="0" err="1" smtClean="0"/>
              <a:t>conditioning</a:t>
            </a:r>
            <a:r>
              <a:rPr lang="de-DE" sz="2000" dirty="0" smtClean="0"/>
              <a:t> </a:t>
            </a:r>
            <a:r>
              <a:rPr lang="de-DE" sz="2000" dirty="0" err="1" smtClean="0"/>
              <a:t>frequency</a:t>
            </a:r>
            <a:r>
              <a:rPr lang="de-DE" sz="2000" dirty="0" smtClean="0"/>
              <a:t>, </a:t>
            </a:r>
            <a:r>
              <a:rPr lang="de-DE" sz="2000" dirty="0" err="1" smtClean="0"/>
              <a:t>interval</a:t>
            </a:r>
            <a:r>
              <a:rPr lang="de-DE" sz="2000" dirty="0" smtClean="0"/>
              <a:t> </a:t>
            </a:r>
            <a:r>
              <a:rPr lang="de-DE" sz="2000" dirty="0" err="1" smtClean="0"/>
              <a:t>between</a:t>
            </a:r>
            <a:r>
              <a:rPr lang="de-DE" sz="2000" dirty="0" smtClean="0"/>
              <a:t> </a:t>
            </a:r>
            <a:r>
              <a:rPr lang="de-DE" sz="2000" dirty="0" err="1" smtClean="0"/>
              <a:t>waves</a:t>
            </a:r>
            <a:endParaRPr lang="de-DE" sz="2000" dirty="0" smtClean="0"/>
          </a:p>
          <a:p>
            <a:pPr lvl="1"/>
            <a:r>
              <a:rPr lang="de-DE" sz="2000" dirty="0" err="1" smtClean="0"/>
              <a:t>Results</a:t>
            </a:r>
            <a:r>
              <a:rPr lang="de-DE" sz="2000" dirty="0" smtClean="0"/>
              <a:t>: Outcomes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both</a:t>
            </a:r>
            <a:r>
              <a:rPr lang="de-DE" sz="2000" dirty="0" smtClean="0"/>
              <a:t> </a:t>
            </a:r>
            <a:r>
              <a:rPr lang="de-DE" sz="2000" dirty="0" err="1" smtClean="0"/>
              <a:t>groups</a:t>
            </a:r>
            <a:r>
              <a:rPr lang="de-DE" sz="2000" dirty="0" smtClean="0"/>
              <a:t>, Odds </a:t>
            </a:r>
            <a:r>
              <a:rPr lang="de-DE" sz="2000" dirty="0" err="1" smtClean="0"/>
              <a:t>Ratios</a:t>
            </a:r>
            <a:r>
              <a:rPr lang="de-DE" sz="2000" dirty="0" smtClean="0"/>
              <a:t>, </a:t>
            </a:r>
            <a:r>
              <a:rPr lang="de-DE" sz="2000" dirty="0" err="1" smtClean="0"/>
              <a:t>test</a:t>
            </a:r>
            <a:r>
              <a:rPr lang="de-DE" sz="2000" dirty="0" smtClean="0"/>
              <a:t> </a:t>
            </a:r>
            <a:r>
              <a:rPr lang="de-DE" sz="2000" dirty="0" err="1" smtClean="0"/>
              <a:t>statistics</a:t>
            </a:r>
            <a:r>
              <a:rPr lang="de-DE" sz="2000" dirty="0" smtClean="0"/>
              <a:t> </a:t>
            </a:r>
          </a:p>
          <a:p>
            <a:pPr marL="128016" lvl="1" indent="0">
              <a:buNone/>
            </a:pPr>
            <a:endParaRPr lang="de-DE" sz="2000" dirty="0" smtClean="0"/>
          </a:p>
          <a:p>
            <a:r>
              <a:rPr lang="de-DE" sz="2400" dirty="0" err="1" smtClean="0"/>
              <a:t>Effect</a:t>
            </a:r>
            <a:r>
              <a:rPr lang="de-DE" sz="2400" dirty="0" smtClean="0"/>
              <a:t> </a:t>
            </a:r>
            <a:r>
              <a:rPr lang="de-DE" sz="2400" dirty="0" err="1" smtClean="0"/>
              <a:t>size</a:t>
            </a:r>
            <a:r>
              <a:rPr lang="de-DE" sz="2400" dirty="0" smtClean="0"/>
              <a:t> </a:t>
            </a:r>
            <a:r>
              <a:rPr lang="de-DE" sz="2400" dirty="0" err="1" smtClean="0"/>
              <a:t>measure</a:t>
            </a:r>
            <a:r>
              <a:rPr lang="de-DE" sz="2400" dirty="0" smtClean="0"/>
              <a:t>: </a:t>
            </a:r>
            <a:r>
              <a:rPr lang="de-DE" sz="2400" dirty="0" err="1" smtClean="0">
                <a:sym typeface="Wingdings" panose="05000000000000000000" pitchFamily="2" charset="2"/>
              </a:rPr>
              <a:t>Standardized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mean</a:t>
            </a:r>
            <a:r>
              <a:rPr lang="de-DE" sz="2400" dirty="0" smtClean="0">
                <a:sym typeface="Wingdings" panose="05000000000000000000" pitchFamily="2" charset="2"/>
              </a:rPr>
              <a:t> </a:t>
            </a:r>
            <a:r>
              <a:rPr lang="de-DE" sz="2400" dirty="0" err="1" smtClean="0">
                <a:sym typeface="Wingdings" panose="05000000000000000000" pitchFamily="2" charset="2"/>
              </a:rPr>
              <a:t>differences</a:t>
            </a:r>
            <a:endParaRPr lang="de-DE" sz="2400" dirty="0">
              <a:sym typeface="Wingdings" panose="05000000000000000000" pitchFamily="2" charset="2"/>
            </a:endParaRPr>
          </a:p>
          <a:p>
            <a:pPr lvl="1"/>
            <a:r>
              <a:rPr lang="de-DE" sz="2000" dirty="0" smtClean="0">
                <a:sym typeface="Wingdings" panose="05000000000000000000" pitchFamily="2" charset="2"/>
              </a:rPr>
              <a:t>SMD &gt; 0: </a:t>
            </a:r>
            <a:r>
              <a:rPr lang="de-DE" sz="2000" dirty="0" err="1" smtClean="0">
                <a:sym typeface="Wingdings" panose="05000000000000000000" pitchFamily="2" charset="2"/>
              </a:rPr>
              <a:t>Experienced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panelists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respond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less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socially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desirable</a:t>
            </a:r>
            <a:endParaRPr lang="de-DE" sz="2000" dirty="0" smtClean="0">
              <a:sym typeface="Wingdings" panose="05000000000000000000" pitchFamily="2" charset="2"/>
            </a:endParaRPr>
          </a:p>
          <a:p>
            <a:pPr lvl="1"/>
            <a:r>
              <a:rPr lang="de-DE" sz="2000" dirty="0" smtClean="0">
                <a:sym typeface="Wingdings" panose="05000000000000000000" pitchFamily="2" charset="2"/>
              </a:rPr>
              <a:t>SMD &lt; 0: </a:t>
            </a:r>
            <a:r>
              <a:rPr lang="de-DE" sz="2000" dirty="0" err="1" smtClean="0">
                <a:sym typeface="Wingdings" panose="05000000000000000000" pitchFamily="2" charset="2"/>
              </a:rPr>
              <a:t>Experienced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panelists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respond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more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socially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desirable</a:t>
            </a:r>
            <a:endParaRPr lang="de-DE" sz="2000" dirty="0">
              <a:sym typeface="Wingdings" panose="05000000000000000000" pitchFamily="2" charset="2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7" y="6279252"/>
            <a:ext cx="2313816" cy="5252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67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Analysis </a:t>
            </a:r>
            <a:r>
              <a:rPr lang="de-DE" dirty="0" err="1" smtClean="0"/>
              <a:t>method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677334" y="1352062"/>
            <a:ext cx="8596668" cy="4689301"/>
          </a:xfrm>
        </p:spPr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3072F-E970-45B7-BDF3-7921FE56AFBC}" type="slidenum">
              <a:rPr lang="de-DE" smtClean="0"/>
              <a:t>9</a:t>
            </a:fld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46" y="6279252"/>
            <a:ext cx="2313816" cy="525212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738" y="6022779"/>
            <a:ext cx="948945" cy="781685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1024128" y="1779687"/>
            <a:ext cx="10027477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>
                <a:sym typeface="Wingdings" panose="05000000000000000000" pitchFamily="2" charset="2"/>
              </a:rPr>
              <a:t>To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account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for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the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hierarchical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data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>
                <a:sym typeface="Wingdings" panose="05000000000000000000" pitchFamily="2" charset="2"/>
              </a:rPr>
              <a:t>structure</a:t>
            </a:r>
            <a:r>
              <a:rPr lang="de-DE" dirty="0" smtClean="0">
                <a:sym typeface="Wingdings" panose="05000000000000000000" pitchFamily="2" charset="2"/>
              </a:rPr>
              <a:t>, a </a:t>
            </a:r>
            <a:r>
              <a:rPr lang="de-DE" dirty="0" err="1" smtClean="0">
                <a:sym typeface="Wingdings" panose="05000000000000000000" pitchFamily="2" charset="2"/>
              </a:rPr>
              <a:t>three</a:t>
            </a:r>
            <a:r>
              <a:rPr lang="de-DE" dirty="0" smtClean="0">
                <a:sym typeface="Wingdings" panose="05000000000000000000" pitchFamily="2" charset="2"/>
              </a:rPr>
              <a:t>-level </a:t>
            </a:r>
            <a:r>
              <a:rPr lang="de-DE" dirty="0">
                <a:sym typeface="Wingdings" panose="05000000000000000000" pitchFamily="2" charset="2"/>
              </a:rPr>
              <a:t>meta-analysis </a:t>
            </a:r>
            <a:r>
              <a:rPr lang="de-DE" dirty="0" err="1">
                <a:sym typeface="Wingdings" panose="05000000000000000000" pitchFamily="2" charset="2"/>
              </a:rPr>
              <a:t>is</a:t>
            </a:r>
            <a:r>
              <a:rPr lang="de-DE" dirty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used</a:t>
            </a:r>
            <a:endParaRPr lang="de-DE" dirty="0" smtClean="0">
              <a:sym typeface="Wingdings" panose="05000000000000000000" pitchFamily="2" charset="2"/>
            </a:endParaRPr>
          </a:p>
          <a:p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 smtClean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sym typeface="Wingdings" panose="05000000000000000000" pitchFamily="2" charset="2"/>
            </a:endParaRPr>
          </a:p>
          <a:p>
            <a:r>
              <a:rPr lang="de-DE" sz="900" dirty="0" smtClean="0">
                <a:sym typeface="Wingdings" panose="05000000000000000000" pitchFamily="2" charset="2"/>
              </a:rPr>
              <a:t>Source: </a:t>
            </a:r>
            <a:r>
              <a:rPr lang="en-US" sz="900" dirty="0" err="1"/>
              <a:t>Harrer</a:t>
            </a:r>
            <a:r>
              <a:rPr lang="en-US" sz="900" dirty="0"/>
              <a:t>, M. &amp; Ebert, D. D. (2018). Doing Meta-Analysis in R: A practical Guide. </a:t>
            </a:r>
            <a:r>
              <a:rPr lang="en-US" sz="900" i="1" dirty="0"/>
              <a:t>PROTECT Lab Friedrich-Alexander University Erlangen-Nuremberg</a:t>
            </a:r>
            <a:r>
              <a:rPr lang="en-US" sz="900" dirty="0"/>
              <a:t>. </a:t>
            </a:r>
            <a:r>
              <a:rPr lang="en-US" sz="900" dirty="0">
                <a:hlinkClick r:id="rId5"/>
              </a:rPr>
              <a:t>https://bookdown.org/MathiasHarrer/Doing_Meta_Analysis_in_R/</a:t>
            </a:r>
            <a:endParaRPr lang="de-DE" sz="900" dirty="0" smtClean="0">
              <a:sym typeface="Wingdings" panose="05000000000000000000" pitchFamily="2" charset="2"/>
            </a:endParaRPr>
          </a:p>
          <a:p>
            <a:endParaRPr lang="de-DE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>
                <a:sym typeface="Wingdings" panose="05000000000000000000" pitchFamily="2" charset="2"/>
              </a:rPr>
              <a:t>R </a:t>
            </a:r>
            <a:r>
              <a:rPr lang="de-DE" dirty="0" err="1" smtClean="0">
                <a:sym typeface="Wingdings" panose="05000000000000000000" pitchFamily="2" charset="2"/>
              </a:rPr>
              <a:t>package</a:t>
            </a:r>
            <a:r>
              <a:rPr lang="de-DE" dirty="0" smtClean="0">
                <a:sym typeface="Wingdings" panose="05000000000000000000" pitchFamily="2" charset="2"/>
              </a:rPr>
              <a:t> </a:t>
            </a:r>
            <a:r>
              <a:rPr lang="de-DE" dirty="0" err="1" smtClean="0">
                <a:sym typeface="Wingdings" panose="05000000000000000000" pitchFamily="2" charset="2"/>
              </a:rPr>
              <a:t>used</a:t>
            </a:r>
            <a:r>
              <a:rPr lang="de-DE" dirty="0" smtClean="0">
                <a:sym typeface="Wingdings" panose="05000000000000000000" pitchFamily="2" charset="2"/>
              </a:rPr>
              <a:t>: </a:t>
            </a:r>
            <a:r>
              <a:rPr lang="de-DE" dirty="0" err="1">
                <a:sym typeface="Wingdings" panose="05000000000000000000" pitchFamily="2" charset="2"/>
              </a:rPr>
              <a:t>metafor</a:t>
            </a:r>
            <a:r>
              <a:rPr lang="de-DE" dirty="0">
                <a:sym typeface="Wingdings" panose="05000000000000000000" pitchFamily="2" charset="2"/>
              </a:rPr>
              <a:t> 2.0-0</a:t>
            </a:r>
          </a:p>
          <a:p>
            <a:r>
              <a:rPr lang="de-DE" dirty="0">
                <a:sym typeface="Wingdings" panose="05000000000000000000" pitchFamily="2" charset="2"/>
              </a:rPr>
              <a:t/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 smtClean="0">
                <a:sym typeface="Wingdings" panose="05000000000000000000" pitchFamily="2" charset="2"/>
              </a:rPr>
              <a:t/>
            </a:r>
            <a:br>
              <a:rPr lang="de-DE" dirty="0" smtClean="0">
                <a:sym typeface="Wingdings" panose="05000000000000000000" pitchFamily="2" charset="2"/>
              </a:rPr>
            </a:br>
            <a:endParaRPr lang="de-DE" dirty="0" smtClean="0">
              <a:sym typeface="Wingdings" panose="05000000000000000000" pitchFamily="2" charset="2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39185" y="2155373"/>
            <a:ext cx="5561033" cy="2624209"/>
          </a:xfrm>
          <a:prstGeom prst="rect">
            <a:avLst/>
          </a:prstGeom>
        </p:spPr>
      </p:pic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097299"/>
              </p:ext>
            </p:extLst>
          </p:nvPr>
        </p:nvGraphicFramePr>
        <p:xfrm>
          <a:off x="7215274" y="2184344"/>
          <a:ext cx="3622059" cy="2624207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896563">
                  <a:extLst>
                    <a:ext uri="{9D8B030D-6E8A-4147-A177-3AD203B41FA5}">
                      <a16:colId xmlns:a16="http://schemas.microsoft.com/office/drawing/2014/main" val="532182982"/>
                    </a:ext>
                  </a:extLst>
                </a:gridCol>
                <a:gridCol w="1142873">
                  <a:extLst>
                    <a:ext uri="{9D8B030D-6E8A-4147-A177-3AD203B41FA5}">
                      <a16:colId xmlns:a16="http://schemas.microsoft.com/office/drawing/2014/main" val="391064779"/>
                    </a:ext>
                  </a:extLst>
                </a:gridCol>
                <a:gridCol w="1582623">
                  <a:extLst>
                    <a:ext uri="{9D8B030D-6E8A-4147-A177-3AD203B41FA5}">
                      <a16:colId xmlns:a16="http://schemas.microsoft.com/office/drawing/2014/main" val="4053270622"/>
                    </a:ext>
                  </a:extLst>
                </a:gridCol>
              </a:tblGrid>
              <a:tr h="419873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Level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Unit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Variance</a:t>
                      </a:r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856246"/>
                  </a:ext>
                </a:extLst>
              </a:tr>
              <a:tr h="734778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3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Studies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Between</a:t>
                      </a:r>
                      <a:r>
                        <a:rPr lang="de-DE" sz="1600" baseline="0" dirty="0" smtClean="0"/>
                        <a:t> </a:t>
                      </a:r>
                      <a:r>
                        <a:rPr lang="de-DE" sz="1600" baseline="0" dirty="0" err="1" smtClean="0"/>
                        <a:t>studies</a:t>
                      </a:r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769772"/>
                  </a:ext>
                </a:extLst>
              </a:tr>
              <a:tr h="734778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Out-comes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err="1" smtClean="0"/>
                        <a:t>Within</a:t>
                      </a:r>
                      <a:r>
                        <a:rPr lang="de-DE" sz="1600" dirty="0" smtClean="0"/>
                        <a:t> </a:t>
                      </a:r>
                      <a:r>
                        <a:rPr lang="de-DE" sz="1600" dirty="0" err="1" smtClean="0"/>
                        <a:t>studies</a:t>
                      </a:r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700773"/>
                  </a:ext>
                </a:extLst>
              </a:tr>
              <a:tr h="734778"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1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/>
                        <a:t>Partici</a:t>
                      </a:r>
                      <a:r>
                        <a:rPr lang="de-DE" sz="1600" dirty="0" smtClean="0"/>
                        <a:t>-pants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Sampling</a:t>
                      </a:r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772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38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1672</Words>
  <Application>Microsoft Office PowerPoint</Application>
  <PresentationFormat>Breitbild</PresentationFormat>
  <Paragraphs>275</Paragraphs>
  <Slides>19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6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Moderators of panel conditioning in sensitive questions. A meta-analysis.</vt:lpstr>
      <vt:lpstr>Definition and relevance of panel conditioning</vt:lpstr>
      <vt:lpstr>sensitivity and its relevance for panel conditioning</vt:lpstr>
      <vt:lpstr>Measurement of panel conditioning</vt:lpstr>
      <vt:lpstr>Hypotheses</vt:lpstr>
      <vt:lpstr>Information search and selection</vt:lpstr>
      <vt:lpstr>PRISMA Flow Chart</vt:lpstr>
      <vt:lpstr>Data collection and outcome</vt:lpstr>
      <vt:lpstr>Analysis method</vt:lpstr>
      <vt:lpstr>Overall effect (H1) and variance distribution</vt:lpstr>
      <vt:lpstr>Moderating effect of Type of outcome (H2)</vt:lpstr>
      <vt:lpstr>Dosage effects (H3 / H4)</vt:lpstr>
      <vt:lpstr>kind of sensitivity and type of question (H5)</vt:lpstr>
      <vt:lpstr>Summarized findings</vt:lpstr>
      <vt:lpstr>Conclusions</vt:lpstr>
      <vt:lpstr>Thank you for your attention!</vt:lpstr>
      <vt:lpstr>Manifestations of panel conditioning</vt:lpstr>
      <vt:lpstr>Relevance and problems of Panels</vt:lpstr>
      <vt:lpstr>Rationale for the expected time effect of panel conditioning effects</vt:lpstr>
    </vt:vector>
  </TitlesOfParts>
  <Company>ZPID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Kumulative Meta-Analysen im Bereich der Datenerhebungsverfahren</dc:title>
  <dc:creator>Tanja Burgard</dc:creator>
  <cp:lastModifiedBy>Präsentation</cp:lastModifiedBy>
  <cp:revision>259</cp:revision>
  <cp:lastPrinted>2019-03-04T10:11:07Z</cp:lastPrinted>
  <dcterms:created xsi:type="dcterms:W3CDTF">2018-06-20T12:19:53Z</dcterms:created>
  <dcterms:modified xsi:type="dcterms:W3CDTF">2019-07-17T09:26:19Z</dcterms:modified>
</cp:coreProperties>
</file>