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32" r:id="rId5"/>
    <p:sldMasterId id="2147483747" r:id="rId6"/>
    <p:sldMasterId id="2147483778" r:id="rId7"/>
  </p:sldMasterIdLst>
  <p:notesMasterIdLst>
    <p:notesMasterId r:id="rId26"/>
  </p:notesMasterIdLst>
  <p:handoutMasterIdLst>
    <p:handoutMasterId r:id="rId27"/>
  </p:handoutMasterIdLst>
  <p:sldIdLst>
    <p:sldId id="335" r:id="rId8"/>
    <p:sldId id="491" r:id="rId9"/>
    <p:sldId id="533" r:id="rId10"/>
    <p:sldId id="528" r:id="rId11"/>
    <p:sldId id="539" r:id="rId12"/>
    <p:sldId id="531" r:id="rId13"/>
    <p:sldId id="541" r:id="rId14"/>
    <p:sldId id="552" r:id="rId15"/>
    <p:sldId id="553" r:id="rId16"/>
    <p:sldId id="551" r:id="rId17"/>
    <p:sldId id="549" r:id="rId18"/>
    <p:sldId id="543" r:id="rId19"/>
    <p:sldId id="548" r:id="rId20"/>
    <p:sldId id="546" r:id="rId21"/>
    <p:sldId id="547" r:id="rId22"/>
    <p:sldId id="537" r:id="rId23"/>
    <p:sldId id="554" r:id="rId24"/>
    <p:sldId id="550" r:id="rId25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E00"/>
    <a:srgbClr val="E6304B"/>
    <a:srgbClr val="000000"/>
    <a:srgbClr val="001A90"/>
    <a:srgbClr val="FEB500"/>
    <a:srgbClr val="717171"/>
    <a:srgbClr val="9A3324"/>
    <a:srgbClr val="C3C5C8"/>
    <a:srgbClr val="E7E7E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3" autoAdjust="0"/>
    <p:restoredTop sz="71639" autoAdjust="0"/>
  </p:normalViewPr>
  <p:slideViewPr>
    <p:cSldViewPr showGuides="1">
      <p:cViewPr varScale="1">
        <p:scale>
          <a:sx n="52" d="100"/>
          <a:sy n="52" d="100"/>
        </p:scale>
        <p:origin x="11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52481636116012E-2"/>
          <c:y val="0.12489846688622534"/>
          <c:w val="0.96750969360036321"/>
          <c:h val="0.666804874583564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Letter 3a (no paper q'res)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Most deprived stratum</c:v>
                </c:pt>
                <c:pt idx="1">
                  <c:v>2nd most deprived</c:v>
                </c:pt>
                <c:pt idx="2">
                  <c:v>Middle</c:v>
                </c:pt>
                <c:pt idx="3">
                  <c:v>2nd least deprived</c:v>
                </c:pt>
                <c:pt idx="4">
                  <c:v>Least deprived stratum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2" formatCode="0%">
                  <c:v>0.54</c:v>
                </c:pt>
                <c:pt idx="3" formatCode="0%">
                  <c:v>1</c:v>
                </c:pt>
                <c:pt idx="4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682-A22C-408E677C62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Letter 3b (2 paper q'res)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Most deprived stratum</c:v>
                </c:pt>
                <c:pt idx="1">
                  <c:v>2nd most deprived</c:v>
                </c:pt>
                <c:pt idx="2">
                  <c:v>Middle</c:v>
                </c:pt>
                <c:pt idx="3">
                  <c:v>2nd least deprived</c:v>
                </c:pt>
                <c:pt idx="4">
                  <c:v>Least deprived stratum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682-A22C-408E677C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8141080"/>
        <c:axId val="558141408"/>
      </c:barChart>
      <c:catAx>
        <c:axId val="5581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41408"/>
        <c:crosses val="autoZero"/>
        <c:auto val="1"/>
        <c:lblAlgn val="ctr"/>
        <c:lblOffset val="100"/>
        <c:noMultiLvlLbl val="0"/>
      </c:catAx>
      <c:valAx>
        <c:axId val="55814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81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52481636116012E-2"/>
          <c:y val="0.12489846688622534"/>
          <c:w val="0.96750969360036321"/>
          <c:h val="0.666804874583564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Most deprived stratum</c:v>
                </c:pt>
                <c:pt idx="1">
                  <c:v>2nd most deprived</c:v>
                </c:pt>
                <c:pt idx="2">
                  <c:v>Middle</c:v>
                </c:pt>
                <c:pt idx="3">
                  <c:v>2nd least deprived</c:v>
                </c:pt>
                <c:pt idx="4">
                  <c:v>Least deprived stratum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0.109</c:v>
                </c:pt>
                <c:pt idx="1">
                  <c:v>0.128</c:v>
                </c:pt>
                <c:pt idx="2">
                  <c:v>0.17499999999999999</c:v>
                </c:pt>
                <c:pt idx="3">
                  <c:v>0.19600000000000001</c:v>
                </c:pt>
                <c:pt idx="4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682-A22C-408E677C62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+ Paper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Most deprived stratum</c:v>
                </c:pt>
                <c:pt idx="1">
                  <c:v>2nd most deprived</c:v>
                </c:pt>
                <c:pt idx="2">
                  <c:v>Middle</c:v>
                </c:pt>
                <c:pt idx="3">
                  <c:v>2nd least deprived</c:v>
                </c:pt>
                <c:pt idx="4">
                  <c:v>Least deprived stratum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0.06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682-A22C-408E677C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8141080"/>
        <c:axId val="558141408"/>
      </c:barChart>
      <c:catAx>
        <c:axId val="5581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41408"/>
        <c:crosses val="autoZero"/>
        <c:auto val="1"/>
        <c:lblAlgn val="ctr"/>
        <c:lblOffset val="100"/>
        <c:noMultiLvlLbl val="0"/>
      </c:catAx>
      <c:valAx>
        <c:axId val="55814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81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52481636116012E-2"/>
          <c:y val="3.0210165779084662E-2"/>
          <c:w val="0.96750969360036321"/>
          <c:h val="0.76149317569070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plus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0.12005789492792647</c:v>
                </c:pt>
                <c:pt idx="1">
                  <c:v>0.14433391608151461</c:v>
                </c:pt>
                <c:pt idx="2">
                  <c:v>0.17065453810922823</c:v>
                </c:pt>
                <c:pt idx="3">
                  <c:v>0.17069043023520908</c:v>
                </c:pt>
                <c:pt idx="4">
                  <c:v>0.20580454304706519</c:v>
                </c:pt>
                <c:pt idx="5">
                  <c:v>0.22147633002135045</c:v>
                </c:pt>
                <c:pt idx="6">
                  <c:v>0.12508526412730395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682-A22C-408E677C62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+Paper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16-24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 plus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1.3213673459292766E-2</c:v>
                </c:pt>
                <c:pt idx="1">
                  <c:v>2.5629055898598374E-2</c:v>
                </c:pt>
                <c:pt idx="2">
                  <c:v>4.2318571711260355E-2</c:v>
                </c:pt>
                <c:pt idx="3">
                  <c:v>4.7818578391173483E-2</c:v>
                </c:pt>
                <c:pt idx="4">
                  <c:v>7.8672714063995897E-2</c:v>
                </c:pt>
                <c:pt idx="5">
                  <c:v>0.1095939739981219</c:v>
                </c:pt>
                <c:pt idx="6">
                  <c:v>0.12080881807675006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682-A22C-408E677C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8141080"/>
        <c:axId val="558141408"/>
      </c:barChart>
      <c:catAx>
        <c:axId val="5581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41408"/>
        <c:crosses val="autoZero"/>
        <c:auto val="1"/>
        <c:lblAlgn val="ctr"/>
        <c:lblOffset val="100"/>
        <c:noMultiLvlLbl val="0"/>
      </c:catAx>
      <c:valAx>
        <c:axId val="55814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81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52481636116012E-2"/>
          <c:y val="3.0210165779084662E-2"/>
          <c:w val="0.96750969360036321"/>
          <c:h val="0.76149317569070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84-4F4B-BC44-D1E698C16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0.25482276595185693</c:v>
                </c:pt>
                <c:pt idx="1">
                  <c:v>0.1447223393215101</c:v>
                </c:pt>
                <c:pt idx="2">
                  <c:v>0.11689505625862809</c:v>
                </c:pt>
                <c:pt idx="3">
                  <c:v>7.0388678007634653E-2</c:v>
                </c:pt>
                <c:pt idx="4">
                  <c:v>2.4655746515140284E-2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682-A22C-408E677C62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0.2162463953307672</c:v>
                </c:pt>
                <c:pt idx="1">
                  <c:v>0.22224058677750655</c:v>
                </c:pt>
                <c:pt idx="2">
                  <c:v>0.18780993545256738</c:v>
                </c:pt>
                <c:pt idx="3">
                  <c:v>0.11140369172711535</c:v>
                </c:pt>
                <c:pt idx="4">
                  <c:v>3.7322151517340092E-2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682-A22C-408E677C62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0.118167534161935</c:v>
                </c:pt>
                <c:pt idx="1">
                  <c:v>0.15497100355842022</c:v>
                </c:pt>
                <c:pt idx="2">
                  <c:v>0.25119462785163321</c:v>
                </c:pt>
                <c:pt idx="3">
                  <c:v>0.23470608415688096</c:v>
                </c:pt>
                <c:pt idx="4">
                  <c:v>4.3719699892556141E-2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E-47D2-9D63-2CECF88820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0.24438870890204864</c:v>
                </c:pt>
                <c:pt idx="1">
                  <c:v>0.27607901736442741</c:v>
                </c:pt>
                <c:pt idx="2">
                  <c:v>0.16509912604677934</c:v>
                </c:pt>
                <c:pt idx="3">
                  <c:v>9.8787845376468966E-2</c:v>
                </c:pt>
                <c:pt idx="4">
                  <c:v>4.7064398930654561E-2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E-47D2-9D63-2CECF88820A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0.1106779995419204</c:v>
                </c:pt>
                <c:pt idx="1">
                  <c:v>0.10887671783293032</c:v>
                </c:pt>
                <c:pt idx="2">
                  <c:v>0.16454691380445041</c:v>
                </c:pt>
                <c:pt idx="3">
                  <c:v>0.2582836962190394</c:v>
                </c:pt>
                <c:pt idx="4">
                  <c:v>0.10979565125397103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E-47D2-9D63-2CECF88820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65-74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84-4F4B-BC44-D1E698C16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3.5491506722870374E-2</c:v>
                </c:pt>
                <c:pt idx="1">
                  <c:v>5.5278395917488864E-2</c:v>
                </c:pt>
                <c:pt idx="2">
                  <c:v>7.2813207311333963E-2</c:v>
                </c:pt>
                <c:pt idx="3">
                  <c:v>0.16495555283699487</c:v>
                </c:pt>
                <c:pt idx="4">
                  <c:v>0.36330249001121034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4-4F4B-BC44-D1E698C166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75 plus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84-4F4B-BC44-D1E698C166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Age stratum 1</c:v>
                </c:pt>
                <c:pt idx="1">
                  <c:v>Age stratum 2</c:v>
                </c:pt>
                <c:pt idx="2">
                  <c:v>Age stratum 3</c:v>
                </c:pt>
                <c:pt idx="3">
                  <c:v>Age stratum 4</c:v>
                </c:pt>
                <c:pt idx="4">
                  <c:v>Age stratum 5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2.0205089388601275E-2</c:v>
                </c:pt>
                <c:pt idx="1">
                  <c:v>3.7831939227716507E-2</c:v>
                </c:pt>
                <c:pt idx="2">
                  <c:v>4.1641133274607528E-2</c:v>
                </c:pt>
                <c:pt idx="3">
                  <c:v>6.1474451675865717E-2</c:v>
                </c:pt>
                <c:pt idx="4">
                  <c:v>0.37413986187912746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4-4F4B-BC44-D1E698C16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58141080"/>
        <c:axId val="558141408"/>
      </c:barChart>
      <c:catAx>
        <c:axId val="5581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41408"/>
        <c:crosses val="autoZero"/>
        <c:auto val="1"/>
        <c:lblAlgn val="ctr"/>
        <c:lblOffset val="100"/>
        <c:noMultiLvlLbl val="0"/>
      </c:catAx>
      <c:valAx>
        <c:axId val="55814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81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52481636116012E-2"/>
          <c:y val="0.12489846688622534"/>
          <c:w val="0.95717186883684235"/>
          <c:h val="0.6352421075478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 day internet user</c:v>
                </c:pt>
              </c:strCache>
            </c:strRef>
          </c:tx>
          <c:spPr>
            <a:solidFill>
              <a:srgbClr val="E630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Gave to charity in L4wks</c:v>
                </c:pt>
                <c:pt idx="1">
                  <c:v>Formal / informal volunteering L1mth</c:v>
                </c:pt>
                <c:pt idx="2">
                  <c:v>Civic participation L12mths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</c:v>
                </c:pt>
                <c:pt idx="1">
                  <c:v>0.39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682-A22C-408E677C62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frequent user</c:v>
                </c:pt>
              </c:strCache>
            </c:strRef>
          </c:tx>
          <c:spPr>
            <a:solidFill>
              <a:srgbClr val="F3AE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Gave to charity in L4wks</c:v>
                </c:pt>
                <c:pt idx="1">
                  <c:v>Formal / informal volunteering L1mth</c:v>
                </c:pt>
                <c:pt idx="2">
                  <c:v>Civic participation L12mths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0.32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682-A22C-408E677C62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Rarely/never use internet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Gave to charity in L4wks</c:v>
                </c:pt>
                <c:pt idx="1">
                  <c:v>Formal / informal volunteering L1mth</c:v>
                </c:pt>
                <c:pt idx="2">
                  <c:v>Civic participation L12mths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0.72</c:v>
                </c:pt>
                <c:pt idx="1">
                  <c:v>0.21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E-43EF-A51F-78CD0E470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141080"/>
        <c:axId val="558141408"/>
      </c:barChart>
      <c:catAx>
        <c:axId val="5581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41408"/>
        <c:crosses val="autoZero"/>
        <c:auto val="1"/>
        <c:lblAlgn val="ctr"/>
        <c:lblOffset val="100"/>
        <c:noMultiLvlLbl val="0"/>
      </c:catAx>
      <c:valAx>
        <c:axId val="55814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81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52481636116012E-2"/>
          <c:y val="0.12489846688622534"/>
          <c:w val="0.95717186883684235"/>
          <c:h val="0.63524210754785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Gave to charity in L4wks</c:v>
                </c:pt>
                <c:pt idx="1">
                  <c:v>Chat with neighbours at least 1x per mth</c:v>
                </c:pt>
                <c:pt idx="2">
                  <c:v>Formal / informal volunteering L1mth</c:v>
                </c:pt>
                <c:pt idx="3">
                  <c:v>Civic participation L12mths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0.74</c:v>
                </c:pt>
                <c:pt idx="2">
                  <c:v>0.45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682-A22C-408E677C62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Gave to charity in L4wks</c:v>
                </c:pt>
                <c:pt idx="1">
                  <c:v>Chat with neighbours at least 1x per mth</c:v>
                </c:pt>
                <c:pt idx="2">
                  <c:v>Formal / informal volunteering L1mth</c:v>
                </c:pt>
                <c:pt idx="3">
                  <c:v>Civic participation L12mths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0.86</c:v>
                </c:pt>
                <c:pt idx="1">
                  <c:v>0.79</c:v>
                </c:pt>
                <c:pt idx="2">
                  <c:v>0.28000000000000003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E-4682-A22C-408E677C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141080"/>
        <c:axId val="558141408"/>
      </c:barChart>
      <c:catAx>
        <c:axId val="55814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141408"/>
        <c:crosses val="autoZero"/>
        <c:auto val="1"/>
        <c:lblAlgn val="ctr"/>
        <c:lblOffset val="100"/>
        <c:noMultiLvlLbl val="0"/>
      </c:catAx>
      <c:valAx>
        <c:axId val="55814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581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2582" tIns="46292" rIns="92582" bIns="4629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8932"/>
          </a:xfrm>
          <a:prstGeom prst="rect">
            <a:avLst/>
          </a:prstGeom>
        </p:spPr>
        <p:txBody>
          <a:bodyPr vert="horz" lIns="92582" tIns="46292" rIns="92582" bIns="46292" rtlCol="0"/>
          <a:lstStyle>
            <a:lvl1pPr algn="r">
              <a:defRPr sz="1200"/>
            </a:lvl1pPr>
          </a:lstStyle>
          <a:p>
            <a:fld id="{D944693F-DC40-48A9-A653-0AB45171DD31}" type="datetimeFigureOut">
              <a:rPr lang="en-GB" smtClean="0"/>
              <a:t>26/07/2019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2582" tIns="46292" rIns="92582" bIns="4629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9" cy="498931"/>
          </a:xfrm>
          <a:prstGeom prst="rect">
            <a:avLst/>
          </a:prstGeom>
        </p:spPr>
        <p:txBody>
          <a:bodyPr vert="horz" lIns="92582" tIns="46292" rIns="92582" bIns="46292" rtlCol="0" anchor="b"/>
          <a:lstStyle>
            <a:lvl1pPr algn="r">
              <a:defRPr sz="1200"/>
            </a:lvl1pPr>
          </a:lstStyle>
          <a:p>
            <a:fld id="{D46DB161-EA52-4A96-B5C8-3CD3A64386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850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2"/>
          </a:xfrm>
          <a:prstGeom prst="rect">
            <a:avLst/>
          </a:prstGeom>
        </p:spPr>
        <p:txBody>
          <a:bodyPr vert="horz" lIns="92582" tIns="46292" rIns="92582" bIns="4629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8932"/>
          </a:xfrm>
          <a:prstGeom prst="rect">
            <a:avLst/>
          </a:prstGeom>
        </p:spPr>
        <p:txBody>
          <a:bodyPr vert="horz" lIns="92582" tIns="46292" rIns="92582" bIns="46292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26/07/2019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2" tIns="46292" rIns="92582" bIns="4629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90"/>
          </a:xfrm>
          <a:prstGeom prst="rect">
            <a:avLst/>
          </a:prstGeom>
        </p:spPr>
        <p:txBody>
          <a:bodyPr vert="horz" lIns="92582" tIns="46292" rIns="92582" bIns="462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2582" tIns="46292" rIns="92582" bIns="4629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8931"/>
          </a:xfrm>
          <a:prstGeom prst="rect">
            <a:avLst/>
          </a:prstGeom>
        </p:spPr>
        <p:txBody>
          <a:bodyPr vert="horz" lIns="92582" tIns="46292" rIns="92582" bIns="46292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016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8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3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44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6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11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19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832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24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8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1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50888"/>
            <a:ext cx="5005388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985" fontAlgn="base">
              <a:spcBef>
                <a:spcPct val="0"/>
              </a:spcBef>
              <a:spcAft>
                <a:spcPct val="0"/>
              </a:spcAft>
              <a:defRPr/>
            </a:pPr>
            <a:fld id="{B9487D93-240F-4041-8284-FC16D3A96101}" type="slidenum">
              <a:rPr lang="en-AU" b="1">
                <a:solidFill>
                  <a:prstClr val="black"/>
                </a:solidFill>
                <a:latin typeface="Arial" charset="0"/>
                <a:cs typeface="Arial" charset="0"/>
              </a:rPr>
              <a:pPr defTabSz="92598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58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1138239"/>
            <a:ext cx="3499247" cy="178723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3146902"/>
            <a:ext cx="3499247" cy="18822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550361"/>
            <a:ext cx="3172921" cy="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550361"/>
            <a:ext cx="3172921" cy="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9999" y="2984855"/>
            <a:ext cx="8601349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5225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42685" y="266924"/>
            <a:ext cx="727472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000" y="857036"/>
            <a:ext cx="860015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6290337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999" y="1697071"/>
            <a:ext cx="8600155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131840" y="94038"/>
            <a:ext cx="0" cy="389724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372969" y="83575"/>
            <a:ext cx="2970000" cy="4106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" y="1693235"/>
            <a:ext cx="4220100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4643681" y="1693234"/>
            <a:ext cx="4221306" cy="442658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594986" cy="8400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131840" y="94038"/>
            <a:ext cx="0" cy="389724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372969" y="83575"/>
            <a:ext cx="2970000" cy="4106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99" y="1692001"/>
            <a:ext cx="2759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59498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88494" y="1692001"/>
            <a:ext cx="2759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106990" y="1692001"/>
            <a:ext cx="2757996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131840" y="94038"/>
            <a:ext cx="0" cy="389724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372969" y="83575"/>
            <a:ext cx="2970000" cy="4106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99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59498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459831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49665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6829185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31840" y="94038"/>
            <a:ext cx="0" cy="389724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72969" y="83575"/>
            <a:ext cx="2970000" cy="4106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60015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1840" y="94038"/>
            <a:ext cx="0" cy="389724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372969" y="83575"/>
            <a:ext cx="2970000" cy="4106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9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31840" y="94038"/>
            <a:ext cx="0" cy="389724"/>
          </a:xfrm>
          <a:prstGeom prst="line">
            <a:avLst/>
          </a:prstGeom>
          <a:ln w="127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3372969" y="83575"/>
            <a:ext cx="2970000" cy="4106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72100" y="1137600"/>
            <a:ext cx="35001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72100" y="3146400"/>
            <a:ext cx="35001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550361"/>
            <a:ext cx="3172921" cy="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550361"/>
            <a:ext cx="3172921" cy="3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Image ONLY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9999" y="2984855"/>
            <a:ext cx="8601349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1326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49139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5" y="549135"/>
            <a:ext cx="3231131" cy="3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132" y="857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2" y="2984855"/>
            <a:ext cx="8599883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2101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2101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5" y="549135"/>
            <a:ext cx="3231131" cy="3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587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1138238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3147038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58451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0" y="-1159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98053"/>
            <a:ext cx="8600156" cy="10390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58451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71247" y="1138238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1247" y="3147038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58451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588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7369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8150"/>
            <a:ext cx="8600155" cy="4018118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7696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8150"/>
            <a:ext cx="4220100" cy="40032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708150"/>
            <a:ext cx="4220100" cy="40032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2455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5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42685" y="266924"/>
            <a:ext cx="727472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000" y="857036"/>
            <a:ext cx="860015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6290337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999" y="1697071"/>
            <a:ext cx="8600155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2022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485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79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118" r="43632" b="2571"/>
          <a:stretch/>
        </p:blipFill>
        <p:spPr bwMode="auto">
          <a:xfrm>
            <a:off x="2743200" y="0"/>
            <a:ext cx="6400800" cy="58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813" y="0"/>
            <a:ext cx="5798312" cy="12849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800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040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8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228600"/>
            <a:ext cx="827405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14413"/>
            <a:ext cx="3810000" cy="492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4413"/>
            <a:ext cx="3810000" cy="492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18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83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74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14413"/>
            <a:ext cx="381000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4413"/>
            <a:ext cx="381000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56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790700"/>
            <a:ext cx="8569325" cy="414813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85750" y="1031839"/>
            <a:ext cx="8569324" cy="75886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9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" y="1693235"/>
            <a:ext cx="4220100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4643681" y="1693234"/>
            <a:ext cx="4221306" cy="442658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594986" cy="8400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12251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188958" y="140972"/>
            <a:ext cx="8753475" cy="77343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05636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ABAEF2-DA34-481F-8997-6B06E9132BA9}" type="datetimeFigureOut">
              <a:rPr lang="en-GB" b="1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26/07/2019</a:t>
            </a:fld>
            <a:endParaRPr lang="en-GB" b="1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17F3-5F30-4371-8649-FFC0E4F33D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3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49" y="1031839"/>
            <a:ext cx="4030663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826000" y="1031839"/>
            <a:ext cx="4029075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870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38413" y="1033230"/>
            <a:ext cx="2664000" cy="4916524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191075" y="1036005"/>
            <a:ext cx="2664000" cy="4912358"/>
          </a:xfrm>
        </p:spPr>
        <p:txBody>
          <a:bodyPr l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‹#›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2664000" cy="4916524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4714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01" y="3846097"/>
            <a:ext cx="8600156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01" y="4989097"/>
            <a:ext cx="8600156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49139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858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46097"/>
            <a:ext cx="8600156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5" y="549135"/>
            <a:ext cx="3231131" cy="3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2101" y="1138239"/>
            <a:ext cx="3499247" cy="1787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2101" y="3146902"/>
            <a:ext cx="3499247" cy="18822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5" y="549135"/>
            <a:ext cx="3231131" cy="3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-1587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1138238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3147038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58451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0" y="-1159"/>
            <a:ext cx="9150132" cy="685714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3898053"/>
            <a:ext cx="8600156" cy="103909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4989097"/>
            <a:ext cx="8600156" cy="11257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58451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99" y="1692001"/>
            <a:ext cx="2759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59498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88494" y="1692001"/>
            <a:ext cx="2759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106990" y="1692001"/>
            <a:ext cx="2757996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29723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71247" y="1138238"/>
            <a:ext cx="3500100" cy="178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1247" y="3147038"/>
            <a:ext cx="3500100" cy="18828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9" y="558451"/>
            <a:ext cx="3234788" cy="30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272" y="2984855"/>
            <a:ext cx="8599883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2564673"/>
            <a:ext cx="732507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3456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(blac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69999" y="2984855"/>
            <a:ext cx="8601349" cy="1585557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0272" y="2564673"/>
            <a:ext cx="732234" cy="411163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bg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9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8150"/>
            <a:ext cx="8600155" cy="4018118"/>
          </a:xfrm>
        </p:spPr>
        <p:txBody>
          <a:bodyPr>
            <a:no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20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2551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708150"/>
            <a:ext cx="4220100" cy="40032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708150"/>
            <a:ext cx="4220100" cy="40032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1733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5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708150"/>
            <a:ext cx="27594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1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708150"/>
            <a:ext cx="2035800" cy="4003675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2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430718"/>
            <a:ext cx="8600156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882741"/>
            <a:ext cx="8607998" cy="396875"/>
          </a:xfrm>
        </p:spPr>
        <p:txBody>
          <a:bodyPr/>
          <a:lstStyle>
            <a:lvl1pPr>
              <a:defRPr sz="16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6537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393509"/>
            <a:ext cx="3503084" cy="197792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1788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(Grey)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1821424"/>
            <a:ext cx="775368" cy="1274762"/>
          </a:xfrm>
          <a:prstGeom prst="rect">
            <a:avLst/>
          </a:prstGeom>
        </p:spPr>
        <p:txBody>
          <a:bodyPr vert="horz" lIns="0" tIns="252000" rIns="0" bIns="0" rtlCol="0" anchor="ctr" anchorCtr="0">
            <a:noAutofit/>
          </a:bodyPr>
          <a:lstStyle>
            <a:lvl1pPr>
              <a:defRPr lang="en-GB" sz="44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3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99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59498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2459831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49665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6829185" y="1692001"/>
            <a:ext cx="20358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32798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000" y="853200"/>
            <a:ext cx="8600156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270000" y="1219826"/>
            <a:ext cx="8600249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1708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6286501"/>
            <a:ext cx="8600156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6386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854015"/>
            <a:ext cx="8600156" cy="8134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56" y="1667500"/>
            <a:ext cx="8600156" cy="4426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263088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77800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-990600" y="-445725"/>
            <a:ext cx="10492740" cy="6752227"/>
            <a:chOff x="-990600" y="-445725"/>
            <a:chExt cx="10492740" cy="6752227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87015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192150" y="1138238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192150" y="1710267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192150" y="612000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630925" y="10755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192150" y="2282296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192150" y="2854325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192150" y="3426354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92150" y="3998383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192150" y="4570412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92150" y="5142441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192150" y="571447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86201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59002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31803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304605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377406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450207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3009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95810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668611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741413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81421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828675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557953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829158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610036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5371567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464277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391397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318518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245638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172759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998795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630925" y="164615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630925" y="221673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630925" y="278730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630925" y="3357884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630925" y="392846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630925" y="449903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630925" y="506961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630925" y="564018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630925" y="60602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298272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0.75cm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027301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2.77cm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756329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4.80cm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2485358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6.82cm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3214386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8.85cm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3943415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10.87cm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467244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12.90cm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540147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14.92cm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613050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16.95cm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685953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18.97cm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7588557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20.99cm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8317584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23.02cm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8444866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24.64cm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716637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22.62cm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698840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20.60cm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626017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18.57cm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553194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16.55cm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480371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14.53cm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407548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12.51cm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334725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10.48cm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261902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8.46cm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189079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6.44cm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16256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4.42cm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434340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2.39cm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27000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990600" y="6183391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990600" y="1769267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990600" y="1198691"/>
              <a:ext cx="7588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632460" y="-297180"/>
              <a:ext cx="7752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8907866" y="-297180"/>
              <a:ext cx="59427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" y="82800"/>
            <a:ext cx="2640241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7" r:id="rId2"/>
    <p:sldLayoutId id="2147483697" r:id="rId3"/>
    <p:sldLayoutId id="2147483731" r:id="rId4"/>
    <p:sldLayoutId id="2147483659" r:id="rId5"/>
    <p:sldLayoutId id="2147483721" r:id="rId6"/>
    <p:sldLayoutId id="2147483722" r:id="rId7"/>
    <p:sldLayoutId id="2147483726" r:id="rId8"/>
    <p:sldLayoutId id="2147483725" r:id="rId9"/>
    <p:sldLayoutId id="2147483649" r:id="rId10"/>
    <p:sldLayoutId id="2147483728" r:id="rId11"/>
    <p:sldLayoutId id="2147483729" r:id="rId12"/>
    <p:sldLayoutId id="2147483730" r:id="rId13"/>
    <p:sldLayoutId id="214748369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3" userDrawn="1">
          <p15:clr>
            <a:srgbClr val="A4A3A4"/>
          </p15:clr>
        </p15:guide>
        <p15:guide id="4" pos="629" userDrawn="1">
          <p15:clr>
            <a:srgbClr val="A4A3A4"/>
          </p15:clr>
        </p15:guide>
        <p15:guide id="5" pos="1002" userDrawn="1">
          <p15:clr>
            <a:srgbClr val="A4A3A4"/>
          </p15:clr>
        </p15:guide>
        <p15:guide id="6" pos="1088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7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1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000" y="854015"/>
            <a:ext cx="8600156" cy="8134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56" y="1667500"/>
            <a:ext cx="8600156" cy="4426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263088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77800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-990600" y="-445725"/>
            <a:ext cx="10492740" cy="6752227"/>
            <a:chOff x="-990600" y="-445725"/>
            <a:chExt cx="10492740" cy="6752227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887015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192150" y="1138238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192150" y="1710267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192150" y="612000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630925" y="10755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192150" y="2282296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192150" y="2854325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192150" y="3426354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92150" y="3998383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192150" y="4570412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92150" y="5142441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192150" y="5714470"/>
              <a:ext cx="135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86201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159002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231803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304605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377406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450207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3009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95810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668611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741413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81421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828675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557953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829158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610036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5371567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4642772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391397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318518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2456386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1727591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998795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630925" y="164615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630925" y="221673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630925" y="278730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630925" y="3357884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630925" y="392846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630925" y="4499036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630925" y="5069612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630925" y="5640188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630925" y="6060280"/>
              <a:ext cx="39914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298272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0.75cm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027301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2.77cm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756329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4.80cm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2485358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6.82cm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3214386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8.85cm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3943415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10.87cm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467244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12.90cm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5401473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14.92cm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613050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16.95cm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6859530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18.97cm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7588557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20.99cm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8317584" y="-435531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23.02cm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8444866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24.64cm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716637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22.62cm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698840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20.60cm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626017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18.57cm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553194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16.55cm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480371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14.53cm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4075488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12.51cm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334725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10.48cm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261902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8.46cm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189079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6.44cm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162569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4.42cm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434340" y="-292104"/>
              <a:ext cx="407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2.39cm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270000" y="-445725"/>
              <a:ext cx="0" cy="36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990600" y="6183391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990600" y="1769267"/>
              <a:ext cx="75882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990600" y="1198691"/>
              <a:ext cx="7588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632460" y="-297180"/>
              <a:ext cx="77529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8907866" y="-297180"/>
              <a:ext cx="59427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" y="82800"/>
            <a:ext cx="2640241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543">
          <p15:clr>
            <a:srgbClr val="A4A3A4"/>
          </p15:clr>
        </p15:guide>
        <p15:guide id="4" pos="629">
          <p15:clr>
            <a:srgbClr val="A4A3A4"/>
          </p15:clr>
        </p15:guide>
        <p15:guide id="5" pos="1002">
          <p15:clr>
            <a:srgbClr val="A4A3A4"/>
          </p15:clr>
        </p15:guide>
        <p15:guide id="6" pos="1088">
          <p15:clr>
            <a:srgbClr val="A4A3A4"/>
          </p15:clr>
        </p15:guide>
        <p15:guide id="7" pos="1460">
          <p15:clr>
            <a:srgbClr val="A4A3A4"/>
          </p15:clr>
        </p15:guide>
        <p15:guide id="8" pos="1548">
          <p15:clr>
            <a:srgbClr val="A4A3A4"/>
          </p15:clr>
        </p15:guide>
        <p15:guide id="9" pos="1919">
          <p15:clr>
            <a:srgbClr val="A4A3A4"/>
          </p15:clr>
        </p15:guide>
        <p15:guide id="10" pos="2007">
          <p15:clr>
            <a:srgbClr val="A4A3A4"/>
          </p15:clr>
        </p15:guide>
        <p15:guide id="11" pos="2378">
          <p15:clr>
            <a:srgbClr val="A4A3A4"/>
          </p15:clr>
        </p15:guide>
        <p15:guide id="12" pos="2466">
          <p15:clr>
            <a:srgbClr val="A4A3A4"/>
          </p15:clr>
        </p15:guide>
        <p15:guide id="13" pos="2835">
          <p15:clr>
            <a:srgbClr val="A4A3A4"/>
          </p15:clr>
        </p15:guide>
        <p15:guide id="14" pos="2925">
          <p15:clr>
            <a:srgbClr val="A4A3A4"/>
          </p15:clr>
        </p15:guide>
        <p15:guide id="15" pos="3294">
          <p15:clr>
            <a:srgbClr val="A4A3A4"/>
          </p15:clr>
        </p15:guide>
        <p15:guide id="16" pos="3384">
          <p15:clr>
            <a:srgbClr val="A4A3A4"/>
          </p15:clr>
        </p15:guide>
        <p15:guide id="17" pos="3843">
          <p15:clr>
            <a:srgbClr val="A4A3A4"/>
          </p15:clr>
        </p15:guide>
        <p15:guide id="18" pos="3753">
          <p15:clr>
            <a:srgbClr val="A4A3A4"/>
          </p15:clr>
        </p15:guide>
        <p15:guide id="19" pos="4212">
          <p15:clr>
            <a:srgbClr val="A4A3A4"/>
          </p15:clr>
        </p15:guide>
        <p15:guide id="20" pos="4302">
          <p15:clr>
            <a:srgbClr val="A4A3A4"/>
          </p15:clr>
        </p15:guide>
        <p15:guide id="21" pos="4671">
          <p15:clr>
            <a:srgbClr val="A4A3A4"/>
          </p15:clr>
        </p15:guide>
        <p15:guide id="22" pos="4761">
          <p15:clr>
            <a:srgbClr val="A4A3A4"/>
          </p15:clr>
        </p15:guide>
        <p15:guide id="23" pos="5129">
          <p15:clr>
            <a:srgbClr val="A4A3A4"/>
          </p15:clr>
        </p15:guide>
        <p15:guide id="24" pos="5220">
          <p15:clr>
            <a:srgbClr val="A4A3A4"/>
          </p15:clr>
        </p15:guide>
        <p15:guide id="25" pos="5588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ltGray">
          <a:xfrm>
            <a:off x="0" y="6124756"/>
            <a:ext cx="9144000" cy="7332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57250" y="-438330"/>
            <a:ext cx="10287000" cy="6590943"/>
            <a:chOff x="-1143000" y="-438330"/>
            <a:chExt cx="13716000" cy="6590943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600" b="1" dirty="0">
                  <a:solidFill>
                    <a:srgbClr val="717171"/>
                  </a:solidFill>
                  <a:cs typeface="Arial" charset="0"/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4CBA3-D598-4B1F-BAA3-EE14B5154290}" type="slidenum">
              <a:rPr lang="en-AU" b="1" smtClean="0">
                <a:solidFill>
                  <a:srgbClr val="71717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b="1" dirty="0">
              <a:solidFill>
                <a:srgbClr val="717171"/>
              </a:solidFill>
              <a:cs typeface="Arial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0272" y="6382949"/>
            <a:ext cx="2279055" cy="2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1" r:id="rId23"/>
    <p:sldLayoutId id="2147483772" r:id="rId24"/>
    <p:sldLayoutId id="2147483773" r:id="rId25"/>
    <p:sldLayoutId id="2147483774" r:id="rId26"/>
    <p:sldLayoutId id="21474837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 userDrawn="1">
          <p15:clr>
            <a:srgbClr val="A4A3A4"/>
          </p15:clr>
        </p15:guide>
        <p15:guide id="2" orient="horz" pos="2159" userDrawn="1">
          <p15:clr>
            <a:srgbClr val="A4A3A4"/>
          </p15:clr>
        </p15:guide>
        <p15:guide id="3" pos="544" userDrawn="1">
          <p15:clr>
            <a:srgbClr val="A4A3A4"/>
          </p15:clr>
        </p15:guide>
        <p15:guide id="4" pos="632" userDrawn="1">
          <p15:clr>
            <a:srgbClr val="A4A3A4"/>
          </p15:clr>
        </p15:guide>
        <p15:guide id="5" pos="1001" userDrawn="1">
          <p15:clr>
            <a:srgbClr val="A4A3A4"/>
          </p15:clr>
        </p15:guide>
        <p15:guide id="6" pos="1091" userDrawn="1">
          <p15:clr>
            <a:srgbClr val="A4A3A4"/>
          </p15:clr>
        </p15:guide>
        <p15:guide id="7" pos="1460" userDrawn="1">
          <p15:clr>
            <a:srgbClr val="A4A3A4"/>
          </p15:clr>
        </p15:guide>
        <p15:guide id="8" pos="1548" userDrawn="1">
          <p15:clr>
            <a:srgbClr val="A4A3A4"/>
          </p15:clr>
        </p15:guide>
        <p15:guide id="9" pos="1919" userDrawn="1">
          <p15:clr>
            <a:srgbClr val="A4A3A4"/>
          </p15:clr>
        </p15:guide>
        <p15:guide id="10" pos="2009" userDrawn="1">
          <p15:clr>
            <a:srgbClr val="A4A3A4"/>
          </p15:clr>
        </p15:guide>
        <p15:guide id="11" pos="2378" userDrawn="1">
          <p15:clr>
            <a:srgbClr val="A4A3A4"/>
          </p15:clr>
        </p15:guide>
        <p15:guide id="12" pos="2466" userDrawn="1">
          <p15:clr>
            <a:srgbClr val="A4A3A4"/>
          </p15:clr>
        </p15:guide>
        <p15:guide id="13" pos="2835" userDrawn="1">
          <p15:clr>
            <a:srgbClr val="A4A3A4"/>
          </p15:clr>
        </p15:guide>
        <p15:guide id="14" pos="2925" userDrawn="1">
          <p15:clr>
            <a:srgbClr val="A4A3A4"/>
          </p15:clr>
        </p15:guide>
        <p15:guide id="15" pos="3294" userDrawn="1">
          <p15:clr>
            <a:srgbClr val="A4A3A4"/>
          </p15:clr>
        </p15:guide>
        <p15:guide id="16" pos="3384" userDrawn="1">
          <p15:clr>
            <a:srgbClr val="A4A3A4"/>
          </p15:clr>
        </p15:guide>
        <p15:guide id="17" pos="3843" userDrawn="1">
          <p15:clr>
            <a:srgbClr val="A4A3A4"/>
          </p15:clr>
        </p15:guide>
        <p15:guide id="18" pos="3753" userDrawn="1">
          <p15:clr>
            <a:srgbClr val="A4A3A4"/>
          </p15:clr>
        </p15:guide>
        <p15:guide id="19" pos="4212" userDrawn="1">
          <p15:clr>
            <a:srgbClr val="A4A3A4"/>
          </p15:clr>
        </p15:guide>
        <p15:guide id="20" pos="4302" userDrawn="1">
          <p15:clr>
            <a:srgbClr val="A4A3A4"/>
          </p15:clr>
        </p15:guide>
        <p15:guide id="21" pos="4670" userDrawn="1">
          <p15:clr>
            <a:srgbClr val="A4A3A4"/>
          </p15:clr>
        </p15:guide>
        <p15:guide id="22" pos="4761" userDrawn="1">
          <p15:clr>
            <a:srgbClr val="A4A3A4"/>
          </p15:clr>
        </p15:guide>
        <p15:guide id="23" pos="5129" userDrawn="1">
          <p15:clr>
            <a:srgbClr val="A4A3A4"/>
          </p15:clr>
        </p15:guide>
        <p15:guide id="24" pos="5220" userDrawn="1">
          <p15:clr>
            <a:srgbClr val="A4A3A4"/>
          </p15:clr>
        </p15:guide>
        <p15:guide id="25" pos="5588" userDrawn="1">
          <p15:clr>
            <a:srgbClr val="A4A3A4"/>
          </p15:clr>
        </p15:guide>
        <p15:guide id="26" orient="horz" pos="1799" userDrawn="1">
          <p15:clr>
            <a:srgbClr val="A4A3A4"/>
          </p15:clr>
        </p15:guide>
        <p15:guide id="27" orient="horz" pos="1437" userDrawn="1">
          <p15:clr>
            <a:srgbClr val="A4A3A4"/>
          </p15:clr>
        </p15:guide>
        <p15:guide id="28" orient="horz" pos="1077" userDrawn="1">
          <p15:clr>
            <a:srgbClr val="A4A3A4"/>
          </p15:clr>
        </p15:guide>
        <p15:guide id="29" orient="horz" pos="717" userDrawn="1">
          <p15:clr>
            <a:srgbClr val="A4A3A4"/>
          </p15:clr>
        </p15:guide>
        <p15:guide id="30" orient="horz" pos="2519" userDrawn="1">
          <p15:clr>
            <a:srgbClr val="A4A3A4"/>
          </p15:clr>
        </p15:guide>
        <p15:guide id="31" orient="horz" pos="2879" userDrawn="1">
          <p15:clr>
            <a:srgbClr val="A4A3A4"/>
          </p15:clr>
        </p15:guide>
        <p15:guide id="32" orient="horz" pos="3240" userDrawn="1">
          <p15:clr>
            <a:srgbClr val="A4A3A4"/>
          </p15:clr>
        </p15:guide>
        <p15:guide id="33" orient="horz" pos="3600" userDrawn="1">
          <p15:clr>
            <a:srgbClr val="A4A3A4"/>
          </p15:clr>
        </p15:guide>
        <p15:guide id="34" orient="horz" pos="3855" userDrawn="1">
          <p15:clr>
            <a:srgbClr val="A4A3A4"/>
          </p15:clr>
        </p15:guide>
        <p15:guide id="35" orient="horz" pos="2160" userDrawn="1">
          <p15:clr>
            <a:srgbClr val="F26B43"/>
          </p15:clr>
        </p15:guide>
        <p15:guide id="36" orient="horz" pos="4020" userDrawn="1">
          <p15:clr>
            <a:srgbClr val="F26B43"/>
          </p15:clr>
        </p15:guide>
        <p15:guide id="37" orient="horz" pos="41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ltGray">
          <a:xfrm>
            <a:off x="0" y="6124756"/>
            <a:ext cx="9144000" cy="7332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50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-857250" y="-438330"/>
            <a:ext cx="10287000" cy="6590943"/>
            <a:chOff x="-1143000" y="-438330"/>
            <a:chExt cx="13716000" cy="6590943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430718"/>
            <a:ext cx="8600156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708150"/>
            <a:ext cx="8600156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6394275"/>
            <a:ext cx="72747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91449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272" y="6382949"/>
            <a:ext cx="2279055" cy="2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=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7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544">
          <p15:clr>
            <a:srgbClr val="A4A3A4"/>
          </p15:clr>
        </p15:guide>
        <p15:guide id="4" pos="632">
          <p15:clr>
            <a:srgbClr val="A4A3A4"/>
          </p15:clr>
        </p15:guide>
        <p15:guide id="5" pos="1001">
          <p15:clr>
            <a:srgbClr val="A4A3A4"/>
          </p15:clr>
        </p15:guide>
        <p15:guide id="6" pos="1091">
          <p15:clr>
            <a:srgbClr val="A4A3A4"/>
          </p15:clr>
        </p15:guide>
        <p15:guide id="7" pos="1460">
          <p15:clr>
            <a:srgbClr val="A4A3A4"/>
          </p15:clr>
        </p15:guide>
        <p15:guide id="8" pos="1548">
          <p15:clr>
            <a:srgbClr val="A4A3A4"/>
          </p15:clr>
        </p15:guide>
        <p15:guide id="9" pos="1919">
          <p15:clr>
            <a:srgbClr val="A4A3A4"/>
          </p15:clr>
        </p15:guide>
        <p15:guide id="10" pos="2009">
          <p15:clr>
            <a:srgbClr val="A4A3A4"/>
          </p15:clr>
        </p15:guide>
        <p15:guide id="11" pos="2378">
          <p15:clr>
            <a:srgbClr val="A4A3A4"/>
          </p15:clr>
        </p15:guide>
        <p15:guide id="12" pos="2466">
          <p15:clr>
            <a:srgbClr val="A4A3A4"/>
          </p15:clr>
        </p15:guide>
        <p15:guide id="13" pos="2835">
          <p15:clr>
            <a:srgbClr val="A4A3A4"/>
          </p15:clr>
        </p15:guide>
        <p15:guide id="14" pos="2925">
          <p15:clr>
            <a:srgbClr val="A4A3A4"/>
          </p15:clr>
        </p15:guide>
        <p15:guide id="15" pos="3294">
          <p15:clr>
            <a:srgbClr val="A4A3A4"/>
          </p15:clr>
        </p15:guide>
        <p15:guide id="16" pos="3384">
          <p15:clr>
            <a:srgbClr val="A4A3A4"/>
          </p15:clr>
        </p15:guide>
        <p15:guide id="17" pos="3843">
          <p15:clr>
            <a:srgbClr val="A4A3A4"/>
          </p15:clr>
        </p15:guide>
        <p15:guide id="18" pos="3753">
          <p15:clr>
            <a:srgbClr val="A4A3A4"/>
          </p15:clr>
        </p15:guide>
        <p15:guide id="19" pos="4212">
          <p15:clr>
            <a:srgbClr val="A4A3A4"/>
          </p15:clr>
        </p15:guide>
        <p15:guide id="20" pos="4302">
          <p15:clr>
            <a:srgbClr val="A4A3A4"/>
          </p15:clr>
        </p15:guide>
        <p15:guide id="21" pos="4670">
          <p15:clr>
            <a:srgbClr val="A4A3A4"/>
          </p15:clr>
        </p15:guide>
        <p15:guide id="22" pos="4761">
          <p15:clr>
            <a:srgbClr val="A4A3A4"/>
          </p15:clr>
        </p15:guide>
        <p15:guide id="23" pos="5129">
          <p15:clr>
            <a:srgbClr val="A4A3A4"/>
          </p15:clr>
        </p15:guide>
        <p15:guide id="24" pos="5220">
          <p15:clr>
            <a:srgbClr val="A4A3A4"/>
          </p15:clr>
        </p15:guide>
        <p15:guide id="25" pos="5588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  <p15:guide id="35" orient="horz" pos="2160">
          <p15:clr>
            <a:srgbClr val="F26B43"/>
          </p15:clr>
        </p15:guide>
        <p15:guide id="36" orient="horz" pos="4020">
          <p15:clr>
            <a:srgbClr val="F26B43"/>
          </p15:clr>
        </p15:guide>
        <p15:guide id="37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.png"/><Relationship Id="rId5" Type="http://schemas.openxmlformats.org/officeDocument/2006/relationships/hyperlink" Target="https://assets.publishing.service.gov.uk/government/uploads/system/uploads/attachment_data/file/803953/Impact_of_Paper_Questionnaires_in_the_Community_Life_Survey.pdf" TargetMode="Externa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5575" y="4575597"/>
            <a:ext cx="8727767" cy="101364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Does paper matter?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000" i="1" dirty="0">
                <a:solidFill>
                  <a:srgbClr val="000000"/>
                </a:solidFill>
              </a:rPr>
              <a:t>The value of the second mode within a push-to-web survey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186" y="5733256"/>
            <a:ext cx="8600156" cy="1013643"/>
          </a:xfrm>
        </p:spPr>
        <p:txBody>
          <a:bodyPr/>
          <a:lstStyle/>
          <a:p>
            <a:pPr algn="ctr"/>
            <a:endParaRPr lang="en-GB" sz="1600" dirty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</a:rPr>
              <a:t>Joel Williams</a:t>
            </a:r>
          </a:p>
          <a:p>
            <a:pPr algn="ctr"/>
            <a:r>
              <a:rPr lang="en-GB" sz="1600" i="1" dirty="0">
                <a:solidFill>
                  <a:srgbClr val="000000"/>
                </a:solidFill>
              </a:rPr>
              <a:t>Presented at the ESRA Conference, Zagreb, 16</a:t>
            </a:r>
            <a:r>
              <a:rPr lang="en-GB" sz="1600" i="1" baseline="30000" dirty="0">
                <a:solidFill>
                  <a:srgbClr val="000000"/>
                </a:solidFill>
              </a:rPr>
              <a:t>th</a:t>
            </a:r>
            <a:r>
              <a:rPr lang="en-GB" sz="1600" i="1" dirty="0">
                <a:solidFill>
                  <a:srgbClr val="000000"/>
                </a:solidFill>
              </a:rPr>
              <a:t> July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  <p:sp>
        <p:nvSpPr>
          <p:cNvPr id="3" name="AutoShape 9" descr="Image result for qdet2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1" descr="Image result for qdet2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158BAE-65A9-4E4C-8B50-CBEB7018FED1}"/>
              </a:ext>
            </a:extLst>
          </p:cNvPr>
          <p:cNvGrpSpPr/>
          <p:nvPr/>
        </p:nvGrpSpPr>
        <p:grpSpPr>
          <a:xfrm>
            <a:off x="2073440" y="1524733"/>
            <a:ext cx="4892036" cy="2978856"/>
            <a:chOff x="3275856" y="1596741"/>
            <a:chExt cx="4892036" cy="29788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B04452-2836-407B-A45B-D13532E9E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1596741"/>
              <a:ext cx="3163843" cy="177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E61461-FC3C-4F14-A678-15F51EF6C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2610384"/>
              <a:ext cx="2947820" cy="196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0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E17EF9-431C-4820-AEC3-9EBC963E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734197"/>
              </p:ext>
            </p:extLst>
          </p:nvPr>
        </p:nvGraphicFramePr>
        <p:xfrm>
          <a:off x="272256" y="1120806"/>
          <a:ext cx="8599488" cy="4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333333"/>
                </a:solidFill>
              </a:rPr>
              <a:t>Potential for address-level age-based stratification using auxiliary commercial data?</a:t>
            </a:r>
            <a:endParaRPr lang="en-AU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1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333333"/>
                </a:solidFill>
              </a:rPr>
              <a:t>For example this design would produce a marginally better profile…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016B5C0-A5FE-4C91-B0DB-B532130FF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00746"/>
              </p:ext>
            </p:extLst>
          </p:nvPr>
        </p:nvGraphicFramePr>
        <p:xfrm>
          <a:off x="269875" y="1708150"/>
          <a:ext cx="8599488" cy="380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248">
                  <a:extLst>
                    <a:ext uri="{9D8B030D-6E8A-4147-A177-3AD203B41FA5}">
                      <a16:colId xmlns:a16="http://schemas.microsoft.com/office/drawing/2014/main" val="2415363705"/>
                    </a:ext>
                  </a:extLst>
                </a:gridCol>
                <a:gridCol w="1433248">
                  <a:extLst>
                    <a:ext uri="{9D8B030D-6E8A-4147-A177-3AD203B41FA5}">
                      <a16:colId xmlns:a16="http://schemas.microsoft.com/office/drawing/2014/main" val="2857646190"/>
                    </a:ext>
                  </a:extLst>
                </a:gridCol>
                <a:gridCol w="1433248">
                  <a:extLst>
                    <a:ext uri="{9D8B030D-6E8A-4147-A177-3AD203B41FA5}">
                      <a16:colId xmlns:a16="http://schemas.microsoft.com/office/drawing/2014/main" val="157864310"/>
                    </a:ext>
                  </a:extLst>
                </a:gridCol>
                <a:gridCol w="1433248">
                  <a:extLst>
                    <a:ext uri="{9D8B030D-6E8A-4147-A177-3AD203B41FA5}">
                      <a16:colId xmlns:a16="http://schemas.microsoft.com/office/drawing/2014/main" val="424590232"/>
                    </a:ext>
                  </a:extLst>
                </a:gridCol>
                <a:gridCol w="1433248">
                  <a:extLst>
                    <a:ext uri="{9D8B030D-6E8A-4147-A177-3AD203B41FA5}">
                      <a16:colId xmlns:a16="http://schemas.microsoft.com/office/drawing/2014/main" val="3386845607"/>
                    </a:ext>
                  </a:extLst>
                </a:gridCol>
                <a:gridCol w="1433248">
                  <a:extLst>
                    <a:ext uri="{9D8B030D-6E8A-4147-A177-3AD203B41FA5}">
                      <a16:colId xmlns:a16="http://schemas.microsoft.com/office/drawing/2014/main" val="890071342"/>
                    </a:ext>
                  </a:extLst>
                </a:gridCol>
              </a:tblGrid>
              <a:tr h="906546">
                <a:tc>
                  <a:txBody>
                    <a:bodyPr/>
                    <a:lstStyle/>
                    <a:p>
                      <a:r>
                        <a:rPr lang="en-GB" dirty="0"/>
                        <a:t>STRATA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Most deprived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2</a:t>
                      </a:r>
                      <a:r>
                        <a:rPr lang="en-GB" sz="1600" i="0" baseline="30000" dirty="0"/>
                        <a:t>nd</a:t>
                      </a:r>
                      <a:r>
                        <a:rPr lang="en-GB" sz="1600" i="0" dirty="0"/>
                        <a:t> most deprived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Middle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2</a:t>
                      </a:r>
                      <a:r>
                        <a:rPr lang="en-GB" sz="1600" i="0" baseline="30000" dirty="0"/>
                        <a:t>nd</a:t>
                      </a:r>
                      <a:r>
                        <a:rPr lang="en-GB" sz="1600" i="0" dirty="0"/>
                        <a:t> least deprived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0" dirty="0"/>
                        <a:t>Least deprived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021931"/>
                  </a:ext>
                </a:extLst>
              </a:tr>
              <a:tr h="58050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Youngest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5440651"/>
                  </a:ext>
                </a:extLst>
              </a:tr>
              <a:tr h="58050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GB" sz="1600" b="1" baseline="30000" dirty="0">
                          <a:solidFill>
                            <a:srgbClr val="000000"/>
                          </a:solidFill>
                        </a:rPr>
                        <a:t>nd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 youngest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909596"/>
                  </a:ext>
                </a:extLst>
              </a:tr>
              <a:tr h="58050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Middle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759129"/>
                  </a:ext>
                </a:extLst>
              </a:tr>
              <a:tr h="58050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GB" sz="1600" b="1" baseline="30000" dirty="0">
                          <a:solidFill>
                            <a:srgbClr val="000000"/>
                          </a:solidFill>
                        </a:rPr>
                        <a:t>nd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 oldest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5840886"/>
                  </a:ext>
                </a:extLst>
              </a:tr>
              <a:tr h="58050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Oldest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94673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7429A6-0821-4C44-B203-E9633B3B2C6E}"/>
              </a:ext>
            </a:extLst>
          </p:cNvPr>
          <p:cNvSpPr txBox="1"/>
          <p:nvPr/>
        </p:nvSpPr>
        <p:spPr>
          <a:xfrm>
            <a:off x="6156177" y="6340678"/>
            <a:ext cx="29640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% of 3</a:t>
            </a:r>
            <a:r>
              <a:rPr lang="en-GB" sz="1200" baseline="30000" dirty="0"/>
              <a:t>rd</a:t>
            </a:r>
            <a:r>
              <a:rPr lang="en-GB" sz="1200" dirty="0"/>
              <a:t> letters with 2 paper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41314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12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</a:rPr>
              <a:t>Q1: How important is it to cover non-users of internet?</a:t>
            </a:r>
            <a:endParaRPr lang="en-AU" sz="24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Controlling for demographic characteristics &amp; mode…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115471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Heavier internet users &gt; (reported) civic participation…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65377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… and volunteering and giving to charity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10475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Strong effects (OR&gt;2) observed for </a:t>
            </a:r>
            <a:r>
              <a:rPr lang="en-GB" sz="2400" i="1" dirty="0"/>
              <a:t>most</a:t>
            </a:r>
            <a:r>
              <a:rPr lang="en-GB" sz="2400" dirty="0"/>
              <a:t> client metrics</a:t>
            </a:r>
          </a:p>
        </p:txBody>
      </p:sp>
    </p:spTree>
    <p:extLst>
      <p:ext uri="{BB962C8B-B14F-4D97-AF65-F5344CB8AC3E}">
        <p14:creationId xmlns:p14="http://schemas.microsoft.com/office/powerpoint/2010/main" val="312056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E17EF9-431C-4820-AEC3-9EBC963E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663157"/>
              </p:ext>
            </p:extLst>
          </p:nvPr>
        </p:nvGraphicFramePr>
        <p:xfrm>
          <a:off x="272256" y="1120806"/>
          <a:ext cx="8599488" cy="4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333333"/>
                </a:solidFill>
              </a:rPr>
              <a:t>Selected EMMs (evaluated with factors equally weighted and covariates held at global mean)</a:t>
            </a:r>
            <a:endParaRPr lang="en-AU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9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14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00"/>
                </a:solidFill>
              </a:rPr>
              <a:t>Q2: Are there measurement effects web v paper?</a:t>
            </a:r>
            <a:endParaRPr lang="en-AU" sz="24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Controlling for demographic characteristics &amp; web use…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115471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Paper respondents more likely to (report) giving to charity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65377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… and being generally neighbourly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10475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But less likely to report formal volunteering/civic activity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50976-FFB5-45F9-A6DA-E41ABA8C5E93}"/>
              </a:ext>
            </a:extLst>
          </p:cNvPr>
          <p:cNvSpPr txBox="1"/>
          <p:nvPr/>
        </p:nvSpPr>
        <p:spPr>
          <a:xfrm flipH="1">
            <a:off x="465378" y="4957441"/>
            <a:ext cx="8229884" cy="72093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Otherwise mostly modest effects</a:t>
            </a:r>
          </a:p>
        </p:txBody>
      </p:sp>
    </p:spTree>
    <p:extLst>
      <p:ext uri="{BB962C8B-B14F-4D97-AF65-F5344CB8AC3E}">
        <p14:creationId xmlns:p14="http://schemas.microsoft.com/office/powerpoint/2010/main" val="311574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E17EF9-431C-4820-AEC3-9EBC963E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432818"/>
              </p:ext>
            </p:extLst>
          </p:nvPr>
        </p:nvGraphicFramePr>
        <p:xfrm>
          <a:off x="272256" y="1120806"/>
          <a:ext cx="8599488" cy="4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333333"/>
                </a:solidFill>
              </a:rPr>
              <a:t>Selected EMMs (evaluated with factors equally weighted and covariates held at global mean)</a:t>
            </a:r>
            <a:endParaRPr lang="en-AU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16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333333"/>
                </a:solidFill>
              </a:rPr>
              <a:t>Sum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Uniform survey design not optimal for sample profile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115471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But strata not quite refined enough to give us real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65377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Rare/never internet users are different &amp; </a:t>
            </a:r>
            <a:r>
              <a:rPr lang="en-GB" sz="2400" i="1" dirty="0"/>
              <a:t>must</a:t>
            </a:r>
            <a:r>
              <a:rPr lang="en-GB" sz="2400" dirty="0"/>
              <a:t> be covered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10475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Some ‘mode’ effects but do they hide selection effects?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50976-FFB5-45F9-A6DA-E41ABA8C5E93}"/>
              </a:ext>
            </a:extLst>
          </p:cNvPr>
          <p:cNvSpPr txBox="1"/>
          <p:nvPr/>
        </p:nvSpPr>
        <p:spPr>
          <a:xfrm flipH="1">
            <a:off x="465378" y="4957441"/>
            <a:ext cx="8229884" cy="72093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Plenty of evolution to get through…</a:t>
            </a:r>
          </a:p>
        </p:txBody>
      </p:sp>
    </p:spTree>
    <p:extLst>
      <p:ext uri="{BB962C8B-B14F-4D97-AF65-F5344CB8AC3E}">
        <p14:creationId xmlns:p14="http://schemas.microsoft.com/office/powerpoint/2010/main" val="403651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B54C-BB28-4C1E-927F-237FF35872EC}"/>
              </a:ext>
            </a:extLst>
          </p:cNvPr>
          <p:cNvGrpSpPr/>
          <p:nvPr/>
        </p:nvGrpSpPr>
        <p:grpSpPr>
          <a:xfrm>
            <a:off x="891275" y="1772817"/>
            <a:ext cx="2210528" cy="1616235"/>
            <a:chOff x="3275856" y="1596741"/>
            <a:chExt cx="4892036" cy="29788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370380-C010-45C3-995D-A91B35A25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5856" y="1596741"/>
              <a:ext cx="3163843" cy="17796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77ED67-DCAB-4A5F-BD55-7D616A26A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2610384"/>
              <a:ext cx="2947820" cy="196521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1772817"/>
            <a:ext cx="7272808" cy="3022605"/>
          </a:xfrm>
        </p:spPr>
        <p:txBody>
          <a:bodyPr anchor="ctr"/>
          <a:lstStyle/>
          <a:p>
            <a:pPr algn="ctr"/>
            <a:r>
              <a:rPr lang="en-GB" sz="2800" dirty="0">
                <a:solidFill>
                  <a:srgbClr val="000000"/>
                </a:solidFill>
              </a:rPr>
              <a:t>THANK YOU!</a:t>
            </a:r>
            <a:br>
              <a:rPr lang="en-GB" sz="2800" dirty="0">
                <a:solidFill>
                  <a:srgbClr val="000000"/>
                </a:solidFill>
              </a:rPr>
            </a:br>
            <a:br>
              <a:rPr lang="en-GB" sz="2000" dirty="0">
                <a:solidFill>
                  <a:srgbClr val="000000"/>
                </a:solidFill>
              </a:rPr>
            </a:br>
            <a:br>
              <a:rPr lang="en-GB" sz="2000" dirty="0">
                <a:solidFill>
                  <a:srgbClr val="000000"/>
                </a:solidFill>
              </a:rPr>
            </a:b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For more, see:</a:t>
            </a:r>
            <a:br>
              <a:rPr lang="en-GB" sz="2000" dirty="0">
                <a:solidFill>
                  <a:srgbClr val="000000"/>
                </a:solidFill>
              </a:rPr>
            </a:br>
            <a:br>
              <a:rPr lang="en-GB" sz="2000" dirty="0">
                <a:solidFill>
                  <a:srgbClr val="000000"/>
                </a:solidFill>
                <a:hlinkClick r:id="rId5"/>
              </a:rPr>
            </a:br>
            <a:r>
              <a:rPr lang="en-GB" dirty="0"/>
              <a:t>https://tinyurl.com/y2j2785u</a:t>
            </a:r>
            <a:endParaRPr lang="en-GB" sz="2000" i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  <p:sp>
        <p:nvSpPr>
          <p:cNvPr id="3" name="AutoShape 9" descr="Image result for qdet2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1" descr="Image result for qdet2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0677F2-2A52-4F23-BC48-6A471D078D06}"/>
              </a:ext>
            </a:extLst>
          </p:cNvPr>
          <p:cNvGrpSpPr/>
          <p:nvPr/>
        </p:nvGrpSpPr>
        <p:grpSpPr>
          <a:xfrm>
            <a:off x="6156523" y="4795422"/>
            <a:ext cx="2210528" cy="1616235"/>
            <a:chOff x="3275856" y="1596741"/>
            <a:chExt cx="4892036" cy="29788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1B04FE9-04E6-4CE6-AD6A-28A2CFB8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5856" y="1596741"/>
              <a:ext cx="3163843" cy="17796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200926-1282-4E5F-997B-A25044570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2610384"/>
              <a:ext cx="2947820" cy="196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9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5575" y="4575597"/>
            <a:ext cx="8727767" cy="101364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Does paper matter?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000" i="1" dirty="0">
                <a:solidFill>
                  <a:srgbClr val="000000"/>
                </a:solidFill>
              </a:rPr>
              <a:t>The value of the second mode within a push-to-web survey design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3186" y="5733256"/>
            <a:ext cx="8600156" cy="1013643"/>
          </a:xfrm>
        </p:spPr>
        <p:txBody>
          <a:bodyPr/>
          <a:lstStyle/>
          <a:p>
            <a:pPr algn="ctr"/>
            <a:endParaRPr lang="en-GB" sz="1600" dirty="0">
              <a:solidFill>
                <a:srgbClr val="0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GB" sz="2000" dirty="0">
                <a:solidFill>
                  <a:srgbClr val="000000"/>
                </a:solidFill>
              </a:rPr>
              <a:t>Joel Williams</a:t>
            </a:r>
          </a:p>
          <a:p>
            <a:pPr algn="ctr"/>
            <a:r>
              <a:rPr lang="en-GB" sz="1600" i="1" dirty="0">
                <a:solidFill>
                  <a:srgbClr val="000000"/>
                </a:solidFill>
              </a:rPr>
              <a:t>Presented at the ESRA Conference, Zagreb, 16</a:t>
            </a:r>
            <a:r>
              <a:rPr lang="en-GB" sz="1600" i="1" baseline="30000" dirty="0">
                <a:solidFill>
                  <a:srgbClr val="000000"/>
                </a:solidFill>
              </a:rPr>
              <a:t>th</a:t>
            </a:r>
            <a:r>
              <a:rPr lang="en-GB" sz="1600" i="1" dirty="0">
                <a:solidFill>
                  <a:srgbClr val="000000"/>
                </a:solidFill>
              </a:rPr>
              <a:t> July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" y="457201"/>
            <a:ext cx="3172921" cy="493200"/>
          </a:xfrm>
          <a:prstGeom prst="rect">
            <a:avLst/>
          </a:prstGeom>
        </p:spPr>
      </p:pic>
      <p:sp>
        <p:nvSpPr>
          <p:cNvPr id="3" name="AutoShape 9" descr="Image result for qdet2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1" descr="Image result for qdet2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158BAE-65A9-4E4C-8B50-CBEB7018FED1}"/>
              </a:ext>
            </a:extLst>
          </p:cNvPr>
          <p:cNvGrpSpPr/>
          <p:nvPr/>
        </p:nvGrpSpPr>
        <p:grpSpPr>
          <a:xfrm>
            <a:off x="2073440" y="1524733"/>
            <a:ext cx="4892036" cy="2978856"/>
            <a:chOff x="3275856" y="1596741"/>
            <a:chExt cx="4892036" cy="297885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B04452-2836-407B-A45B-D13532E9E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1596741"/>
              <a:ext cx="3163843" cy="177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E61461-FC3C-4F14-A678-15F51EF6C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0072" y="2610384"/>
              <a:ext cx="2947820" cy="1965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6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2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333333"/>
                </a:solidFill>
              </a:rPr>
              <a:t>The </a:t>
            </a:r>
            <a:r>
              <a:rPr lang="en-AU" sz="2400" i="1" dirty="0">
                <a:solidFill>
                  <a:srgbClr val="333333"/>
                </a:solidFill>
              </a:rPr>
              <a:t>Community Life </a:t>
            </a:r>
            <a:r>
              <a:rPr lang="en-AU" sz="2400" dirty="0">
                <a:solidFill>
                  <a:srgbClr val="333333"/>
                </a:solidFill>
              </a:rPr>
              <a:t>Survey in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Annual UK Gov study of &gt;10,000 adults living in England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089564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Neighbourhood life, volunteering, charity, civil engagement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48188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Address sample frame; all adults (≤4 pHH) can take part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07363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Web &amp; paper questionnaire options (PtW)</a:t>
            </a:r>
          </a:p>
        </p:txBody>
      </p:sp>
    </p:spTree>
    <p:extLst>
      <p:ext uri="{BB962C8B-B14F-4D97-AF65-F5344CB8AC3E}">
        <p14:creationId xmlns:p14="http://schemas.microsoft.com/office/powerpoint/2010/main" val="15027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3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333333"/>
                </a:solidFill>
              </a:rPr>
              <a:t>The </a:t>
            </a:r>
            <a:r>
              <a:rPr lang="en-AU" sz="2400" i="1" dirty="0">
                <a:solidFill>
                  <a:srgbClr val="333333"/>
                </a:solidFill>
              </a:rPr>
              <a:t>Community Life </a:t>
            </a:r>
            <a:r>
              <a:rPr lang="en-AU" sz="2400" dirty="0">
                <a:solidFill>
                  <a:srgbClr val="333333"/>
                </a:solidFill>
              </a:rPr>
              <a:t>Survey letter &amp; paper q’re front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AFA5E-8074-4312-A3C1-B520A6B6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45083"/>
            <a:ext cx="3660911" cy="4967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CD655-E49D-469E-8810-82A436B5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965" y="931931"/>
            <a:ext cx="3602456" cy="49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4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333333"/>
                </a:solidFill>
              </a:rPr>
              <a:t>The </a:t>
            </a:r>
            <a:r>
              <a:rPr lang="en-AU" sz="2400" i="1" dirty="0">
                <a:solidFill>
                  <a:srgbClr val="333333"/>
                </a:solidFill>
              </a:rPr>
              <a:t>Community Life </a:t>
            </a:r>
            <a:r>
              <a:rPr lang="en-AU" sz="2400" dirty="0">
                <a:solidFill>
                  <a:srgbClr val="333333"/>
                </a:solidFill>
              </a:rPr>
              <a:t>Survey contact sequence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Letter 1: four online logins; paper version on request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089564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+2wks: Letter 2: as letter 1 (but different features stressed)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48188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+4wks: Letter 3a: as letters 1/2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07363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+4wks: Letter 3b: as letters 1/2 but 2 paper q’res included</a:t>
            </a:r>
          </a:p>
        </p:txBody>
      </p:sp>
    </p:spTree>
    <p:extLst>
      <p:ext uri="{BB962C8B-B14F-4D97-AF65-F5344CB8AC3E}">
        <p14:creationId xmlns:p14="http://schemas.microsoft.com/office/powerpoint/2010/main" val="123637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E17EF9-431C-4820-AEC3-9EBC963E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349442"/>
              </p:ext>
            </p:extLst>
          </p:nvPr>
        </p:nvGraphicFramePr>
        <p:xfrm>
          <a:off x="272256" y="1120806"/>
          <a:ext cx="8599488" cy="4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333333"/>
                </a:solidFill>
              </a:rPr>
              <a:t>Letter 3 distribution by area type stratum </a:t>
            </a:r>
          </a:p>
          <a:p>
            <a:r>
              <a:rPr lang="en-GB" sz="2400" dirty="0">
                <a:solidFill>
                  <a:srgbClr val="333333"/>
                </a:solidFill>
              </a:rPr>
              <a:t>(2016/17 onwards)</a:t>
            </a:r>
            <a:endParaRPr lang="en-AU" sz="2400" dirty="0">
              <a:solidFill>
                <a:srgbClr val="3333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FB98A-73D5-4BDC-BEC4-FE4ADD2C6F26}"/>
              </a:ext>
            </a:extLst>
          </p:cNvPr>
          <p:cNvSpPr txBox="1"/>
          <p:nvPr/>
        </p:nvSpPr>
        <p:spPr>
          <a:xfrm>
            <a:off x="7668343" y="6340678"/>
            <a:ext cx="1451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Design weighted</a:t>
            </a:r>
          </a:p>
        </p:txBody>
      </p:sp>
    </p:spTree>
    <p:extLst>
      <p:ext uri="{BB962C8B-B14F-4D97-AF65-F5344CB8AC3E}">
        <p14:creationId xmlns:p14="http://schemas.microsoft.com/office/powerpoint/2010/main" val="310636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E17EF9-431C-4820-AEC3-9EBC963E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671906"/>
              </p:ext>
            </p:extLst>
          </p:nvPr>
        </p:nvGraphicFramePr>
        <p:xfrm>
          <a:off x="272256" y="1120806"/>
          <a:ext cx="8599488" cy="4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333333"/>
                </a:solidFill>
              </a:rPr>
              <a:t>Response rates in 2016/17, by stratum</a:t>
            </a:r>
            <a:endParaRPr lang="en-AU" sz="2400" dirty="0">
              <a:solidFill>
                <a:srgbClr val="3333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FB98A-73D5-4BDC-BEC4-FE4ADD2C6F26}"/>
              </a:ext>
            </a:extLst>
          </p:cNvPr>
          <p:cNvSpPr txBox="1"/>
          <p:nvPr/>
        </p:nvSpPr>
        <p:spPr>
          <a:xfrm>
            <a:off x="7668343" y="6340678"/>
            <a:ext cx="1451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Design weighted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EE278-E512-47A2-9C75-9F88179A01AB}"/>
              </a:ext>
            </a:extLst>
          </p:cNvPr>
          <p:cNvSpPr txBox="1"/>
          <p:nvPr/>
        </p:nvSpPr>
        <p:spPr>
          <a:xfrm>
            <a:off x="971600" y="1334589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23754-DCCB-4598-A0C2-2278CB1279FC}"/>
              </a:ext>
            </a:extLst>
          </p:cNvPr>
          <p:cNvSpPr txBox="1"/>
          <p:nvPr/>
        </p:nvSpPr>
        <p:spPr>
          <a:xfrm>
            <a:off x="2627784" y="1334589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2D9F3-3B5D-4019-81C5-28287A4335F4}"/>
              </a:ext>
            </a:extLst>
          </p:cNvPr>
          <p:cNvSpPr txBox="1"/>
          <p:nvPr/>
        </p:nvSpPr>
        <p:spPr>
          <a:xfrm>
            <a:off x="4283968" y="1334589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3EE30-9496-47E4-BBE9-A94BB5EFF801}"/>
              </a:ext>
            </a:extLst>
          </p:cNvPr>
          <p:cNvSpPr txBox="1"/>
          <p:nvPr/>
        </p:nvSpPr>
        <p:spPr>
          <a:xfrm>
            <a:off x="5929784" y="1334589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3D02F-8F79-4492-A9D0-68B840220F9E}"/>
              </a:ext>
            </a:extLst>
          </p:cNvPr>
          <p:cNvSpPr txBox="1"/>
          <p:nvPr/>
        </p:nvSpPr>
        <p:spPr>
          <a:xfrm>
            <a:off x="7632335" y="1334589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37313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9E17EF9-431C-4820-AEC3-9EBC963E5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188488"/>
              </p:ext>
            </p:extLst>
          </p:nvPr>
        </p:nvGraphicFramePr>
        <p:xfrm>
          <a:off x="272256" y="1120806"/>
          <a:ext cx="8599488" cy="4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8F5725A-F091-49BA-975D-33A6CA75582C}"/>
              </a:ext>
            </a:extLst>
          </p:cNvPr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>
                <a:solidFill>
                  <a:srgbClr val="333333"/>
                </a:solidFill>
              </a:rPr>
              <a:t>Estimated</a:t>
            </a:r>
            <a:r>
              <a:rPr lang="en-GB" sz="2400" dirty="0">
                <a:solidFill>
                  <a:srgbClr val="333333"/>
                </a:solidFill>
              </a:rPr>
              <a:t> response rates in 2016/17, by age</a:t>
            </a:r>
            <a:endParaRPr lang="en-AU" sz="2400" dirty="0">
              <a:solidFill>
                <a:srgbClr val="33333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FB98A-73D5-4BDC-BEC4-FE4ADD2C6F26}"/>
              </a:ext>
            </a:extLst>
          </p:cNvPr>
          <p:cNvSpPr txBox="1"/>
          <p:nvPr/>
        </p:nvSpPr>
        <p:spPr>
          <a:xfrm>
            <a:off x="7668343" y="6340678"/>
            <a:ext cx="14518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Design weighted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EE939-C9D3-4CA0-B495-FC722BE363C0}"/>
              </a:ext>
            </a:extLst>
          </p:cNvPr>
          <p:cNvSpPr txBox="1"/>
          <p:nvPr/>
        </p:nvSpPr>
        <p:spPr>
          <a:xfrm>
            <a:off x="755576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13%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3ED52A-33B3-4A2E-AF92-F2106D530A34}"/>
              </a:ext>
            </a:extLst>
          </p:cNvPr>
          <p:cNvSpPr txBox="1"/>
          <p:nvPr/>
        </p:nvSpPr>
        <p:spPr>
          <a:xfrm>
            <a:off x="1907704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17%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54772-E433-4F6A-82C2-B30061F21434}"/>
              </a:ext>
            </a:extLst>
          </p:cNvPr>
          <p:cNvSpPr txBox="1"/>
          <p:nvPr/>
        </p:nvSpPr>
        <p:spPr>
          <a:xfrm>
            <a:off x="3131840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D6881-7C53-4EDD-890C-AA966A40B13D}"/>
              </a:ext>
            </a:extLst>
          </p:cNvPr>
          <p:cNvSpPr txBox="1"/>
          <p:nvPr/>
        </p:nvSpPr>
        <p:spPr>
          <a:xfrm>
            <a:off x="4283968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573D3-6474-47A4-8570-05390AEF5ADD}"/>
              </a:ext>
            </a:extLst>
          </p:cNvPr>
          <p:cNvSpPr txBox="1"/>
          <p:nvPr/>
        </p:nvSpPr>
        <p:spPr>
          <a:xfrm>
            <a:off x="5436096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157A1-51DF-42FF-A1D3-733CB9764297}"/>
              </a:ext>
            </a:extLst>
          </p:cNvPr>
          <p:cNvSpPr txBox="1"/>
          <p:nvPr/>
        </p:nvSpPr>
        <p:spPr>
          <a:xfrm>
            <a:off x="6635929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9032B-D1DD-4A5E-906D-318FCD55DA35}"/>
              </a:ext>
            </a:extLst>
          </p:cNvPr>
          <p:cNvSpPr txBox="1"/>
          <p:nvPr/>
        </p:nvSpPr>
        <p:spPr>
          <a:xfrm>
            <a:off x="7884368" y="1271881"/>
            <a:ext cx="64807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/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09614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8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333333"/>
                </a:solidFill>
              </a:rPr>
              <a:t>Plenty of tools…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Lots of tools for manipulating the response rate: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089564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Offering/not providing paper questionnaires in letter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48188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Varying the number of letters (1, 2, 3 or 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07363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Varying the incentive (e.g. £0, £5, £10)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0704B-D31B-4E5E-84AE-6FBF5C64E472}"/>
              </a:ext>
            </a:extLst>
          </p:cNvPr>
          <p:cNvSpPr txBox="1"/>
          <p:nvPr/>
        </p:nvSpPr>
        <p:spPr>
          <a:xfrm flipH="1">
            <a:off x="465378" y="4957441"/>
            <a:ext cx="8229884" cy="72093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Varying age eligibility (e.g. X% with 16-34, 100-X% 16+)</a:t>
            </a:r>
          </a:p>
        </p:txBody>
      </p:sp>
    </p:spTree>
    <p:extLst>
      <p:ext uri="{BB962C8B-B14F-4D97-AF65-F5344CB8AC3E}">
        <p14:creationId xmlns:p14="http://schemas.microsoft.com/office/powerpoint/2010/main" val="11405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>
                <a:solidFill>
                  <a:srgbClr val="717171"/>
                </a:solidFill>
              </a:rPr>
              <a:pPr/>
              <a:t>9</a:t>
            </a:fld>
            <a:endParaRPr lang="en-AU" dirty="0">
              <a:solidFill>
                <a:srgbClr val="71717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3" y="332656"/>
            <a:ext cx="8229889" cy="733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ts val="45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rgbClr val="333333"/>
                </a:solidFill>
              </a:rPr>
              <a:t>But need more refined strata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A147E-620F-4533-9117-09559AF9980A}"/>
              </a:ext>
            </a:extLst>
          </p:cNvPr>
          <p:cNvSpPr txBox="1"/>
          <p:nvPr/>
        </p:nvSpPr>
        <p:spPr>
          <a:xfrm flipH="1">
            <a:off x="467541" y="1150736"/>
            <a:ext cx="8229888" cy="72093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These tools only improve sample profile if strata refined</a:t>
            </a:r>
            <a:endParaRPr lang="en-GB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0B63B-C045-43CC-9976-8EDE95AAD316}"/>
              </a:ext>
            </a:extLst>
          </p:cNvPr>
          <p:cNvSpPr txBox="1"/>
          <p:nvPr/>
        </p:nvSpPr>
        <p:spPr>
          <a:xfrm flipH="1">
            <a:off x="465377" y="2089564"/>
            <a:ext cx="8229887" cy="72093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Address-based samples stratified using local aggregation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9C47C-4C70-41A8-A949-F5926C963A26}"/>
              </a:ext>
            </a:extLst>
          </p:cNvPr>
          <p:cNvSpPr txBox="1"/>
          <p:nvPr/>
        </p:nvSpPr>
        <p:spPr>
          <a:xfrm flipH="1">
            <a:off x="448188" y="3068535"/>
            <a:ext cx="8229885" cy="72093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rgbClr val="00B0F0">
                <a:alpha val="40000"/>
              </a:srgb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But lots of population variation within the aggregation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F3B8D-180F-423C-A3C3-B67AAA4C278D}"/>
              </a:ext>
            </a:extLst>
          </p:cNvPr>
          <p:cNvSpPr txBox="1"/>
          <p:nvPr/>
        </p:nvSpPr>
        <p:spPr>
          <a:xfrm flipH="1">
            <a:off x="465378" y="4007363"/>
            <a:ext cx="8229884" cy="72093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Especially age!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60704B-D31B-4E5E-84AE-6FBF5C64E472}"/>
              </a:ext>
            </a:extLst>
          </p:cNvPr>
          <p:cNvSpPr txBox="1"/>
          <p:nvPr/>
        </p:nvSpPr>
        <p:spPr>
          <a:xfrm flipH="1">
            <a:off x="465378" y="4957441"/>
            <a:ext cx="8229884" cy="72093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  <a:prstDash val="sysDot"/>
          </a:ln>
          <a:effectLst>
            <a:glow rad="635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wrap="square" lIns="144000" tIns="144000" rIns="144000" bIns="144000" rtlCol="0" anchor="ctr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dirty="0"/>
              <a:t>Is there anything we can do to improve that?</a:t>
            </a:r>
          </a:p>
        </p:txBody>
      </p:sp>
    </p:spTree>
    <p:extLst>
      <p:ext uri="{BB962C8B-B14F-4D97-AF65-F5344CB8AC3E}">
        <p14:creationId xmlns:p14="http://schemas.microsoft.com/office/powerpoint/2010/main" val="10082945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ar Public Presentation Template (4_3) V2">
  <a:themeElements>
    <a:clrScheme name="Kantar Public">
      <a:dk1>
        <a:srgbClr val="717171"/>
      </a:dk1>
      <a:lt1>
        <a:srgbClr val="FFFFFF"/>
      </a:lt1>
      <a:dk2>
        <a:srgbClr val="001A90"/>
      </a:dk2>
      <a:lt2>
        <a:srgbClr val="00A1DE"/>
      </a:lt2>
      <a:accent1>
        <a:srgbClr val="9C9B9B"/>
      </a:accent1>
      <a:accent2>
        <a:srgbClr val="96C920"/>
      </a:accent2>
      <a:accent3>
        <a:srgbClr val="DC6B2F"/>
      </a:accent3>
      <a:accent4>
        <a:srgbClr val="A01414"/>
      </a:accent4>
      <a:accent5>
        <a:srgbClr val="712C8A"/>
      </a:accent5>
      <a:accent6>
        <a:srgbClr val="FF971B"/>
      </a:accent6>
      <a:hlink>
        <a:srgbClr val="001A90"/>
      </a:hlink>
      <a:folHlink>
        <a:srgbClr val="DC6B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D909912B-0CC9-EC41-B64B-EDA659409378}" vid="{32B54292-0E9E-074B-BA5D-ECD9A9561B98}"/>
    </a:ext>
  </a:extLst>
</a:theme>
</file>

<file path=ppt/theme/theme2.xml><?xml version="1.0" encoding="utf-8"?>
<a:theme xmlns:a="http://schemas.openxmlformats.org/drawingml/2006/main" name="Kantar_Public (Client)">
  <a:themeElements>
    <a:clrScheme name="Kantar Public">
      <a:dk1>
        <a:srgbClr val="717171"/>
      </a:dk1>
      <a:lt1>
        <a:srgbClr val="FFFFFF"/>
      </a:lt1>
      <a:dk2>
        <a:srgbClr val="001A90"/>
      </a:dk2>
      <a:lt2>
        <a:srgbClr val="00A1DE"/>
      </a:lt2>
      <a:accent1>
        <a:srgbClr val="9C9B9B"/>
      </a:accent1>
      <a:accent2>
        <a:srgbClr val="96C920"/>
      </a:accent2>
      <a:accent3>
        <a:srgbClr val="DC6B2F"/>
      </a:accent3>
      <a:accent4>
        <a:srgbClr val="A01414"/>
      </a:accent4>
      <a:accent5>
        <a:srgbClr val="712C8A"/>
      </a:accent5>
      <a:accent6>
        <a:srgbClr val="FF971B"/>
      </a:accent6>
      <a:hlink>
        <a:srgbClr val="001A90"/>
      </a:hlink>
      <a:folHlink>
        <a:srgbClr val="DC6B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D909912B-0CC9-EC41-B64B-EDA659409378}" vid="{245D7347-6F22-2043-BB76-64F8DCB80CDC}"/>
    </a:ext>
  </a:extLst>
</a:theme>
</file>

<file path=ppt/theme/theme3.xml><?xml version="1.0" encoding="utf-8"?>
<a:theme xmlns:a="http://schemas.openxmlformats.org/drawingml/2006/main" name="Kantar Public PowerPoint template 16x9">
  <a:themeElements>
    <a:clrScheme name="Custom 32">
      <a:dk1>
        <a:srgbClr val="717171"/>
      </a:dk1>
      <a:lt1>
        <a:srgbClr val="FFFFFF"/>
      </a:lt1>
      <a:dk2>
        <a:srgbClr val="00A1DE"/>
      </a:dk2>
      <a:lt2>
        <a:srgbClr val="C3C5C8"/>
      </a:lt2>
      <a:accent1>
        <a:srgbClr val="001A90"/>
      </a:accent1>
      <a:accent2>
        <a:srgbClr val="9A3324"/>
      </a:accent2>
      <a:accent3>
        <a:srgbClr val="F3AE00"/>
      </a:accent3>
      <a:accent4>
        <a:srgbClr val="DC6B2F"/>
      </a:accent4>
      <a:accent5>
        <a:srgbClr val="712D8A"/>
      </a:accent5>
      <a:accent6>
        <a:srgbClr val="96C921"/>
      </a:accent6>
      <a:hlink>
        <a:srgbClr val="00A1DE"/>
      </a:hlink>
      <a:folHlink>
        <a:srgbClr val="FF971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Public PowerPoint template 16x9" id="{D79757E0-BE59-442F-BB13-62591ECE6D46}" vid="{C0242D7D-F126-4C07-A484-06EEFAF331AE}"/>
    </a:ext>
  </a:extLst>
</a:theme>
</file>

<file path=ppt/theme/theme4.xml><?xml version="1.0" encoding="utf-8"?>
<a:theme xmlns:a="http://schemas.openxmlformats.org/drawingml/2006/main" name="1_Kantar Public PowerPoint template 16x9">
  <a:themeElements>
    <a:clrScheme name="Custom 32">
      <a:dk1>
        <a:srgbClr val="717171"/>
      </a:dk1>
      <a:lt1>
        <a:srgbClr val="FFFFFF"/>
      </a:lt1>
      <a:dk2>
        <a:srgbClr val="00A1DE"/>
      </a:dk2>
      <a:lt2>
        <a:srgbClr val="C3C5C8"/>
      </a:lt2>
      <a:accent1>
        <a:srgbClr val="001A90"/>
      </a:accent1>
      <a:accent2>
        <a:srgbClr val="9A3324"/>
      </a:accent2>
      <a:accent3>
        <a:srgbClr val="F3AE00"/>
      </a:accent3>
      <a:accent4>
        <a:srgbClr val="DC6B2F"/>
      </a:accent4>
      <a:accent5>
        <a:srgbClr val="712D8A"/>
      </a:accent5>
      <a:accent6>
        <a:srgbClr val="96C921"/>
      </a:accent6>
      <a:hlink>
        <a:srgbClr val="00A1DE"/>
      </a:hlink>
      <a:folHlink>
        <a:srgbClr val="FF971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Public PowerPoint template 16x9" id="{D79757E0-BE59-442F-BB13-62591ECE6D46}" vid="{C0242D7D-F126-4C07-A484-06EEFAF331A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72A20D08AE047BF66630583519C4E" ma:contentTypeVersion="2" ma:contentTypeDescription="Create a new document." ma:contentTypeScope="" ma:versionID="1e0d7497666b17d25efea9a407c342b0">
  <xsd:schema xmlns:xsd="http://www.w3.org/2001/XMLSchema" xmlns:xs="http://www.w3.org/2001/XMLSchema" xmlns:p="http://schemas.microsoft.com/office/2006/metadata/properties" xmlns:ns2="9e579638-9544-45b4-94ed-1adf923bd884" targetNamespace="http://schemas.microsoft.com/office/2006/metadata/properties" ma:root="true" ma:fieldsID="b8200c9b81c8bf7452a275207d03ea40" ns2:_="">
    <xsd:import namespace="9e579638-9544-45b4-94ed-1adf923bd8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79638-9544-45b4-94ed-1adf923bd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0D53D9-8D20-408F-A755-269A0AF9F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6A7F3-B709-4B06-A17E-D10B237A1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79638-9544-45b4-94ed-1adf923bd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711E65-AD10-439B-ABFB-FF17F63F9984}">
  <ds:schemaRefs>
    <ds:schemaRef ds:uri="http://schemas.microsoft.com/office/infopath/2007/PartnerControls"/>
    <ds:schemaRef ds:uri="9e579638-9544-45b4-94ed-1adf923bd8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Public Presentation Template (4_3) V2</Template>
  <TotalTime>0</TotalTime>
  <Words>619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Wingdings</vt:lpstr>
      <vt:lpstr>Kantar Public Presentation Template (4_3) V2</vt:lpstr>
      <vt:lpstr>Kantar_Public (Client)</vt:lpstr>
      <vt:lpstr>Kantar Public PowerPoint template 16x9</vt:lpstr>
      <vt:lpstr>1_Kantar Public PowerPoint template 16x9</vt:lpstr>
      <vt:lpstr>Does paper matter? The value of the second mode within a push-to-web survey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  For more, see:  https://tinyurl.com/y2j2785u</vt:lpstr>
      <vt:lpstr>Does paper matter? The value of the second mode within a push-to-web survey design</vt:lpstr>
    </vt:vector>
  </TitlesOfParts>
  <Company>KITP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can run to two lines 24pt</dc:title>
  <dc:creator>Hanson, Tim (TSMLP)</dc:creator>
  <cp:lastModifiedBy>Williams, Joel (TSMLP)</cp:lastModifiedBy>
  <cp:revision>384</cp:revision>
  <cp:lastPrinted>2018-05-24T13:11:26Z</cp:lastPrinted>
  <dcterms:created xsi:type="dcterms:W3CDTF">2016-10-06T15:26:05Z</dcterms:created>
  <dcterms:modified xsi:type="dcterms:W3CDTF">2019-07-26T14:17:59Z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0x01010042472A20D08AE047BF66630583519C4E</vt:lpwstr>
  </property>
</Properties>
</file>