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305" r:id="rId3"/>
    <p:sldId id="295" r:id="rId4"/>
    <p:sldId id="299" r:id="rId5"/>
    <p:sldId id="289" r:id="rId6"/>
    <p:sldId id="263" r:id="rId7"/>
    <p:sldId id="264" r:id="rId8"/>
    <p:sldId id="294" r:id="rId9"/>
    <p:sldId id="303" r:id="rId10"/>
    <p:sldId id="300" r:id="rId11"/>
    <p:sldId id="301" r:id="rId12"/>
    <p:sldId id="302" r:id="rId13"/>
    <p:sldId id="304" r:id="rId14"/>
    <p:sldId id="306" r:id="rId15"/>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3" autoAdjust="0"/>
    <p:restoredTop sz="71752" autoAdjust="0"/>
  </p:normalViewPr>
  <p:slideViewPr>
    <p:cSldViewPr>
      <p:cViewPr varScale="1">
        <p:scale>
          <a:sx n="80" d="100"/>
          <a:sy n="80" d="100"/>
        </p:scale>
        <p:origin x="2544" y="1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778" tIns="45889" rIns="91778" bIns="45889" rtlCol="0"/>
          <a:lstStyle>
            <a:lvl1pPr algn="l">
              <a:defRPr sz="1200"/>
            </a:lvl1pPr>
          </a:lstStyle>
          <a:p>
            <a:endParaRPr lang="es-ES"/>
          </a:p>
        </p:txBody>
      </p:sp>
      <p:sp>
        <p:nvSpPr>
          <p:cNvPr id="3" name="2 Marcador de fecha"/>
          <p:cNvSpPr>
            <a:spLocks noGrp="1"/>
          </p:cNvSpPr>
          <p:nvPr>
            <p:ph type="dt" sz="quarter" idx="1"/>
          </p:nvPr>
        </p:nvSpPr>
        <p:spPr>
          <a:xfrm>
            <a:off x="3850443" y="0"/>
            <a:ext cx="2945659" cy="496332"/>
          </a:xfrm>
          <a:prstGeom prst="rect">
            <a:avLst/>
          </a:prstGeom>
        </p:spPr>
        <p:txBody>
          <a:bodyPr vert="horz" lIns="91778" tIns="45889" rIns="91778" bIns="45889" rtlCol="0"/>
          <a:lstStyle>
            <a:lvl1pPr algn="r">
              <a:defRPr sz="1200"/>
            </a:lvl1pPr>
          </a:lstStyle>
          <a:p>
            <a:fld id="{86016EBB-C1FB-4B6B-95AB-EB975E8DEBDD}" type="datetimeFigureOut">
              <a:rPr lang="es-ES" smtClean="0"/>
              <a:t>16/7/19</a:t>
            </a:fld>
            <a:endParaRPr lang="es-ES"/>
          </a:p>
        </p:txBody>
      </p:sp>
      <p:sp>
        <p:nvSpPr>
          <p:cNvPr id="4" name="3 Marcador de pie de página"/>
          <p:cNvSpPr>
            <a:spLocks noGrp="1"/>
          </p:cNvSpPr>
          <p:nvPr>
            <p:ph type="ftr" sz="quarter" idx="2"/>
          </p:nvPr>
        </p:nvSpPr>
        <p:spPr>
          <a:xfrm>
            <a:off x="0" y="9428583"/>
            <a:ext cx="2945659" cy="496332"/>
          </a:xfrm>
          <a:prstGeom prst="rect">
            <a:avLst/>
          </a:prstGeom>
        </p:spPr>
        <p:txBody>
          <a:bodyPr vert="horz" lIns="91778" tIns="45889" rIns="91778" bIns="45889"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50443" y="9428583"/>
            <a:ext cx="2945659" cy="496332"/>
          </a:xfrm>
          <a:prstGeom prst="rect">
            <a:avLst/>
          </a:prstGeom>
        </p:spPr>
        <p:txBody>
          <a:bodyPr vert="horz" lIns="91778" tIns="45889" rIns="91778" bIns="45889" rtlCol="0" anchor="b"/>
          <a:lstStyle>
            <a:lvl1pPr algn="r">
              <a:defRPr sz="1200"/>
            </a:lvl1pPr>
          </a:lstStyle>
          <a:p>
            <a:fld id="{B78BAC69-03A8-492D-951E-A7314ED897E4}" type="slidenum">
              <a:rPr lang="es-ES" smtClean="0"/>
              <a:t>‹Nº›</a:t>
            </a:fld>
            <a:endParaRPr lang="es-ES"/>
          </a:p>
        </p:txBody>
      </p:sp>
    </p:spTree>
    <p:extLst>
      <p:ext uri="{BB962C8B-B14F-4D97-AF65-F5344CB8AC3E}">
        <p14:creationId xmlns:p14="http://schemas.microsoft.com/office/powerpoint/2010/main" val="1405990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5341" cy="496013"/>
          </a:xfrm>
          <a:prstGeom prst="rect">
            <a:avLst/>
          </a:prstGeom>
        </p:spPr>
        <p:txBody>
          <a:bodyPr vert="horz" lIns="91778" tIns="45889" rIns="91778" bIns="45889" rtlCol="0"/>
          <a:lstStyle>
            <a:lvl1pPr algn="l">
              <a:defRPr sz="1200"/>
            </a:lvl1pPr>
          </a:lstStyle>
          <a:p>
            <a:endParaRPr lang="es-ES"/>
          </a:p>
        </p:txBody>
      </p:sp>
      <p:sp>
        <p:nvSpPr>
          <p:cNvPr id="3" name="2 Marcador de fecha"/>
          <p:cNvSpPr>
            <a:spLocks noGrp="1"/>
          </p:cNvSpPr>
          <p:nvPr>
            <p:ph type="dt" idx="1"/>
          </p:nvPr>
        </p:nvSpPr>
        <p:spPr>
          <a:xfrm>
            <a:off x="3850744" y="1"/>
            <a:ext cx="2945341" cy="496013"/>
          </a:xfrm>
          <a:prstGeom prst="rect">
            <a:avLst/>
          </a:prstGeom>
        </p:spPr>
        <p:txBody>
          <a:bodyPr vert="horz" lIns="91778" tIns="45889" rIns="91778" bIns="45889" rtlCol="0"/>
          <a:lstStyle>
            <a:lvl1pPr algn="r">
              <a:defRPr sz="1200"/>
            </a:lvl1pPr>
          </a:lstStyle>
          <a:p>
            <a:fld id="{F8D689B1-89BD-4EDD-9865-2C937629C8EA}" type="datetimeFigureOut">
              <a:rPr lang="es-ES" smtClean="0"/>
              <a:t>16/7/19</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778" tIns="45889" rIns="91778" bIns="45889" rtlCol="0" anchor="ctr"/>
          <a:lstStyle/>
          <a:p>
            <a:endParaRPr lang="es-ES"/>
          </a:p>
        </p:txBody>
      </p:sp>
      <p:sp>
        <p:nvSpPr>
          <p:cNvPr id="5" name="4 Marcador de notas"/>
          <p:cNvSpPr>
            <a:spLocks noGrp="1"/>
          </p:cNvSpPr>
          <p:nvPr>
            <p:ph type="body" sz="quarter" idx="3"/>
          </p:nvPr>
        </p:nvSpPr>
        <p:spPr>
          <a:xfrm>
            <a:off x="679451" y="4714515"/>
            <a:ext cx="5438776" cy="4467307"/>
          </a:xfrm>
          <a:prstGeom prst="rect">
            <a:avLst/>
          </a:prstGeom>
        </p:spPr>
        <p:txBody>
          <a:bodyPr vert="horz" lIns="91778" tIns="45889" rIns="91778" bIns="458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29031"/>
            <a:ext cx="2945341" cy="496013"/>
          </a:xfrm>
          <a:prstGeom prst="rect">
            <a:avLst/>
          </a:prstGeom>
        </p:spPr>
        <p:txBody>
          <a:bodyPr vert="horz" lIns="91778" tIns="45889" rIns="91778" bIns="45889"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744" y="9429031"/>
            <a:ext cx="2945341" cy="496013"/>
          </a:xfrm>
          <a:prstGeom prst="rect">
            <a:avLst/>
          </a:prstGeom>
        </p:spPr>
        <p:txBody>
          <a:bodyPr vert="horz" lIns="91778" tIns="45889" rIns="91778" bIns="45889" rtlCol="0" anchor="b"/>
          <a:lstStyle>
            <a:lvl1pPr algn="r">
              <a:defRPr sz="1200"/>
            </a:lvl1pPr>
          </a:lstStyle>
          <a:p>
            <a:fld id="{B01BC2AB-3781-430B-9401-AC0911847A56}" type="slidenum">
              <a:rPr lang="es-ES" smtClean="0"/>
              <a:t>‹Nº›</a:t>
            </a:fld>
            <a:endParaRPr lang="es-ES"/>
          </a:p>
        </p:txBody>
      </p:sp>
    </p:spTree>
    <p:extLst>
      <p:ext uri="{BB962C8B-B14F-4D97-AF65-F5344CB8AC3E}">
        <p14:creationId xmlns:p14="http://schemas.microsoft.com/office/powerpoint/2010/main" val="1356930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1</a:t>
            </a:fld>
            <a:endParaRPr lang="es-ES"/>
          </a:p>
        </p:txBody>
      </p:sp>
    </p:spTree>
    <p:extLst>
      <p:ext uri="{BB962C8B-B14F-4D97-AF65-F5344CB8AC3E}">
        <p14:creationId xmlns:p14="http://schemas.microsoft.com/office/powerpoint/2010/main" val="2951616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noProof="0"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11</a:t>
            </a:fld>
            <a:endParaRPr lang="es-ES"/>
          </a:p>
        </p:txBody>
      </p:sp>
    </p:spTree>
    <p:extLst>
      <p:ext uri="{BB962C8B-B14F-4D97-AF65-F5344CB8AC3E}">
        <p14:creationId xmlns:p14="http://schemas.microsoft.com/office/powerpoint/2010/main" val="553567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noProof="0"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12</a:t>
            </a:fld>
            <a:endParaRPr lang="es-ES"/>
          </a:p>
        </p:txBody>
      </p:sp>
    </p:spTree>
    <p:extLst>
      <p:ext uri="{BB962C8B-B14F-4D97-AF65-F5344CB8AC3E}">
        <p14:creationId xmlns:p14="http://schemas.microsoft.com/office/powerpoint/2010/main" val="3487526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13</a:t>
            </a:fld>
            <a:endParaRPr lang="es-ES"/>
          </a:p>
        </p:txBody>
      </p:sp>
    </p:spTree>
    <p:extLst>
      <p:ext uri="{BB962C8B-B14F-4D97-AF65-F5344CB8AC3E}">
        <p14:creationId xmlns:p14="http://schemas.microsoft.com/office/powerpoint/2010/main" val="3406805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noProof="0"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2</a:t>
            </a:fld>
            <a:endParaRPr lang="es-ES"/>
          </a:p>
        </p:txBody>
      </p:sp>
    </p:spTree>
    <p:extLst>
      <p:ext uri="{BB962C8B-B14F-4D97-AF65-F5344CB8AC3E}">
        <p14:creationId xmlns:p14="http://schemas.microsoft.com/office/powerpoint/2010/main" val="894142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3</a:t>
            </a:fld>
            <a:endParaRPr lang="es-ES"/>
          </a:p>
        </p:txBody>
      </p:sp>
    </p:spTree>
    <p:extLst>
      <p:ext uri="{BB962C8B-B14F-4D97-AF65-F5344CB8AC3E}">
        <p14:creationId xmlns:p14="http://schemas.microsoft.com/office/powerpoint/2010/main" val="2499079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5</a:t>
            </a:fld>
            <a:endParaRPr lang="es-ES"/>
          </a:p>
        </p:txBody>
      </p:sp>
    </p:spTree>
    <p:extLst>
      <p:ext uri="{BB962C8B-B14F-4D97-AF65-F5344CB8AC3E}">
        <p14:creationId xmlns:p14="http://schemas.microsoft.com/office/powerpoint/2010/main" val="351345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noProof="0"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6</a:t>
            </a:fld>
            <a:endParaRPr lang="es-ES"/>
          </a:p>
        </p:txBody>
      </p:sp>
    </p:spTree>
    <p:extLst>
      <p:ext uri="{BB962C8B-B14F-4D97-AF65-F5344CB8AC3E}">
        <p14:creationId xmlns:p14="http://schemas.microsoft.com/office/powerpoint/2010/main" val="284522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noProof="0"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7</a:t>
            </a:fld>
            <a:endParaRPr lang="es-ES"/>
          </a:p>
        </p:txBody>
      </p:sp>
    </p:spTree>
    <p:extLst>
      <p:ext uri="{BB962C8B-B14F-4D97-AF65-F5344CB8AC3E}">
        <p14:creationId xmlns:p14="http://schemas.microsoft.com/office/powerpoint/2010/main" val="4122681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noProof="0"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8</a:t>
            </a:fld>
            <a:endParaRPr lang="es-ES"/>
          </a:p>
        </p:txBody>
      </p:sp>
    </p:spTree>
    <p:extLst>
      <p:ext uri="{BB962C8B-B14F-4D97-AF65-F5344CB8AC3E}">
        <p14:creationId xmlns:p14="http://schemas.microsoft.com/office/powerpoint/2010/main" val="1230236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9</a:t>
            </a:fld>
            <a:endParaRPr lang="es-ES"/>
          </a:p>
        </p:txBody>
      </p:sp>
    </p:spTree>
    <p:extLst>
      <p:ext uri="{BB962C8B-B14F-4D97-AF65-F5344CB8AC3E}">
        <p14:creationId xmlns:p14="http://schemas.microsoft.com/office/powerpoint/2010/main" val="1206595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B01BC2AB-3781-430B-9401-AC0911847A56}" type="slidenum">
              <a:rPr lang="es-ES" smtClean="0"/>
              <a:t>10</a:t>
            </a:fld>
            <a:endParaRPr lang="es-ES"/>
          </a:p>
        </p:txBody>
      </p:sp>
    </p:spTree>
    <p:extLst>
      <p:ext uri="{BB962C8B-B14F-4D97-AF65-F5344CB8AC3E}">
        <p14:creationId xmlns:p14="http://schemas.microsoft.com/office/powerpoint/2010/main" val="147983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996EE49-C4B3-4482-9610-D21DA0C8D920}" type="datetimeFigureOut">
              <a:rPr lang="es-ES" smtClean="0"/>
              <a:t>16/7/19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60B8D0-F16E-4DE2-AF5C-2CAD107F9CBD}" type="slidenum">
              <a:rPr lang="es-ES" smtClean="0"/>
              <a:t>‹Nº›</a:t>
            </a:fld>
            <a:endParaRPr lang="es-E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C996EE49-C4B3-4482-9610-D21DA0C8D920}" type="datetimeFigureOut">
              <a:rPr lang="es-ES" smtClean="0"/>
              <a:t>16/7/19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60B8D0-F16E-4DE2-AF5C-2CAD107F9CBD}"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996EE49-C4B3-4482-9610-D21DA0C8D920}" type="datetimeFigureOut">
              <a:rPr lang="es-ES" smtClean="0"/>
              <a:t>16/7/19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60B8D0-F16E-4DE2-AF5C-2CAD107F9CBD}"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996EE49-C4B3-4482-9610-D21DA0C8D920}" type="datetimeFigureOut">
              <a:rPr lang="es-ES" smtClean="0"/>
              <a:t>16/7/19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60B8D0-F16E-4DE2-AF5C-2CAD107F9CBD}" type="slidenum">
              <a:rPr lang="es-ES" smtClean="0"/>
              <a:t>‹Nº›</a:t>
            </a:fld>
            <a:endParaRPr lang="es-ES"/>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996EE49-C4B3-4482-9610-D21DA0C8D920}" type="datetimeFigureOut">
              <a:rPr lang="es-ES" smtClean="0"/>
              <a:t>16/7/19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60B8D0-F16E-4DE2-AF5C-2CAD107F9CBD}"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996EE49-C4B3-4482-9610-D21DA0C8D920}" type="datetimeFigureOut">
              <a:rPr lang="es-ES" smtClean="0"/>
              <a:t>16/7/19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60B8D0-F16E-4DE2-AF5C-2CAD107F9CBD}" type="slidenum">
              <a:rPr lang="es-ES" smtClean="0"/>
              <a:t>‹Nº›</a:t>
            </a:fld>
            <a:endParaRPr lang="es-ES"/>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996EE49-C4B3-4482-9610-D21DA0C8D920}" type="datetimeFigureOut">
              <a:rPr lang="es-ES" smtClean="0"/>
              <a:t>16/7/19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160B8D0-F16E-4DE2-AF5C-2CAD107F9CBD}" type="slidenum">
              <a:rPr lang="es-ES" smtClean="0"/>
              <a:t>‹Nº›</a:t>
            </a:fld>
            <a:endParaRPr lang="es-ES"/>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996EE49-C4B3-4482-9610-D21DA0C8D920}" type="datetimeFigureOut">
              <a:rPr lang="es-ES" smtClean="0"/>
              <a:t>16/7/19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60B8D0-F16E-4DE2-AF5C-2CAD107F9CBD}"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6EE49-C4B3-4482-9610-D21DA0C8D920}" type="datetimeFigureOut">
              <a:rPr lang="es-ES" smtClean="0"/>
              <a:t>16/7/19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160B8D0-F16E-4DE2-AF5C-2CAD107F9CBD}"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996EE49-C4B3-4482-9610-D21DA0C8D920}" type="datetimeFigureOut">
              <a:rPr lang="es-ES" smtClean="0"/>
              <a:t>16/7/19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60B8D0-F16E-4DE2-AF5C-2CAD107F9CBD}"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996EE49-C4B3-4482-9610-D21DA0C8D920}" type="datetimeFigureOut">
              <a:rPr lang="es-ES" smtClean="0"/>
              <a:t>16/7/19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60B8D0-F16E-4DE2-AF5C-2CAD107F9CBD}" type="slidenum">
              <a:rPr lang="es-ES" smtClean="0"/>
              <a:t>‹Nº›</a:t>
            </a:fld>
            <a:endParaRPr lang="es-E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996EE49-C4B3-4482-9610-D21DA0C8D920}" type="datetimeFigureOut">
              <a:rPr lang="es-ES" smtClean="0"/>
              <a:t>16/7/19</a:t>
            </a:fld>
            <a:endParaRPr lang="es-E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160B8D0-F16E-4DE2-AF5C-2CAD107F9CBD}"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3900417"/>
            <a:ext cx="7848871" cy="1400791"/>
          </a:xfrm>
        </p:spPr>
        <p:txBody>
          <a:bodyPr>
            <a:normAutofit/>
          </a:bodyPr>
          <a:lstStyle/>
          <a:p>
            <a:pPr algn="ctr"/>
            <a:r>
              <a:rPr lang="es-ES" dirty="0"/>
              <a:t>Ana Muñoz van den Eynde</a:t>
            </a:r>
          </a:p>
          <a:p>
            <a:pPr algn="ctr"/>
            <a:r>
              <a:rPr lang="es-ES" dirty="0" err="1"/>
              <a:t>Research</a:t>
            </a:r>
            <a:r>
              <a:rPr lang="es-ES" dirty="0"/>
              <a:t> </a:t>
            </a:r>
            <a:r>
              <a:rPr lang="es-ES" dirty="0" err="1"/>
              <a:t>Unit</a:t>
            </a:r>
            <a:r>
              <a:rPr lang="es-ES" dirty="0"/>
              <a:t> </a:t>
            </a:r>
            <a:r>
              <a:rPr lang="es-ES" dirty="0" err="1"/>
              <a:t>on</a:t>
            </a:r>
            <a:r>
              <a:rPr lang="es-ES" dirty="0"/>
              <a:t> </a:t>
            </a:r>
            <a:r>
              <a:rPr lang="es-ES" dirty="0" err="1"/>
              <a:t>Scientific</a:t>
            </a:r>
            <a:r>
              <a:rPr lang="es-ES" dirty="0"/>
              <a:t> Culture</a:t>
            </a:r>
          </a:p>
          <a:p>
            <a:pPr algn="ctr"/>
            <a:r>
              <a:rPr lang="es-ES" dirty="0"/>
              <a:t>CIEMAT</a:t>
            </a:r>
          </a:p>
        </p:txBody>
      </p:sp>
      <p:sp>
        <p:nvSpPr>
          <p:cNvPr id="2" name="1 Título"/>
          <p:cNvSpPr>
            <a:spLocks noGrp="1"/>
          </p:cNvSpPr>
          <p:nvPr>
            <p:ph type="ctrTitle"/>
          </p:nvPr>
        </p:nvSpPr>
        <p:spPr>
          <a:xfrm>
            <a:off x="539552" y="1772816"/>
            <a:ext cx="7992888" cy="1800200"/>
          </a:xfrm>
        </p:spPr>
        <p:txBody>
          <a:bodyPr/>
          <a:lstStyle/>
          <a:p>
            <a:pPr marL="182880" indent="0" algn="ctr">
              <a:buNone/>
            </a:pPr>
            <a:r>
              <a:rPr lang="en-US" sz="2800" i="1" dirty="0">
                <a:effectLst/>
              </a:rPr>
              <a:t>DIRECTIONALITY OF THE RELATIONSHIP BETWEEN INTEREST AND KNOWLEDGE AS KEY DETERMINANTS OF THE IMAGE OF SCIENCE</a:t>
            </a:r>
            <a:endParaRPr lang="es-ES" sz="28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311999"/>
            <a:ext cx="1512168" cy="1429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18 Imagen" descr="http://www.ciencia.gob.es/stfls/MICINN/AEI/ficheros/Imagen_Institucional/MCIU_Gob_Web_AE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6930" y="6070152"/>
            <a:ext cx="3663231" cy="706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http://www.upo.es/ceicambio/sites/default/files/images/CIEMA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2626" y="5909617"/>
            <a:ext cx="1519574" cy="926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35230" y="44624"/>
            <a:ext cx="1073274" cy="10732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5383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49491" y="5949280"/>
            <a:ext cx="8559013" cy="93610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Evidence: PIKA</a:t>
            </a:r>
          </a:p>
        </p:txBody>
      </p:sp>
      <p:sp>
        <p:nvSpPr>
          <p:cNvPr id="5" name="4 CuadroTexto"/>
          <p:cNvSpPr txBox="1"/>
          <p:nvPr/>
        </p:nvSpPr>
        <p:spPr>
          <a:xfrm>
            <a:off x="1763688" y="1855857"/>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to Know</a:t>
            </a:r>
          </a:p>
        </p:txBody>
      </p:sp>
      <p:sp>
        <p:nvSpPr>
          <p:cNvPr id="6" name="5 CuadroTexto"/>
          <p:cNvSpPr txBox="1"/>
          <p:nvPr/>
        </p:nvSpPr>
        <p:spPr>
          <a:xfrm>
            <a:off x="1732856" y="2431921"/>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 Meaning</a:t>
            </a:r>
          </a:p>
        </p:txBody>
      </p:sp>
      <p:sp>
        <p:nvSpPr>
          <p:cNvPr id="7" name="6 CuadroTexto"/>
          <p:cNvSpPr txBox="1"/>
          <p:nvPr/>
        </p:nvSpPr>
        <p:spPr>
          <a:xfrm>
            <a:off x="1763688" y="548680"/>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Scientific literacy</a:t>
            </a:r>
          </a:p>
        </p:txBody>
      </p:sp>
      <p:sp>
        <p:nvSpPr>
          <p:cNvPr id="8" name="7 CuadroTexto"/>
          <p:cNvSpPr txBox="1"/>
          <p:nvPr/>
        </p:nvSpPr>
        <p:spPr>
          <a:xfrm>
            <a:off x="1763688" y="1279793"/>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Informative Interest</a:t>
            </a:r>
          </a:p>
        </p:txBody>
      </p:sp>
      <p:sp>
        <p:nvSpPr>
          <p:cNvPr id="9" name="8 CuadroTexto"/>
          <p:cNvSpPr txBox="1"/>
          <p:nvPr/>
        </p:nvSpPr>
        <p:spPr>
          <a:xfrm>
            <a:off x="4355976" y="1804754"/>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Interest</a:t>
            </a:r>
          </a:p>
        </p:txBody>
      </p:sp>
      <p:sp>
        <p:nvSpPr>
          <p:cNvPr id="10" name="9 CuadroTexto"/>
          <p:cNvSpPr txBox="1"/>
          <p:nvPr/>
        </p:nvSpPr>
        <p:spPr>
          <a:xfrm>
            <a:off x="4355976" y="476672"/>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Knowledge</a:t>
            </a:r>
          </a:p>
        </p:txBody>
      </p:sp>
      <p:cxnSp>
        <p:nvCxnSpPr>
          <p:cNvPr id="11" name="10 Conector recto de flecha"/>
          <p:cNvCxnSpPr>
            <a:stCxn id="7" idx="3"/>
            <a:endCxn id="10" idx="1"/>
          </p:cNvCxnSpPr>
          <p:nvPr/>
        </p:nvCxnSpPr>
        <p:spPr>
          <a:xfrm flipV="1">
            <a:off x="3419872" y="676727"/>
            <a:ext cx="936104" cy="10453"/>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a:stCxn id="8" idx="3"/>
            <a:endCxn id="9" idx="1"/>
          </p:cNvCxnSpPr>
          <p:nvPr/>
        </p:nvCxnSpPr>
        <p:spPr>
          <a:xfrm>
            <a:off x="3419872" y="1418293"/>
            <a:ext cx="936104" cy="586516"/>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a:stCxn id="5" idx="3"/>
            <a:endCxn id="9" idx="1"/>
          </p:cNvCxnSpPr>
          <p:nvPr/>
        </p:nvCxnSpPr>
        <p:spPr>
          <a:xfrm>
            <a:off x="3419872" y="1994357"/>
            <a:ext cx="936104" cy="1045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a:stCxn id="6" idx="3"/>
            <a:endCxn id="9" idx="1"/>
          </p:cNvCxnSpPr>
          <p:nvPr/>
        </p:nvCxnSpPr>
        <p:spPr>
          <a:xfrm flipV="1">
            <a:off x="3389040" y="2004809"/>
            <a:ext cx="966936" cy="56561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17 Elipse"/>
          <p:cNvSpPr/>
          <p:nvPr/>
        </p:nvSpPr>
        <p:spPr>
          <a:xfrm>
            <a:off x="6372200" y="476672"/>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K</a:t>
            </a:r>
          </a:p>
        </p:txBody>
      </p:sp>
      <p:sp>
        <p:nvSpPr>
          <p:cNvPr id="20" name="19 Elipse"/>
          <p:cNvSpPr/>
          <p:nvPr/>
        </p:nvSpPr>
        <p:spPr>
          <a:xfrm>
            <a:off x="6372200" y="1815351"/>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I</a:t>
            </a:r>
          </a:p>
        </p:txBody>
      </p:sp>
      <p:cxnSp>
        <p:nvCxnSpPr>
          <p:cNvPr id="21" name="20 Conector recto de flecha"/>
          <p:cNvCxnSpPr>
            <a:stCxn id="18" idx="2"/>
            <a:endCxn id="10" idx="3"/>
          </p:cNvCxnSpPr>
          <p:nvPr/>
        </p:nvCxnSpPr>
        <p:spPr>
          <a:xfrm flipH="1">
            <a:off x="6012160" y="671429"/>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a:stCxn id="20" idx="2"/>
            <a:endCxn id="9" idx="3"/>
          </p:cNvCxnSpPr>
          <p:nvPr/>
        </p:nvCxnSpPr>
        <p:spPr>
          <a:xfrm flipH="1" flipV="1">
            <a:off x="6012160" y="2004809"/>
            <a:ext cx="360040" cy="5299"/>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flipH="1">
            <a:off x="7308304" y="655460"/>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flipH="1">
            <a:off x="7308304" y="1983542"/>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a:off x="7668344" y="655460"/>
            <a:ext cx="0" cy="133073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a:off x="899592" y="2636912"/>
            <a:ext cx="83326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endCxn id="5" idx="1"/>
          </p:cNvCxnSpPr>
          <p:nvPr/>
        </p:nvCxnSpPr>
        <p:spPr>
          <a:xfrm>
            <a:off x="1115616" y="1983542"/>
            <a:ext cx="648072" cy="1081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p:nvPr/>
        </p:nvCxnSpPr>
        <p:spPr>
          <a:xfrm>
            <a:off x="1331640" y="1340768"/>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a:off x="899592" y="620688"/>
            <a:ext cx="864096"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35 Conector recto"/>
          <p:cNvCxnSpPr/>
          <p:nvPr/>
        </p:nvCxnSpPr>
        <p:spPr>
          <a:xfrm>
            <a:off x="899592" y="620688"/>
            <a:ext cx="0" cy="2016224"/>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flipV="1">
            <a:off x="1115616" y="697995"/>
            <a:ext cx="0" cy="129636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53 Conector recto"/>
          <p:cNvCxnSpPr/>
          <p:nvPr/>
        </p:nvCxnSpPr>
        <p:spPr>
          <a:xfrm>
            <a:off x="1331640" y="1340768"/>
            <a:ext cx="0" cy="122965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57 Conector recto"/>
          <p:cNvCxnSpPr/>
          <p:nvPr/>
        </p:nvCxnSpPr>
        <p:spPr>
          <a:xfrm>
            <a:off x="1547664" y="1418292"/>
            <a:ext cx="0" cy="49854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59 Conector recto"/>
          <p:cNvCxnSpPr/>
          <p:nvPr/>
        </p:nvCxnSpPr>
        <p:spPr>
          <a:xfrm>
            <a:off x="1547664" y="2060848"/>
            <a:ext cx="0" cy="43204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1" name="1030 Conector recto de flecha"/>
          <p:cNvCxnSpPr>
            <a:endCxn id="7" idx="1"/>
          </p:cNvCxnSpPr>
          <p:nvPr/>
        </p:nvCxnSpPr>
        <p:spPr>
          <a:xfrm flipV="1">
            <a:off x="1115616" y="687180"/>
            <a:ext cx="648072" cy="1081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34" name="1033 Conector recto de flecha"/>
          <p:cNvCxnSpPr>
            <a:endCxn id="6" idx="1"/>
          </p:cNvCxnSpPr>
          <p:nvPr/>
        </p:nvCxnSpPr>
        <p:spPr>
          <a:xfrm>
            <a:off x="1331640" y="2570420"/>
            <a:ext cx="401216" cy="1"/>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38" name="1037 Conector recto de flecha"/>
          <p:cNvCxnSpPr>
            <a:endCxn id="8" idx="1"/>
          </p:cNvCxnSpPr>
          <p:nvPr/>
        </p:nvCxnSpPr>
        <p:spPr>
          <a:xfrm>
            <a:off x="1547664" y="1418293"/>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43" name="1042 Conector recto de flecha"/>
          <p:cNvCxnSpPr/>
          <p:nvPr/>
        </p:nvCxnSpPr>
        <p:spPr>
          <a:xfrm>
            <a:off x="1547664" y="1916832"/>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0" name="89 Conector recto de flecha"/>
          <p:cNvCxnSpPr/>
          <p:nvPr/>
        </p:nvCxnSpPr>
        <p:spPr>
          <a:xfrm>
            <a:off x="1547664" y="2060848"/>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2" name="91 Conector recto de flecha"/>
          <p:cNvCxnSpPr/>
          <p:nvPr/>
        </p:nvCxnSpPr>
        <p:spPr>
          <a:xfrm>
            <a:off x="1547664" y="2492896"/>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3" name="92 CuadroTexto"/>
          <p:cNvSpPr txBox="1"/>
          <p:nvPr/>
        </p:nvSpPr>
        <p:spPr>
          <a:xfrm>
            <a:off x="1475656" y="2132856"/>
            <a:ext cx="365806" cy="246221"/>
          </a:xfrm>
          <a:prstGeom prst="rect">
            <a:avLst/>
          </a:prstGeom>
          <a:noFill/>
        </p:spPr>
        <p:txBody>
          <a:bodyPr wrap="none" rtlCol="0">
            <a:spAutoFit/>
          </a:bodyPr>
          <a:lstStyle/>
          <a:p>
            <a:r>
              <a:rPr lang="es-ES" sz="1000" dirty="0"/>
              <a:t>.33</a:t>
            </a:r>
          </a:p>
        </p:txBody>
      </p:sp>
      <p:sp>
        <p:nvSpPr>
          <p:cNvPr id="94" name="93 CuadroTexto"/>
          <p:cNvSpPr txBox="1"/>
          <p:nvPr/>
        </p:nvSpPr>
        <p:spPr>
          <a:xfrm>
            <a:off x="1475656" y="1556792"/>
            <a:ext cx="365806" cy="246221"/>
          </a:xfrm>
          <a:prstGeom prst="rect">
            <a:avLst/>
          </a:prstGeom>
          <a:noFill/>
        </p:spPr>
        <p:txBody>
          <a:bodyPr wrap="none" rtlCol="0">
            <a:spAutoFit/>
          </a:bodyPr>
          <a:lstStyle/>
          <a:p>
            <a:r>
              <a:rPr lang="es-ES" sz="1000" dirty="0"/>
              <a:t>.20</a:t>
            </a:r>
          </a:p>
        </p:txBody>
      </p:sp>
      <p:sp>
        <p:nvSpPr>
          <p:cNvPr id="97" name="96 CuadroTexto"/>
          <p:cNvSpPr txBox="1"/>
          <p:nvPr/>
        </p:nvSpPr>
        <p:spPr>
          <a:xfrm>
            <a:off x="1043608" y="2030651"/>
            <a:ext cx="365806" cy="246221"/>
          </a:xfrm>
          <a:prstGeom prst="rect">
            <a:avLst/>
          </a:prstGeom>
          <a:noFill/>
        </p:spPr>
        <p:txBody>
          <a:bodyPr wrap="none" rtlCol="0">
            <a:spAutoFit/>
          </a:bodyPr>
          <a:lstStyle/>
          <a:p>
            <a:r>
              <a:rPr lang="es-ES" sz="1000" dirty="0"/>
              <a:t>.28</a:t>
            </a:r>
          </a:p>
        </p:txBody>
      </p:sp>
      <p:sp>
        <p:nvSpPr>
          <p:cNvPr id="101" name="100 CuadroTexto"/>
          <p:cNvSpPr txBox="1"/>
          <p:nvPr/>
        </p:nvSpPr>
        <p:spPr>
          <a:xfrm>
            <a:off x="1043608" y="1094547"/>
            <a:ext cx="365806" cy="246221"/>
          </a:xfrm>
          <a:prstGeom prst="rect">
            <a:avLst/>
          </a:prstGeom>
          <a:noFill/>
        </p:spPr>
        <p:txBody>
          <a:bodyPr wrap="none" rtlCol="0">
            <a:spAutoFit/>
          </a:bodyPr>
          <a:lstStyle/>
          <a:p>
            <a:r>
              <a:rPr lang="es-ES" sz="1000" dirty="0"/>
              <a:t>.31</a:t>
            </a:r>
          </a:p>
        </p:txBody>
      </p:sp>
      <p:sp>
        <p:nvSpPr>
          <p:cNvPr id="102" name="101 CuadroTexto"/>
          <p:cNvSpPr txBox="1"/>
          <p:nvPr/>
        </p:nvSpPr>
        <p:spPr>
          <a:xfrm>
            <a:off x="605794" y="1526595"/>
            <a:ext cx="365806" cy="246221"/>
          </a:xfrm>
          <a:prstGeom prst="rect">
            <a:avLst/>
          </a:prstGeom>
          <a:noFill/>
        </p:spPr>
        <p:txBody>
          <a:bodyPr wrap="none" rtlCol="0">
            <a:spAutoFit/>
          </a:bodyPr>
          <a:lstStyle/>
          <a:p>
            <a:r>
              <a:rPr lang="es-ES" sz="1000" dirty="0"/>
              <a:t>.16</a:t>
            </a:r>
          </a:p>
        </p:txBody>
      </p:sp>
      <p:sp>
        <p:nvSpPr>
          <p:cNvPr id="103" name="102 CuadroTexto"/>
          <p:cNvSpPr txBox="1"/>
          <p:nvPr/>
        </p:nvSpPr>
        <p:spPr>
          <a:xfrm>
            <a:off x="3872508" y="476672"/>
            <a:ext cx="365806" cy="246221"/>
          </a:xfrm>
          <a:prstGeom prst="rect">
            <a:avLst/>
          </a:prstGeom>
          <a:noFill/>
        </p:spPr>
        <p:txBody>
          <a:bodyPr wrap="none" rtlCol="0">
            <a:spAutoFit/>
          </a:bodyPr>
          <a:lstStyle/>
          <a:p>
            <a:r>
              <a:rPr lang="es-ES" sz="1000" dirty="0"/>
              <a:t>.35</a:t>
            </a:r>
          </a:p>
        </p:txBody>
      </p:sp>
      <p:sp>
        <p:nvSpPr>
          <p:cNvPr id="104" name="103 CuadroTexto"/>
          <p:cNvSpPr txBox="1"/>
          <p:nvPr/>
        </p:nvSpPr>
        <p:spPr>
          <a:xfrm>
            <a:off x="3630130" y="1382579"/>
            <a:ext cx="365806" cy="246221"/>
          </a:xfrm>
          <a:prstGeom prst="rect">
            <a:avLst/>
          </a:prstGeom>
          <a:noFill/>
        </p:spPr>
        <p:txBody>
          <a:bodyPr wrap="none" rtlCol="0">
            <a:spAutoFit/>
          </a:bodyPr>
          <a:lstStyle/>
          <a:p>
            <a:r>
              <a:rPr lang="es-ES" sz="1000" dirty="0"/>
              <a:t>.11</a:t>
            </a:r>
          </a:p>
        </p:txBody>
      </p:sp>
      <p:sp>
        <p:nvSpPr>
          <p:cNvPr id="105" name="104 CuadroTexto"/>
          <p:cNvSpPr txBox="1"/>
          <p:nvPr/>
        </p:nvSpPr>
        <p:spPr>
          <a:xfrm>
            <a:off x="3630130" y="1772816"/>
            <a:ext cx="365806" cy="246221"/>
          </a:xfrm>
          <a:prstGeom prst="rect">
            <a:avLst/>
          </a:prstGeom>
          <a:noFill/>
        </p:spPr>
        <p:txBody>
          <a:bodyPr wrap="none" rtlCol="0">
            <a:spAutoFit/>
          </a:bodyPr>
          <a:lstStyle/>
          <a:p>
            <a:r>
              <a:rPr lang="es-ES" sz="1000" dirty="0"/>
              <a:t>.29</a:t>
            </a:r>
          </a:p>
        </p:txBody>
      </p:sp>
      <p:sp>
        <p:nvSpPr>
          <p:cNvPr id="106" name="105 CuadroTexto"/>
          <p:cNvSpPr txBox="1"/>
          <p:nvPr/>
        </p:nvSpPr>
        <p:spPr>
          <a:xfrm>
            <a:off x="3630130" y="2060848"/>
            <a:ext cx="365806" cy="246221"/>
          </a:xfrm>
          <a:prstGeom prst="rect">
            <a:avLst/>
          </a:prstGeom>
          <a:noFill/>
        </p:spPr>
        <p:txBody>
          <a:bodyPr wrap="none" rtlCol="0">
            <a:spAutoFit/>
          </a:bodyPr>
          <a:lstStyle/>
          <a:p>
            <a:r>
              <a:rPr lang="es-ES" sz="1000" dirty="0"/>
              <a:t>.13</a:t>
            </a:r>
          </a:p>
        </p:txBody>
      </p:sp>
      <p:sp>
        <p:nvSpPr>
          <p:cNvPr id="107" name="106 CuadroTexto"/>
          <p:cNvSpPr txBox="1"/>
          <p:nvPr/>
        </p:nvSpPr>
        <p:spPr>
          <a:xfrm>
            <a:off x="5580112" y="1598603"/>
            <a:ext cx="365806" cy="246221"/>
          </a:xfrm>
          <a:prstGeom prst="rect">
            <a:avLst/>
          </a:prstGeom>
          <a:noFill/>
        </p:spPr>
        <p:txBody>
          <a:bodyPr wrap="none" rtlCol="0">
            <a:spAutoFit/>
          </a:bodyPr>
          <a:lstStyle/>
          <a:p>
            <a:r>
              <a:rPr lang="es-ES" sz="1000" dirty="0"/>
              <a:t>.23</a:t>
            </a:r>
          </a:p>
        </p:txBody>
      </p:sp>
      <p:sp>
        <p:nvSpPr>
          <p:cNvPr id="108" name="107 CuadroTexto"/>
          <p:cNvSpPr txBox="1"/>
          <p:nvPr/>
        </p:nvSpPr>
        <p:spPr>
          <a:xfrm>
            <a:off x="5580112" y="260648"/>
            <a:ext cx="365806" cy="246221"/>
          </a:xfrm>
          <a:prstGeom prst="rect">
            <a:avLst/>
          </a:prstGeom>
          <a:noFill/>
        </p:spPr>
        <p:txBody>
          <a:bodyPr wrap="none" rtlCol="0">
            <a:spAutoFit/>
          </a:bodyPr>
          <a:lstStyle/>
          <a:p>
            <a:r>
              <a:rPr lang="es-ES" sz="1000" dirty="0"/>
              <a:t>.13</a:t>
            </a:r>
          </a:p>
        </p:txBody>
      </p:sp>
      <p:sp>
        <p:nvSpPr>
          <p:cNvPr id="111" name="110 CuadroTexto"/>
          <p:cNvSpPr txBox="1"/>
          <p:nvPr/>
        </p:nvSpPr>
        <p:spPr>
          <a:xfrm>
            <a:off x="5148064" y="1197714"/>
            <a:ext cx="365806" cy="246221"/>
          </a:xfrm>
          <a:prstGeom prst="rect">
            <a:avLst/>
          </a:prstGeom>
          <a:noFill/>
        </p:spPr>
        <p:txBody>
          <a:bodyPr wrap="none" rtlCol="0">
            <a:spAutoFit/>
          </a:bodyPr>
          <a:lstStyle/>
          <a:p>
            <a:r>
              <a:rPr lang="es-ES" sz="1000" dirty="0"/>
              <a:t>.88</a:t>
            </a:r>
          </a:p>
        </p:txBody>
      </p:sp>
      <p:sp>
        <p:nvSpPr>
          <p:cNvPr id="112" name="111 CuadroTexto"/>
          <p:cNvSpPr txBox="1"/>
          <p:nvPr/>
        </p:nvSpPr>
        <p:spPr>
          <a:xfrm>
            <a:off x="7308304" y="1223065"/>
            <a:ext cx="412292" cy="246221"/>
          </a:xfrm>
          <a:prstGeom prst="rect">
            <a:avLst/>
          </a:prstGeom>
          <a:noFill/>
        </p:spPr>
        <p:txBody>
          <a:bodyPr wrap="none" rtlCol="0">
            <a:spAutoFit/>
          </a:bodyPr>
          <a:lstStyle/>
          <a:p>
            <a:r>
              <a:rPr lang="es-ES" sz="1000" dirty="0"/>
              <a:t>-.54</a:t>
            </a:r>
          </a:p>
        </p:txBody>
      </p:sp>
      <p:sp>
        <p:nvSpPr>
          <p:cNvPr id="113" name="112 CuadroTexto"/>
          <p:cNvSpPr txBox="1"/>
          <p:nvPr/>
        </p:nvSpPr>
        <p:spPr>
          <a:xfrm>
            <a:off x="4517538" y="2492896"/>
            <a:ext cx="4230926"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Goodness of fit: CFI = .976; RMSEA = .081</a:t>
            </a:r>
          </a:p>
        </p:txBody>
      </p:sp>
      <p:sp>
        <p:nvSpPr>
          <p:cNvPr id="114" name="113 CuadroTexto"/>
          <p:cNvSpPr txBox="1"/>
          <p:nvPr/>
        </p:nvSpPr>
        <p:spPr>
          <a:xfrm>
            <a:off x="1697446" y="4819218"/>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to Know</a:t>
            </a:r>
          </a:p>
        </p:txBody>
      </p:sp>
      <p:sp>
        <p:nvSpPr>
          <p:cNvPr id="115" name="114 CuadroTexto"/>
          <p:cNvSpPr txBox="1"/>
          <p:nvPr/>
        </p:nvSpPr>
        <p:spPr>
          <a:xfrm>
            <a:off x="1666614" y="5395282"/>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 Meaning</a:t>
            </a:r>
          </a:p>
        </p:txBody>
      </p:sp>
      <p:sp>
        <p:nvSpPr>
          <p:cNvPr id="116" name="115 CuadroTexto"/>
          <p:cNvSpPr txBox="1"/>
          <p:nvPr/>
        </p:nvSpPr>
        <p:spPr>
          <a:xfrm>
            <a:off x="1697446" y="3512041"/>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Scientific literacy</a:t>
            </a:r>
          </a:p>
        </p:txBody>
      </p:sp>
      <p:sp>
        <p:nvSpPr>
          <p:cNvPr id="117" name="116 CuadroTexto"/>
          <p:cNvSpPr txBox="1"/>
          <p:nvPr/>
        </p:nvSpPr>
        <p:spPr>
          <a:xfrm>
            <a:off x="1697446" y="4243154"/>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Informative Interest</a:t>
            </a:r>
          </a:p>
        </p:txBody>
      </p:sp>
      <p:sp>
        <p:nvSpPr>
          <p:cNvPr id="118" name="117 CuadroTexto"/>
          <p:cNvSpPr txBox="1"/>
          <p:nvPr/>
        </p:nvSpPr>
        <p:spPr>
          <a:xfrm>
            <a:off x="4289734" y="4768115"/>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Interest</a:t>
            </a:r>
          </a:p>
        </p:txBody>
      </p:sp>
      <p:sp>
        <p:nvSpPr>
          <p:cNvPr id="119" name="118 CuadroTexto"/>
          <p:cNvSpPr txBox="1"/>
          <p:nvPr/>
        </p:nvSpPr>
        <p:spPr>
          <a:xfrm>
            <a:off x="4289734" y="3440033"/>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Knowledge</a:t>
            </a:r>
          </a:p>
        </p:txBody>
      </p:sp>
      <p:cxnSp>
        <p:nvCxnSpPr>
          <p:cNvPr id="120" name="119 Conector recto de flecha"/>
          <p:cNvCxnSpPr>
            <a:stCxn id="116" idx="3"/>
            <a:endCxn id="119" idx="1"/>
          </p:cNvCxnSpPr>
          <p:nvPr/>
        </p:nvCxnSpPr>
        <p:spPr>
          <a:xfrm flipV="1">
            <a:off x="3353630" y="3640088"/>
            <a:ext cx="936104" cy="10453"/>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1" name="120 Conector recto de flecha"/>
          <p:cNvCxnSpPr>
            <a:stCxn id="117" idx="3"/>
            <a:endCxn id="118" idx="1"/>
          </p:cNvCxnSpPr>
          <p:nvPr/>
        </p:nvCxnSpPr>
        <p:spPr>
          <a:xfrm>
            <a:off x="3353630" y="4381654"/>
            <a:ext cx="936104" cy="586516"/>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2" name="121 Conector recto de flecha"/>
          <p:cNvCxnSpPr>
            <a:stCxn id="114" idx="3"/>
            <a:endCxn id="118" idx="1"/>
          </p:cNvCxnSpPr>
          <p:nvPr/>
        </p:nvCxnSpPr>
        <p:spPr>
          <a:xfrm>
            <a:off x="3353630" y="4957718"/>
            <a:ext cx="936104" cy="1045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3" name="122 Conector recto de flecha"/>
          <p:cNvCxnSpPr>
            <a:stCxn id="115" idx="3"/>
            <a:endCxn id="118" idx="1"/>
          </p:cNvCxnSpPr>
          <p:nvPr/>
        </p:nvCxnSpPr>
        <p:spPr>
          <a:xfrm flipV="1">
            <a:off x="3322798" y="4968170"/>
            <a:ext cx="966936" cy="56561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4" name="123 Elipse"/>
          <p:cNvSpPr/>
          <p:nvPr/>
        </p:nvSpPr>
        <p:spPr>
          <a:xfrm>
            <a:off x="6305958" y="3440033"/>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K</a:t>
            </a:r>
          </a:p>
        </p:txBody>
      </p:sp>
      <p:sp>
        <p:nvSpPr>
          <p:cNvPr id="125" name="124 Elipse"/>
          <p:cNvSpPr/>
          <p:nvPr/>
        </p:nvSpPr>
        <p:spPr>
          <a:xfrm>
            <a:off x="6305958" y="4778712"/>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I</a:t>
            </a:r>
          </a:p>
        </p:txBody>
      </p:sp>
      <p:cxnSp>
        <p:nvCxnSpPr>
          <p:cNvPr id="126" name="125 Conector recto de flecha"/>
          <p:cNvCxnSpPr>
            <a:stCxn id="124" idx="2"/>
            <a:endCxn id="119" idx="3"/>
          </p:cNvCxnSpPr>
          <p:nvPr/>
        </p:nvCxnSpPr>
        <p:spPr>
          <a:xfrm flipH="1">
            <a:off x="5945918" y="3634790"/>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7" name="126 Conector recto de flecha"/>
          <p:cNvCxnSpPr>
            <a:stCxn id="125" idx="2"/>
            <a:endCxn id="118" idx="3"/>
          </p:cNvCxnSpPr>
          <p:nvPr/>
        </p:nvCxnSpPr>
        <p:spPr>
          <a:xfrm flipH="1" flipV="1">
            <a:off x="5945918" y="4968170"/>
            <a:ext cx="360040" cy="5299"/>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8" name="127 Conector recto de flecha"/>
          <p:cNvCxnSpPr/>
          <p:nvPr/>
        </p:nvCxnSpPr>
        <p:spPr>
          <a:xfrm flipH="1">
            <a:off x="7242062" y="3618821"/>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9" name="128 Conector recto de flecha"/>
          <p:cNvCxnSpPr/>
          <p:nvPr/>
        </p:nvCxnSpPr>
        <p:spPr>
          <a:xfrm flipH="1">
            <a:off x="7242062" y="4946903"/>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0" name="129 Conector recto"/>
          <p:cNvCxnSpPr/>
          <p:nvPr/>
        </p:nvCxnSpPr>
        <p:spPr>
          <a:xfrm>
            <a:off x="7602102" y="3618821"/>
            <a:ext cx="0" cy="133073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1" name="130 Conector recto de flecha"/>
          <p:cNvCxnSpPr/>
          <p:nvPr/>
        </p:nvCxnSpPr>
        <p:spPr>
          <a:xfrm>
            <a:off x="833350" y="5600273"/>
            <a:ext cx="83326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2" name="131 Conector recto de flecha"/>
          <p:cNvCxnSpPr>
            <a:endCxn id="114" idx="1"/>
          </p:cNvCxnSpPr>
          <p:nvPr/>
        </p:nvCxnSpPr>
        <p:spPr>
          <a:xfrm>
            <a:off x="1049374" y="4946903"/>
            <a:ext cx="648072" cy="1081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3" name="132 Conector recto de flecha"/>
          <p:cNvCxnSpPr/>
          <p:nvPr/>
        </p:nvCxnSpPr>
        <p:spPr>
          <a:xfrm>
            <a:off x="1265398" y="4304129"/>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4" name="133 Conector recto de flecha"/>
          <p:cNvCxnSpPr/>
          <p:nvPr/>
        </p:nvCxnSpPr>
        <p:spPr>
          <a:xfrm>
            <a:off x="833350" y="3584049"/>
            <a:ext cx="864096"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5" name="134 Conector recto"/>
          <p:cNvCxnSpPr/>
          <p:nvPr/>
        </p:nvCxnSpPr>
        <p:spPr>
          <a:xfrm>
            <a:off x="833350" y="3584049"/>
            <a:ext cx="0" cy="2016224"/>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6" name="135 Conector recto"/>
          <p:cNvCxnSpPr/>
          <p:nvPr/>
        </p:nvCxnSpPr>
        <p:spPr>
          <a:xfrm flipV="1">
            <a:off x="1049374" y="3661356"/>
            <a:ext cx="0" cy="129636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7" name="136 Conector recto"/>
          <p:cNvCxnSpPr/>
          <p:nvPr/>
        </p:nvCxnSpPr>
        <p:spPr>
          <a:xfrm>
            <a:off x="1265398" y="4304129"/>
            <a:ext cx="0" cy="122965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137 Conector recto"/>
          <p:cNvCxnSpPr/>
          <p:nvPr/>
        </p:nvCxnSpPr>
        <p:spPr>
          <a:xfrm>
            <a:off x="1481422" y="4381653"/>
            <a:ext cx="0" cy="49854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138 Conector recto"/>
          <p:cNvCxnSpPr/>
          <p:nvPr/>
        </p:nvCxnSpPr>
        <p:spPr>
          <a:xfrm>
            <a:off x="1481422" y="5024209"/>
            <a:ext cx="0" cy="43204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0" name="139 Conector recto de flecha"/>
          <p:cNvCxnSpPr>
            <a:endCxn id="116" idx="1"/>
          </p:cNvCxnSpPr>
          <p:nvPr/>
        </p:nvCxnSpPr>
        <p:spPr>
          <a:xfrm flipV="1">
            <a:off x="1049374" y="3650541"/>
            <a:ext cx="648072" cy="1081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1" name="140 Conector recto de flecha"/>
          <p:cNvCxnSpPr>
            <a:endCxn id="115" idx="1"/>
          </p:cNvCxnSpPr>
          <p:nvPr/>
        </p:nvCxnSpPr>
        <p:spPr>
          <a:xfrm>
            <a:off x="1265398" y="5533781"/>
            <a:ext cx="401216" cy="1"/>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2" name="141 Conector recto de flecha"/>
          <p:cNvCxnSpPr>
            <a:endCxn id="117" idx="1"/>
          </p:cNvCxnSpPr>
          <p:nvPr/>
        </p:nvCxnSpPr>
        <p:spPr>
          <a:xfrm>
            <a:off x="1481422" y="4381654"/>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3" name="142 Conector recto de flecha"/>
          <p:cNvCxnSpPr/>
          <p:nvPr/>
        </p:nvCxnSpPr>
        <p:spPr>
          <a:xfrm>
            <a:off x="1481422" y="4880193"/>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4" name="143 Conector recto de flecha"/>
          <p:cNvCxnSpPr/>
          <p:nvPr/>
        </p:nvCxnSpPr>
        <p:spPr>
          <a:xfrm>
            <a:off x="1481422" y="5024209"/>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5" name="144 Conector recto de flecha"/>
          <p:cNvCxnSpPr/>
          <p:nvPr/>
        </p:nvCxnSpPr>
        <p:spPr>
          <a:xfrm>
            <a:off x="1481422" y="5456257"/>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6" name="145 CuadroTexto"/>
          <p:cNvSpPr txBox="1"/>
          <p:nvPr/>
        </p:nvSpPr>
        <p:spPr>
          <a:xfrm>
            <a:off x="1409414" y="5096217"/>
            <a:ext cx="365806" cy="246221"/>
          </a:xfrm>
          <a:prstGeom prst="rect">
            <a:avLst/>
          </a:prstGeom>
          <a:noFill/>
        </p:spPr>
        <p:txBody>
          <a:bodyPr wrap="none" rtlCol="0">
            <a:spAutoFit/>
          </a:bodyPr>
          <a:lstStyle/>
          <a:p>
            <a:r>
              <a:rPr lang="es-ES" sz="1000" dirty="0"/>
              <a:t>.33</a:t>
            </a:r>
          </a:p>
        </p:txBody>
      </p:sp>
      <p:sp>
        <p:nvSpPr>
          <p:cNvPr id="147" name="146 CuadroTexto"/>
          <p:cNvSpPr txBox="1"/>
          <p:nvPr/>
        </p:nvSpPr>
        <p:spPr>
          <a:xfrm>
            <a:off x="1409414" y="4520153"/>
            <a:ext cx="365806" cy="246221"/>
          </a:xfrm>
          <a:prstGeom prst="rect">
            <a:avLst/>
          </a:prstGeom>
          <a:noFill/>
        </p:spPr>
        <p:txBody>
          <a:bodyPr wrap="none" rtlCol="0">
            <a:spAutoFit/>
          </a:bodyPr>
          <a:lstStyle/>
          <a:p>
            <a:r>
              <a:rPr lang="es-ES" sz="1000" dirty="0"/>
              <a:t>.20</a:t>
            </a:r>
          </a:p>
        </p:txBody>
      </p:sp>
      <p:sp>
        <p:nvSpPr>
          <p:cNvPr id="148" name="147 CuadroTexto"/>
          <p:cNvSpPr txBox="1"/>
          <p:nvPr/>
        </p:nvSpPr>
        <p:spPr>
          <a:xfrm>
            <a:off x="977366" y="4994012"/>
            <a:ext cx="365806" cy="246221"/>
          </a:xfrm>
          <a:prstGeom prst="rect">
            <a:avLst/>
          </a:prstGeom>
          <a:noFill/>
        </p:spPr>
        <p:txBody>
          <a:bodyPr wrap="none" rtlCol="0">
            <a:spAutoFit/>
          </a:bodyPr>
          <a:lstStyle/>
          <a:p>
            <a:r>
              <a:rPr lang="es-ES" sz="1000" dirty="0"/>
              <a:t>.28</a:t>
            </a:r>
          </a:p>
        </p:txBody>
      </p:sp>
      <p:sp>
        <p:nvSpPr>
          <p:cNvPr id="149" name="148 CuadroTexto"/>
          <p:cNvSpPr txBox="1"/>
          <p:nvPr/>
        </p:nvSpPr>
        <p:spPr>
          <a:xfrm>
            <a:off x="977366" y="4057908"/>
            <a:ext cx="365806" cy="246221"/>
          </a:xfrm>
          <a:prstGeom prst="rect">
            <a:avLst/>
          </a:prstGeom>
          <a:noFill/>
        </p:spPr>
        <p:txBody>
          <a:bodyPr wrap="none" rtlCol="0">
            <a:spAutoFit/>
          </a:bodyPr>
          <a:lstStyle/>
          <a:p>
            <a:r>
              <a:rPr lang="es-ES" sz="1000" dirty="0"/>
              <a:t>.31</a:t>
            </a:r>
          </a:p>
        </p:txBody>
      </p:sp>
      <p:sp>
        <p:nvSpPr>
          <p:cNvPr id="150" name="149 CuadroTexto"/>
          <p:cNvSpPr txBox="1"/>
          <p:nvPr/>
        </p:nvSpPr>
        <p:spPr>
          <a:xfrm>
            <a:off x="539552" y="4489956"/>
            <a:ext cx="365806" cy="246221"/>
          </a:xfrm>
          <a:prstGeom prst="rect">
            <a:avLst/>
          </a:prstGeom>
          <a:noFill/>
        </p:spPr>
        <p:txBody>
          <a:bodyPr wrap="none" rtlCol="0">
            <a:spAutoFit/>
          </a:bodyPr>
          <a:lstStyle/>
          <a:p>
            <a:r>
              <a:rPr lang="es-ES" sz="1000" dirty="0"/>
              <a:t>.16</a:t>
            </a:r>
          </a:p>
        </p:txBody>
      </p:sp>
      <p:sp>
        <p:nvSpPr>
          <p:cNvPr id="151" name="150 CuadroTexto"/>
          <p:cNvSpPr txBox="1"/>
          <p:nvPr/>
        </p:nvSpPr>
        <p:spPr>
          <a:xfrm>
            <a:off x="3806266" y="3440033"/>
            <a:ext cx="365806" cy="246221"/>
          </a:xfrm>
          <a:prstGeom prst="rect">
            <a:avLst/>
          </a:prstGeom>
          <a:noFill/>
        </p:spPr>
        <p:txBody>
          <a:bodyPr wrap="none" rtlCol="0">
            <a:spAutoFit/>
          </a:bodyPr>
          <a:lstStyle/>
          <a:p>
            <a:r>
              <a:rPr lang="es-ES" sz="1000" dirty="0"/>
              <a:t>.17</a:t>
            </a:r>
          </a:p>
        </p:txBody>
      </p:sp>
      <p:sp>
        <p:nvSpPr>
          <p:cNvPr id="152" name="151 CuadroTexto"/>
          <p:cNvSpPr txBox="1"/>
          <p:nvPr/>
        </p:nvSpPr>
        <p:spPr>
          <a:xfrm>
            <a:off x="3563888" y="4345940"/>
            <a:ext cx="365806" cy="246221"/>
          </a:xfrm>
          <a:prstGeom prst="rect">
            <a:avLst/>
          </a:prstGeom>
          <a:noFill/>
        </p:spPr>
        <p:txBody>
          <a:bodyPr wrap="none" rtlCol="0">
            <a:spAutoFit/>
          </a:bodyPr>
          <a:lstStyle/>
          <a:p>
            <a:r>
              <a:rPr lang="es-ES" sz="1000" dirty="0"/>
              <a:t>.09</a:t>
            </a:r>
          </a:p>
        </p:txBody>
      </p:sp>
      <p:sp>
        <p:nvSpPr>
          <p:cNvPr id="153" name="152 CuadroTexto"/>
          <p:cNvSpPr txBox="1"/>
          <p:nvPr/>
        </p:nvSpPr>
        <p:spPr>
          <a:xfrm>
            <a:off x="3563888" y="4736177"/>
            <a:ext cx="365806" cy="246221"/>
          </a:xfrm>
          <a:prstGeom prst="rect">
            <a:avLst/>
          </a:prstGeom>
          <a:noFill/>
        </p:spPr>
        <p:txBody>
          <a:bodyPr wrap="none" rtlCol="0">
            <a:spAutoFit/>
          </a:bodyPr>
          <a:lstStyle/>
          <a:p>
            <a:r>
              <a:rPr lang="es-ES" sz="1000" dirty="0"/>
              <a:t>.43</a:t>
            </a:r>
          </a:p>
        </p:txBody>
      </p:sp>
      <p:sp>
        <p:nvSpPr>
          <p:cNvPr id="154" name="153 CuadroTexto"/>
          <p:cNvSpPr txBox="1"/>
          <p:nvPr/>
        </p:nvSpPr>
        <p:spPr>
          <a:xfrm>
            <a:off x="3563888" y="5024209"/>
            <a:ext cx="365806" cy="246221"/>
          </a:xfrm>
          <a:prstGeom prst="rect">
            <a:avLst/>
          </a:prstGeom>
          <a:noFill/>
        </p:spPr>
        <p:txBody>
          <a:bodyPr wrap="none" rtlCol="0">
            <a:spAutoFit/>
          </a:bodyPr>
          <a:lstStyle/>
          <a:p>
            <a:r>
              <a:rPr lang="es-ES" sz="1000" dirty="0"/>
              <a:t>.15</a:t>
            </a:r>
          </a:p>
        </p:txBody>
      </p:sp>
      <p:sp>
        <p:nvSpPr>
          <p:cNvPr id="155" name="154 CuadroTexto"/>
          <p:cNvSpPr txBox="1"/>
          <p:nvPr/>
        </p:nvSpPr>
        <p:spPr>
          <a:xfrm>
            <a:off x="5513870" y="4561964"/>
            <a:ext cx="365806" cy="246221"/>
          </a:xfrm>
          <a:prstGeom prst="rect">
            <a:avLst/>
          </a:prstGeom>
          <a:noFill/>
        </p:spPr>
        <p:txBody>
          <a:bodyPr wrap="none" rtlCol="0">
            <a:spAutoFit/>
          </a:bodyPr>
          <a:lstStyle/>
          <a:p>
            <a:r>
              <a:rPr lang="es-ES" sz="1000" dirty="0"/>
              <a:t>.28</a:t>
            </a:r>
          </a:p>
        </p:txBody>
      </p:sp>
      <p:sp>
        <p:nvSpPr>
          <p:cNvPr id="156" name="155 CuadroTexto"/>
          <p:cNvSpPr txBox="1"/>
          <p:nvPr/>
        </p:nvSpPr>
        <p:spPr>
          <a:xfrm>
            <a:off x="5513870" y="3224009"/>
            <a:ext cx="365806" cy="246221"/>
          </a:xfrm>
          <a:prstGeom prst="rect">
            <a:avLst/>
          </a:prstGeom>
          <a:noFill/>
        </p:spPr>
        <p:txBody>
          <a:bodyPr wrap="none" rtlCol="0">
            <a:spAutoFit/>
          </a:bodyPr>
          <a:lstStyle/>
          <a:p>
            <a:r>
              <a:rPr lang="es-ES" sz="1000" dirty="0"/>
              <a:t>.26</a:t>
            </a:r>
          </a:p>
        </p:txBody>
      </p:sp>
      <p:sp>
        <p:nvSpPr>
          <p:cNvPr id="158" name="157 CuadroTexto"/>
          <p:cNvSpPr txBox="1"/>
          <p:nvPr/>
        </p:nvSpPr>
        <p:spPr>
          <a:xfrm>
            <a:off x="5076056" y="4190891"/>
            <a:ext cx="365806" cy="246221"/>
          </a:xfrm>
          <a:prstGeom prst="rect">
            <a:avLst/>
          </a:prstGeom>
          <a:noFill/>
        </p:spPr>
        <p:txBody>
          <a:bodyPr wrap="none" rtlCol="0">
            <a:spAutoFit/>
          </a:bodyPr>
          <a:lstStyle/>
          <a:p>
            <a:r>
              <a:rPr lang="es-ES" sz="1000" dirty="0"/>
              <a:t>.38</a:t>
            </a:r>
          </a:p>
        </p:txBody>
      </p:sp>
      <p:sp>
        <p:nvSpPr>
          <p:cNvPr id="159" name="158 CuadroTexto"/>
          <p:cNvSpPr txBox="1"/>
          <p:nvPr/>
        </p:nvSpPr>
        <p:spPr>
          <a:xfrm>
            <a:off x="7242062" y="4186426"/>
            <a:ext cx="365806" cy="246221"/>
          </a:xfrm>
          <a:prstGeom prst="rect">
            <a:avLst/>
          </a:prstGeom>
          <a:noFill/>
        </p:spPr>
        <p:txBody>
          <a:bodyPr wrap="none" rtlCol="0">
            <a:spAutoFit/>
          </a:bodyPr>
          <a:lstStyle/>
          <a:p>
            <a:r>
              <a:rPr lang="es-ES" sz="1000" dirty="0"/>
              <a:t>.13</a:t>
            </a:r>
          </a:p>
        </p:txBody>
      </p:sp>
      <p:sp>
        <p:nvSpPr>
          <p:cNvPr id="160" name="159 CuadroTexto"/>
          <p:cNvSpPr txBox="1"/>
          <p:nvPr/>
        </p:nvSpPr>
        <p:spPr>
          <a:xfrm>
            <a:off x="4577766" y="5456257"/>
            <a:ext cx="4230926"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Goodness of fit: CFI = .897; RMSEA = .168</a:t>
            </a:r>
          </a:p>
        </p:txBody>
      </p:sp>
      <p:cxnSp>
        <p:nvCxnSpPr>
          <p:cNvPr id="72" name="71 Conector recto de flecha"/>
          <p:cNvCxnSpPr>
            <a:stCxn id="10" idx="2"/>
            <a:endCxn id="9" idx="0"/>
          </p:cNvCxnSpPr>
          <p:nvPr/>
        </p:nvCxnSpPr>
        <p:spPr>
          <a:xfrm>
            <a:off x="5184068" y="876782"/>
            <a:ext cx="0" cy="927972"/>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a:stCxn id="118" idx="0"/>
            <a:endCxn id="119" idx="2"/>
          </p:cNvCxnSpPr>
          <p:nvPr/>
        </p:nvCxnSpPr>
        <p:spPr>
          <a:xfrm flipV="1">
            <a:off x="5117826" y="3840143"/>
            <a:ext cx="0" cy="927972"/>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0207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549491" y="5877272"/>
            <a:ext cx="8559013" cy="93610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Final model: PIKA</a:t>
            </a:r>
          </a:p>
        </p:txBody>
      </p:sp>
      <p:sp>
        <p:nvSpPr>
          <p:cNvPr id="3" name="2 CuadroTexto"/>
          <p:cNvSpPr txBox="1"/>
          <p:nvPr/>
        </p:nvSpPr>
        <p:spPr>
          <a:xfrm>
            <a:off x="1763688" y="3296017"/>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to Know</a:t>
            </a:r>
          </a:p>
        </p:txBody>
      </p:sp>
      <p:sp>
        <p:nvSpPr>
          <p:cNvPr id="4" name="3 CuadroTexto"/>
          <p:cNvSpPr txBox="1"/>
          <p:nvPr/>
        </p:nvSpPr>
        <p:spPr>
          <a:xfrm>
            <a:off x="1732856" y="3872081"/>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 Meaning</a:t>
            </a:r>
          </a:p>
        </p:txBody>
      </p:sp>
      <p:sp>
        <p:nvSpPr>
          <p:cNvPr id="5" name="4 CuadroTexto"/>
          <p:cNvSpPr txBox="1"/>
          <p:nvPr/>
        </p:nvSpPr>
        <p:spPr>
          <a:xfrm>
            <a:off x="1763688" y="1988840"/>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Scientific literacy</a:t>
            </a:r>
          </a:p>
        </p:txBody>
      </p:sp>
      <p:sp>
        <p:nvSpPr>
          <p:cNvPr id="6" name="5 CuadroTexto"/>
          <p:cNvSpPr txBox="1"/>
          <p:nvPr/>
        </p:nvSpPr>
        <p:spPr>
          <a:xfrm>
            <a:off x="1763688" y="2719953"/>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Informative Interest</a:t>
            </a:r>
          </a:p>
        </p:txBody>
      </p:sp>
      <p:sp>
        <p:nvSpPr>
          <p:cNvPr id="7" name="6 CuadroTexto"/>
          <p:cNvSpPr txBox="1"/>
          <p:nvPr/>
        </p:nvSpPr>
        <p:spPr>
          <a:xfrm>
            <a:off x="4355976" y="3244914"/>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Interest</a:t>
            </a:r>
          </a:p>
        </p:txBody>
      </p:sp>
      <p:sp>
        <p:nvSpPr>
          <p:cNvPr id="8" name="7 CuadroTexto"/>
          <p:cNvSpPr txBox="1"/>
          <p:nvPr/>
        </p:nvSpPr>
        <p:spPr>
          <a:xfrm>
            <a:off x="4355976" y="1916832"/>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Knowledge</a:t>
            </a:r>
          </a:p>
        </p:txBody>
      </p:sp>
      <p:cxnSp>
        <p:nvCxnSpPr>
          <p:cNvPr id="9" name="8 Conector recto de flecha"/>
          <p:cNvCxnSpPr>
            <a:stCxn id="5" idx="3"/>
            <a:endCxn id="8" idx="1"/>
          </p:cNvCxnSpPr>
          <p:nvPr/>
        </p:nvCxnSpPr>
        <p:spPr>
          <a:xfrm flipV="1">
            <a:off x="3419872" y="2116887"/>
            <a:ext cx="936104" cy="10453"/>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a:stCxn id="6" idx="3"/>
            <a:endCxn id="7" idx="1"/>
          </p:cNvCxnSpPr>
          <p:nvPr/>
        </p:nvCxnSpPr>
        <p:spPr>
          <a:xfrm>
            <a:off x="3419872" y="2858453"/>
            <a:ext cx="936104" cy="586516"/>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stCxn id="3" idx="3"/>
            <a:endCxn id="7" idx="1"/>
          </p:cNvCxnSpPr>
          <p:nvPr/>
        </p:nvCxnSpPr>
        <p:spPr>
          <a:xfrm>
            <a:off x="3419872" y="3434517"/>
            <a:ext cx="936104" cy="1045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stCxn id="4" idx="3"/>
            <a:endCxn id="7" idx="1"/>
          </p:cNvCxnSpPr>
          <p:nvPr/>
        </p:nvCxnSpPr>
        <p:spPr>
          <a:xfrm flipV="1">
            <a:off x="3389040" y="3444969"/>
            <a:ext cx="966936" cy="56561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12 Elipse"/>
          <p:cNvSpPr/>
          <p:nvPr/>
        </p:nvSpPr>
        <p:spPr>
          <a:xfrm>
            <a:off x="6372200" y="1916832"/>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K</a:t>
            </a:r>
          </a:p>
        </p:txBody>
      </p:sp>
      <p:sp>
        <p:nvSpPr>
          <p:cNvPr id="14" name="13 Elipse"/>
          <p:cNvSpPr/>
          <p:nvPr/>
        </p:nvSpPr>
        <p:spPr>
          <a:xfrm>
            <a:off x="6372200" y="3255511"/>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I</a:t>
            </a:r>
          </a:p>
        </p:txBody>
      </p:sp>
      <p:cxnSp>
        <p:nvCxnSpPr>
          <p:cNvPr id="15" name="14 Conector recto de flecha"/>
          <p:cNvCxnSpPr>
            <a:stCxn id="13" idx="2"/>
            <a:endCxn id="8" idx="3"/>
          </p:cNvCxnSpPr>
          <p:nvPr/>
        </p:nvCxnSpPr>
        <p:spPr>
          <a:xfrm flipH="1">
            <a:off x="6012160" y="2111589"/>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a:stCxn id="14" idx="2"/>
            <a:endCxn id="7" idx="3"/>
          </p:cNvCxnSpPr>
          <p:nvPr/>
        </p:nvCxnSpPr>
        <p:spPr>
          <a:xfrm flipH="1" flipV="1">
            <a:off x="6012160" y="3444969"/>
            <a:ext cx="360040" cy="5299"/>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flipH="1">
            <a:off x="7308304" y="2095620"/>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flipH="1">
            <a:off x="7308304" y="3423702"/>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a:off x="7668344" y="2095620"/>
            <a:ext cx="0" cy="133073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899592" y="4077072"/>
            <a:ext cx="83326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a:endCxn id="3" idx="1"/>
          </p:cNvCxnSpPr>
          <p:nvPr/>
        </p:nvCxnSpPr>
        <p:spPr>
          <a:xfrm>
            <a:off x="1115616" y="3423702"/>
            <a:ext cx="648072" cy="1081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a:off x="1331640" y="2780928"/>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899592" y="2060848"/>
            <a:ext cx="864096"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899592" y="2060848"/>
            <a:ext cx="0" cy="2016224"/>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flipV="1">
            <a:off x="1115616" y="2138155"/>
            <a:ext cx="0" cy="129636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a:off x="1331640" y="2780928"/>
            <a:ext cx="0" cy="122965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a:off x="1547664" y="2858452"/>
            <a:ext cx="0" cy="49854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1547664" y="3501008"/>
            <a:ext cx="0" cy="43204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endCxn id="5" idx="1"/>
          </p:cNvCxnSpPr>
          <p:nvPr/>
        </p:nvCxnSpPr>
        <p:spPr>
          <a:xfrm flipV="1">
            <a:off x="1115616" y="2127340"/>
            <a:ext cx="648072" cy="1081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a:endCxn id="4" idx="1"/>
          </p:cNvCxnSpPr>
          <p:nvPr/>
        </p:nvCxnSpPr>
        <p:spPr>
          <a:xfrm>
            <a:off x="1331640" y="4010580"/>
            <a:ext cx="401216" cy="1"/>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endCxn id="6" idx="1"/>
          </p:cNvCxnSpPr>
          <p:nvPr/>
        </p:nvCxnSpPr>
        <p:spPr>
          <a:xfrm>
            <a:off x="1547664" y="2858453"/>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a:off x="1547664" y="3356992"/>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a:off x="1547664" y="3501008"/>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p:nvPr/>
        </p:nvCxnSpPr>
        <p:spPr>
          <a:xfrm>
            <a:off x="1547664" y="3933056"/>
            <a:ext cx="216024"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5" name="34 CuadroTexto"/>
          <p:cNvSpPr txBox="1"/>
          <p:nvPr/>
        </p:nvSpPr>
        <p:spPr>
          <a:xfrm>
            <a:off x="1475656" y="3573016"/>
            <a:ext cx="365806" cy="246221"/>
          </a:xfrm>
          <a:prstGeom prst="rect">
            <a:avLst/>
          </a:prstGeom>
          <a:noFill/>
        </p:spPr>
        <p:txBody>
          <a:bodyPr wrap="none" rtlCol="0">
            <a:spAutoFit/>
          </a:bodyPr>
          <a:lstStyle/>
          <a:p>
            <a:r>
              <a:rPr lang="es-ES" sz="1000" dirty="0"/>
              <a:t>.33</a:t>
            </a:r>
          </a:p>
        </p:txBody>
      </p:sp>
      <p:sp>
        <p:nvSpPr>
          <p:cNvPr id="36" name="35 CuadroTexto"/>
          <p:cNvSpPr txBox="1"/>
          <p:nvPr/>
        </p:nvSpPr>
        <p:spPr>
          <a:xfrm>
            <a:off x="1475656" y="2996952"/>
            <a:ext cx="365806" cy="246221"/>
          </a:xfrm>
          <a:prstGeom prst="rect">
            <a:avLst/>
          </a:prstGeom>
          <a:noFill/>
        </p:spPr>
        <p:txBody>
          <a:bodyPr wrap="none" rtlCol="0">
            <a:spAutoFit/>
          </a:bodyPr>
          <a:lstStyle/>
          <a:p>
            <a:r>
              <a:rPr lang="es-ES" sz="1000" dirty="0"/>
              <a:t>.20</a:t>
            </a:r>
          </a:p>
        </p:txBody>
      </p:sp>
      <p:sp>
        <p:nvSpPr>
          <p:cNvPr id="37" name="36 CuadroTexto"/>
          <p:cNvSpPr txBox="1"/>
          <p:nvPr/>
        </p:nvSpPr>
        <p:spPr>
          <a:xfrm>
            <a:off x="1043608" y="3470811"/>
            <a:ext cx="365806" cy="246221"/>
          </a:xfrm>
          <a:prstGeom prst="rect">
            <a:avLst/>
          </a:prstGeom>
          <a:noFill/>
        </p:spPr>
        <p:txBody>
          <a:bodyPr wrap="none" rtlCol="0">
            <a:spAutoFit/>
          </a:bodyPr>
          <a:lstStyle/>
          <a:p>
            <a:r>
              <a:rPr lang="es-ES" sz="1000" dirty="0"/>
              <a:t>.28</a:t>
            </a:r>
          </a:p>
        </p:txBody>
      </p:sp>
      <p:sp>
        <p:nvSpPr>
          <p:cNvPr id="38" name="37 CuadroTexto"/>
          <p:cNvSpPr txBox="1"/>
          <p:nvPr/>
        </p:nvSpPr>
        <p:spPr>
          <a:xfrm>
            <a:off x="1043608" y="2534707"/>
            <a:ext cx="365806" cy="246221"/>
          </a:xfrm>
          <a:prstGeom prst="rect">
            <a:avLst/>
          </a:prstGeom>
          <a:noFill/>
        </p:spPr>
        <p:txBody>
          <a:bodyPr wrap="none" rtlCol="0">
            <a:spAutoFit/>
          </a:bodyPr>
          <a:lstStyle/>
          <a:p>
            <a:r>
              <a:rPr lang="es-ES" sz="1000" dirty="0"/>
              <a:t>.31</a:t>
            </a:r>
          </a:p>
        </p:txBody>
      </p:sp>
      <p:sp>
        <p:nvSpPr>
          <p:cNvPr id="39" name="38 CuadroTexto"/>
          <p:cNvSpPr txBox="1"/>
          <p:nvPr/>
        </p:nvSpPr>
        <p:spPr>
          <a:xfrm>
            <a:off x="605794" y="2966755"/>
            <a:ext cx="365806" cy="246221"/>
          </a:xfrm>
          <a:prstGeom prst="rect">
            <a:avLst/>
          </a:prstGeom>
          <a:noFill/>
        </p:spPr>
        <p:txBody>
          <a:bodyPr wrap="none" rtlCol="0">
            <a:spAutoFit/>
          </a:bodyPr>
          <a:lstStyle/>
          <a:p>
            <a:r>
              <a:rPr lang="es-ES" sz="1000" dirty="0"/>
              <a:t>.16</a:t>
            </a:r>
          </a:p>
        </p:txBody>
      </p:sp>
      <p:sp>
        <p:nvSpPr>
          <p:cNvPr id="40" name="39 CuadroTexto"/>
          <p:cNvSpPr txBox="1"/>
          <p:nvPr/>
        </p:nvSpPr>
        <p:spPr>
          <a:xfrm>
            <a:off x="3872508" y="1916832"/>
            <a:ext cx="365806" cy="246221"/>
          </a:xfrm>
          <a:prstGeom prst="rect">
            <a:avLst/>
          </a:prstGeom>
          <a:noFill/>
        </p:spPr>
        <p:txBody>
          <a:bodyPr wrap="none" rtlCol="0">
            <a:spAutoFit/>
          </a:bodyPr>
          <a:lstStyle/>
          <a:p>
            <a:r>
              <a:rPr lang="es-ES" sz="1000" dirty="0"/>
              <a:t>.22</a:t>
            </a:r>
          </a:p>
        </p:txBody>
      </p:sp>
      <p:sp>
        <p:nvSpPr>
          <p:cNvPr id="41" name="40 CuadroTexto"/>
          <p:cNvSpPr txBox="1"/>
          <p:nvPr/>
        </p:nvSpPr>
        <p:spPr>
          <a:xfrm>
            <a:off x="3630130" y="2822739"/>
            <a:ext cx="365806" cy="246221"/>
          </a:xfrm>
          <a:prstGeom prst="rect">
            <a:avLst/>
          </a:prstGeom>
          <a:noFill/>
        </p:spPr>
        <p:txBody>
          <a:bodyPr wrap="none" rtlCol="0">
            <a:spAutoFit/>
          </a:bodyPr>
          <a:lstStyle/>
          <a:p>
            <a:r>
              <a:rPr lang="es-ES" sz="1000" dirty="0"/>
              <a:t>.08</a:t>
            </a:r>
          </a:p>
        </p:txBody>
      </p:sp>
      <p:sp>
        <p:nvSpPr>
          <p:cNvPr id="42" name="41 CuadroTexto"/>
          <p:cNvSpPr txBox="1"/>
          <p:nvPr/>
        </p:nvSpPr>
        <p:spPr>
          <a:xfrm>
            <a:off x="3630130" y="3212976"/>
            <a:ext cx="365806" cy="246221"/>
          </a:xfrm>
          <a:prstGeom prst="rect">
            <a:avLst/>
          </a:prstGeom>
          <a:noFill/>
        </p:spPr>
        <p:txBody>
          <a:bodyPr wrap="none" rtlCol="0">
            <a:spAutoFit/>
          </a:bodyPr>
          <a:lstStyle/>
          <a:p>
            <a:r>
              <a:rPr lang="es-ES" sz="1000" dirty="0"/>
              <a:t>.24</a:t>
            </a:r>
          </a:p>
        </p:txBody>
      </p:sp>
      <p:sp>
        <p:nvSpPr>
          <p:cNvPr id="43" name="42 CuadroTexto"/>
          <p:cNvSpPr txBox="1"/>
          <p:nvPr/>
        </p:nvSpPr>
        <p:spPr>
          <a:xfrm>
            <a:off x="3630130" y="3542819"/>
            <a:ext cx="365806" cy="246221"/>
          </a:xfrm>
          <a:prstGeom prst="rect">
            <a:avLst/>
          </a:prstGeom>
          <a:noFill/>
        </p:spPr>
        <p:txBody>
          <a:bodyPr wrap="none" rtlCol="0">
            <a:spAutoFit/>
          </a:bodyPr>
          <a:lstStyle/>
          <a:p>
            <a:r>
              <a:rPr lang="es-ES" sz="1000" dirty="0"/>
              <a:t>.09</a:t>
            </a:r>
          </a:p>
        </p:txBody>
      </p:sp>
      <p:sp>
        <p:nvSpPr>
          <p:cNvPr id="44" name="43 CuadroTexto"/>
          <p:cNvSpPr txBox="1"/>
          <p:nvPr/>
        </p:nvSpPr>
        <p:spPr>
          <a:xfrm>
            <a:off x="5580112" y="3038763"/>
            <a:ext cx="365806" cy="246221"/>
          </a:xfrm>
          <a:prstGeom prst="rect">
            <a:avLst/>
          </a:prstGeom>
          <a:noFill/>
        </p:spPr>
        <p:txBody>
          <a:bodyPr wrap="none" rtlCol="0">
            <a:spAutoFit/>
          </a:bodyPr>
          <a:lstStyle/>
          <a:p>
            <a:r>
              <a:rPr lang="es-ES" sz="1000" dirty="0"/>
              <a:t>.22</a:t>
            </a:r>
          </a:p>
        </p:txBody>
      </p:sp>
      <p:sp>
        <p:nvSpPr>
          <p:cNvPr id="45" name="44 CuadroTexto"/>
          <p:cNvSpPr txBox="1"/>
          <p:nvPr/>
        </p:nvSpPr>
        <p:spPr>
          <a:xfrm>
            <a:off x="5580112" y="1700808"/>
            <a:ext cx="365806" cy="246221"/>
          </a:xfrm>
          <a:prstGeom prst="rect">
            <a:avLst/>
          </a:prstGeom>
          <a:noFill/>
        </p:spPr>
        <p:txBody>
          <a:bodyPr wrap="none" rtlCol="0">
            <a:spAutoFit/>
          </a:bodyPr>
          <a:lstStyle/>
          <a:p>
            <a:r>
              <a:rPr lang="es-ES" sz="1000" dirty="0"/>
              <a:t>.29</a:t>
            </a:r>
          </a:p>
        </p:txBody>
      </p:sp>
      <p:sp>
        <p:nvSpPr>
          <p:cNvPr id="46" name="45 CuadroTexto"/>
          <p:cNvSpPr txBox="1"/>
          <p:nvPr/>
        </p:nvSpPr>
        <p:spPr>
          <a:xfrm>
            <a:off x="4854266" y="2492896"/>
            <a:ext cx="365806" cy="246221"/>
          </a:xfrm>
          <a:prstGeom prst="rect">
            <a:avLst/>
          </a:prstGeom>
          <a:noFill/>
        </p:spPr>
        <p:txBody>
          <a:bodyPr wrap="none" rtlCol="0">
            <a:spAutoFit/>
          </a:bodyPr>
          <a:lstStyle/>
          <a:p>
            <a:r>
              <a:rPr lang="es-ES" sz="1000" dirty="0"/>
              <a:t>.92</a:t>
            </a:r>
          </a:p>
        </p:txBody>
      </p:sp>
      <p:sp>
        <p:nvSpPr>
          <p:cNvPr id="47" name="46 CuadroTexto"/>
          <p:cNvSpPr txBox="1"/>
          <p:nvPr/>
        </p:nvSpPr>
        <p:spPr>
          <a:xfrm>
            <a:off x="7308304" y="2663225"/>
            <a:ext cx="412292" cy="246221"/>
          </a:xfrm>
          <a:prstGeom prst="rect">
            <a:avLst/>
          </a:prstGeom>
          <a:noFill/>
        </p:spPr>
        <p:txBody>
          <a:bodyPr wrap="none" rtlCol="0">
            <a:spAutoFit/>
          </a:bodyPr>
          <a:lstStyle/>
          <a:p>
            <a:r>
              <a:rPr lang="es-ES" sz="1000" dirty="0"/>
              <a:t>-.78</a:t>
            </a:r>
          </a:p>
        </p:txBody>
      </p:sp>
      <p:sp>
        <p:nvSpPr>
          <p:cNvPr id="48" name="47 CuadroTexto"/>
          <p:cNvSpPr txBox="1"/>
          <p:nvPr/>
        </p:nvSpPr>
        <p:spPr>
          <a:xfrm>
            <a:off x="4517538" y="3933056"/>
            <a:ext cx="4230926"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Goodness of fit: CFI = .996; RMSEA = .038</a:t>
            </a:r>
          </a:p>
        </p:txBody>
      </p:sp>
      <p:cxnSp>
        <p:nvCxnSpPr>
          <p:cNvPr id="98" name="97 Conector recto de flecha"/>
          <p:cNvCxnSpPr/>
          <p:nvPr/>
        </p:nvCxnSpPr>
        <p:spPr>
          <a:xfrm>
            <a:off x="5148064" y="2316942"/>
            <a:ext cx="0" cy="927972"/>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0" name="99 Conector recto de flecha"/>
          <p:cNvCxnSpPr/>
          <p:nvPr/>
        </p:nvCxnSpPr>
        <p:spPr>
          <a:xfrm flipV="1">
            <a:off x="5251107" y="2306345"/>
            <a:ext cx="0" cy="936828"/>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1" name="100 CuadroTexto"/>
          <p:cNvSpPr txBox="1"/>
          <p:nvPr/>
        </p:nvSpPr>
        <p:spPr>
          <a:xfrm>
            <a:off x="5214306" y="2822739"/>
            <a:ext cx="365806" cy="246221"/>
          </a:xfrm>
          <a:prstGeom prst="rect">
            <a:avLst/>
          </a:prstGeom>
          <a:noFill/>
        </p:spPr>
        <p:txBody>
          <a:bodyPr wrap="none" rtlCol="0">
            <a:spAutoFit/>
          </a:bodyPr>
          <a:lstStyle/>
          <a:p>
            <a:r>
              <a:rPr lang="es-ES" sz="1000" dirty="0"/>
              <a:t>.33</a:t>
            </a:r>
          </a:p>
        </p:txBody>
      </p:sp>
    </p:spTree>
    <p:extLst>
      <p:ext uri="{BB962C8B-B14F-4D97-AF65-F5344CB8AC3E}">
        <p14:creationId xmlns:p14="http://schemas.microsoft.com/office/powerpoint/2010/main" val="1993008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549491" y="5998976"/>
            <a:ext cx="8559013" cy="8144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Spanish general sample</a:t>
            </a:r>
          </a:p>
        </p:txBody>
      </p:sp>
      <p:sp>
        <p:nvSpPr>
          <p:cNvPr id="4" name="3 CuadroTexto"/>
          <p:cNvSpPr txBox="1"/>
          <p:nvPr/>
        </p:nvSpPr>
        <p:spPr>
          <a:xfrm>
            <a:off x="1763688" y="1711841"/>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Informed S&amp;T</a:t>
            </a:r>
          </a:p>
        </p:txBody>
      </p:sp>
      <p:sp>
        <p:nvSpPr>
          <p:cNvPr id="6" name="5 CuadroTexto"/>
          <p:cNvSpPr txBox="1"/>
          <p:nvPr/>
        </p:nvSpPr>
        <p:spPr>
          <a:xfrm>
            <a:off x="1763688" y="404664"/>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Level of Studies</a:t>
            </a:r>
          </a:p>
        </p:txBody>
      </p:sp>
      <p:sp>
        <p:nvSpPr>
          <p:cNvPr id="7" name="6 CuadroTexto"/>
          <p:cNvSpPr txBox="1"/>
          <p:nvPr/>
        </p:nvSpPr>
        <p:spPr>
          <a:xfrm>
            <a:off x="1763688" y="1052736"/>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Perceived S&amp;T Educ.</a:t>
            </a:r>
          </a:p>
        </p:txBody>
      </p:sp>
      <p:sp>
        <p:nvSpPr>
          <p:cNvPr id="8" name="7 CuadroTexto"/>
          <p:cNvSpPr txBox="1"/>
          <p:nvPr/>
        </p:nvSpPr>
        <p:spPr>
          <a:xfrm>
            <a:off x="4355976" y="1660738"/>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Interested</a:t>
            </a:r>
          </a:p>
        </p:txBody>
      </p:sp>
      <p:sp>
        <p:nvSpPr>
          <p:cNvPr id="9" name="8 CuadroTexto"/>
          <p:cNvSpPr txBox="1"/>
          <p:nvPr/>
        </p:nvSpPr>
        <p:spPr>
          <a:xfrm>
            <a:off x="4355976" y="332656"/>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Literacy</a:t>
            </a:r>
          </a:p>
        </p:txBody>
      </p:sp>
      <p:cxnSp>
        <p:nvCxnSpPr>
          <p:cNvPr id="10" name="9 Conector recto de flecha"/>
          <p:cNvCxnSpPr>
            <a:stCxn id="6" idx="3"/>
            <a:endCxn id="9" idx="1"/>
          </p:cNvCxnSpPr>
          <p:nvPr/>
        </p:nvCxnSpPr>
        <p:spPr>
          <a:xfrm flipV="1">
            <a:off x="3419872" y="532711"/>
            <a:ext cx="936104" cy="10453"/>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stCxn id="7" idx="3"/>
            <a:endCxn id="9" idx="1"/>
          </p:cNvCxnSpPr>
          <p:nvPr/>
        </p:nvCxnSpPr>
        <p:spPr>
          <a:xfrm flipV="1">
            <a:off x="3419872" y="532711"/>
            <a:ext cx="936104" cy="65852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stCxn id="4" idx="3"/>
            <a:endCxn id="8" idx="1"/>
          </p:cNvCxnSpPr>
          <p:nvPr/>
        </p:nvCxnSpPr>
        <p:spPr>
          <a:xfrm>
            <a:off x="3419872" y="1850341"/>
            <a:ext cx="936104" cy="1045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6372200" y="332656"/>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L</a:t>
            </a:r>
          </a:p>
        </p:txBody>
      </p:sp>
      <p:sp>
        <p:nvSpPr>
          <p:cNvPr id="15" name="14 Elipse"/>
          <p:cNvSpPr/>
          <p:nvPr/>
        </p:nvSpPr>
        <p:spPr>
          <a:xfrm>
            <a:off x="6372200" y="1671335"/>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I</a:t>
            </a:r>
          </a:p>
        </p:txBody>
      </p:sp>
      <p:cxnSp>
        <p:nvCxnSpPr>
          <p:cNvPr id="16" name="15 Conector recto de flecha"/>
          <p:cNvCxnSpPr>
            <a:stCxn id="14" idx="2"/>
            <a:endCxn id="9" idx="3"/>
          </p:cNvCxnSpPr>
          <p:nvPr/>
        </p:nvCxnSpPr>
        <p:spPr>
          <a:xfrm flipH="1">
            <a:off x="6012160" y="527413"/>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a:stCxn id="15" idx="2"/>
            <a:endCxn id="8" idx="3"/>
          </p:cNvCxnSpPr>
          <p:nvPr/>
        </p:nvCxnSpPr>
        <p:spPr>
          <a:xfrm flipH="1" flipV="1">
            <a:off x="6012160" y="1860793"/>
            <a:ext cx="360040" cy="5299"/>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flipH="1">
            <a:off x="7308304" y="511444"/>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flipH="1">
            <a:off x="7308304" y="1839526"/>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p:cNvCxnSpPr/>
          <p:nvPr/>
        </p:nvCxnSpPr>
        <p:spPr>
          <a:xfrm>
            <a:off x="7668344" y="511444"/>
            <a:ext cx="0" cy="133073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a:off x="1115616" y="1908956"/>
            <a:ext cx="648072"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1331640" y="1196752"/>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1115616" y="476672"/>
            <a:ext cx="648072"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flipV="1">
            <a:off x="1115616" y="476673"/>
            <a:ext cx="0" cy="143228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a:off x="1331640" y="615171"/>
            <a:ext cx="0" cy="58698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1331640" y="1268760"/>
            <a:ext cx="0" cy="504056"/>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a:off x="1331640" y="609873"/>
            <a:ext cx="432048" cy="1"/>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a:off x="1331640" y="1268760"/>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a:off x="1331640" y="1772816"/>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36 CuadroTexto"/>
          <p:cNvSpPr txBox="1"/>
          <p:nvPr/>
        </p:nvSpPr>
        <p:spPr>
          <a:xfrm>
            <a:off x="1259632" y="1412776"/>
            <a:ext cx="365806" cy="246221"/>
          </a:xfrm>
          <a:prstGeom prst="rect">
            <a:avLst/>
          </a:prstGeom>
          <a:noFill/>
        </p:spPr>
        <p:txBody>
          <a:bodyPr wrap="none" rtlCol="0">
            <a:spAutoFit/>
          </a:bodyPr>
          <a:lstStyle/>
          <a:p>
            <a:r>
              <a:rPr lang="es-ES" sz="1000" dirty="0"/>
              <a:t>.35</a:t>
            </a:r>
          </a:p>
        </p:txBody>
      </p:sp>
      <p:sp>
        <p:nvSpPr>
          <p:cNvPr id="38" name="37 CuadroTexto"/>
          <p:cNvSpPr txBox="1"/>
          <p:nvPr/>
        </p:nvSpPr>
        <p:spPr>
          <a:xfrm>
            <a:off x="1259632" y="785554"/>
            <a:ext cx="365806" cy="246221"/>
          </a:xfrm>
          <a:prstGeom prst="rect">
            <a:avLst/>
          </a:prstGeom>
          <a:noFill/>
        </p:spPr>
        <p:txBody>
          <a:bodyPr wrap="none" rtlCol="0">
            <a:spAutoFit/>
          </a:bodyPr>
          <a:lstStyle/>
          <a:p>
            <a:r>
              <a:rPr lang="es-ES" sz="1000" dirty="0"/>
              <a:t>.47</a:t>
            </a:r>
          </a:p>
        </p:txBody>
      </p:sp>
      <p:sp>
        <p:nvSpPr>
          <p:cNvPr id="39" name="38 CuadroTexto"/>
          <p:cNvSpPr txBox="1"/>
          <p:nvPr/>
        </p:nvSpPr>
        <p:spPr>
          <a:xfrm>
            <a:off x="821818" y="950531"/>
            <a:ext cx="365806" cy="246221"/>
          </a:xfrm>
          <a:prstGeom prst="rect">
            <a:avLst/>
          </a:prstGeom>
          <a:noFill/>
        </p:spPr>
        <p:txBody>
          <a:bodyPr wrap="none" rtlCol="0">
            <a:spAutoFit/>
          </a:bodyPr>
          <a:lstStyle/>
          <a:p>
            <a:r>
              <a:rPr lang="es-ES" sz="1000" dirty="0"/>
              <a:t>.28</a:t>
            </a:r>
          </a:p>
        </p:txBody>
      </p:sp>
      <p:sp>
        <p:nvSpPr>
          <p:cNvPr id="41" name="40 CuadroTexto"/>
          <p:cNvSpPr txBox="1"/>
          <p:nvPr/>
        </p:nvSpPr>
        <p:spPr>
          <a:xfrm>
            <a:off x="3707904" y="332656"/>
            <a:ext cx="365806" cy="246221"/>
          </a:xfrm>
          <a:prstGeom prst="rect">
            <a:avLst/>
          </a:prstGeom>
          <a:noFill/>
        </p:spPr>
        <p:txBody>
          <a:bodyPr wrap="none" rtlCol="0">
            <a:spAutoFit/>
          </a:bodyPr>
          <a:lstStyle/>
          <a:p>
            <a:r>
              <a:rPr lang="es-ES" sz="1000" dirty="0"/>
              <a:t>.29</a:t>
            </a:r>
          </a:p>
        </p:txBody>
      </p:sp>
      <p:sp>
        <p:nvSpPr>
          <p:cNvPr id="42" name="41 CuadroTexto"/>
          <p:cNvSpPr txBox="1"/>
          <p:nvPr/>
        </p:nvSpPr>
        <p:spPr>
          <a:xfrm>
            <a:off x="3689605" y="624161"/>
            <a:ext cx="365806" cy="246221"/>
          </a:xfrm>
          <a:prstGeom prst="rect">
            <a:avLst/>
          </a:prstGeom>
          <a:noFill/>
        </p:spPr>
        <p:txBody>
          <a:bodyPr wrap="none" rtlCol="0">
            <a:spAutoFit/>
          </a:bodyPr>
          <a:lstStyle/>
          <a:p>
            <a:r>
              <a:rPr lang="es-ES" sz="1000" dirty="0"/>
              <a:t>.18</a:t>
            </a:r>
          </a:p>
        </p:txBody>
      </p:sp>
      <p:sp>
        <p:nvSpPr>
          <p:cNvPr id="43" name="42 CuadroTexto"/>
          <p:cNvSpPr txBox="1"/>
          <p:nvPr/>
        </p:nvSpPr>
        <p:spPr>
          <a:xfrm>
            <a:off x="3630130" y="1628800"/>
            <a:ext cx="365806" cy="246221"/>
          </a:xfrm>
          <a:prstGeom prst="rect">
            <a:avLst/>
          </a:prstGeom>
          <a:noFill/>
        </p:spPr>
        <p:txBody>
          <a:bodyPr wrap="none" rtlCol="0">
            <a:spAutoFit/>
          </a:bodyPr>
          <a:lstStyle/>
          <a:p>
            <a:r>
              <a:rPr lang="es-ES" sz="1000" dirty="0"/>
              <a:t>.57</a:t>
            </a:r>
          </a:p>
        </p:txBody>
      </p:sp>
      <p:sp>
        <p:nvSpPr>
          <p:cNvPr id="45" name="44 CuadroTexto"/>
          <p:cNvSpPr txBox="1"/>
          <p:nvPr/>
        </p:nvSpPr>
        <p:spPr>
          <a:xfrm>
            <a:off x="5580112" y="1454587"/>
            <a:ext cx="365806" cy="246221"/>
          </a:xfrm>
          <a:prstGeom prst="rect">
            <a:avLst/>
          </a:prstGeom>
          <a:noFill/>
        </p:spPr>
        <p:txBody>
          <a:bodyPr wrap="none" rtlCol="0">
            <a:spAutoFit/>
          </a:bodyPr>
          <a:lstStyle/>
          <a:p>
            <a:r>
              <a:rPr lang="es-ES" sz="1000" dirty="0"/>
              <a:t>.32</a:t>
            </a:r>
          </a:p>
        </p:txBody>
      </p:sp>
      <p:sp>
        <p:nvSpPr>
          <p:cNvPr id="46" name="45 CuadroTexto"/>
          <p:cNvSpPr txBox="1"/>
          <p:nvPr/>
        </p:nvSpPr>
        <p:spPr>
          <a:xfrm>
            <a:off x="5580112" y="116632"/>
            <a:ext cx="365806" cy="246221"/>
          </a:xfrm>
          <a:prstGeom prst="rect">
            <a:avLst/>
          </a:prstGeom>
          <a:noFill/>
        </p:spPr>
        <p:txBody>
          <a:bodyPr wrap="none" rtlCol="0">
            <a:spAutoFit/>
          </a:bodyPr>
          <a:lstStyle/>
          <a:p>
            <a:r>
              <a:rPr lang="es-ES" sz="1000" dirty="0"/>
              <a:t>.17</a:t>
            </a:r>
          </a:p>
        </p:txBody>
      </p:sp>
      <p:sp>
        <p:nvSpPr>
          <p:cNvPr id="47" name="46 CuadroTexto"/>
          <p:cNvSpPr txBox="1"/>
          <p:nvPr/>
        </p:nvSpPr>
        <p:spPr>
          <a:xfrm>
            <a:off x="4860032" y="1094547"/>
            <a:ext cx="365806" cy="246221"/>
          </a:xfrm>
          <a:prstGeom prst="rect">
            <a:avLst/>
          </a:prstGeom>
          <a:noFill/>
        </p:spPr>
        <p:txBody>
          <a:bodyPr wrap="none" rtlCol="0">
            <a:spAutoFit/>
          </a:bodyPr>
          <a:lstStyle/>
          <a:p>
            <a:r>
              <a:rPr lang="es-ES" sz="1000" dirty="0"/>
              <a:t>.31</a:t>
            </a:r>
          </a:p>
        </p:txBody>
      </p:sp>
      <p:sp>
        <p:nvSpPr>
          <p:cNvPr id="48" name="47 CuadroTexto"/>
          <p:cNvSpPr txBox="1"/>
          <p:nvPr/>
        </p:nvSpPr>
        <p:spPr>
          <a:xfrm>
            <a:off x="7308304" y="1079049"/>
            <a:ext cx="412292" cy="246221"/>
          </a:xfrm>
          <a:prstGeom prst="rect">
            <a:avLst/>
          </a:prstGeom>
          <a:noFill/>
        </p:spPr>
        <p:txBody>
          <a:bodyPr wrap="none" rtlCol="0">
            <a:spAutoFit/>
          </a:bodyPr>
          <a:lstStyle/>
          <a:p>
            <a:r>
              <a:rPr lang="es-ES" sz="1000" dirty="0"/>
              <a:t>-.31</a:t>
            </a:r>
          </a:p>
        </p:txBody>
      </p:sp>
      <p:sp>
        <p:nvSpPr>
          <p:cNvPr id="49" name="48 CuadroTexto"/>
          <p:cNvSpPr txBox="1"/>
          <p:nvPr/>
        </p:nvSpPr>
        <p:spPr>
          <a:xfrm>
            <a:off x="4517538" y="2348880"/>
            <a:ext cx="4230926"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Goodness of fit: CFI = .998; RMSEA = .015</a:t>
            </a:r>
          </a:p>
        </p:txBody>
      </p:sp>
      <p:cxnSp>
        <p:nvCxnSpPr>
          <p:cNvPr id="50" name="49 Conector recto de flecha"/>
          <p:cNvCxnSpPr/>
          <p:nvPr/>
        </p:nvCxnSpPr>
        <p:spPr>
          <a:xfrm>
            <a:off x="5184068" y="731025"/>
            <a:ext cx="0" cy="927972"/>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74 CuadroTexto"/>
          <p:cNvSpPr txBox="1"/>
          <p:nvPr/>
        </p:nvSpPr>
        <p:spPr>
          <a:xfrm>
            <a:off x="1769454" y="4747210"/>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Informed S&amp;T</a:t>
            </a:r>
          </a:p>
        </p:txBody>
      </p:sp>
      <p:sp>
        <p:nvSpPr>
          <p:cNvPr id="76" name="75 CuadroTexto"/>
          <p:cNvSpPr txBox="1"/>
          <p:nvPr/>
        </p:nvSpPr>
        <p:spPr>
          <a:xfrm>
            <a:off x="1769454" y="3440033"/>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Level of Studies</a:t>
            </a:r>
          </a:p>
        </p:txBody>
      </p:sp>
      <p:sp>
        <p:nvSpPr>
          <p:cNvPr id="77" name="76 CuadroTexto"/>
          <p:cNvSpPr txBox="1"/>
          <p:nvPr/>
        </p:nvSpPr>
        <p:spPr>
          <a:xfrm>
            <a:off x="1769454" y="4088105"/>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Perceived S&amp;T Educ.</a:t>
            </a:r>
          </a:p>
        </p:txBody>
      </p:sp>
      <p:sp>
        <p:nvSpPr>
          <p:cNvPr id="78" name="77 CuadroTexto"/>
          <p:cNvSpPr txBox="1"/>
          <p:nvPr/>
        </p:nvSpPr>
        <p:spPr>
          <a:xfrm>
            <a:off x="4361742" y="4696107"/>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Interested</a:t>
            </a:r>
          </a:p>
        </p:txBody>
      </p:sp>
      <p:sp>
        <p:nvSpPr>
          <p:cNvPr id="79" name="78 CuadroTexto"/>
          <p:cNvSpPr txBox="1"/>
          <p:nvPr/>
        </p:nvSpPr>
        <p:spPr>
          <a:xfrm>
            <a:off x="4361742" y="3368025"/>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Literacy</a:t>
            </a:r>
          </a:p>
        </p:txBody>
      </p:sp>
      <p:cxnSp>
        <p:nvCxnSpPr>
          <p:cNvPr id="80" name="79 Conector recto de flecha"/>
          <p:cNvCxnSpPr>
            <a:stCxn id="76" idx="3"/>
            <a:endCxn id="79" idx="1"/>
          </p:cNvCxnSpPr>
          <p:nvPr/>
        </p:nvCxnSpPr>
        <p:spPr>
          <a:xfrm flipV="1">
            <a:off x="3425638" y="3568080"/>
            <a:ext cx="936104" cy="10453"/>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80 Conector recto de flecha"/>
          <p:cNvCxnSpPr>
            <a:stCxn id="77" idx="3"/>
            <a:endCxn id="79" idx="1"/>
          </p:cNvCxnSpPr>
          <p:nvPr/>
        </p:nvCxnSpPr>
        <p:spPr>
          <a:xfrm flipV="1">
            <a:off x="3425638" y="3568080"/>
            <a:ext cx="936104" cy="658525"/>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2" name="81 Conector recto de flecha"/>
          <p:cNvCxnSpPr>
            <a:stCxn id="75" idx="3"/>
            <a:endCxn id="78" idx="1"/>
          </p:cNvCxnSpPr>
          <p:nvPr/>
        </p:nvCxnSpPr>
        <p:spPr>
          <a:xfrm>
            <a:off x="3425638" y="4885710"/>
            <a:ext cx="936104" cy="1045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3" name="82 Elipse"/>
          <p:cNvSpPr/>
          <p:nvPr/>
        </p:nvSpPr>
        <p:spPr>
          <a:xfrm>
            <a:off x="6377966" y="3368025"/>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L</a:t>
            </a:r>
          </a:p>
        </p:txBody>
      </p:sp>
      <p:sp>
        <p:nvSpPr>
          <p:cNvPr id="84" name="83 Elipse"/>
          <p:cNvSpPr/>
          <p:nvPr/>
        </p:nvSpPr>
        <p:spPr>
          <a:xfrm>
            <a:off x="6377966" y="4706704"/>
            <a:ext cx="936104"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s-ES" sz="1200" dirty="0">
                <a:solidFill>
                  <a:schemeClr val="tx1"/>
                </a:solidFill>
              </a:rPr>
              <a:t>Error I</a:t>
            </a:r>
          </a:p>
        </p:txBody>
      </p:sp>
      <p:cxnSp>
        <p:nvCxnSpPr>
          <p:cNvPr id="85" name="84 Conector recto de flecha"/>
          <p:cNvCxnSpPr>
            <a:stCxn id="83" idx="2"/>
            <a:endCxn id="79" idx="3"/>
          </p:cNvCxnSpPr>
          <p:nvPr/>
        </p:nvCxnSpPr>
        <p:spPr>
          <a:xfrm flipH="1">
            <a:off x="6017926" y="3562782"/>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6" name="85 Conector recto de flecha"/>
          <p:cNvCxnSpPr>
            <a:stCxn id="84" idx="2"/>
            <a:endCxn id="78" idx="3"/>
          </p:cNvCxnSpPr>
          <p:nvPr/>
        </p:nvCxnSpPr>
        <p:spPr>
          <a:xfrm flipH="1" flipV="1">
            <a:off x="6017926" y="4896162"/>
            <a:ext cx="360040" cy="5299"/>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7" name="86 Conector recto de flecha"/>
          <p:cNvCxnSpPr/>
          <p:nvPr/>
        </p:nvCxnSpPr>
        <p:spPr>
          <a:xfrm flipH="1">
            <a:off x="7314070" y="3546813"/>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8" name="87 Conector recto de flecha"/>
          <p:cNvCxnSpPr/>
          <p:nvPr/>
        </p:nvCxnSpPr>
        <p:spPr>
          <a:xfrm flipH="1">
            <a:off x="7314070" y="4874895"/>
            <a:ext cx="360040" cy="529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7674110" y="3546813"/>
            <a:ext cx="0" cy="133073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 name="89 Conector recto de flecha"/>
          <p:cNvCxnSpPr/>
          <p:nvPr/>
        </p:nvCxnSpPr>
        <p:spPr>
          <a:xfrm>
            <a:off x="1121382" y="4944325"/>
            <a:ext cx="648072"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1" name="90 Conector recto de flecha"/>
          <p:cNvCxnSpPr/>
          <p:nvPr/>
        </p:nvCxnSpPr>
        <p:spPr>
          <a:xfrm>
            <a:off x="1337406" y="4232121"/>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2" name="91 Conector recto de flecha"/>
          <p:cNvCxnSpPr/>
          <p:nvPr/>
        </p:nvCxnSpPr>
        <p:spPr>
          <a:xfrm>
            <a:off x="1121382" y="3512041"/>
            <a:ext cx="648072"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92 Conector recto"/>
          <p:cNvCxnSpPr/>
          <p:nvPr/>
        </p:nvCxnSpPr>
        <p:spPr>
          <a:xfrm flipV="1">
            <a:off x="1121382" y="3512042"/>
            <a:ext cx="0" cy="143228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4" name="93 Conector recto"/>
          <p:cNvCxnSpPr/>
          <p:nvPr/>
        </p:nvCxnSpPr>
        <p:spPr>
          <a:xfrm>
            <a:off x="1337406" y="3650540"/>
            <a:ext cx="0" cy="58698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94 Conector recto"/>
          <p:cNvCxnSpPr/>
          <p:nvPr/>
        </p:nvCxnSpPr>
        <p:spPr>
          <a:xfrm>
            <a:off x="1337406" y="4304129"/>
            <a:ext cx="0" cy="504056"/>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6" name="95 Conector recto de flecha"/>
          <p:cNvCxnSpPr/>
          <p:nvPr/>
        </p:nvCxnSpPr>
        <p:spPr>
          <a:xfrm>
            <a:off x="1337406" y="3645242"/>
            <a:ext cx="432048" cy="1"/>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7" name="96 Conector recto de flecha"/>
          <p:cNvCxnSpPr/>
          <p:nvPr/>
        </p:nvCxnSpPr>
        <p:spPr>
          <a:xfrm>
            <a:off x="1337406" y="4304129"/>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8" name="97 Conector recto de flecha"/>
          <p:cNvCxnSpPr/>
          <p:nvPr/>
        </p:nvCxnSpPr>
        <p:spPr>
          <a:xfrm>
            <a:off x="1337406" y="4808185"/>
            <a:ext cx="432048" cy="0"/>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9" name="98 CuadroTexto"/>
          <p:cNvSpPr txBox="1"/>
          <p:nvPr/>
        </p:nvSpPr>
        <p:spPr>
          <a:xfrm>
            <a:off x="1265398" y="4448145"/>
            <a:ext cx="365806" cy="246221"/>
          </a:xfrm>
          <a:prstGeom prst="rect">
            <a:avLst/>
          </a:prstGeom>
          <a:noFill/>
        </p:spPr>
        <p:txBody>
          <a:bodyPr wrap="none" rtlCol="0">
            <a:spAutoFit/>
          </a:bodyPr>
          <a:lstStyle/>
          <a:p>
            <a:r>
              <a:rPr lang="es-ES" sz="1000" dirty="0"/>
              <a:t>.35</a:t>
            </a:r>
          </a:p>
        </p:txBody>
      </p:sp>
      <p:sp>
        <p:nvSpPr>
          <p:cNvPr id="100" name="99 CuadroTexto"/>
          <p:cNvSpPr txBox="1"/>
          <p:nvPr/>
        </p:nvSpPr>
        <p:spPr>
          <a:xfrm>
            <a:off x="1265398" y="3820923"/>
            <a:ext cx="365806" cy="246221"/>
          </a:xfrm>
          <a:prstGeom prst="rect">
            <a:avLst/>
          </a:prstGeom>
          <a:noFill/>
        </p:spPr>
        <p:txBody>
          <a:bodyPr wrap="none" rtlCol="0">
            <a:spAutoFit/>
          </a:bodyPr>
          <a:lstStyle/>
          <a:p>
            <a:r>
              <a:rPr lang="es-ES" sz="1000" dirty="0"/>
              <a:t>.47</a:t>
            </a:r>
          </a:p>
        </p:txBody>
      </p:sp>
      <p:sp>
        <p:nvSpPr>
          <p:cNvPr id="101" name="100 CuadroTexto"/>
          <p:cNvSpPr txBox="1"/>
          <p:nvPr/>
        </p:nvSpPr>
        <p:spPr>
          <a:xfrm>
            <a:off x="827584" y="3985900"/>
            <a:ext cx="365806" cy="246221"/>
          </a:xfrm>
          <a:prstGeom prst="rect">
            <a:avLst/>
          </a:prstGeom>
          <a:noFill/>
        </p:spPr>
        <p:txBody>
          <a:bodyPr wrap="none" rtlCol="0">
            <a:spAutoFit/>
          </a:bodyPr>
          <a:lstStyle/>
          <a:p>
            <a:r>
              <a:rPr lang="es-ES" sz="1000" dirty="0"/>
              <a:t>.28</a:t>
            </a:r>
          </a:p>
        </p:txBody>
      </p:sp>
      <p:sp>
        <p:nvSpPr>
          <p:cNvPr id="102" name="101 CuadroTexto"/>
          <p:cNvSpPr txBox="1"/>
          <p:nvPr/>
        </p:nvSpPr>
        <p:spPr>
          <a:xfrm>
            <a:off x="3713670" y="3368025"/>
            <a:ext cx="365806" cy="246221"/>
          </a:xfrm>
          <a:prstGeom prst="rect">
            <a:avLst/>
          </a:prstGeom>
          <a:noFill/>
        </p:spPr>
        <p:txBody>
          <a:bodyPr wrap="none" rtlCol="0">
            <a:spAutoFit/>
          </a:bodyPr>
          <a:lstStyle/>
          <a:p>
            <a:r>
              <a:rPr lang="es-ES" sz="1000" dirty="0"/>
              <a:t>.29</a:t>
            </a:r>
          </a:p>
        </p:txBody>
      </p:sp>
      <p:sp>
        <p:nvSpPr>
          <p:cNvPr id="103" name="102 CuadroTexto"/>
          <p:cNvSpPr txBox="1"/>
          <p:nvPr/>
        </p:nvSpPr>
        <p:spPr>
          <a:xfrm>
            <a:off x="3695371" y="3659530"/>
            <a:ext cx="365806" cy="246221"/>
          </a:xfrm>
          <a:prstGeom prst="rect">
            <a:avLst/>
          </a:prstGeom>
          <a:noFill/>
        </p:spPr>
        <p:txBody>
          <a:bodyPr wrap="none" rtlCol="0">
            <a:spAutoFit/>
          </a:bodyPr>
          <a:lstStyle/>
          <a:p>
            <a:r>
              <a:rPr lang="es-ES" sz="1000" dirty="0"/>
              <a:t>.17</a:t>
            </a:r>
          </a:p>
        </p:txBody>
      </p:sp>
      <p:sp>
        <p:nvSpPr>
          <p:cNvPr id="104" name="103 CuadroTexto"/>
          <p:cNvSpPr txBox="1"/>
          <p:nvPr/>
        </p:nvSpPr>
        <p:spPr>
          <a:xfrm>
            <a:off x="3635896" y="4664169"/>
            <a:ext cx="365806" cy="246221"/>
          </a:xfrm>
          <a:prstGeom prst="rect">
            <a:avLst/>
          </a:prstGeom>
          <a:noFill/>
        </p:spPr>
        <p:txBody>
          <a:bodyPr wrap="none" rtlCol="0">
            <a:spAutoFit/>
          </a:bodyPr>
          <a:lstStyle/>
          <a:p>
            <a:r>
              <a:rPr lang="es-ES" sz="1000" dirty="0"/>
              <a:t>.61</a:t>
            </a:r>
          </a:p>
        </p:txBody>
      </p:sp>
      <p:sp>
        <p:nvSpPr>
          <p:cNvPr id="105" name="104 CuadroTexto"/>
          <p:cNvSpPr txBox="1"/>
          <p:nvPr/>
        </p:nvSpPr>
        <p:spPr>
          <a:xfrm>
            <a:off x="5585878" y="4489956"/>
            <a:ext cx="365806" cy="246221"/>
          </a:xfrm>
          <a:prstGeom prst="rect">
            <a:avLst/>
          </a:prstGeom>
          <a:noFill/>
        </p:spPr>
        <p:txBody>
          <a:bodyPr wrap="none" rtlCol="0">
            <a:spAutoFit/>
          </a:bodyPr>
          <a:lstStyle/>
          <a:p>
            <a:r>
              <a:rPr lang="es-ES" sz="1000" dirty="0"/>
              <a:t>.37</a:t>
            </a:r>
          </a:p>
        </p:txBody>
      </p:sp>
      <p:sp>
        <p:nvSpPr>
          <p:cNvPr id="106" name="105 CuadroTexto"/>
          <p:cNvSpPr txBox="1"/>
          <p:nvPr/>
        </p:nvSpPr>
        <p:spPr>
          <a:xfrm>
            <a:off x="5585878" y="3152001"/>
            <a:ext cx="365806" cy="246221"/>
          </a:xfrm>
          <a:prstGeom prst="rect">
            <a:avLst/>
          </a:prstGeom>
          <a:noFill/>
        </p:spPr>
        <p:txBody>
          <a:bodyPr wrap="none" rtlCol="0">
            <a:spAutoFit/>
          </a:bodyPr>
          <a:lstStyle/>
          <a:p>
            <a:r>
              <a:rPr lang="es-ES" sz="1000" dirty="0"/>
              <a:t>.17</a:t>
            </a:r>
          </a:p>
        </p:txBody>
      </p:sp>
      <p:sp>
        <p:nvSpPr>
          <p:cNvPr id="107" name="106 CuadroTexto"/>
          <p:cNvSpPr txBox="1"/>
          <p:nvPr/>
        </p:nvSpPr>
        <p:spPr>
          <a:xfrm>
            <a:off x="4865798" y="4129916"/>
            <a:ext cx="365806" cy="246221"/>
          </a:xfrm>
          <a:prstGeom prst="rect">
            <a:avLst/>
          </a:prstGeom>
          <a:noFill/>
        </p:spPr>
        <p:txBody>
          <a:bodyPr wrap="none" rtlCol="0">
            <a:spAutoFit/>
          </a:bodyPr>
          <a:lstStyle/>
          <a:p>
            <a:r>
              <a:rPr lang="es-ES" sz="1000" dirty="0"/>
              <a:t>.05</a:t>
            </a:r>
          </a:p>
        </p:txBody>
      </p:sp>
      <p:sp>
        <p:nvSpPr>
          <p:cNvPr id="108" name="107 CuadroTexto"/>
          <p:cNvSpPr txBox="1"/>
          <p:nvPr/>
        </p:nvSpPr>
        <p:spPr>
          <a:xfrm>
            <a:off x="7314070" y="4114418"/>
            <a:ext cx="365806" cy="246221"/>
          </a:xfrm>
          <a:prstGeom prst="rect">
            <a:avLst/>
          </a:prstGeom>
          <a:noFill/>
        </p:spPr>
        <p:txBody>
          <a:bodyPr wrap="none" rtlCol="0">
            <a:spAutoFit/>
          </a:bodyPr>
          <a:lstStyle/>
          <a:p>
            <a:r>
              <a:rPr lang="es-ES" sz="1000" dirty="0"/>
              <a:t>.00</a:t>
            </a:r>
          </a:p>
        </p:txBody>
      </p:sp>
      <p:sp>
        <p:nvSpPr>
          <p:cNvPr id="109" name="108 CuadroTexto"/>
          <p:cNvSpPr txBox="1"/>
          <p:nvPr/>
        </p:nvSpPr>
        <p:spPr>
          <a:xfrm>
            <a:off x="4523304" y="5384249"/>
            <a:ext cx="4230926"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Goodness of fit: CFI = .98; RMSEA = .104</a:t>
            </a:r>
          </a:p>
        </p:txBody>
      </p:sp>
      <p:cxnSp>
        <p:nvCxnSpPr>
          <p:cNvPr id="110" name="109 Conector recto de flecha"/>
          <p:cNvCxnSpPr>
            <a:stCxn id="78" idx="0"/>
            <a:endCxn id="79" idx="2"/>
          </p:cNvCxnSpPr>
          <p:nvPr/>
        </p:nvCxnSpPr>
        <p:spPr>
          <a:xfrm flipV="1">
            <a:off x="5189834" y="3768135"/>
            <a:ext cx="0" cy="927972"/>
          </a:xfrm>
          <a:prstGeom prst="straightConnector1">
            <a:avLst/>
          </a:prstGeom>
          <a:ln w="28575">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3431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549491" y="5877272"/>
            <a:ext cx="8559013" cy="93610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Conclusions</a:t>
            </a:r>
          </a:p>
        </p:txBody>
      </p:sp>
      <p:sp>
        <p:nvSpPr>
          <p:cNvPr id="3" name="2 Marcador de contenido"/>
          <p:cNvSpPr txBox="1">
            <a:spLocks/>
          </p:cNvSpPr>
          <p:nvPr/>
        </p:nvSpPr>
        <p:spPr>
          <a:xfrm>
            <a:off x="467544" y="620688"/>
            <a:ext cx="8352928" cy="5256584"/>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en-US" sz="2400" dirty="0"/>
              <a:t>The relationship between knowledge</a:t>
            </a:r>
            <a:r>
              <a:rPr lang="es-ES" sz="2400" dirty="0"/>
              <a:t> and </a:t>
            </a:r>
            <a:r>
              <a:rPr lang="en-US" sz="2400" dirty="0"/>
              <a:t>interest is complex.</a:t>
            </a:r>
          </a:p>
          <a:p>
            <a:pPr algn="just"/>
            <a:r>
              <a:rPr lang="en-US" sz="2400" dirty="0"/>
              <a:t>We found a univocal relationship from knowledge to interest in a probabilistic sample of the Spanish population.</a:t>
            </a:r>
          </a:p>
          <a:p>
            <a:pPr algn="just"/>
            <a:r>
              <a:rPr lang="en-US" sz="2400" dirty="0"/>
              <a:t>We identified a bidirectional relationship between interest and knowledge in a biased sample of Spanish people interested in and knowledgeable about science.</a:t>
            </a:r>
          </a:p>
          <a:p>
            <a:pPr algn="just"/>
            <a:r>
              <a:rPr lang="en-US" sz="2400" dirty="0"/>
              <a:t>We also found that in the Spanish general population  engagement in science is directly and significantly influenced by knowledge. Nevertheless in the Spanish biased sample the influence of knowledge in engagement is indirectly mediated by interest.</a:t>
            </a:r>
          </a:p>
          <a:p>
            <a:pPr algn="just"/>
            <a:r>
              <a:rPr lang="en-US" sz="2400" dirty="0"/>
              <a:t>If public engagement in science is the mean for improving the  relationship between science and society, we need to consider the role developed by knowledge in shaping the public image of science depending also on the specific characteristics of the public as different publics interact </a:t>
            </a:r>
            <a:r>
              <a:rPr lang="en-US" sz="2400" dirty="0" err="1"/>
              <a:t>diferently</a:t>
            </a:r>
            <a:r>
              <a:rPr lang="en-US" sz="2400" dirty="0"/>
              <a:t> with science.</a:t>
            </a:r>
            <a:endParaRPr lang="es-ES" sz="2400" dirty="0"/>
          </a:p>
        </p:txBody>
      </p:sp>
    </p:spTree>
    <p:extLst>
      <p:ext uri="{BB962C8B-B14F-4D97-AF65-F5344CB8AC3E}">
        <p14:creationId xmlns:p14="http://schemas.microsoft.com/office/powerpoint/2010/main" val="1245456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a:extLst>
              <a:ext uri="{FF2B5EF4-FFF2-40B4-BE49-F238E27FC236}">
                <a16:creationId xmlns:a16="http://schemas.microsoft.com/office/drawing/2014/main" id="{3708E29F-BCD2-9F4B-BBC6-AA8E38432C12}"/>
              </a:ext>
            </a:extLst>
          </p:cNvPr>
          <p:cNvSpPr txBox="1">
            <a:spLocks/>
          </p:cNvSpPr>
          <p:nvPr/>
        </p:nvSpPr>
        <p:spPr>
          <a:xfrm>
            <a:off x="323528" y="2492896"/>
            <a:ext cx="8559013" cy="2232248"/>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Thank you very much</a:t>
            </a:r>
          </a:p>
          <a:p>
            <a:endParaRPr lang="en-US" dirty="0"/>
          </a:p>
          <a:p>
            <a:pPr algn="ctr"/>
            <a:r>
              <a:rPr lang="en-US" sz="3600" dirty="0"/>
              <a:t>Contact: </a:t>
            </a:r>
            <a:r>
              <a:rPr lang="en-US" sz="3600" dirty="0" err="1"/>
              <a:t>ana.munoz@ciemat.es</a:t>
            </a:r>
            <a:endParaRPr lang="en-US" sz="3600" dirty="0"/>
          </a:p>
        </p:txBody>
      </p:sp>
    </p:spTree>
    <p:extLst>
      <p:ext uri="{BB962C8B-B14F-4D97-AF65-F5344CB8AC3E}">
        <p14:creationId xmlns:p14="http://schemas.microsoft.com/office/powerpoint/2010/main" val="1613695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2451977" y="5670376"/>
            <a:ext cx="6512511"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Problem and goal</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24744"/>
            <a:ext cx="8234777"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925" y="3024609"/>
            <a:ext cx="7804150"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8395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28039" y="5877272"/>
            <a:ext cx="8336450" cy="864096"/>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The image of science</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8388" y="260648"/>
            <a:ext cx="7005637" cy="554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719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 y="5301208"/>
            <a:ext cx="9108504" cy="1584176"/>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t>The relationship between interest, knowledge and engagement</a:t>
            </a:r>
          </a:p>
        </p:txBody>
      </p:sp>
      <p:sp>
        <p:nvSpPr>
          <p:cNvPr id="3" name="2 Marcador de contenido"/>
          <p:cNvSpPr txBox="1">
            <a:spLocks/>
          </p:cNvSpPr>
          <p:nvPr/>
        </p:nvSpPr>
        <p:spPr>
          <a:xfrm>
            <a:off x="395536" y="548680"/>
            <a:ext cx="8352928" cy="720080"/>
          </a:xfrm>
          <a:prstGeom prst="rect">
            <a:avLst/>
          </a:prstGeom>
        </p:spPr>
        <p:txBody>
          <a:bodyPr vert="horz" lIns="91440" tIns="45720" rIns="91440" bIns="45720" rtlCol="0">
            <a:normAutofit fontScale="850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r>
              <a:rPr lang="en-GB" sz="2800" dirty="0"/>
              <a:t>Durant, Evans &amp; Thomas (1989): Public Understanding of Science</a:t>
            </a:r>
          </a:p>
        </p:txBody>
      </p:sp>
      <p:sp>
        <p:nvSpPr>
          <p:cNvPr id="4" name="3 CuadroTexto"/>
          <p:cNvSpPr txBox="1"/>
          <p:nvPr/>
        </p:nvSpPr>
        <p:spPr>
          <a:xfrm>
            <a:off x="2195736" y="1628800"/>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Interest</a:t>
            </a:r>
          </a:p>
        </p:txBody>
      </p:sp>
      <p:sp>
        <p:nvSpPr>
          <p:cNvPr id="5" name="4 CuadroTexto"/>
          <p:cNvSpPr txBox="1"/>
          <p:nvPr/>
        </p:nvSpPr>
        <p:spPr>
          <a:xfrm>
            <a:off x="4788024" y="1268760"/>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Knowledge</a:t>
            </a:r>
          </a:p>
        </p:txBody>
      </p:sp>
      <p:sp>
        <p:nvSpPr>
          <p:cNvPr id="7" name="6 CuadroTexto"/>
          <p:cNvSpPr txBox="1"/>
          <p:nvPr/>
        </p:nvSpPr>
        <p:spPr>
          <a:xfrm>
            <a:off x="4716016" y="3532946"/>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Interest</a:t>
            </a:r>
          </a:p>
        </p:txBody>
      </p:sp>
      <p:sp>
        <p:nvSpPr>
          <p:cNvPr id="8" name="7 CuadroTexto"/>
          <p:cNvSpPr txBox="1"/>
          <p:nvPr/>
        </p:nvSpPr>
        <p:spPr>
          <a:xfrm>
            <a:off x="2123728" y="3532946"/>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Knowledge</a:t>
            </a:r>
          </a:p>
        </p:txBody>
      </p:sp>
      <p:sp>
        <p:nvSpPr>
          <p:cNvPr id="9" name="2 Marcador de contenido"/>
          <p:cNvSpPr txBox="1">
            <a:spLocks/>
          </p:cNvSpPr>
          <p:nvPr/>
        </p:nvSpPr>
        <p:spPr>
          <a:xfrm>
            <a:off x="395536" y="2636912"/>
            <a:ext cx="8352928" cy="720080"/>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r>
              <a:rPr lang="en-GB" sz="2800" dirty="0"/>
              <a:t>PIKA hypothesis</a:t>
            </a:r>
          </a:p>
        </p:txBody>
      </p:sp>
      <p:sp>
        <p:nvSpPr>
          <p:cNvPr id="11" name="10 CuadroTexto"/>
          <p:cNvSpPr txBox="1"/>
          <p:nvPr/>
        </p:nvSpPr>
        <p:spPr>
          <a:xfrm>
            <a:off x="4788024" y="1948770"/>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Engagement</a:t>
            </a:r>
          </a:p>
        </p:txBody>
      </p:sp>
      <p:cxnSp>
        <p:nvCxnSpPr>
          <p:cNvPr id="12" name="11 Conector recto de flecha"/>
          <p:cNvCxnSpPr>
            <a:stCxn id="4" idx="3"/>
            <a:endCxn id="5" idx="1"/>
          </p:cNvCxnSpPr>
          <p:nvPr/>
        </p:nvCxnSpPr>
        <p:spPr>
          <a:xfrm flipV="1">
            <a:off x="3851920" y="1468815"/>
            <a:ext cx="936104" cy="36004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a:stCxn id="4" idx="3"/>
            <a:endCxn id="11" idx="1"/>
          </p:cNvCxnSpPr>
          <p:nvPr/>
        </p:nvCxnSpPr>
        <p:spPr>
          <a:xfrm>
            <a:off x="3851920" y="1828855"/>
            <a:ext cx="936104" cy="31997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3347864" y="4541058"/>
            <a:ext cx="1656184" cy="400110"/>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2000" dirty="0"/>
              <a:t>Engagement</a:t>
            </a:r>
          </a:p>
        </p:txBody>
      </p:sp>
      <p:cxnSp>
        <p:nvCxnSpPr>
          <p:cNvPr id="17" name="16 Conector recto de flecha"/>
          <p:cNvCxnSpPr>
            <a:stCxn id="8" idx="3"/>
            <a:endCxn id="7" idx="1"/>
          </p:cNvCxnSpPr>
          <p:nvPr/>
        </p:nvCxnSpPr>
        <p:spPr>
          <a:xfrm>
            <a:off x="3779912" y="3733001"/>
            <a:ext cx="936104"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stCxn id="7" idx="2"/>
            <a:endCxn id="15" idx="0"/>
          </p:cNvCxnSpPr>
          <p:nvPr/>
        </p:nvCxnSpPr>
        <p:spPr>
          <a:xfrm flipH="1">
            <a:off x="4175956" y="3933056"/>
            <a:ext cx="1368152" cy="608002"/>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a:stCxn id="8" idx="2"/>
            <a:endCxn id="15" idx="0"/>
          </p:cNvCxnSpPr>
          <p:nvPr/>
        </p:nvCxnSpPr>
        <p:spPr>
          <a:xfrm>
            <a:off x="2951820" y="3933056"/>
            <a:ext cx="1224136" cy="608002"/>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7784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65297" y="5382344"/>
            <a:ext cx="6883167" cy="998984"/>
          </a:xfrm>
        </p:spPr>
        <p:txBody>
          <a:bodyPr/>
          <a:lstStyle/>
          <a:p>
            <a:r>
              <a:rPr lang="es-ES" dirty="0"/>
              <a:t>PIKA </a:t>
            </a:r>
            <a:r>
              <a:rPr lang="en-US" dirty="0"/>
              <a:t>model</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39" y="1556792"/>
            <a:ext cx="5667215"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3682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23728" y="5310336"/>
            <a:ext cx="6512511" cy="1143000"/>
          </a:xfrm>
        </p:spPr>
        <p:txBody>
          <a:bodyPr/>
          <a:lstStyle/>
          <a:p>
            <a:r>
              <a:rPr lang="en-US" dirty="0"/>
              <a:t>PIKA survey (1)</a:t>
            </a:r>
          </a:p>
        </p:txBody>
      </p:sp>
      <p:sp>
        <p:nvSpPr>
          <p:cNvPr id="4" name="2 Marcador de contenido"/>
          <p:cNvSpPr txBox="1">
            <a:spLocks noGrp="1"/>
          </p:cNvSpPr>
          <p:nvPr>
            <p:ph sz="quarter" idx="13"/>
          </p:nvPr>
        </p:nvSpPr>
        <p:spPr>
          <a:xfrm>
            <a:off x="755576" y="1772816"/>
            <a:ext cx="8208912" cy="3384376"/>
          </a:xfrm>
          <a:prstGeom prst="rect">
            <a:avLst/>
          </a:prstGeom>
        </p:spPr>
        <p:txBody>
          <a:bodyPr vert="horz" lIns="91440" tIns="45720" rIns="91440" bIns="45720" rtlCol="0">
            <a:normAutofit lnSpcReduction="10000"/>
          </a:bodyPr>
          <a:lstStyle/>
          <a:p>
            <a:r>
              <a:rPr lang="en-GB" sz="2400" dirty="0"/>
              <a:t>The inadequacy of the assumption of survey research that human beings are rational and offer all their answers and judgements after thinking on them in detail and thoroughly</a:t>
            </a:r>
            <a:endParaRPr lang="en-US" sz="2400" dirty="0"/>
          </a:p>
          <a:p>
            <a:r>
              <a:rPr lang="en-US" sz="2400" dirty="0"/>
              <a:t>The wording of the questions is a key determinant of the answers</a:t>
            </a:r>
          </a:p>
          <a:p>
            <a:r>
              <a:rPr lang="en-US" sz="2400" dirty="0"/>
              <a:t>In the search of sample representativeness, studies of public understanding of science have forgot that the answers to the surveys are produced by individuals</a:t>
            </a:r>
            <a:r>
              <a:rPr lang="es-ES" sz="2400" dirty="0"/>
              <a:t>.</a:t>
            </a:r>
          </a:p>
        </p:txBody>
      </p:sp>
      <p:sp>
        <p:nvSpPr>
          <p:cNvPr id="5" name="2 Marcador de contenido"/>
          <p:cNvSpPr txBox="1">
            <a:spLocks/>
          </p:cNvSpPr>
          <p:nvPr/>
        </p:nvSpPr>
        <p:spPr>
          <a:xfrm>
            <a:off x="611560" y="836712"/>
            <a:ext cx="7776864" cy="720080"/>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r>
              <a:rPr lang="en-GB" sz="2800" dirty="0"/>
              <a:t>Took into account:</a:t>
            </a:r>
          </a:p>
        </p:txBody>
      </p:sp>
    </p:spTree>
    <p:extLst>
      <p:ext uri="{BB962C8B-B14F-4D97-AF65-F5344CB8AC3E}">
        <p14:creationId xmlns:p14="http://schemas.microsoft.com/office/powerpoint/2010/main" val="3562926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23728" y="4950296"/>
            <a:ext cx="6512511" cy="1143000"/>
          </a:xfrm>
        </p:spPr>
        <p:txBody>
          <a:bodyPr/>
          <a:lstStyle/>
          <a:p>
            <a:r>
              <a:rPr lang="es-ES"/>
              <a:t>PIKA </a:t>
            </a:r>
            <a:r>
              <a:rPr lang="en-US"/>
              <a:t>Survey </a:t>
            </a:r>
            <a:r>
              <a:rPr lang="es-ES"/>
              <a:t>(</a:t>
            </a:r>
            <a:r>
              <a:rPr lang="es-ES" dirty="0"/>
              <a:t>2)</a:t>
            </a:r>
          </a:p>
        </p:txBody>
      </p:sp>
      <p:sp>
        <p:nvSpPr>
          <p:cNvPr id="4" name="2 Marcador de contenido"/>
          <p:cNvSpPr txBox="1">
            <a:spLocks noGrp="1"/>
          </p:cNvSpPr>
          <p:nvPr>
            <p:ph sz="quarter" idx="13"/>
          </p:nvPr>
        </p:nvSpPr>
        <p:spPr>
          <a:xfrm>
            <a:off x="539552" y="1124744"/>
            <a:ext cx="8208912" cy="3672408"/>
          </a:xfrm>
          <a:prstGeom prst="rect">
            <a:avLst/>
          </a:prstGeom>
        </p:spPr>
        <p:txBody>
          <a:bodyPr vert="horz" lIns="91440" tIns="45720" rIns="91440" bIns="45720" rtlCol="0">
            <a:noAutofit/>
          </a:bodyPr>
          <a:lstStyle/>
          <a:p>
            <a:r>
              <a:rPr lang="en-US" sz="2400" dirty="0"/>
              <a:t>The PIKA Survey has been designed taking these facts into account.</a:t>
            </a:r>
          </a:p>
          <a:p>
            <a:pPr lvl="1"/>
            <a:r>
              <a:rPr lang="en-US" sz="2400" dirty="0"/>
              <a:t>Its being adjusted. To date, we have tested two versions (2014 and 2017)</a:t>
            </a:r>
          </a:p>
          <a:p>
            <a:pPr lvl="1"/>
            <a:r>
              <a:rPr lang="en-US" sz="2400" dirty="0"/>
              <a:t>Administered via Internet</a:t>
            </a:r>
          </a:p>
          <a:p>
            <a:pPr lvl="1"/>
            <a:r>
              <a:rPr lang="en-US" sz="2400" dirty="0"/>
              <a:t>To </a:t>
            </a:r>
            <a:r>
              <a:rPr lang="en-US" sz="2400" b="1" dirty="0"/>
              <a:t>convenience samples</a:t>
            </a:r>
            <a:r>
              <a:rPr lang="en-US" sz="2400" dirty="0"/>
              <a:t> of people interested in and knowledgeable about science</a:t>
            </a:r>
          </a:p>
          <a:p>
            <a:pPr lvl="1"/>
            <a:r>
              <a:rPr lang="en-US" sz="2400" dirty="0"/>
              <a:t>In 2017 we obtained 1.549 completed questionnaires</a:t>
            </a:r>
          </a:p>
        </p:txBody>
      </p:sp>
    </p:spTree>
    <p:extLst>
      <p:ext uri="{BB962C8B-B14F-4D97-AF65-F5344CB8AC3E}">
        <p14:creationId xmlns:p14="http://schemas.microsoft.com/office/powerpoint/2010/main" val="5134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549491" y="5742384"/>
            <a:ext cx="8559013" cy="99898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PIKA 2017: Structural model</a:t>
            </a:r>
          </a:p>
        </p:txBody>
      </p:sp>
      <p:sp>
        <p:nvSpPr>
          <p:cNvPr id="4" name="3 CuadroTexto"/>
          <p:cNvSpPr txBox="1"/>
          <p:nvPr/>
        </p:nvSpPr>
        <p:spPr>
          <a:xfrm>
            <a:off x="4994109" y="1052736"/>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Scientific Literacy</a:t>
            </a:r>
          </a:p>
        </p:txBody>
      </p:sp>
      <p:sp>
        <p:nvSpPr>
          <p:cNvPr id="6" name="5 CuadroTexto"/>
          <p:cNvSpPr txBox="1"/>
          <p:nvPr/>
        </p:nvSpPr>
        <p:spPr>
          <a:xfrm>
            <a:off x="4716016" y="4304129"/>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Opinion on decisions</a:t>
            </a:r>
          </a:p>
        </p:txBody>
      </p:sp>
      <p:sp>
        <p:nvSpPr>
          <p:cNvPr id="7" name="6 CuadroTexto"/>
          <p:cNvSpPr txBox="1"/>
          <p:nvPr/>
        </p:nvSpPr>
        <p:spPr>
          <a:xfrm>
            <a:off x="3491880" y="3293976"/>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for Knowing</a:t>
            </a:r>
          </a:p>
        </p:txBody>
      </p:sp>
      <p:sp>
        <p:nvSpPr>
          <p:cNvPr id="8" name="7 CuadroTexto"/>
          <p:cNvSpPr txBox="1"/>
          <p:nvPr/>
        </p:nvSpPr>
        <p:spPr>
          <a:xfrm>
            <a:off x="6739846" y="2298077"/>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Evaluation S&amp;T Apps</a:t>
            </a:r>
          </a:p>
        </p:txBody>
      </p:sp>
      <p:sp>
        <p:nvSpPr>
          <p:cNvPr id="9" name="8 CuadroTexto"/>
          <p:cNvSpPr txBox="1"/>
          <p:nvPr/>
        </p:nvSpPr>
        <p:spPr>
          <a:xfrm>
            <a:off x="6732240" y="2874141"/>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Evaluation of Science</a:t>
            </a:r>
          </a:p>
        </p:txBody>
      </p:sp>
      <p:sp>
        <p:nvSpPr>
          <p:cNvPr id="10" name="9 CuadroTexto"/>
          <p:cNvSpPr txBox="1"/>
          <p:nvPr/>
        </p:nvSpPr>
        <p:spPr>
          <a:xfrm>
            <a:off x="6732240" y="3450205"/>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Opinion on Science</a:t>
            </a:r>
          </a:p>
        </p:txBody>
      </p:sp>
      <p:sp>
        <p:nvSpPr>
          <p:cNvPr id="11" name="10 CuadroTexto"/>
          <p:cNvSpPr txBox="1"/>
          <p:nvPr/>
        </p:nvSpPr>
        <p:spPr>
          <a:xfrm>
            <a:off x="2977885" y="1055336"/>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Cognitive Reflection</a:t>
            </a:r>
          </a:p>
        </p:txBody>
      </p:sp>
      <p:sp>
        <p:nvSpPr>
          <p:cNvPr id="12" name="11 CuadroTexto"/>
          <p:cNvSpPr txBox="1"/>
          <p:nvPr/>
        </p:nvSpPr>
        <p:spPr>
          <a:xfrm>
            <a:off x="539552" y="2008378"/>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Participation</a:t>
            </a:r>
          </a:p>
        </p:txBody>
      </p:sp>
      <p:sp>
        <p:nvSpPr>
          <p:cNvPr id="13" name="12 CuadroTexto"/>
          <p:cNvSpPr txBox="1"/>
          <p:nvPr/>
        </p:nvSpPr>
        <p:spPr>
          <a:xfrm>
            <a:off x="539552" y="2514101"/>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Willingness to act</a:t>
            </a:r>
          </a:p>
        </p:txBody>
      </p:sp>
      <p:sp>
        <p:nvSpPr>
          <p:cNvPr id="14" name="13 CuadroTexto"/>
          <p:cNvSpPr txBox="1"/>
          <p:nvPr/>
        </p:nvSpPr>
        <p:spPr>
          <a:xfrm>
            <a:off x="1897765" y="4736177"/>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 - Meaning</a:t>
            </a:r>
          </a:p>
        </p:txBody>
      </p:sp>
      <p:sp>
        <p:nvSpPr>
          <p:cNvPr id="5" name="4 Elipse"/>
          <p:cNvSpPr/>
          <p:nvPr/>
        </p:nvSpPr>
        <p:spPr>
          <a:xfrm>
            <a:off x="2653849" y="2191079"/>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Action</a:t>
            </a:r>
          </a:p>
        </p:txBody>
      </p:sp>
      <p:sp>
        <p:nvSpPr>
          <p:cNvPr id="18" name="17 Elipse"/>
          <p:cNvSpPr/>
          <p:nvPr/>
        </p:nvSpPr>
        <p:spPr>
          <a:xfrm>
            <a:off x="4040966" y="1825523"/>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Knowledge</a:t>
            </a:r>
          </a:p>
        </p:txBody>
      </p:sp>
      <p:sp>
        <p:nvSpPr>
          <p:cNvPr id="19" name="18 Elipse"/>
          <p:cNvSpPr/>
          <p:nvPr/>
        </p:nvSpPr>
        <p:spPr>
          <a:xfrm>
            <a:off x="2051720" y="3759567"/>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Interest</a:t>
            </a:r>
          </a:p>
        </p:txBody>
      </p:sp>
      <p:sp>
        <p:nvSpPr>
          <p:cNvPr id="20" name="19 Elipse"/>
          <p:cNvSpPr/>
          <p:nvPr/>
        </p:nvSpPr>
        <p:spPr>
          <a:xfrm>
            <a:off x="4833054" y="2823463"/>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Perception</a:t>
            </a:r>
          </a:p>
        </p:txBody>
      </p:sp>
      <p:cxnSp>
        <p:nvCxnSpPr>
          <p:cNvPr id="25" name="24 Conector recto"/>
          <p:cNvCxnSpPr/>
          <p:nvPr/>
        </p:nvCxnSpPr>
        <p:spPr>
          <a:xfrm flipH="1">
            <a:off x="8596842" y="2436576"/>
            <a:ext cx="7606" cy="1136439"/>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stCxn id="18" idx="4"/>
            <a:endCxn id="19" idx="0"/>
          </p:cNvCxnSpPr>
          <p:nvPr/>
        </p:nvCxnSpPr>
        <p:spPr>
          <a:xfrm flipH="1">
            <a:off x="2744316" y="2215036"/>
            <a:ext cx="1989246" cy="1544531"/>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44" name="6143 Conector recto de flecha"/>
          <p:cNvCxnSpPr>
            <a:stCxn id="18" idx="4"/>
            <a:endCxn id="7" idx="0"/>
          </p:cNvCxnSpPr>
          <p:nvPr/>
        </p:nvCxnSpPr>
        <p:spPr>
          <a:xfrm flipH="1">
            <a:off x="4319972" y="2215036"/>
            <a:ext cx="413590" cy="1078940"/>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47" name="6146 Conector recto de flecha"/>
          <p:cNvCxnSpPr>
            <a:stCxn id="18" idx="4"/>
            <a:endCxn id="20" idx="0"/>
          </p:cNvCxnSpPr>
          <p:nvPr/>
        </p:nvCxnSpPr>
        <p:spPr>
          <a:xfrm>
            <a:off x="4733562" y="2215036"/>
            <a:ext cx="792088" cy="608427"/>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49" name="6148 Conector recto de flecha"/>
          <p:cNvCxnSpPr>
            <a:stCxn id="19" idx="1"/>
            <a:endCxn id="5" idx="4"/>
          </p:cNvCxnSpPr>
          <p:nvPr/>
        </p:nvCxnSpPr>
        <p:spPr>
          <a:xfrm flipV="1">
            <a:off x="2254577" y="2580592"/>
            <a:ext cx="1091868" cy="1236018"/>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51" name="6150 Conector recto de flecha"/>
          <p:cNvCxnSpPr>
            <a:stCxn id="19" idx="4"/>
            <a:endCxn id="14" idx="0"/>
          </p:cNvCxnSpPr>
          <p:nvPr/>
        </p:nvCxnSpPr>
        <p:spPr>
          <a:xfrm flipH="1">
            <a:off x="2725857" y="4149080"/>
            <a:ext cx="18459" cy="587097"/>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53" name="6152 Conector recto de flecha"/>
          <p:cNvCxnSpPr>
            <a:stCxn id="19" idx="5"/>
            <a:endCxn id="6" idx="1"/>
          </p:cNvCxnSpPr>
          <p:nvPr/>
        </p:nvCxnSpPr>
        <p:spPr>
          <a:xfrm>
            <a:off x="3234054" y="4092037"/>
            <a:ext cx="1481962" cy="350592"/>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56" name="6155 Conector recto de flecha"/>
          <p:cNvCxnSpPr>
            <a:stCxn id="19" idx="6"/>
            <a:endCxn id="7" idx="2"/>
          </p:cNvCxnSpPr>
          <p:nvPr/>
        </p:nvCxnSpPr>
        <p:spPr>
          <a:xfrm flipV="1">
            <a:off x="3436911" y="3570975"/>
            <a:ext cx="883061" cy="383349"/>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62" name="6161 Conector recto de flecha"/>
          <p:cNvCxnSpPr>
            <a:stCxn id="20" idx="4"/>
            <a:endCxn id="6" idx="0"/>
          </p:cNvCxnSpPr>
          <p:nvPr/>
        </p:nvCxnSpPr>
        <p:spPr>
          <a:xfrm>
            <a:off x="5525650" y="3212976"/>
            <a:ext cx="18458" cy="1091153"/>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64" name="6163 Conector recto de flecha"/>
          <p:cNvCxnSpPr>
            <a:stCxn id="18" idx="0"/>
            <a:endCxn id="11" idx="2"/>
          </p:cNvCxnSpPr>
          <p:nvPr/>
        </p:nvCxnSpPr>
        <p:spPr>
          <a:xfrm flipH="1" flipV="1">
            <a:off x="3805977" y="1332335"/>
            <a:ext cx="927585" cy="493188"/>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66" name="6165 Conector recto de flecha"/>
          <p:cNvCxnSpPr>
            <a:stCxn id="18" idx="0"/>
            <a:endCxn id="4" idx="2"/>
          </p:cNvCxnSpPr>
          <p:nvPr/>
        </p:nvCxnSpPr>
        <p:spPr>
          <a:xfrm flipV="1">
            <a:off x="4733562" y="1329735"/>
            <a:ext cx="1088639" cy="495788"/>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70" name="6169 Conector recto de flecha"/>
          <p:cNvCxnSpPr>
            <a:stCxn id="5" idx="2"/>
            <a:endCxn id="12" idx="3"/>
          </p:cNvCxnSpPr>
          <p:nvPr/>
        </p:nvCxnSpPr>
        <p:spPr>
          <a:xfrm flipH="1" flipV="1">
            <a:off x="2195736" y="2146878"/>
            <a:ext cx="458113" cy="238958"/>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72" name="6171 Conector recto de flecha"/>
          <p:cNvCxnSpPr>
            <a:stCxn id="5" idx="2"/>
            <a:endCxn id="13" idx="3"/>
          </p:cNvCxnSpPr>
          <p:nvPr/>
        </p:nvCxnSpPr>
        <p:spPr>
          <a:xfrm flipH="1">
            <a:off x="2195736" y="2385836"/>
            <a:ext cx="458113" cy="266765"/>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74" name="6173 Conector recto de flecha"/>
          <p:cNvCxnSpPr>
            <a:stCxn id="20" idx="6"/>
            <a:endCxn id="8" idx="1"/>
          </p:cNvCxnSpPr>
          <p:nvPr/>
        </p:nvCxnSpPr>
        <p:spPr>
          <a:xfrm flipV="1">
            <a:off x="6218245" y="2436577"/>
            <a:ext cx="521601" cy="581643"/>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76" name="6175 Conector recto de flecha"/>
          <p:cNvCxnSpPr>
            <a:stCxn id="20" idx="6"/>
            <a:endCxn id="9" idx="1"/>
          </p:cNvCxnSpPr>
          <p:nvPr/>
        </p:nvCxnSpPr>
        <p:spPr>
          <a:xfrm flipV="1">
            <a:off x="6218245" y="3012641"/>
            <a:ext cx="513995" cy="5579"/>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78" name="6177 Conector recto de flecha"/>
          <p:cNvCxnSpPr>
            <a:stCxn id="20" idx="6"/>
            <a:endCxn id="10" idx="1"/>
          </p:cNvCxnSpPr>
          <p:nvPr/>
        </p:nvCxnSpPr>
        <p:spPr>
          <a:xfrm>
            <a:off x="6218245" y="3018220"/>
            <a:ext cx="513995" cy="570485"/>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6179" name="6178 CuadroTexto"/>
          <p:cNvSpPr txBox="1"/>
          <p:nvPr/>
        </p:nvSpPr>
        <p:spPr>
          <a:xfrm>
            <a:off x="7950610" y="2071020"/>
            <a:ext cx="365806" cy="246221"/>
          </a:xfrm>
          <a:prstGeom prst="rect">
            <a:avLst/>
          </a:prstGeom>
          <a:noFill/>
        </p:spPr>
        <p:txBody>
          <a:bodyPr wrap="none" rtlCol="0">
            <a:spAutoFit/>
          </a:bodyPr>
          <a:lstStyle/>
          <a:p>
            <a:r>
              <a:rPr lang="es-ES" sz="1000" dirty="0"/>
              <a:t>.50</a:t>
            </a:r>
          </a:p>
        </p:txBody>
      </p:sp>
      <p:sp>
        <p:nvSpPr>
          <p:cNvPr id="71" name="70 CuadroTexto"/>
          <p:cNvSpPr txBox="1"/>
          <p:nvPr/>
        </p:nvSpPr>
        <p:spPr>
          <a:xfrm>
            <a:off x="8598682" y="2852936"/>
            <a:ext cx="365806" cy="246221"/>
          </a:xfrm>
          <a:prstGeom prst="rect">
            <a:avLst/>
          </a:prstGeom>
          <a:noFill/>
        </p:spPr>
        <p:txBody>
          <a:bodyPr wrap="none" rtlCol="0">
            <a:spAutoFit/>
          </a:bodyPr>
          <a:lstStyle/>
          <a:p>
            <a:r>
              <a:rPr lang="es-ES" sz="1000" dirty="0"/>
              <a:t>.39</a:t>
            </a:r>
          </a:p>
        </p:txBody>
      </p:sp>
      <p:sp>
        <p:nvSpPr>
          <p:cNvPr id="72" name="71 CuadroTexto"/>
          <p:cNvSpPr txBox="1"/>
          <p:nvPr/>
        </p:nvSpPr>
        <p:spPr>
          <a:xfrm>
            <a:off x="4234237" y="836712"/>
            <a:ext cx="365806" cy="246221"/>
          </a:xfrm>
          <a:prstGeom prst="rect">
            <a:avLst/>
          </a:prstGeom>
          <a:noFill/>
        </p:spPr>
        <p:txBody>
          <a:bodyPr wrap="none" rtlCol="0">
            <a:spAutoFit/>
          </a:bodyPr>
          <a:lstStyle/>
          <a:p>
            <a:r>
              <a:rPr lang="es-ES" sz="1000" dirty="0"/>
              <a:t>.31</a:t>
            </a:r>
          </a:p>
        </p:txBody>
      </p:sp>
      <p:sp>
        <p:nvSpPr>
          <p:cNvPr id="73" name="72 CuadroTexto"/>
          <p:cNvSpPr txBox="1"/>
          <p:nvPr/>
        </p:nvSpPr>
        <p:spPr>
          <a:xfrm>
            <a:off x="6300192" y="836712"/>
            <a:ext cx="365806" cy="246221"/>
          </a:xfrm>
          <a:prstGeom prst="rect">
            <a:avLst/>
          </a:prstGeom>
          <a:noFill/>
        </p:spPr>
        <p:txBody>
          <a:bodyPr wrap="none" rtlCol="0">
            <a:spAutoFit/>
          </a:bodyPr>
          <a:lstStyle/>
          <a:p>
            <a:r>
              <a:rPr lang="es-ES" sz="1000" dirty="0"/>
              <a:t>.57</a:t>
            </a:r>
          </a:p>
        </p:txBody>
      </p:sp>
      <p:sp>
        <p:nvSpPr>
          <p:cNvPr id="74" name="73 CuadroTexto"/>
          <p:cNvSpPr txBox="1"/>
          <p:nvPr/>
        </p:nvSpPr>
        <p:spPr>
          <a:xfrm>
            <a:off x="7950610" y="2638516"/>
            <a:ext cx="365806" cy="246221"/>
          </a:xfrm>
          <a:prstGeom prst="rect">
            <a:avLst/>
          </a:prstGeom>
          <a:noFill/>
        </p:spPr>
        <p:txBody>
          <a:bodyPr wrap="none" rtlCol="0">
            <a:spAutoFit/>
          </a:bodyPr>
          <a:lstStyle/>
          <a:p>
            <a:r>
              <a:rPr lang="es-ES" sz="1000" dirty="0"/>
              <a:t>.47</a:t>
            </a:r>
          </a:p>
        </p:txBody>
      </p:sp>
      <p:sp>
        <p:nvSpPr>
          <p:cNvPr id="75" name="74 CuadroTexto"/>
          <p:cNvSpPr txBox="1"/>
          <p:nvPr/>
        </p:nvSpPr>
        <p:spPr>
          <a:xfrm>
            <a:off x="7950610" y="3254787"/>
            <a:ext cx="365806" cy="246221"/>
          </a:xfrm>
          <a:prstGeom prst="rect">
            <a:avLst/>
          </a:prstGeom>
          <a:noFill/>
        </p:spPr>
        <p:txBody>
          <a:bodyPr wrap="none" rtlCol="0">
            <a:spAutoFit/>
          </a:bodyPr>
          <a:lstStyle/>
          <a:p>
            <a:r>
              <a:rPr lang="es-ES" sz="1000" dirty="0"/>
              <a:t>.74</a:t>
            </a:r>
          </a:p>
        </p:txBody>
      </p:sp>
      <p:sp>
        <p:nvSpPr>
          <p:cNvPr id="76" name="75 CuadroTexto"/>
          <p:cNvSpPr txBox="1"/>
          <p:nvPr/>
        </p:nvSpPr>
        <p:spPr>
          <a:xfrm>
            <a:off x="1851921" y="1814627"/>
            <a:ext cx="365806" cy="246221"/>
          </a:xfrm>
          <a:prstGeom prst="rect">
            <a:avLst/>
          </a:prstGeom>
          <a:noFill/>
        </p:spPr>
        <p:txBody>
          <a:bodyPr wrap="none" rtlCol="0">
            <a:spAutoFit/>
          </a:bodyPr>
          <a:lstStyle/>
          <a:p>
            <a:r>
              <a:rPr lang="es-ES" sz="1000" dirty="0"/>
              <a:t>.40</a:t>
            </a:r>
          </a:p>
        </p:txBody>
      </p:sp>
      <p:sp>
        <p:nvSpPr>
          <p:cNvPr id="77" name="76 CuadroTexto"/>
          <p:cNvSpPr txBox="1"/>
          <p:nvPr/>
        </p:nvSpPr>
        <p:spPr>
          <a:xfrm>
            <a:off x="1835696" y="2318683"/>
            <a:ext cx="365806" cy="246221"/>
          </a:xfrm>
          <a:prstGeom prst="rect">
            <a:avLst/>
          </a:prstGeom>
          <a:noFill/>
        </p:spPr>
        <p:txBody>
          <a:bodyPr wrap="none" rtlCol="0">
            <a:spAutoFit/>
          </a:bodyPr>
          <a:lstStyle/>
          <a:p>
            <a:r>
              <a:rPr lang="es-ES" sz="1000" dirty="0"/>
              <a:t>.40</a:t>
            </a:r>
          </a:p>
        </p:txBody>
      </p:sp>
      <p:sp>
        <p:nvSpPr>
          <p:cNvPr id="78" name="77 CuadroTexto"/>
          <p:cNvSpPr txBox="1"/>
          <p:nvPr/>
        </p:nvSpPr>
        <p:spPr>
          <a:xfrm>
            <a:off x="3486114" y="1988840"/>
            <a:ext cx="365806" cy="246221"/>
          </a:xfrm>
          <a:prstGeom prst="rect">
            <a:avLst/>
          </a:prstGeom>
          <a:noFill/>
        </p:spPr>
        <p:txBody>
          <a:bodyPr wrap="none" rtlCol="0">
            <a:spAutoFit/>
          </a:bodyPr>
          <a:lstStyle/>
          <a:p>
            <a:r>
              <a:rPr lang="es-ES" sz="1000" dirty="0"/>
              <a:t>.89</a:t>
            </a:r>
          </a:p>
        </p:txBody>
      </p:sp>
      <p:sp>
        <p:nvSpPr>
          <p:cNvPr id="79" name="78 CuadroTexto"/>
          <p:cNvSpPr txBox="1"/>
          <p:nvPr/>
        </p:nvSpPr>
        <p:spPr>
          <a:xfrm>
            <a:off x="5790370" y="2636912"/>
            <a:ext cx="365806" cy="246221"/>
          </a:xfrm>
          <a:prstGeom prst="rect">
            <a:avLst/>
          </a:prstGeom>
          <a:noFill/>
        </p:spPr>
        <p:txBody>
          <a:bodyPr wrap="none" rtlCol="0">
            <a:spAutoFit/>
          </a:bodyPr>
          <a:lstStyle/>
          <a:p>
            <a:r>
              <a:rPr lang="es-ES" sz="1000" dirty="0"/>
              <a:t>.38</a:t>
            </a:r>
          </a:p>
        </p:txBody>
      </p:sp>
      <p:sp>
        <p:nvSpPr>
          <p:cNvPr id="80" name="79 CuadroTexto"/>
          <p:cNvSpPr txBox="1"/>
          <p:nvPr/>
        </p:nvSpPr>
        <p:spPr>
          <a:xfrm>
            <a:off x="3054066" y="3614827"/>
            <a:ext cx="365806" cy="246221"/>
          </a:xfrm>
          <a:prstGeom prst="rect">
            <a:avLst/>
          </a:prstGeom>
          <a:noFill/>
        </p:spPr>
        <p:txBody>
          <a:bodyPr wrap="none" rtlCol="0">
            <a:spAutoFit/>
          </a:bodyPr>
          <a:lstStyle/>
          <a:p>
            <a:r>
              <a:rPr lang="es-ES" sz="1000" dirty="0"/>
              <a:t>.13</a:t>
            </a:r>
          </a:p>
        </p:txBody>
      </p:sp>
      <p:sp>
        <p:nvSpPr>
          <p:cNvPr id="83" name="82 CuadroTexto"/>
          <p:cNvSpPr txBox="1"/>
          <p:nvPr/>
        </p:nvSpPr>
        <p:spPr>
          <a:xfrm>
            <a:off x="3131840" y="4509120"/>
            <a:ext cx="365806" cy="246221"/>
          </a:xfrm>
          <a:prstGeom prst="rect">
            <a:avLst/>
          </a:prstGeom>
          <a:noFill/>
        </p:spPr>
        <p:txBody>
          <a:bodyPr wrap="none" rtlCol="0">
            <a:spAutoFit/>
          </a:bodyPr>
          <a:lstStyle/>
          <a:p>
            <a:r>
              <a:rPr lang="es-ES" sz="1000" dirty="0"/>
              <a:t>.27</a:t>
            </a:r>
          </a:p>
        </p:txBody>
      </p:sp>
      <p:sp>
        <p:nvSpPr>
          <p:cNvPr id="84" name="83 CuadroTexto"/>
          <p:cNvSpPr txBox="1"/>
          <p:nvPr/>
        </p:nvSpPr>
        <p:spPr>
          <a:xfrm>
            <a:off x="5935510" y="4073510"/>
            <a:ext cx="365806" cy="246221"/>
          </a:xfrm>
          <a:prstGeom prst="rect">
            <a:avLst/>
          </a:prstGeom>
          <a:noFill/>
        </p:spPr>
        <p:txBody>
          <a:bodyPr wrap="none" rtlCol="0">
            <a:spAutoFit/>
          </a:bodyPr>
          <a:lstStyle/>
          <a:p>
            <a:r>
              <a:rPr lang="es-ES" sz="1000" dirty="0"/>
              <a:t>.33</a:t>
            </a:r>
          </a:p>
        </p:txBody>
      </p:sp>
      <p:sp>
        <p:nvSpPr>
          <p:cNvPr id="85" name="84 CuadroTexto"/>
          <p:cNvSpPr txBox="1"/>
          <p:nvPr/>
        </p:nvSpPr>
        <p:spPr>
          <a:xfrm>
            <a:off x="4572000" y="3110771"/>
            <a:ext cx="365806" cy="246221"/>
          </a:xfrm>
          <a:prstGeom prst="rect">
            <a:avLst/>
          </a:prstGeom>
          <a:noFill/>
        </p:spPr>
        <p:txBody>
          <a:bodyPr wrap="none" rtlCol="0">
            <a:spAutoFit/>
          </a:bodyPr>
          <a:lstStyle/>
          <a:p>
            <a:r>
              <a:rPr lang="es-ES" sz="1000" dirty="0"/>
              <a:t>.27</a:t>
            </a:r>
          </a:p>
        </p:txBody>
      </p:sp>
      <p:sp>
        <p:nvSpPr>
          <p:cNvPr id="87" name="86 CuadroTexto"/>
          <p:cNvSpPr txBox="1"/>
          <p:nvPr/>
        </p:nvSpPr>
        <p:spPr>
          <a:xfrm>
            <a:off x="2424792" y="4406915"/>
            <a:ext cx="365806" cy="246221"/>
          </a:xfrm>
          <a:prstGeom prst="rect">
            <a:avLst/>
          </a:prstGeom>
          <a:noFill/>
        </p:spPr>
        <p:txBody>
          <a:bodyPr wrap="none" rtlCol="0">
            <a:spAutoFit/>
          </a:bodyPr>
          <a:lstStyle/>
          <a:p>
            <a:r>
              <a:rPr lang="es-ES" sz="1000" dirty="0"/>
              <a:t>.52</a:t>
            </a:r>
          </a:p>
        </p:txBody>
      </p:sp>
      <p:sp>
        <p:nvSpPr>
          <p:cNvPr id="88" name="87 CuadroTexto"/>
          <p:cNvSpPr txBox="1"/>
          <p:nvPr/>
        </p:nvSpPr>
        <p:spPr>
          <a:xfrm>
            <a:off x="4226699" y="4149080"/>
            <a:ext cx="365806" cy="246221"/>
          </a:xfrm>
          <a:prstGeom prst="rect">
            <a:avLst/>
          </a:prstGeom>
          <a:noFill/>
        </p:spPr>
        <p:txBody>
          <a:bodyPr wrap="none" rtlCol="0">
            <a:spAutoFit/>
          </a:bodyPr>
          <a:lstStyle/>
          <a:p>
            <a:r>
              <a:rPr lang="es-ES" sz="1000" dirty="0"/>
              <a:t>.26</a:t>
            </a:r>
          </a:p>
        </p:txBody>
      </p:sp>
      <p:sp>
        <p:nvSpPr>
          <p:cNvPr id="89" name="88 CuadroTexto"/>
          <p:cNvSpPr txBox="1"/>
          <p:nvPr/>
        </p:nvSpPr>
        <p:spPr>
          <a:xfrm>
            <a:off x="3919387" y="3645024"/>
            <a:ext cx="365806" cy="246221"/>
          </a:xfrm>
          <a:prstGeom prst="rect">
            <a:avLst/>
          </a:prstGeom>
          <a:noFill/>
        </p:spPr>
        <p:txBody>
          <a:bodyPr wrap="none" rtlCol="0">
            <a:spAutoFit/>
          </a:bodyPr>
          <a:lstStyle/>
          <a:p>
            <a:r>
              <a:rPr lang="es-ES" sz="1000" dirty="0"/>
              <a:t>.39</a:t>
            </a:r>
          </a:p>
        </p:txBody>
      </p:sp>
      <p:sp>
        <p:nvSpPr>
          <p:cNvPr id="90" name="89 CuadroTexto"/>
          <p:cNvSpPr txBox="1"/>
          <p:nvPr/>
        </p:nvSpPr>
        <p:spPr>
          <a:xfrm>
            <a:off x="2771800" y="3326795"/>
            <a:ext cx="365806" cy="246221"/>
          </a:xfrm>
          <a:prstGeom prst="rect">
            <a:avLst/>
          </a:prstGeom>
          <a:noFill/>
        </p:spPr>
        <p:txBody>
          <a:bodyPr wrap="none" rtlCol="0">
            <a:spAutoFit/>
          </a:bodyPr>
          <a:lstStyle/>
          <a:p>
            <a:r>
              <a:rPr lang="es-ES" sz="1000" dirty="0"/>
              <a:t>.35</a:t>
            </a:r>
          </a:p>
        </p:txBody>
      </p:sp>
      <p:sp>
        <p:nvSpPr>
          <p:cNvPr id="91" name="90 CuadroTexto"/>
          <p:cNvSpPr txBox="1"/>
          <p:nvPr/>
        </p:nvSpPr>
        <p:spPr>
          <a:xfrm>
            <a:off x="2838042" y="2636912"/>
            <a:ext cx="365806" cy="246221"/>
          </a:xfrm>
          <a:prstGeom prst="rect">
            <a:avLst/>
          </a:prstGeom>
          <a:noFill/>
        </p:spPr>
        <p:txBody>
          <a:bodyPr wrap="none" rtlCol="0">
            <a:spAutoFit/>
          </a:bodyPr>
          <a:lstStyle/>
          <a:p>
            <a:r>
              <a:rPr lang="es-ES" sz="1000" dirty="0"/>
              <a:t>.95</a:t>
            </a:r>
          </a:p>
        </p:txBody>
      </p:sp>
      <p:sp>
        <p:nvSpPr>
          <p:cNvPr id="92" name="91 CuadroTexto"/>
          <p:cNvSpPr txBox="1"/>
          <p:nvPr/>
        </p:nvSpPr>
        <p:spPr>
          <a:xfrm>
            <a:off x="2316661" y="2452327"/>
            <a:ext cx="365806" cy="246221"/>
          </a:xfrm>
          <a:prstGeom prst="rect">
            <a:avLst/>
          </a:prstGeom>
          <a:noFill/>
        </p:spPr>
        <p:txBody>
          <a:bodyPr wrap="none" rtlCol="0">
            <a:spAutoFit/>
          </a:bodyPr>
          <a:lstStyle/>
          <a:p>
            <a:r>
              <a:rPr lang="es-ES" sz="1000" dirty="0"/>
              <a:t>.63</a:t>
            </a:r>
          </a:p>
        </p:txBody>
      </p:sp>
      <p:sp>
        <p:nvSpPr>
          <p:cNvPr id="93" name="92 CuadroTexto"/>
          <p:cNvSpPr txBox="1"/>
          <p:nvPr/>
        </p:nvSpPr>
        <p:spPr>
          <a:xfrm>
            <a:off x="2286429" y="2030651"/>
            <a:ext cx="365806" cy="246221"/>
          </a:xfrm>
          <a:prstGeom prst="rect">
            <a:avLst/>
          </a:prstGeom>
          <a:noFill/>
        </p:spPr>
        <p:txBody>
          <a:bodyPr wrap="none" rtlCol="0">
            <a:spAutoFit/>
          </a:bodyPr>
          <a:lstStyle/>
          <a:p>
            <a:r>
              <a:rPr lang="es-ES" sz="1000" dirty="0"/>
              <a:t>.64</a:t>
            </a:r>
          </a:p>
        </p:txBody>
      </p:sp>
      <p:sp>
        <p:nvSpPr>
          <p:cNvPr id="94" name="93 CuadroTexto"/>
          <p:cNvSpPr txBox="1"/>
          <p:nvPr/>
        </p:nvSpPr>
        <p:spPr>
          <a:xfrm>
            <a:off x="4134186" y="2852936"/>
            <a:ext cx="365806" cy="246221"/>
          </a:xfrm>
          <a:prstGeom prst="rect">
            <a:avLst/>
          </a:prstGeom>
          <a:noFill/>
        </p:spPr>
        <p:txBody>
          <a:bodyPr wrap="none" rtlCol="0">
            <a:spAutoFit/>
          </a:bodyPr>
          <a:lstStyle/>
          <a:p>
            <a:r>
              <a:rPr lang="es-ES" sz="1000" dirty="0"/>
              <a:t>.28</a:t>
            </a:r>
          </a:p>
        </p:txBody>
      </p:sp>
      <p:sp>
        <p:nvSpPr>
          <p:cNvPr id="95" name="94 CuadroTexto"/>
          <p:cNvSpPr txBox="1"/>
          <p:nvPr/>
        </p:nvSpPr>
        <p:spPr>
          <a:xfrm>
            <a:off x="5214306" y="2462699"/>
            <a:ext cx="365806" cy="246221"/>
          </a:xfrm>
          <a:prstGeom prst="rect">
            <a:avLst/>
          </a:prstGeom>
          <a:noFill/>
        </p:spPr>
        <p:txBody>
          <a:bodyPr wrap="none" rtlCol="0">
            <a:spAutoFit/>
          </a:bodyPr>
          <a:lstStyle/>
          <a:p>
            <a:r>
              <a:rPr lang="es-ES" sz="1000" dirty="0"/>
              <a:t>.61</a:t>
            </a:r>
          </a:p>
        </p:txBody>
      </p:sp>
      <p:sp>
        <p:nvSpPr>
          <p:cNvPr id="96" name="95 CuadroTexto"/>
          <p:cNvSpPr txBox="1"/>
          <p:nvPr/>
        </p:nvSpPr>
        <p:spPr>
          <a:xfrm>
            <a:off x="5508104" y="3830851"/>
            <a:ext cx="412292" cy="246221"/>
          </a:xfrm>
          <a:prstGeom prst="rect">
            <a:avLst/>
          </a:prstGeom>
          <a:noFill/>
        </p:spPr>
        <p:txBody>
          <a:bodyPr wrap="none" rtlCol="0">
            <a:spAutoFit/>
          </a:bodyPr>
          <a:lstStyle/>
          <a:p>
            <a:r>
              <a:rPr lang="es-ES" sz="1000" dirty="0"/>
              <a:t>-.58</a:t>
            </a:r>
          </a:p>
        </p:txBody>
      </p:sp>
      <p:sp>
        <p:nvSpPr>
          <p:cNvPr id="97" name="96 CuadroTexto"/>
          <p:cNvSpPr txBox="1"/>
          <p:nvPr/>
        </p:nvSpPr>
        <p:spPr>
          <a:xfrm>
            <a:off x="6300192" y="2390691"/>
            <a:ext cx="365806" cy="246221"/>
          </a:xfrm>
          <a:prstGeom prst="rect">
            <a:avLst/>
          </a:prstGeom>
          <a:noFill/>
        </p:spPr>
        <p:txBody>
          <a:bodyPr wrap="none" rtlCol="0">
            <a:spAutoFit/>
          </a:bodyPr>
          <a:lstStyle/>
          <a:p>
            <a:r>
              <a:rPr lang="es-ES" sz="1000" dirty="0"/>
              <a:t>.71</a:t>
            </a:r>
          </a:p>
        </p:txBody>
      </p:sp>
      <p:sp>
        <p:nvSpPr>
          <p:cNvPr id="98" name="97 CuadroTexto"/>
          <p:cNvSpPr txBox="1"/>
          <p:nvPr/>
        </p:nvSpPr>
        <p:spPr>
          <a:xfrm>
            <a:off x="6300192" y="2822739"/>
            <a:ext cx="365806" cy="246221"/>
          </a:xfrm>
          <a:prstGeom prst="rect">
            <a:avLst/>
          </a:prstGeom>
          <a:noFill/>
        </p:spPr>
        <p:txBody>
          <a:bodyPr wrap="none" rtlCol="0">
            <a:spAutoFit/>
          </a:bodyPr>
          <a:lstStyle/>
          <a:p>
            <a:r>
              <a:rPr lang="es-ES" sz="1000" dirty="0"/>
              <a:t>.68</a:t>
            </a:r>
          </a:p>
        </p:txBody>
      </p:sp>
      <p:sp>
        <p:nvSpPr>
          <p:cNvPr id="99" name="98 CuadroTexto"/>
          <p:cNvSpPr txBox="1"/>
          <p:nvPr/>
        </p:nvSpPr>
        <p:spPr>
          <a:xfrm>
            <a:off x="6444208" y="3182779"/>
            <a:ext cx="412292" cy="246221"/>
          </a:xfrm>
          <a:prstGeom prst="rect">
            <a:avLst/>
          </a:prstGeom>
          <a:noFill/>
        </p:spPr>
        <p:txBody>
          <a:bodyPr wrap="none" rtlCol="0">
            <a:spAutoFit/>
          </a:bodyPr>
          <a:lstStyle/>
          <a:p>
            <a:r>
              <a:rPr lang="es-ES" sz="1000" dirty="0"/>
              <a:t>-.86</a:t>
            </a:r>
          </a:p>
        </p:txBody>
      </p:sp>
      <p:cxnSp>
        <p:nvCxnSpPr>
          <p:cNvPr id="6187" name="6186 Conector recto de flecha"/>
          <p:cNvCxnSpPr>
            <a:endCxn id="8" idx="3"/>
          </p:cNvCxnSpPr>
          <p:nvPr/>
        </p:nvCxnSpPr>
        <p:spPr>
          <a:xfrm flipH="1">
            <a:off x="8396030" y="2436576"/>
            <a:ext cx="208418" cy="1"/>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3" name="102 Conector recto de flecha"/>
          <p:cNvCxnSpPr/>
          <p:nvPr/>
        </p:nvCxnSpPr>
        <p:spPr>
          <a:xfrm flipH="1">
            <a:off x="8388424" y="3573015"/>
            <a:ext cx="208418" cy="1"/>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6" name="105 CuadroTexto"/>
          <p:cNvSpPr txBox="1"/>
          <p:nvPr/>
        </p:nvSpPr>
        <p:spPr>
          <a:xfrm>
            <a:off x="5070290" y="1340768"/>
            <a:ext cx="365806" cy="246221"/>
          </a:xfrm>
          <a:prstGeom prst="rect">
            <a:avLst/>
          </a:prstGeom>
          <a:noFill/>
        </p:spPr>
        <p:txBody>
          <a:bodyPr wrap="none" rtlCol="0">
            <a:spAutoFit/>
          </a:bodyPr>
          <a:lstStyle/>
          <a:p>
            <a:r>
              <a:rPr lang="es-ES" sz="1000" dirty="0"/>
              <a:t>.76</a:t>
            </a:r>
          </a:p>
        </p:txBody>
      </p:sp>
      <p:sp>
        <p:nvSpPr>
          <p:cNvPr id="107" name="106 CuadroTexto"/>
          <p:cNvSpPr txBox="1"/>
          <p:nvPr/>
        </p:nvSpPr>
        <p:spPr>
          <a:xfrm>
            <a:off x="4160251" y="1340768"/>
            <a:ext cx="365806" cy="246221"/>
          </a:xfrm>
          <a:prstGeom prst="rect">
            <a:avLst/>
          </a:prstGeom>
          <a:noFill/>
        </p:spPr>
        <p:txBody>
          <a:bodyPr wrap="none" rtlCol="0">
            <a:spAutoFit/>
          </a:bodyPr>
          <a:lstStyle/>
          <a:p>
            <a:r>
              <a:rPr lang="es-ES" sz="1000" dirty="0"/>
              <a:t>.56</a:t>
            </a:r>
          </a:p>
        </p:txBody>
      </p:sp>
      <p:sp>
        <p:nvSpPr>
          <p:cNvPr id="108" name="107 CuadroTexto"/>
          <p:cNvSpPr txBox="1"/>
          <p:nvPr/>
        </p:nvSpPr>
        <p:spPr>
          <a:xfrm>
            <a:off x="4716016" y="5229200"/>
            <a:ext cx="4230926"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Goodness of fit: CFI = .945; RMSEA = .065; PCFI = .609</a:t>
            </a:r>
          </a:p>
        </p:txBody>
      </p:sp>
    </p:spTree>
    <p:extLst>
      <p:ext uri="{BB962C8B-B14F-4D97-AF65-F5344CB8AC3E}">
        <p14:creationId xmlns:p14="http://schemas.microsoft.com/office/powerpoint/2010/main" val="2803687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549491" y="5229200"/>
            <a:ext cx="8559013" cy="1584176"/>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Spanish general sample: Structural model</a:t>
            </a:r>
          </a:p>
        </p:txBody>
      </p:sp>
      <p:sp>
        <p:nvSpPr>
          <p:cNvPr id="4" name="3 CuadroTexto"/>
          <p:cNvSpPr txBox="1"/>
          <p:nvPr/>
        </p:nvSpPr>
        <p:spPr>
          <a:xfrm>
            <a:off x="4932040" y="775737"/>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Scientific Literacy</a:t>
            </a:r>
          </a:p>
        </p:txBody>
      </p:sp>
      <p:sp>
        <p:nvSpPr>
          <p:cNvPr id="7" name="6 CuadroTexto"/>
          <p:cNvSpPr txBox="1"/>
          <p:nvPr/>
        </p:nvSpPr>
        <p:spPr>
          <a:xfrm>
            <a:off x="6739846" y="2010045"/>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Evaluation S&amp;T Apps</a:t>
            </a:r>
          </a:p>
        </p:txBody>
      </p:sp>
      <p:sp>
        <p:nvSpPr>
          <p:cNvPr id="8" name="7 CuadroTexto"/>
          <p:cNvSpPr txBox="1"/>
          <p:nvPr/>
        </p:nvSpPr>
        <p:spPr>
          <a:xfrm>
            <a:off x="6732240" y="2586109"/>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Evaluation of Science</a:t>
            </a:r>
          </a:p>
        </p:txBody>
      </p:sp>
      <p:sp>
        <p:nvSpPr>
          <p:cNvPr id="9" name="8 CuadroTexto"/>
          <p:cNvSpPr txBox="1"/>
          <p:nvPr/>
        </p:nvSpPr>
        <p:spPr>
          <a:xfrm>
            <a:off x="6732240" y="3162173"/>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Opinion on Science</a:t>
            </a:r>
          </a:p>
        </p:txBody>
      </p:sp>
      <p:sp>
        <p:nvSpPr>
          <p:cNvPr id="10" name="9 CuadroTexto"/>
          <p:cNvSpPr txBox="1"/>
          <p:nvPr/>
        </p:nvSpPr>
        <p:spPr>
          <a:xfrm>
            <a:off x="2977885" y="767304"/>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Perceived S&amp;T Educ.</a:t>
            </a:r>
          </a:p>
        </p:txBody>
      </p:sp>
      <p:sp>
        <p:nvSpPr>
          <p:cNvPr id="11" name="10 CuadroTexto"/>
          <p:cNvSpPr txBox="1"/>
          <p:nvPr/>
        </p:nvSpPr>
        <p:spPr>
          <a:xfrm>
            <a:off x="323528" y="1998206"/>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Participation</a:t>
            </a:r>
          </a:p>
        </p:txBody>
      </p:sp>
      <p:sp>
        <p:nvSpPr>
          <p:cNvPr id="12" name="11 CuadroTexto"/>
          <p:cNvSpPr txBox="1"/>
          <p:nvPr/>
        </p:nvSpPr>
        <p:spPr>
          <a:xfrm>
            <a:off x="323528" y="2503929"/>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Access S&amp;T news</a:t>
            </a:r>
          </a:p>
        </p:txBody>
      </p:sp>
      <p:sp>
        <p:nvSpPr>
          <p:cNvPr id="13" name="12 CuadroTexto"/>
          <p:cNvSpPr txBox="1"/>
          <p:nvPr/>
        </p:nvSpPr>
        <p:spPr>
          <a:xfrm>
            <a:off x="1835696" y="3973562"/>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Interested</a:t>
            </a:r>
          </a:p>
        </p:txBody>
      </p:sp>
      <p:sp>
        <p:nvSpPr>
          <p:cNvPr id="14" name="13 Elipse"/>
          <p:cNvSpPr/>
          <p:nvPr/>
        </p:nvSpPr>
        <p:spPr>
          <a:xfrm>
            <a:off x="2437825" y="2180907"/>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Action</a:t>
            </a:r>
          </a:p>
        </p:txBody>
      </p:sp>
      <p:sp>
        <p:nvSpPr>
          <p:cNvPr id="15" name="14 Elipse"/>
          <p:cNvSpPr/>
          <p:nvPr/>
        </p:nvSpPr>
        <p:spPr>
          <a:xfrm>
            <a:off x="4040966" y="1537491"/>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Knowledge</a:t>
            </a:r>
          </a:p>
        </p:txBody>
      </p:sp>
      <p:sp>
        <p:nvSpPr>
          <p:cNvPr id="16" name="15 Elipse"/>
          <p:cNvSpPr/>
          <p:nvPr/>
        </p:nvSpPr>
        <p:spPr>
          <a:xfrm>
            <a:off x="2915816" y="2996952"/>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Interest</a:t>
            </a:r>
          </a:p>
        </p:txBody>
      </p:sp>
      <p:sp>
        <p:nvSpPr>
          <p:cNvPr id="17" name="16 Elipse"/>
          <p:cNvSpPr/>
          <p:nvPr/>
        </p:nvSpPr>
        <p:spPr>
          <a:xfrm>
            <a:off x="4833054" y="2535431"/>
            <a:ext cx="1385191" cy="389513"/>
          </a:xfrm>
          <a:prstGeom prst="ellipse">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solidFill>
                  <a:schemeClr val="tx1"/>
                </a:solidFill>
              </a:rPr>
              <a:t>Perception</a:t>
            </a:r>
          </a:p>
        </p:txBody>
      </p:sp>
      <p:cxnSp>
        <p:nvCxnSpPr>
          <p:cNvPr id="19" name="18 Conector recto de flecha"/>
          <p:cNvCxnSpPr>
            <a:stCxn id="15" idx="4"/>
            <a:endCxn id="16" idx="0"/>
          </p:cNvCxnSpPr>
          <p:nvPr/>
        </p:nvCxnSpPr>
        <p:spPr>
          <a:xfrm flipH="1">
            <a:off x="3608412" y="1927004"/>
            <a:ext cx="1125150" cy="1069948"/>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a:stCxn id="15" idx="4"/>
            <a:endCxn id="17" idx="0"/>
          </p:cNvCxnSpPr>
          <p:nvPr/>
        </p:nvCxnSpPr>
        <p:spPr>
          <a:xfrm>
            <a:off x="4733562" y="1927004"/>
            <a:ext cx="792088" cy="608427"/>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a:stCxn id="16" idx="4"/>
            <a:endCxn id="13" idx="0"/>
          </p:cNvCxnSpPr>
          <p:nvPr/>
        </p:nvCxnSpPr>
        <p:spPr>
          <a:xfrm flipH="1">
            <a:off x="2663788" y="3386465"/>
            <a:ext cx="944624" cy="587097"/>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a:stCxn id="16" idx="4"/>
            <a:endCxn id="66" idx="0"/>
          </p:cNvCxnSpPr>
          <p:nvPr/>
        </p:nvCxnSpPr>
        <p:spPr>
          <a:xfrm>
            <a:off x="3608412" y="3386465"/>
            <a:ext cx="999592" cy="576064"/>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a:stCxn id="15" idx="0"/>
            <a:endCxn id="10" idx="2"/>
          </p:cNvCxnSpPr>
          <p:nvPr/>
        </p:nvCxnSpPr>
        <p:spPr>
          <a:xfrm flipH="1" flipV="1">
            <a:off x="3805977" y="1044303"/>
            <a:ext cx="927585" cy="493188"/>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a:stCxn id="15" idx="0"/>
            <a:endCxn id="4" idx="2"/>
          </p:cNvCxnSpPr>
          <p:nvPr/>
        </p:nvCxnSpPr>
        <p:spPr>
          <a:xfrm flipV="1">
            <a:off x="4733562" y="1052736"/>
            <a:ext cx="1026570" cy="484755"/>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stCxn id="14" idx="2"/>
            <a:endCxn id="11" idx="3"/>
          </p:cNvCxnSpPr>
          <p:nvPr/>
        </p:nvCxnSpPr>
        <p:spPr>
          <a:xfrm flipH="1" flipV="1">
            <a:off x="1979712" y="2136706"/>
            <a:ext cx="458113" cy="238958"/>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a:stCxn id="14" idx="2"/>
            <a:endCxn id="12" idx="3"/>
          </p:cNvCxnSpPr>
          <p:nvPr/>
        </p:nvCxnSpPr>
        <p:spPr>
          <a:xfrm flipH="1">
            <a:off x="1979712" y="2375664"/>
            <a:ext cx="458113" cy="266765"/>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stCxn id="17" idx="6"/>
            <a:endCxn id="7" idx="1"/>
          </p:cNvCxnSpPr>
          <p:nvPr/>
        </p:nvCxnSpPr>
        <p:spPr>
          <a:xfrm flipV="1">
            <a:off x="6218245" y="2148545"/>
            <a:ext cx="521601" cy="581643"/>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stCxn id="17" idx="6"/>
            <a:endCxn id="8" idx="1"/>
          </p:cNvCxnSpPr>
          <p:nvPr/>
        </p:nvCxnSpPr>
        <p:spPr>
          <a:xfrm flipV="1">
            <a:off x="6218245" y="2724609"/>
            <a:ext cx="513995" cy="5579"/>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stCxn id="17" idx="6"/>
            <a:endCxn id="9" idx="1"/>
          </p:cNvCxnSpPr>
          <p:nvPr/>
        </p:nvCxnSpPr>
        <p:spPr>
          <a:xfrm>
            <a:off x="6218245" y="2730188"/>
            <a:ext cx="513995" cy="570485"/>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33 CuadroTexto"/>
          <p:cNvSpPr txBox="1"/>
          <p:nvPr/>
        </p:nvSpPr>
        <p:spPr>
          <a:xfrm>
            <a:off x="7950610" y="1782988"/>
            <a:ext cx="365806" cy="246221"/>
          </a:xfrm>
          <a:prstGeom prst="rect">
            <a:avLst/>
          </a:prstGeom>
          <a:noFill/>
        </p:spPr>
        <p:txBody>
          <a:bodyPr wrap="none" rtlCol="0">
            <a:spAutoFit/>
          </a:bodyPr>
          <a:lstStyle/>
          <a:p>
            <a:r>
              <a:rPr lang="es-ES" sz="1000" dirty="0"/>
              <a:t>.67</a:t>
            </a:r>
          </a:p>
        </p:txBody>
      </p:sp>
      <p:sp>
        <p:nvSpPr>
          <p:cNvPr id="36" name="35 CuadroTexto"/>
          <p:cNvSpPr txBox="1"/>
          <p:nvPr/>
        </p:nvSpPr>
        <p:spPr>
          <a:xfrm>
            <a:off x="4234237" y="548680"/>
            <a:ext cx="365806" cy="246221"/>
          </a:xfrm>
          <a:prstGeom prst="rect">
            <a:avLst/>
          </a:prstGeom>
          <a:noFill/>
        </p:spPr>
        <p:txBody>
          <a:bodyPr wrap="none" rtlCol="0">
            <a:spAutoFit/>
          </a:bodyPr>
          <a:lstStyle/>
          <a:p>
            <a:r>
              <a:rPr lang="es-ES" sz="1000" dirty="0"/>
              <a:t>.48</a:t>
            </a:r>
          </a:p>
        </p:txBody>
      </p:sp>
      <p:sp>
        <p:nvSpPr>
          <p:cNvPr id="37" name="36 CuadroTexto"/>
          <p:cNvSpPr txBox="1"/>
          <p:nvPr/>
        </p:nvSpPr>
        <p:spPr>
          <a:xfrm>
            <a:off x="6228184" y="548680"/>
            <a:ext cx="365806" cy="246221"/>
          </a:xfrm>
          <a:prstGeom prst="rect">
            <a:avLst/>
          </a:prstGeom>
          <a:noFill/>
        </p:spPr>
        <p:txBody>
          <a:bodyPr wrap="none" rtlCol="0">
            <a:spAutoFit/>
          </a:bodyPr>
          <a:lstStyle/>
          <a:p>
            <a:r>
              <a:rPr lang="es-ES" sz="1000" dirty="0"/>
              <a:t>.21</a:t>
            </a:r>
          </a:p>
        </p:txBody>
      </p:sp>
      <p:sp>
        <p:nvSpPr>
          <p:cNvPr id="38" name="37 CuadroTexto"/>
          <p:cNvSpPr txBox="1"/>
          <p:nvPr/>
        </p:nvSpPr>
        <p:spPr>
          <a:xfrm>
            <a:off x="7950610" y="2350484"/>
            <a:ext cx="365806" cy="246221"/>
          </a:xfrm>
          <a:prstGeom prst="rect">
            <a:avLst/>
          </a:prstGeom>
          <a:noFill/>
        </p:spPr>
        <p:txBody>
          <a:bodyPr wrap="none" rtlCol="0">
            <a:spAutoFit/>
          </a:bodyPr>
          <a:lstStyle/>
          <a:p>
            <a:r>
              <a:rPr lang="es-ES" sz="1000" dirty="0"/>
              <a:t>.21</a:t>
            </a:r>
          </a:p>
        </p:txBody>
      </p:sp>
      <p:sp>
        <p:nvSpPr>
          <p:cNvPr id="39" name="38 CuadroTexto"/>
          <p:cNvSpPr txBox="1"/>
          <p:nvPr/>
        </p:nvSpPr>
        <p:spPr>
          <a:xfrm>
            <a:off x="7950610" y="2966755"/>
            <a:ext cx="365806" cy="246221"/>
          </a:xfrm>
          <a:prstGeom prst="rect">
            <a:avLst/>
          </a:prstGeom>
          <a:noFill/>
        </p:spPr>
        <p:txBody>
          <a:bodyPr wrap="none" rtlCol="0">
            <a:spAutoFit/>
          </a:bodyPr>
          <a:lstStyle/>
          <a:p>
            <a:r>
              <a:rPr lang="es-ES" sz="1000" dirty="0"/>
              <a:t>.46</a:t>
            </a:r>
          </a:p>
        </p:txBody>
      </p:sp>
      <p:sp>
        <p:nvSpPr>
          <p:cNvPr id="40" name="39 CuadroTexto"/>
          <p:cNvSpPr txBox="1"/>
          <p:nvPr/>
        </p:nvSpPr>
        <p:spPr>
          <a:xfrm>
            <a:off x="1518760" y="1804455"/>
            <a:ext cx="365806" cy="246221"/>
          </a:xfrm>
          <a:prstGeom prst="rect">
            <a:avLst/>
          </a:prstGeom>
          <a:noFill/>
        </p:spPr>
        <p:txBody>
          <a:bodyPr wrap="none" rtlCol="0">
            <a:spAutoFit/>
          </a:bodyPr>
          <a:lstStyle/>
          <a:p>
            <a:r>
              <a:rPr lang="es-ES" sz="1000" dirty="0"/>
              <a:t>.13</a:t>
            </a:r>
          </a:p>
        </p:txBody>
      </p:sp>
      <p:sp>
        <p:nvSpPr>
          <p:cNvPr id="41" name="40 CuadroTexto"/>
          <p:cNvSpPr txBox="1"/>
          <p:nvPr/>
        </p:nvSpPr>
        <p:spPr>
          <a:xfrm>
            <a:off x="1518760" y="2308511"/>
            <a:ext cx="365806" cy="246221"/>
          </a:xfrm>
          <a:prstGeom prst="rect">
            <a:avLst/>
          </a:prstGeom>
          <a:noFill/>
        </p:spPr>
        <p:txBody>
          <a:bodyPr wrap="none" rtlCol="0">
            <a:spAutoFit/>
          </a:bodyPr>
          <a:lstStyle/>
          <a:p>
            <a:r>
              <a:rPr lang="es-ES" sz="1000" dirty="0"/>
              <a:t>.54</a:t>
            </a:r>
          </a:p>
        </p:txBody>
      </p:sp>
      <p:sp>
        <p:nvSpPr>
          <p:cNvPr id="42" name="41 CuadroTexto"/>
          <p:cNvSpPr txBox="1"/>
          <p:nvPr/>
        </p:nvSpPr>
        <p:spPr>
          <a:xfrm>
            <a:off x="3275856" y="1988840"/>
            <a:ext cx="365806" cy="246221"/>
          </a:xfrm>
          <a:prstGeom prst="rect">
            <a:avLst/>
          </a:prstGeom>
          <a:noFill/>
        </p:spPr>
        <p:txBody>
          <a:bodyPr wrap="none" rtlCol="0">
            <a:spAutoFit/>
          </a:bodyPr>
          <a:lstStyle/>
          <a:p>
            <a:r>
              <a:rPr lang="es-ES" sz="1000" dirty="0"/>
              <a:t>.65</a:t>
            </a:r>
          </a:p>
        </p:txBody>
      </p:sp>
      <p:sp>
        <p:nvSpPr>
          <p:cNvPr id="43" name="42 CuadroTexto"/>
          <p:cNvSpPr txBox="1"/>
          <p:nvPr/>
        </p:nvSpPr>
        <p:spPr>
          <a:xfrm>
            <a:off x="5790370" y="2348880"/>
            <a:ext cx="365806" cy="246221"/>
          </a:xfrm>
          <a:prstGeom prst="rect">
            <a:avLst/>
          </a:prstGeom>
          <a:noFill/>
        </p:spPr>
        <p:txBody>
          <a:bodyPr wrap="none" rtlCol="0">
            <a:spAutoFit/>
          </a:bodyPr>
          <a:lstStyle/>
          <a:p>
            <a:r>
              <a:rPr lang="es-ES" sz="1000" dirty="0"/>
              <a:t>.42</a:t>
            </a:r>
          </a:p>
        </p:txBody>
      </p:sp>
      <p:sp>
        <p:nvSpPr>
          <p:cNvPr id="44" name="43 CuadroTexto"/>
          <p:cNvSpPr txBox="1"/>
          <p:nvPr/>
        </p:nvSpPr>
        <p:spPr>
          <a:xfrm>
            <a:off x="3779912" y="1916832"/>
            <a:ext cx="365806" cy="246221"/>
          </a:xfrm>
          <a:prstGeom prst="rect">
            <a:avLst/>
          </a:prstGeom>
          <a:noFill/>
        </p:spPr>
        <p:txBody>
          <a:bodyPr wrap="none" rtlCol="0">
            <a:spAutoFit/>
          </a:bodyPr>
          <a:lstStyle/>
          <a:p>
            <a:r>
              <a:rPr lang="es-ES" sz="1000" dirty="0"/>
              <a:t>.81</a:t>
            </a:r>
          </a:p>
        </p:txBody>
      </p:sp>
      <p:sp>
        <p:nvSpPr>
          <p:cNvPr id="45" name="44 CuadroTexto"/>
          <p:cNvSpPr txBox="1"/>
          <p:nvPr/>
        </p:nvSpPr>
        <p:spPr>
          <a:xfrm>
            <a:off x="3131840" y="3746505"/>
            <a:ext cx="365806" cy="246221"/>
          </a:xfrm>
          <a:prstGeom prst="rect">
            <a:avLst/>
          </a:prstGeom>
          <a:noFill/>
        </p:spPr>
        <p:txBody>
          <a:bodyPr wrap="none" rtlCol="0">
            <a:spAutoFit/>
          </a:bodyPr>
          <a:lstStyle/>
          <a:p>
            <a:r>
              <a:rPr lang="es-ES" sz="1000" dirty="0"/>
              <a:t>.57</a:t>
            </a:r>
          </a:p>
        </p:txBody>
      </p:sp>
      <p:sp>
        <p:nvSpPr>
          <p:cNvPr id="48" name="47 CuadroTexto"/>
          <p:cNvSpPr txBox="1"/>
          <p:nvPr/>
        </p:nvSpPr>
        <p:spPr>
          <a:xfrm>
            <a:off x="2843808" y="3500284"/>
            <a:ext cx="365806" cy="246221"/>
          </a:xfrm>
          <a:prstGeom prst="rect">
            <a:avLst/>
          </a:prstGeom>
          <a:noFill/>
        </p:spPr>
        <p:txBody>
          <a:bodyPr wrap="none" rtlCol="0">
            <a:spAutoFit/>
          </a:bodyPr>
          <a:lstStyle/>
          <a:p>
            <a:r>
              <a:rPr lang="es-ES" sz="1000" dirty="0"/>
              <a:t>.76</a:t>
            </a:r>
          </a:p>
        </p:txBody>
      </p:sp>
      <p:sp>
        <p:nvSpPr>
          <p:cNvPr id="49" name="48 CuadroTexto"/>
          <p:cNvSpPr txBox="1"/>
          <p:nvPr/>
        </p:nvSpPr>
        <p:spPr>
          <a:xfrm>
            <a:off x="4067944" y="3500284"/>
            <a:ext cx="365806" cy="246221"/>
          </a:xfrm>
          <a:prstGeom prst="rect">
            <a:avLst/>
          </a:prstGeom>
          <a:noFill/>
        </p:spPr>
        <p:txBody>
          <a:bodyPr wrap="none" rtlCol="0">
            <a:spAutoFit/>
          </a:bodyPr>
          <a:lstStyle/>
          <a:p>
            <a:r>
              <a:rPr lang="es-ES" sz="1000" dirty="0"/>
              <a:t>.81</a:t>
            </a:r>
          </a:p>
        </p:txBody>
      </p:sp>
      <p:sp>
        <p:nvSpPr>
          <p:cNvPr id="51" name="50 CuadroTexto"/>
          <p:cNvSpPr txBox="1"/>
          <p:nvPr/>
        </p:nvSpPr>
        <p:spPr>
          <a:xfrm>
            <a:off x="4039040" y="2863108"/>
            <a:ext cx="365806" cy="246221"/>
          </a:xfrm>
          <a:prstGeom prst="rect">
            <a:avLst/>
          </a:prstGeom>
          <a:noFill/>
        </p:spPr>
        <p:txBody>
          <a:bodyPr wrap="none" rtlCol="0">
            <a:spAutoFit/>
          </a:bodyPr>
          <a:lstStyle/>
          <a:p>
            <a:r>
              <a:rPr lang="es-ES" sz="1000" dirty="0"/>
              <a:t>.36</a:t>
            </a:r>
          </a:p>
        </p:txBody>
      </p:sp>
      <p:sp>
        <p:nvSpPr>
          <p:cNvPr id="52" name="51 CuadroTexto"/>
          <p:cNvSpPr txBox="1"/>
          <p:nvPr/>
        </p:nvSpPr>
        <p:spPr>
          <a:xfrm>
            <a:off x="3995936" y="2462699"/>
            <a:ext cx="365806" cy="246221"/>
          </a:xfrm>
          <a:prstGeom prst="rect">
            <a:avLst/>
          </a:prstGeom>
          <a:noFill/>
        </p:spPr>
        <p:txBody>
          <a:bodyPr wrap="none" rtlCol="0">
            <a:spAutoFit/>
          </a:bodyPr>
          <a:lstStyle/>
          <a:p>
            <a:r>
              <a:rPr lang="es-ES" sz="1000" dirty="0"/>
              <a:t>.60</a:t>
            </a:r>
          </a:p>
        </p:txBody>
      </p:sp>
      <p:sp>
        <p:nvSpPr>
          <p:cNvPr id="53" name="52 CuadroTexto"/>
          <p:cNvSpPr txBox="1"/>
          <p:nvPr/>
        </p:nvSpPr>
        <p:spPr>
          <a:xfrm>
            <a:off x="2161066" y="2420888"/>
            <a:ext cx="365806" cy="246221"/>
          </a:xfrm>
          <a:prstGeom prst="rect">
            <a:avLst/>
          </a:prstGeom>
          <a:noFill/>
        </p:spPr>
        <p:txBody>
          <a:bodyPr wrap="none" rtlCol="0">
            <a:spAutoFit/>
          </a:bodyPr>
          <a:lstStyle/>
          <a:p>
            <a:r>
              <a:rPr lang="es-ES" sz="1000" dirty="0"/>
              <a:t>.74</a:t>
            </a:r>
          </a:p>
        </p:txBody>
      </p:sp>
      <p:sp>
        <p:nvSpPr>
          <p:cNvPr id="54" name="53 CuadroTexto"/>
          <p:cNvSpPr txBox="1"/>
          <p:nvPr/>
        </p:nvSpPr>
        <p:spPr>
          <a:xfrm>
            <a:off x="2161066" y="2060848"/>
            <a:ext cx="365806" cy="246221"/>
          </a:xfrm>
          <a:prstGeom prst="rect">
            <a:avLst/>
          </a:prstGeom>
          <a:noFill/>
        </p:spPr>
        <p:txBody>
          <a:bodyPr wrap="none" rtlCol="0">
            <a:spAutoFit/>
          </a:bodyPr>
          <a:lstStyle/>
          <a:p>
            <a:r>
              <a:rPr lang="es-ES" sz="1000" dirty="0"/>
              <a:t>.36</a:t>
            </a:r>
          </a:p>
        </p:txBody>
      </p:sp>
      <p:sp>
        <p:nvSpPr>
          <p:cNvPr id="56" name="55 CuadroTexto"/>
          <p:cNvSpPr txBox="1"/>
          <p:nvPr/>
        </p:nvSpPr>
        <p:spPr>
          <a:xfrm>
            <a:off x="5214306" y="2174667"/>
            <a:ext cx="365806" cy="246221"/>
          </a:xfrm>
          <a:prstGeom prst="rect">
            <a:avLst/>
          </a:prstGeom>
          <a:noFill/>
        </p:spPr>
        <p:txBody>
          <a:bodyPr wrap="none" rtlCol="0">
            <a:spAutoFit/>
          </a:bodyPr>
          <a:lstStyle/>
          <a:p>
            <a:r>
              <a:rPr lang="es-ES" sz="1000" dirty="0"/>
              <a:t>.64</a:t>
            </a:r>
          </a:p>
        </p:txBody>
      </p:sp>
      <p:sp>
        <p:nvSpPr>
          <p:cNvPr id="58" name="57 CuadroTexto"/>
          <p:cNvSpPr txBox="1"/>
          <p:nvPr/>
        </p:nvSpPr>
        <p:spPr>
          <a:xfrm>
            <a:off x="6300192" y="2102659"/>
            <a:ext cx="365806" cy="246221"/>
          </a:xfrm>
          <a:prstGeom prst="rect">
            <a:avLst/>
          </a:prstGeom>
          <a:noFill/>
        </p:spPr>
        <p:txBody>
          <a:bodyPr wrap="none" rtlCol="0">
            <a:spAutoFit/>
          </a:bodyPr>
          <a:lstStyle/>
          <a:p>
            <a:r>
              <a:rPr lang="es-ES" sz="1000" dirty="0"/>
              <a:t>.82</a:t>
            </a:r>
          </a:p>
        </p:txBody>
      </p:sp>
      <p:sp>
        <p:nvSpPr>
          <p:cNvPr id="59" name="58 CuadroTexto"/>
          <p:cNvSpPr txBox="1"/>
          <p:nvPr/>
        </p:nvSpPr>
        <p:spPr>
          <a:xfrm>
            <a:off x="6300192" y="2492896"/>
            <a:ext cx="365806" cy="246221"/>
          </a:xfrm>
          <a:prstGeom prst="rect">
            <a:avLst/>
          </a:prstGeom>
          <a:noFill/>
        </p:spPr>
        <p:txBody>
          <a:bodyPr wrap="none" rtlCol="0">
            <a:spAutoFit/>
          </a:bodyPr>
          <a:lstStyle/>
          <a:p>
            <a:r>
              <a:rPr lang="es-ES" sz="1000" dirty="0"/>
              <a:t>.46</a:t>
            </a:r>
          </a:p>
        </p:txBody>
      </p:sp>
      <p:sp>
        <p:nvSpPr>
          <p:cNvPr id="60" name="59 CuadroTexto"/>
          <p:cNvSpPr txBox="1"/>
          <p:nvPr/>
        </p:nvSpPr>
        <p:spPr>
          <a:xfrm>
            <a:off x="6510450" y="2894747"/>
            <a:ext cx="365806" cy="246221"/>
          </a:xfrm>
          <a:prstGeom prst="rect">
            <a:avLst/>
          </a:prstGeom>
          <a:noFill/>
        </p:spPr>
        <p:txBody>
          <a:bodyPr wrap="none" rtlCol="0">
            <a:spAutoFit/>
          </a:bodyPr>
          <a:lstStyle/>
          <a:p>
            <a:r>
              <a:rPr lang="es-ES" sz="1000" dirty="0"/>
              <a:t>.68</a:t>
            </a:r>
          </a:p>
        </p:txBody>
      </p:sp>
      <p:sp>
        <p:nvSpPr>
          <p:cNvPr id="63" name="62 CuadroTexto"/>
          <p:cNvSpPr txBox="1"/>
          <p:nvPr/>
        </p:nvSpPr>
        <p:spPr>
          <a:xfrm>
            <a:off x="5004048" y="1094547"/>
            <a:ext cx="365806" cy="246221"/>
          </a:xfrm>
          <a:prstGeom prst="rect">
            <a:avLst/>
          </a:prstGeom>
          <a:noFill/>
        </p:spPr>
        <p:txBody>
          <a:bodyPr wrap="none" rtlCol="0">
            <a:spAutoFit/>
          </a:bodyPr>
          <a:lstStyle/>
          <a:p>
            <a:r>
              <a:rPr lang="es-ES" sz="1000" dirty="0"/>
              <a:t>.46</a:t>
            </a:r>
          </a:p>
        </p:txBody>
      </p:sp>
      <p:sp>
        <p:nvSpPr>
          <p:cNvPr id="64" name="63 CuadroTexto"/>
          <p:cNvSpPr txBox="1"/>
          <p:nvPr/>
        </p:nvSpPr>
        <p:spPr>
          <a:xfrm>
            <a:off x="4206194" y="1094547"/>
            <a:ext cx="365806" cy="246221"/>
          </a:xfrm>
          <a:prstGeom prst="rect">
            <a:avLst/>
          </a:prstGeom>
          <a:noFill/>
        </p:spPr>
        <p:txBody>
          <a:bodyPr wrap="none" rtlCol="0">
            <a:spAutoFit/>
          </a:bodyPr>
          <a:lstStyle/>
          <a:p>
            <a:r>
              <a:rPr lang="es-ES" sz="1000" dirty="0"/>
              <a:t>.69</a:t>
            </a:r>
          </a:p>
        </p:txBody>
      </p:sp>
      <p:sp>
        <p:nvSpPr>
          <p:cNvPr id="65" name="64 CuadroTexto"/>
          <p:cNvSpPr txBox="1"/>
          <p:nvPr/>
        </p:nvSpPr>
        <p:spPr>
          <a:xfrm>
            <a:off x="4644008" y="4592161"/>
            <a:ext cx="4230926"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Goodness of fit: CFI = .951; RMSEA = .061; PCFI = .507</a:t>
            </a:r>
          </a:p>
        </p:txBody>
      </p:sp>
      <p:sp>
        <p:nvSpPr>
          <p:cNvPr id="66" name="65 CuadroTexto"/>
          <p:cNvSpPr txBox="1"/>
          <p:nvPr/>
        </p:nvSpPr>
        <p:spPr>
          <a:xfrm>
            <a:off x="3779912" y="3962529"/>
            <a:ext cx="1656184" cy="276999"/>
          </a:xfrm>
          <a:prstGeom prst="rect">
            <a:avLst/>
          </a:prstGeom>
          <a:solidFill>
            <a:schemeClr val="bg1">
              <a:lumMod val="95000"/>
            </a:schemeClr>
          </a:solidFill>
          <a:ln w="19050">
            <a:solidFill>
              <a:schemeClr val="bg1">
                <a:lumMod val="65000"/>
              </a:schemeClr>
            </a:solidFill>
          </a:ln>
        </p:spPr>
        <p:txBody>
          <a:bodyPr wrap="square" rtlCol="0">
            <a:spAutoFit/>
          </a:bodyPr>
          <a:lstStyle/>
          <a:p>
            <a:pPr algn="ctr"/>
            <a:r>
              <a:rPr lang="en-US" sz="1200" dirty="0"/>
              <a:t>Informed</a:t>
            </a:r>
          </a:p>
        </p:txBody>
      </p:sp>
      <p:sp>
        <p:nvSpPr>
          <p:cNvPr id="69" name="68 CuadroTexto"/>
          <p:cNvSpPr txBox="1"/>
          <p:nvPr/>
        </p:nvSpPr>
        <p:spPr>
          <a:xfrm>
            <a:off x="5070290" y="3746505"/>
            <a:ext cx="365806" cy="246221"/>
          </a:xfrm>
          <a:prstGeom prst="rect">
            <a:avLst/>
          </a:prstGeom>
          <a:noFill/>
        </p:spPr>
        <p:txBody>
          <a:bodyPr wrap="none" rtlCol="0">
            <a:spAutoFit/>
          </a:bodyPr>
          <a:lstStyle/>
          <a:p>
            <a:r>
              <a:rPr lang="es-ES" sz="1000" dirty="0"/>
              <a:t>.65</a:t>
            </a:r>
          </a:p>
        </p:txBody>
      </p:sp>
      <p:cxnSp>
        <p:nvCxnSpPr>
          <p:cNvPr id="72" name="71 Conector recto de flecha"/>
          <p:cNvCxnSpPr>
            <a:stCxn id="15" idx="4"/>
            <a:endCxn id="14" idx="7"/>
          </p:cNvCxnSpPr>
          <p:nvPr/>
        </p:nvCxnSpPr>
        <p:spPr>
          <a:xfrm flipH="1">
            <a:off x="3620159" y="1927004"/>
            <a:ext cx="1113403" cy="310946"/>
          </a:xfrm>
          <a:prstGeom prst="straightConnector1">
            <a:avLst/>
          </a:prstGeom>
          <a:ln w="285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493011"/>
      </p:ext>
    </p:extLst>
  </p:cSld>
  <p:clrMapOvr>
    <a:masterClrMapping/>
  </p:clrMapOvr>
</p:sld>
</file>

<file path=ppt/theme/theme1.xml><?xml version="1.0" encoding="utf-8"?>
<a:theme xmlns:a="http://schemas.openxmlformats.org/drawingml/2006/main" name="Transmisión de listas">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1878</TotalTime>
  <Words>855</Words>
  <Application>Microsoft Macintosh PowerPoint</Application>
  <PresentationFormat>Presentación en pantalla (4:3)</PresentationFormat>
  <Paragraphs>238</Paragraphs>
  <Slides>14</Slides>
  <Notes>12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Calibri</vt:lpstr>
      <vt:lpstr>Georgia</vt:lpstr>
      <vt:lpstr>Trebuchet MS</vt:lpstr>
      <vt:lpstr>Transmisión de listas</vt:lpstr>
      <vt:lpstr>DIRECTIONALITY OF THE RELATIONSHIP BETWEEN INTEREST AND KNOWLEDGE AS KEY DETERMINANTS OF THE IMAGE OF SCIENCE</vt:lpstr>
      <vt:lpstr>Presentación de PowerPoint</vt:lpstr>
      <vt:lpstr>Presentación de PowerPoint</vt:lpstr>
      <vt:lpstr>Presentación de PowerPoint</vt:lpstr>
      <vt:lpstr>PIKA model</vt:lpstr>
      <vt:lpstr>PIKA survey (1)</vt:lpstr>
      <vt:lpstr>PIKA Survey (2)</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CIEMAT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ENCUESTA PICA Percepción Interés Conocimiento y Actitudes SOBRE CIENCIA</dc:title>
  <dc:creator>Muñoz Van Den Eynde, Ana</dc:creator>
  <cp:lastModifiedBy>Ana Muñoz van den Eynde</cp:lastModifiedBy>
  <cp:revision>153</cp:revision>
  <cp:lastPrinted>2016-09-12T11:25:25Z</cp:lastPrinted>
  <dcterms:created xsi:type="dcterms:W3CDTF">2014-10-17T08:17:30Z</dcterms:created>
  <dcterms:modified xsi:type="dcterms:W3CDTF">2019-07-16T20:43:44Z</dcterms:modified>
</cp:coreProperties>
</file>