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2" r:id="rId3"/>
    <p:sldId id="393" r:id="rId4"/>
    <p:sldId id="394" r:id="rId5"/>
    <p:sldId id="411" r:id="rId6"/>
    <p:sldId id="412" r:id="rId7"/>
    <p:sldId id="414" r:id="rId8"/>
    <p:sldId id="415" r:id="rId9"/>
    <p:sldId id="395" r:id="rId10"/>
    <p:sldId id="398" r:id="rId11"/>
    <p:sldId id="420" r:id="rId12"/>
    <p:sldId id="416" r:id="rId13"/>
    <p:sldId id="424" r:id="rId14"/>
    <p:sldId id="417" r:id="rId15"/>
    <p:sldId id="418" r:id="rId16"/>
    <p:sldId id="421" r:id="rId17"/>
    <p:sldId id="422" r:id="rId18"/>
    <p:sldId id="419" r:id="rId19"/>
    <p:sldId id="423" r:id="rId20"/>
    <p:sldId id="383" r:id="rId21"/>
    <p:sldId id="392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Wells" initials="BW" lastIdx="2" clrIdx="0">
    <p:extLst>
      <p:ext uri="{19B8F6BF-5375-455C-9EA6-DF929625EA0E}">
        <p15:presenceInfo xmlns:p15="http://schemas.microsoft.com/office/powerpoint/2012/main" userId="S-1-5-21-2025429265-1004336348-682003330-5429" providerId="AD"/>
      </p:ext>
    </p:extLst>
  </p:cmAuthor>
  <p:cmAuthor id="2" name="Todd Hughes" initials="TH" lastIdx="7" clrIdx="1">
    <p:extLst>
      <p:ext uri="{19B8F6BF-5375-455C-9EA6-DF929625EA0E}">
        <p15:presenceInfo xmlns:p15="http://schemas.microsoft.com/office/powerpoint/2012/main" userId="S-1-5-21-2025429265-1004336348-682003330-5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2682" autoAdjust="0"/>
  </p:normalViewPr>
  <p:slideViewPr>
    <p:cSldViewPr snapToGrid="0">
      <p:cViewPr varScale="1">
        <p:scale>
          <a:sx n="59" d="100"/>
          <a:sy n="59" d="100"/>
        </p:scale>
        <p:origin x="189" y="42"/>
      </p:cViewPr>
      <p:guideLst/>
    </p:cSldViewPr>
  </p:slideViewPr>
  <p:outlineViewPr>
    <p:cViewPr>
      <p:scale>
        <a:sx n="33" d="100"/>
        <a:sy n="33" d="100"/>
      </p:scale>
      <p:origin x="0" y="-66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nter.local\Net%20Access\Data\Brian\Documents\Conferences\AAPOR%202019\Teen%20permission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Adolescent permission and cooperation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Sheet1!$D$25</c:f>
              <c:strCache>
                <c:ptCount val="1"/>
                <c:pt idx="0">
                  <c:v>Permission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Sheet1!$A$26:$A$31</c:f>
              <c:strCache>
                <c:ptCount val="6"/>
                <c:pt idx="0">
                  <c:v>2007</c:v>
                </c:pt>
                <c:pt idx="1">
                  <c:v>2009</c:v>
                </c:pt>
                <c:pt idx="2">
                  <c:v>2011-2012</c:v>
                </c:pt>
                <c:pt idx="3">
                  <c:v>2013-2014</c:v>
                </c:pt>
                <c:pt idx="4">
                  <c:v>2015-2016†</c:v>
                </c:pt>
                <c:pt idx="5">
                  <c:v>2017-2018*</c:v>
                </c:pt>
              </c:strCache>
            </c:strRef>
          </c:cat>
          <c:val>
            <c:numRef>
              <c:f>Sheet1!$D$26:$D$31</c:f>
              <c:numCache>
                <c:formatCode>General</c:formatCode>
                <c:ptCount val="6"/>
                <c:pt idx="0">
                  <c:v>60.731556106633597</c:v>
                </c:pt>
                <c:pt idx="1">
                  <c:v>58.642930856553143</c:v>
                </c:pt>
                <c:pt idx="2">
                  <c:v>61.192403486924029</c:v>
                </c:pt>
                <c:pt idx="3">
                  <c:v>57.76105362182502</c:v>
                </c:pt>
                <c:pt idx="4">
                  <c:v>49.60746870358583</c:v>
                </c:pt>
                <c:pt idx="5">
                  <c:v>26.1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Sheet1!$B$25</c:f>
              <c:strCache>
                <c:ptCount val="1"/>
                <c:pt idx="0">
                  <c:v>Cooperation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Sheet1!$A$26:$A$31</c:f>
              <c:strCache>
                <c:ptCount val="6"/>
                <c:pt idx="0">
                  <c:v>2007</c:v>
                </c:pt>
                <c:pt idx="1">
                  <c:v>2009</c:v>
                </c:pt>
                <c:pt idx="2">
                  <c:v>2011-2012</c:v>
                </c:pt>
                <c:pt idx="3">
                  <c:v>2013-2014</c:v>
                </c:pt>
                <c:pt idx="4">
                  <c:v>2015-2016†</c:v>
                </c:pt>
                <c:pt idx="5">
                  <c:v>2017-2018*</c:v>
                </c:pt>
              </c:strCache>
            </c:strRef>
          </c:cat>
          <c:val>
            <c:numRef>
              <c:f>Sheet1!$B$26:$B$31</c:f>
              <c:numCache>
                <c:formatCode>General</c:formatCode>
                <c:ptCount val="6"/>
                <c:pt idx="0">
                  <c:v>84.762348555452007</c:v>
                </c:pt>
                <c:pt idx="1">
                  <c:v>83.908616836354611</c:v>
                </c:pt>
                <c:pt idx="2">
                  <c:v>81.018518518518519</c:v>
                </c:pt>
                <c:pt idx="3">
                  <c:v>83.663551401869157</c:v>
                </c:pt>
                <c:pt idx="4">
                  <c:v>94.901019796040785</c:v>
                </c:pt>
                <c:pt idx="5">
                  <c:v>73.599999999999994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Sheet1!$C$25</c:f>
              <c:strCache>
                <c:ptCount val="1"/>
                <c:pt idx="0">
                  <c:v>Completion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Sheet1!$A$26:$A$31</c:f>
              <c:strCache>
                <c:ptCount val="6"/>
                <c:pt idx="0">
                  <c:v>2007</c:v>
                </c:pt>
                <c:pt idx="1">
                  <c:v>2009</c:v>
                </c:pt>
                <c:pt idx="2">
                  <c:v>2011-2012</c:v>
                </c:pt>
                <c:pt idx="3">
                  <c:v>2013-2014</c:v>
                </c:pt>
                <c:pt idx="4">
                  <c:v>2015-2016†</c:v>
                </c:pt>
                <c:pt idx="5">
                  <c:v>2017-2018*</c:v>
                </c:pt>
              </c:strCache>
            </c:strRef>
          </c:cat>
          <c:val>
            <c:numRef>
              <c:f>Sheet1!$C$26:$C$31</c:f>
              <c:numCache>
                <c:formatCode>General</c:formatCode>
                <c:ptCount val="6"/>
                <c:pt idx="0">
                  <c:v>45.108493490390579</c:v>
                </c:pt>
                <c:pt idx="1">
                  <c:v>43.588751289989681</c:v>
                </c:pt>
                <c:pt idx="2">
                  <c:v>43.586550435865504</c:v>
                </c:pt>
                <c:pt idx="3">
                  <c:v>42.107243650047039</c:v>
                </c:pt>
                <c:pt idx="4">
                  <c:v>33.566730320390405</c:v>
                </c:pt>
                <c:pt idx="5">
                  <c:v>18.8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2514448"/>
        <c:axId val="1942514992"/>
      </c:lineChart>
      <c:catAx>
        <c:axId val="19425144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514992"/>
        <c:crosses val="autoZero"/>
        <c:auto val="1"/>
        <c:lblAlgn val="ctr"/>
        <c:lblOffset val="100"/>
        <c:noMultiLvlLbl val="0"/>
      </c:catAx>
      <c:valAx>
        <c:axId val="194251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51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B1BED-AC40-4970-A412-5DF6160C2F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90E803-2B44-4C5C-A25A-9924E846689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Screener Interview</a:t>
          </a:r>
          <a:endParaRPr lang="en-US" dirty="0"/>
        </a:p>
      </dgm:t>
    </dgm:pt>
    <dgm:pt modelId="{62CDEF7C-C15A-4E5F-B9E5-E8D62AF13E92}" type="parTrans" cxnId="{7DD2F170-F87B-4646-92EA-35B131204C72}">
      <dgm:prSet/>
      <dgm:spPr/>
      <dgm:t>
        <a:bodyPr/>
        <a:lstStyle/>
        <a:p>
          <a:endParaRPr lang="en-US"/>
        </a:p>
      </dgm:t>
    </dgm:pt>
    <dgm:pt modelId="{AE928CDF-1929-43E8-BE1A-DC8D7CADBC5C}" type="sibTrans" cxnId="{7DD2F170-F87B-4646-92EA-35B131204C72}">
      <dgm:prSet/>
      <dgm:spPr/>
      <dgm:t>
        <a:bodyPr/>
        <a:lstStyle/>
        <a:p>
          <a:endParaRPr lang="en-US"/>
        </a:p>
      </dgm:t>
    </dgm:pt>
    <dgm:pt modelId="{8E4E762E-A74B-49CE-8976-33CA1FE40A5A}">
      <dgm:prSet phldrT="[Text]"/>
      <dgm:spPr/>
      <dgm:t>
        <a:bodyPr/>
        <a:lstStyle/>
        <a:p>
          <a:r>
            <a:rPr lang="en-US" dirty="0" smtClean="0"/>
            <a:t>Sample Adult Interview</a:t>
          </a:r>
          <a:endParaRPr lang="en-US" dirty="0"/>
        </a:p>
      </dgm:t>
    </dgm:pt>
    <dgm:pt modelId="{0C72AA63-3762-4B29-8511-9BC96F2ECBA6}" type="parTrans" cxnId="{65FB61C1-0207-4E20-9543-BCD71D748634}">
      <dgm:prSet/>
      <dgm:spPr/>
      <dgm:t>
        <a:bodyPr/>
        <a:lstStyle/>
        <a:p>
          <a:endParaRPr lang="en-US"/>
        </a:p>
      </dgm:t>
    </dgm:pt>
    <dgm:pt modelId="{8B0FCE28-E52C-4CA8-990F-6506E62657D7}" type="sibTrans" cxnId="{65FB61C1-0207-4E20-9543-BCD71D748634}">
      <dgm:prSet/>
      <dgm:spPr/>
      <dgm:t>
        <a:bodyPr/>
        <a:lstStyle/>
        <a:p>
          <a:endParaRPr lang="en-US"/>
        </a:p>
      </dgm:t>
    </dgm:pt>
    <dgm:pt modelId="{61FEB65A-7FE8-4423-B515-3C5FC28C6B50}">
      <dgm:prSet phldrT="[Text]"/>
      <dgm:spPr/>
      <dgm:t>
        <a:bodyPr/>
        <a:lstStyle/>
        <a:p>
          <a:r>
            <a:rPr lang="en-US" dirty="0" smtClean="0"/>
            <a:t>Sample Child Interview (by Parent Proxy)</a:t>
          </a:r>
          <a:endParaRPr lang="en-US" dirty="0"/>
        </a:p>
      </dgm:t>
    </dgm:pt>
    <dgm:pt modelId="{F91C862F-1CE0-4F34-B03B-F031F20937B1}" type="parTrans" cxnId="{D71A5AD5-F2D6-4512-BF09-13257237FD98}">
      <dgm:prSet/>
      <dgm:spPr/>
      <dgm:t>
        <a:bodyPr/>
        <a:lstStyle/>
        <a:p>
          <a:endParaRPr lang="en-US"/>
        </a:p>
      </dgm:t>
    </dgm:pt>
    <dgm:pt modelId="{59E56F48-D915-4D9F-8CD5-946AFE71358C}" type="sibTrans" cxnId="{D71A5AD5-F2D6-4512-BF09-13257237FD98}">
      <dgm:prSet/>
      <dgm:spPr/>
      <dgm:t>
        <a:bodyPr/>
        <a:lstStyle/>
        <a:p>
          <a:endParaRPr lang="en-US"/>
        </a:p>
      </dgm:t>
    </dgm:pt>
    <dgm:pt modelId="{D5E70C99-EEE5-4CD8-9235-2D566725114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Sample Teen Interview (with Parent’s Permission)</a:t>
          </a:r>
          <a:endParaRPr lang="en-US" dirty="0"/>
        </a:p>
      </dgm:t>
    </dgm:pt>
    <dgm:pt modelId="{7FDD7114-FF7F-4DA1-8E62-41CA5F93E254}" type="parTrans" cxnId="{4B13D1B8-9E90-4DE6-A179-C4AE1F9B53C4}">
      <dgm:prSet/>
      <dgm:spPr/>
      <dgm:t>
        <a:bodyPr/>
        <a:lstStyle/>
        <a:p>
          <a:endParaRPr lang="en-US"/>
        </a:p>
      </dgm:t>
    </dgm:pt>
    <dgm:pt modelId="{ADFD927D-2667-4BD8-B16D-1431D430B1FB}" type="sibTrans" cxnId="{4B13D1B8-9E90-4DE6-A179-C4AE1F9B53C4}">
      <dgm:prSet/>
      <dgm:spPr/>
      <dgm:t>
        <a:bodyPr/>
        <a:lstStyle/>
        <a:p>
          <a:endParaRPr lang="en-US"/>
        </a:p>
      </dgm:t>
    </dgm:pt>
    <dgm:pt modelId="{38808725-4B68-465A-9E2B-CEA852FB3BD2}" type="pres">
      <dgm:prSet presAssocID="{847B1BED-AC40-4970-A412-5DF6160C2F34}" presName="Name0" presStyleCnt="0">
        <dgm:presLayoutVars>
          <dgm:dir/>
          <dgm:resizeHandles val="exact"/>
        </dgm:presLayoutVars>
      </dgm:prSet>
      <dgm:spPr/>
    </dgm:pt>
    <dgm:pt modelId="{57AEA711-35EC-4324-83F6-4FC7A7D407BA}" type="pres">
      <dgm:prSet presAssocID="{4890E803-2B44-4C5C-A25A-9924E84668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7FF79-547C-4DCA-8AAD-2DE277957880}" type="pres">
      <dgm:prSet presAssocID="{AE928CDF-1929-43E8-BE1A-DC8D7CADBC5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D4529D5-6018-4F0E-B123-9D4657258D99}" type="pres">
      <dgm:prSet presAssocID="{AE928CDF-1929-43E8-BE1A-DC8D7CADBC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4FCF8D-E833-4C96-9DEA-BB56EC3FD66E}" type="pres">
      <dgm:prSet presAssocID="{8E4E762E-A74B-49CE-8976-33CA1FE40A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E48C0-1D7C-4846-885D-1336A08B0830}" type="pres">
      <dgm:prSet presAssocID="{8B0FCE28-E52C-4CA8-990F-6506E62657D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F4BE6E0-E07A-44FD-B4B0-EEECA76CC369}" type="pres">
      <dgm:prSet presAssocID="{8B0FCE28-E52C-4CA8-990F-6506E62657D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2B184BF-C0EC-4BDA-912E-B473EC7B0A0F}" type="pres">
      <dgm:prSet presAssocID="{61FEB65A-7FE8-4423-B515-3C5FC28C6B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7762-1C0D-4201-B877-102ED12A68C4}" type="pres">
      <dgm:prSet presAssocID="{59E56F48-D915-4D9F-8CD5-946AFE71358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F062CBA-FC64-4EFE-8D9C-383285839386}" type="pres">
      <dgm:prSet presAssocID="{59E56F48-D915-4D9F-8CD5-946AFE71358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5C8D12E-72F5-4C98-8EB2-8EF9E09D58BD}" type="pres">
      <dgm:prSet presAssocID="{D5E70C99-EEE5-4CD8-9235-2D56672511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EFF32-91FE-4A58-9DB4-2E66A3A61F8E}" type="presOf" srcId="{847B1BED-AC40-4970-A412-5DF6160C2F34}" destId="{38808725-4B68-465A-9E2B-CEA852FB3BD2}" srcOrd="0" destOrd="0" presId="urn:microsoft.com/office/officeart/2005/8/layout/process1"/>
    <dgm:cxn modelId="{A7AF0267-3C4C-4551-B005-F561F38F60CA}" type="presOf" srcId="{AE928CDF-1929-43E8-BE1A-DC8D7CADBC5C}" destId="{BAD7FF79-547C-4DCA-8AAD-2DE277957880}" srcOrd="0" destOrd="0" presId="urn:microsoft.com/office/officeart/2005/8/layout/process1"/>
    <dgm:cxn modelId="{B8EA61C8-A05F-43DF-AF5B-6D53C6169A31}" type="presOf" srcId="{8B0FCE28-E52C-4CA8-990F-6506E62657D7}" destId="{DF4BE6E0-E07A-44FD-B4B0-EEECA76CC369}" srcOrd="1" destOrd="0" presId="urn:microsoft.com/office/officeart/2005/8/layout/process1"/>
    <dgm:cxn modelId="{D71A5AD5-F2D6-4512-BF09-13257237FD98}" srcId="{847B1BED-AC40-4970-A412-5DF6160C2F34}" destId="{61FEB65A-7FE8-4423-B515-3C5FC28C6B50}" srcOrd="2" destOrd="0" parTransId="{F91C862F-1CE0-4F34-B03B-F031F20937B1}" sibTransId="{59E56F48-D915-4D9F-8CD5-946AFE71358C}"/>
    <dgm:cxn modelId="{4B13D1B8-9E90-4DE6-A179-C4AE1F9B53C4}" srcId="{847B1BED-AC40-4970-A412-5DF6160C2F34}" destId="{D5E70C99-EEE5-4CD8-9235-2D5667251147}" srcOrd="3" destOrd="0" parTransId="{7FDD7114-FF7F-4DA1-8E62-41CA5F93E254}" sibTransId="{ADFD927D-2667-4BD8-B16D-1431D430B1FB}"/>
    <dgm:cxn modelId="{14A97645-B643-43A3-88C0-3853B5F52C09}" type="presOf" srcId="{AE928CDF-1929-43E8-BE1A-DC8D7CADBC5C}" destId="{6D4529D5-6018-4F0E-B123-9D4657258D99}" srcOrd="1" destOrd="0" presId="urn:microsoft.com/office/officeart/2005/8/layout/process1"/>
    <dgm:cxn modelId="{9C058DEE-1F1F-4DCA-B88C-4730DDDAE1FD}" type="presOf" srcId="{4890E803-2B44-4C5C-A25A-9924E8466893}" destId="{57AEA711-35EC-4324-83F6-4FC7A7D407BA}" srcOrd="0" destOrd="0" presId="urn:microsoft.com/office/officeart/2005/8/layout/process1"/>
    <dgm:cxn modelId="{66304EE9-CC8D-4887-9207-3A0BEEC76479}" type="presOf" srcId="{8E4E762E-A74B-49CE-8976-33CA1FE40A5A}" destId="{E34FCF8D-E833-4C96-9DEA-BB56EC3FD66E}" srcOrd="0" destOrd="0" presId="urn:microsoft.com/office/officeart/2005/8/layout/process1"/>
    <dgm:cxn modelId="{65FB61C1-0207-4E20-9543-BCD71D748634}" srcId="{847B1BED-AC40-4970-A412-5DF6160C2F34}" destId="{8E4E762E-A74B-49CE-8976-33CA1FE40A5A}" srcOrd="1" destOrd="0" parTransId="{0C72AA63-3762-4B29-8511-9BC96F2ECBA6}" sibTransId="{8B0FCE28-E52C-4CA8-990F-6506E62657D7}"/>
    <dgm:cxn modelId="{F6F63686-2740-40BA-B937-703A49C8722A}" type="presOf" srcId="{59E56F48-D915-4D9F-8CD5-946AFE71358C}" destId="{95547762-1C0D-4201-B877-102ED12A68C4}" srcOrd="0" destOrd="0" presId="urn:microsoft.com/office/officeart/2005/8/layout/process1"/>
    <dgm:cxn modelId="{7DD2F170-F87B-4646-92EA-35B131204C72}" srcId="{847B1BED-AC40-4970-A412-5DF6160C2F34}" destId="{4890E803-2B44-4C5C-A25A-9924E8466893}" srcOrd="0" destOrd="0" parTransId="{62CDEF7C-C15A-4E5F-B9E5-E8D62AF13E92}" sibTransId="{AE928CDF-1929-43E8-BE1A-DC8D7CADBC5C}"/>
    <dgm:cxn modelId="{B7995A7D-796D-4AD4-8CC7-CDB80399F15E}" type="presOf" srcId="{8B0FCE28-E52C-4CA8-990F-6506E62657D7}" destId="{5C1E48C0-1D7C-4846-885D-1336A08B0830}" srcOrd="0" destOrd="0" presId="urn:microsoft.com/office/officeart/2005/8/layout/process1"/>
    <dgm:cxn modelId="{3CA4BECC-D961-46C0-95EC-57965A91FFEC}" type="presOf" srcId="{D5E70C99-EEE5-4CD8-9235-2D5667251147}" destId="{15C8D12E-72F5-4C98-8EB2-8EF9E09D58BD}" srcOrd="0" destOrd="0" presId="urn:microsoft.com/office/officeart/2005/8/layout/process1"/>
    <dgm:cxn modelId="{221B9D00-AC87-4207-9C5C-57A4F00F1443}" type="presOf" srcId="{61FEB65A-7FE8-4423-B515-3C5FC28C6B50}" destId="{42B184BF-C0EC-4BDA-912E-B473EC7B0A0F}" srcOrd="0" destOrd="0" presId="urn:microsoft.com/office/officeart/2005/8/layout/process1"/>
    <dgm:cxn modelId="{BB05EFD7-EB44-4600-B1D4-DE14D08C0F1D}" type="presOf" srcId="{59E56F48-D915-4D9F-8CD5-946AFE71358C}" destId="{8F062CBA-FC64-4EFE-8D9C-383285839386}" srcOrd="1" destOrd="0" presId="urn:microsoft.com/office/officeart/2005/8/layout/process1"/>
    <dgm:cxn modelId="{92A95146-4A9E-4CAB-9177-5BB35F2B8EC7}" type="presParOf" srcId="{38808725-4B68-465A-9E2B-CEA852FB3BD2}" destId="{57AEA711-35EC-4324-83F6-4FC7A7D407BA}" srcOrd="0" destOrd="0" presId="urn:microsoft.com/office/officeart/2005/8/layout/process1"/>
    <dgm:cxn modelId="{58C25FAB-B068-4590-9EFE-216B29584BF5}" type="presParOf" srcId="{38808725-4B68-465A-9E2B-CEA852FB3BD2}" destId="{BAD7FF79-547C-4DCA-8AAD-2DE277957880}" srcOrd="1" destOrd="0" presId="urn:microsoft.com/office/officeart/2005/8/layout/process1"/>
    <dgm:cxn modelId="{4156CD8F-152B-44B9-9E62-D547A1AFB35A}" type="presParOf" srcId="{BAD7FF79-547C-4DCA-8AAD-2DE277957880}" destId="{6D4529D5-6018-4F0E-B123-9D4657258D99}" srcOrd="0" destOrd="0" presId="urn:microsoft.com/office/officeart/2005/8/layout/process1"/>
    <dgm:cxn modelId="{2D1BD7B2-093F-449E-AEAF-A70E636035DE}" type="presParOf" srcId="{38808725-4B68-465A-9E2B-CEA852FB3BD2}" destId="{E34FCF8D-E833-4C96-9DEA-BB56EC3FD66E}" srcOrd="2" destOrd="0" presId="urn:microsoft.com/office/officeart/2005/8/layout/process1"/>
    <dgm:cxn modelId="{F848E502-4B1F-460C-804D-EBA04257D211}" type="presParOf" srcId="{38808725-4B68-465A-9E2B-CEA852FB3BD2}" destId="{5C1E48C0-1D7C-4846-885D-1336A08B0830}" srcOrd="3" destOrd="0" presId="urn:microsoft.com/office/officeart/2005/8/layout/process1"/>
    <dgm:cxn modelId="{F05D22E1-1D70-4771-8355-311729C61081}" type="presParOf" srcId="{5C1E48C0-1D7C-4846-885D-1336A08B0830}" destId="{DF4BE6E0-E07A-44FD-B4B0-EEECA76CC369}" srcOrd="0" destOrd="0" presId="urn:microsoft.com/office/officeart/2005/8/layout/process1"/>
    <dgm:cxn modelId="{39359A23-1A38-45E7-B7F8-7C70C2C62CE6}" type="presParOf" srcId="{38808725-4B68-465A-9E2B-CEA852FB3BD2}" destId="{42B184BF-C0EC-4BDA-912E-B473EC7B0A0F}" srcOrd="4" destOrd="0" presId="urn:microsoft.com/office/officeart/2005/8/layout/process1"/>
    <dgm:cxn modelId="{2ECDB9D7-42C6-4880-87DA-77385C2C9950}" type="presParOf" srcId="{38808725-4B68-465A-9E2B-CEA852FB3BD2}" destId="{95547762-1C0D-4201-B877-102ED12A68C4}" srcOrd="5" destOrd="0" presId="urn:microsoft.com/office/officeart/2005/8/layout/process1"/>
    <dgm:cxn modelId="{EE0382DA-8937-42FF-82E4-0F3A20B4E141}" type="presParOf" srcId="{95547762-1C0D-4201-B877-102ED12A68C4}" destId="{8F062CBA-FC64-4EFE-8D9C-383285839386}" srcOrd="0" destOrd="0" presId="urn:microsoft.com/office/officeart/2005/8/layout/process1"/>
    <dgm:cxn modelId="{CF7B127D-136F-460A-8F69-82479A7A7C39}" type="presParOf" srcId="{38808725-4B68-465A-9E2B-CEA852FB3BD2}" destId="{15C8D12E-72F5-4C98-8EB2-8EF9E09D58B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BBA2F8B-2CB5-412F-BD42-BE548C54CF2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177D7D-C486-4C4E-943F-BADCDCFA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0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50A924-B94A-4CD7-9AC0-4B20DD563199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63A9257-A4B7-430F-AD9C-BC8F15EA6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9257-A4B7-430F-AD9C-BC8F15EA63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7" descr="chis_header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cla_chpr_logo_v062006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213" y="1905000"/>
            <a:ext cx="1804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HIS_Logo_New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1295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06800"/>
            <a:ext cx="9128125" cy="973138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Click to add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79938"/>
            <a:ext cx="9128125" cy="17875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 sz="3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D9F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085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8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2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7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0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9932" y="6294437"/>
            <a:ext cx="463775" cy="365125"/>
          </a:xfrm>
        </p:spPr>
        <p:txBody>
          <a:bodyPr/>
          <a:lstStyle/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8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his_header_tex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85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35163"/>
            <a:ext cx="86868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9" name="Picture 8" descr="ucla_chpr_logo_v06200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58100" y="76200"/>
            <a:ext cx="12573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2" descr="CHIS_Logo_New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73025"/>
            <a:ext cx="838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his_footer_tex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477000"/>
            <a:ext cx="9144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69932" y="6294437"/>
            <a:ext cx="463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C08C60-889A-48BA-9193-94F00B367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6D9F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75" y="3440241"/>
            <a:ext cx="9128125" cy="973138"/>
          </a:xfrm>
        </p:spPr>
        <p:txBody>
          <a:bodyPr/>
          <a:lstStyle/>
          <a:p>
            <a:r>
              <a:rPr lang="en-US" sz="3600" dirty="0" smtClean="0"/>
              <a:t>Finding effective ways to encourage teens to participate in a web-push survey </a:t>
            </a:r>
            <a:br>
              <a:rPr lang="en-US" sz="3600" dirty="0" smtClean="0"/>
            </a:br>
            <a:r>
              <a:rPr lang="en-US" sz="3600" dirty="0" smtClean="0"/>
              <a:t>(and getting their parents to let them)</a:t>
            </a:r>
            <a:endParaRPr lang="en-US" sz="3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5458675"/>
            <a:ext cx="9128125" cy="1223480"/>
          </a:xfrm>
        </p:spPr>
        <p:txBody>
          <a:bodyPr/>
          <a:lstStyle/>
          <a:p>
            <a:pPr algn="ctr"/>
            <a:r>
              <a:rPr lang="en-US" sz="2000" dirty="0"/>
              <a:t>Brian M. Wells</a:t>
            </a:r>
            <a:r>
              <a:rPr lang="en-US" sz="2000" baseline="30000" dirty="0"/>
              <a:t>1</a:t>
            </a:r>
            <a:r>
              <a:rPr lang="en-US" sz="2000" dirty="0"/>
              <a:t>, Todd Hughes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smtClean="0"/>
              <a:t>Royce </a:t>
            </a:r>
            <a:r>
              <a:rPr lang="en-US" sz="2000" dirty="0"/>
              <a:t>Park</a:t>
            </a:r>
            <a:r>
              <a:rPr lang="en-US" sz="2000" baseline="30000" dirty="0"/>
              <a:t>1</a:t>
            </a:r>
            <a:r>
              <a:rPr lang="en-US" sz="2000" dirty="0"/>
              <a:t>, Kathy Langdale</a:t>
            </a:r>
            <a:r>
              <a:rPr lang="en-US" sz="2000" baseline="30000" dirty="0"/>
              <a:t>2</a:t>
            </a:r>
            <a:r>
              <a:rPr lang="en-US" sz="2000" dirty="0"/>
              <a:t>, Suzanne Ryan-Ibarra</a:t>
            </a:r>
            <a:r>
              <a:rPr lang="en-US" sz="2000" baseline="30000" dirty="0"/>
              <a:t>3</a:t>
            </a:r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 UCLA Center for Health Policy Research </a:t>
            </a:r>
            <a:r>
              <a:rPr lang="en-US" sz="1600" baseline="30000" dirty="0"/>
              <a:t>2</a:t>
            </a:r>
            <a:r>
              <a:rPr lang="en-US" sz="1600" dirty="0"/>
              <a:t> SSRS </a:t>
            </a:r>
            <a:r>
              <a:rPr lang="en-US" sz="1600" baseline="30000" dirty="0"/>
              <a:t>3</a:t>
            </a:r>
            <a:r>
              <a:rPr lang="en-US" sz="1600" dirty="0"/>
              <a:t> Public Health Institute</a:t>
            </a:r>
            <a:endParaRPr lang="en-US" sz="1600" baseline="30000" dirty="0"/>
          </a:p>
          <a:p>
            <a:pPr algn="ctr"/>
            <a:r>
              <a:rPr lang="en-US" sz="2000" dirty="0" smtClean="0"/>
              <a:t>ESRA 2019 </a:t>
            </a:r>
            <a:r>
              <a:rPr lang="en-US" sz="2000" dirty="0"/>
              <a:t>– </a:t>
            </a:r>
            <a:r>
              <a:rPr lang="en-US" sz="2000" dirty="0" smtClean="0"/>
              <a:t>17 July 2019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mail materials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935163"/>
            <a:ext cx="8853854" cy="4846637"/>
          </a:xfrm>
        </p:spPr>
        <p:txBody>
          <a:bodyPr/>
          <a:lstStyle/>
          <a:p>
            <a:pPr marL="571500" indent="-514350">
              <a:buFont typeface="+mj-lt"/>
              <a:buAutoNum type="arabicParenR"/>
            </a:pPr>
            <a:r>
              <a:rPr lang="en-US" sz="2800" dirty="0" smtClean="0"/>
              <a:t>Initial </a:t>
            </a:r>
            <a:r>
              <a:rPr lang="en-US" sz="2800" dirty="0"/>
              <a:t>mail invitation</a:t>
            </a:r>
          </a:p>
          <a:p>
            <a:pPr lvl="1"/>
            <a:r>
              <a:rPr lang="en-US" sz="2400" dirty="0"/>
              <a:t>No greeting on the front of the envelope </a:t>
            </a:r>
          </a:p>
          <a:p>
            <a:pPr lvl="1"/>
            <a:r>
              <a:rPr lang="en-US" sz="2400" dirty="0"/>
              <a:t>English invitation letter and </a:t>
            </a:r>
            <a:r>
              <a:rPr lang="en-US" sz="2400" dirty="0" smtClean="0"/>
              <a:t>FAQs</a:t>
            </a:r>
            <a:endParaRPr lang="en-US" sz="2400" dirty="0"/>
          </a:p>
          <a:p>
            <a:pPr lvl="1"/>
            <a:r>
              <a:rPr lang="en-US" sz="2400" dirty="0"/>
              <a:t>$2 bill pre-incentive</a:t>
            </a:r>
          </a:p>
          <a:p>
            <a:pPr lvl="1"/>
            <a:r>
              <a:rPr lang="en-US" sz="2400" dirty="0"/>
              <a:t>Multilingual letter </a:t>
            </a:r>
            <a:r>
              <a:rPr lang="en-US" sz="2000" dirty="0" smtClean="0"/>
              <a:t>(Spanish, Chinese, Korean, Vietnamese, Tagalog)</a:t>
            </a:r>
            <a:endParaRPr lang="en-US" sz="2000" dirty="0"/>
          </a:p>
          <a:p>
            <a:pPr marL="571500" indent="-514350">
              <a:buFont typeface="+mj-lt"/>
              <a:buAutoNum type="arabicParenR"/>
            </a:pPr>
            <a:r>
              <a:rPr lang="en-US" sz="2800" dirty="0" smtClean="0"/>
              <a:t>Pressure-sealed </a:t>
            </a:r>
            <a:r>
              <a:rPr lang="en-US" sz="2800" dirty="0"/>
              <a:t>postcard</a:t>
            </a:r>
          </a:p>
          <a:p>
            <a:pPr marL="571500" indent="-514350">
              <a:buFont typeface="+mj-lt"/>
              <a:buAutoNum type="arabicParenR"/>
            </a:pPr>
            <a:r>
              <a:rPr lang="en-US" sz="2800" dirty="0" smtClean="0"/>
              <a:t>Final invitation letter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6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experiments: Teen design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9954" y="1609969"/>
            <a:ext cx="4040188" cy="639762"/>
          </a:xfrm>
        </p:spPr>
        <p:txBody>
          <a:bodyPr/>
          <a:lstStyle/>
          <a:p>
            <a:r>
              <a:rPr lang="en-US" dirty="0" smtClean="0"/>
              <a:t>Spring 2018 Feasibility Test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9954" y="2249731"/>
            <a:ext cx="3888887" cy="3951288"/>
          </a:xfrm>
        </p:spPr>
        <p:txBody>
          <a:bodyPr/>
          <a:lstStyle/>
          <a:p>
            <a:r>
              <a:rPr lang="en-US" sz="2000" dirty="0" smtClean="0"/>
              <a:t>Permission request in middle of adult survey</a:t>
            </a:r>
          </a:p>
          <a:p>
            <a:r>
              <a:rPr lang="en-US" sz="2000" dirty="0" smtClean="0"/>
              <a:t>No incentive</a:t>
            </a:r>
          </a:p>
          <a:p>
            <a:r>
              <a:rPr lang="en-US" sz="2000" dirty="0"/>
              <a:t>Single page consent </a:t>
            </a:r>
            <a:r>
              <a:rPr lang="en-US" sz="2000" dirty="0" smtClean="0"/>
              <a:t>script</a:t>
            </a:r>
          </a:p>
          <a:p>
            <a:r>
              <a:rPr lang="en-US" sz="2000" dirty="0" smtClean="0"/>
              <a:t>Multi-mode contact strategy</a:t>
            </a:r>
          </a:p>
          <a:p>
            <a:pPr lvl="1"/>
            <a:r>
              <a:rPr lang="en-US" sz="1800" dirty="0" smtClean="0"/>
              <a:t>Text/SMS, email, mail, CATI</a:t>
            </a:r>
          </a:p>
          <a:p>
            <a:pPr lvl="1"/>
            <a:r>
              <a:rPr lang="en-US" sz="1800" dirty="0" smtClean="0"/>
              <a:t>Ask for teen’s phone number</a:t>
            </a:r>
          </a:p>
          <a:p>
            <a:pPr lvl="1"/>
            <a:r>
              <a:rPr lang="en-US" sz="1800" dirty="0" smtClean="0"/>
              <a:t>Emphasize text invitation</a:t>
            </a:r>
          </a:p>
          <a:p>
            <a:pPr marL="0" indent="0">
              <a:buNone/>
            </a:pPr>
            <a:r>
              <a:rPr lang="en-US" sz="2000" i="1" dirty="0" smtClean="0"/>
              <a:t>Results were disappointing, therefore we redesigned the approach for the Fall pilot.</a:t>
            </a:r>
          </a:p>
          <a:p>
            <a:pPr lvl="1"/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36233" y="1609969"/>
            <a:ext cx="4041775" cy="639762"/>
          </a:xfrm>
        </p:spPr>
        <p:txBody>
          <a:bodyPr/>
          <a:lstStyle/>
          <a:p>
            <a:r>
              <a:rPr lang="en-US" dirty="0" smtClean="0"/>
              <a:t>Fall 2018 Statewide Pilot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50142" y="2249731"/>
            <a:ext cx="4209810" cy="3951288"/>
          </a:xfrm>
        </p:spPr>
        <p:txBody>
          <a:bodyPr/>
          <a:lstStyle/>
          <a:p>
            <a:r>
              <a:rPr lang="en-US" sz="2000" dirty="0" smtClean="0"/>
              <a:t>Permission request in middle </a:t>
            </a:r>
            <a:r>
              <a:rPr lang="en-US" sz="2000" dirty="0"/>
              <a:t>of adult survey</a:t>
            </a:r>
          </a:p>
          <a:p>
            <a:r>
              <a:rPr lang="en-US" sz="2000" dirty="0" smtClean="0"/>
              <a:t>$10 conditional incentive</a:t>
            </a:r>
          </a:p>
          <a:p>
            <a:r>
              <a:rPr lang="en-US" sz="2000" dirty="0"/>
              <a:t>Partitioned consent script </a:t>
            </a:r>
          </a:p>
          <a:p>
            <a:r>
              <a:rPr lang="en-US" sz="2000" dirty="0" smtClean="0"/>
              <a:t>Reduced multi-mode </a:t>
            </a:r>
            <a:r>
              <a:rPr lang="en-US" sz="2000" dirty="0"/>
              <a:t>contact strategy</a:t>
            </a:r>
          </a:p>
          <a:p>
            <a:pPr lvl="1"/>
            <a:r>
              <a:rPr lang="en-US" sz="1800" dirty="0" smtClean="0"/>
              <a:t>Mail, text/SMS, CATI</a:t>
            </a:r>
          </a:p>
          <a:p>
            <a:pPr lvl="1"/>
            <a:r>
              <a:rPr lang="en-US" sz="1800" dirty="0" smtClean="0"/>
              <a:t>Ask for best phone number</a:t>
            </a:r>
          </a:p>
          <a:p>
            <a:pPr lvl="1"/>
            <a:r>
              <a:rPr lang="en-US" sz="1800" dirty="0" smtClean="0"/>
              <a:t>Text reminder only if best number = teen’s mobile number</a:t>
            </a:r>
          </a:p>
          <a:p>
            <a:r>
              <a:rPr lang="en-US" sz="2000" dirty="0" smtClean="0"/>
              <a:t>Nested mailing</a:t>
            </a:r>
            <a:br>
              <a:rPr lang="en-US" sz="2000" dirty="0" smtClean="0"/>
            </a:br>
            <a:r>
              <a:rPr lang="en-US" sz="2000" dirty="0" smtClean="0"/>
              <a:t>(Matthews </a:t>
            </a:r>
            <a:r>
              <a:rPr lang="en-US" sz="2000" dirty="0"/>
              <a:t>et al., 2017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5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multi-mode contact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12" y="1889636"/>
            <a:ext cx="8460376" cy="45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focus groups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Conducted in September 2018 by PHI</a:t>
            </a:r>
          </a:p>
          <a:p>
            <a:r>
              <a:rPr lang="en-US" dirty="0" smtClean="0"/>
              <a:t>Key findings included:</a:t>
            </a:r>
          </a:p>
          <a:p>
            <a:pPr lvl="1"/>
            <a:r>
              <a:rPr lang="en-US" dirty="0"/>
              <a:t>Parents preferred a partitioned consent script</a:t>
            </a:r>
          </a:p>
          <a:p>
            <a:pPr lvl="2"/>
            <a:r>
              <a:rPr lang="en-US" dirty="0"/>
              <a:t>Doesn’t overwhelm them with information</a:t>
            </a:r>
          </a:p>
          <a:p>
            <a:pPr lvl="2"/>
            <a:r>
              <a:rPr lang="en-US" dirty="0"/>
              <a:t>Broken down by topic, pop-ups for specific questions</a:t>
            </a:r>
          </a:p>
          <a:p>
            <a:pPr lvl="1"/>
            <a:r>
              <a:rPr lang="en-US" dirty="0"/>
              <a:t>Incentives (specifically a gift card) are an important motivator for teens to participate</a:t>
            </a:r>
          </a:p>
          <a:p>
            <a:pPr lvl="1"/>
            <a:r>
              <a:rPr lang="en-US" dirty="0"/>
              <a:t>Parents want more information on how their teens’ data will be used, and support available for their </a:t>
            </a:r>
            <a:r>
              <a:rPr lang="en-US" dirty="0" smtClean="0"/>
              <a:t>teen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permission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random half-sample, we offered the parent a $10 incentive for permission to survey their teen</a:t>
            </a:r>
          </a:p>
          <a:p>
            <a:r>
              <a:rPr lang="en-US" sz="2800" dirty="0"/>
              <a:t>Permission refusal conversion letter mailed if permission was not obtained on the web</a:t>
            </a:r>
          </a:p>
          <a:p>
            <a:pPr lvl="1"/>
            <a:r>
              <a:rPr lang="en-US" sz="2400" dirty="0"/>
              <a:t>Letter mailed to parent along with sealed envelope for teen (just like when permission was received)</a:t>
            </a:r>
          </a:p>
          <a:p>
            <a:pPr lvl="1"/>
            <a:r>
              <a:rPr lang="en-US" sz="2400" dirty="0"/>
              <a:t>Offered $10 increase in parental incentive (see table below)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85467"/>
              </p:ext>
            </p:extLst>
          </p:nvPr>
        </p:nvGraphicFramePr>
        <p:xfrm>
          <a:off x="1707051" y="5217477"/>
          <a:ext cx="5729898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9144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 parent incentive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Refusal conversion incentive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incentive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$10 gift card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$10 check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$20 gift card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42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results (pre-refusal conversion)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test approach led </a:t>
            </a:r>
            <a:r>
              <a:rPr lang="en-US" dirty="0"/>
              <a:t>to significant increase in permission rates and overall completes compared to spring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The rest of this presentation focuses on the </a:t>
            </a:r>
            <a:r>
              <a:rPr lang="en-US" dirty="0"/>
              <a:t>f</a:t>
            </a:r>
            <a:r>
              <a:rPr lang="en-US" dirty="0" smtClean="0"/>
              <a:t>all test</a:t>
            </a:r>
            <a:endParaRPr lang="en-US" dirty="0"/>
          </a:p>
          <a:p>
            <a:r>
              <a:rPr lang="en-US" dirty="0"/>
              <a:t>Final </a:t>
            </a:r>
            <a:r>
              <a:rPr lang="en-US" dirty="0" smtClean="0"/>
              <a:t>fall response </a:t>
            </a:r>
            <a:r>
              <a:rPr lang="en-US" dirty="0"/>
              <a:t>rate equivalent to CHIS 2017</a:t>
            </a:r>
          </a:p>
          <a:p>
            <a:pPr lvl="1"/>
            <a:r>
              <a:rPr lang="en-US" dirty="0" smtClean="0"/>
              <a:t>Traded </a:t>
            </a:r>
            <a:r>
              <a:rPr lang="en-US" dirty="0" smtClean="0">
                <a:latin typeface="Calibri" panose="020F0502020204030204" pitchFamily="34" charset="0"/>
              </a:rPr>
              <a:t>↑ </a:t>
            </a:r>
            <a:r>
              <a:rPr lang="en-US" dirty="0" smtClean="0"/>
              <a:t>permission </a:t>
            </a:r>
            <a:r>
              <a:rPr lang="en-US" dirty="0"/>
              <a:t>rate for </a:t>
            </a:r>
            <a:r>
              <a:rPr lang="en-US" dirty="0" smtClean="0">
                <a:latin typeface="Calibri" panose="020F0502020204030204" pitchFamily="34" charset="0"/>
              </a:rPr>
              <a:t>↓ </a:t>
            </a:r>
            <a:r>
              <a:rPr lang="en-US" dirty="0" smtClean="0"/>
              <a:t>cooperation </a:t>
            </a:r>
            <a:r>
              <a:rPr lang="en-US" dirty="0"/>
              <a:t>rate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35071"/>
              </p:ext>
            </p:extLst>
          </p:nvPr>
        </p:nvGraphicFramePr>
        <p:xfrm>
          <a:off x="106099" y="5254443"/>
          <a:ext cx="8906016" cy="122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4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4738"/>
                <a:gridCol w="1011116"/>
                <a:gridCol w="931984"/>
                <a:gridCol w="1028700"/>
                <a:gridCol w="896816"/>
                <a:gridCol w="879230"/>
              </a:tblGrid>
              <a:tr h="5113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Teen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Eligible</a:t>
                      </a:r>
                      <a:r>
                        <a:rPr lang="en-US" sz="1400" baseline="0" dirty="0" smtClean="0"/>
                        <a:t> Teen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Teen</a:t>
                      </a:r>
                      <a:r>
                        <a:rPr lang="en-US" sz="1400" baseline="0" dirty="0" smtClean="0"/>
                        <a:t> Permission</a:t>
                      </a:r>
                      <a:endParaRPr lang="en-US" sz="14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Permission Rate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CHIS 2017</a:t>
                      </a:r>
                      <a:r>
                        <a:rPr lang="en-US" sz="1400" baseline="0" dirty="0" smtClean="0"/>
                        <a:t> Permission</a:t>
                      </a:r>
                      <a:endParaRPr lang="en-US" sz="1400" dirty="0" smtClean="0"/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Teen Completes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Completion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Weighted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RR</a:t>
                      </a:r>
                      <a:endParaRPr lang="en-US" sz="1400" baseline="30000" dirty="0"/>
                    </a:p>
                  </a:txBody>
                  <a:tcPr marL="68580" marR="68580" marT="34290" marB="3429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CHIS 2017 RR</a:t>
                      </a:r>
                      <a:endParaRPr lang="en-US" sz="1400" baseline="30000" dirty="0"/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01"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Spring (3 counties) </a:t>
                      </a:r>
                      <a:endParaRPr lang="en-US" sz="1400" b="0" baseline="30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125</a:t>
                      </a:r>
                      <a:endParaRPr lang="en-US" sz="14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38</a:t>
                      </a:r>
                      <a:endParaRPr lang="en-US" sz="14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30.4%</a:t>
                      </a:r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26.3%</a:t>
                      </a:r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12</a:t>
                      </a:r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31.6%</a:t>
                      </a:r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14.0%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23.4%</a:t>
                      </a:r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1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Fall (Statewide)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baseline="30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50.8%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72</a:t>
                      </a:r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47.7%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23.9%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191609" y="5756230"/>
            <a:ext cx="1970042" cy="723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867577">
            <a:off x="7220329" y="6004947"/>
            <a:ext cx="1767254" cy="428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99" y="6527387"/>
            <a:ext cx="5055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These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counts and rates do not include permission refusal conversion efforts. </a:t>
            </a:r>
          </a:p>
        </p:txBody>
      </p:sp>
    </p:spTree>
    <p:extLst>
      <p:ext uri="{BB962C8B-B14F-4D97-AF65-F5344CB8AC3E}">
        <p14:creationId xmlns:p14="http://schemas.microsoft.com/office/powerpoint/2010/main" val="158109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permission incentive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Parental incentive lead to virtually no difference in teen permission before refusal conversion</a:t>
            </a:r>
          </a:p>
          <a:p>
            <a:r>
              <a:rPr lang="en-US" dirty="0" smtClean="0"/>
              <a:t>Looking at subgroups, parental </a:t>
            </a:r>
            <a:r>
              <a:rPr lang="en-US" dirty="0"/>
              <a:t>incentive </a:t>
            </a:r>
            <a:r>
              <a:rPr lang="en-US" u="sng" dirty="0"/>
              <a:t>reduced</a:t>
            </a:r>
            <a:r>
              <a:rPr lang="en-US" dirty="0"/>
              <a:t> permission for single parent and foreign-born households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83440"/>
              </p:ext>
            </p:extLst>
          </p:nvPr>
        </p:nvGraphicFramePr>
        <p:xfrm>
          <a:off x="476808" y="4751117"/>
          <a:ext cx="8190384" cy="118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9380"/>
                <a:gridCol w="1179971"/>
                <a:gridCol w="1179971"/>
              </a:tblGrid>
              <a:tr h="3681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Incentive Experiment</a:t>
                      </a:r>
                      <a:r>
                        <a:rPr lang="en-US" sz="1600" baseline="30000" dirty="0" smtClean="0"/>
                        <a:t>1</a:t>
                      </a:r>
                      <a:endParaRPr lang="en-US" sz="1600" baseline="30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Eligible</a:t>
                      </a:r>
                      <a:r>
                        <a:rPr lang="en-US" sz="1600" baseline="0" dirty="0" smtClean="0"/>
                        <a:t> Teen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Teen</a:t>
                      </a:r>
                      <a:r>
                        <a:rPr lang="en-US" sz="1600" baseline="0" dirty="0" smtClean="0"/>
                        <a:t> Permission</a:t>
                      </a:r>
                      <a:endParaRPr lang="en-US" sz="16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Completes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Permission</a:t>
                      </a:r>
                      <a:r>
                        <a:rPr lang="en-US" sz="1600" baseline="0" dirty="0" smtClean="0"/>
                        <a:t> Rate</a:t>
                      </a:r>
                      <a:endParaRPr lang="en-US" sz="16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Completes/</a:t>
                      </a:r>
                    </a:p>
                    <a:p>
                      <a:pPr algn="ctr"/>
                      <a:r>
                        <a:rPr lang="en-US" sz="1600" dirty="0" smtClean="0"/>
                        <a:t>Permission</a:t>
                      </a:r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Completes/</a:t>
                      </a:r>
                    </a:p>
                    <a:p>
                      <a:pPr algn="ctr"/>
                      <a:r>
                        <a:rPr lang="en-US" sz="1600" dirty="0" smtClean="0"/>
                        <a:t>Eligible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Incentive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33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53.1%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47.8%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25.4%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$10 Incentive</a:t>
                      </a:r>
                      <a:endParaRPr lang="en-US" sz="1600" b="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137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73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38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53.3%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53.3%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27.7%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808" y="6021083"/>
            <a:ext cx="4981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These counts and rates do not include permission refusal conversion efforts.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43108" y="5270902"/>
            <a:ext cx="1002323" cy="723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 refusal conversion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we include </a:t>
            </a:r>
            <a:r>
              <a:rPr lang="en-US" sz="2800" dirty="0" smtClean="0"/>
              <a:t>permission </a:t>
            </a:r>
            <a:r>
              <a:rPr lang="en-US" sz="2800" dirty="0"/>
              <a:t>refusal conversion, we see </a:t>
            </a:r>
            <a:r>
              <a:rPr lang="en-US" sz="2800" dirty="0" smtClean="0">
                <a:sym typeface="Wingdings" panose="05000000000000000000" pitchFamily="2" charset="2"/>
              </a:rPr>
              <a:t>$</a:t>
            </a:r>
            <a:r>
              <a:rPr lang="en-US" sz="2800" dirty="0">
                <a:sym typeface="Wingdings" panose="05000000000000000000" pitchFamily="2" charset="2"/>
              </a:rPr>
              <a:t>20 incentive resulted in more refusal conversions than $10 incentive (p 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≈</a:t>
            </a:r>
            <a:r>
              <a:rPr lang="en-US" sz="2800" dirty="0">
                <a:sym typeface="Wingdings" panose="05000000000000000000" pitchFamily="2" charset="2"/>
              </a:rPr>
              <a:t> 0.05)</a:t>
            </a:r>
          </a:p>
          <a:p>
            <a:r>
              <a:rPr lang="en-US" sz="2800" dirty="0">
                <a:sym typeface="Wingdings" panose="05000000000000000000" pitchFamily="2" charset="2"/>
              </a:rPr>
              <a:t>Nominal increases in permission, completion, and response rate, but not statistically </a:t>
            </a:r>
            <a:r>
              <a:rPr lang="en-US" sz="2800" dirty="0" smtClean="0">
                <a:sym typeface="Wingdings" panose="05000000000000000000" pitchFamily="2" charset="2"/>
              </a:rPr>
              <a:t>significant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42404"/>
              </p:ext>
            </p:extLst>
          </p:nvPr>
        </p:nvGraphicFramePr>
        <p:xfrm>
          <a:off x="1984184" y="4346925"/>
          <a:ext cx="5292968" cy="112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9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830"/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Incentive Experiment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Permission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NRFU</a:t>
                      </a:r>
                      <a:r>
                        <a:rPr lang="en-US" sz="1400" baseline="0" dirty="0" smtClean="0"/>
                        <a:t> Completes</a:t>
                      </a:r>
                      <a:endParaRPr lang="en-US" sz="14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Completes/</a:t>
                      </a:r>
                    </a:p>
                    <a:p>
                      <a:pPr algn="ctr"/>
                      <a:r>
                        <a:rPr lang="en-US" sz="1400" dirty="0" smtClean="0"/>
                        <a:t>NRFU Teens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 NRFU Incentive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4.9%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$20 NRFU Incentive</a:t>
                      </a:r>
                      <a:endParaRPr lang="en-US" sz="1600" b="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64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15.6%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05339"/>
              </p:ext>
            </p:extLst>
          </p:nvPr>
        </p:nvGraphicFramePr>
        <p:xfrm>
          <a:off x="340887" y="5594830"/>
          <a:ext cx="8579562" cy="112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44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8351"/>
                <a:gridCol w="1090521"/>
                <a:gridCol w="968952"/>
                <a:gridCol w="968952"/>
              </a:tblGrid>
              <a:tr h="4515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Teen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Teen</a:t>
                      </a:r>
                      <a:r>
                        <a:rPr lang="en-US" sz="1400" baseline="0" dirty="0" smtClean="0"/>
                        <a:t> Permission</a:t>
                      </a:r>
                      <a:endParaRPr lang="en-US" sz="14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Phone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Permission Rate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Completion Rate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Weighted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RR</a:t>
                      </a:r>
                      <a:r>
                        <a:rPr lang="en-US" sz="1400" baseline="30000" dirty="0" smtClean="0"/>
                        <a:t>1</a:t>
                      </a:r>
                      <a:endParaRPr lang="en-US" sz="1400" baseline="30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CHIS 2017 RR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baseline="30000" dirty="0"/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0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Pre-NRFU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71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72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50.8%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47.7%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23.9%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23.4%</a:t>
                      </a:r>
                      <a:endParaRPr lang="en-US" sz="1600" b="0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368"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Post-NRFU</a:t>
                      </a:r>
                      <a:endParaRPr lang="en-US" sz="1600" b="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84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85</a:t>
                      </a:r>
                      <a:endParaRPr lang="en-US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55.2%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51.8%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106267" y="4807230"/>
            <a:ext cx="1002323" cy="723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034207">
            <a:off x="6892513" y="6278157"/>
            <a:ext cx="2060610" cy="425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8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Examined a logistic </a:t>
            </a:r>
            <a:r>
              <a:rPr lang="en-US" dirty="0"/>
              <a:t>regression predicting initial </a:t>
            </a:r>
            <a:r>
              <a:rPr lang="en-US" dirty="0" smtClean="0"/>
              <a:t>permission in the fall test</a:t>
            </a:r>
          </a:p>
          <a:p>
            <a:r>
              <a:rPr lang="en-US" dirty="0" smtClean="0"/>
              <a:t>Significant findings:</a:t>
            </a:r>
          </a:p>
          <a:p>
            <a:pPr lvl="1"/>
            <a:r>
              <a:rPr lang="en-US" sz="2400" dirty="0" smtClean="0"/>
              <a:t>Fathers </a:t>
            </a:r>
            <a:r>
              <a:rPr lang="en-US" sz="2400" dirty="0"/>
              <a:t>significantly </a:t>
            </a:r>
            <a:r>
              <a:rPr lang="en-US" sz="2400" u="sng" dirty="0"/>
              <a:t>less</a:t>
            </a:r>
            <a:r>
              <a:rPr lang="en-US" sz="2400" dirty="0"/>
              <a:t> likely to give permission for younger teens </a:t>
            </a:r>
            <a:r>
              <a:rPr lang="en-US" sz="2400" dirty="0" smtClean="0"/>
              <a:t>(</a:t>
            </a:r>
            <a:r>
              <a:rPr lang="en-US" sz="2400" dirty="0"/>
              <a:t>age 12-14) </a:t>
            </a:r>
            <a:r>
              <a:rPr lang="en-US" sz="2400" dirty="0" smtClean="0"/>
              <a:t>than older teens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(controlling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for gender)</a:t>
            </a:r>
          </a:p>
          <a:p>
            <a:pPr lvl="1"/>
            <a:r>
              <a:rPr lang="en-US" sz="2400" dirty="0"/>
              <a:t>Mothers significantly </a:t>
            </a:r>
            <a:r>
              <a:rPr lang="en-US" sz="2400" u="sng" dirty="0"/>
              <a:t>more</a:t>
            </a:r>
            <a:r>
              <a:rPr lang="en-US" sz="2400" dirty="0"/>
              <a:t> likely to give permission for younger teens </a:t>
            </a:r>
            <a:r>
              <a:rPr lang="en-US" sz="2400" dirty="0" smtClean="0"/>
              <a:t>(</a:t>
            </a:r>
            <a:r>
              <a:rPr lang="en-US" sz="2400" dirty="0"/>
              <a:t>age 12-14) </a:t>
            </a:r>
            <a:r>
              <a:rPr lang="en-US" sz="2400" dirty="0" smtClean="0"/>
              <a:t>than older teens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(controlling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for gender)</a:t>
            </a:r>
          </a:p>
          <a:p>
            <a:pPr lvl="1"/>
            <a:r>
              <a:rPr lang="en-US" sz="2400" dirty="0"/>
              <a:t>Mothers also </a:t>
            </a:r>
            <a:r>
              <a:rPr lang="en-US" sz="2400" u="sng" dirty="0"/>
              <a:t>more</a:t>
            </a:r>
            <a:r>
              <a:rPr lang="en-US" sz="2400" dirty="0"/>
              <a:t> likely to give permission for daughters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than sons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(controlling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for age)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8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1427"/>
            <a:ext cx="8686800" cy="4846637"/>
          </a:xfrm>
        </p:spPr>
        <p:txBody>
          <a:bodyPr/>
          <a:lstStyle/>
          <a:p>
            <a:r>
              <a:rPr lang="en-US" sz="2800" dirty="0" smtClean="0"/>
              <a:t>Text/SMS </a:t>
            </a:r>
            <a:r>
              <a:rPr lang="en-US" sz="2800" dirty="0"/>
              <a:t>and email contacts were not directly effective methods for recruiting teens</a:t>
            </a:r>
          </a:p>
          <a:p>
            <a:r>
              <a:rPr lang="en-US" sz="2800" dirty="0"/>
              <a:t>Teen incentive and nested mailing (i.e., parental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hand-off</a:t>
            </a:r>
            <a:r>
              <a:rPr lang="en-US" sz="2800" dirty="0"/>
              <a:t>) showed great </a:t>
            </a:r>
            <a:r>
              <a:rPr lang="en-US" sz="2800" dirty="0" smtClean="0"/>
              <a:t>improvements</a:t>
            </a:r>
            <a:endParaRPr lang="en-US" sz="2800" dirty="0"/>
          </a:p>
          <a:p>
            <a:r>
              <a:rPr lang="en-US" sz="2800" dirty="0"/>
              <a:t>Parental incentive discouraged key groups from providing initial permission</a:t>
            </a:r>
          </a:p>
          <a:p>
            <a:r>
              <a:rPr lang="en-US" sz="2800" dirty="0"/>
              <a:t>$20 parental incentive for refusal conversion more effective than $10 (conditional on original incentive)</a:t>
            </a:r>
          </a:p>
          <a:p>
            <a:r>
              <a:rPr lang="en-US" sz="2800" dirty="0"/>
              <a:t>Consider how to target permission materials to specific parent/child characteristic </a:t>
            </a:r>
            <a:r>
              <a:rPr lang="en-US" sz="2800" dirty="0" smtClean="0"/>
              <a:t>interactions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9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for this research provided by:</a:t>
            </a:r>
          </a:p>
          <a:p>
            <a:pPr lvl="1"/>
            <a:r>
              <a:rPr lang="en-US" dirty="0" smtClean="0"/>
              <a:t>Kaiser Permanente</a:t>
            </a:r>
          </a:p>
          <a:p>
            <a:pPr lvl="1"/>
            <a:r>
              <a:rPr lang="en-US" dirty="0" smtClean="0"/>
              <a:t>California Department of Health Care Services</a:t>
            </a:r>
            <a:endParaRPr lang="en-US" dirty="0"/>
          </a:p>
          <a:p>
            <a:r>
              <a:rPr lang="en-US" dirty="0" smtClean="0"/>
              <a:t>Guidance and consultation from the </a:t>
            </a:r>
            <a:br>
              <a:rPr lang="en-US" dirty="0" smtClean="0"/>
            </a:br>
            <a:r>
              <a:rPr lang="en-US" dirty="0" smtClean="0"/>
              <a:t>CHIS Redesign Working Group</a:t>
            </a:r>
            <a:endParaRPr lang="en-US" dirty="0"/>
          </a:p>
          <a:p>
            <a:r>
              <a:rPr lang="en-US" dirty="0" err="1" smtClean="0"/>
              <a:t>Kyli</a:t>
            </a:r>
            <a:r>
              <a:rPr lang="en-US" dirty="0" smtClean="0"/>
              <a:t> </a:t>
            </a:r>
            <a:r>
              <a:rPr lang="en-US" dirty="0" err="1" smtClean="0"/>
              <a:t>Gallington</a:t>
            </a:r>
            <a:r>
              <a:rPr lang="en-US" dirty="0" smtClean="0"/>
              <a:t> and Rebecca Garrow from the </a:t>
            </a:r>
            <a:br>
              <a:rPr lang="en-US" dirty="0" smtClean="0"/>
            </a:br>
            <a:r>
              <a:rPr lang="en-US" dirty="0" smtClean="0"/>
              <a:t>Public Health Institute for their assistance with our focus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3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Matthews</a:t>
            </a:r>
            <a:r>
              <a:rPr lang="en-US" sz="2000" dirty="0"/>
              <a:t>, P., Fahliogullari, S., &amp; Bell, E. (2017, July). </a:t>
            </a:r>
            <a:r>
              <a:rPr lang="en-US" sz="2000" i="1" dirty="0"/>
              <a:t>Successfully surveying young people online.</a:t>
            </a:r>
            <a:r>
              <a:rPr lang="en-US" sz="2000" dirty="0"/>
              <a:t> Paper presented at the European Survey Research Association Conference, Lisbon, Portugal.</a:t>
            </a:r>
          </a:p>
          <a:p>
            <a:r>
              <a:rPr lang="en-US" sz="2000" dirty="0"/>
              <a:t>Wells, B. (2018, May). </a:t>
            </a:r>
            <a:r>
              <a:rPr lang="en-US" sz="2000" i="1" dirty="0"/>
              <a:t>When design changes don’t pan out: The unexpected decline in child and adolescent interviews in the California Health Interview Survey. </a:t>
            </a:r>
            <a:r>
              <a:rPr lang="en-US" sz="2000" dirty="0"/>
              <a:t>Poster presented at the 73</a:t>
            </a:r>
            <a:r>
              <a:rPr lang="en-US" sz="2000" baseline="30000" dirty="0"/>
              <a:t>rd</a:t>
            </a:r>
            <a:r>
              <a:rPr lang="en-US" sz="2000" dirty="0"/>
              <a:t> Annual Conference of the American Association for Public Opinion Research, Denver, CO.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Todd Hughes</a:t>
            </a:r>
          </a:p>
          <a:p>
            <a:pPr marL="0" indent="0" algn="ctr">
              <a:buNone/>
            </a:pPr>
            <a:r>
              <a:rPr lang="en-US" dirty="0" smtClean="0"/>
              <a:t>toddhughes@ucla.edu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full report is available at:</a:t>
            </a:r>
          </a:p>
          <a:p>
            <a:pPr marL="0" indent="0" algn="ctr">
              <a:buNone/>
            </a:pPr>
            <a:r>
              <a:rPr lang="en-US" dirty="0"/>
              <a:t>healthpolicy.ucla.edu/chis/design/Pages/data-quality9.aspx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1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2163"/>
            <a:ext cx="8686800" cy="1143000"/>
          </a:xfrm>
        </p:spPr>
        <p:txBody>
          <a:bodyPr/>
          <a:lstStyle/>
          <a:p>
            <a:r>
              <a:rPr lang="en-US" sz="4000" dirty="0" smtClean="0"/>
              <a:t>California Health Interview Survey (CHIS) Main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7878"/>
            <a:ext cx="8686800" cy="4846637"/>
          </a:xfrm>
        </p:spPr>
        <p:txBody>
          <a:bodyPr/>
          <a:lstStyle/>
          <a:p>
            <a:r>
              <a:rPr lang="en-US" sz="2800" dirty="0" smtClean="0"/>
              <a:t>California’s assessment tool to meet state and local needs for population-based health data</a:t>
            </a:r>
          </a:p>
          <a:p>
            <a:r>
              <a:rPr lang="en-US" sz="2800" dirty="0" smtClean="0"/>
              <a:t>Provide Health and Health-related Estimates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at local-level for counties, cities with health departments, and statewide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for adults, </a:t>
            </a:r>
            <a:r>
              <a:rPr lang="en-US" sz="2400" b="1" dirty="0" smtClean="0">
                <a:solidFill>
                  <a:srgbClr val="FFFF00"/>
                </a:solidFill>
              </a:rPr>
              <a:t>teens</a:t>
            </a:r>
            <a:r>
              <a:rPr lang="en-US" sz="2400" dirty="0" smtClean="0"/>
              <a:t>, and children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for California’s major race/ethnic groups and (if possible) some smaller ethnic groups</a:t>
            </a:r>
          </a:p>
          <a:p>
            <a:pPr marL="971550" lvl="1" indent="-514350">
              <a:buAutoNum type="arabicParenR"/>
            </a:pPr>
            <a:r>
              <a:rPr lang="en-US" sz="2400" dirty="0" smtClean="0"/>
              <a:t>to wide audiences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CHIS currently conducted?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Through 2018 used RDD sampling (landline and cell) and Computer-Assisted Telephone Interview (CATI)</a:t>
            </a:r>
          </a:p>
          <a:p>
            <a:r>
              <a:rPr lang="en-US" sz="2400" dirty="0" smtClean="0"/>
              <a:t>CHIS collects detailed information for:</a:t>
            </a:r>
          </a:p>
          <a:p>
            <a:pPr marL="0" indent="0">
              <a:buNone/>
              <a:tabLst>
                <a:tab pos="68262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One adult (age 18+) in the household</a:t>
            </a:r>
          </a:p>
          <a:p>
            <a:pPr marL="0" indent="0">
              <a:buNone/>
              <a:tabLst>
                <a:tab pos="682625" algn="l"/>
              </a:tabLst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One adolescent (age 12-17) if present</a:t>
            </a:r>
            <a:r>
              <a:rPr lang="en-US" sz="2400" dirty="0" smtClean="0"/>
              <a:t>, and </a:t>
            </a:r>
          </a:p>
          <a:p>
            <a:pPr marL="0" indent="0">
              <a:buNone/>
              <a:tabLst>
                <a:tab pos="68262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One child (age 0-11) if present (by parent proxy)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3831622"/>
              </p:ext>
            </p:extLst>
          </p:nvPr>
        </p:nvGraphicFramePr>
        <p:xfrm>
          <a:off x="633707" y="4597400"/>
          <a:ext cx="7848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75585" y="4994031"/>
            <a:ext cx="1705707" cy="13979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permission vs.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</a:t>
            </a:r>
            <a:r>
              <a:rPr lang="en-US" dirty="0"/>
              <a:t>CHIS collects 20,000 adult interviews annually, the number of adolescent interviews is </a:t>
            </a:r>
            <a:r>
              <a:rPr lang="en-US" dirty="0" smtClean="0"/>
              <a:t>dwindling</a:t>
            </a:r>
          </a:p>
          <a:p>
            <a:pPr lvl="1"/>
            <a:r>
              <a:rPr lang="en-US" dirty="0" smtClean="0"/>
              <a:t>Primarily due to declining permission rates</a:t>
            </a:r>
            <a:endParaRPr lang="en-US" dirty="0"/>
          </a:p>
          <a:p>
            <a:r>
              <a:rPr lang="en-US" dirty="0" smtClean="0"/>
              <a:t>However, CATI benefits from the </a:t>
            </a:r>
            <a:r>
              <a:rPr lang="en-US" dirty="0"/>
              <a:t>parent </a:t>
            </a:r>
            <a:r>
              <a:rPr lang="en-US" dirty="0" smtClean="0"/>
              <a:t>handing </a:t>
            </a:r>
            <a:r>
              <a:rPr lang="en-US" dirty="0"/>
              <a:t>the phone to selected teen after adult interview once permission obtained</a:t>
            </a:r>
          </a:p>
          <a:p>
            <a:pPr lvl="1"/>
            <a:r>
              <a:rPr lang="en-US" dirty="0"/>
              <a:t>Key to high teen cooperation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4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Declines in teen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23029"/>
              </p:ext>
            </p:extLst>
          </p:nvPr>
        </p:nvGraphicFramePr>
        <p:xfrm>
          <a:off x="990600" y="1862735"/>
          <a:ext cx="71628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22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846637"/>
          </a:xfrm>
        </p:spPr>
        <p:txBody>
          <a:bodyPr/>
          <a:lstStyle/>
          <a:p>
            <a:r>
              <a:rPr lang="en-US" sz="2800" dirty="0"/>
              <a:t>How do we get from a parent providing permission for a teen on the web to the teen completing a survey on the web?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contact strategy works best for a push-to-web survey of teens from an ABS household survey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/>
              <a:t>Can the telephone hand-off effect be replicated within a </a:t>
            </a:r>
            <a:r>
              <a:rPr lang="en-US" sz="2800" dirty="0" smtClean="0"/>
              <a:t>push-to-web </a:t>
            </a:r>
            <a:r>
              <a:rPr lang="en-US" sz="2800" dirty="0"/>
              <a:t>survey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/>
              <a:t>What design elements can be included in an ABS push-to-web survey to better incentivize parents to provide permission for their teens?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9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experiments: Overall design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9954" y="1867144"/>
            <a:ext cx="4040188" cy="639762"/>
          </a:xfrm>
        </p:spPr>
        <p:txBody>
          <a:bodyPr/>
          <a:lstStyle/>
          <a:p>
            <a:r>
              <a:rPr lang="en-US" dirty="0" smtClean="0"/>
              <a:t>Spring 2018 Feasibility Test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9954" y="2506906"/>
            <a:ext cx="4040188" cy="3951288"/>
          </a:xfrm>
        </p:spPr>
        <p:txBody>
          <a:bodyPr/>
          <a:lstStyle/>
          <a:p>
            <a:r>
              <a:rPr lang="en-US" dirty="0" smtClean="0"/>
              <a:t>ABS mail push-to-web w/ CATI NRFU</a:t>
            </a:r>
          </a:p>
          <a:p>
            <a:r>
              <a:rPr lang="en-US" dirty="0" smtClean="0"/>
              <a:t>April—June 2018</a:t>
            </a:r>
          </a:p>
          <a:p>
            <a:r>
              <a:rPr lang="en-US" dirty="0" smtClean="0"/>
              <a:t>3 purposively selected counties (~250 adult interviews per county)</a:t>
            </a:r>
          </a:p>
          <a:p>
            <a:r>
              <a:rPr lang="en-US" dirty="0" smtClean="0"/>
              <a:t>English web instrument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36233" y="1867144"/>
            <a:ext cx="4041775" cy="639762"/>
          </a:xfrm>
        </p:spPr>
        <p:txBody>
          <a:bodyPr/>
          <a:lstStyle/>
          <a:p>
            <a:r>
              <a:rPr lang="en-US" dirty="0" smtClean="0"/>
              <a:t>Fall 2018 Statewide Pilot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36233" y="2506906"/>
            <a:ext cx="4041775" cy="3951288"/>
          </a:xfrm>
        </p:spPr>
        <p:txBody>
          <a:bodyPr/>
          <a:lstStyle/>
          <a:p>
            <a:r>
              <a:rPr lang="en-US" dirty="0"/>
              <a:t>ABS mail push-to-web w/ CATI NRFU</a:t>
            </a:r>
          </a:p>
          <a:p>
            <a:r>
              <a:rPr lang="en-US" dirty="0" smtClean="0"/>
              <a:t>October—December 2018</a:t>
            </a:r>
            <a:endParaRPr lang="en-US" dirty="0"/>
          </a:p>
          <a:p>
            <a:r>
              <a:rPr lang="en-US" dirty="0" smtClean="0"/>
              <a:t>Statewide, ~10% of annual CHIS sample (~2,500 adult interviews)</a:t>
            </a:r>
            <a:endParaRPr lang="en-US" dirty="0"/>
          </a:p>
          <a:p>
            <a:r>
              <a:rPr lang="en-US" dirty="0" smtClean="0"/>
              <a:t>English and Spanish </a:t>
            </a:r>
            <a:r>
              <a:rPr lang="en-US" dirty="0"/>
              <a:t>web instrument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4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73723"/>
            <a:ext cx="8686800" cy="1143000"/>
          </a:xfrm>
        </p:spPr>
        <p:txBody>
          <a:bodyPr/>
          <a:lstStyle/>
          <a:p>
            <a:r>
              <a:rPr lang="en-US" sz="4000" dirty="0" smtClean="0"/>
              <a:t>New CHIS Data Collection Approach for Adults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68534" y="1825626"/>
            <a:ext cx="3017520" cy="639762"/>
          </a:xfrm>
        </p:spPr>
        <p:txBody>
          <a:bodyPr/>
          <a:lstStyle/>
          <a:p>
            <a:r>
              <a:rPr lang="en-US" dirty="0" smtClean="0"/>
              <a:t>Phase 1: Push-to-Web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8216" y="2181615"/>
            <a:ext cx="3255391" cy="639762"/>
          </a:xfrm>
        </p:spPr>
        <p:txBody>
          <a:bodyPr/>
          <a:lstStyle/>
          <a:p>
            <a:pPr algn="ctr"/>
            <a:r>
              <a:rPr lang="en-US" dirty="0" smtClean="0"/>
              <a:t>Phase 2: Telephone Nonresponse Follow-up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8C60-889A-48BA-9193-94F00B3673C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615" y="2465388"/>
            <a:ext cx="3407358" cy="395128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4018" y="3086269"/>
            <a:ext cx="2823788" cy="21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9886"/>
      </p:ext>
    </p:extLst>
  </p:cSld>
  <p:clrMapOvr>
    <a:masterClrMapping/>
  </p:clrMapOvr>
</p:sld>
</file>

<file path=ppt/theme/theme1.xml><?xml version="1.0" encoding="utf-8"?>
<a:theme xmlns:a="http://schemas.openxmlformats.org/drawingml/2006/main" name="UCLA_CHIS_Templates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5E1B9EB-99B7-4CAF-80D0-3F279AFFCBCA}" vid="{4EC174F0-A336-465D-87B8-169C206BC5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UCLA_CHIS_Templates_Dark_revised</Template>
  <TotalTime>4905</TotalTime>
  <Words>1214</Words>
  <Application>Microsoft Office PowerPoint</Application>
  <PresentationFormat>On-screen Show (4:3)</PresentationFormat>
  <Paragraphs>247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UCLA_CHIS_Templates_Dark</vt:lpstr>
      <vt:lpstr>PowerPoint Presentation</vt:lpstr>
      <vt:lpstr>Special thanks</vt:lpstr>
      <vt:lpstr>California Health Interview Survey (CHIS) Main Objectives</vt:lpstr>
      <vt:lpstr>How is CHIS currently conducted?</vt:lpstr>
      <vt:lpstr>Teen permission vs. cooperation</vt:lpstr>
      <vt:lpstr>Declines in teen interviews</vt:lpstr>
      <vt:lpstr>Research questions</vt:lpstr>
      <vt:lpstr>Two experiments: Overall design</vt:lpstr>
      <vt:lpstr>New CHIS Data Collection Approach for Adults</vt:lpstr>
      <vt:lpstr>Adult mail materials</vt:lpstr>
      <vt:lpstr>Two experiments: Teen design</vt:lpstr>
      <vt:lpstr>Teen multi-mode contact strategy</vt:lpstr>
      <vt:lpstr>Parent focus groups</vt:lpstr>
      <vt:lpstr>Parental permission experiments</vt:lpstr>
      <vt:lpstr>Teen results (pre-refusal conversion)</vt:lpstr>
      <vt:lpstr>Parental permission incentive results</vt:lpstr>
      <vt:lpstr>Permission refusal conversion results</vt:lpstr>
      <vt:lpstr>Other findings</vt:lpstr>
      <vt:lpstr>Discussion and conclusions</vt:lpstr>
      <vt:lpstr>References</vt:lpstr>
      <vt:lpstr> Thank you!</vt:lpstr>
    </vt:vector>
  </TitlesOfParts>
  <Company>UCLA Center for Health Policy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Wells</dc:creator>
  <cp:lastModifiedBy>Todd Hughes</cp:lastModifiedBy>
  <cp:revision>160</cp:revision>
  <cp:lastPrinted>2017-10-03T23:25:39Z</cp:lastPrinted>
  <dcterms:created xsi:type="dcterms:W3CDTF">2017-10-02T21:30:31Z</dcterms:created>
  <dcterms:modified xsi:type="dcterms:W3CDTF">2019-07-12T16:25:29Z</dcterms:modified>
</cp:coreProperties>
</file>