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0"/>
  </p:notesMasterIdLst>
  <p:sldIdLst>
    <p:sldId id="256" r:id="rId5"/>
    <p:sldId id="299" r:id="rId6"/>
    <p:sldId id="317" r:id="rId7"/>
    <p:sldId id="300" r:id="rId8"/>
    <p:sldId id="296" r:id="rId9"/>
    <p:sldId id="297" r:id="rId10"/>
    <p:sldId id="298" r:id="rId11"/>
    <p:sldId id="303" r:id="rId12"/>
    <p:sldId id="302" r:id="rId13"/>
    <p:sldId id="304" r:id="rId14"/>
    <p:sldId id="305" r:id="rId15"/>
    <p:sldId id="306" r:id="rId16"/>
    <p:sldId id="307" r:id="rId17"/>
    <p:sldId id="308" r:id="rId18"/>
    <p:sldId id="309" r:id="rId19"/>
    <p:sldId id="323" r:id="rId20"/>
    <p:sldId id="320" r:id="rId21"/>
    <p:sldId id="322" r:id="rId22"/>
    <p:sldId id="312" r:id="rId23"/>
    <p:sldId id="314" r:id="rId24"/>
    <p:sldId id="318" r:id="rId25"/>
    <p:sldId id="319" r:id="rId26"/>
    <p:sldId id="315" r:id="rId27"/>
    <p:sldId id="331" r:id="rId28"/>
    <p:sldId id="32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062B8F-25BA-4632-B4C0-B08982A324B8}">
          <p14:sldIdLst>
            <p14:sldId id="256"/>
            <p14:sldId id="299"/>
            <p14:sldId id="317"/>
            <p14:sldId id="300"/>
            <p14:sldId id="296"/>
            <p14:sldId id="297"/>
            <p14:sldId id="298"/>
            <p14:sldId id="303"/>
            <p14:sldId id="302"/>
            <p14:sldId id="304"/>
            <p14:sldId id="305"/>
            <p14:sldId id="306"/>
            <p14:sldId id="307"/>
            <p14:sldId id="308"/>
            <p14:sldId id="309"/>
            <p14:sldId id="323"/>
            <p14:sldId id="320"/>
            <p14:sldId id="322"/>
            <p14:sldId id="312"/>
            <p14:sldId id="314"/>
            <p14:sldId id="318"/>
            <p14:sldId id="319"/>
            <p14:sldId id="315"/>
            <p14:sldId id="331"/>
            <p14:sldId id="321"/>
          </p14:sldIdLst>
        </p14:section>
        <p14:section name="Untitled Section" id="{9CF35BD1-1FE8-414F-872D-0BE9616ED15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pflugho\Projects\ESRA\Var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pflugho\Projects\ESRA\Var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Survey Satisfaction by Module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Sheet4!$A$3</c:f>
              <c:strCache>
                <c:ptCount val="1"/>
                <c:pt idx="0">
                  <c:v>time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Sheet4!$B$2:$D$2</c:f>
              <c:strCache>
                <c:ptCount val="3"/>
                <c:pt idx="0">
                  <c:v>pair</c:v>
                </c:pt>
                <c:pt idx="1">
                  <c:v>tri</c:v>
                </c:pt>
                <c:pt idx="2">
                  <c:v>all</c:v>
                </c:pt>
              </c:strCache>
            </c:strRef>
          </c:cat>
          <c:val>
            <c:numRef>
              <c:f>Sheet4!$B$3:$D$3</c:f>
              <c:numCache>
                <c:formatCode>General</c:formatCode>
                <c:ptCount val="3"/>
                <c:pt idx="0">
                  <c:v>4.4400000000000004</c:v>
                </c:pt>
                <c:pt idx="1">
                  <c:v>4.4000000000000004</c:v>
                </c:pt>
                <c:pt idx="2">
                  <c:v>4.24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C5-4EC7-92FE-81C9D391ED3E}"/>
            </c:ext>
          </c:extLst>
        </c:ser>
        <c:ser>
          <c:idx val="1"/>
          <c:order val="1"/>
          <c:tx>
            <c:strRef>
              <c:f>Sheet4!$A$4</c:f>
              <c:strCache>
                <c:ptCount val="1"/>
                <c:pt idx="0">
                  <c:v>fun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Sheet4!$B$2:$D$2</c:f>
              <c:strCache>
                <c:ptCount val="3"/>
                <c:pt idx="0">
                  <c:v>pair</c:v>
                </c:pt>
                <c:pt idx="1">
                  <c:v>tri</c:v>
                </c:pt>
                <c:pt idx="2">
                  <c:v>all</c:v>
                </c:pt>
              </c:strCache>
            </c:strRef>
          </c:cat>
          <c:val>
            <c:numRef>
              <c:f>Sheet4!$B$4:$D$4</c:f>
              <c:numCache>
                <c:formatCode>General</c:formatCode>
                <c:ptCount val="3"/>
                <c:pt idx="0">
                  <c:v>3.79</c:v>
                </c:pt>
                <c:pt idx="1">
                  <c:v>3.8</c:v>
                </c:pt>
                <c:pt idx="2">
                  <c:v>3.67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C5-4EC7-92FE-81C9D391E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4078440"/>
        <c:axId val="534074832"/>
      </c:lineChart>
      <c:catAx>
        <c:axId val="534078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74832"/>
        <c:crosses val="autoZero"/>
        <c:auto val="1"/>
        <c:lblAlgn val="ctr"/>
        <c:lblOffset val="100"/>
        <c:noMultiLvlLbl val="0"/>
      </c:catAx>
      <c:valAx>
        <c:axId val="534074832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78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/>
              <a:t>Survey Satisfaction by Module and Device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Sheet4!$B$20</c:f>
              <c:strCache>
                <c:ptCount val="1"/>
                <c:pt idx="0">
                  <c:v>mobile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Sheet4!$C$19:$E$19</c:f>
              <c:strCache>
                <c:ptCount val="3"/>
                <c:pt idx="0">
                  <c:v>pair</c:v>
                </c:pt>
                <c:pt idx="1">
                  <c:v>tri</c:v>
                </c:pt>
                <c:pt idx="2">
                  <c:v>all</c:v>
                </c:pt>
              </c:strCache>
            </c:strRef>
          </c:cat>
          <c:val>
            <c:numRef>
              <c:f>Sheet4!$C$20:$E$20</c:f>
              <c:numCache>
                <c:formatCode>General</c:formatCode>
                <c:ptCount val="3"/>
                <c:pt idx="0">
                  <c:v>4.38</c:v>
                </c:pt>
                <c:pt idx="1">
                  <c:v>4.34</c:v>
                </c:pt>
                <c:pt idx="2">
                  <c:v>4.1399999999999997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68-4A17-AD71-03141BCCD434}"/>
            </c:ext>
          </c:extLst>
        </c:ser>
        <c:ser>
          <c:idx val="1"/>
          <c:order val="1"/>
          <c:tx>
            <c:strRef>
              <c:f>Sheet4!$B$21</c:f>
              <c:strCache>
                <c:ptCount val="1"/>
                <c:pt idx="0">
                  <c:v>pc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Sheet4!$C$19:$E$19</c:f>
              <c:strCache>
                <c:ptCount val="3"/>
                <c:pt idx="0">
                  <c:v>pair</c:v>
                </c:pt>
                <c:pt idx="1">
                  <c:v>tri</c:v>
                </c:pt>
                <c:pt idx="2">
                  <c:v>all</c:v>
                </c:pt>
              </c:strCache>
            </c:strRef>
          </c:cat>
          <c:val>
            <c:numRef>
              <c:f>Sheet4!$C$21:$E$21</c:f>
              <c:numCache>
                <c:formatCode>General</c:formatCode>
                <c:ptCount val="3"/>
                <c:pt idx="0">
                  <c:v>4.54</c:v>
                </c:pt>
                <c:pt idx="1">
                  <c:v>4.49</c:v>
                </c:pt>
                <c:pt idx="2">
                  <c:v>4.3499999999999996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68-4A17-AD71-03141BCCD434}"/>
            </c:ext>
          </c:extLst>
        </c:ser>
        <c:ser>
          <c:idx val="2"/>
          <c:order val="2"/>
          <c:tx>
            <c:strRef>
              <c:f>Sheet4!$B$22</c:f>
              <c:strCache>
                <c:ptCount val="1"/>
                <c:pt idx="0">
                  <c:v>tablet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Sheet4!$C$19:$E$19</c:f>
              <c:strCache>
                <c:ptCount val="3"/>
                <c:pt idx="0">
                  <c:v>pair</c:v>
                </c:pt>
                <c:pt idx="1">
                  <c:v>tri</c:v>
                </c:pt>
                <c:pt idx="2">
                  <c:v>all</c:v>
                </c:pt>
              </c:strCache>
            </c:strRef>
          </c:cat>
          <c:val>
            <c:numRef>
              <c:f>Sheet4!$C$22:$E$22</c:f>
              <c:numCache>
                <c:formatCode>General</c:formatCode>
                <c:ptCount val="3"/>
                <c:pt idx="0">
                  <c:v>4.42</c:v>
                </c:pt>
                <c:pt idx="1">
                  <c:v>4.38</c:v>
                </c:pt>
                <c:pt idx="2">
                  <c:v>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68-4A17-AD71-03141BCCD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4094184"/>
        <c:axId val="534097792"/>
      </c:lineChart>
      <c:catAx>
        <c:axId val="53409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97792"/>
        <c:crosses val="autoZero"/>
        <c:auto val="1"/>
        <c:lblAlgn val="ctr"/>
        <c:lblOffset val="100"/>
        <c:noMultiLvlLbl val="0"/>
      </c:catAx>
      <c:valAx>
        <c:axId val="53409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9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F5A24-522C-472C-9345-A8BED965E15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14C43-4229-4CB8-8C41-5B9EFC9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3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514C43-4229-4CB8-8C41-5B9EFC94E16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20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Combined Tablet Male 18-34 and 35-44 because of a zero cell percentage.</a:t>
            </a:r>
          </a:p>
          <a:p>
            <a:r>
              <a:rPr lang="en-US" dirty="0"/>
              <a:t>Weights ranged from .552 to 2.391 which is a ratio of 4.3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98FA-CDB7-4F87-A043-B4E7E7FAE32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03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7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9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3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1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6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7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5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1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2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8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57503-60F7-AB45-BC25-B74630B30CB6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6B01C-FCCC-5540-BF2F-2E532C5913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NR-4-3rati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"/>
            <a:ext cx="9144000" cy="6856972"/>
          </a:xfrm>
          <a:prstGeom prst="rect">
            <a:avLst/>
          </a:prstGeom>
        </p:spPr>
      </p:pic>
      <p:pic>
        <p:nvPicPr>
          <p:cNvPr id="8" name="Picture 7" descr="UWSP1-4-3ratio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63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sas.com/resources/papers/proceedings/proceedings/sugi22/STATS/PAPER286.PDF" TargetMode="External"/><Relationship Id="rId2" Type="http://schemas.openxmlformats.org/officeDocument/2006/relationships/hyperlink" Target="https://bookdown.org/mwheymans/Book_M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4397"/>
            <a:ext cx="7772400" cy="2493335"/>
          </a:xfrm>
        </p:spPr>
        <p:txBody>
          <a:bodyPr>
            <a:normAutofit fontScale="90000"/>
          </a:bodyPr>
          <a:lstStyle/>
          <a:p>
            <a:r>
              <a:rPr lang="en-US" dirty="0"/>
              <a:t>Split Survey Design: Missing Completely At Random?</a:t>
            </a:r>
            <a:br>
              <a:rPr lang="en-US" dirty="0"/>
            </a:br>
            <a:r>
              <a:rPr lang="en-US" sz="3100" i="1" dirty="0"/>
              <a:t>Impact on Attribute Importance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ESRA 2019 - Zagreb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Kurt A. Pflughoeft, Ph.D.</a:t>
            </a:r>
          </a:p>
          <a:p>
            <a:r>
              <a:rPr lang="en-US" dirty="0"/>
              <a:t>University of Wisconsin at Stevens Point</a:t>
            </a:r>
          </a:p>
          <a:p>
            <a:r>
              <a:rPr lang="en-US" dirty="0"/>
              <a:t>Sharon </a:t>
            </a:r>
            <a:r>
              <a:rPr lang="en-US" dirty="0" err="1"/>
              <a:t>Alberg</a:t>
            </a:r>
            <a:endParaRPr lang="en-US" dirty="0"/>
          </a:p>
          <a:p>
            <a:r>
              <a:rPr lang="en-US" dirty="0" err="1"/>
              <a:t>MaritzCX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48A528-A266-4642-89E0-7139718E2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77" y="1417638"/>
            <a:ext cx="4481757" cy="27734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736BE4-65B8-4967-9426-B536603C4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and Price Exceptions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DA95AAD-4202-4AAD-AE5A-DACBB489C852}"/>
              </a:ext>
            </a:extLst>
          </p:cNvPr>
          <p:cNvSpPr/>
          <p:nvPr/>
        </p:nvSpPr>
        <p:spPr>
          <a:xfrm>
            <a:off x="6136850" y="3176836"/>
            <a:ext cx="1668544" cy="9426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VALUE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BE7213-B1EA-44FD-8DD0-B0F4DDE03A5E}"/>
              </a:ext>
            </a:extLst>
          </p:cNvPr>
          <p:cNvSpPr/>
          <p:nvPr/>
        </p:nvSpPr>
        <p:spPr>
          <a:xfrm>
            <a:off x="4997778" y="4910893"/>
            <a:ext cx="1668544" cy="9426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OSAT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50039C-30AD-4FB9-8E18-9490BDD2EC9A}"/>
              </a:ext>
            </a:extLst>
          </p:cNvPr>
          <p:cNvSpPr/>
          <p:nvPr/>
        </p:nvSpPr>
        <p:spPr>
          <a:xfrm>
            <a:off x="7334054" y="4910893"/>
            <a:ext cx="1668544" cy="9426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PRICE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92F704-F055-4D1F-B9C4-6B823FDA0AB8}"/>
              </a:ext>
            </a:extLst>
          </p:cNvPr>
          <p:cNvCxnSpPr>
            <a:cxnSpLocks/>
            <a:stCxn id="7" idx="0"/>
            <a:endCxn id="6" idx="4"/>
          </p:cNvCxnSpPr>
          <p:nvPr/>
        </p:nvCxnSpPr>
        <p:spPr>
          <a:xfrm flipV="1">
            <a:off x="5832050" y="4119516"/>
            <a:ext cx="1139072" cy="791377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C684A8-2E81-425E-A0CF-62588D947A6E}"/>
              </a:ext>
            </a:extLst>
          </p:cNvPr>
          <p:cNvCxnSpPr>
            <a:cxnSpLocks/>
            <a:stCxn id="8" idx="0"/>
            <a:endCxn id="6" idx="4"/>
          </p:cNvCxnSpPr>
          <p:nvPr/>
        </p:nvCxnSpPr>
        <p:spPr>
          <a:xfrm flipH="1" flipV="1">
            <a:off x="6971122" y="4119516"/>
            <a:ext cx="1197204" cy="791377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752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99F3-B8F2-40DE-8C62-49D43D82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Theil’s Attribute Importance </a:t>
            </a:r>
            <a:br>
              <a:rPr lang="en-US" dirty="0"/>
            </a:br>
            <a:r>
              <a:rPr lang="en-US" sz="3100" dirty="0"/>
              <a:t>based on Correlation Matrix (no imputation)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7920B0-6D50-410B-B960-0C8063BA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04041"/>
              </p:ext>
            </p:extLst>
          </p:nvPr>
        </p:nvGraphicFramePr>
        <p:xfrm>
          <a:off x="377072" y="1894788"/>
          <a:ext cx="7711128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9500">
                  <a:extLst>
                    <a:ext uri="{9D8B030D-6E8A-4147-A177-3AD203B41FA5}">
                      <a16:colId xmlns:a16="http://schemas.microsoft.com/office/drawing/2014/main" val="1124101639"/>
                    </a:ext>
                  </a:extLst>
                </a:gridCol>
                <a:gridCol w="848215">
                  <a:extLst>
                    <a:ext uri="{9D8B030D-6E8A-4147-A177-3AD203B41FA5}">
                      <a16:colId xmlns:a16="http://schemas.microsoft.com/office/drawing/2014/main" val="3853297980"/>
                    </a:ext>
                  </a:extLst>
                </a:gridCol>
                <a:gridCol w="785548">
                  <a:extLst>
                    <a:ext uri="{9D8B030D-6E8A-4147-A177-3AD203B41FA5}">
                      <a16:colId xmlns:a16="http://schemas.microsoft.com/office/drawing/2014/main" val="2121239359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57433304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366075031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1003744676"/>
                    </a:ext>
                  </a:extLst>
                </a:gridCol>
              </a:tblGrid>
              <a:tr h="5124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Attributes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Full Mods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Pair Mods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Tri Mods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effectLst/>
                        </a:rPr>
                        <a:t>Mixed Mods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solidFill>
                            <a:srgbClr val="FF0000"/>
                          </a:solidFill>
                          <a:effectLst/>
                        </a:rPr>
                        <a:t>ALL OBS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55820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Quality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25.5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26.3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926093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Food Taste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24.7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7501198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Service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16.5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19.8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7191052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Menu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191726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Rest. Appear.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907200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78787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Drink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0047095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 Seat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4045532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Noise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20694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SURVEYS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626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1,200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1,200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800-1200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3025-4625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317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B208CA6-B9A1-4144-90FC-6CD88F2A1A3F}"/>
              </a:ext>
            </a:extLst>
          </p:cNvPr>
          <p:cNvSpPr txBox="1"/>
          <p:nvPr/>
        </p:nvSpPr>
        <p:spPr>
          <a:xfrm>
            <a:off x="377072" y="5614932"/>
            <a:ext cx="7711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Little's MCAR  Pair, Sig. = 0.16,  Tri, Sig. = 0.99 Mixed, Sig=0.99   All </a:t>
            </a:r>
            <a:r>
              <a:rPr lang="en-US" dirty="0" err="1"/>
              <a:t>obs</a:t>
            </a:r>
            <a:r>
              <a:rPr lang="en-US" dirty="0"/>
              <a:t>, Sig.=0.03  All Mobile, Sig.=0.00  All PC, Sig.=0.24  All Tablet, Sig.=0.43  (SPSS V25)</a:t>
            </a:r>
          </a:p>
        </p:txBody>
      </p:sp>
    </p:spTree>
    <p:extLst>
      <p:ext uri="{BB962C8B-B14F-4D97-AF65-F5344CB8AC3E}">
        <p14:creationId xmlns:p14="http://schemas.microsoft.com/office/powerpoint/2010/main" val="714961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2A1B6-EDDB-4C92-AF50-440774EBC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Error for Theil’s?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8E529-BAEE-4588-A72B-BADB7C24E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3 attributes as noted by importance largely the same expect menu select for Tri-Mod; order within Top 3 has some variations</a:t>
            </a:r>
          </a:p>
          <a:p>
            <a:r>
              <a:rPr lang="en-US" dirty="0"/>
              <a:t>Treat Full Mods Data Bootstrapped as truth</a:t>
            </a:r>
          </a:p>
          <a:p>
            <a:pPr lvl="1"/>
            <a:r>
              <a:rPr lang="en-US" dirty="0"/>
              <a:t>Reason</a:t>
            </a:r>
          </a:p>
          <a:p>
            <a:pPr lvl="2"/>
            <a:r>
              <a:rPr lang="en-US" dirty="0"/>
              <a:t>Analytical formula for standard error not available</a:t>
            </a:r>
          </a:p>
          <a:p>
            <a:pPr lvl="2"/>
            <a:r>
              <a:rPr lang="en-US" dirty="0"/>
              <a:t>Bootstrapping can be done but is expensive for one model and very expensive for multiple models</a:t>
            </a:r>
          </a:p>
        </p:txBody>
      </p:sp>
    </p:spTree>
    <p:extLst>
      <p:ext uri="{BB962C8B-B14F-4D97-AF65-F5344CB8AC3E}">
        <p14:creationId xmlns:p14="http://schemas.microsoft.com/office/powerpoint/2010/main" val="2916949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CB7A-CB18-409B-9AD0-C6E4C6C0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Bootstrap Distributions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806AA6-3E5E-4050-9934-A6064768E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82" y="1187776"/>
            <a:ext cx="3588418" cy="23877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339FFB-4D0D-4637-8FDB-E9565B28C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01" y="3674097"/>
            <a:ext cx="3588420" cy="23877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97A679-7671-4B7E-A931-05DAA08F86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00" y="1165430"/>
            <a:ext cx="3588418" cy="23877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0EFC9B-9537-4DC7-B231-6D65C42BF7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579" y="3674096"/>
            <a:ext cx="3588419" cy="238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19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60BCF-FBD8-4D74-9FA6-D5E56507E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Importance Intervals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57640-D0BF-445D-BF55-1102BFCB4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4378"/>
            <a:ext cx="5619065" cy="43814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D28BF2-0F57-49D7-AC1A-5A6E75FD5FC2}"/>
              </a:ext>
            </a:extLst>
          </p:cNvPr>
          <p:cNvSpPr txBox="1"/>
          <p:nvPr/>
        </p:nvSpPr>
        <p:spPr>
          <a:xfrm>
            <a:off x="6664751" y="3961370"/>
            <a:ext cx="18193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 &amp; Upper Bounds</a:t>
            </a:r>
          </a:p>
          <a:p>
            <a:r>
              <a:rPr lang="en-US" dirty="0"/>
              <a:t>	L</a:t>
            </a:r>
            <a:r>
              <a:rPr lang="en-US" baseline="-25000" dirty="0"/>
              <a:t>0.025</a:t>
            </a:r>
          </a:p>
          <a:p>
            <a:r>
              <a:rPr lang="en-US" dirty="0"/>
              <a:t>	U</a:t>
            </a:r>
            <a:r>
              <a:rPr lang="en-US" baseline="-25000" dirty="0"/>
              <a:t>0.975</a:t>
            </a:r>
          </a:p>
          <a:p>
            <a:endParaRPr lang="en-US" baseline="-25000" dirty="0"/>
          </a:p>
          <a:p>
            <a:r>
              <a:rPr lang="en-US" sz="2400" baseline="-25000" dirty="0"/>
              <a:t>Boot n = 1000</a:t>
            </a:r>
          </a:p>
          <a:p>
            <a:r>
              <a:rPr lang="en-US" sz="2400" baseline="-25000" dirty="0"/>
              <a:t>OSAT = Dependent Variable</a:t>
            </a:r>
          </a:p>
        </p:txBody>
      </p:sp>
    </p:spTree>
    <p:extLst>
      <p:ext uri="{BB962C8B-B14F-4D97-AF65-F5344CB8AC3E}">
        <p14:creationId xmlns:p14="http://schemas.microsoft.com/office/powerpoint/2010/main" val="98843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99F3-B8F2-40DE-8C62-49D43D82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Differences in </a:t>
            </a:r>
            <a:r>
              <a:rPr lang="en-US" dirty="0" err="1"/>
              <a:t>Importances</a:t>
            </a:r>
            <a:br>
              <a:rPr lang="en-US" dirty="0"/>
            </a:br>
            <a:r>
              <a:rPr lang="en-US" sz="3100" dirty="0"/>
              <a:t>based on Correlation Matrix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7920B0-6D50-410B-B960-0C8063BA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63996"/>
              </p:ext>
            </p:extLst>
          </p:nvPr>
        </p:nvGraphicFramePr>
        <p:xfrm>
          <a:off x="716436" y="1771574"/>
          <a:ext cx="7711128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9500">
                  <a:extLst>
                    <a:ext uri="{9D8B030D-6E8A-4147-A177-3AD203B41FA5}">
                      <a16:colId xmlns:a16="http://schemas.microsoft.com/office/drawing/2014/main" val="1124101639"/>
                    </a:ext>
                  </a:extLst>
                </a:gridCol>
                <a:gridCol w="848215">
                  <a:extLst>
                    <a:ext uri="{9D8B030D-6E8A-4147-A177-3AD203B41FA5}">
                      <a16:colId xmlns:a16="http://schemas.microsoft.com/office/drawing/2014/main" val="3853297980"/>
                    </a:ext>
                  </a:extLst>
                </a:gridCol>
                <a:gridCol w="785548">
                  <a:extLst>
                    <a:ext uri="{9D8B030D-6E8A-4147-A177-3AD203B41FA5}">
                      <a16:colId xmlns:a16="http://schemas.microsoft.com/office/drawing/2014/main" val="2121239359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57433304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366075031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1003744676"/>
                    </a:ext>
                  </a:extLst>
                </a:gridCol>
              </a:tblGrid>
              <a:tr h="5124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Attributes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Boot Ave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Pair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Tri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effectLst/>
                        </a:rPr>
                        <a:t>Mixed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solidFill>
                            <a:srgbClr val="FF0000"/>
                          </a:solidFill>
                          <a:effectLst/>
                        </a:rPr>
                        <a:t>All </a:t>
                      </a:r>
                      <a:r>
                        <a:rPr lang="en-US" sz="1800" u="sng" dirty="0" err="1">
                          <a:solidFill>
                            <a:srgbClr val="FF0000"/>
                          </a:solidFill>
                          <a:effectLst/>
                        </a:rPr>
                        <a:t>Obs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55820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Quality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06926093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Food Taste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7501198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Service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-4.05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3.47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-0.93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27191052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Menu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-2.91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0.79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191726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Rest. Appear.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0.61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0907200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3378787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Drink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-2.10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0047095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 Seat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-1.08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74045532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Noise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-0.51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20694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317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6A1486-98A3-4DF1-B260-47EA73A4907C}"/>
              </a:ext>
            </a:extLst>
          </p:cNvPr>
          <p:cNvSpPr txBox="1"/>
          <p:nvPr/>
        </p:nvSpPr>
        <p:spPr>
          <a:xfrm>
            <a:off x="377072" y="5458120"/>
            <a:ext cx="77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Green</a:t>
            </a:r>
            <a:r>
              <a:rPr lang="en-US" dirty="0"/>
              <a:t> within 95 Percentile Interval (PI), </a:t>
            </a:r>
            <a:r>
              <a:rPr lang="en-US" b="1" dirty="0">
                <a:solidFill>
                  <a:srgbClr val="C00000"/>
                </a:solidFill>
              </a:rPr>
              <a:t>Red</a:t>
            </a:r>
            <a:r>
              <a:rPr lang="en-US" dirty="0"/>
              <a:t> outside PI </a:t>
            </a:r>
          </a:p>
        </p:txBody>
      </p:sp>
    </p:spTree>
    <p:extLst>
      <p:ext uri="{BB962C8B-B14F-4D97-AF65-F5344CB8AC3E}">
        <p14:creationId xmlns:p14="http://schemas.microsoft.com/office/powerpoint/2010/main" val="1898069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6EB4-D699-4911-ACF6-83FBC6AB6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Imputation - SPSS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828DD-7FB6-43C5-8AD7-DB2443A66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23" y="1319683"/>
            <a:ext cx="3563971" cy="27471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DAE3E1-0EC2-4C04-A074-C5D846171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439" y="4164757"/>
            <a:ext cx="4548899" cy="24764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D4D28F-3418-4AF0-9BFE-2A58FDB266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4745" y="2560638"/>
            <a:ext cx="3969816" cy="354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56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70C43-2C6F-49A5-9D2C-5A4793884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Imputation - Pairwise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83460-C7F7-4ADD-B3B1-3E761E332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19133"/>
            <a:ext cx="8229600" cy="1357461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indicates pooled correlation is lower;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green</a:t>
            </a:r>
            <a:r>
              <a:rPr lang="en-US" dirty="0"/>
              <a:t> indicates larger</a:t>
            </a:r>
          </a:p>
          <a:p>
            <a:pPr lvl="1"/>
            <a:r>
              <a:rPr lang="en-US" dirty="0"/>
              <a:t>Average decrease -0.0212 (off diagonal)</a:t>
            </a:r>
          </a:p>
          <a:p>
            <a:r>
              <a:rPr lang="en-US" dirty="0"/>
              <a:t>OSAT had no missing</a:t>
            </a:r>
          </a:p>
          <a:p>
            <a:r>
              <a:rPr lang="en-US" dirty="0"/>
              <a:t>Used MI in SPSS as the package is common in market research</a:t>
            </a:r>
          </a:p>
          <a:p>
            <a:pPr lvl="1"/>
            <a:r>
              <a:rPr lang="en-US" dirty="0"/>
              <a:t>M=5</a:t>
            </a: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F240DF4-7C74-454B-BF1B-2309A3722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509" y="1874837"/>
            <a:ext cx="7274981" cy="228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861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99F3-B8F2-40DE-8C62-49D43D82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Differences in MI </a:t>
            </a:r>
            <a:r>
              <a:rPr lang="en-US" dirty="0" err="1"/>
              <a:t>Importances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7920B0-6D50-410B-B960-0C8063BA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598629"/>
              </p:ext>
            </p:extLst>
          </p:nvPr>
        </p:nvGraphicFramePr>
        <p:xfrm>
          <a:off x="716436" y="1771574"/>
          <a:ext cx="7711128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9500">
                  <a:extLst>
                    <a:ext uri="{9D8B030D-6E8A-4147-A177-3AD203B41FA5}">
                      <a16:colId xmlns:a16="http://schemas.microsoft.com/office/drawing/2014/main" val="1124101639"/>
                    </a:ext>
                  </a:extLst>
                </a:gridCol>
                <a:gridCol w="848215">
                  <a:extLst>
                    <a:ext uri="{9D8B030D-6E8A-4147-A177-3AD203B41FA5}">
                      <a16:colId xmlns:a16="http://schemas.microsoft.com/office/drawing/2014/main" val="3853297980"/>
                    </a:ext>
                  </a:extLst>
                </a:gridCol>
                <a:gridCol w="785548">
                  <a:extLst>
                    <a:ext uri="{9D8B030D-6E8A-4147-A177-3AD203B41FA5}">
                      <a16:colId xmlns:a16="http://schemas.microsoft.com/office/drawing/2014/main" val="2121239359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57433304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366075031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1003744676"/>
                    </a:ext>
                  </a:extLst>
                </a:gridCol>
              </a:tblGrid>
              <a:tr h="5124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Attributes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Boot Ave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Pair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Tri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effectLst/>
                        </a:rPr>
                        <a:t>Mixed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solidFill>
                            <a:srgbClr val="FF0000"/>
                          </a:solidFill>
                          <a:effectLst/>
                        </a:rPr>
                        <a:t>All </a:t>
                      </a:r>
                      <a:r>
                        <a:rPr lang="en-US" sz="1800" u="sng" dirty="0" err="1">
                          <a:solidFill>
                            <a:srgbClr val="FF0000"/>
                          </a:solidFill>
                          <a:effectLst/>
                        </a:rPr>
                        <a:t>Obs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55820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Quality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06926093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Food Taste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1.29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7501198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Service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2.76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-4.08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5.94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-1.50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27191052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Menu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-3.02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0.73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191726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Rest. Appear.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3.86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0.61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0907200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3378787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Drink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-2.06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-0.61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0047095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 Seat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-1.64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-1.33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74045532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Noise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-0.47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20694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317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6A1486-98A3-4DF1-B260-47EA73A4907C}"/>
              </a:ext>
            </a:extLst>
          </p:cNvPr>
          <p:cNvSpPr txBox="1"/>
          <p:nvPr/>
        </p:nvSpPr>
        <p:spPr>
          <a:xfrm>
            <a:off x="377072" y="5458120"/>
            <a:ext cx="771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Green</a:t>
            </a:r>
            <a:r>
              <a:rPr lang="en-US" dirty="0"/>
              <a:t> within 95 Percentile Interval (PI), </a:t>
            </a:r>
            <a:r>
              <a:rPr lang="en-US" b="1" dirty="0">
                <a:solidFill>
                  <a:srgbClr val="C00000"/>
                </a:solidFill>
              </a:rPr>
              <a:t>Red</a:t>
            </a:r>
            <a:r>
              <a:rPr lang="en-US" dirty="0"/>
              <a:t> outside PI </a:t>
            </a:r>
          </a:p>
        </p:txBody>
      </p:sp>
    </p:spTree>
    <p:extLst>
      <p:ext uri="{BB962C8B-B14F-4D97-AF65-F5344CB8AC3E}">
        <p14:creationId xmlns:p14="http://schemas.microsoft.com/office/powerpoint/2010/main" val="2581631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9451-2D1A-4FD2-8963-31DD3F59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in Devices/Demos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AC7FBC-F3BA-4E01-8FA3-DD61D01C4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100" y="1265499"/>
            <a:ext cx="4772025" cy="1838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493D94-F904-4ABA-B314-AD32C5E02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2298" y="3210273"/>
            <a:ext cx="5894502" cy="28542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3E7F0D-FAFB-42BC-ADAA-7A0C79EE46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73" y="2184661"/>
            <a:ext cx="2714625" cy="14573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09A18EE-B3C1-4122-BA69-EE416BD49A53}"/>
              </a:ext>
            </a:extLst>
          </p:cNvPr>
          <p:cNvSpPr txBox="1"/>
          <p:nvPr/>
        </p:nvSpPr>
        <p:spPr>
          <a:xfrm>
            <a:off x="457200" y="1815329"/>
            <a:ext cx="199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OSAT</a:t>
            </a:r>
          </a:p>
        </p:txBody>
      </p:sp>
    </p:spTree>
    <p:extLst>
      <p:ext uri="{BB962C8B-B14F-4D97-AF65-F5344CB8AC3E}">
        <p14:creationId xmlns:p14="http://schemas.microsoft.com/office/powerpoint/2010/main" val="47141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331A7-CC3B-4267-A820-8FAB17AB1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Multi-Attribute Attitudinal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03ECC-0B5A-4D8A-87EB-73A3F7FE2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Management - what should we focus on to increase overall customer satisfaction?</a:t>
            </a:r>
          </a:p>
          <a:p>
            <a:r>
              <a:rPr lang="en-US" dirty="0"/>
              <a:t>Adapt Fishbein’s (1967) &amp; Rosenberg’s (1956) model to overall satisfaction (OSAT)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Regression could be used for predictive purposes but explanatory models for customer satisfaction are elusive due to multicollinearity</a:t>
            </a:r>
          </a:p>
          <a:p>
            <a:pPr lvl="2"/>
            <a:r>
              <a:rPr lang="en-US" dirty="0"/>
              <a:t>Use Random Forest or Theil’s Importance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75B2E7-2B3C-482A-9930-ABECD2AC9993}"/>
                  </a:ext>
                </a:extLst>
              </p:cNvPr>
              <p:cNvSpPr txBox="1"/>
              <p:nvPr/>
            </p:nvSpPr>
            <p:spPr>
              <a:xfrm>
                <a:off x="797332" y="3485064"/>
                <a:ext cx="1763944" cy="756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𝑂𝑆𝐴𝑇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75B2E7-2B3C-482A-9930-ABECD2AC9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332" y="3485064"/>
                <a:ext cx="1763944" cy="7561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BBD10D-836E-4566-B16C-4A29CD59FEC4}"/>
                  </a:ext>
                </a:extLst>
              </p:cNvPr>
              <p:cNvSpPr txBox="1"/>
              <p:nvPr/>
            </p:nvSpPr>
            <p:spPr>
              <a:xfrm>
                <a:off x="2561276" y="3618516"/>
                <a:ext cx="6277319" cy="646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𝑤h𝑒𝑟𝑒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𝑖𝑚𝑝𝑜𝑟𝑡𝑎𝑛𝑐𝑒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𝑝𝑒𝑟𝑓𝑜𝑟𝑚𝑎𝑛𝑐𝑒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𝑚𝑒𝑎𝑠𝑢𝑟𝑒𝑑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𝑠𝑎𝑡𝑖𝑠𝑓𝑎𝑐𝑡𝑖𝑜𝑛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𝑓𝑜𝑟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𝑒𝑎𝑐h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𝑟𝑒𝑙𝑒𝑣𝑎𝑛𝑡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𝑎𝑡𝑡𝑟𝑖𝑏𝑢𝑡𝑒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eqAr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BBD10D-836E-4566-B16C-4A29CD59F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276" y="3618516"/>
                <a:ext cx="6277319" cy="646716"/>
              </a:xfrm>
              <a:prstGeom prst="rect">
                <a:avLst/>
              </a:prstGeom>
              <a:blipFill>
                <a:blip r:embed="rId3"/>
                <a:stretch>
                  <a:fillRect r="-2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664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99F3-B8F2-40DE-8C62-49D43D82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188" y="26882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Differences in Weighted </a:t>
            </a:r>
            <a:r>
              <a:rPr lang="en-US" dirty="0" err="1"/>
              <a:t>Importances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7920B0-6D50-410B-B960-0C8063BA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149808"/>
              </p:ext>
            </p:extLst>
          </p:nvPr>
        </p:nvGraphicFramePr>
        <p:xfrm>
          <a:off x="716436" y="1771574"/>
          <a:ext cx="7711128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9500">
                  <a:extLst>
                    <a:ext uri="{9D8B030D-6E8A-4147-A177-3AD203B41FA5}">
                      <a16:colId xmlns:a16="http://schemas.microsoft.com/office/drawing/2014/main" val="1124101639"/>
                    </a:ext>
                  </a:extLst>
                </a:gridCol>
                <a:gridCol w="848215">
                  <a:extLst>
                    <a:ext uri="{9D8B030D-6E8A-4147-A177-3AD203B41FA5}">
                      <a16:colId xmlns:a16="http://schemas.microsoft.com/office/drawing/2014/main" val="3853297980"/>
                    </a:ext>
                  </a:extLst>
                </a:gridCol>
                <a:gridCol w="785548">
                  <a:extLst>
                    <a:ext uri="{9D8B030D-6E8A-4147-A177-3AD203B41FA5}">
                      <a16:colId xmlns:a16="http://schemas.microsoft.com/office/drawing/2014/main" val="2121239359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57433304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3660750311"/>
                    </a:ext>
                  </a:extLst>
                </a:gridCol>
                <a:gridCol w="775955">
                  <a:extLst>
                    <a:ext uri="{9D8B030D-6E8A-4147-A177-3AD203B41FA5}">
                      <a16:colId xmlns:a16="http://schemas.microsoft.com/office/drawing/2014/main" val="1003744676"/>
                    </a:ext>
                  </a:extLst>
                </a:gridCol>
              </a:tblGrid>
              <a:tr h="5124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Attributes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Boot Ave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chemeClr val="bg1"/>
                          </a:solidFill>
                          <a:effectLst/>
                        </a:rPr>
                        <a:t>Pair Mod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Tri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effectLst/>
                        </a:rPr>
                        <a:t>Mixed 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>
                          <a:solidFill>
                            <a:srgbClr val="FF0000"/>
                          </a:solidFill>
                          <a:effectLst/>
                        </a:rPr>
                        <a:t>All </a:t>
                      </a:r>
                      <a:r>
                        <a:rPr lang="en-US" sz="1800" u="sng" dirty="0" err="1">
                          <a:solidFill>
                            <a:srgbClr val="FF0000"/>
                          </a:solidFill>
                          <a:effectLst/>
                        </a:rPr>
                        <a:t>Obs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55820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Quality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24.68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06926093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Food Taste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20.15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1.58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7501198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Service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16.64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2.42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-4.36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2.67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27191052"/>
                  </a:ext>
                </a:extLst>
              </a:tr>
              <a:tr h="2109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Menu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12.62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-3.49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191726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Rest. Appear.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6.35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0907200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5.91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0.20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-0.08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3378787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Drink Select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6.20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-2.36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-0.97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0047095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 Seat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4.31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-1.35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74045532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Noise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-0.98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-1.02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-0.60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20694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317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6A1486-98A3-4DF1-B260-47EA73A4907C}"/>
              </a:ext>
            </a:extLst>
          </p:cNvPr>
          <p:cNvSpPr txBox="1"/>
          <p:nvPr/>
        </p:nvSpPr>
        <p:spPr>
          <a:xfrm>
            <a:off x="377072" y="5458120"/>
            <a:ext cx="7711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Green</a:t>
            </a:r>
            <a:r>
              <a:rPr lang="en-US" dirty="0"/>
              <a:t> within 95 Percentile Interval (PI), </a:t>
            </a:r>
            <a:r>
              <a:rPr lang="en-US" b="1" dirty="0">
                <a:solidFill>
                  <a:srgbClr val="C00000"/>
                </a:solidFill>
              </a:rPr>
              <a:t>Red</a:t>
            </a:r>
            <a:r>
              <a:rPr lang="en-US" dirty="0"/>
              <a:t> outside PI</a:t>
            </a:r>
          </a:p>
          <a:p>
            <a:pPr algn="ctr"/>
            <a:r>
              <a:rPr lang="en-US" dirty="0"/>
              <a:t>Cell Weighting to adjust for age, gender and device </a:t>
            </a:r>
          </a:p>
        </p:txBody>
      </p:sp>
    </p:spTree>
    <p:extLst>
      <p:ext uri="{BB962C8B-B14F-4D97-AF65-F5344CB8AC3E}">
        <p14:creationId xmlns:p14="http://schemas.microsoft.com/office/powerpoint/2010/main" val="1961798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8E841-D090-490D-B66F-38F1D494C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1CC1F-40BC-4FFA-AA74-2D0294223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5827"/>
            <a:ext cx="8229600" cy="63033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dirty="0"/>
              <a:t>Slightly lower scores by length (significant)</a:t>
            </a:r>
          </a:p>
          <a:p>
            <a:pPr marL="0" indent="0" algn="ctr">
              <a:buNone/>
            </a:pPr>
            <a:r>
              <a:rPr lang="en-US" dirty="0"/>
              <a:t>1=Completely Disagree              5 = Completely Agree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B7E6DD4-A7D1-4EEE-B06C-928245332A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596852"/>
              </p:ext>
            </p:extLst>
          </p:nvPr>
        </p:nvGraphicFramePr>
        <p:xfrm>
          <a:off x="1892431" y="1817647"/>
          <a:ext cx="5359138" cy="3278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003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F789-106A-485C-AC83-A4E088302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089B8-F08B-4F07-A9B3-0730596B0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03596"/>
            <a:ext cx="8229600" cy="922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time (fun not significant)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E3337C4-8CCC-4694-BC7C-977713D5A4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946256"/>
              </p:ext>
            </p:extLst>
          </p:nvPr>
        </p:nvGraphicFramePr>
        <p:xfrm>
          <a:off x="2038546" y="1787010"/>
          <a:ext cx="5066907" cy="304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715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9028-D2E7-4DFD-B6D0-97E92AA3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D9248-EA65-4595-8AFC-EB6776CAD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Relatively, few changes in attribute </a:t>
            </a:r>
            <a:r>
              <a:rPr lang="en-US" dirty="0" err="1"/>
              <a:t>importances</a:t>
            </a:r>
            <a:r>
              <a:rPr lang="en-US" dirty="0"/>
              <a:t>, especially for rank</a:t>
            </a:r>
          </a:p>
          <a:p>
            <a:pPr lvl="1"/>
            <a:r>
              <a:rPr lang="en-US" dirty="0"/>
              <a:t>Large percentile intervals for importance</a:t>
            </a:r>
          </a:p>
          <a:p>
            <a:pPr lvl="1"/>
            <a:r>
              <a:rPr lang="en-US" dirty="0"/>
              <a:t>Differences more likely on three-way and mixed module</a:t>
            </a:r>
          </a:p>
          <a:p>
            <a:pPr lvl="1"/>
            <a:r>
              <a:rPr lang="en-US" dirty="0"/>
              <a:t>Cell weights didn’t eliminate all differences in attribute </a:t>
            </a:r>
            <a:r>
              <a:rPr lang="en-US" dirty="0" err="1"/>
              <a:t>importances</a:t>
            </a:r>
            <a:endParaRPr lang="en-US" dirty="0"/>
          </a:p>
          <a:p>
            <a:pPr lvl="2"/>
            <a:r>
              <a:rPr lang="en-US" dirty="0"/>
              <a:t>Additional MAR tests needed</a:t>
            </a:r>
          </a:p>
          <a:p>
            <a:pPr lvl="1"/>
            <a:r>
              <a:rPr lang="en-US" dirty="0"/>
              <a:t>Adjust for overall alpha</a:t>
            </a:r>
          </a:p>
          <a:p>
            <a:r>
              <a:rPr lang="en-US" dirty="0"/>
              <a:t>More investigation needed on mobile phones </a:t>
            </a:r>
            <a:r>
              <a:rPr lang="en-US"/>
              <a:t>and potential lurking </a:t>
            </a:r>
            <a:r>
              <a:rPr lang="en-US" dirty="0"/>
              <a:t>variables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5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5E59-2935-46A0-91A6-4B48411B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Multivariate Cell Weighting</a:t>
            </a:r>
            <a:br>
              <a:rPr lang="en-US" altLang="en-US" dirty="0"/>
            </a:br>
            <a:r>
              <a:rPr lang="en-US" altLang="en-US" sz="2000" dirty="0"/>
              <a:t>Device by Gender by Age Categories</a:t>
            </a:r>
            <a:br>
              <a:rPr lang="en-US" altLang="en-US" sz="2000" dirty="0"/>
            </a:br>
            <a:r>
              <a:rPr lang="en-US" altLang="en-US" sz="2000" dirty="0"/>
              <a:t>Weighted each cell to the average across cells</a:t>
            </a:r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3DB500-D183-41EF-A2D1-675443512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156586"/>
              </p:ext>
            </p:extLst>
          </p:nvPr>
        </p:nvGraphicFramePr>
        <p:xfrm>
          <a:off x="809992" y="1625598"/>
          <a:ext cx="7524015" cy="4410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601">
                  <a:extLst>
                    <a:ext uri="{9D8B030D-6E8A-4147-A177-3AD203B41FA5}">
                      <a16:colId xmlns:a16="http://schemas.microsoft.com/office/drawing/2014/main" val="1505564403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3587645725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3494119919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2082005907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3894236716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3087519488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2791023707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1868886828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2672701708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455039991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1880491618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4037096142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3242986621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1198691832"/>
                    </a:ext>
                  </a:extLst>
                </a:gridCol>
                <a:gridCol w="501601">
                  <a:extLst>
                    <a:ext uri="{9D8B030D-6E8A-4147-A177-3AD203B41FA5}">
                      <a16:colId xmlns:a16="http://schemas.microsoft.com/office/drawing/2014/main" val="1748697468"/>
                    </a:ext>
                  </a:extLst>
                </a:gridCol>
              </a:tblGrid>
              <a:tr h="58803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ABCF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ABDF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ABEF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ACDF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ACEF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ADEF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ABCDF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ABCEF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ABDEF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ACDEF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ABCDEF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Average across Modules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190644610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Device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Gender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Age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939161991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18-34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035243570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35-44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548306404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45-55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412155460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55+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756473053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18-34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10.5%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745859790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35-44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415971193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45-55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3109204516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Mobile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55+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698935981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18-34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3887802454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35-44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373544220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45-55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3604942645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55+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45730738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18-34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3786220512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35-44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939761734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45-55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3041220446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55+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3352578756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18-34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084940655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35-44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480234685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45-55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895951892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55+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04212059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18-34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952387274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35-44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287797006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45-55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404237066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Tablet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Female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55+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252932756"/>
                  </a:ext>
                </a:extLst>
              </a:tr>
              <a:tr h="14700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80" marR="8080" marT="8080" marB="0" anchor="b"/>
                </a:tc>
                <a:extLst>
                  <a:ext uri="{0D108BD9-81ED-4DB2-BD59-A6C34878D82A}">
                    <a16:rowId xmlns:a16="http://schemas.microsoft.com/office/drawing/2014/main" val="1794108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960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CFC37-30FB-4C41-B49D-1EF82F9DD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02E39-664B-4F7E-BDDA-C41FC99FB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Multiple Imputation Makes a Difference</a:t>
            </a:r>
          </a:p>
          <a:p>
            <a:pPr lvl="1"/>
            <a:r>
              <a:rPr lang="en-US" dirty="0"/>
              <a:t>Ranjit </a:t>
            </a:r>
            <a:r>
              <a:rPr lang="en-US" dirty="0" err="1"/>
              <a:t>Lall</a:t>
            </a:r>
            <a:endParaRPr lang="en-US" dirty="0"/>
          </a:p>
          <a:p>
            <a:r>
              <a:rPr lang="en-US" dirty="0"/>
              <a:t>Applied Missing Data Analysis with SPSS and (R) Studio</a:t>
            </a:r>
          </a:p>
          <a:p>
            <a:pPr lvl="1"/>
            <a:r>
              <a:rPr lang="en-US" dirty="0"/>
              <a:t>Martin Heymans &amp; Iris </a:t>
            </a:r>
            <a:r>
              <a:rPr lang="en-US" dirty="0" err="1"/>
              <a:t>Eekhout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https://bookdown.org/mwheymans/Book_MI</a:t>
            </a:r>
            <a:endParaRPr lang="en-US" dirty="0"/>
          </a:p>
          <a:p>
            <a:r>
              <a:rPr lang="en-US" dirty="0"/>
              <a:t>Information-Theoretic Measures of Fit for Univariate and Multivariate Linear Regressions</a:t>
            </a:r>
          </a:p>
          <a:p>
            <a:pPr lvl="1"/>
            <a:r>
              <a:rPr lang="en-US" dirty="0"/>
              <a:t>Henri Theil and Ching-Fan Chung</a:t>
            </a:r>
          </a:p>
          <a:p>
            <a:r>
              <a:rPr lang="en-US" dirty="0"/>
              <a:t>Measuring The Information Content Of Regressors In The Linear Model Using Proc Reg and SAS IML</a:t>
            </a:r>
          </a:p>
          <a:p>
            <a:pPr lvl="1"/>
            <a:r>
              <a:rPr lang="en-US" dirty="0"/>
              <a:t>Joseph </a:t>
            </a:r>
            <a:r>
              <a:rPr lang="en-US" dirty="0" err="1"/>
              <a:t>Retzer</a:t>
            </a:r>
            <a:r>
              <a:rPr lang="en-US" dirty="0"/>
              <a:t> and Kurt Pflughoeft</a:t>
            </a:r>
          </a:p>
          <a:p>
            <a:pPr lvl="1"/>
            <a:r>
              <a:rPr lang="en-US" dirty="0">
                <a:hlinkClick r:id="rId3"/>
              </a:rPr>
              <a:t>https://support.sas.com/resources/papers/proceedings/proceedings/sugi22/STATS/PAPER286.PDF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50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2A514-EFAD-4474-811D-9C2C1F86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Improvement Planner</a:t>
            </a:r>
            <a:br>
              <a:rPr lang="en-US" dirty="0"/>
            </a:br>
            <a:r>
              <a:rPr lang="en-US" dirty="0"/>
              <a:t>Fast Food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482AAF4-AC92-4971-BDA6-1D5CE598D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60" y="1560582"/>
            <a:ext cx="7022969" cy="3665112"/>
          </a:xfrm>
          <a:prstGeom prst="rect">
            <a:avLst/>
          </a:prstGeom>
        </p:spPr>
      </p:pic>
      <p:sp>
        <p:nvSpPr>
          <p:cNvPr id="11" name="AutoShape 3">
            <a:extLst>
              <a:ext uri="{FF2B5EF4-FFF2-40B4-BE49-F238E27FC236}">
                <a16:creationId xmlns:a16="http://schemas.microsoft.com/office/drawing/2014/main" id="{E4C48DA4-09FD-49FB-B284-5EA3403031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227934" y="5170708"/>
            <a:ext cx="7371551" cy="587489"/>
          </a:xfrm>
          <a:prstGeom prst="rightArrow">
            <a:avLst>
              <a:gd name="adj1" fmla="val 51713"/>
              <a:gd name="adj2" fmla="val 94422"/>
            </a:avLst>
          </a:prstGeom>
          <a:gradFill rotWithShape="1">
            <a:gsLst>
              <a:gs pos="0">
                <a:srgbClr val="FFFFFF"/>
              </a:gs>
              <a:gs pos="100000">
                <a:srgbClr val="D8D4C9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827F79"/>
            </a:prst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Percent of 6 and 7s</a:t>
            </a:r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F28DCFE0-FB8C-48CB-825E-F01CBC101CFE}"/>
              </a:ext>
            </a:extLst>
          </p:cNvPr>
          <p:cNvSpPr>
            <a:spLocks noChangeArrowheads="1"/>
          </p:cNvSpPr>
          <p:nvPr/>
        </p:nvSpPr>
        <p:spPr bwMode="gray">
          <a:xfrm rot="16200000">
            <a:off x="-1001337" y="3207216"/>
            <a:ext cx="4202889" cy="623732"/>
          </a:xfrm>
          <a:prstGeom prst="rightArrow">
            <a:avLst>
              <a:gd name="adj1" fmla="val 51713"/>
              <a:gd name="adj2" fmla="val 54656"/>
            </a:avLst>
          </a:prstGeom>
          <a:gradFill rotWithShape="1">
            <a:gsLst>
              <a:gs pos="0">
                <a:srgbClr val="FFFFFF"/>
              </a:gs>
              <a:gs pos="100000">
                <a:srgbClr val="D8D4C9"/>
              </a:gs>
            </a:gsLst>
            <a:lin ang="0" scaled="1"/>
          </a:gradFill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prstShdw prst="shdw17" dist="17961" dir="13500000">
              <a:srgbClr val="827F79"/>
            </a:prstShdw>
          </a:effectLst>
        </p:spPr>
        <p:txBody>
          <a:bodyPr wrap="none" anchor="ctr"/>
          <a:lstStyle/>
          <a:p>
            <a:pPr algn="ctr"/>
            <a:r>
              <a:rPr lang="en-US" dirty="0"/>
              <a:t>Bits are converted to Percentages</a:t>
            </a:r>
          </a:p>
        </p:txBody>
      </p:sp>
      <p:pic>
        <p:nvPicPr>
          <p:cNvPr id="13" name="Picture 4" descr="C:\Users\finnsa1\AppData\Local\Microsoft\Windows\Temporary Internet Files\Content.IE5\BGHNWLC2\MM900336967[1].gif">
            <a:extLst>
              <a:ext uri="{FF2B5EF4-FFF2-40B4-BE49-F238E27FC236}">
                <a16:creationId xmlns:a16="http://schemas.microsoft.com/office/drawing/2014/main" id="{970F9088-65ED-49E4-9113-0EA3C4A3EC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094" y="2089866"/>
            <a:ext cx="384468" cy="51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finnsa1\AppData\Local\Microsoft\Windows\Temporary Internet Files\Content.IE5\A07W28R1\MC900251285[1].wmf">
            <a:extLst>
              <a:ext uri="{FF2B5EF4-FFF2-40B4-BE49-F238E27FC236}">
                <a16:creationId xmlns:a16="http://schemas.microsoft.com/office/drawing/2014/main" id="{DA6066EE-17C0-4F72-8A03-04AB26C12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369" y="2089866"/>
            <a:ext cx="482030" cy="42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18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5F2B7-DBF7-4AE7-92E3-37E926A66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Theil’s Derived Importance (Attributes)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B5307-3802-4BA4-AD8D-4DD92F36F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weighted average of all possible n</a:t>
            </a:r>
            <a:r>
              <a:rPr lang="en-US" baseline="30000" dirty="0"/>
              <a:t>th</a:t>
            </a:r>
            <a:r>
              <a:rPr lang="en-US" dirty="0"/>
              <a:t> ordered partial correlations – i.e. just the correlation matrix is needed</a:t>
            </a:r>
          </a:p>
          <a:p>
            <a:r>
              <a:rPr lang="en-US" dirty="0"/>
              <a:t>Log transformation leads to the amount of each predictor’s contribution for explaining dependent variable in bits</a:t>
            </a:r>
          </a:p>
          <a:p>
            <a:pPr lvl="1"/>
            <a:r>
              <a:rPr lang="en-US" dirty="0"/>
              <a:t>Its not an arbitrary calculation but has theoretical meaning</a:t>
            </a:r>
          </a:p>
          <a:p>
            <a:pPr lvl="1"/>
            <a:r>
              <a:rPr lang="en-US" dirty="0" err="1"/>
              <a:t>Combinatorially</a:t>
            </a:r>
            <a:r>
              <a:rPr lang="en-US" dirty="0"/>
              <a:t> explosive calculation</a:t>
            </a:r>
          </a:p>
          <a:p>
            <a:pPr lvl="1"/>
            <a:r>
              <a:rPr lang="en-US" dirty="0"/>
              <a:t>Can handle up to ~20 predictors</a:t>
            </a:r>
          </a:p>
          <a:p>
            <a:r>
              <a:rPr lang="en-US" dirty="0"/>
              <a:t>Dependent variable is overall satisfaction (OSAT)</a:t>
            </a:r>
          </a:p>
        </p:txBody>
      </p:sp>
    </p:spTree>
    <p:extLst>
      <p:ext uri="{BB962C8B-B14F-4D97-AF65-F5344CB8AC3E}">
        <p14:creationId xmlns:p14="http://schemas.microsoft.com/office/powerpoint/2010/main" val="95135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396A-B5D1-4AF7-91AD-C8AA97B99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Respondent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5C44E-9E47-4507-B5EE-FD306A1EF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Large Panel Survey</a:t>
            </a:r>
          </a:p>
          <a:p>
            <a:pPr lvl="1"/>
            <a:r>
              <a:rPr lang="en-US" dirty="0"/>
              <a:t>About 80 possible questions on fast food dining</a:t>
            </a:r>
          </a:p>
          <a:p>
            <a:pPr lvl="1"/>
            <a:r>
              <a:rPr lang="en-US" dirty="0"/>
              <a:t>n=4,625</a:t>
            </a:r>
          </a:p>
          <a:p>
            <a:pPr lvl="1"/>
            <a:r>
              <a:rPr lang="en-US" dirty="0"/>
              <a:t>Panel members – questions almost always answered when applicable</a:t>
            </a:r>
          </a:p>
          <a:p>
            <a:pPr lvl="1"/>
            <a:r>
              <a:rPr lang="en-US" dirty="0"/>
              <a:t>Several Research Purposes</a:t>
            </a:r>
          </a:p>
          <a:p>
            <a:pPr lvl="2"/>
            <a:r>
              <a:rPr lang="en-US" dirty="0"/>
              <a:t>Media</a:t>
            </a:r>
          </a:p>
          <a:p>
            <a:pPr lvl="3"/>
            <a:r>
              <a:rPr lang="en-US" dirty="0"/>
              <a:t>Mobile, Tablet, PC</a:t>
            </a:r>
          </a:p>
          <a:p>
            <a:pPr lvl="2"/>
            <a:r>
              <a:rPr lang="en-US" dirty="0"/>
              <a:t>Mobile – Portrait versus Landscape (Scale)</a:t>
            </a:r>
          </a:p>
          <a:p>
            <a:pPr lvl="2"/>
            <a:r>
              <a:rPr lang="en-US" dirty="0"/>
              <a:t>Voice to Text</a:t>
            </a:r>
          </a:p>
          <a:p>
            <a:pPr lvl="2"/>
            <a:r>
              <a:rPr lang="en-US" dirty="0"/>
              <a:t>Stated vs </a:t>
            </a:r>
            <a:r>
              <a:rPr lang="en-US" dirty="0">
                <a:solidFill>
                  <a:srgbClr val="FF0000"/>
                </a:solidFill>
              </a:rPr>
              <a:t>Derived Importance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Modular (Split Survey)</a:t>
            </a:r>
            <a:endParaRPr lang="en-US" dirty="0"/>
          </a:p>
          <a:p>
            <a:pPr lvl="1"/>
            <a:r>
              <a:rPr lang="en-US" dirty="0"/>
              <a:t>Data collection 2016</a:t>
            </a:r>
          </a:p>
        </p:txBody>
      </p:sp>
    </p:spTree>
    <p:extLst>
      <p:ext uri="{BB962C8B-B14F-4D97-AF65-F5344CB8AC3E}">
        <p14:creationId xmlns:p14="http://schemas.microsoft.com/office/powerpoint/2010/main" val="321377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5F25F-7645-4B9A-9AC3-433765B9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Module Quota </a:t>
            </a:r>
            <a:br>
              <a:rPr lang="en-US" dirty="0"/>
            </a:br>
            <a:r>
              <a:rPr lang="en-US" sz="3600" dirty="0"/>
              <a:t>(Random when eligible)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F269AA-F1B1-4F5C-A913-B45959E98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90539"/>
              </p:ext>
            </p:extLst>
          </p:nvPr>
        </p:nvGraphicFramePr>
        <p:xfrm>
          <a:off x="722489" y="1508760"/>
          <a:ext cx="7243160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829498434"/>
                    </a:ext>
                  </a:extLst>
                </a:gridCol>
                <a:gridCol w="3769252">
                  <a:extLst>
                    <a:ext uri="{9D8B030D-6E8A-4147-A177-3AD203B41FA5}">
                      <a16:colId xmlns:a16="http://schemas.microsoft.com/office/drawing/2014/main" val="1124101639"/>
                    </a:ext>
                  </a:extLst>
                </a:gridCol>
                <a:gridCol w="900941">
                  <a:extLst>
                    <a:ext uri="{9D8B030D-6E8A-4147-A177-3AD203B41FA5}">
                      <a16:colId xmlns:a16="http://schemas.microsoft.com/office/drawing/2014/main" val="3853297980"/>
                    </a:ext>
                  </a:extLst>
                </a:gridCol>
                <a:gridCol w="834379">
                  <a:extLst>
                    <a:ext uri="{9D8B030D-6E8A-4147-A177-3AD203B41FA5}">
                      <a16:colId xmlns:a16="http://schemas.microsoft.com/office/drawing/2014/main" val="2121239359"/>
                    </a:ext>
                  </a:extLst>
                </a:gridCol>
                <a:gridCol w="824188">
                  <a:extLst>
                    <a:ext uri="{9D8B030D-6E8A-4147-A177-3AD203B41FA5}">
                      <a16:colId xmlns:a16="http://schemas.microsoft.com/office/drawing/2014/main" val="574333041"/>
                    </a:ext>
                  </a:extLst>
                </a:gridCol>
              </a:tblGrid>
              <a:tr h="5124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Version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Modules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>
                          <a:effectLst/>
                        </a:rPr>
                        <a:t>Mobile Phone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>
                          <a:effectLst/>
                        </a:rPr>
                        <a:t>PC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>
                          <a:effectLst/>
                        </a:rPr>
                        <a:t>Tablet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55820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ABCF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926093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ABDF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7501198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ABEF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7191052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ACDF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907200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ACEF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787876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ADEF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0047095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ABCDF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4045532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ABCEF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20694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ABDEF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466981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ACDEF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035899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ABCDEF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7475002"/>
                  </a:ext>
                </a:extLst>
              </a:tr>
              <a:tr h="272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SURVEYS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1,725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1,450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1,450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317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5B1F6B3-6EB4-4885-BF53-5B48C35BA2ED}"/>
              </a:ext>
            </a:extLst>
          </p:cNvPr>
          <p:cNvSpPr txBox="1"/>
          <p:nvPr/>
        </p:nvSpPr>
        <p:spPr>
          <a:xfrm>
            <a:off x="2337847" y="5383033"/>
            <a:ext cx="4468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Overages possible due to concurrent surveys</a:t>
            </a:r>
          </a:p>
          <a:p>
            <a:pPr algn="ctr"/>
            <a:r>
              <a:rPr lang="en-US" dirty="0"/>
              <a:t>Mutually exclusive cells</a:t>
            </a:r>
          </a:p>
          <a:p>
            <a:pPr algn="ctr"/>
            <a:r>
              <a:rPr lang="en-US" dirty="0"/>
              <a:t>*Mixed = Versions 3,5,6,7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7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E49A-CAAA-440E-8A8B-C8C7BE53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Module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1F321-EF2A-46B6-86A9-432C9E448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Mostly about recent restaurant chain experience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984246-AE20-4233-B000-12D8C3922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86661"/>
              </p:ext>
            </p:extLst>
          </p:nvPr>
        </p:nvGraphicFramePr>
        <p:xfrm>
          <a:off x="1545995" y="2808869"/>
          <a:ext cx="5778632" cy="3177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978">
                  <a:extLst>
                    <a:ext uri="{9D8B030D-6E8A-4147-A177-3AD203B41FA5}">
                      <a16:colId xmlns:a16="http://schemas.microsoft.com/office/drawing/2014/main" val="2829498434"/>
                    </a:ext>
                  </a:extLst>
                </a:gridCol>
                <a:gridCol w="4913654">
                  <a:extLst>
                    <a:ext uri="{9D8B030D-6E8A-4147-A177-3AD203B41FA5}">
                      <a16:colId xmlns:a16="http://schemas.microsoft.com/office/drawing/2014/main" val="1124101639"/>
                    </a:ext>
                  </a:extLst>
                </a:gridCol>
              </a:tblGrid>
              <a:tr h="7942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Mod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Major Content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558206"/>
                  </a:ext>
                </a:extLst>
              </a:tr>
              <a:tr h="3971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Some Demos</a:t>
                      </a:r>
                      <a:r>
                        <a:rPr lang="en-US" sz="1800">
                          <a:effectLst/>
                        </a:rPr>
                        <a:t>, OSAT (required)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926093"/>
                  </a:ext>
                </a:extLst>
              </a:tr>
              <a:tr h="3971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Menu and Drink Options, Pricing (may be missing)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7501198"/>
                  </a:ext>
                </a:extLst>
              </a:tr>
              <a:tr h="3971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Quality and Flavor (may be missing)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7191052"/>
                  </a:ext>
                </a:extLst>
              </a:tr>
              <a:tr h="3971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Appearance, Cleanliness, Noise (may be missing)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9072001"/>
                  </a:ext>
                </a:extLst>
              </a:tr>
              <a:tr h="3971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Service, Timeliness (may be missing)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787876"/>
                  </a:ext>
                </a:extLst>
              </a:tr>
              <a:tr h="3971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Some Demos, Survey Experience (required)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0047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08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5ABF0-4894-4923-8255-8B66FF3D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E3266-9738-4655-BBE9-058DF270E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predictors were 7 points with similar distributions </a:t>
            </a:r>
          </a:p>
          <a:p>
            <a:r>
              <a:rPr lang="en-US" dirty="0"/>
              <a:t>Multicollinearity, about 4 condition indices &gt; 30 and two VIF’s &gt; 5</a:t>
            </a:r>
          </a:p>
          <a:p>
            <a:r>
              <a:rPr lang="en-US" dirty="0"/>
              <a:t>Potential predictors, Price and noise, were 11 point scales to allow portrait to landscape on mobile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B3E778-69BC-4CBD-986D-DC67236EE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563" y="4783138"/>
            <a:ext cx="21431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9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9356-E20F-4652-AC23-7AFD74C1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Skewness - Overall Satisfaction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8780CA-8738-4081-9DE5-2B146E21E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739" y="1746193"/>
            <a:ext cx="6508521" cy="40276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14E17F4-EAC0-46D8-B707-5D19A2DA6677}"/>
              </a:ext>
            </a:extLst>
          </p:cNvPr>
          <p:cNvSpPr txBox="1"/>
          <p:nvPr/>
        </p:nvSpPr>
        <p:spPr>
          <a:xfrm>
            <a:off x="1951348" y="5542961"/>
            <a:ext cx="587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Mean = 	5.71, Variance = 1.49, Skewness = -1.19</a:t>
            </a:r>
          </a:p>
        </p:txBody>
      </p:sp>
    </p:spTree>
    <p:extLst>
      <p:ext uri="{BB962C8B-B14F-4D97-AF65-F5344CB8AC3E}">
        <p14:creationId xmlns:p14="http://schemas.microsoft.com/office/powerpoint/2010/main" val="2018090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four3rati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01279A9CC0B241AD79158C6D416A54" ma:contentTypeVersion="1" ma:contentTypeDescription="Create a new document." ma:contentTypeScope="" ma:versionID="be4247733a5e07c7e876fb90cac68b7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f800a536deda50a018f3a1ef5619ea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F63E66-CF3F-4A39-AFD1-9325AED92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34F475-C2B1-4970-B440-6F7295BBCEB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AB34914-7B23-4152-AE98-0FEA949C37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template-four3ratio.potx</Template>
  <TotalTime>41888</TotalTime>
  <Words>1935</Words>
  <Application>Microsoft Office PowerPoint</Application>
  <PresentationFormat>On-screen Show (4:3)</PresentationFormat>
  <Paragraphs>834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Times New Roman</vt:lpstr>
      <vt:lpstr>template-four3ratio</vt:lpstr>
      <vt:lpstr>Split Survey Design: Missing Completely At Random? Impact on Attribute Importance  ESRA 2019 - Zagreb</vt:lpstr>
      <vt:lpstr>Multi-Attribute Attitudinal Model</vt:lpstr>
      <vt:lpstr>Performance Improvement Planner Fast Food</vt:lpstr>
      <vt:lpstr>Theil’s Derived Importance (Attributes)</vt:lpstr>
      <vt:lpstr>Respondent Survey</vt:lpstr>
      <vt:lpstr>Module Quota  (Random when eligible)</vt:lpstr>
      <vt:lpstr>Survey Module Content</vt:lpstr>
      <vt:lpstr>Predictors</vt:lpstr>
      <vt:lpstr>Skewness - Overall Satisfaction</vt:lpstr>
      <vt:lpstr>Noise and Price Exceptions</vt:lpstr>
      <vt:lpstr>Theil’s Attribute Importance  based on Correlation Matrix (no imputation)</vt:lpstr>
      <vt:lpstr>Standard Error for Theil’s?</vt:lpstr>
      <vt:lpstr>Importance Bootstrap Distributions</vt:lpstr>
      <vt:lpstr>Attribute Importance Intervals</vt:lpstr>
      <vt:lpstr>Differences in Importances based on Correlation Matrix</vt:lpstr>
      <vt:lpstr>Multiple Imputation - SPSS</vt:lpstr>
      <vt:lpstr>Multiple Imputation - Pairwise</vt:lpstr>
      <vt:lpstr>Differences in MI Importances</vt:lpstr>
      <vt:lpstr>Differences in Devices/Demos</vt:lpstr>
      <vt:lpstr>Differences in Weighted Importances</vt:lpstr>
      <vt:lpstr>Survey Experience</vt:lpstr>
      <vt:lpstr>Survey Experience</vt:lpstr>
      <vt:lpstr>Conclusions</vt:lpstr>
      <vt:lpstr>Multivariate Cell Weighting Device by Gender by Age Categories Weighted each cell to the average across cells</vt:lpstr>
      <vt:lpstr>References</vt:lpstr>
    </vt:vector>
  </TitlesOfParts>
  <Company>University of Wisconsin - Stevens Point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Technology</dc:creator>
  <cp:lastModifiedBy>Kurt Pflughoeft</cp:lastModifiedBy>
  <cp:revision>177</cp:revision>
  <dcterms:created xsi:type="dcterms:W3CDTF">2011-11-30T20:55:45Z</dcterms:created>
  <dcterms:modified xsi:type="dcterms:W3CDTF">2019-07-16T20:44:24Z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0x0101007A01279A9CC0B241AD79158C6D416A54</vt:lpwstr>
  </property>
</Properties>
</file>