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0" r:id="rId3"/>
    <p:sldId id="267" r:id="rId4"/>
    <p:sldId id="279" r:id="rId5"/>
    <p:sldId id="278" r:id="rId6"/>
    <p:sldId id="284" r:id="rId7"/>
    <p:sldId id="285" r:id="rId8"/>
    <p:sldId id="288" r:id="rId9"/>
    <p:sldId id="290" r:id="rId10"/>
    <p:sldId id="291" r:id="rId11"/>
    <p:sldId id="293" r:id="rId12"/>
    <p:sldId id="301" r:id="rId13"/>
    <p:sldId id="299" r:id="rId14"/>
    <p:sldId id="298" r:id="rId15"/>
    <p:sldId id="297" r:id="rId16"/>
    <p:sldId id="280" r:id="rId17"/>
    <p:sldId id="272" r:id="rId18"/>
  </p:sldIdLst>
  <p:sldSz cx="9144000" cy="5143500" type="screen16x9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2" userDrawn="1">
          <p15:clr>
            <a:srgbClr val="A4A3A4"/>
          </p15:clr>
        </p15:guide>
        <p15:guide id="2" pos="5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61E"/>
    <a:srgbClr val="0A3B6F"/>
    <a:srgbClr val="14AEA7"/>
    <a:srgbClr val="15BBAD"/>
    <a:srgbClr val="16B6A9"/>
    <a:srgbClr val="12A8A5"/>
    <a:srgbClr val="007D96"/>
    <a:srgbClr val="056C8A"/>
    <a:srgbClr val="008897"/>
    <a:srgbClr val="073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49" autoAdjust="0"/>
    <p:restoredTop sz="86439"/>
  </p:normalViewPr>
  <p:slideViewPr>
    <p:cSldViewPr snapToGrid="0" showGuides="1">
      <p:cViewPr varScale="1">
        <p:scale>
          <a:sx n="146" d="100"/>
          <a:sy n="146" d="100"/>
        </p:scale>
        <p:origin x="126" y="126"/>
      </p:cViewPr>
      <p:guideLst>
        <p:guide orient="horz" pos="3132"/>
        <p:guide pos="5280"/>
      </p:guideLst>
    </p:cSldViewPr>
  </p:slideViewPr>
  <p:outlineViewPr>
    <p:cViewPr>
      <p:scale>
        <a:sx n="33" d="100"/>
        <a:sy n="33" d="100"/>
      </p:scale>
      <p:origin x="0" y="-730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stat.com\DFS\DVSTAT\Individual%20Directories\Krenzke\Presentations\ESRA\ESRACroatia\Averag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stat.com\DFS\DVSTAT\Individual%20Directories\Krenzke\Presentations\ESRA\ESRACroatia\Averag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Literacy!$D$4</c:f>
              <c:strCache>
                <c:ptCount val="1"/>
                <c:pt idx="0">
                  <c:v>Control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Literacy!$E$3:$F$3</c:f>
              <c:strCache>
                <c:ptCount val="2"/>
                <c:pt idx="0">
                  <c:v>Early</c:v>
                </c:pt>
                <c:pt idx="1">
                  <c:v>Late</c:v>
                </c:pt>
              </c:strCache>
            </c:strRef>
          </c:cat>
          <c:val>
            <c:numRef>
              <c:f>Literacy!$E$4:$F$4</c:f>
              <c:numCache>
                <c:formatCode>General</c:formatCode>
                <c:ptCount val="2"/>
                <c:pt idx="0">
                  <c:v>271.64</c:v>
                </c:pt>
                <c:pt idx="1">
                  <c:v>267.87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5B-4B17-ACD1-2E6CD0C76B9F}"/>
            </c:ext>
          </c:extLst>
        </c:ser>
        <c:ser>
          <c:idx val="1"/>
          <c:order val="1"/>
          <c:tx>
            <c:strRef>
              <c:f>Literacy!$D$5</c:f>
              <c:strCache>
                <c:ptCount val="1"/>
                <c:pt idx="0">
                  <c:v>Treatment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Literacy!$E$3:$F$3</c:f>
              <c:strCache>
                <c:ptCount val="2"/>
                <c:pt idx="0">
                  <c:v>Early</c:v>
                </c:pt>
                <c:pt idx="1">
                  <c:v>Late</c:v>
                </c:pt>
              </c:strCache>
            </c:strRef>
          </c:cat>
          <c:val>
            <c:numRef>
              <c:f>Literacy!$E$5:$F$5</c:f>
              <c:numCache>
                <c:formatCode>General</c:formatCode>
                <c:ptCount val="2"/>
                <c:pt idx="0">
                  <c:v>267</c:v>
                </c:pt>
                <c:pt idx="1">
                  <c:v>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5B-4B17-ACD1-2E6CD0C76B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4343664"/>
        <c:axId val="454337760"/>
      </c:lineChart>
      <c:catAx>
        <c:axId val="45434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337760"/>
        <c:crosses val="autoZero"/>
        <c:auto val="1"/>
        <c:lblAlgn val="ctr"/>
        <c:lblOffset val="100"/>
        <c:noMultiLvlLbl val="0"/>
      </c:catAx>
      <c:valAx>
        <c:axId val="45433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343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Numeracy!$D$4</c:f>
              <c:strCache>
                <c:ptCount val="1"/>
                <c:pt idx="0">
                  <c:v>Control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Numeracy!$E$3:$F$3</c:f>
              <c:strCache>
                <c:ptCount val="2"/>
                <c:pt idx="0">
                  <c:v>Early</c:v>
                </c:pt>
                <c:pt idx="1">
                  <c:v>Late</c:v>
                </c:pt>
              </c:strCache>
            </c:strRef>
          </c:cat>
          <c:val>
            <c:numRef>
              <c:f>Numeracy!$E$4:$F$4</c:f>
              <c:numCache>
                <c:formatCode>General</c:formatCode>
                <c:ptCount val="2"/>
                <c:pt idx="0">
                  <c:v>256.7</c:v>
                </c:pt>
                <c:pt idx="1">
                  <c:v>249.7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9F-4E54-A4B4-018281D95BF0}"/>
            </c:ext>
          </c:extLst>
        </c:ser>
        <c:ser>
          <c:idx val="1"/>
          <c:order val="1"/>
          <c:tx>
            <c:strRef>
              <c:f>Numeracy!$D$5</c:f>
              <c:strCache>
                <c:ptCount val="1"/>
                <c:pt idx="0">
                  <c:v>Treatment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Numeracy!$E$3:$F$3</c:f>
              <c:strCache>
                <c:ptCount val="2"/>
                <c:pt idx="0">
                  <c:v>Early</c:v>
                </c:pt>
                <c:pt idx="1">
                  <c:v>Late</c:v>
                </c:pt>
              </c:strCache>
            </c:strRef>
          </c:cat>
          <c:val>
            <c:numRef>
              <c:f>Numeracy!$E$5:$F$5</c:f>
              <c:numCache>
                <c:formatCode>General</c:formatCode>
                <c:ptCount val="2"/>
                <c:pt idx="0">
                  <c:v>251</c:v>
                </c:pt>
                <c:pt idx="1">
                  <c:v>256.3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9F-4E54-A4B4-018281D95B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4343664"/>
        <c:axId val="454337760"/>
      </c:lineChart>
      <c:catAx>
        <c:axId val="45434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337760"/>
        <c:crosses val="autoZero"/>
        <c:auto val="1"/>
        <c:lblAlgn val="ctr"/>
        <c:lblOffset val="100"/>
        <c:noMultiLvlLbl val="0"/>
      </c:catAx>
      <c:valAx>
        <c:axId val="45433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343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16CC0F-3E16-0C48-83CA-42351AB27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66B4D-25CD-B84F-B100-CC511C7837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EB6791-5CE1-A144-85FF-3A54CAE88D2C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8D97-C13F-9A44-B1BB-58F9D4ACE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0AA9A-5A4B-F74E-961A-420255C92E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C8CFC7-FC2D-434B-8AF3-3B8FD6DDB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7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8DB285-EC0E-42D8-88C4-3625BAF16DBA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540036-C79D-4A47-ABEA-AB9642CF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1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52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0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12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59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6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0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7A750-A432-7E48-8C42-98E6A22A5D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9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6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04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7A750-A432-7E48-8C42-98E6A22A5D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4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3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7A750-A432-7E48-8C42-98E6A22A5D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6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7A750-A432-7E48-8C42-98E6A22A5D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39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7A750-A432-7E48-8C42-98E6A22A5D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87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5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estat.com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www.westat.com/" TargetMode="Externa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8653F0-AD77-604B-8799-F2AA6C0D9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57" r="37657"/>
          <a:stretch/>
        </p:blipFill>
        <p:spPr>
          <a:xfrm>
            <a:off x="1315424" y="507848"/>
            <a:ext cx="7828576" cy="4635652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BFC13F6D-1CF5-884F-BBA1-879A2F738640}"/>
              </a:ext>
            </a:extLst>
          </p:cNvPr>
          <p:cNvSpPr/>
          <p:nvPr userDrawn="1"/>
        </p:nvSpPr>
        <p:spPr>
          <a:xfrm>
            <a:off x="0" y="361950"/>
            <a:ext cx="7357423" cy="4790179"/>
          </a:xfrm>
          <a:custGeom>
            <a:avLst/>
            <a:gdLst>
              <a:gd name="connsiteX0" fmla="*/ 0 w 7357423"/>
              <a:gd name="connsiteY0" fmla="*/ 0 h 4790179"/>
              <a:gd name="connsiteX1" fmla="*/ 4630105 w 7357423"/>
              <a:gd name="connsiteY1" fmla="*/ 0 h 4790179"/>
              <a:gd name="connsiteX2" fmla="*/ 7357423 w 7357423"/>
              <a:gd name="connsiteY2" fmla="*/ 4790179 h 4790179"/>
              <a:gd name="connsiteX3" fmla="*/ 0 w 7357423"/>
              <a:gd name="connsiteY3" fmla="*/ 4790179 h 479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7423" h="4790179">
                <a:moveTo>
                  <a:pt x="0" y="0"/>
                </a:moveTo>
                <a:lnTo>
                  <a:pt x="4630105" y="0"/>
                </a:lnTo>
                <a:lnTo>
                  <a:pt x="7357423" y="4790179"/>
                </a:lnTo>
                <a:lnTo>
                  <a:pt x="0" y="4790179"/>
                </a:lnTo>
                <a:close/>
              </a:path>
            </a:pathLst>
          </a:custGeom>
          <a:solidFill>
            <a:srgbClr val="093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4A1FB4-C02B-8C47-B8F7-E58AFFFC0176}"/>
              </a:ext>
            </a:extLst>
          </p:cNvPr>
          <p:cNvSpPr/>
          <p:nvPr userDrawn="1"/>
        </p:nvSpPr>
        <p:spPr>
          <a:xfrm>
            <a:off x="0" y="497939"/>
            <a:ext cx="4304963" cy="4654188"/>
          </a:xfrm>
          <a:prstGeom prst="rect">
            <a:avLst/>
          </a:prstGeom>
          <a:gradFill flip="none" rotWithShape="1">
            <a:gsLst>
              <a:gs pos="0">
                <a:srgbClr val="00457F"/>
              </a:gs>
              <a:gs pos="100000">
                <a:srgbClr val="0A3B6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3EE1AC-5984-0645-8C3E-8805AF827819}"/>
              </a:ext>
            </a:extLst>
          </p:cNvPr>
          <p:cNvGrpSpPr/>
          <p:nvPr userDrawn="1"/>
        </p:nvGrpSpPr>
        <p:grpSpPr>
          <a:xfrm>
            <a:off x="0" y="4484"/>
            <a:ext cx="9144000" cy="506932"/>
            <a:chOff x="0" y="2"/>
            <a:chExt cx="9144000" cy="5069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8D4C6B-CF74-9849-88EE-2C4E68CB05D0}"/>
                </a:ext>
              </a:extLst>
            </p:cNvPr>
            <p:cNvSpPr/>
            <p:nvPr/>
          </p:nvSpPr>
          <p:spPr>
            <a:xfrm>
              <a:off x="0" y="2"/>
              <a:ext cx="9144000" cy="506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pic>
          <p:nvPicPr>
            <p:cNvPr id="11" name="Picture 10" title="Improving Lives Through Research">
              <a:extLst>
                <a:ext uri="{FF2B5EF4-FFF2-40B4-BE49-F238E27FC236}">
                  <a16:creationId xmlns:a16="http://schemas.microsoft.com/office/drawing/2014/main" id="{27E9EE3D-6D6A-444B-A2B3-7B222EE1B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3310" y="210418"/>
              <a:ext cx="2130137" cy="13012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26D8FB-442B-ED4E-82A5-0D49A8284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710" y="116975"/>
              <a:ext cx="1061240" cy="27875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22003" y="841772"/>
            <a:ext cx="4486592" cy="1790700"/>
          </a:xfrm>
        </p:spPr>
        <p:txBody>
          <a:bodyPr anchor="b">
            <a:normAutofit/>
          </a:bodyPr>
          <a:lstStyle>
            <a:lvl1pPr algn="l">
              <a:lnSpc>
                <a:spcPts val="27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22002" y="2967310"/>
            <a:ext cx="5445243" cy="97604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2001" y="4504634"/>
            <a:ext cx="2369620" cy="273844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3E24F3C-F575-47CE-9D23-633188FC88D1}" type="datetime1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 descr="&quot; &quot;">
            <a:extLst>
              <a:ext uri="{FF2B5EF4-FFF2-40B4-BE49-F238E27FC236}">
                <a16:creationId xmlns:a16="http://schemas.microsoft.com/office/drawing/2014/main" id="{56407544-ADCB-F142-B506-05F51E85A45A}"/>
              </a:ext>
            </a:extLst>
          </p:cNvPr>
          <p:cNvGrpSpPr/>
          <p:nvPr userDrawn="1"/>
        </p:nvGrpSpPr>
        <p:grpSpPr>
          <a:xfrm>
            <a:off x="4810124" y="707219"/>
            <a:ext cx="4333876" cy="4480057"/>
            <a:chOff x="4810124" y="707219"/>
            <a:chExt cx="4333876" cy="4480057"/>
          </a:xfrm>
        </p:grpSpPr>
        <p:pic>
          <p:nvPicPr>
            <p:cNvPr id="8" name="Picture 7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4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2D3C0CF-E4CC-E84D-A6EF-CC11932BD883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2C1A772-7FF6-244A-99B6-47D6D04F04B2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7/12/2019</a:t>
            </a:fld>
            <a:endParaRPr lang="en-US"/>
          </a:p>
        </p:txBody>
      </p:sp>
      <p:pic>
        <p:nvPicPr>
          <p:cNvPr id="13" name="Picture 12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9114F3E4-5A33-0043-AEA6-79DF7DFF2A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 descr="&quot; &quot;">
            <a:extLst>
              <a:ext uri="{FF2B5EF4-FFF2-40B4-BE49-F238E27FC236}">
                <a16:creationId xmlns:a16="http://schemas.microsoft.com/office/drawing/2014/main" id="{E26E8DC4-FED2-C347-B307-AA771B612993}"/>
              </a:ext>
            </a:extLst>
          </p:cNvPr>
          <p:cNvGrpSpPr/>
          <p:nvPr userDrawn="1"/>
        </p:nvGrpSpPr>
        <p:grpSpPr>
          <a:xfrm>
            <a:off x="4809744" y="707219"/>
            <a:ext cx="4337338" cy="4480057"/>
            <a:chOff x="4809744" y="707219"/>
            <a:chExt cx="4337338" cy="4480057"/>
          </a:xfrm>
        </p:grpSpPr>
        <p:pic>
          <p:nvPicPr>
            <p:cNvPr id="8" name="Picture 7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9" t="7746" r="7161" b="4136"/>
            <a:stretch/>
          </p:blipFill>
          <p:spPr>
            <a:xfrm>
              <a:off x="4809744" y="707219"/>
              <a:ext cx="4337338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E15B907-C761-0441-B264-1C0412845D80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E0AA2A4-9D08-2747-BA17-EA3F0621BB31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401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A661AF3B-172B-3049-B375-A2E12C1944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ORIZONTAL 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&quot; &quot;"/>
          <p:cNvSpPr/>
          <p:nvPr userDrawn="1"/>
        </p:nvSpPr>
        <p:spPr>
          <a:xfrm>
            <a:off x="0" y="179883"/>
            <a:ext cx="9144000" cy="3383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274108"/>
            <a:ext cx="7450342" cy="693279"/>
          </a:xfrm>
        </p:spPr>
        <p:txBody>
          <a:bodyPr/>
          <a:lstStyle>
            <a:lvl1pPr>
              <a:defRPr>
                <a:solidFill>
                  <a:srgbClr val="003C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 descr="&quot; &quot;">
            <a:extLst>
              <a:ext uri="{FF2B5EF4-FFF2-40B4-BE49-F238E27FC236}">
                <a16:creationId xmlns:a16="http://schemas.microsoft.com/office/drawing/2014/main" id="{8519B89E-6431-6844-BC51-A57F6FC867C4}"/>
              </a:ext>
            </a:extLst>
          </p:cNvPr>
          <p:cNvGrpSpPr/>
          <p:nvPr userDrawn="1"/>
        </p:nvGrpSpPr>
        <p:grpSpPr>
          <a:xfrm>
            <a:off x="-6759" y="3563815"/>
            <a:ext cx="9150759" cy="1623461"/>
            <a:chOff x="-6759" y="3563815"/>
            <a:chExt cx="9150759" cy="1623461"/>
          </a:xfrm>
        </p:grpSpPr>
        <p:pic>
          <p:nvPicPr>
            <p:cNvPr id="11" name="Picture Placeholder 7">
              <a:extLst>
                <a:ext uri="{FF2B5EF4-FFF2-40B4-BE49-F238E27FC236}">
                  <a16:creationId xmlns:a16="http://schemas.microsoft.com/office/drawing/2014/main" id="{121754F7-4C02-2845-A827-3B539362CE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4" b="37580"/>
            <a:stretch/>
          </p:blipFill>
          <p:spPr>
            <a:xfrm>
              <a:off x="-6759" y="3563815"/>
              <a:ext cx="9150759" cy="159755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1C2A0A-D5D7-B444-99B1-741749820C44}"/>
                </a:ext>
              </a:extLst>
            </p:cNvPr>
            <p:cNvSpPr/>
            <p:nvPr userDrawn="1"/>
          </p:nvSpPr>
          <p:spPr>
            <a:xfrm>
              <a:off x="-6759" y="4056184"/>
              <a:ext cx="9150759" cy="1105189"/>
            </a:xfrm>
            <a:prstGeom prst="rect">
              <a:avLst/>
            </a:pr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75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4A5E16-0137-CF40-8FA0-3AC461AD2BB0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7D3889-CF43-483A-843B-AED81E8E3E84}" type="datetime1">
              <a:rPr lang="en-US" smtClean="0"/>
              <a:pPr/>
              <a:t>7/12/2019</a:t>
            </a:fld>
            <a:endParaRPr lang="en-US" dirty="0"/>
          </a:p>
        </p:txBody>
      </p:sp>
      <p:pic>
        <p:nvPicPr>
          <p:cNvPr id="15" name="Picture 14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24485A03-86A0-3549-86DC-68160F1D67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0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ORIZONTAL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79883"/>
            <a:ext cx="9144000" cy="3383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274108"/>
            <a:ext cx="7450342" cy="693279"/>
          </a:xfrm>
        </p:spPr>
        <p:txBody>
          <a:bodyPr/>
          <a:lstStyle>
            <a:lvl1pPr>
              <a:defRPr>
                <a:solidFill>
                  <a:srgbClr val="003C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 descr="&quot; &quot;">
            <a:extLst>
              <a:ext uri="{FF2B5EF4-FFF2-40B4-BE49-F238E27FC236}">
                <a16:creationId xmlns:a16="http://schemas.microsoft.com/office/drawing/2014/main" id="{1DFD772D-A635-5649-9F31-FE58DE3D9E55}"/>
              </a:ext>
            </a:extLst>
          </p:cNvPr>
          <p:cNvGrpSpPr/>
          <p:nvPr userDrawn="1"/>
        </p:nvGrpSpPr>
        <p:grpSpPr>
          <a:xfrm>
            <a:off x="-6760" y="3558584"/>
            <a:ext cx="9150759" cy="1628692"/>
            <a:chOff x="-6760" y="3558584"/>
            <a:chExt cx="9150759" cy="1628692"/>
          </a:xfrm>
        </p:grpSpPr>
        <p:pic>
          <p:nvPicPr>
            <p:cNvPr id="13" name="Picture Placeholder 10">
              <a:extLst>
                <a:ext uri="{FF2B5EF4-FFF2-40B4-BE49-F238E27FC236}">
                  <a16:creationId xmlns:a16="http://schemas.microsoft.com/office/drawing/2014/main" id="{7BB092DD-2449-3547-8C9A-F2D2700A6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68" y="3558584"/>
              <a:ext cx="9150367" cy="159956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360103-6DA2-FD45-B773-521C47E3660D}"/>
                </a:ext>
              </a:extLst>
            </p:cNvPr>
            <p:cNvSpPr/>
            <p:nvPr userDrawn="1"/>
          </p:nvSpPr>
          <p:spPr>
            <a:xfrm>
              <a:off x="-6760" y="4056185"/>
              <a:ext cx="9150759" cy="1105188"/>
            </a:xfrm>
            <a:prstGeom prst="rect">
              <a:avLst/>
            </a:pr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75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D8262C-6F72-F940-AD32-658D61582F49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7D3889-CF43-483A-843B-AED81E8E3E84}" type="datetime1">
              <a:rPr lang="en-US" smtClean="0"/>
              <a:pPr/>
              <a:t>7/12/2019</a:t>
            </a:fld>
            <a:endParaRPr lang="en-US" dirty="0"/>
          </a:p>
        </p:txBody>
      </p:sp>
      <p:pic>
        <p:nvPicPr>
          <p:cNvPr id="17" name="Picture 1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53BE1D6A-435C-B745-A5E4-40FDC284E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679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75678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374716"/>
            <a:ext cx="3868340" cy="3126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678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374716"/>
            <a:ext cx="3887391" cy="3126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E2C5-180A-4413-A85B-6745D8DD6E7A}" type="datetime1">
              <a:rPr lang="en-US" smtClean="0"/>
              <a:t>7/12/2019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679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E072930-C0FF-A444-A224-42097B63AF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4283" y="832162"/>
            <a:ext cx="1620837" cy="1620838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729" y="2514150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557" y="3197438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B4F36C03-CC92-844C-9E52-E82651892B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67041" y="832162"/>
            <a:ext cx="1620837" cy="1620838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F5D8F9-9EA2-7943-BCBB-6D0A04FF4EF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63487" y="2514150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3419348-800F-9D45-BE3E-4292835E094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496315" y="3197438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1938FDE5-CD69-DE4A-8653-EEFC3668C8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62233" y="832162"/>
            <a:ext cx="1620837" cy="1620838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0C02D4F-4FE3-EA42-BAF5-939FA276E78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58679" y="2514150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C07A148-2BF5-544F-B02F-5628EF90E8E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91507" y="3197438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E2C5-180A-4413-A85B-6745D8DD6E7A}" type="datetime1">
              <a:rPr lang="en-US" smtClean="0"/>
              <a:t>7/12/2019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5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lumn with Highlight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55A25B-9018-7244-A684-74118ADCC4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45" y="810584"/>
            <a:ext cx="8144055" cy="420688"/>
          </a:xfrm>
        </p:spPr>
        <p:txBody>
          <a:bodyPr/>
          <a:lstStyle>
            <a:lvl1pPr marL="57150" indent="0">
              <a:buFont typeface="Arial" panose="020B0604020202020204" pitchFamily="34" charset="0"/>
              <a:buNone/>
              <a:defRPr sz="1500"/>
            </a:lvl1pPr>
            <a:lvl2pPr marL="288925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1028700" indent="0">
              <a:buFont typeface="Arial" panose="020B0604020202020204" pitchFamily="34" charset="0"/>
              <a:buNone/>
              <a:defRPr sz="1400"/>
            </a:lvl4pPr>
            <a:lvl5pPr marL="13716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7B277E59-379D-E04B-814E-390776885C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2299" y="1431985"/>
            <a:ext cx="6416855" cy="364633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4466CF-5788-1F46-9E6F-D7EBC715AF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58584" y="1591056"/>
            <a:ext cx="1920873" cy="2181564"/>
          </a:xfrm>
          <a:solidFill>
            <a:srgbClr val="DDF1F7"/>
          </a:solidFill>
          <a:ln>
            <a:solidFill>
              <a:srgbClr val="009FAE"/>
            </a:solidFill>
          </a:ln>
        </p:spPr>
        <p:txBody>
          <a:bodyPr tIns="91440" bIns="182880" anchor="ctr" anchorCtr="0"/>
          <a:lstStyle>
            <a:lvl1pPr marL="57150" indent="0">
              <a:lnSpc>
                <a:spcPct val="110000"/>
              </a:lnSpc>
              <a:buNone/>
              <a:defRPr sz="1300"/>
            </a:lvl1pPr>
            <a:lvl2pPr marL="288925" indent="0">
              <a:buNone/>
              <a:defRPr/>
            </a:lvl2pPr>
            <a:lvl3pPr marL="4572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44AC-7A2B-4C02-9FB0-CC8AB5127B22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C283-0BE3-4DDA-8B16-C3F4B371F6FA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C283-0BE3-4DDA-8B16-C3F4B371F6FA}" type="datetime1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 descr="&quot; &quot;">
            <a:extLst>
              <a:ext uri="{FF2B5EF4-FFF2-40B4-BE49-F238E27FC236}">
                <a16:creationId xmlns:a16="http://schemas.microsoft.com/office/drawing/2014/main" id="{C9460DD9-53F6-F84C-BB9A-6020BC05B803}"/>
              </a:ext>
            </a:extLst>
          </p:cNvPr>
          <p:cNvCxnSpPr/>
          <p:nvPr userDrawn="1"/>
        </p:nvCxnSpPr>
        <p:spPr>
          <a:xfrm>
            <a:off x="8488236" y="4848251"/>
            <a:ext cx="0" cy="339025"/>
          </a:xfrm>
          <a:prstGeom prst="line">
            <a:avLst/>
          </a:prstGeom>
          <a:ln w="9525">
            <a:solidFill>
              <a:srgbClr val="008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&quot; &quot;">
            <a:hlinkClick r:id="rId2" tooltip="Westat Home Page"/>
            <a:extLst>
              <a:ext uri="{FF2B5EF4-FFF2-40B4-BE49-F238E27FC236}">
                <a16:creationId xmlns:a16="http://schemas.microsoft.com/office/drawing/2014/main" id="{87412E47-3D57-544A-ADFF-3F1F83F08D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&quot; &quot;"/>
          <p:cNvSpPr/>
          <p:nvPr userDrawn="1"/>
        </p:nvSpPr>
        <p:spPr>
          <a:xfrm>
            <a:off x="0" y="179882"/>
            <a:ext cx="9144000" cy="6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83108"/>
            <a:ext cx="1905103" cy="1101970"/>
          </a:xfrm>
        </p:spPr>
        <p:txBody>
          <a:bodyPr anchor="t" anchorCtr="0"/>
          <a:lstStyle>
            <a:lvl1pPr>
              <a:defRPr sz="2400">
                <a:solidFill>
                  <a:srgbClr val="003C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35079"/>
            <a:ext cx="2089913" cy="2166662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565" y="854791"/>
            <a:ext cx="5491976" cy="342277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D1E5-D5AF-48FC-99A4-77E2CEE8B111}" type="datetime1">
              <a:rPr lang="en-US" smtClean="0"/>
              <a:t>7/12/2019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descr="&quot; &quot;"/>
          <p:cNvCxnSpPr/>
          <p:nvPr userDrawn="1"/>
        </p:nvCxnSpPr>
        <p:spPr>
          <a:xfrm>
            <a:off x="2872159" y="900031"/>
            <a:ext cx="0" cy="3892367"/>
          </a:xfrm>
          <a:prstGeom prst="line">
            <a:avLst/>
          </a:prstGeom>
          <a:ln w="12700">
            <a:solidFill>
              <a:srgbClr val="2CB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44AC-7A2B-4C02-9FB0-CC8AB5127B22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/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755647"/>
            <a:ext cx="2091105" cy="1655065"/>
          </a:xfrm>
        </p:spPr>
        <p:txBody>
          <a:bodyPr anchor="t" anchorCtr="0"/>
          <a:lstStyle>
            <a:lvl1pPr>
              <a:defRPr sz="2400">
                <a:solidFill>
                  <a:srgbClr val="073C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40479"/>
            <a:ext cx="2089913" cy="561261"/>
          </a:xfrm>
        </p:spPr>
        <p:txBody>
          <a:bodyPr anchor="b" anchorCtr="0"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024565" y="1839913"/>
            <a:ext cx="5491976" cy="27928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2002" y="4804475"/>
            <a:ext cx="6296510" cy="273844"/>
          </a:xfrm>
        </p:spPr>
        <p:txBody>
          <a:bodyPr/>
          <a:lstStyle>
            <a:lvl1pPr>
              <a:defRPr sz="700"/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26292" y="5261675"/>
            <a:ext cx="722202" cy="273844"/>
          </a:xfrm>
        </p:spPr>
        <p:txBody>
          <a:bodyPr/>
          <a:lstStyle/>
          <a:p>
            <a:fld id="{6E57D1E5-D5AF-48FC-99A4-77E2CEE8B111}" type="datetime1">
              <a:rPr lang="en-US" smtClean="0"/>
              <a:t>7/12/2019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descr="&quot; &quot;"/>
          <p:cNvCxnSpPr/>
          <p:nvPr userDrawn="1"/>
        </p:nvCxnSpPr>
        <p:spPr>
          <a:xfrm>
            <a:off x="2872159" y="900031"/>
            <a:ext cx="0" cy="3501710"/>
          </a:xfrm>
          <a:prstGeom prst="line">
            <a:avLst/>
          </a:prstGeom>
          <a:ln w="12700">
            <a:solidFill>
              <a:srgbClr val="2CB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 descr="&quot; &quot;">
            <a:extLst>
              <a:ext uri="{FF2B5EF4-FFF2-40B4-BE49-F238E27FC236}">
                <a16:creationId xmlns:a16="http://schemas.microsoft.com/office/drawing/2014/main" id="{B917B373-71F3-BF4B-A2F8-8D2816ABE480}"/>
              </a:ext>
            </a:extLst>
          </p:cNvPr>
          <p:cNvSpPr/>
          <p:nvPr/>
        </p:nvSpPr>
        <p:spPr>
          <a:xfrm>
            <a:off x="0" y="516499"/>
            <a:ext cx="9144000" cy="285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1C6D26-330E-D749-95F6-3076199458CB}"/>
              </a:ext>
            </a:extLst>
          </p:cNvPr>
          <p:cNvGrpSpPr/>
          <p:nvPr userDrawn="1"/>
        </p:nvGrpSpPr>
        <p:grpSpPr>
          <a:xfrm>
            <a:off x="0" y="0"/>
            <a:ext cx="9143999" cy="516499"/>
            <a:chOff x="0" y="0"/>
            <a:chExt cx="9143999" cy="5164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97729C-A0E5-DD4E-B302-A5199C453A68}"/>
                </a:ext>
              </a:extLst>
            </p:cNvPr>
            <p:cNvSpPr/>
            <p:nvPr userDrawn="1"/>
          </p:nvSpPr>
          <p:spPr>
            <a:xfrm>
              <a:off x="0" y="0"/>
              <a:ext cx="9143999" cy="516499"/>
            </a:xfrm>
            <a:prstGeom prst="rect">
              <a:avLst/>
            </a:prstGeom>
            <a:gradFill flip="none" rotWithShape="1">
              <a:gsLst>
                <a:gs pos="75000">
                  <a:srgbClr val="073C72"/>
                </a:gs>
                <a:gs pos="0">
                  <a:srgbClr val="073C72"/>
                </a:gs>
                <a:gs pos="100000">
                  <a:srgbClr val="008D9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Westat - Improving Lives Through Research">
              <a:extLst>
                <a:ext uri="{FF2B5EF4-FFF2-40B4-BE49-F238E27FC236}">
                  <a16:creationId xmlns:a16="http://schemas.microsoft.com/office/drawing/2014/main" id="{575671A5-6676-8349-8C0D-E7F9BE894E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69" y="56797"/>
              <a:ext cx="1197610" cy="38531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610865-5593-5140-8CD9-DE465C0892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93" y="149407"/>
              <a:ext cx="2228850" cy="257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82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DISCLAIMER-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755647"/>
            <a:ext cx="2091105" cy="1655065"/>
          </a:xfrm>
        </p:spPr>
        <p:txBody>
          <a:bodyPr anchor="t" anchorCtr="0"/>
          <a:lstStyle>
            <a:lvl1pPr>
              <a:defRPr sz="2400">
                <a:solidFill>
                  <a:srgbClr val="073C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40479"/>
            <a:ext cx="2089913" cy="561261"/>
          </a:xfrm>
        </p:spPr>
        <p:txBody>
          <a:bodyPr anchor="b" anchorCtr="0"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024565" y="1839913"/>
            <a:ext cx="5491976" cy="27928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5261675"/>
            <a:ext cx="6296510" cy="273844"/>
          </a:xfrm>
        </p:spPr>
        <p:txBody>
          <a:bodyPr/>
          <a:lstStyle>
            <a:lvl1pPr>
              <a:defRPr sz="700"/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26292" y="5261675"/>
            <a:ext cx="722202" cy="273844"/>
          </a:xfrm>
        </p:spPr>
        <p:txBody>
          <a:bodyPr/>
          <a:lstStyle/>
          <a:p>
            <a:fld id="{6E57D1E5-D5AF-48FC-99A4-77E2CEE8B111}" type="datetime1">
              <a:rPr lang="en-US" smtClean="0"/>
              <a:t>7/12/2019</a:t>
            </a:fld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605D2B-D784-9748-AFA6-2A276030AC0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8650" y="4760633"/>
            <a:ext cx="6360874" cy="28063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descr="&quot; &quot;"/>
          <p:cNvCxnSpPr/>
          <p:nvPr userDrawn="1"/>
        </p:nvCxnSpPr>
        <p:spPr>
          <a:xfrm>
            <a:off x="2872159" y="900031"/>
            <a:ext cx="0" cy="3501710"/>
          </a:xfrm>
          <a:prstGeom prst="line">
            <a:avLst/>
          </a:prstGeom>
          <a:ln w="12700">
            <a:solidFill>
              <a:srgbClr val="2CB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 descr="&quot; &quot;">
            <a:extLst>
              <a:ext uri="{FF2B5EF4-FFF2-40B4-BE49-F238E27FC236}">
                <a16:creationId xmlns:a16="http://schemas.microsoft.com/office/drawing/2014/main" id="{B917B373-71F3-BF4B-A2F8-8D2816ABE480}"/>
              </a:ext>
            </a:extLst>
          </p:cNvPr>
          <p:cNvSpPr/>
          <p:nvPr/>
        </p:nvSpPr>
        <p:spPr>
          <a:xfrm>
            <a:off x="0" y="516499"/>
            <a:ext cx="9144000" cy="285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1C6D26-330E-D749-95F6-3076199458CB}"/>
              </a:ext>
            </a:extLst>
          </p:cNvPr>
          <p:cNvGrpSpPr/>
          <p:nvPr userDrawn="1"/>
        </p:nvGrpSpPr>
        <p:grpSpPr>
          <a:xfrm>
            <a:off x="0" y="0"/>
            <a:ext cx="9143999" cy="516499"/>
            <a:chOff x="0" y="0"/>
            <a:chExt cx="9143999" cy="5164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97729C-A0E5-DD4E-B302-A5199C453A68}"/>
                </a:ext>
              </a:extLst>
            </p:cNvPr>
            <p:cNvSpPr/>
            <p:nvPr userDrawn="1"/>
          </p:nvSpPr>
          <p:spPr>
            <a:xfrm>
              <a:off x="0" y="0"/>
              <a:ext cx="9143999" cy="516499"/>
            </a:xfrm>
            <a:prstGeom prst="rect">
              <a:avLst/>
            </a:prstGeom>
            <a:gradFill flip="none" rotWithShape="1">
              <a:gsLst>
                <a:gs pos="75000">
                  <a:srgbClr val="073C72"/>
                </a:gs>
                <a:gs pos="0">
                  <a:srgbClr val="073C72"/>
                </a:gs>
                <a:gs pos="100000">
                  <a:srgbClr val="008D9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Westat - Improving Lives Through Research">
              <a:extLst>
                <a:ext uri="{FF2B5EF4-FFF2-40B4-BE49-F238E27FC236}">
                  <a16:creationId xmlns:a16="http://schemas.microsoft.com/office/drawing/2014/main" id="{575671A5-6676-8349-8C0D-E7F9BE894E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69" y="56797"/>
              <a:ext cx="1197610" cy="38531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610865-5593-5140-8CD9-DE465C0892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93" y="149407"/>
              <a:ext cx="2228850" cy="25755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7A37831-0DB2-B64D-B5E7-A47D0B10F9CC}"/>
              </a:ext>
            </a:extLst>
          </p:cNvPr>
          <p:cNvSpPr txBox="1"/>
          <p:nvPr userDrawn="1"/>
        </p:nvSpPr>
        <p:spPr>
          <a:xfrm>
            <a:off x="0" y="-423946"/>
            <a:ext cx="9143999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PHOTOGRAPHY LEGAL DISCLAIMER – DO NOT DELETE THIS SLIDE IF PRESENTATION INCLUDES PEOPLE IMAGES</a:t>
            </a:r>
          </a:p>
        </p:txBody>
      </p:sp>
    </p:spTree>
    <p:extLst>
      <p:ext uri="{BB962C8B-B14F-4D97-AF65-F5344CB8AC3E}">
        <p14:creationId xmlns:p14="http://schemas.microsoft.com/office/powerpoint/2010/main" val="32022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&quot; &quot;">
            <a:extLst>
              <a:ext uri="{FF2B5EF4-FFF2-40B4-BE49-F238E27FC236}">
                <a16:creationId xmlns:a16="http://schemas.microsoft.com/office/drawing/2014/main" id="{3F379A51-BB37-3D4F-A6AD-66B3920040E6}"/>
              </a:ext>
            </a:extLst>
          </p:cNvPr>
          <p:cNvSpPr/>
          <p:nvPr userDrawn="1"/>
        </p:nvSpPr>
        <p:spPr>
          <a:xfrm>
            <a:off x="0" y="179883"/>
            <a:ext cx="9144000" cy="632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27985"/>
            <a:ext cx="2949178" cy="1166649"/>
          </a:xfrm>
        </p:spPr>
        <p:txBody>
          <a:bodyPr anchor="b"/>
          <a:lstStyle>
            <a:lvl1pPr>
              <a:defRPr sz="2400">
                <a:solidFill>
                  <a:srgbClr val="073C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179884"/>
            <a:ext cx="5256609" cy="461399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7298"/>
            <a:ext cx="2949178" cy="2334816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DEDC-A76D-492D-B897-5D03996AFB44}" type="datetime1">
              <a:rPr lang="en-US" smtClean="0"/>
              <a:t>7/12/2019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7AC5-801D-4D0A-BD82-DB51D6F79849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5306-67A6-47D8-A62D-4DBC5CF1666D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E6691FF-F006-3B49-8C91-F3423079DE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57" r="37657"/>
          <a:stretch/>
        </p:blipFill>
        <p:spPr>
          <a:xfrm>
            <a:off x="1315424" y="507848"/>
            <a:ext cx="7828576" cy="4635652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8375BE53-B134-6E4D-BA32-8B090C096833}"/>
              </a:ext>
            </a:extLst>
          </p:cNvPr>
          <p:cNvSpPr/>
          <p:nvPr userDrawn="1"/>
        </p:nvSpPr>
        <p:spPr>
          <a:xfrm>
            <a:off x="0" y="361950"/>
            <a:ext cx="7357423" cy="4790179"/>
          </a:xfrm>
          <a:custGeom>
            <a:avLst/>
            <a:gdLst>
              <a:gd name="connsiteX0" fmla="*/ 0 w 7357423"/>
              <a:gd name="connsiteY0" fmla="*/ 0 h 4790179"/>
              <a:gd name="connsiteX1" fmla="*/ 4630105 w 7357423"/>
              <a:gd name="connsiteY1" fmla="*/ 0 h 4790179"/>
              <a:gd name="connsiteX2" fmla="*/ 7357423 w 7357423"/>
              <a:gd name="connsiteY2" fmla="*/ 4790179 h 4790179"/>
              <a:gd name="connsiteX3" fmla="*/ 0 w 7357423"/>
              <a:gd name="connsiteY3" fmla="*/ 4790179 h 479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7423" h="4790179">
                <a:moveTo>
                  <a:pt x="0" y="0"/>
                </a:moveTo>
                <a:lnTo>
                  <a:pt x="4630105" y="0"/>
                </a:lnTo>
                <a:lnTo>
                  <a:pt x="7357423" y="4790179"/>
                </a:lnTo>
                <a:lnTo>
                  <a:pt x="0" y="4790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FDDD50-CD7B-B74D-B6D2-4B1032A58934}"/>
              </a:ext>
            </a:extLst>
          </p:cNvPr>
          <p:cNvSpPr/>
          <p:nvPr userDrawn="1"/>
        </p:nvSpPr>
        <p:spPr>
          <a:xfrm>
            <a:off x="0" y="513105"/>
            <a:ext cx="9143999" cy="2652787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45000"/>
                </a:srgbClr>
              </a:gs>
              <a:gs pos="72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5476875" cy="1125140"/>
          </a:xfrm>
        </p:spPr>
        <p:txBody>
          <a:bodyPr/>
          <a:lstStyle>
            <a:lvl1pPr marL="0" indent="0">
              <a:buNone/>
              <a:defRPr sz="1800">
                <a:solidFill>
                  <a:srgbClr val="073C7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736C-EF96-4BD1-AFB0-D4F1E308D5A9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7559"/>
            <a:ext cx="4685530" cy="1859795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A3B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073B18-B4C3-7843-A887-6C12759B9B09}"/>
              </a:ext>
            </a:extLst>
          </p:cNvPr>
          <p:cNvGrpSpPr/>
          <p:nvPr userDrawn="1"/>
        </p:nvGrpSpPr>
        <p:grpSpPr>
          <a:xfrm>
            <a:off x="0" y="0"/>
            <a:ext cx="9144000" cy="506932"/>
            <a:chOff x="0" y="2"/>
            <a:chExt cx="9144000" cy="5069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40BDF9-1E84-DA48-8B85-CEE0EE223FD3}"/>
                </a:ext>
              </a:extLst>
            </p:cNvPr>
            <p:cNvSpPr/>
            <p:nvPr/>
          </p:nvSpPr>
          <p:spPr>
            <a:xfrm>
              <a:off x="0" y="2"/>
              <a:ext cx="9144000" cy="506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pic>
          <p:nvPicPr>
            <p:cNvPr id="28" name="Picture 27" title="Improving Lives Through Research">
              <a:extLst>
                <a:ext uri="{FF2B5EF4-FFF2-40B4-BE49-F238E27FC236}">
                  <a16:creationId xmlns:a16="http://schemas.microsoft.com/office/drawing/2014/main" id="{EB7F7C10-5F4B-BC41-8DA0-A6B314ECE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3310" y="210418"/>
              <a:ext cx="2130137" cy="13012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10CDE22-2042-DB4C-946A-BDBF28DD9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710" y="116975"/>
              <a:ext cx="1061240" cy="278759"/>
            </a:xfrm>
            <a:prstGeom prst="rect">
              <a:avLst/>
            </a:prstGeom>
          </p:spPr>
        </p:pic>
      </p:grpSp>
      <p:pic>
        <p:nvPicPr>
          <p:cNvPr id="14" name="Picture 13" descr="&quot; &quot;">
            <a:hlinkClick r:id="rId5" tooltip="Westat Home Page"/>
            <a:extLst>
              <a:ext uri="{FF2B5EF4-FFF2-40B4-BE49-F238E27FC236}">
                <a16:creationId xmlns:a16="http://schemas.microsoft.com/office/drawing/2014/main" id="{813DA344-C816-FA48-956D-B114518D65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3661C3F-81EE-5D47-9A94-F9D7EBDF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32548E-95C5-0942-B461-116191E66382}"/>
              </a:ext>
            </a:extLst>
          </p:cNvPr>
          <p:cNvCxnSpPr/>
          <p:nvPr userDrawn="1"/>
        </p:nvCxnSpPr>
        <p:spPr>
          <a:xfrm>
            <a:off x="8488236" y="4848251"/>
            <a:ext cx="0" cy="33902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5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5269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5269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3889-CF43-483A-843B-AED81E8E3E84}" type="datetime1">
              <a:rPr lang="en-US" smtClean="0"/>
              <a:t>7/12/2019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28650" y="3124752"/>
            <a:ext cx="7886700" cy="1388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3889-CF43-483A-843B-AED81E8E3E84}" type="datetime1">
              <a:rPr lang="en-US" smtClean="0"/>
              <a:t>7/12/2019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 descr="&quot; &quot;">
            <a:extLst>
              <a:ext uri="{FF2B5EF4-FFF2-40B4-BE49-F238E27FC236}">
                <a16:creationId xmlns:a16="http://schemas.microsoft.com/office/drawing/2014/main" id="{8CFB11A3-B785-DB4A-9272-FEC4FB60D0C2}"/>
              </a:ext>
            </a:extLst>
          </p:cNvPr>
          <p:cNvGrpSpPr/>
          <p:nvPr userDrawn="1"/>
        </p:nvGrpSpPr>
        <p:grpSpPr>
          <a:xfrm>
            <a:off x="4810126" y="707219"/>
            <a:ext cx="4333874" cy="4480057"/>
            <a:chOff x="4810126" y="707219"/>
            <a:chExt cx="4333874" cy="4480057"/>
          </a:xfrm>
        </p:grpSpPr>
        <p:pic>
          <p:nvPicPr>
            <p:cNvPr id="8" name="Picture 7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10674" r="8731" b="3656"/>
            <a:stretch/>
          </p:blipFill>
          <p:spPr>
            <a:xfrm>
              <a:off x="4810126" y="707219"/>
              <a:ext cx="4333874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DB4DB7E-3BDB-504B-92EB-0C4BC417BF5B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2590606-6EC5-6C4F-BACB-42629C248ED5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7/12/2019</a:t>
            </a:fld>
            <a:endParaRPr lang="en-US"/>
          </a:p>
        </p:txBody>
      </p:sp>
      <p:pic>
        <p:nvPicPr>
          <p:cNvPr id="12" name="Picture 11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F612A1D8-BFE1-C54E-BD12-607C3EB33D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 descr="&quot; &quot;">
            <a:extLst>
              <a:ext uri="{FF2B5EF4-FFF2-40B4-BE49-F238E27FC236}">
                <a16:creationId xmlns:a16="http://schemas.microsoft.com/office/drawing/2014/main" id="{0F0E9FF0-893C-CF44-9153-FD3DF89FB7E5}"/>
              </a:ext>
            </a:extLst>
          </p:cNvPr>
          <p:cNvGrpSpPr/>
          <p:nvPr userDrawn="1"/>
        </p:nvGrpSpPr>
        <p:grpSpPr>
          <a:xfrm>
            <a:off x="4810125" y="707219"/>
            <a:ext cx="4333875" cy="4480057"/>
            <a:chOff x="4810125" y="707219"/>
            <a:chExt cx="4333875" cy="4480057"/>
          </a:xfrm>
        </p:grpSpPr>
        <p:pic>
          <p:nvPicPr>
            <p:cNvPr id="8" name="Picture 7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5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3819371-792E-724A-A364-F8BCF35E3D28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29C021-C029-C748-B584-9D2F0322122A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7/12/2019</a:t>
            </a:fld>
            <a:endParaRPr lang="en-US"/>
          </a:p>
        </p:txBody>
      </p:sp>
      <p:pic>
        <p:nvPicPr>
          <p:cNvPr id="19" name="Picture 18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1014FEDD-F857-C34C-9411-21F1614864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 descr="&quot; &quot;">
            <a:extLst>
              <a:ext uri="{FF2B5EF4-FFF2-40B4-BE49-F238E27FC236}">
                <a16:creationId xmlns:a16="http://schemas.microsoft.com/office/drawing/2014/main" id="{198A7CBE-0EAE-0F4B-997A-34C71B301CF2}"/>
              </a:ext>
            </a:extLst>
          </p:cNvPr>
          <p:cNvGrpSpPr/>
          <p:nvPr userDrawn="1"/>
        </p:nvGrpSpPr>
        <p:grpSpPr>
          <a:xfrm>
            <a:off x="4810125" y="707219"/>
            <a:ext cx="4333875" cy="4480057"/>
            <a:chOff x="4810125" y="707219"/>
            <a:chExt cx="4333875" cy="4480057"/>
          </a:xfrm>
        </p:grpSpPr>
        <p:pic>
          <p:nvPicPr>
            <p:cNvPr id="8" name="Picture 7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5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B433F28-72AC-5D4D-9EA6-A6B392B48568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27DA26-73BD-7048-AA22-41C6B771351B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7/12/2019</a:t>
            </a:fld>
            <a:endParaRPr lang="en-US"/>
          </a:p>
        </p:txBody>
      </p:sp>
      <p:pic>
        <p:nvPicPr>
          <p:cNvPr id="19" name="Picture 18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BE9A9010-CC3A-E849-8BAF-044B515282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 descr="&quot; &quot;">
            <a:extLst>
              <a:ext uri="{FF2B5EF4-FFF2-40B4-BE49-F238E27FC236}">
                <a16:creationId xmlns:a16="http://schemas.microsoft.com/office/drawing/2014/main" id="{8B544248-D5E9-5B42-AE62-26EF545BCEEB}"/>
              </a:ext>
            </a:extLst>
          </p:cNvPr>
          <p:cNvGrpSpPr/>
          <p:nvPr userDrawn="1"/>
        </p:nvGrpSpPr>
        <p:grpSpPr>
          <a:xfrm>
            <a:off x="4810125" y="707219"/>
            <a:ext cx="4333875" cy="4480057"/>
            <a:chOff x="4810125" y="707219"/>
            <a:chExt cx="4333875" cy="4480057"/>
          </a:xfrm>
        </p:grpSpPr>
        <p:pic>
          <p:nvPicPr>
            <p:cNvPr id="8" name="Picture 7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5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49A1EA6-5EFF-DD47-B1AF-362B88E7BEAE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909CC8-E7D5-AC47-86C0-084FE249EAB5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7/12/2019</a:t>
            </a:fld>
            <a:endParaRPr lang="en-US"/>
          </a:p>
        </p:txBody>
      </p:sp>
      <p:pic>
        <p:nvPicPr>
          <p:cNvPr id="19" name="Picture 18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77EC9FAD-FB90-6A41-934D-85A7F54DE9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6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hyperlink" Target="https://www.westat.com/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&quot; &quot;">
            <a:extLst>
              <a:ext uri="{FF2B5EF4-FFF2-40B4-BE49-F238E27FC236}">
                <a16:creationId xmlns:a16="http://schemas.microsoft.com/office/drawing/2014/main" id="{D9C75A97-2C6D-5548-9CE6-5FABA4E3BADF}"/>
              </a:ext>
            </a:extLst>
          </p:cNvPr>
          <p:cNvSpPr/>
          <p:nvPr userDrawn="1"/>
        </p:nvSpPr>
        <p:spPr>
          <a:xfrm>
            <a:off x="0" y="0"/>
            <a:ext cx="9143999" cy="705891"/>
          </a:xfrm>
          <a:prstGeom prst="rect">
            <a:avLst/>
          </a:prstGeom>
          <a:gradFill flip="none" rotWithShape="1">
            <a:gsLst>
              <a:gs pos="75000">
                <a:srgbClr val="073C72"/>
              </a:gs>
              <a:gs pos="0">
                <a:srgbClr val="073C72"/>
              </a:gs>
              <a:gs pos="100000">
                <a:srgbClr val="008D9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450342" cy="69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55077"/>
            <a:ext cx="7886700" cy="3577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002" y="4804475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5303" y="4804475"/>
            <a:ext cx="10347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5CF48-F3D1-4008-A2A3-10556D492621}" type="datetime1">
              <a:rPr lang="en-US" smtClean="0"/>
              <a:t>7/12/2019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4804475"/>
            <a:ext cx="628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 descr="&quot; &quot;">
            <a:extLst>
              <a:ext uri="{FF2B5EF4-FFF2-40B4-BE49-F238E27FC236}">
                <a16:creationId xmlns:a16="http://schemas.microsoft.com/office/drawing/2014/main" id="{70064890-3E76-1843-BBB2-112D3E03584E}"/>
              </a:ext>
            </a:extLst>
          </p:cNvPr>
          <p:cNvCxnSpPr/>
          <p:nvPr userDrawn="1"/>
        </p:nvCxnSpPr>
        <p:spPr>
          <a:xfrm>
            <a:off x="8488236" y="4848251"/>
            <a:ext cx="0" cy="339025"/>
          </a:xfrm>
          <a:prstGeom prst="line">
            <a:avLst/>
          </a:prstGeom>
          <a:ln w="9525">
            <a:solidFill>
              <a:srgbClr val="008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&quot; &quot;">
            <a:hlinkClick r:id="rId26" tooltip="Westat Home Page"/>
            <a:extLst>
              <a:ext uri="{FF2B5EF4-FFF2-40B4-BE49-F238E27FC236}">
                <a16:creationId xmlns:a16="http://schemas.microsoft.com/office/drawing/2014/main" id="{0F6AD87D-4964-D944-8F31-D9BF6E508A14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0" r:id="rId3"/>
    <p:sldLayoutId id="2147483664" r:id="rId4"/>
    <p:sldLayoutId id="2147483673" r:id="rId5"/>
    <p:sldLayoutId id="2147483679" r:id="rId6"/>
    <p:sldLayoutId id="2147483683" r:id="rId7"/>
    <p:sldLayoutId id="2147483684" r:id="rId8"/>
    <p:sldLayoutId id="2147483680" r:id="rId9"/>
    <p:sldLayoutId id="2147483681" r:id="rId10"/>
    <p:sldLayoutId id="2147483682" r:id="rId11"/>
    <p:sldLayoutId id="2147483676" r:id="rId12"/>
    <p:sldLayoutId id="2147483678" r:id="rId13"/>
    <p:sldLayoutId id="2147483665" r:id="rId14"/>
    <p:sldLayoutId id="2147483686" r:id="rId15"/>
    <p:sldLayoutId id="2147483687" r:id="rId16"/>
    <p:sldLayoutId id="2147483666" r:id="rId17"/>
    <p:sldLayoutId id="2147483685" r:id="rId18"/>
    <p:sldLayoutId id="2147483668" r:id="rId19"/>
    <p:sldLayoutId id="2147483675" r:id="rId20"/>
    <p:sldLayoutId id="2147483689" r:id="rId21"/>
    <p:sldLayoutId id="2147483669" r:id="rId22"/>
    <p:sldLayoutId id="2147483670" r:id="rId23"/>
    <p:sldLayoutId id="2147483671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34950" indent="-177800" algn="l" defTabSz="685800" rtl="0" eaLnBrk="1" latinLnBrk="0" hangingPunct="1">
        <a:lnSpc>
          <a:spcPts val="2000"/>
        </a:lnSpc>
        <a:spcBef>
          <a:spcPts val="750"/>
        </a:spcBef>
        <a:spcAft>
          <a:spcPts val="600"/>
        </a:spcAft>
        <a:buClr>
          <a:srgbClr val="009399"/>
        </a:buClr>
        <a:buSzPct val="100000"/>
        <a:buFont typeface="Zapf Dingbats"/>
        <a:buChar char="❯"/>
        <a:tabLst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-168275" algn="l" defTabSz="685800" rtl="0" eaLnBrk="1" latinLnBrk="0" hangingPunct="1">
        <a:lnSpc>
          <a:spcPts val="1920"/>
        </a:lnSpc>
        <a:spcBef>
          <a:spcPts val="375"/>
        </a:spcBef>
        <a:spcAft>
          <a:spcPts val="600"/>
        </a:spcAft>
        <a:buClr>
          <a:srgbClr val="009399"/>
        </a:buClr>
        <a:buSzPct val="100000"/>
        <a:buFont typeface="Arial" panose="020B0604020202020204" pitchFamily="34" charset="0"/>
        <a:buChar char="•"/>
        <a:tabLst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87388" indent="-230188" algn="l" defTabSz="685800" rtl="0" eaLnBrk="1" latinLnBrk="0" hangingPunct="1">
        <a:lnSpc>
          <a:spcPts val="1920"/>
        </a:lnSpc>
        <a:spcBef>
          <a:spcPts val="375"/>
        </a:spcBef>
        <a:spcAft>
          <a:spcPts val="600"/>
        </a:spcAft>
        <a:buClr>
          <a:srgbClr val="073C72"/>
        </a:buClr>
        <a:buFont typeface=".PingFang SC Regular"/>
        <a:buChar char="－"/>
        <a:tabLst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ts val="192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ts val="192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4" orient="horz" pos="660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8" orient="horz" pos="3132" userDrawn="1">
          <p15:clr>
            <a:srgbClr val="F26B43"/>
          </p15:clr>
        </p15:guide>
        <p15:guide id="9" pos="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stat - Improving Lives Through Research">
            <a:extLst>
              <a:ext uri="{FF2B5EF4-FFF2-40B4-BE49-F238E27FC236}">
                <a16:creationId xmlns:a16="http://schemas.microsoft.com/office/drawing/2014/main" id="{2388D5FD-FC4D-2246-97DA-3379E0A0E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9" y="117383"/>
            <a:ext cx="1061240" cy="277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55" y="712923"/>
            <a:ext cx="8856645" cy="12861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Adaptive Survey Design </a:t>
            </a:r>
            <a:br>
              <a:rPr lang="en-US" sz="2400" dirty="0" smtClean="0"/>
            </a:br>
            <a:r>
              <a:rPr lang="en-US" sz="2400" dirty="0" smtClean="0"/>
              <a:t>PIAAC Experiment and </a:t>
            </a:r>
            <a:br>
              <a:rPr lang="en-US" sz="2400" dirty="0" smtClean="0"/>
            </a:br>
            <a:r>
              <a:rPr lang="en-US" sz="2400" dirty="0" smtClean="0"/>
              <a:t>International Implementation</a:t>
            </a:r>
            <a:endParaRPr lang="en-US" sz="24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114AFC4-BDF6-BB46-BF59-CA141143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355" y="4081828"/>
            <a:ext cx="5584121" cy="273844"/>
          </a:xfrm>
        </p:spPr>
        <p:txBody>
          <a:bodyPr/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ESRA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2019 •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Zagreb, Croatia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• July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15-July 19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155" y="4692258"/>
            <a:ext cx="8119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The views presented in this paper are those of the author(s) and do not represent 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the views of any Government Agency/Department or Westat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9355" y="2433609"/>
            <a:ext cx="7338319" cy="976040"/>
          </a:xfrm>
        </p:spPr>
        <p:txBody>
          <a:bodyPr/>
          <a:lstStyle/>
          <a:p>
            <a:r>
              <a:rPr lang="en-US" dirty="0" smtClean="0"/>
              <a:t>Tom Krenzke, Leyla Mohadjer, Minsun </a:t>
            </a:r>
            <a:r>
              <a:rPr lang="en-US" dirty="0" smtClean="0"/>
              <a:t>Riddles (Westat) </a:t>
            </a:r>
          </a:p>
          <a:p>
            <a:r>
              <a:rPr lang="en-US" dirty="0" smtClean="0"/>
              <a:t>Natalie Shlomo (University of Manchester)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 Treatments and Their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59" y="1263582"/>
            <a:ext cx="7971639" cy="31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6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 of Positive Response Status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9496" y="1052513"/>
            <a:ext cx="3805507" cy="3263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11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0538" y="1052513"/>
            <a:ext cx="3882423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60">
            <a:extLst>
              <a:ext uri="{FF2B5EF4-FFF2-40B4-BE49-F238E27FC236}">
                <a16:creationId xmlns:a16="http://schemas.microsoft.com/office/drawing/2014/main" id="{5FAD376C-0B47-224B-891C-EB43053F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 of Improved Efficiency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BB85DD9-EB03-C44E-B92B-F2A66772B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Unsuccessful contact attempts by group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D5384-3F10-0C45-AABD-E4C5FA01BBF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It would save about 3,600 attempts in PIAAC (about 1 less unsuccessful  attempt per completed interview)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B6190-B137-CE40-A64B-6EBE6CE0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Content Placeholder 11"/>
          <p:cNvPicPr>
            <a:picLocks noGrp="1" noChangeAspect="1"/>
          </p:cNvPicPr>
          <p:nvPr>
            <p:ph type="chart" sz="quarter" idx="14"/>
          </p:nvPr>
        </p:nvPicPr>
        <p:blipFill>
          <a:blip r:embed="rId3"/>
          <a:stretch>
            <a:fillRect/>
          </a:stretch>
        </p:blipFill>
        <p:spPr>
          <a:xfrm>
            <a:off x="1172551" y="1493272"/>
            <a:ext cx="5316173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 of Potential for Reduced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8269690" cy="3577646"/>
          </a:xfrm>
        </p:spPr>
        <p:txBody>
          <a:bodyPr/>
          <a:lstStyle/>
          <a:p>
            <a:r>
              <a:rPr lang="en-US" dirty="0" smtClean="0"/>
              <a:t>Interaction of Group and Timing of Response</a:t>
            </a:r>
          </a:p>
          <a:p>
            <a:endParaRPr lang="en-US" dirty="0"/>
          </a:p>
          <a:p>
            <a:pPr marL="57150" indent="0">
              <a:buNone/>
            </a:pPr>
            <a:r>
              <a:rPr lang="en-US" dirty="0" smtClean="0"/>
              <a:t>       Literacy (p-value = .08)			</a:t>
            </a:r>
            <a:r>
              <a:rPr lang="en-US" dirty="0"/>
              <a:t> </a:t>
            </a:r>
            <a:r>
              <a:rPr lang="en-US" dirty="0" smtClean="0"/>
              <a:t> Numeracy (p-value &lt; 0.05)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81235"/>
              </p:ext>
            </p:extLst>
          </p:nvPr>
        </p:nvGraphicFramePr>
        <p:xfrm>
          <a:off x="116006" y="2156071"/>
          <a:ext cx="457200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192503"/>
              </p:ext>
            </p:extLst>
          </p:nvPr>
        </p:nvGraphicFramePr>
        <p:xfrm>
          <a:off x="4688006" y="2156071"/>
          <a:ext cx="457200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21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29434"/>
            <a:ext cx="7886700" cy="3577646"/>
          </a:xfrm>
        </p:spPr>
        <p:txBody>
          <a:bodyPr/>
          <a:lstStyle/>
          <a:p>
            <a:r>
              <a:rPr lang="en-US" dirty="0" smtClean="0"/>
              <a:t>ASD experiment results</a:t>
            </a:r>
          </a:p>
          <a:p>
            <a:pPr lvl="1"/>
            <a:r>
              <a:rPr lang="en-US" dirty="0" smtClean="0"/>
              <a:t>Indications of higher response rates due to treatments, likely due to subsampling low influence cases and extra postcard</a:t>
            </a:r>
          </a:p>
          <a:p>
            <a:pPr lvl="1"/>
            <a:r>
              <a:rPr lang="en-US" dirty="0" smtClean="0"/>
              <a:t>Indications of being slightly more </a:t>
            </a:r>
            <a:r>
              <a:rPr lang="en-US" dirty="0"/>
              <a:t>cost effective </a:t>
            </a:r>
            <a:r>
              <a:rPr lang="en-US" dirty="0" smtClean="0"/>
              <a:t>due to a combination of treatments</a:t>
            </a:r>
          </a:p>
          <a:p>
            <a:pPr lvl="1"/>
            <a:r>
              <a:rPr lang="en-US" dirty="0" smtClean="0"/>
              <a:t>Indications of potential reduction in bias, most likely due to the case prioritizations</a:t>
            </a:r>
            <a:endParaRPr lang="en-US" dirty="0"/>
          </a:p>
          <a:p>
            <a:pPr lvl="2"/>
            <a:r>
              <a:rPr lang="en-US" dirty="0" smtClean="0"/>
              <a:t>Influence measure was derived from optimization framework for case prioritization</a:t>
            </a:r>
          </a:p>
          <a:p>
            <a:pPr lvl="2"/>
            <a:r>
              <a:rPr lang="en-US" dirty="0" smtClean="0"/>
              <a:t>Good results in both simulation and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1910"/>
            <a:ext cx="8459509" cy="3577646"/>
          </a:xfrm>
        </p:spPr>
        <p:txBody>
          <a:bodyPr/>
          <a:lstStyle/>
          <a:p>
            <a:r>
              <a:rPr lang="en-US" dirty="0" smtClean="0"/>
              <a:t>Case prioritization system</a:t>
            </a:r>
          </a:p>
          <a:p>
            <a:pPr lvl="1"/>
            <a:r>
              <a:rPr lang="en-US" dirty="0"/>
              <a:t>Objective: Reduce nonresponse bias</a:t>
            </a:r>
          </a:p>
          <a:p>
            <a:pPr lvl="1"/>
            <a:r>
              <a:rPr lang="en-US" dirty="0" smtClean="0"/>
              <a:t>Influenced by experiment; approach was generalized for the system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guidance to the field management staff to help interviewers focus on completing higher priority cases</a:t>
            </a:r>
          </a:p>
          <a:p>
            <a:pPr lvl="1"/>
            <a:r>
              <a:rPr lang="en-US" dirty="0"/>
              <a:t>Two phases</a:t>
            </a:r>
          </a:p>
          <a:p>
            <a:pPr lvl="2"/>
            <a:r>
              <a:rPr lang="en-US" dirty="0"/>
              <a:t>Phase 1: Contact attempt ordering. The first few priority groups are derived from whether or not cases are meeting </a:t>
            </a:r>
            <a:r>
              <a:rPr lang="en-US" dirty="0" smtClean="0"/>
              <a:t>standard </a:t>
            </a:r>
            <a:r>
              <a:rPr lang="en-US" dirty="0"/>
              <a:t>contact attempt </a:t>
            </a:r>
            <a:r>
              <a:rPr lang="en-US" dirty="0" smtClean="0"/>
              <a:t>protocols </a:t>
            </a:r>
            <a:endParaRPr lang="en-US" dirty="0"/>
          </a:p>
          <a:p>
            <a:pPr lvl="2"/>
            <a:r>
              <a:rPr lang="en-US" dirty="0"/>
              <a:t>Phase 2: Statistical ordering. For cases meeting the contact protocols, a statistical-based ordering is </a:t>
            </a:r>
            <a:r>
              <a:rPr lang="en-US" dirty="0" smtClean="0"/>
              <a:t>derived for each case using collected </a:t>
            </a:r>
            <a:r>
              <a:rPr lang="en-US" dirty="0" err="1" smtClean="0"/>
              <a:t>paradata</a:t>
            </a:r>
            <a:r>
              <a:rPr lang="en-US" dirty="0" smtClean="0"/>
              <a:t>. Option to import the priorities from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36" y="97173"/>
            <a:ext cx="6238875" cy="47029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6" y="862765"/>
            <a:ext cx="7819314" cy="3394472"/>
          </a:xfrm>
        </p:spPr>
        <p:txBody>
          <a:bodyPr/>
          <a:lstStyle/>
          <a:p>
            <a:r>
              <a:rPr lang="en-US" dirty="0"/>
              <a:t>Groves, R. M. and </a:t>
            </a:r>
            <a:r>
              <a:rPr lang="en-US" dirty="0" err="1"/>
              <a:t>Heeringa</a:t>
            </a:r>
            <a:r>
              <a:rPr lang="en-US" dirty="0"/>
              <a:t>, S. G. (2006). Responsive design for household surveys: tools for actively controlling survey errors and costs. </a:t>
            </a:r>
            <a:r>
              <a:rPr lang="en-US" i="1" dirty="0"/>
              <a:t>Journal of the Royal Statistical Society: Series A (Statistics in Society),</a:t>
            </a:r>
            <a:r>
              <a:rPr lang="en-US" dirty="0"/>
              <a:t>169, 439–457. </a:t>
            </a:r>
          </a:p>
          <a:p>
            <a:r>
              <a:rPr lang="en-US" dirty="0" smtClean="0"/>
              <a:t>Riddles, M. and Krenzke</a:t>
            </a:r>
            <a:r>
              <a:rPr lang="en-US" dirty="0"/>
              <a:t>, </a:t>
            </a:r>
            <a:r>
              <a:rPr lang="en-US" dirty="0" smtClean="0"/>
              <a:t>T. </a:t>
            </a:r>
            <a:r>
              <a:rPr lang="en-US" dirty="0"/>
              <a:t>(</a:t>
            </a:r>
            <a:r>
              <a:rPr lang="en-US" dirty="0" smtClean="0"/>
              <a:t>2016). </a:t>
            </a:r>
            <a:r>
              <a:rPr lang="en-US" dirty="0"/>
              <a:t>Adapting responsive design strategies in a recurring adult literacy </a:t>
            </a:r>
            <a:r>
              <a:rPr lang="en-US" dirty="0" smtClean="0"/>
              <a:t>assessment. Presentation at the </a:t>
            </a:r>
            <a:r>
              <a:rPr lang="en-US" dirty="0"/>
              <a:t>Joint Statistical Meetings, Chicago, IL.</a:t>
            </a:r>
            <a:endParaRPr lang="en-US" dirty="0" smtClean="0"/>
          </a:p>
          <a:p>
            <a:r>
              <a:rPr lang="en-US" dirty="0" smtClean="0"/>
              <a:t>Williams, D. and Brick, M. (2018). Trends in U.S. Face-To-Face Household Survey Nonresponse and Level of Effort. </a:t>
            </a:r>
            <a:r>
              <a:rPr lang="en-US" i="1" dirty="0" smtClean="0"/>
              <a:t>Journal of Survey Statistics and Methodology</a:t>
            </a:r>
            <a:r>
              <a:rPr lang="en-US" dirty="0" smtClean="0"/>
              <a:t>. 6, 186-211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766A1-3426-5F4A-8200-EC4CF15D8BF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3B68-0ECC-E24B-B576-48BE2D3C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ED2F4C-EF2A-EA46-86DD-F73A844C9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C5806-50D5-6146-A721-FFE06E8E1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7F5B4-3F8A-7F45-88E6-6D2F47F81503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9D23C-5C0F-984B-B958-14A5C017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32B045-7450-4648-97A7-0CA5B024B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  <a:p>
            <a:r>
              <a:rPr lang="en-US" dirty="0" smtClean="0"/>
              <a:t>Approach</a:t>
            </a:r>
            <a:endParaRPr lang="en-US" dirty="0"/>
          </a:p>
          <a:p>
            <a:r>
              <a:rPr lang="en-US" dirty="0" smtClean="0"/>
              <a:t>Experiment</a:t>
            </a:r>
            <a:endParaRPr lang="en-US" dirty="0"/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International Implementation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CA59-5FF1-4F4C-8B45-2C31D3FE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525D-7F69-F945-8A31-5FF42073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97479"/>
            <a:ext cx="7886700" cy="357764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Declining </a:t>
            </a:r>
            <a:r>
              <a:rPr lang="en-US" dirty="0"/>
              <a:t>response rates </a:t>
            </a:r>
            <a:endParaRPr lang="en-US" dirty="0" smtClean="0"/>
          </a:p>
          <a:p>
            <a:pPr marL="57150" indent="0">
              <a:buNone/>
            </a:pPr>
            <a:r>
              <a:rPr lang="en-US" dirty="0"/>
              <a:t>	</a:t>
            </a:r>
            <a:r>
              <a:rPr lang="en-US" dirty="0" smtClean="0"/>
              <a:t>(Williams and Brick, 2018)</a:t>
            </a:r>
          </a:p>
          <a:p>
            <a:pPr lvl="1"/>
            <a:r>
              <a:rPr lang="en-US" dirty="0" smtClean="0"/>
              <a:t>Susceptibility </a:t>
            </a:r>
            <a:r>
              <a:rPr lang="en-US" dirty="0"/>
              <a:t>to </a:t>
            </a:r>
            <a:r>
              <a:rPr lang="en-US" dirty="0" smtClean="0"/>
              <a:t>higher </a:t>
            </a:r>
            <a:r>
              <a:rPr lang="en-US" dirty="0"/>
              <a:t>potential </a:t>
            </a:r>
            <a:endParaRPr lang="en-US" dirty="0" smtClean="0"/>
          </a:p>
          <a:p>
            <a:pPr marL="288925" lvl="1" indent="0">
              <a:buNone/>
            </a:pPr>
            <a:r>
              <a:rPr lang="en-US" dirty="0" smtClean="0"/>
              <a:t>	for nonresponse </a:t>
            </a:r>
            <a:r>
              <a:rPr lang="en-US" dirty="0"/>
              <a:t>bias</a:t>
            </a:r>
          </a:p>
          <a:p>
            <a:r>
              <a:rPr lang="en-US" dirty="0"/>
              <a:t>Bias is not reduced by continuing </a:t>
            </a:r>
            <a:endParaRPr lang="en-US" dirty="0" smtClean="0"/>
          </a:p>
          <a:p>
            <a:pPr marL="57150" indent="0">
              <a:buNone/>
            </a:pPr>
            <a:r>
              <a:rPr lang="en-US" dirty="0"/>
              <a:t>	</a:t>
            </a:r>
            <a:r>
              <a:rPr lang="en-US" dirty="0" smtClean="0"/>
              <a:t>to </a:t>
            </a:r>
            <a:r>
              <a:rPr lang="en-US" dirty="0"/>
              <a:t>gain completes from the </a:t>
            </a:r>
            <a:endParaRPr lang="en-US" dirty="0" smtClean="0"/>
          </a:p>
          <a:p>
            <a:pPr marL="57150" indent="0">
              <a:buNone/>
            </a:pPr>
            <a:r>
              <a:rPr lang="en-US" dirty="0"/>
              <a:t>	</a:t>
            </a:r>
            <a:r>
              <a:rPr lang="en-US" dirty="0" smtClean="0"/>
              <a:t>easiest cases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30446-A0F1-0248-ACE3-20DAF8C4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231698" y="1579542"/>
            <a:ext cx="680604" cy="30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115" y="1167782"/>
            <a:ext cx="3663559" cy="26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36" y="97173"/>
            <a:ext cx="6238875" cy="470297"/>
          </a:xfrm>
        </p:spPr>
        <p:txBody>
          <a:bodyPr/>
          <a:lstStyle/>
          <a:p>
            <a:r>
              <a:rPr lang="en-US" dirty="0" smtClean="0"/>
              <a:t>PIAAC US 2017 Round 3 sample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6" y="862765"/>
            <a:ext cx="7819314" cy="3394472"/>
          </a:xfrm>
        </p:spPr>
        <p:txBody>
          <a:bodyPr/>
          <a:lstStyle/>
          <a:p>
            <a:r>
              <a:rPr lang="en-US" dirty="0" smtClean="0"/>
              <a:t>International survey with close to 40 countries participating in Cycle 1</a:t>
            </a:r>
          </a:p>
          <a:p>
            <a:r>
              <a:rPr lang="en-US" dirty="0" smtClean="0"/>
              <a:t>US 2017 sample -- sponsored by the National Center for Education Statistics</a:t>
            </a:r>
          </a:p>
          <a:p>
            <a:pPr lvl="1"/>
            <a:r>
              <a:rPr lang="en-US" dirty="0" smtClean="0"/>
              <a:t>Non-institutionalized U.S. population of 16 to 74 year olds</a:t>
            </a:r>
          </a:p>
          <a:p>
            <a:pPr lvl="1"/>
            <a:r>
              <a:rPr lang="en-US" dirty="0"/>
              <a:t>Data collection instruments</a:t>
            </a:r>
          </a:p>
          <a:p>
            <a:pPr lvl="2"/>
            <a:r>
              <a:rPr lang="en-US" dirty="0"/>
              <a:t>Screener, Background Questionnaire (BQ), </a:t>
            </a:r>
            <a:r>
              <a:rPr lang="en-US" dirty="0" smtClean="0"/>
              <a:t>Assessment</a:t>
            </a:r>
          </a:p>
          <a:p>
            <a:pPr lvl="3"/>
            <a:r>
              <a:rPr lang="en-US" dirty="0" smtClean="0"/>
              <a:t>Conducted </a:t>
            </a:r>
            <a:r>
              <a:rPr lang="en-US" dirty="0"/>
              <a:t>in person within households </a:t>
            </a:r>
          </a:p>
          <a:p>
            <a:pPr lvl="1"/>
            <a:r>
              <a:rPr lang="en-US" dirty="0" smtClean="0"/>
              <a:t>Nationally </a:t>
            </a:r>
            <a:r>
              <a:rPr lang="en-US" dirty="0"/>
              <a:t>representative four-stage area probability sample</a:t>
            </a:r>
          </a:p>
          <a:p>
            <a:pPr lvl="2"/>
            <a:r>
              <a:rPr lang="en-US" dirty="0"/>
              <a:t>80 Primary Sampling Units, </a:t>
            </a:r>
            <a:r>
              <a:rPr lang="en-US" dirty="0" smtClean="0"/>
              <a:t>about 700 </a:t>
            </a:r>
            <a:r>
              <a:rPr lang="en-US" dirty="0"/>
              <a:t>Secondary Sampling Units</a:t>
            </a:r>
          </a:p>
          <a:p>
            <a:pPr lvl="2"/>
            <a:r>
              <a:rPr lang="en-US" dirty="0" smtClean="0"/>
              <a:t>Over 8,500 dwelling </a:t>
            </a:r>
            <a:r>
              <a:rPr lang="en-US" dirty="0" smtClean="0"/>
              <a:t>units initially selected, which resulted in </a:t>
            </a:r>
            <a:r>
              <a:rPr lang="en-US" dirty="0" smtClean="0"/>
              <a:t>about 5,000 individuals </a:t>
            </a:r>
            <a:r>
              <a:rPr lang="en-US" dirty="0" smtClean="0"/>
              <a:t>initially selected using the Screener </a:t>
            </a:r>
            <a:endParaRPr lang="en-US" dirty="0" smtClean="0"/>
          </a:p>
          <a:p>
            <a:pPr lvl="2"/>
            <a:r>
              <a:rPr lang="en-US" dirty="0" smtClean="0"/>
              <a:t>Over 3,500 completed cases</a:t>
            </a:r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766A1-3426-5F4A-8200-EC4CF15D8BF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0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72880"/>
            <a:ext cx="8228747" cy="3577646"/>
          </a:xfrm>
        </p:spPr>
        <p:txBody>
          <a:bodyPr/>
          <a:lstStyle/>
          <a:p>
            <a:r>
              <a:rPr lang="en-US" dirty="0" smtClean="0"/>
              <a:t>Demand for adaptive survey design (ASD) (Groves and </a:t>
            </a:r>
            <a:r>
              <a:rPr lang="en-US" dirty="0" err="1" smtClean="0"/>
              <a:t>Heeringa</a:t>
            </a:r>
            <a:r>
              <a:rPr lang="en-US" dirty="0" smtClean="0"/>
              <a:t>, 2006)</a:t>
            </a:r>
          </a:p>
          <a:p>
            <a:r>
              <a:rPr lang="en-US" dirty="0" smtClean="0"/>
              <a:t>PIAAC ASD strategy</a:t>
            </a:r>
          </a:p>
          <a:p>
            <a:pPr lvl="1"/>
            <a:r>
              <a:rPr lang="en-US" b="1" dirty="0" smtClean="0"/>
              <a:t>Sample yield projections </a:t>
            </a:r>
            <a:r>
              <a:rPr lang="en-US" dirty="0" smtClean="0"/>
              <a:t>– for timely reaction to potential shortfalls</a:t>
            </a:r>
          </a:p>
          <a:p>
            <a:pPr lvl="1"/>
            <a:r>
              <a:rPr lang="en-US" b="1" dirty="0" smtClean="0"/>
              <a:t>Sample refreshment </a:t>
            </a:r>
            <a:r>
              <a:rPr lang="en-US" dirty="0" smtClean="0"/>
              <a:t>– to increase # of completes without introducing bias at fixed cost</a:t>
            </a:r>
          </a:p>
          <a:p>
            <a:pPr lvl="2"/>
            <a:r>
              <a:rPr lang="en-US" dirty="0" smtClean="0"/>
              <a:t>Close out very low propensity cases, then release a random group with size that is equal to spending the same expected number of attempts as closed out cases</a:t>
            </a:r>
          </a:p>
          <a:p>
            <a:pPr lvl="1"/>
            <a:r>
              <a:rPr lang="en-US" b="1" dirty="0" smtClean="0"/>
              <a:t>Subsample</a:t>
            </a:r>
            <a:r>
              <a:rPr lang="en-US" dirty="0" smtClean="0"/>
              <a:t> of low priority cases – to reduce efforts on such cases without introducing bias</a:t>
            </a:r>
          </a:p>
          <a:p>
            <a:pPr lvl="2"/>
            <a:r>
              <a:rPr lang="en-US" dirty="0" smtClean="0"/>
              <a:t>Select 1/3 of low priority cases from among initial released cases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Case prioritization </a:t>
            </a:r>
            <a:r>
              <a:rPr lang="en-US" dirty="0" smtClean="0">
                <a:solidFill>
                  <a:srgbClr val="FF0000"/>
                </a:solidFill>
              </a:rPr>
              <a:t>– to minimize bias subject to constraints</a:t>
            </a:r>
          </a:p>
          <a:p>
            <a:pPr lvl="1"/>
            <a:r>
              <a:rPr lang="en-US" b="1" dirty="0" smtClean="0"/>
              <a:t>Extra postcard </a:t>
            </a:r>
            <a:r>
              <a:rPr lang="en-US" dirty="0" smtClean="0"/>
              <a:t>to high priority cases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766A1-3426-5F4A-8200-EC4CF15D8BF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PIAAC Case </a:t>
            </a:r>
            <a:r>
              <a:rPr lang="en-US" dirty="0"/>
              <a:t>Prioritization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877656"/>
                <a:ext cx="8351577" cy="3577646"/>
              </a:xfrm>
            </p:spPr>
            <p:txBody>
              <a:bodyPr/>
              <a:lstStyle/>
              <a:p>
                <a:r>
                  <a:rPr lang="en-US" dirty="0" smtClean="0"/>
                  <a:t>Ideally, </a:t>
                </a:r>
                <a:r>
                  <a:rPr lang="en-US" b="1" dirty="0" smtClean="0"/>
                  <a:t>minimize </a:t>
                </a:r>
                <a:r>
                  <a:rPr lang="en-US" b="1" dirty="0"/>
                  <a:t>nonresponse bias</a:t>
                </a:r>
                <a:r>
                  <a:rPr lang="en-US" dirty="0"/>
                  <a:t>, subject to</a:t>
                </a:r>
              </a:p>
              <a:p>
                <a:pPr lvl="1"/>
                <a:r>
                  <a:rPr lang="en-US" dirty="0"/>
                  <a:t>Achieving target sample yield;</a:t>
                </a:r>
              </a:p>
              <a:p>
                <a:pPr lvl="1"/>
                <a:r>
                  <a:rPr lang="en-US" dirty="0"/>
                  <a:t>Achieving target response rate;</a:t>
                </a:r>
              </a:p>
              <a:p>
                <a:pPr lvl="1"/>
                <a:r>
                  <a:rPr lang="en-US" dirty="0" smtClean="0"/>
                  <a:t>Staying under budget -- Keeping </a:t>
                </a:r>
                <a:r>
                  <a:rPr lang="en-US" dirty="0"/>
                  <a:t>a certain level of contact </a:t>
                </a:r>
                <a:r>
                  <a:rPr lang="en-US" dirty="0" smtClean="0"/>
                  <a:t>attempts (CA)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Minimize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den>
                            </m:f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sz="1500" dirty="0" err="1"/>
                  <a:t>s.t.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𝑆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i="1" dirty="0">
                        <a:latin typeface="Cambria Math"/>
                        <a:ea typeface="Cambria Math"/>
                      </a:rPr>
                      <m:t>≥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𝑅𝑅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sz="1500" dirty="0"/>
                  <a:t>and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: response indicator,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: weight,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: outcome,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: # CAs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𝑆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: target sample yield,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𝑅𝑅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/>
                  </a:rPr>
                  <a:t>: response rate goal,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: maximum number of contact attempts allowed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877656"/>
                <a:ext cx="8351577" cy="3577646"/>
              </a:xfrm>
              <a:blipFill>
                <a:blip r:embed="rId3"/>
                <a:stretch>
                  <a:fillRect l="-365" t="-1533" b="-1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766A1-3426-5F4A-8200-EC4CF15D8BF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PIAAC Case </a:t>
            </a:r>
            <a:r>
              <a:rPr lang="en-US" dirty="0"/>
              <a:t>Prioritization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18600"/>
                <a:ext cx="7886700" cy="3577646"/>
              </a:xfrm>
            </p:spPr>
            <p:txBody>
              <a:bodyPr/>
              <a:lstStyle/>
              <a:p>
                <a:r>
                  <a:rPr lang="en-US" dirty="0" smtClean="0"/>
                  <a:t>In practice</a:t>
                </a:r>
              </a:p>
              <a:p>
                <a:pPr lvl="1"/>
                <a:r>
                  <a:rPr lang="en-US" dirty="0" smtClean="0"/>
                  <a:t>Predict test score for each sampled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Obtain potential influence of open case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𝑗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on outcome</a:t>
                </a:r>
              </a:p>
              <a:p>
                <a:pPr marL="279400" lvl="1" indent="0">
                  <a:buNone/>
                </a:pPr>
                <a:endParaRPr lang="en-US" dirty="0" smtClean="0"/>
              </a:p>
              <a:p>
                <a:pPr marL="2222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35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35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350" i="1">
                                          <a:latin typeface="Cambria Math"/>
                                        </a:rPr>
                                        <m:t>𝐶𝑙𝑜𝑠𝑒𝑑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35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35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35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35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350" i="1" dirty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350" i="1">
                                          <a:latin typeface="Cambria Math"/>
                                        </a:rPr>
                                        <m:t>𝐶𝑙𝑜𝑠𝑒𝑑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35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35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r>
                                <a:rPr lang="en-US" sz="135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35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35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35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35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350" i="1" dirty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1350" i="1" dirty="0"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35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35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35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35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350" i="1">
                                          <a:latin typeface="Cambria Math"/>
                                        </a:rPr>
                                        <m:t>𝐶𝑙𝑜𝑠𝑒𝑑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35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35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35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35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350" i="1" dirty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1350" i="1" dirty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35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35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350" i="1" dirty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35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 dirty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350" i="1" dirty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350" i="1" dirty="0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135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35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350" i="1" dirty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350" i="1" dirty="0"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350" i="1">
                                          <a:latin typeface="Cambria Math"/>
                                        </a:rPr>
                                        <m:t>𝐶𝑙𝑜𝑠𝑒𝑑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35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35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1350" i="1" dirty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35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35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350" i="1" dirty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35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 dirty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350" i="1" dirty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35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35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35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35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35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350" i="1" dirty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1350" i="1" dirty="0"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35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35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35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35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35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350" i="1" dirty="0">
                  <a:latin typeface="Cambria Math"/>
                </a:endParaRPr>
              </a:p>
              <a:p>
                <a:pPr lvl="2"/>
                <a:r>
                  <a:rPr lang="en-US" dirty="0" smtClean="0"/>
                  <a:t>Monotonically increasing w.r.t. </a:t>
                </a:r>
                <a:endParaRPr lang="en-US" dirty="0"/>
              </a:p>
              <a:p>
                <a:pPr marL="443310" lvl="2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 dirty="0">
                                <a:latin typeface="Cambria Math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1500" i="1" dirty="0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 dirty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5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500" i="1" dirty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 dirty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 dirty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5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500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500" i="1" dirty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500" i="1" dirty="0"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500" i="1" dirty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1500" dirty="0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500" i="1" dirty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500" dirty="0">
                        <a:latin typeface="Cambria Math"/>
                      </a:rPr>
                      <m:t>)</m:t>
                    </m:r>
                    <m:r>
                      <a:rPr lang="en-US" sz="1500" i="1" dirty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443310" lvl="2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response propensity,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500" i="1" dirty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5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i="1">
                            <a:latin typeface="Cambria Math"/>
                          </a:rPr>
                          <m:t>𝐶𝑙𝑜𝑠𝑒𝑑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5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15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500" dirty="0"/>
                  <a:t>/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i="1">
                            <a:latin typeface="Cambria Math"/>
                          </a:rPr>
                          <m:t>𝐶𝑙𝑜𝑠𝑒𝑑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 dirty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5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500" i="1" dirty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5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5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15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500" i="1" dirty="0">
                        <a:latin typeface="Cambria Math"/>
                      </a:rPr>
                      <m:t>/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 dirty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5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500" dirty="0"/>
              </a:p>
              <a:p>
                <a:pPr lvl="1"/>
                <a:r>
                  <a:rPr lang="en-US" dirty="0" smtClean="0"/>
                  <a:t>Prioritize by decreasing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18600"/>
                <a:ext cx="7886700" cy="3577646"/>
              </a:xfrm>
              <a:blipFill>
                <a:blip r:embed="rId3"/>
                <a:stretch>
                  <a:fillRect t="-1533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766A1-3426-5F4A-8200-EC4CF15D8BF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Prioritization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(Riddles and Krenzke, 2016)</a:t>
            </a:r>
          </a:p>
          <a:p>
            <a:pPr lvl="1"/>
            <a:r>
              <a:rPr lang="en-US" dirty="0" smtClean="0"/>
              <a:t>Showed potential reduction in bias and mean square error when prioritization is conducted using the influence measure, when compared to </a:t>
            </a:r>
          </a:p>
          <a:p>
            <a:pPr lvl="2"/>
            <a:r>
              <a:rPr lang="en-US" dirty="0" smtClean="0"/>
              <a:t>No prioritization, or </a:t>
            </a:r>
          </a:p>
          <a:p>
            <a:pPr lvl="2"/>
            <a:r>
              <a:rPr lang="en-US" dirty="0" smtClean="0"/>
              <a:t>Prioritization based on low response propensity</a:t>
            </a:r>
          </a:p>
          <a:p>
            <a:r>
              <a:rPr lang="en-US" dirty="0" smtClean="0"/>
              <a:t>PIAAC 2017 experiment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766A1-3426-5F4A-8200-EC4CF15D8BF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8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PIAAC 2017 Experiment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split selected areas into control and treatment groups, where assignment was based on </a:t>
            </a:r>
          </a:p>
          <a:p>
            <a:pPr lvl="1"/>
            <a:r>
              <a:rPr lang="en-US" dirty="0" smtClean="0"/>
              <a:t>SSUs for certainty PSUs</a:t>
            </a:r>
          </a:p>
          <a:p>
            <a:pPr lvl="1"/>
            <a:r>
              <a:rPr lang="en-US" dirty="0" smtClean="0"/>
              <a:t>PSUs for </a:t>
            </a:r>
            <a:r>
              <a:rPr lang="en-US" dirty="0" err="1" smtClean="0"/>
              <a:t>noncertainty</a:t>
            </a:r>
            <a:r>
              <a:rPr lang="en-US" dirty="0" smtClean="0"/>
              <a:t> PSUs</a:t>
            </a:r>
          </a:p>
          <a:p>
            <a:r>
              <a:rPr lang="en-US" dirty="0" smtClean="0"/>
              <a:t>There were about 1800 respondents in each group</a:t>
            </a:r>
          </a:p>
          <a:p>
            <a:pPr lvl="1"/>
            <a:r>
              <a:rPr lang="en-US" dirty="0" smtClean="0"/>
              <a:t>Control group – standard contact protocols were used</a:t>
            </a:r>
          </a:p>
          <a:p>
            <a:pPr lvl="1"/>
            <a:r>
              <a:rPr lang="en-US" dirty="0" smtClean="0"/>
              <a:t>Treatment group…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at2018">
  <a:themeElements>
    <a:clrScheme name="Westat1 1">
      <a:dk1>
        <a:srgbClr val="000000"/>
      </a:dk1>
      <a:lt1>
        <a:srgbClr val="FFFFFF"/>
      </a:lt1>
      <a:dk2>
        <a:srgbClr val="1A2A57"/>
      </a:dk2>
      <a:lt2>
        <a:srgbClr val="E7E6E6"/>
      </a:lt2>
      <a:accent1>
        <a:srgbClr val="00467F"/>
      </a:accent1>
      <a:accent2>
        <a:srgbClr val="A71C20"/>
      </a:accent2>
      <a:accent3>
        <a:srgbClr val="007E9D"/>
      </a:accent3>
      <a:accent4>
        <a:srgbClr val="FAA61A"/>
      </a:accent4>
      <a:accent5>
        <a:srgbClr val="542785"/>
      </a:accent5>
      <a:accent6>
        <a:srgbClr val="3A7B3C"/>
      </a:accent6>
      <a:hlink>
        <a:srgbClr val="0563C1"/>
      </a:hlink>
      <a:folHlink>
        <a:srgbClr val="696C6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27B51BC-7BCF-084B-915B-ACF80D9F8657}" vid="{54A800B7-AF93-6345-86FF-1051DC60A7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Westat2018</Template>
  <TotalTime>5255</TotalTime>
  <Words>788</Words>
  <Application>Microsoft Office PowerPoint</Application>
  <PresentationFormat>On-screen Show (16:9)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.PingFang SC Regular</vt:lpstr>
      <vt:lpstr>Arial</vt:lpstr>
      <vt:lpstr>Calibri</vt:lpstr>
      <vt:lpstr>Cambria Math</vt:lpstr>
      <vt:lpstr>Verdana</vt:lpstr>
      <vt:lpstr>Zapf Dingbats</vt:lpstr>
      <vt:lpstr>Westat2018</vt:lpstr>
      <vt:lpstr>Adaptive Survey Design  PIAAC Experiment and  International Implementation</vt:lpstr>
      <vt:lpstr>Outline</vt:lpstr>
      <vt:lpstr>Challenge</vt:lpstr>
      <vt:lpstr>PIAAC US 2017 Round 3 sample</vt:lpstr>
      <vt:lpstr>Approach</vt:lpstr>
      <vt:lpstr>PIAAC Case Prioritization</vt:lpstr>
      <vt:lpstr>PIAAC Case Prioritization</vt:lpstr>
      <vt:lpstr>Case Prioritization Simulation</vt:lpstr>
      <vt:lpstr>PIAAC 2017 Experiment Design</vt:lpstr>
      <vt:lpstr>Timeline for Treatments and Their Goals</vt:lpstr>
      <vt:lpstr>Indication of Positive Response Status</vt:lpstr>
      <vt:lpstr>Indication of Improved Efficiency</vt:lpstr>
      <vt:lpstr>Indication of Potential for Reduced Bias</vt:lpstr>
      <vt:lpstr>Summary</vt:lpstr>
      <vt:lpstr>International Implementation</vt:lpstr>
      <vt:lpstr>References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Westat Template</dc:title>
  <dc:subject>Westat Corporate PowerPoint Template</dc:subject>
  <dc:creator>Microsoft Office User</dc:creator>
  <cp:keywords>Westat Corporate PowerPoint Template, marketing, presentation, conference presentation, client presentation</cp:keywords>
  <dc:description/>
  <cp:lastModifiedBy>Tom Krenzke</cp:lastModifiedBy>
  <cp:revision>129</cp:revision>
  <cp:lastPrinted>2019-07-12T11:19:58Z</cp:lastPrinted>
  <dcterms:created xsi:type="dcterms:W3CDTF">2019-04-22T14:36:37Z</dcterms:created>
  <dcterms:modified xsi:type="dcterms:W3CDTF">2019-07-12T11:20:08Z</dcterms:modified>
  <cp:category/>
</cp:coreProperties>
</file>