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1" r:id="rId3"/>
    <p:sldId id="264" r:id="rId4"/>
    <p:sldId id="326" r:id="rId5"/>
    <p:sldId id="271" r:id="rId6"/>
    <p:sldId id="265" r:id="rId7"/>
    <p:sldId id="330" r:id="rId8"/>
    <p:sldId id="329" r:id="rId9"/>
    <p:sldId id="327" r:id="rId10"/>
    <p:sldId id="275" r:id="rId11"/>
    <p:sldId id="328" r:id="rId12"/>
    <p:sldId id="331" r:id="rId13"/>
    <p:sldId id="332" r:id="rId14"/>
    <p:sldId id="325" r:id="rId15"/>
    <p:sldId id="333" r:id="rId16"/>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Šetinc, Mojca" initials="ŠM" lastIdx="26" clrIdx="0">
    <p:extLst>
      <p:ext uri="{19B8F6BF-5375-455C-9EA6-DF929625EA0E}">
        <p15:presenceInfo xmlns:p15="http://schemas.microsoft.com/office/powerpoint/2012/main" userId="S-1-5-21-1343024091-484763869-1801674531-14134" providerId="AD"/>
      </p:ext>
    </p:extLst>
  </p:cmAuthor>
  <p:cmAuthor id="2" name="Petrovčič, Andraž" initials="PA" lastIdx="22" clrIdx="1">
    <p:extLst>
      <p:ext uri="{19B8F6BF-5375-455C-9EA6-DF929625EA0E}">
        <p15:presenceInfo xmlns:p15="http://schemas.microsoft.com/office/powerpoint/2012/main" userId="S-1-5-21-1343024091-484763869-1801674531-3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91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43" autoAdjust="0"/>
    <p:restoredTop sz="76977" autoAdjust="0"/>
  </p:normalViewPr>
  <p:slideViewPr>
    <p:cSldViewPr>
      <p:cViewPr varScale="1">
        <p:scale>
          <a:sx n="65" d="100"/>
          <a:sy n="65" d="100"/>
        </p:scale>
        <p:origin x="1032" y="4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BAEFF1-1D08-4B67-BDB2-A019A2DE2DBA}" type="doc">
      <dgm:prSet loTypeId="urn:microsoft.com/office/officeart/2009/3/layout/HorizontalOrganizationChart" loCatId="hierarchy" qsTypeId="urn:microsoft.com/office/officeart/2005/8/quickstyle/simple1" qsCatId="simple" csTypeId="urn:microsoft.com/office/officeart/2005/8/colors/accent2_1" csCatId="accent2" phldr="1"/>
      <dgm:spPr/>
      <dgm:t>
        <a:bodyPr/>
        <a:lstStyle/>
        <a:p>
          <a:endParaRPr lang="en-US"/>
        </a:p>
      </dgm:t>
    </dgm:pt>
    <dgm:pt modelId="{6DC7D426-9355-4504-8781-C1D3F9D4D751}">
      <dgm:prSet phldrT="[Text]"/>
      <dgm:spPr/>
      <dgm:t>
        <a:bodyPr/>
        <a:lstStyle/>
        <a:p>
          <a:r>
            <a:rPr lang="en-GB" noProof="0" dirty="0" smtClean="0"/>
            <a:t>Internet skills</a:t>
          </a:r>
          <a:endParaRPr lang="en-GB" noProof="0" dirty="0"/>
        </a:p>
      </dgm:t>
    </dgm:pt>
    <dgm:pt modelId="{EA2E871F-DF60-4179-B35C-8314D7FD5FA7}" type="parTrans" cxnId="{F0EBD6A0-E0CF-41A8-A57E-64012E7CFABC}">
      <dgm:prSet/>
      <dgm:spPr/>
      <dgm:t>
        <a:bodyPr/>
        <a:lstStyle/>
        <a:p>
          <a:endParaRPr lang="en-US"/>
        </a:p>
      </dgm:t>
    </dgm:pt>
    <dgm:pt modelId="{1DDF2FFF-D4E5-44CD-BF5A-5AE1752EC69A}" type="sibTrans" cxnId="{F0EBD6A0-E0CF-41A8-A57E-64012E7CFABC}">
      <dgm:prSet/>
      <dgm:spPr/>
      <dgm:t>
        <a:bodyPr/>
        <a:lstStyle/>
        <a:p>
          <a:endParaRPr lang="en-US"/>
        </a:p>
      </dgm:t>
    </dgm:pt>
    <dgm:pt modelId="{97820C88-A2B7-414C-942E-8ADB7483251A}">
      <dgm:prSet phldrT="[Text]"/>
      <dgm:spPr/>
      <dgm:t>
        <a:bodyPr/>
        <a:lstStyle/>
        <a:p>
          <a:r>
            <a:rPr lang="en-GB" noProof="0" dirty="0" smtClean="0"/>
            <a:t>Operational </a:t>
          </a:r>
          <a:endParaRPr lang="en-GB" noProof="0" dirty="0"/>
        </a:p>
      </dgm:t>
    </dgm:pt>
    <dgm:pt modelId="{F11A1CE1-A75C-4B6F-98A1-5FD274E70182}" type="parTrans" cxnId="{2175F05E-7BAF-40F9-BC7F-50DFDD2E8E91}">
      <dgm:prSet/>
      <dgm:spPr/>
      <dgm:t>
        <a:bodyPr/>
        <a:lstStyle/>
        <a:p>
          <a:endParaRPr lang="en-GB" noProof="0" dirty="0"/>
        </a:p>
      </dgm:t>
    </dgm:pt>
    <dgm:pt modelId="{01DA9735-428E-416C-9B28-9D2A05246636}" type="sibTrans" cxnId="{2175F05E-7BAF-40F9-BC7F-50DFDD2E8E91}">
      <dgm:prSet/>
      <dgm:spPr/>
      <dgm:t>
        <a:bodyPr/>
        <a:lstStyle/>
        <a:p>
          <a:endParaRPr lang="en-US"/>
        </a:p>
      </dgm:t>
    </dgm:pt>
    <dgm:pt modelId="{8750C12E-A860-427B-8396-0B762D52C09C}">
      <dgm:prSet phldrT="[Text]"/>
      <dgm:spPr/>
      <dgm:t>
        <a:bodyPr/>
        <a:lstStyle/>
        <a:p>
          <a:r>
            <a:rPr lang="en-GB" noProof="0" dirty="0" smtClean="0"/>
            <a:t>Social</a:t>
          </a:r>
          <a:endParaRPr lang="en-GB" noProof="0" dirty="0"/>
        </a:p>
      </dgm:t>
    </dgm:pt>
    <dgm:pt modelId="{C71E599F-8E22-46AF-9072-0668D8C58545}" type="parTrans" cxnId="{950CD8D1-0D1A-4DF4-930E-782DC9E13ADB}">
      <dgm:prSet/>
      <dgm:spPr/>
      <dgm:t>
        <a:bodyPr/>
        <a:lstStyle/>
        <a:p>
          <a:endParaRPr lang="en-GB" noProof="0" dirty="0"/>
        </a:p>
      </dgm:t>
    </dgm:pt>
    <dgm:pt modelId="{54FD4DFA-BA0E-450C-8018-6A7EB9C00AA0}" type="sibTrans" cxnId="{950CD8D1-0D1A-4DF4-930E-782DC9E13ADB}">
      <dgm:prSet/>
      <dgm:spPr/>
      <dgm:t>
        <a:bodyPr/>
        <a:lstStyle/>
        <a:p>
          <a:endParaRPr lang="en-US"/>
        </a:p>
      </dgm:t>
    </dgm:pt>
    <dgm:pt modelId="{64A57A2C-9A35-4D0D-9802-1143510C924D}">
      <dgm:prSet phldrT="[Text]"/>
      <dgm:spPr/>
      <dgm:t>
        <a:bodyPr/>
        <a:lstStyle/>
        <a:p>
          <a:r>
            <a:rPr lang="en-GB" noProof="0" dirty="0" smtClean="0"/>
            <a:t>Creative</a:t>
          </a:r>
          <a:endParaRPr lang="en-GB" noProof="0" dirty="0"/>
        </a:p>
      </dgm:t>
    </dgm:pt>
    <dgm:pt modelId="{3962FE17-7EF2-4218-BD6A-660E169C2907}" type="parTrans" cxnId="{450F9C10-2AD0-4336-A177-5E762076928E}">
      <dgm:prSet/>
      <dgm:spPr/>
      <dgm:t>
        <a:bodyPr/>
        <a:lstStyle/>
        <a:p>
          <a:endParaRPr lang="en-GB" noProof="0" dirty="0"/>
        </a:p>
      </dgm:t>
    </dgm:pt>
    <dgm:pt modelId="{67CAD765-5B4D-417E-A167-74B9B4AFE6D2}" type="sibTrans" cxnId="{450F9C10-2AD0-4336-A177-5E762076928E}">
      <dgm:prSet/>
      <dgm:spPr/>
      <dgm:t>
        <a:bodyPr/>
        <a:lstStyle/>
        <a:p>
          <a:endParaRPr lang="en-US"/>
        </a:p>
      </dgm:t>
    </dgm:pt>
    <dgm:pt modelId="{3FB7D208-2545-4239-8949-8914113748F3}">
      <dgm:prSet phldrT="[Text]"/>
      <dgm:spPr/>
      <dgm:t>
        <a:bodyPr/>
        <a:lstStyle/>
        <a:p>
          <a:r>
            <a:rPr lang="en-GB" noProof="0" dirty="0" smtClean="0"/>
            <a:t>Information navigation</a:t>
          </a:r>
          <a:endParaRPr lang="en-GB" noProof="0" dirty="0"/>
        </a:p>
      </dgm:t>
    </dgm:pt>
    <dgm:pt modelId="{26439198-20EF-4CA0-9F5E-81E023D0F32E}" type="parTrans" cxnId="{9E7221AA-6753-4487-BF5A-61DC74D4A592}">
      <dgm:prSet/>
      <dgm:spPr/>
      <dgm:t>
        <a:bodyPr/>
        <a:lstStyle/>
        <a:p>
          <a:endParaRPr lang="en-GB" noProof="0" dirty="0"/>
        </a:p>
      </dgm:t>
    </dgm:pt>
    <dgm:pt modelId="{531F2F0D-7B33-4FC1-A063-997628CDA98E}" type="sibTrans" cxnId="{9E7221AA-6753-4487-BF5A-61DC74D4A592}">
      <dgm:prSet/>
      <dgm:spPr/>
      <dgm:t>
        <a:bodyPr/>
        <a:lstStyle/>
        <a:p>
          <a:endParaRPr lang="en-US"/>
        </a:p>
      </dgm:t>
    </dgm:pt>
    <dgm:pt modelId="{0711FFDE-DCE4-4CD4-8AA3-AD0BD76DF4E1}">
      <dgm:prSet phldrT="[Text]"/>
      <dgm:spPr>
        <a:ln>
          <a:solidFill>
            <a:schemeClr val="accent2"/>
          </a:solidFill>
          <a:prstDash val="sysDash"/>
        </a:ln>
      </dgm:spPr>
      <dgm:t>
        <a:bodyPr/>
        <a:lstStyle/>
        <a:p>
          <a:r>
            <a:rPr lang="en-GB" noProof="0" dirty="0" smtClean="0"/>
            <a:t>Mobile</a:t>
          </a:r>
          <a:endParaRPr lang="en-GB" noProof="0" dirty="0"/>
        </a:p>
      </dgm:t>
    </dgm:pt>
    <dgm:pt modelId="{6D24669E-3BA3-4580-9936-AE86E8DD822E}" type="parTrans" cxnId="{8BC8A827-96FC-4211-B6E4-6D31C1A0E1A5}">
      <dgm:prSet/>
      <dgm:spPr/>
      <dgm:t>
        <a:bodyPr/>
        <a:lstStyle/>
        <a:p>
          <a:endParaRPr lang="en-GB" noProof="0" dirty="0"/>
        </a:p>
      </dgm:t>
    </dgm:pt>
    <dgm:pt modelId="{BFF7BB81-2752-4CDA-9C3F-A572E28695B3}" type="sibTrans" cxnId="{8BC8A827-96FC-4211-B6E4-6D31C1A0E1A5}">
      <dgm:prSet/>
      <dgm:spPr/>
      <dgm:t>
        <a:bodyPr/>
        <a:lstStyle/>
        <a:p>
          <a:endParaRPr lang="en-US"/>
        </a:p>
      </dgm:t>
    </dgm:pt>
    <dgm:pt modelId="{B5C0155C-CF01-4F4C-8F89-D57D9B40A304}" type="pres">
      <dgm:prSet presAssocID="{06BAEFF1-1D08-4B67-BDB2-A019A2DE2DBA}" presName="hierChild1" presStyleCnt="0">
        <dgm:presLayoutVars>
          <dgm:orgChart val="1"/>
          <dgm:chPref val="1"/>
          <dgm:dir/>
          <dgm:animOne val="branch"/>
          <dgm:animLvl val="lvl"/>
          <dgm:resizeHandles/>
        </dgm:presLayoutVars>
      </dgm:prSet>
      <dgm:spPr/>
      <dgm:t>
        <a:bodyPr/>
        <a:lstStyle/>
        <a:p>
          <a:endParaRPr lang="en-US"/>
        </a:p>
      </dgm:t>
    </dgm:pt>
    <dgm:pt modelId="{C97A98DA-83B4-4A03-BAC2-393E1A959517}" type="pres">
      <dgm:prSet presAssocID="{6DC7D426-9355-4504-8781-C1D3F9D4D751}" presName="hierRoot1" presStyleCnt="0">
        <dgm:presLayoutVars>
          <dgm:hierBranch val="init"/>
        </dgm:presLayoutVars>
      </dgm:prSet>
      <dgm:spPr/>
    </dgm:pt>
    <dgm:pt modelId="{02D41C24-2131-4A22-BDDE-EDDEBEB4878C}" type="pres">
      <dgm:prSet presAssocID="{6DC7D426-9355-4504-8781-C1D3F9D4D751}" presName="rootComposite1" presStyleCnt="0"/>
      <dgm:spPr/>
    </dgm:pt>
    <dgm:pt modelId="{6C98CFD1-4AA3-4FBE-A4B2-366AE9403CE1}" type="pres">
      <dgm:prSet presAssocID="{6DC7D426-9355-4504-8781-C1D3F9D4D751}" presName="rootText1" presStyleLbl="node0" presStyleIdx="0" presStyleCnt="1">
        <dgm:presLayoutVars>
          <dgm:chPref val="3"/>
        </dgm:presLayoutVars>
      </dgm:prSet>
      <dgm:spPr/>
      <dgm:t>
        <a:bodyPr/>
        <a:lstStyle/>
        <a:p>
          <a:endParaRPr lang="en-US"/>
        </a:p>
      </dgm:t>
    </dgm:pt>
    <dgm:pt modelId="{6E141F8E-5D2B-4821-B354-762B8FC62511}" type="pres">
      <dgm:prSet presAssocID="{6DC7D426-9355-4504-8781-C1D3F9D4D751}" presName="rootConnector1" presStyleLbl="node1" presStyleIdx="0" presStyleCnt="0"/>
      <dgm:spPr/>
      <dgm:t>
        <a:bodyPr/>
        <a:lstStyle/>
        <a:p>
          <a:endParaRPr lang="en-US"/>
        </a:p>
      </dgm:t>
    </dgm:pt>
    <dgm:pt modelId="{514CDB6D-8C03-4A3F-9819-502EB06052F5}" type="pres">
      <dgm:prSet presAssocID="{6DC7D426-9355-4504-8781-C1D3F9D4D751}" presName="hierChild2" presStyleCnt="0"/>
      <dgm:spPr/>
    </dgm:pt>
    <dgm:pt modelId="{661124E2-5AC3-4DBD-927C-1121522FEDB6}" type="pres">
      <dgm:prSet presAssocID="{F11A1CE1-A75C-4B6F-98A1-5FD274E70182}" presName="Name64" presStyleLbl="parChTrans1D2" presStyleIdx="0" presStyleCnt="5"/>
      <dgm:spPr/>
      <dgm:t>
        <a:bodyPr/>
        <a:lstStyle/>
        <a:p>
          <a:endParaRPr lang="en-US"/>
        </a:p>
      </dgm:t>
    </dgm:pt>
    <dgm:pt modelId="{59539899-84F7-44B2-A1CD-62B66CBA8B24}" type="pres">
      <dgm:prSet presAssocID="{97820C88-A2B7-414C-942E-8ADB7483251A}" presName="hierRoot2" presStyleCnt="0">
        <dgm:presLayoutVars>
          <dgm:hierBranch val="init"/>
        </dgm:presLayoutVars>
      </dgm:prSet>
      <dgm:spPr/>
    </dgm:pt>
    <dgm:pt modelId="{95BD8A28-4842-405A-A254-18F5B89C46AA}" type="pres">
      <dgm:prSet presAssocID="{97820C88-A2B7-414C-942E-8ADB7483251A}" presName="rootComposite" presStyleCnt="0"/>
      <dgm:spPr/>
    </dgm:pt>
    <dgm:pt modelId="{8F1870A2-6F3E-486A-A4DA-08FB3B1C31E5}" type="pres">
      <dgm:prSet presAssocID="{97820C88-A2B7-414C-942E-8ADB7483251A}" presName="rootText" presStyleLbl="node2" presStyleIdx="0" presStyleCnt="5">
        <dgm:presLayoutVars>
          <dgm:chPref val="3"/>
        </dgm:presLayoutVars>
      </dgm:prSet>
      <dgm:spPr/>
      <dgm:t>
        <a:bodyPr/>
        <a:lstStyle/>
        <a:p>
          <a:endParaRPr lang="en-US"/>
        </a:p>
      </dgm:t>
    </dgm:pt>
    <dgm:pt modelId="{151AFE17-B714-44FA-B2E9-4D915CA46B9E}" type="pres">
      <dgm:prSet presAssocID="{97820C88-A2B7-414C-942E-8ADB7483251A}" presName="rootConnector" presStyleLbl="node2" presStyleIdx="0" presStyleCnt="5"/>
      <dgm:spPr/>
      <dgm:t>
        <a:bodyPr/>
        <a:lstStyle/>
        <a:p>
          <a:endParaRPr lang="en-US"/>
        </a:p>
      </dgm:t>
    </dgm:pt>
    <dgm:pt modelId="{E2773ACB-3F3E-40FB-A95D-4F397F49DCD5}" type="pres">
      <dgm:prSet presAssocID="{97820C88-A2B7-414C-942E-8ADB7483251A}" presName="hierChild4" presStyleCnt="0"/>
      <dgm:spPr/>
    </dgm:pt>
    <dgm:pt modelId="{8396421B-8B86-422F-9D58-F3EC73210080}" type="pres">
      <dgm:prSet presAssocID="{97820C88-A2B7-414C-942E-8ADB7483251A}" presName="hierChild5" presStyleCnt="0"/>
      <dgm:spPr/>
    </dgm:pt>
    <dgm:pt modelId="{4F0E441D-C894-4C14-9280-9B6358217653}" type="pres">
      <dgm:prSet presAssocID="{26439198-20EF-4CA0-9F5E-81E023D0F32E}" presName="Name64" presStyleLbl="parChTrans1D2" presStyleIdx="1" presStyleCnt="5"/>
      <dgm:spPr/>
      <dgm:t>
        <a:bodyPr/>
        <a:lstStyle/>
        <a:p>
          <a:endParaRPr lang="en-US"/>
        </a:p>
      </dgm:t>
    </dgm:pt>
    <dgm:pt modelId="{CC5309F2-1A85-4849-A4AE-1618F2322447}" type="pres">
      <dgm:prSet presAssocID="{3FB7D208-2545-4239-8949-8914113748F3}" presName="hierRoot2" presStyleCnt="0">
        <dgm:presLayoutVars>
          <dgm:hierBranch val="init"/>
        </dgm:presLayoutVars>
      </dgm:prSet>
      <dgm:spPr/>
    </dgm:pt>
    <dgm:pt modelId="{60C80521-1954-4CB5-92BD-BF1A901FE9B3}" type="pres">
      <dgm:prSet presAssocID="{3FB7D208-2545-4239-8949-8914113748F3}" presName="rootComposite" presStyleCnt="0"/>
      <dgm:spPr/>
    </dgm:pt>
    <dgm:pt modelId="{81B08853-EA44-4F59-9008-9B85658BB903}" type="pres">
      <dgm:prSet presAssocID="{3FB7D208-2545-4239-8949-8914113748F3}" presName="rootText" presStyleLbl="node2" presStyleIdx="1" presStyleCnt="5">
        <dgm:presLayoutVars>
          <dgm:chPref val="3"/>
        </dgm:presLayoutVars>
      </dgm:prSet>
      <dgm:spPr/>
      <dgm:t>
        <a:bodyPr/>
        <a:lstStyle/>
        <a:p>
          <a:endParaRPr lang="en-US"/>
        </a:p>
      </dgm:t>
    </dgm:pt>
    <dgm:pt modelId="{7DBDCCF3-4D2A-459D-A79F-AE4C7A223470}" type="pres">
      <dgm:prSet presAssocID="{3FB7D208-2545-4239-8949-8914113748F3}" presName="rootConnector" presStyleLbl="node2" presStyleIdx="1" presStyleCnt="5"/>
      <dgm:spPr/>
      <dgm:t>
        <a:bodyPr/>
        <a:lstStyle/>
        <a:p>
          <a:endParaRPr lang="en-US"/>
        </a:p>
      </dgm:t>
    </dgm:pt>
    <dgm:pt modelId="{05549265-7AE8-4672-8B17-A53CBD3C3291}" type="pres">
      <dgm:prSet presAssocID="{3FB7D208-2545-4239-8949-8914113748F3}" presName="hierChild4" presStyleCnt="0"/>
      <dgm:spPr/>
    </dgm:pt>
    <dgm:pt modelId="{138940EA-472A-4741-A8D4-CDE1C06C7137}" type="pres">
      <dgm:prSet presAssocID="{3FB7D208-2545-4239-8949-8914113748F3}" presName="hierChild5" presStyleCnt="0"/>
      <dgm:spPr/>
    </dgm:pt>
    <dgm:pt modelId="{71CD9E4E-6340-4640-AD6F-A41DE9E6F645}" type="pres">
      <dgm:prSet presAssocID="{C71E599F-8E22-46AF-9072-0668D8C58545}" presName="Name64" presStyleLbl="parChTrans1D2" presStyleIdx="2" presStyleCnt="5"/>
      <dgm:spPr/>
      <dgm:t>
        <a:bodyPr/>
        <a:lstStyle/>
        <a:p>
          <a:endParaRPr lang="en-US"/>
        </a:p>
      </dgm:t>
    </dgm:pt>
    <dgm:pt modelId="{78F310A7-9CC0-4E70-94D7-6E10B110AADF}" type="pres">
      <dgm:prSet presAssocID="{8750C12E-A860-427B-8396-0B762D52C09C}" presName="hierRoot2" presStyleCnt="0">
        <dgm:presLayoutVars>
          <dgm:hierBranch val="init"/>
        </dgm:presLayoutVars>
      </dgm:prSet>
      <dgm:spPr/>
    </dgm:pt>
    <dgm:pt modelId="{90B5FC5E-5532-46D2-9F59-DF59C6783A19}" type="pres">
      <dgm:prSet presAssocID="{8750C12E-A860-427B-8396-0B762D52C09C}" presName="rootComposite" presStyleCnt="0"/>
      <dgm:spPr/>
    </dgm:pt>
    <dgm:pt modelId="{5EC3A8C3-4368-406D-BBAA-E08204ADB92B}" type="pres">
      <dgm:prSet presAssocID="{8750C12E-A860-427B-8396-0B762D52C09C}" presName="rootText" presStyleLbl="node2" presStyleIdx="2" presStyleCnt="5">
        <dgm:presLayoutVars>
          <dgm:chPref val="3"/>
        </dgm:presLayoutVars>
      </dgm:prSet>
      <dgm:spPr/>
      <dgm:t>
        <a:bodyPr/>
        <a:lstStyle/>
        <a:p>
          <a:endParaRPr lang="en-US"/>
        </a:p>
      </dgm:t>
    </dgm:pt>
    <dgm:pt modelId="{5AF189AA-651C-41EA-BA14-D9CE4CF7E3D5}" type="pres">
      <dgm:prSet presAssocID="{8750C12E-A860-427B-8396-0B762D52C09C}" presName="rootConnector" presStyleLbl="node2" presStyleIdx="2" presStyleCnt="5"/>
      <dgm:spPr/>
      <dgm:t>
        <a:bodyPr/>
        <a:lstStyle/>
        <a:p>
          <a:endParaRPr lang="en-US"/>
        </a:p>
      </dgm:t>
    </dgm:pt>
    <dgm:pt modelId="{B6F6E2F8-315A-4519-83CB-226FAC5D4127}" type="pres">
      <dgm:prSet presAssocID="{8750C12E-A860-427B-8396-0B762D52C09C}" presName="hierChild4" presStyleCnt="0"/>
      <dgm:spPr/>
    </dgm:pt>
    <dgm:pt modelId="{BFEDE1B9-EC2F-4A19-87B8-94538D9C8C8C}" type="pres">
      <dgm:prSet presAssocID="{8750C12E-A860-427B-8396-0B762D52C09C}" presName="hierChild5" presStyleCnt="0"/>
      <dgm:spPr/>
    </dgm:pt>
    <dgm:pt modelId="{3B4CA54E-F9AE-414A-8A7B-271C40793611}" type="pres">
      <dgm:prSet presAssocID="{3962FE17-7EF2-4218-BD6A-660E169C2907}" presName="Name64" presStyleLbl="parChTrans1D2" presStyleIdx="3" presStyleCnt="5"/>
      <dgm:spPr/>
      <dgm:t>
        <a:bodyPr/>
        <a:lstStyle/>
        <a:p>
          <a:endParaRPr lang="en-US"/>
        </a:p>
      </dgm:t>
    </dgm:pt>
    <dgm:pt modelId="{5207D291-3089-4C03-90E7-F8793E936370}" type="pres">
      <dgm:prSet presAssocID="{64A57A2C-9A35-4D0D-9802-1143510C924D}" presName="hierRoot2" presStyleCnt="0">
        <dgm:presLayoutVars>
          <dgm:hierBranch val="init"/>
        </dgm:presLayoutVars>
      </dgm:prSet>
      <dgm:spPr/>
    </dgm:pt>
    <dgm:pt modelId="{8E0D82DF-27B4-48B2-9427-02D9AC578E81}" type="pres">
      <dgm:prSet presAssocID="{64A57A2C-9A35-4D0D-9802-1143510C924D}" presName="rootComposite" presStyleCnt="0"/>
      <dgm:spPr/>
    </dgm:pt>
    <dgm:pt modelId="{6D42CFF5-4E2B-44A5-A580-069C3BF41B78}" type="pres">
      <dgm:prSet presAssocID="{64A57A2C-9A35-4D0D-9802-1143510C924D}" presName="rootText" presStyleLbl="node2" presStyleIdx="3" presStyleCnt="5">
        <dgm:presLayoutVars>
          <dgm:chPref val="3"/>
        </dgm:presLayoutVars>
      </dgm:prSet>
      <dgm:spPr/>
      <dgm:t>
        <a:bodyPr/>
        <a:lstStyle/>
        <a:p>
          <a:endParaRPr lang="en-US"/>
        </a:p>
      </dgm:t>
    </dgm:pt>
    <dgm:pt modelId="{7E4B2122-6B0D-49CF-8E56-DC427A785800}" type="pres">
      <dgm:prSet presAssocID="{64A57A2C-9A35-4D0D-9802-1143510C924D}" presName="rootConnector" presStyleLbl="node2" presStyleIdx="3" presStyleCnt="5"/>
      <dgm:spPr/>
      <dgm:t>
        <a:bodyPr/>
        <a:lstStyle/>
        <a:p>
          <a:endParaRPr lang="en-US"/>
        </a:p>
      </dgm:t>
    </dgm:pt>
    <dgm:pt modelId="{10A5A145-5880-499B-90F2-404D454EB3D0}" type="pres">
      <dgm:prSet presAssocID="{64A57A2C-9A35-4D0D-9802-1143510C924D}" presName="hierChild4" presStyleCnt="0"/>
      <dgm:spPr/>
    </dgm:pt>
    <dgm:pt modelId="{0CF909FC-2DC8-40D7-ABD9-94003C29D106}" type="pres">
      <dgm:prSet presAssocID="{64A57A2C-9A35-4D0D-9802-1143510C924D}" presName="hierChild5" presStyleCnt="0"/>
      <dgm:spPr/>
    </dgm:pt>
    <dgm:pt modelId="{BDA7FDED-1372-43B0-B2BB-F35AE53B8CA7}" type="pres">
      <dgm:prSet presAssocID="{6D24669E-3BA3-4580-9936-AE86E8DD822E}" presName="Name64" presStyleLbl="parChTrans1D2" presStyleIdx="4" presStyleCnt="5"/>
      <dgm:spPr/>
      <dgm:t>
        <a:bodyPr/>
        <a:lstStyle/>
        <a:p>
          <a:endParaRPr lang="en-US"/>
        </a:p>
      </dgm:t>
    </dgm:pt>
    <dgm:pt modelId="{46F65770-6512-48DE-B2CF-743CA78BC3FB}" type="pres">
      <dgm:prSet presAssocID="{0711FFDE-DCE4-4CD4-8AA3-AD0BD76DF4E1}" presName="hierRoot2" presStyleCnt="0">
        <dgm:presLayoutVars>
          <dgm:hierBranch val="init"/>
        </dgm:presLayoutVars>
      </dgm:prSet>
      <dgm:spPr/>
    </dgm:pt>
    <dgm:pt modelId="{F7EA5ADD-6D65-4114-B5FE-19BCA700054D}" type="pres">
      <dgm:prSet presAssocID="{0711FFDE-DCE4-4CD4-8AA3-AD0BD76DF4E1}" presName="rootComposite" presStyleCnt="0"/>
      <dgm:spPr/>
    </dgm:pt>
    <dgm:pt modelId="{DEBB3844-7B7B-4C7F-9DAD-E7406676A724}" type="pres">
      <dgm:prSet presAssocID="{0711FFDE-DCE4-4CD4-8AA3-AD0BD76DF4E1}" presName="rootText" presStyleLbl="node2" presStyleIdx="4" presStyleCnt="5">
        <dgm:presLayoutVars>
          <dgm:chPref val="3"/>
        </dgm:presLayoutVars>
      </dgm:prSet>
      <dgm:spPr/>
      <dgm:t>
        <a:bodyPr/>
        <a:lstStyle/>
        <a:p>
          <a:endParaRPr lang="en-US"/>
        </a:p>
      </dgm:t>
    </dgm:pt>
    <dgm:pt modelId="{88189F2D-A28B-4F32-BDEB-32B861B58BD2}" type="pres">
      <dgm:prSet presAssocID="{0711FFDE-DCE4-4CD4-8AA3-AD0BD76DF4E1}" presName="rootConnector" presStyleLbl="node2" presStyleIdx="4" presStyleCnt="5"/>
      <dgm:spPr/>
      <dgm:t>
        <a:bodyPr/>
        <a:lstStyle/>
        <a:p>
          <a:endParaRPr lang="en-US"/>
        </a:p>
      </dgm:t>
    </dgm:pt>
    <dgm:pt modelId="{853FC4E3-384A-41B4-AD0E-0C7C9C135AFE}" type="pres">
      <dgm:prSet presAssocID="{0711FFDE-DCE4-4CD4-8AA3-AD0BD76DF4E1}" presName="hierChild4" presStyleCnt="0"/>
      <dgm:spPr/>
    </dgm:pt>
    <dgm:pt modelId="{AFAA26A3-916B-492A-9ACE-32E2E10FB875}" type="pres">
      <dgm:prSet presAssocID="{0711FFDE-DCE4-4CD4-8AA3-AD0BD76DF4E1}" presName="hierChild5" presStyleCnt="0"/>
      <dgm:spPr/>
    </dgm:pt>
    <dgm:pt modelId="{0F823543-620B-4ED2-AAF9-314CBDF19ECA}" type="pres">
      <dgm:prSet presAssocID="{6DC7D426-9355-4504-8781-C1D3F9D4D751}" presName="hierChild3" presStyleCnt="0"/>
      <dgm:spPr/>
    </dgm:pt>
  </dgm:ptLst>
  <dgm:cxnLst>
    <dgm:cxn modelId="{950CD8D1-0D1A-4DF4-930E-782DC9E13ADB}" srcId="{6DC7D426-9355-4504-8781-C1D3F9D4D751}" destId="{8750C12E-A860-427B-8396-0B762D52C09C}" srcOrd="2" destOrd="0" parTransId="{C71E599F-8E22-46AF-9072-0668D8C58545}" sibTransId="{54FD4DFA-BA0E-450C-8018-6A7EB9C00AA0}"/>
    <dgm:cxn modelId="{9E7221AA-6753-4487-BF5A-61DC74D4A592}" srcId="{6DC7D426-9355-4504-8781-C1D3F9D4D751}" destId="{3FB7D208-2545-4239-8949-8914113748F3}" srcOrd="1" destOrd="0" parTransId="{26439198-20EF-4CA0-9F5E-81E023D0F32E}" sibTransId="{531F2F0D-7B33-4FC1-A063-997628CDA98E}"/>
    <dgm:cxn modelId="{450F9C10-2AD0-4336-A177-5E762076928E}" srcId="{6DC7D426-9355-4504-8781-C1D3F9D4D751}" destId="{64A57A2C-9A35-4D0D-9802-1143510C924D}" srcOrd="3" destOrd="0" parTransId="{3962FE17-7EF2-4218-BD6A-660E169C2907}" sibTransId="{67CAD765-5B4D-417E-A167-74B9B4AFE6D2}"/>
    <dgm:cxn modelId="{147F173A-0F03-4C43-B9CA-76E3545882A7}" type="presOf" srcId="{64A57A2C-9A35-4D0D-9802-1143510C924D}" destId="{7E4B2122-6B0D-49CF-8E56-DC427A785800}" srcOrd="1" destOrd="0" presId="urn:microsoft.com/office/officeart/2009/3/layout/HorizontalOrganizationChart"/>
    <dgm:cxn modelId="{8BC8A827-96FC-4211-B6E4-6D31C1A0E1A5}" srcId="{6DC7D426-9355-4504-8781-C1D3F9D4D751}" destId="{0711FFDE-DCE4-4CD4-8AA3-AD0BD76DF4E1}" srcOrd="4" destOrd="0" parTransId="{6D24669E-3BA3-4580-9936-AE86E8DD822E}" sibTransId="{BFF7BB81-2752-4CDA-9C3F-A572E28695B3}"/>
    <dgm:cxn modelId="{8C60540A-4963-4A71-B452-97687CE66F9A}" type="presOf" srcId="{06BAEFF1-1D08-4B67-BDB2-A019A2DE2DBA}" destId="{B5C0155C-CF01-4F4C-8F89-D57D9B40A304}" srcOrd="0" destOrd="0" presId="urn:microsoft.com/office/officeart/2009/3/layout/HorizontalOrganizationChart"/>
    <dgm:cxn modelId="{651A908C-9292-4350-AF42-1588BA535FAC}" type="presOf" srcId="{3962FE17-7EF2-4218-BD6A-660E169C2907}" destId="{3B4CA54E-F9AE-414A-8A7B-271C40793611}" srcOrd="0" destOrd="0" presId="urn:microsoft.com/office/officeart/2009/3/layout/HorizontalOrganizationChart"/>
    <dgm:cxn modelId="{2C7DF32C-571B-4925-BCFD-F585ED660429}" type="presOf" srcId="{3FB7D208-2545-4239-8949-8914113748F3}" destId="{81B08853-EA44-4F59-9008-9B85658BB903}" srcOrd="0" destOrd="0" presId="urn:microsoft.com/office/officeart/2009/3/layout/HorizontalOrganizationChart"/>
    <dgm:cxn modelId="{6A018494-BAB7-4D83-B231-70D68655F17A}" type="presOf" srcId="{C71E599F-8E22-46AF-9072-0668D8C58545}" destId="{71CD9E4E-6340-4640-AD6F-A41DE9E6F645}" srcOrd="0" destOrd="0" presId="urn:microsoft.com/office/officeart/2009/3/layout/HorizontalOrganizationChart"/>
    <dgm:cxn modelId="{46CA9370-3564-4F38-A940-3739A199873A}" type="presOf" srcId="{6D24669E-3BA3-4580-9936-AE86E8DD822E}" destId="{BDA7FDED-1372-43B0-B2BB-F35AE53B8CA7}" srcOrd="0" destOrd="0" presId="urn:microsoft.com/office/officeart/2009/3/layout/HorizontalOrganizationChart"/>
    <dgm:cxn modelId="{6946C457-A02E-41C6-B91D-2B909F414875}" type="presOf" srcId="{0711FFDE-DCE4-4CD4-8AA3-AD0BD76DF4E1}" destId="{88189F2D-A28B-4F32-BDEB-32B861B58BD2}" srcOrd="1" destOrd="0" presId="urn:microsoft.com/office/officeart/2009/3/layout/HorizontalOrganizationChart"/>
    <dgm:cxn modelId="{501CCC36-8306-4286-AFDA-C499CCB3EE60}" type="presOf" srcId="{6DC7D426-9355-4504-8781-C1D3F9D4D751}" destId="{6C98CFD1-4AA3-4FBE-A4B2-366AE9403CE1}" srcOrd="0" destOrd="0" presId="urn:microsoft.com/office/officeart/2009/3/layout/HorizontalOrganizationChart"/>
    <dgm:cxn modelId="{C675F291-45C0-4B60-9358-7892091826A4}" type="presOf" srcId="{26439198-20EF-4CA0-9F5E-81E023D0F32E}" destId="{4F0E441D-C894-4C14-9280-9B6358217653}" srcOrd="0" destOrd="0" presId="urn:microsoft.com/office/officeart/2009/3/layout/HorizontalOrganizationChart"/>
    <dgm:cxn modelId="{EC91D61E-D491-489F-9385-7D11C7373CA9}" type="presOf" srcId="{64A57A2C-9A35-4D0D-9802-1143510C924D}" destId="{6D42CFF5-4E2B-44A5-A580-069C3BF41B78}" srcOrd="0" destOrd="0" presId="urn:microsoft.com/office/officeart/2009/3/layout/HorizontalOrganizationChart"/>
    <dgm:cxn modelId="{95748728-5D31-4F57-B54E-CE1003867A2E}" type="presOf" srcId="{97820C88-A2B7-414C-942E-8ADB7483251A}" destId="{151AFE17-B714-44FA-B2E9-4D915CA46B9E}" srcOrd="1" destOrd="0" presId="urn:microsoft.com/office/officeart/2009/3/layout/HorizontalOrganizationChart"/>
    <dgm:cxn modelId="{FC0DCFA9-DF86-4DC6-A2BC-63D45EC32E03}" type="presOf" srcId="{8750C12E-A860-427B-8396-0B762D52C09C}" destId="{5AF189AA-651C-41EA-BA14-D9CE4CF7E3D5}" srcOrd="1" destOrd="0" presId="urn:microsoft.com/office/officeart/2009/3/layout/HorizontalOrganizationChart"/>
    <dgm:cxn modelId="{2175F05E-7BAF-40F9-BC7F-50DFDD2E8E91}" srcId="{6DC7D426-9355-4504-8781-C1D3F9D4D751}" destId="{97820C88-A2B7-414C-942E-8ADB7483251A}" srcOrd="0" destOrd="0" parTransId="{F11A1CE1-A75C-4B6F-98A1-5FD274E70182}" sibTransId="{01DA9735-428E-416C-9B28-9D2A05246636}"/>
    <dgm:cxn modelId="{4E8C469E-6D5D-4DC0-99AF-59378B0163C2}" type="presOf" srcId="{97820C88-A2B7-414C-942E-8ADB7483251A}" destId="{8F1870A2-6F3E-486A-A4DA-08FB3B1C31E5}" srcOrd="0" destOrd="0" presId="urn:microsoft.com/office/officeart/2009/3/layout/HorizontalOrganizationChart"/>
    <dgm:cxn modelId="{B9DF3ED0-0DF0-40F8-B225-35C6B2E37250}" type="presOf" srcId="{6DC7D426-9355-4504-8781-C1D3F9D4D751}" destId="{6E141F8E-5D2B-4821-B354-762B8FC62511}" srcOrd="1" destOrd="0" presId="urn:microsoft.com/office/officeart/2009/3/layout/HorizontalOrganizationChart"/>
    <dgm:cxn modelId="{F0EBD6A0-E0CF-41A8-A57E-64012E7CFABC}" srcId="{06BAEFF1-1D08-4B67-BDB2-A019A2DE2DBA}" destId="{6DC7D426-9355-4504-8781-C1D3F9D4D751}" srcOrd="0" destOrd="0" parTransId="{EA2E871F-DF60-4179-B35C-8314D7FD5FA7}" sibTransId="{1DDF2FFF-D4E5-44CD-BF5A-5AE1752EC69A}"/>
    <dgm:cxn modelId="{24200C07-47C7-4B9B-87ED-F56B6A426119}" type="presOf" srcId="{F11A1CE1-A75C-4B6F-98A1-5FD274E70182}" destId="{661124E2-5AC3-4DBD-927C-1121522FEDB6}" srcOrd="0" destOrd="0" presId="urn:microsoft.com/office/officeart/2009/3/layout/HorizontalOrganizationChart"/>
    <dgm:cxn modelId="{69777706-1DE2-42E7-9134-97AD90758A5B}" type="presOf" srcId="{0711FFDE-DCE4-4CD4-8AA3-AD0BD76DF4E1}" destId="{DEBB3844-7B7B-4C7F-9DAD-E7406676A724}" srcOrd="0" destOrd="0" presId="urn:microsoft.com/office/officeart/2009/3/layout/HorizontalOrganizationChart"/>
    <dgm:cxn modelId="{15A87804-2096-4169-A8AA-3C70F34BD931}" type="presOf" srcId="{8750C12E-A860-427B-8396-0B762D52C09C}" destId="{5EC3A8C3-4368-406D-BBAA-E08204ADB92B}" srcOrd="0" destOrd="0" presId="urn:microsoft.com/office/officeart/2009/3/layout/HorizontalOrganizationChart"/>
    <dgm:cxn modelId="{B8B52350-32B5-46B1-AC18-206D8E52F93C}" type="presOf" srcId="{3FB7D208-2545-4239-8949-8914113748F3}" destId="{7DBDCCF3-4D2A-459D-A79F-AE4C7A223470}" srcOrd="1" destOrd="0" presId="urn:microsoft.com/office/officeart/2009/3/layout/HorizontalOrganizationChart"/>
    <dgm:cxn modelId="{09787D22-DBD9-4403-B7D2-221093EB60E1}" type="presParOf" srcId="{B5C0155C-CF01-4F4C-8F89-D57D9B40A304}" destId="{C97A98DA-83B4-4A03-BAC2-393E1A959517}" srcOrd="0" destOrd="0" presId="urn:microsoft.com/office/officeart/2009/3/layout/HorizontalOrganizationChart"/>
    <dgm:cxn modelId="{72547316-CE1B-467C-BDB0-B83E966917E9}" type="presParOf" srcId="{C97A98DA-83B4-4A03-BAC2-393E1A959517}" destId="{02D41C24-2131-4A22-BDDE-EDDEBEB4878C}" srcOrd="0" destOrd="0" presId="urn:microsoft.com/office/officeart/2009/3/layout/HorizontalOrganizationChart"/>
    <dgm:cxn modelId="{9B0EB0B7-6061-4C72-BE01-831412CC188F}" type="presParOf" srcId="{02D41C24-2131-4A22-BDDE-EDDEBEB4878C}" destId="{6C98CFD1-4AA3-4FBE-A4B2-366AE9403CE1}" srcOrd="0" destOrd="0" presId="urn:microsoft.com/office/officeart/2009/3/layout/HorizontalOrganizationChart"/>
    <dgm:cxn modelId="{8D13BCA5-2AA2-4E19-AE64-6AA8C7546659}" type="presParOf" srcId="{02D41C24-2131-4A22-BDDE-EDDEBEB4878C}" destId="{6E141F8E-5D2B-4821-B354-762B8FC62511}" srcOrd="1" destOrd="0" presId="urn:microsoft.com/office/officeart/2009/3/layout/HorizontalOrganizationChart"/>
    <dgm:cxn modelId="{A7EF0DCF-0C04-4D02-90F4-FA8331A70059}" type="presParOf" srcId="{C97A98DA-83B4-4A03-BAC2-393E1A959517}" destId="{514CDB6D-8C03-4A3F-9819-502EB06052F5}" srcOrd="1" destOrd="0" presId="urn:microsoft.com/office/officeart/2009/3/layout/HorizontalOrganizationChart"/>
    <dgm:cxn modelId="{07F24FD3-C8DE-414D-AA11-49226BCE6C12}" type="presParOf" srcId="{514CDB6D-8C03-4A3F-9819-502EB06052F5}" destId="{661124E2-5AC3-4DBD-927C-1121522FEDB6}" srcOrd="0" destOrd="0" presId="urn:microsoft.com/office/officeart/2009/3/layout/HorizontalOrganizationChart"/>
    <dgm:cxn modelId="{D20A9E05-5268-4641-843A-0D16C56C65F8}" type="presParOf" srcId="{514CDB6D-8C03-4A3F-9819-502EB06052F5}" destId="{59539899-84F7-44B2-A1CD-62B66CBA8B24}" srcOrd="1" destOrd="0" presId="urn:microsoft.com/office/officeart/2009/3/layout/HorizontalOrganizationChart"/>
    <dgm:cxn modelId="{F3F16802-1F46-4B5E-BFF5-06F340E621CA}" type="presParOf" srcId="{59539899-84F7-44B2-A1CD-62B66CBA8B24}" destId="{95BD8A28-4842-405A-A254-18F5B89C46AA}" srcOrd="0" destOrd="0" presId="urn:microsoft.com/office/officeart/2009/3/layout/HorizontalOrganizationChart"/>
    <dgm:cxn modelId="{7B19CBF7-7BB4-4CC7-9BB1-C80BEBAB908E}" type="presParOf" srcId="{95BD8A28-4842-405A-A254-18F5B89C46AA}" destId="{8F1870A2-6F3E-486A-A4DA-08FB3B1C31E5}" srcOrd="0" destOrd="0" presId="urn:microsoft.com/office/officeart/2009/3/layout/HorizontalOrganizationChart"/>
    <dgm:cxn modelId="{4545F807-D01D-4134-A8E2-E5E24B60D504}" type="presParOf" srcId="{95BD8A28-4842-405A-A254-18F5B89C46AA}" destId="{151AFE17-B714-44FA-B2E9-4D915CA46B9E}" srcOrd="1" destOrd="0" presId="urn:microsoft.com/office/officeart/2009/3/layout/HorizontalOrganizationChart"/>
    <dgm:cxn modelId="{97FE9B23-2F20-4F3B-90BB-AE10386FE84A}" type="presParOf" srcId="{59539899-84F7-44B2-A1CD-62B66CBA8B24}" destId="{E2773ACB-3F3E-40FB-A95D-4F397F49DCD5}" srcOrd="1" destOrd="0" presId="urn:microsoft.com/office/officeart/2009/3/layout/HorizontalOrganizationChart"/>
    <dgm:cxn modelId="{90C45B99-6D2C-454A-A9F3-F1B4D18B4413}" type="presParOf" srcId="{59539899-84F7-44B2-A1CD-62B66CBA8B24}" destId="{8396421B-8B86-422F-9D58-F3EC73210080}" srcOrd="2" destOrd="0" presId="urn:microsoft.com/office/officeart/2009/3/layout/HorizontalOrganizationChart"/>
    <dgm:cxn modelId="{FDF37D87-B647-428B-BF4E-2B9C2D9A6ADA}" type="presParOf" srcId="{514CDB6D-8C03-4A3F-9819-502EB06052F5}" destId="{4F0E441D-C894-4C14-9280-9B6358217653}" srcOrd="2" destOrd="0" presId="urn:microsoft.com/office/officeart/2009/3/layout/HorizontalOrganizationChart"/>
    <dgm:cxn modelId="{C7240F56-8A1F-4F75-8BD1-B25C8C350071}" type="presParOf" srcId="{514CDB6D-8C03-4A3F-9819-502EB06052F5}" destId="{CC5309F2-1A85-4849-A4AE-1618F2322447}" srcOrd="3" destOrd="0" presId="urn:microsoft.com/office/officeart/2009/3/layout/HorizontalOrganizationChart"/>
    <dgm:cxn modelId="{3117A79B-3DBC-445F-89D0-E5F8227B8254}" type="presParOf" srcId="{CC5309F2-1A85-4849-A4AE-1618F2322447}" destId="{60C80521-1954-4CB5-92BD-BF1A901FE9B3}" srcOrd="0" destOrd="0" presId="urn:microsoft.com/office/officeart/2009/3/layout/HorizontalOrganizationChart"/>
    <dgm:cxn modelId="{24A79ABF-62B8-4DE9-8F95-9074FB8CFC15}" type="presParOf" srcId="{60C80521-1954-4CB5-92BD-BF1A901FE9B3}" destId="{81B08853-EA44-4F59-9008-9B85658BB903}" srcOrd="0" destOrd="0" presId="urn:microsoft.com/office/officeart/2009/3/layout/HorizontalOrganizationChart"/>
    <dgm:cxn modelId="{98AFBB76-2002-43EF-BB0E-64D7A91915F7}" type="presParOf" srcId="{60C80521-1954-4CB5-92BD-BF1A901FE9B3}" destId="{7DBDCCF3-4D2A-459D-A79F-AE4C7A223470}" srcOrd="1" destOrd="0" presId="urn:microsoft.com/office/officeart/2009/3/layout/HorizontalOrganizationChart"/>
    <dgm:cxn modelId="{6BFE429D-1C9F-474B-A3BA-81A62569E0B0}" type="presParOf" srcId="{CC5309F2-1A85-4849-A4AE-1618F2322447}" destId="{05549265-7AE8-4672-8B17-A53CBD3C3291}" srcOrd="1" destOrd="0" presId="urn:microsoft.com/office/officeart/2009/3/layout/HorizontalOrganizationChart"/>
    <dgm:cxn modelId="{8EA4753F-DE6D-48A0-9B48-2E09FBA7D95B}" type="presParOf" srcId="{CC5309F2-1A85-4849-A4AE-1618F2322447}" destId="{138940EA-472A-4741-A8D4-CDE1C06C7137}" srcOrd="2" destOrd="0" presId="urn:microsoft.com/office/officeart/2009/3/layout/HorizontalOrganizationChart"/>
    <dgm:cxn modelId="{4E826AEE-5455-48A9-8AFA-4A214680D934}" type="presParOf" srcId="{514CDB6D-8C03-4A3F-9819-502EB06052F5}" destId="{71CD9E4E-6340-4640-AD6F-A41DE9E6F645}" srcOrd="4" destOrd="0" presId="urn:microsoft.com/office/officeart/2009/3/layout/HorizontalOrganizationChart"/>
    <dgm:cxn modelId="{CC49AB81-5695-430E-89D8-DE2959CA3F78}" type="presParOf" srcId="{514CDB6D-8C03-4A3F-9819-502EB06052F5}" destId="{78F310A7-9CC0-4E70-94D7-6E10B110AADF}" srcOrd="5" destOrd="0" presId="urn:microsoft.com/office/officeart/2009/3/layout/HorizontalOrganizationChart"/>
    <dgm:cxn modelId="{BD149B2B-2F02-4245-9995-DDB1478086AE}" type="presParOf" srcId="{78F310A7-9CC0-4E70-94D7-6E10B110AADF}" destId="{90B5FC5E-5532-46D2-9F59-DF59C6783A19}" srcOrd="0" destOrd="0" presId="urn:microsoft.com/office/officeart/2009/3/layout/HorizontalOrganizationChart"/>
    <dgm:cxn modelId="{52952FC0-38CA-40E6-A1DD-7F94699CA950}" type="presParOf" srcId="{90B5FC5E-5532-46D2-9F59-DF59C6783A19}" destId="{5EC3A8C3-4368-406D-BBAA-E08204ADB92B}" srcOrd="0" destOrd="0" presId="urn:microsoft.com/office/officeart/2009/3/layout/HorizontalOrganizationChart"/>
    <dgm:cxn modelId="{DAFE6A0A-DEB9-4B70-A052-1A34AEC5F505}" type="presParOf" srcId="{90B5FC5E-5532-46D2-9F59-DF59C6783A19}" destId="{5AF189AA-651C-41EA-BA14-D9CE4CF7E3D5}" srcOrd="1" destOrd="0" presId="urn:microsoft.com/office/officeart/2009/3/layout/HorizontalOrganizationChart"/>
    <dgm:cxn modelId="{F1BABE03-75BF-4078-8028-157D30716709}" type="presParOf" srcId="{78F310A7-9CC0-4E70-94D7-6E10B110AADF}" destId="{B6F6E2F8-315A-4519-83CB-226FAC5D4127}" srcOrd="1" destOrd="0" presId="urn:microsoft.com/office/officeart/2009/3/layout/HorizontalOrganizationChart"/>
    <dgm:cxn modelId="{84DC0874-4E59-4C97-8D69-7EBEB42B6956}" type="presParOf" srcId="{78F310A7-9CC0-4E70-94D7-6E10B110AADF}" destId="{BFEDE1B9-EC2F-4A19-87B8-94538D9C8C8C}" srcOrd="2" destOrd="0" presId="urn:microsoft.com/office/officeart/2009/3/layout/HorizontalOrganizationChart"/>
    <dgm:cxn modelId="{D1F0EA94-B272-4FE0-9F38-946118480E94}" type="presParOf" srcId="{514CDB6D-8C03-4A3F-9819-502EB06052F5}" destId="{3B4CA54E-F9AE-414A-8A7B-271C40793611}" srcOrd="6" destOrd="0" presId="urn:microsoft.com/office/officeart/2009/3/layout/HorizontalOrganizationChart"/>
    <dgm:cxn modelId="{BE1F87F2-2A3A-4EA8-BE1C-6FFD4BE0704F}" type="presParOf" srcId="{514CDB6D-8C03-4A3F-9819-502EB06052F5}" destId="{5207D291-3089-4C03-90E7-F8793E936370}" srcOrd="7" destOrd="0" presId="urn:microsoft.com/office/officeart/2009/3/layout/HorizontalOrganizationChart"/>
    <dgm:cxn modelId="{7959513C-9CD3-48A2-A6FF-BB0395946660}" type="presParOf" srcId="{5207D291-3089-4C03-90E7-F8793E936370}" destId="{8E0D82DF-27B4-48B2-9427-02D9AC578E81}" srcOrd="0" destOrd="0" presId="urn:microsoft.com/office/officeart/2009/3/layout/HorizontalOrganizationChart"/>
    <dgm:cxn modelId="{77F53B3D-88F8-4FCE-B1E0-12E84C72AB20}" type="presParOf" srcId="{8E0D82DF-27B4-48B2-9427-02D9AC578E81}" destId="{6D42CFF5-4E2B-44A5-A580-069C3BF41B78}" srcOrd="0" destOrd="0" presId="urn:microsoft.com/office/officeart/2009/3/layout/HorizontalOrganizationChart"/>
    <dgm:cxn modelId="{ADB003BA-E16F-4079-8AB2-4BFE6BEBB58C}" type="presParOf" srcId="{8E0D82DF-27B4-48B2-9427-02D9AC578E81}" destId="{7E4B2122-6B0D-49CF-8E56-DC427A785800}" srcOrd="1" destOrd="0" presId="urn:microsoft.com/office/officeart/2009/3/layout/HorizontalOrganizationChart"/>
    <dgm:cxn modelId="{7AD20D10-E588-4DB0-A1D2-007C1F0B8D1B}" type="presParOf" srcId="{5207D291-3089-4C03-90E7-F8793E936370}" destId="{10A5A145-5880-499B-90F2-404D454EB3D0}" srcOrd="1" destOrd="0" presId="urn:microsoft.com/office/officeart/2009/3/layout/HorizontalOrganizationChart"/>
    <dgm:cxn modelId="{C249A837-0B95-481A-BCA7-61A07D498A45}" type="presParOf" srcId="{5207D291-3089-4C03-90E7-F8793E936370}" destId="{0CF909FC-2DC8-40D7-ABD9-94003C29D106}" srcOrd="2" destOrd="0" presId="urn:microsoft.com/office/officeart/2009/3/layout/HorizontalOrganizationChart"/>
    <dgm:cxn modelId="{41FF4D15-3636-49FB-AEFD-CF88FAE3D711}" type="presParOf" srcId="{514CDB6D-8C03-4A3F-9819-502EB06052F5}" destId="{BDA7FDED-1372-43B0-B2BB-F35AE53B8CA7}" srcOrd="8" destOrd="0" presId="urn:microsoft.com/office/officeart/2009/3/layout/HorizontalOrganizationChart"/>
    <dgm:cxn modelId="{692261CA-6911-4C26-B5ED-1605233DDB62}" type="presParOf" srcId="{514CDB6D-8C03-4A3F-9819-502EB06052F5}" destId="{46F65770-6512-48DE-B2CF-743CA78BC3FB}" srcOrd="9" destOrd="0" presId="urn:microsoft.com/office/officeart/2009/3/layout/HorizontalOrganizationChart"/>
    <dgm:cxn modelId="{C5655052-646B-45A0-A04D-319179645F7D}" type="presParOf" srcId="{46F65770-6512-48DE-B2CF-743CA78BC3FB}" destId="{F7EA5ADD-6D65-4114-B5FE-19BCA700054D}" srcOrd="0" destOrd="0" presId="urn:microsoft.com/office/officeart/2009/3/layout/HorizontalOrganizationChart"/>
    <dgm:cxn modelId="{ED2C3D89-AB1E-4168-8D2B-6AC6DB3A4FE6}" type="presParOf" srcId="{F7EA5ADD-6D65-4114-B5FE-19BCA700054D}" destId="{DEBB3844-7B7B-4C7F-9DAD-E7406676A724}" srcOrd="0" destOrd="0" presId="urn:microsoft.com/office/officeart/2009/3/layout/HorizontalOrganizationChart"/>
    <dgm:cxn modelId="{08F735A1-0E3A-4EE4-A971-779456BEBBBC}" type="presParOf" srcId="{F7EA5ADD-6D65-4114-B5FE-19BCA700054D}" destId="{88189F2D-A28B-4F32-BDEB-32B861B58BD2}" srcOrd="1" destOrd="0" presId="urn:microsoft.com/office/officeart/2009/3/layout/HorizontalOrganizationChart"/>
    <dgm:cxn modelId="{55D9774A-978D-4F67-9654-2122570D5F0F}" type="presParOf" srcId="{46F65770-6512-48DE-B2CF-743CA78BC3FB}" destId="{853FC4E3-384A-41B4-AD0E-0C7C9C135AFE}" srcOrd="1" destOrd="0" presId="urn:microsoft.com/office/officeart/2009/3/layout/HorizontalOrganizationChart"/>
    <dgm:cxn modelId="{84FFAEAE-D505-4A7D-A719-6EA0B8305901}" type="presParOf" srcId="{46F65770-6512-48DE-B2CF-743CA78BC3FB}" destId="{AFAA26A3-916B-492A-9ACE-32E2E10FB875}" srcOrd="2" destOrd="0" presId="urn:microsoft.com/office/officeart/2009/3/layout/HorizontalOrganizationChart"/>
    <dgm:cxn modelId="{1CFA6390-0379-4242-98A8-DB35EA77415E}" type="presParOf" srcId="{C97A98DA-83B4-4A03-BAC2-393E1A959517}" destId="{0F823543-620B-4ED2-AAF9-314CBDF19ECA}"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7FEFCA-EA17-472B-A748-E459A59B21B6}" type="doc">
      <dgm:prSet loTypeId="urn:microsoft.com/office/officeart/2005/8/layout/hProcess4" loCatId="process" qsTypeId="urn:microsoft.com/office/officeart/2005/8/quickstyle/simple1" qsCatId="simple" csTypeId="urn:microsoft.com/office/officeart/2005/8/colors/accent2_2" csCatId="accent2" phldr="1"/>
      <dgm:spPr/>
      <dgm:t>
        <a:bodyPr/>
        <a:lstStyle/>
        <a:p>
          <a:endParaRPr lang="en-US"/>
        </a:p>
      </dgm:t>
    </dgm:pt>
    <dgm:pt modelId="{46F45838-9D1F-40EC-A303-147B2AA82B68}">
      <dgm:prSet phldrT="[Text]"/>
      <dgm:spPr/>
      <dgm:t>
        <a:bodyPr/>
        <a:lstStyle/>
        <a:p>
          <a:r>
            <a:rPr lang="en-GB" noProof="0" dirty="0" smtClean="0"/>
            <a:t>Exploratory Factor Analysis</a:t>
          </a:r>
          <a:endParaRPr lang="en-GB" noProof="0" dirty="0"/>
        </a:p>
      </dgm:t>
    </dgm:pt>
    <dgm:pt modelId="{D4F09176-2303-4D61-9F40-8853EF2B3718}" type="parTrans" cxnId="{C5070149-1FA3-4588-A1B7-6D665F281A64}">
      <dgm:prSet/>
      <dgm:spPr/>
      <dgm:t>
        <a:bodyPr/>
        <a:lstStyle/>
        <a:p>
          <a:endParaRPr lang="en-US"/>
        </a:p>
      </dgm:t>
    </dgm:pt>
    <dgm:pt modelId="{CFE9DE2D-FC6D-4E1E-B1E3-E6ADCE8F0252}" type="sibTrans" cxnId="{C5070149-1FA3-4588-A1B7-6D665F281A64}">
      <dgm:prSet/>
      <dgm:spPr/>
      <dgm:t>
        <a:bodyPr/>
        <a:lstStyle/>
        <a:p>
          <a:endParaRPr lang="en-GB" noProof="0" dirty="0"/>
        </a:p>
      </dgm:t>
    </dgm:pt>
    <dgm:pt modelId="{5F30BF68-0B52-4E29-92D6-DA2ECEDB447A}">
      <dgm:prSet phldrT="[Text]"/>
      <dgm:spPr/>
      <dgm:t>
        <a:bodyPr/>
        <a:lstStyle/>
        <a:p>
          <a:r>
            <a:rPr lang="en-GB" noProof="0" dirty="0" smtClean="0"/>
            <a:t>Dimensioning</a:t>
          </a:r>
          <a:endParaRPr lang="en-GB" noProof="0" dirty="0"/>
        </a:p>
      </dgm:t>
    </dgm:pt>
    <dgm:pt modelId="{A7985C6D-22B1-4A02-831A-4BEBE41BBC97}" type="parTrans" cxnId="{25B65599-5C2D-431E-A093-7E21B472E245}">
      <dgm:prSet/>
      <dgm:spPr/>
      <dgm:t>
        <a:bodyPr/>
        <a:lstStyle/>
        <a:p>
          <a:endParaRPr lang="en-US"/>
        </a:p>
      </dgm:t>
    </dgm:pt>
    <dgm:pt modelId="{F67BE7B2-AFC9-427D-B243-55DF5076A6A9}" type="sibTrans" cxnId="{25B65599-5C2D-431E-A093-7E21B472E245}">
      <dgm:prSet/>
      <dgm:spPr/>
      <dgm:t>
        <a:bodyPr/>
        <a:lstStyle/>
        <a:p>
          <a:endParaRPr lang="en-US"/>
        </a:p>
      </dgm:t>
    </dgm:pt>
    <dgm:pt modelId="{E5FC2487-2A17-4E9D-A4C2-0338451442F2}">
      <dgm:prSet phldrT="[Text]"/>
      <dgm:spPr/>
      <dgm:t>
        <a:bodyPr/>
        <a:lstStyle/>
        <a:p>
          <a:r>
            <a:rPr lang="en-GB" noProof="0" dirty="0" smtClean="0"/>
            <a:t>Factor </a:t>
          </a:r>
          <a:r>
            <a:rPr lang="sl-SI" noProof="0" dirty="0" smtClean="0"/>
            <a:t>(</a:t>
          </a:r>
          <a:r>
            <a:rPr lang="sl-SI" noProof="0" dirty="0" err="1" smtClean="0"/>
            <a:t>cross</a:t>
          </a:r>
          <a:r>
            <a:rPr lang="sl-SI" noProof="0" dirty="0" smtClean="0"/>
            <a:t>-)</a:t>
          </a:r>
          <a:r>
            <a:rPr lang="en-GB" noProof="0" dirty="0" smtClean="0"/>
            <a:t>loadings</a:t>
          </a:r>
          <a:endParaRPr lang="en-GB" noProof="0" dirty="0"/>
        </a:p>
      </dgm:t>
    </dgm:pt>
    <dgm:pt modelId="{77565808-03B7-44FE-84A1-F4E69AE4400A}" type="parTrans" cxnId="{AC86506A-4FFA-4EA3-ABCD-7AE1CEC9A21E}">
      <dgm:prSet/>
      <dgm:spPr/>
      <dgm:t>
        <a:bodyPr/>
        <a:lstStyle/>
        <a:p>
          <a:endParaRPr lang="en-US"/>
        </a:p>
      </dgm:t>
    </dgm:pt>
    <dgm:pt modelId="{6F91BCBE-FB0E-4666-9D26-8F383698DEDF}" type="sibTrans" cxnId="{AC86506A-4FFA-4EA3-ABCD-7AE1CEC9A21E}">
      <dgm:prSet/>
      <dgm:spPr/>
      <dgm:t>
        <a:bodyPr/>
        <a:lstStyle/>
        <a:p>
          <a:endParaRPr lang="en-US"/>
        </a:p>
      </dgm:t>
    </dgm:pt>
    <dgm:pt modelId="{6F7EECC7-0710-4F8E-8172-F428B0EDEA6F}">
      <dgm:prSet phldrT="[Text]"/>
      <dgm:spPr/>
      <dgm:t>
        <a:bodyPr/>
        <a:lstStyle/>
        <a:p>
          <a:r>
            <a:rPr lang="en-GB" noProof="0" dirty="0" smtClean="0"/>
            <a:t>Confirmatory Factor Analysis</a:t>
          </a:r>
          <a:endParaRPr lang="en-GB" noProof="0" dirty="0"/>
        </a:p>
      </dgm:t>
    </dgm:pt>
    <dgm:pt modelId="{633A2DE5-D054-413D-9551-C3371B2C80F6}" type="parTrans" cxnId="{883785D9-685C-4602-B410-F1A4D32939DE}">
      <dgm:prSet/>
      <dgm:spPr/>
      <dgm:t>
        <a:bodyPr/>
        <a:lstStyle/>
        <a:p>
          <a:endParaRPr lang="en-US"/>
        </a:p>
      </dgm:t>
    </dgm:pt>
    <dgm:pt modelId="{5F5E3AE1-ADB8-434F-87F6-8123B66F2B23}" type="sibTrans" cxnId="{883785D9-685C-4602-B410-F1A4D32939DE}">
      <dgm:prSet/>
      <dgm:spPr/>
      <dgm:t>
        <a:bodyPr/>
        <a:lstStyle/>
        <a:p>
          <a:endParaRPr lang="en-GB" noProof="0" dirty="0"/>
        </a:p>
      </dgm:t>
    </dgm:pt>
    <dgm:pt modelId="{9E935163-C4B1-4C8B-B3AB-1EC5E2532C05}">
      <dgm:prSet phldrT="[Text]"/>
      <dgm:spPr/>
      <dgm:t>
        <a:bodyPr/>
        <a:lstStyle/>
        <a:p>
          <a:r>
            <a:rPr lang="en-GB" noProof="0" dirty="0" smtClean="0"/>
            <a:t>Convergent validity (Internal consistency, Composite reliability)</a:t>
          </a:r>
          <a:endParaRPr lang="en-GB" noProof="0" dirty="0"/>
        </a:p>
      </dgm:t>
    </dgm:pt>
    <dgm:pt modelId="{34E56DD3-327C-455D-8023-6505114123FD}" type="parTrans" cxnId="{F5174848-E0EB-4D44-A4FA-22582D4836FD}">
      <dgm:prSet/>
      <dgm:spPr/>
      <dgm:t>
        <a:bodyPr/>
        <a:lstStyle/>
        <a:p>
          <a:endParaRPr lang="en-US"/>
        </a:p>
      </dgm:t>
    </dgm:pt>
    <dgm:pt modelId="{1073D68A-D137-4C20-91E3-766B2B0792C0}" type="sibTrans" cxnId="{F5174848-E0EB-4D44-A4FA-22582D4836FD}">
      <dgm:prSet/>
      <dgm:spPr/>
      <dgm:t>
        <a:bodyPr/>
        <a:lstStyle/>
        <a:p>
          <a:endParaRPr lang="en-US"/>
        </a:p>
      </dgm:t>
    </dgm:pt>
    <dgm:pt modelId="{1C71D6A1-6C74-496E-A457-C43EF2E55C13}">
      <dgm:prSet phldrT="[Text]"/>
      <dgm:spPr/>
      <dgm:t>
        <a:bodyPr/>
        <a:lstStyle/>
        <a:p>
          <a:r>
            <a:rPr lang="en-GB" noProof="0" dirty="0" smtClean="0"/>
            <a:t>Discriminant validity</a:t>
          </a:r>
          <a:endParaRPr lang="en-GB" noProof="0" dirty="0"/>
        </a:p>
      </dgm:t>
    </dgm:pt>
    <dgm:pt modelId="{0465AA24-BAF1-48DF-848D-0AB770ED205F}" type="parTrans" cxnId="{BCE0786F-1F22-46D0-ADD4-903EC7DF74AA}">
      <dgm:prSet/>
      <dgm:spPr/>
      <dgm:t>
        <a:bodyPr/>
        <a:lstStyle/>
        <a:p>
          <a:endParaRPr lang="en-US"/>
        </a:p>
      </dgm:t>
    </dgm:pt>
    <dgm:pt modelId="{74665E64-8F3F-41B1-8C7B-E4B3B8393189}" type="sibTrans" cxnId="{BCE0786F-1F22-46D0-ADD4-903EC7DF74AA}">
      <dgm:prSet/>
      <dgm:spPr/>
      <dgm:t>
        <a:bodyPr/>
        <a:lstStyle/>
        <a:p>
          <a:endParaRPr lang="en-US"/>
        </a:p>
      </dgm:t>
    </dgm:pt>
    <dgm:pt modelId="{EA5B37DC-83AF-4AAC-81AB-7357EE3D0023}">
      <dgm:prSet phldrT="[Text]"/>
      <dgm:spPr/>
      <dgm:t>
        <a:bodyPr/>
        <a:lstStyle/>
        <a:p>
          <a:r>
            <a:rPr lang="en-GB" noProof="0" dirty="0" smtClean="0"/>
            <a:t>Criterion Validity</a:t>
          </a:r>
          <a:endParaRPr lang="en-GB" noProof="0" dirty="0"/>
        </a:p>
      </dgm:t>
    </dgm:pt>
    <dgm:pt modelId="{CB7E0B37-1732-4863-840E-464A51312146}" type="parTrans" cxnId="{D25C72C7-7E25-45BF-9149-4E5E72771461}">
      <dgm:prSet/>
      <dgm:spPr/>
      <dgm:t>
        <a:bodyPr/>
        <a:lstStyle/>
        <a:p>
          <a:endParaRPr lang="en-US"/>
        </a:p>
      </dgm:t>
    </dgm:pt>
    <dgm:pt modelId="{3F2022EF-37A5-4572-BF25-4C674C58C7C2}" type="sibTrans" cxnId="{D25C72C7-7E25-45BF-9149-4E5E72771461}">
      <dgm:prSet/>
      <dgm:spPr/>
      <dgm:t>
        <a:bodyPr/>
        <a:lstStyle/>
        <a:p>
          <a:endParaRPr lang="en-GB" noProof="0" dirty="0"/>
        </a:p>
      </dgm:t>
    </dgm:pt>
    <dgm:pt modelId="{81E962DE-A62D-448E-B691-F891C14D6401}">
      <dgm:prSet phldrT="[Text]"/>
      <dgm:spPr/>
      <dgm:t>
        <a:bodyPr/>
        <a:lstStyle/>
        <a:p>
          <a:r>
            <a:rPr lang="en-GB" noProof="0" dirty="0" smtClean="0"/>
            <a:t>Correlation with corresponding types of Internet use</a:t>
          </a:r>
          <a:endParaRPr lang="en-GB" noProof="0" dirty="0"/>
        </a:p>
      </dgm:t>
    </dgm:pt>
    <dgm:pt modelId="{35E376ED-1A58-4932-9203-8BF8016F6A69}" type="parTrans" cxnId="{5A6C8661-5F1A-495A-9F57-DB3FB0554C50}">
      <dgm:prSet/>
      <dgm:spPr/>
      <dgm:t>
        <a:bodyPr/>
        <a:lstStyle/>
        <a:p>
          <a:endParaRPr lang="en-US"/>
        </a:p>
      </dgm:t>
    </dgm:pt>
    <dgm:pt modelId="{27B73979-84AC-419B-BF55-E56DDA6DBFC0}" type="sibTrans" cxnId="{5A6C8661-5F1A-495A-9F57-DB3FB0554C50}">
      <dgm:prSet/>
      <dgm:spPr/>
      <dgm:t>
        <a:bodyPr/>
        <a:lstStyle/>
        <a:p>
          <a:endParaRPr lang="en-US"/>
        </a:p>
      </dgm:t>
    </dgm:pt>
    <dgm:pt modelId="{0252AD68-D0A1-47A9-873C-F54DAE879E2F}">
      <dgm:prSet phldrT="[Text]"/>
      <dgm:spPr/>
      <dgm:t>
        <a:bodyPr/>
        <a:lstStyle/>
        <a:p>
          <a:r>
            <a:rPr lang="en-GB" noProof="0" dirty="0" smtClean="0"/>
            <a:t>Factor </a:t>
          </a:r>
          <a:r>
            <a:rPr lang="sl-SI" noProof="0" dirty="0" smtClean="0"/>
            <a:t>c</a:t>
          </a:r>
          <a:r>
            <a:rPr lang="en-GB" noProof="0" dirty="0" err="1" smtClean="0"/>
            <a:t>orrelations</a:t>
          </a:r>
          <a:endParaRPr lang="en-GB" noProof="0" dirty="0"/>
        </a:p>
      </dgm:t>
    </dgm:pt>
    <dgm:pt modelId="{DBFE1FCB-CFCF-46A5-AD78-87A7399A7393}" type="parTrans" cxnId="{674B8E53-8332-47F8-B0EF-B332E33169BA}">
      <dgm:prSet/>
      <dgm:spPr/>
      <dgm:t>
        <a:bodyPr/>
        <a:lstStyle/>
        <a:p>
          <a:endParaRPr lang="en-US"/>
        </a:p>
      </dgm:t>
    </dgm:pt>
    <dgm:pt modelId="{6506DD8A-CE57-44EE-AC69-A956613830CE}" type="sibTrans" cxnId="{674B8E53-8332-47F8-B0EF-B332E33169BA}">
      <dgm:prSet/>
      <dgm:spPr/>
      <dgm:t>
        <a:bodyPr/>
        <a:lstStyle/>
        <a:p>
          <a:endParaRPr lang="en-US"/>
        </a:p>
      </dgm:t>
    </dgm:pt>
    <dgm:pt modelId="{158671D7-4760-4E7E-B891-563DFFACC83C}">
      <dgm:prSet phldrT="[Text]"/>
      <dgm:spPr/>
      <dgm:t>
        <a:bodyPr/>
        <a:lstStyle/>
        <a:p>
          <a:r>
            <a:rPr lang="en-GB" noProof="0" dirty="0" smtClean="0"/>
            <a:t>External Validity</a:t>
          </a:r>
          <a:endParaRPr lang="en-GB" noProof="0" dirty="0"/>
        </a:p>
      </dgm:t>
    </dgm:pt>
    <dgm:pt modelId="{BF252442-CC0A-48F4-BBD9-A300ED874AFA}" type="parTrans" cxnId="{B0DFA5C4-9C0D-4698-8ACE-1B72737F8F95}">
      <dgm:prSet/>
      <dgm:spPr/>
      <dgm:t>
        <a:bodyPr/>
        <a:lstStyle/>
        <a:p>
          <a:endParaRPr lang="en-US"/>
        </a:p>
      </dgm:t>
    </dgm:pt>
    <dgm:pt modelId="{AD73E365-2FE2-4DE9-90CB-0C6C721C3925}" type="sibTrans" cxnId="{B0DFA5C4-9C0D-4698-8ACE-1B72737F8F95}">
      <dgm:prSet/>
      <dgm:spPr/>
      <dgm:t>
        <a:bodyPr/>
        <a:lstStyle/>
        <a:p>
          <a:endParaRPr lang="en-US"/>
        </a:p>
      </dgm:t>
    </dgm:pt>
    <dgm:pt modelId="{0FE44612-7D64-4343-AB8E-86BEB137D71A}">
      <dgm:prSet phldrT="[Text]"/>
      <dgm:spPr/>
      <dgm:t>
        <a:bodyPr/>
        <a:lstStyle/>
        <a:p>
          <a:r>
            <a:rPr lang="en-GB" noProof="0" dirty="0" smtClean="0"/>
            <a:t>Two groups: &gt;50 years, ≥ 50 years</a:t>
          </a:r>
          <a:endParaRPr lang="en-GB" noProof="0" dirty="0"/>
        </a:p>
      </dgm:t>
    </dgm:pt>
    <dgm:pt modelId="{7650E63A-7054-4220-85A3-087126ED941E}" type="parTrans" cxnId="{A5EA4595-D20C-4073-A0E4-B4EA4FB6D6EE}">
      <dgm:prSet/>
      <dgm:spPr/>
      <dgm:t>
        <a:bodyPr/>
        <a:lstStyle/>
        <a:p>
          <a:endParaRPr lang="en-US"/>
        </a:p>
      </dgm:t>
    </dgm:pt>
    <dgm:pt modelId="{B1604162-81A3-45D0-820F-109F1F4924C1}" type="sibTrans" cxnId="{A5EA4595-D20C-4073-A0E4-B4EA4FB6D6EE}">
      <dgm:prSet/>
      <dgm:spPr/>
      <dgm:t>
        <a:bodyPr/>
        <a:lstStyle/>
        <a:p>
          <a:endParaRPr lang="en-US"/>
        </a:p>
      </dgm:t>
    </dgm:pt>
    <dgm:pt modelId="{6A58582E-B449-4832-A87D-B9AC5AE75F8F}">
      <dgm:prSet phldrT="[Text]"/>
      <dgm:spPr/>
      <dgm:t>
        <a:bodyPr/>
        <a:lstStyle/>
        <a:p>
          <a:r>
            <a:rPr lang="en-GB" noProof="0" dirty="0" smtClean="0"/>
            <a:t>Configural invariance</a:t>
          </a:r>
          <a:endParaRPr lang="en-GB" noProof="0" dirty="0"/>
        </a:p>
      </dgm:t>
    </dgm:pt>
    <dgm:pt modelId="{207CAEBD-2B58-44CF-B082-72C4B4336E7D}" type="parTrans" cxnId="{9A1FBB73-7298-43EC-A074-81201CB31B3F}">
      <dgm:prSet/>
      <dgm:spPr/>
      <dgm:t>
        <a:bodyPr/>
        <a:lstStyle/>
        <a:p>
          <a:endParaRPr lang="en-US"/>
        </a:p>
      </dgm:t>
    </dgm:pt>
    <dgm:pt modelId="{5A9EDC33-F897-432D-856B-FF1A7E188497}" type="sibTrans" cxnId="{9A1FBB73-7298-43EC-A074-81201CB31B3F}">
      <dgm:prSet/>
      <dgm:spPr/>
      <dgm:t>
        <a:bodyPr/>
        <a:lstStyle/>
        <a:p>
          <a:endParaRPr lang="en-US"/>
        </a:p>
      </dgm:t>
    </dgm:pt>
    <dgm:pt modelId="{F64FD915-829F-4091-A8A1-46CFC9C554C2}">
      <dgm:prSet phldrT="[Text]"/>
      <dgm:spPr/>
      <dgm:t>
        <a:bodyPr/>
        <a:lstStyle/>
        <a:p>
          <a:r>
            <a:rPr lang="en-GB" noProof="0" dirty="0" smtClean="0"/>
            <a:t> Scalar invariance</a:t>
          </a:r>
          <a:endParaRPr lang="en-GB" noProof="0" dirty="0"/>
        </a:p>
      </dgm:t>
    </dgm:pt>
    <dgm:pt modelId="{0B233E38-71F1-44A4-9EF5-AF62B9583F7A}" type="parTrans" cxnId="{63507443-3326-40F5-8389-37A880334990}">
      <dgm:prSet/>
      <dgm:spPr/>
      <dgm:t>
        <a:bodyPr/>
        <a:lstStyle/>
        <a:p>
          <a:endParaRPr lang="en-US"/>
        </a:p>
      </dgm:t>
    </dgm:pt>
    <dgm:pt modelId="{6BD117EF-69FA-4281-A871-E2D227713EEA}" type="sibTrans" cxnId="{63507443-3326-40F5-8389-37A880334990}">
      <dgm:prSet/>
      <dgm:spPr/>
      <dgm:t>
        <a:bodyPr/>
        <a:lstStyle/>
        <a:p>
          <a:endParaRPr lang="en-US"/>
        </a:p>
      </dgm:t>
    </dgm:pt>
    <dgm:pt modelId="{FE727E6A-0B24-4587-8112-8B9DE58FECD2}">
      <dgm:prSet phldrT="[Text]"/>
      <dgm:spPr/>
      <dgm:t>
        <a:bodyPr/>
        <a:lstStyle/>
        <a:p>
          <a:r>
            <a:rPr lang="en-GB" noProof="0" dirty="0" smtClean="0"/>
            <a:t>Metric invariance</a:t>
          </a:r>
          <a:endParaRPr lang="en-GB" noProof="0" dirty="0"/>
        </a:p>
      </dgm:t>
    </dgm:pt>
    <dgm:pt modelId="{37E60EBC-2D2B-4389-A60E-442CCEAC8407}" type="parTrans" cxnId="{7187CC0C-CA42-4D73-B59E-873FA215FDC4}">
      <dgm:prSet/>
      <dgm:spPr/>
      <dgm:t>
        <a:bodyPr/>
        <a:lstStyle/>
        <a:p>
          <a:endParaRPr lang="en-US"/>
        </a:p>
      </dgm:t>
    </dgm:pt>
    <dgm:pt modelId="{C8A4611A-C5CF-4639-99CD-CED18331449D}" type="sibTrans" cxnId="{7187CC0C-CA42-4D73-B59E-873FA215FDC4}">
      <dgm:prSet/>
      <dgm:spPr/>
      <dgm:t>
        <a:bodyPr/>
        <a:lstStyle/>
        <a:p>
          <a:endParaRPr lang="en-US"/>
        </a:p>
      </dgm:t>
    </dgm:pt>
    <dgm:pt modelId="{458A2DF8-EB89-4B76-8880-C44A1474B67E}">
      <dgm:prSet phldrT="[Text]"/>
      <dgm:spPr/>
      <dgm:t>
        <a:bodyPr/>
        <a:lstStyle/>
        <a:p>
          <a:r>
            <a:rPr lang="sl-SI" noProof="0" dirty="0" err="1" smtClean="0"/>
            <a:t>Item</a:t>
          </a:r>
          <a:r>
            <a:rPr lang="sl-SI" noProof="0" dirty="0" smtClean="0"/>
            <a:t> </a:t>
          </a:r>
          <a:r>
            <a:rPr lang="sl-SI" noProof="0" dirty="0" err="1" smtClean="0"/>
            <a:t>inspection</a:t>
          </a:r>
          <a:endParaRPr lang="en-GB" noProof="0" dirty="0"/>
        </a:p>
      </dgm:t>
    </dgm:pt>
    <dgm:pt modelId="{605364BC-6409-4344-8F83-014F4ABF53EA}" type="parTrans" cxnId="{10E41195-5BA1-4654-B94D-CAF25A2A29D4}">
      <dgm:prSet/>
      <dgm:spPr/>
    </dgm:pt>
    <dgm:pt modelId="{83421E69-849D-4163-88DD-2DF8A68B8DAF}" type="sibTrans" cxnId="{10E41195-5BA1-4654-B94D-CAF25A2A29D4}">
      <dgm:prSet/>
      <dgm:spPr/>
    </dgm:pt>
    <dgm:pt modelId="{5ABF7E43-036C-4D64-A5B3-E3BF21754C7E}" type="pres">
      <dgm:prSet presAssocID="{327FEFCA-EA17-472B-A748-E459A59B21B6}" presName="Name0" presStyleCnt="0">
        <dgm:presLayoutVars>
          <dgm:dir/>
          <dgm:animLvl val="lvl"/>
          <dgm:resizeHandles val="exact"/>
        </dgm:presLayoutVars>
      </dgm:prSet>
      <dgm:spPr/>
      <dgm:t>
        <a:bodyPr/>
        <a:lstStyle/>
        <a:p>
          <a:endParaRPr lang="en-US"/>
        </a:p>
      </dgm:t>
    </dgm:pt>
    <dgm:pt modelId="{7BE876EC-C430-40E4-8A98-06EF8979449B}" type="pres">
      <dgm:prSet presAssocID="{327FEFCA-EA17-472B-A748-E459A59B21B6}" presName="tSp" presStyleCnt="0"/>
      <dgm:spPr/>
    </dgm:pt>
    <dgm:pt modelId="{7F022776-AAC8-4EF1-9A9F-C997C83D9267}" type="pres">
      <dgm:prSet presAssocID="{327FEFCA-EA17-472B-A748-E459A59B21B6}" presName="bSp" presStyleCnt="0"/>
      <dgm:spPr/>
    </dgm:pt>
    <dgm:pt modelId="{DD5A4AC0-2328-4F42-84D5-AC98B4C3CAD5}" type="pres">
      <dgm:prSet presAssocID="{327FEFCA-EA17-472B-A748-E459A59B21B6}" presName="process" presStyleCnt="0"/>
      <dgm:spPr/>
    </dgm:pt>
    <dgm:pt modelId="{06DB27AA-2C05-4F21-A776-70C428482B4E}" type="pres">
      <dgm:prSet presAssocID="{46F45838-9D1F-40EC-A303-147B2AA82B68}" presName="composite1" presStyleCnt="0"/>
      <dgm:spPr/>
    </dgm:pt>
    <dgm:pt modelId="{DB4DF02F-EDAC-4A54-B334-3D61549891E7}" type="pres">
      <dgm:prSet presAssocID="{46F45838-9D1F-40EC-A303-147B2AA82B68}" presName="dummyNode1" presStyleLbl="node1" presStyleIdx="0" presStyleCnt="4"/>
      <dgm:spPr/>
    </dgm:pt>
    <dgm:pt modelId="{70A314FD-04E5-403D-A19A-62A4333C4550}" type="pres">
      <dgm:prSet presAssocID="{46F45838-9D1F-40EC-A303-147B2AA82B68}" presName="childNode1" presStyleLbl="bgAcc1" presStyleIdx="0" presStyleCnt="4">
        <dgm:presLayoutVars>
          <dgm:bulletEnabled val="1"/>
        </dgm:presLayoutVars>
      </dgm:prSet>
      <dgm:spPr/>
      <dgm:t>
        <a:bodyPr/>
        <a:lstStyle/>
        <a:p>
          <a:endParaRPr lang="en-US"/>
        </a:p>
      </dgm:t>
    </dgm:pt>
    <dgm:pt modelId="{B6D2E2D6-2963-472B-AA21-55AF8AC8DA66}" type="pres">
      <dgm:prSet presAssocID="{46F45838-9D1F-40EC-A303-147B2AA82B68}" presName="childNode1tx" presStyleLbl="bgAcc1" presStyleIdx="0" presStyleCnt="4">
        <dgm:presLayoutVars>
          <dgm:bulletEnabled val="1"/>
        </dgm:presLayoutVars>
      </dgm:prSet>
      <dgm:spPr/>
      <dgm:t>
        <a:bodyPr/>
        <a:lstStyle/>
        <a:p>
          <a:endParaRPr lang="en-US"/>
        </a:p>
      </dgm:t>
    </dgm:pt>
    <dgm:pt modelId="{BF599438-6973-4CF6-BCB2-4B3AD25D3154}" type="pres">
      <dgm:prSet presAssocID="{46F45838-9D1F-40EC-A303-147B2AA82B68}" presName="parentNode1" presStyleLbl="node1" presStyleIdx="0" presStyleCnt="4">
        <dgm:presLayoutVars>
          <dgm:chMax val="1"/>
          <dgm:bulletEnabled val="1"/>
        </dgm:presLayoutVars>
      </dgm:prSet>
      <dgm:spPr/>
      <dgm:t>
        <a:bodyPr/>
        <a:lstStyle/>
        <a:p>
          <a:endParaRPr lang="en-US"/>
        </a:p>
      </dgm:t>
    </dgm:pt>
    <dgm:pt modelId="{31DDC2CA-EE17-4809-A2E8-10BA534EF55E}" type="pres">
      <dgm:prSet presAssocID="{46F45838-9D1F-40EC-A303-147B2AA82B68}" presName="connSite1" presStyleCnt="0"/>
      <dgm:spPr/>
    </dgm:pt>
    <dgm:pt modelId="{F2E67C73-E386-4A51-ABC4-BC62AE71CBF7}" type="pres">
      <dgm:prSet presAssocID="{CFE9DE2D-FC6D-4E1E-B1E3-E6ADCE8F0252}" presName="Name9" presStyleLbl="sibTrans2D1" presStyleIdx="0" presStyleCnt="3"/>
      <dgm:spPr/>
      <dgm:t>
        <a:bodyPr/>
        <a:lstStyle/>
        <a:p>
          <a:endParaRPr lang="en-US"/>
        </a:p>
      </dgm:t>
    </dgm:pt>
    <dgm:pt modelId="{2D1622C4-AA29-4A76-9A22-7653AC4A5968}" type="pres">
      <dgm:prSet presAssocID="{6F7EECC7-0710-4F8E-8172-F428B0EDEA6F}" presName="composite2" presStyleCnt="0"/>
      <dgm:spPr/>
    </dgm:pt>
    <dgm:pt modelId="{6594A7EA-3142-425F-A895-DDD05CE2331F}" type="pres">
      <dgm:prSet presAssocID="{6F7EECC7-0710-4F8E-8172-F428B0EDEA6F}" presName="dummyNode2" presStyleLbl="node1" presStyleIdx="0" presStyleCnt="4"/>
      <dgm:spPr/>
    </dgm:pt>
    <dgm:pt modelId="{D057DD59-B81B-4CD1-B420-64051B2DE288}" type="pres">
      <dgm:prSet presAssocID="{6F7EECC7-0710-4F8E-8172-F428B0EDEA6F}" presName="childNode2" presStyleLbl="bgAcc1" presStyleIdx="1" presStyleCnt="4">
        <dgm:presLayoutVars>
          <dgm:bulletEnabled val="1"/>
        </dgm:presLayoutVars>
      </dgm:prSet>
      <dgm:spPr/>
      <dgm:t>
        <a:bodyPr/>
        <a:lstStyle/>
        <a:p>
          <a:endParaRPr lang="en-US"/>
        </a:p>
      </dgm:t>
    </dgm:pt>
    <dgm:pt modelId="{FDB19557-48DB-4050-BEF4-E11C70E25785}" type="pres">
      <dgm:prSet presAssocID="{6F7EECC7-0710-4F8E-8172-F428B0EDEA6F}" presName="childNode2tx" presStyleLbl="bgAcc1" presStyleIdx="1" presStyleCnt="4">
        <dgm:presLayoutVars>
          <dgm:bulletEnabled val="1"/>
        </dgm:presLayoutVars>
      </dgm:prSet>
      <dgm:spPr/>
      <dgm:t>
        <a:bodyPr/>
        <a:lstStyle/>
        <a:p>
          <a:endParaRPr lang="en-US"/>
        </a:p>
      </dgm:t>
    </dgm:pt>
    <dgm:pt modelId="{A9F17B1C-262E-4BE2-BDF3-A79B2A3DA639}" type="pres">
      <dgm:prSet presAssocID="{6F7EECC7-0710-4F8E-8172-F428B0EDEA6F}" presName="parentNode2" presStyleLbl="node1" presStyleIdx="1" presStyleCnt="4">
        <dgm:presLayoutVars>
          <dgm:chMax val="0"/>
          <dgm:bulletEnabled val="1"/>
        </dgm:presLayoutVars>
      </dgm:prSet>
      <dgm:spPr/>
      <dgm:t>
        <a:bodyPr/>
        <a:lstStyle/>
        <a:p>
          <a:endParaRPr lang="en-US"/>
        </a:p>
      </dgm:t>
    </dgm:pt>
    <dgm:pt modelId="{55B13F82-6E03-4B11-804A-85BCEEF17971}" type="pres">
      <dgm:prSet presAssocID="{6F7EECC7-0710-4F8E-8172-F428B0EDEA6F}" presName="connSite2" presStyleCnt="0"/>
      <dgm:spPr/>
    </dgm:pt>
    <dgm:pt modelId="{E34E6EC9-EF5C-4B4E-8EC2-F847DE9502EB}" type="pres">
      <dgm:prSet presAssocID="{5F5E3AE1-ADB8-434F-87F6-8123B66F2B23}" presName="Name18" presStyleLbl="sibTrans2D1" presStyleIdx="1" presStyleCnt="3"/>
      <dgm:spPr/>
      <dgm:t>
        <a:bodyPr/>
        <a:lstStyle/>
        <a:p>
          <a:endParaRPr lang="en-US"/>
        </a:p>
      </dgm:t>
    </dgm:pt>
    <dgm:pt modelId="{C736AFF8-E565-44DC-BC4B-2513ACC7F5BC}" type="pres">
      <dgm:prSet presAssocID="{EA5B37DC-83AF-4AAC-81AB-7357EE3D0023}" presName="composite1" presStyleCnt="0"/>
      <dgm:spPr/>
    </dgm:pt>
    <dgm:pt modelId="{DFED6A81-EE0C-459D-B158-67977FF9A795}" type="pres">
      <dgm:prSet presAssocID="{EA5B37DC-83AF-4AAC-81AB-7357EE3D0023}" presName="dummyNode1" presStyleLbl="node1" presStyleIdx="1" presStyleCnt="4"/>
      <dgm:spPr/>
    </dgm:pt>
    <dgm:pt modelId="{91DA15B4-3400-476B-8775-A55F3DC4835B}" type="pres">
      <dgm:prSet presAssocID="{EA5B37DC-83AF-4AAC-81AB-7357EE3D0023}" presName="childNode1" presStyleLbl="bgAcc1" presStyleIdx="2" presStyleCnt="4">
        <dgm:presLayoutVars>
          <dgm:bulletEnabled val="1"/>
        </dgm:presLayoutVars>
      </dgm:prSet>
      <dgm:spPr/>
      <dgm:t>
        <a:bodyPr/>
        <a:lstStyle/>
        <a:p>
          <a:endParaRPr lang="en-US"/>
        </a:p>
      </dgm:t>
    </dgm:pt>
    <dgm:pt modelId="{BB12BA71-7F04-4221-8279-E6D4F68804F7}" type="pres">
      <dgm:prSet presAssocID="{EA5B37DC-83AF-4AAC-81AB-7357EE3D0023}" presName="childNode1tx" presStyleLbl="bgAcc1" presStyleIdx="2" presStyleCnt="4">
        <dgm:presLayoutVars>
          <dgm:bulletEnabled val="1"/>
        </dgm:presLayoutVars>
      </dgm:prSet>
      <dgm:spPr/>
      <dgm:t>
        <a:bodyPr/>
        <a:lstStyle/>
        <a:p>
          <a:endParaRPr lang="en-US"/>
        </a:p>
      </dgm:t>
    </dgm:pt>
    <dgm:pt modelId="{865A5ACB-4C87-40CA-AE3F-7A57C0FAC0FD}" type="pres">
      <dgm:prSet presAssocID="{EA5B37DC-83AF-4AAC-81AB-7357EE3D0023}" presName="parentNode1" presStyleLbl="node1" presStyleIdx="2" presStyleCnt="4">
        <dgm:presLayoutVars>
          <dgm:chMax val="1"/>
          <dgm:bulletEnabled val="1"/>
        </dgm:presLayoutVars>
      </dgm:prSet>
      <dgm:spPr/>
      <dgm:t>
        <a:bodyPr/>
        <a:lstStyle/>
        <a:p>
          <a:endParaRPr lang="en-US"/>
        </a:p>
      </dgm:t>
    </dgm:pt>
    <dgm:pt modelId="{D52FB135-0DCC-499A-A0D5-8EA123F4A26B}" type="pres">
      <dgm:prSet presAssocID="{EA5B37DC-83AF-4AAC-81AB-7357EE3D0023}" presName="connSite1" presStyleCnt="0"/>
      <dgm:spPr/>
    </dgm:pt>
    <dgm:pt modelId="{8C168854-EBFB-4722-9B99-2F148D39E7BF}" type="pres">
      <dgm:prSet presAssocID="{3F2022EF-37A5-4572-BF25-4C674C58C7C2}" presName="Name9" presStyleLbl="sibTrans2D1" presStyleIdx="2" presStyleCnt="3"/>
      <dgm:spPr/>
      <dgm:t>
        <a:bodyPr/>
        <a:lstStyle/>
        <a:p>
          <a:endParaRPr lang="en-US"/>
        </a:p>
      </dgm:t>
    </dgm:pt>
    <dgm:pt modelId="{98C2CE75-4B96-4FA3-92C1-28200C7387A3}" type="pres">
      <dgm:prSet presAssocID="{158671D7-4760-4E7E-B891-563DFFACC83C}" presName="composite2" presStyleCnt="0"/>
      <dgm:spPr/>
    </dgm:pt>
    <dgm:pt modelId="{2A868220-D1E8-4CF4-8A63-2260D86FBD73}" type="pres">
      <dgm:prSet presAssocID="{158671D7-4760-4E7E-B891-563DFFACC83C}" presName="dummyNode2" presStyleLbl="node1" presStyleIdx="2" presStyleCnt="4"/>
      <dgm:spPr/>
    </dgm:pt>
    <dgm:pt modelId="{D10DC80B-E749-4CF8-A2EE-92E3BE243116}" type="pres">
      <dgm:prSet presAssocID="{158671D7-4760-4E7E-B891-563DFFACC83C}" presName="childNode2" presStyleLbl="bgAcc1" presStyleIdx="3" presStyleCnt="4">
        <dgm:presLayoutVars>
          <dgm:bulletEnabled val="1"/>
        </dgm:presLayoutVars>
      </dgm:prSet>
      <dgm:spPr/>
      <dgm:t>
        <a:bodyPr/>
        <a:lstStyle/>
        <a:p>
          <a:endParaRPr lang="en-US"/>
        </a:p>
      </dgm:t>
    </dgm:pt>
    <dgm:pt modelId="{A5343750-69FD-46C7-9F33-FFA5E6D7E241}" type="pres">
      <dgm:prSet presAssocID="{158671D7-4760-4E7E-B891-563DFFACC83C}" presName="childNode2tx" presStyleLbl="bgAcc1" presStyleIdx="3" presStyleCnt="4">
        <dgm:presLayoutVars>
          <dgm:bulletEnabled val="1"/>
        </dgm:presLayoutVars>
      </dgm:prSet>
      <dgm:spPr/>
      <dgm:t>
        <a:bodyPr/>
        <a:lstStyle/>
        <a:p>
          <a:endParaRPr lang="en-US"/>
        </a:p>
      </dgm:t>
    </dgm:pt>
    <dgm:pt modelId="{BD80B80E-4A15-463F-8463-E6AA88FAF673}" type="pres">
      <dgm:prSet presAssocID="{158671D7-4760-4E7E-B891-563DFFACC83C}" presName="parentNode2" presStyleLbl="node1" presStyleIdx="3" presStyleCnt="4">
        <dgm:presLayoutVars>
          <dgm:chMax val="0"/>
          <dgm:bulletEnabled val="1"/>
        </dgm:presLayoutVars>
      </dgm:prSet>
      <dgm:spPr/>
      <dgm:t>
        <a:bodyPr/>
        <a:lstStyle/>
        <a:p>
          <a:endParaRPr lang="en-US"/>
        </a:p>
      </dgm:t>
    </dgm:pt>
    <dgm:pt modelId="{E173EA72-DBF4-4214-AF31-3B2D5D659E38}" type="pres">
      <dgm:prSet presAssocID="{158671D7-4760-4E7E-B891-563DFFACC83C}" presName="connSite2" presStyleCnt="0"/>
      <dgm:spPr/>
    </dgm:pt>
  </dgm:ptLst>
  <dgm:cxnLst>
    <dgm:cxn modelId="{5A6C8661-5F1A-495A-9F57-DB3FB0554C50}" srcId="{EA5B37DC-83AF-4AAC-81AB-7357EE3D0023}" destId="{81E962DE-A62D-448E-B691-F891C14D6401}" srcOrd="0" destOrd="0" parTransId="{35E376ED-1A58-4932-9203-8BF8016F6A69}" sibTransId="{27B73979-84AC-419B-BF55-E56DDA6DBFC0}"/>
    <dgm:cxn modelId="{5A55C6D5-CE33-4AA8-8287-6BF70320F840}" type="presOf" srcId="{F64FD915-829F-4091-A8A1-46CFC9C554C2}" destId="{D10DC80B-E749-4CF8-A2EE-92E3BE243116}" srcOrd="0" destOrd="3" presId="urn:microsoft.com/office/officeart/2005/8/layout/hProcess4"/>
    <dgm:cxn modelId="{A5EA4595-D20C-4073-A0E4-B4EA4FB6D6EE}" srcId="{158671D7-4760-4E7E-B891-563DFFACC83C}" destId="{0FE44612-7D64-4343-AB8E-86BEB137D71A}" srcOrd="0" destOrd="0" parTransId="{7650E63A-7054-4220-85A3-087126ED941E}" sibTransId="{B1604162-81A3-45D0-820F-109F1F4924C1}"/>
    <dgm:cxn modelId="{F07DACE2-134A-4B34-851E-CDF27C98BA28}" type="presOf" srcId="{F64FD915-829F-4091-A8A1-46CFC9C554C2}" destId="{A5343750-69FD-46C7-9F33-FFA5E6D7E241}" srcOrd="1" destOrd="3" presId="urn:microsoft.com/office/officeart/2005/8/layout/hProcess4"/>
    <dgm:cxn modelId="{4FF77619-0979-4CF6-8953-0272C33A8F1F}" type="presOf" srcId="{327FEFCA-EA17-472B-A748-E459A59B21B6}" destId="{5ABF7E43-036C-4D64-A5B3-E3BF21754C7E}" srcOrd="0" destOrd="0" presId="urn:microsoft.com/office/officeart/2005/8/layout/hProcess4"/>
    <dgm:cxn modelId="{70501A65-1484-4573-BF0C-2522B904F7BA}" type="presOf" srcId="{46F45838-9D1F-40EC-A303-147B2AA82B68}" destId="{BF599438-6973-4CF6-BCB2-4B3AD25D3154}" srcOrd="0" destOrd="0" presId="urn:microsoft.com/office/officeart/2005/8/layout/hProcess4"/>
    <dgm:cxn modelId="{372D515A-A403-4A7C-8001-1CCA7552E186}" type="presOf" srcId="{1C71D6A1-6C74-496E-A457-C43EF2E55C13}" destId="{FDB19557-48DB-4050-BEF4-E11C70E25785}" srcOrd="1" destOrd="1" presId="urn:microsoft.com/office/officeart/2005/8/layout/hProcess4"/>
    <dgm:cxn modelId="{7A2E9B52-0821-4E54-A771-437B81902DDF}" type="presOf" srcId="{0252AD68-D0A1-47A9-873C-F54DAE879E2F}" destId="{B6D2E2D6-2963-472B-AA21-55AF8AC8DA66}" srcOrd="1" destOrd="3" presId="urn:microsoft.com/office/officeart/2005/8/layout/hProcess4"/>
    <dgm:cxn modelId="{D874E149-8BE2-4EC6-AD4A-4FE8793AE4B8}" type="presOf" srcId="{81E962DE-A62D-448E-B691-F891C14D6401}" destId="{BB12BA71-7F04-4221-8279-E6D4F68804F7}" srcOrd="1" destOrd="0" presId="urn:microsoft.com/office/officeart/2005/8/layout/hProcess4"/>
    <dgm:cxn modelId="{AC86506A-4FFA-4EA3-ABCD-7AE1CEC9A21E}" srcId="{46F45838-9D1F-40EC-A303-147B2AA82B68}" destId="{E5FC2487-2A17-4E9D-A4C2-0338451442F2}" srcOrd="2" destOrd="0" parTransId="{77565808-03B7-44FE-84A1-F4E69AE4400A}" sibTransId="{6F91BCBE-FB0E-4666-9D26-8F383698DEDF}"/>
    <dgm:cxn modelId="{7187CC0C-CA42-4D73-B59E-873FA215FDC4}" srcId="{158671D7-4760-4E7E-B891-563DFFACC83C}" destId="{FE727E6A-0B24-4587-8112-8B9DE58FECD2}" srcOrd="2" destOrd="0" parTransId="{37E60EBC-2D2B-4389-A60E-442CCEAC8407}" sibTransId="{C8A4611A-C5CF-4639-99CD-CED18331449D}"/>
    <dgm:cxn modelId="{BCE0786F-1F22-46D0-ADD4-903EC7DF74AA}" srcId="{6F7EECC7-0710-4F8E-8172-F428B0EDEA6F}" destId="{1C71D6A1-6C74-496E-A457-C43EF2E55C13}" srcOrd="1" destOrd="0" parTransId="{0465AA24-BAF1-48DF-848D-0AB770ED205F}" sibTransId="{74665E64-8F3F-41B1-8C7B-E4B3B8393189}"/>
    <dgm:cxn modelId="{674B8E53-8332-47F8-B0EF-B332E33169BA}" srcId="{46F45838-9D1F-40EC-A303-147B2AA82B68}" destId="{0252AD68-D0A1-47A9-873C-F54DAE879E2F}" srcOrd="3" destOrd="0" parTransId="{DBFE1FCB-CFCF-46A5-AD78-87A7399A7393}" sibTransId="{6506DD8A-CE57-44EE-AC69-A956613830CE}"/>
    <dgm:cxn modelId="{52DF12E8-EDFA-435F-B824-3A2C7462456C}" type="presOf" srcId="{3F2022EF-37A5-4572-BF25-4C674C58C7C2}" destId="{8C168854-EBFB-4722-9B99-2F148D39E7BF}" srcOrd="0" destOrd="0" presId="urn:microsoft.com/office/officeart/2005/8/layout/hProcess4"/>
    <dgm:cxn modelId="{B0DFA5C4-9C0D-4698-8ACE-1B72737F8F95}" srcId="{327FEFCA-EA17-472B-A748-E459A59B21B6}" destId="{158671D7-4760-4E7E-B891-563DFFACC83C}" srcOrd="3" destOrd="0" parTransId="{BF252442-CC0A-48F4-BBD9-A300ED874AFA}" sibTransId="{AD73E365-2FE2-4DE9-90CB-0C6C721C3925}"/>
    <dgm:cxn modelId="{97C036BD-F02D-42A8-A3D2-B09006947B89}" type="presOf" srcId="{1C71D6A1-6C74-496E-A457-C43EF2E55C13}" destId="{D057DD59-B81B-4CD1-B420-64051B2DE288}" srcOrd="0" destOrd="1" presId="urn:microsoft.com/office/officeart/2005/8/layout/hProcess4"/>
    <dgm:cxn modelId="{49850CD9-3EA8-4046-A367-72A957972D7A}" type="presOf" srcId="{9E935163-C4B1-4C8B-B3AB-1EC5E2532C05}" destId="{D057DD59-B81B-4CD1-B420-64051B2DE288}" srcOrd="0" destOrd="0" presId="urn:microsoft.com/office/officeart/2005/8/layout/hProcess4"/>
    <dgm:cxn modelId="{07CF7BB0-D747-458A-849D-587DB1A3305E}" type="presOf" srcId="{6F7EECC7-0710-4F8E-8172-F428B0EDEA6F}" destId="{A9F17B1C-262E-4BE2-BDF3-A79B2A3DA639}" srcOrd="0" destOrd="0" presId="urn:microsoft.com/office/officeart/2005/8/layout/hProcess4"/>
    <dgm:cxn modelId="{10E41195-5BA1-4654-B94D-CAF25A2A29D4}" srcId="{46F45838-9D1F-40EC-A303-147B2AA82B68}" destId="{458A2DF8-EB89-4B76-8880-C44A1474B67E}" srcOrd="0" destOrd="0" parTransId="{605364BC-6409-4344-8F83-014F4ABF53EA}" sibTransId="{83421E69-849D-4163-88DD-2DF8A68B8DAF}"/>
    <dgm:cxn modelId="{25B65599-5C2D-431E-A093-7E21B472E245}" srcId="{46F45838-9D1F-40EC-A303-147B2AA82B68}" destId="{5F30BF68-0B52-4E29-92D6-DA2ECEDB447A}" srcOrd="1" destOrd="0" parTransId="{A7985C6D-22B1-4A02-831A-4BEBE41BBC97}" sibTransId="{F67BE7B2-AFC9-427D-B243-55DF5076A6A9}"/>
    <dgm:cxn modelId="{C5070149-1FA3-4588-A1B7-6D665F281A64}" srcId="{327FEFCA-EA17-472B-A748-E459A59B21B6}" destId="{46F45838-9D1F-40EC-A303-147B2AA82B68}" srcOrd="0" destOrd="0" parTransId="{D4F09176-2303-4D61-9F40-8853EF2B3718}" sibTransId="{CFE9DE2D-FC6D-4E1E-B1E3-E6ADCE8F0252}"/>
    <dgm:cxn modelId="{483A99B1-2B6B-4C25-B08D-64BC9E25EE51}" type="presOf" srcId="{FE727E6A-0B24-4587-8112-8B9DE58FECD2}" destId="{A5343750-69FD-46C7-9F33-FFA5E6D7E241}" srcOrd="1" destOrd="2" presId="urn:microsoft.com/office/officeart/2005/8/layout/hProcess4"/>
    <dgm:cxn modelId="{C2FD38C0-E76C-4788-A363-5BA6712A5F44}" type="presOf" srcId="{E5FC2487-2A17-4E9D-A4C2-0338451442F2}" destId="{70A314FD-04E5-403D-A19A-62A4333C4550}" srcOrd="0" destOrd="2" presId="urn:microsoft.com/office/officeart/2005/8/layout/hProcess4"/>
    <dgm:cxn modelId="{3C37B509-6167-4D82-B9C1-0EB724B9E468}" type="presOf" srcId="{458A2DF8-EB89-4B76-8880-C44A1474B67E}" destId="{B6D2E2D6-2963-472B-AA21-55AF8AC8DA66}" srcOrd="1" destOrd="0" presId="urn:microsoft.com/office/officeart/2005/8/layout/hProcess4"/>
    <dgm:cxn modelId="{6D98BAC6-67C3-4277-BC94-13BE95D6A286}" type="presOf" srcId="{5F30BF68-0B52-4E29-92D6-DA2ECEDB447A}" destId="{70A314FD-04E5-403D-A19A-62A4333C4550}" srcOrd="0" destOrd="1" presId="urn:microsoft.com/office/officeart/2005/8/layout/hProcess4"/>
    <dgm:cxn modelId="{23964444-D7DA-45C5-97BD-841FA94D449F}" type="presOf" srcId="{0FE44612-7D64-4343-AB8E-86BEB137D71A}" destId="{A5343750-69FD-46C7-9F33-FFA5E6D7E241}" srcOrd="1" destOrd="0" presId="urn:microsoft.com/office/officeart/2005/8/layout/hProcess4"/>
    <dgm:cxn modelId="{A622DDE2-CDBD-41D9-811B-2F420289A6EA}" type="presOf" srcId="{6A58582E-B449-4832-A87D-B9AC5AE75F8F}" destId="{A5343750-69FD-46C7-9F33-FFA5E6D7E241}" srcOrd="1" destOrd="1" presId="urn:microsoft.com/office/officeart/2005/8/layout/hProcess4"/>
    <dgm:cxn modelId="{D25C72C7-7E25-45BF-9149-4E5E72771461}" srcId="{327FEFCA-EA17-472B-A748-E459A59B21B6}" destId="{EA5B37DC-83AF-4AAC-81AB-7357EE3D0023}" srcOrd="2" destOrd="0" parTransId="{CB7E0B37-1732-4863-840E-464A51312146}" sibTransId="{3F2022EF-37A5-4572-BF25-4C674C58C7C2}"/>
    <dgm:cxn modelId="{A1A9178C-22CB-4F00-B5F8-462817C630DB}" type="presOf" srcId="{9E935163-C4B1-4C8B-B3AB-1EC5E2532C05}" destId="{FDB19557-48DB-4050-BEF4-E11C70E25785}" srcOrd="1" destOrd="0" presId="urn:microsoft.com/office/officeart/2005/8/layout/hProcess4"/>
    <dgm:cxn modelId="{0C3456BB-90AA-4606-907B-5657EF985243}" type="presOf" srcId="{81E962DE-A62D-448E-B691-F891C14D6401}" destId="{91DA15B4-3400-476B-8775-A55F3DC4835B}" srcOrd="0" destOrd="0" presId="urn:microsoft.com/office/officeart/2005/8/layout/hProcess4"/>
    <dgm:cxn modelId="{44C68E57-EC9F-4ABD-B81C-14DD6D2D64D3}" type="presOf" srcId="{0252AD68-D0A1-47A9-873C-F54DAE879E2F}" destId="{70A314FD-04E5-403D-A19A-62A4333C4550}" srcOrd="0" destOrd="3" presId="urn:microsoft.com/office/officeart/2005/8/layout/hProcess4"/>
    <dgm:cxn modelId="{4CEE5244-E147-475A-8037-87C5FB826A8D}" type="presOf" srcId="{CFE9DE2D-FC6D-4E1E-B1E3-E6ADCE8F0252}" destId="{F2E67C73-E386-4A51-ABC4-BC62AE71CBF7}" srcOrd="0" destOrd="0" presId="urn:microsoft.com/office/officeart/2005/8/layout/hProcess4"/>
    <dgm:cxn modelId="{63507443-3326-40F5-8389-37A880334990}" srcId="{158671D7-4760-4E7E-B891-563DFFACC83C}" destId="{F64FD915-829F-4091-A8A1-46CFC9C554C2}" srcOrd="3" destOrd="0" parTransId="{0B233E38-71F1-44A4-9EF5-AF62B9583F7A}" sibTransId="{6BD117EF-69FA-4281-A871-E2D227713EEA}"/>
    <dgm:cxn modelId="{C8A01033-6F1C-4D00-9CFB-359024B7024A}" type="presOf" srcId="{EA5B37DC-83AF-4AAC-81AB-7357EE3D0023}" destId="{865A5ACB-4C87-40CA-AE3F-7A57C0FAC0FD}" srcOrd="0" destOrd="0" presId="urn:microsoft.com/office/officeart/2005/8/layout/hProcess4"/>
    <dgm:cxn modelId="{D9D35B22-4FCE-4AAE-A61F-0456CE06FEE7}" type="presOf" srcId="{5F5E3AE1-ADB8-434F-87F6-8123B66F2B23}" destId="{E34E6EC9-EF5C-4B4E-8EC2-F847DE9502EB}" srcOrd="0" destOrd="0" presId="urn:microsoft.com/office/officeart/2005/8/layout/hProcess4"/>
    <dgm:cxn modelId="{F4FD096B-CEF2-4025-BA32-0778EC9119CB}" type="presOf" srcId="{FE727E6A-0B24-4587-8112-8B9DE58FECD2}" destId="{D10DC80B-E749-4CF8-A2EE-92E3BE243116}" srcOrd="0" destOrd="2" presId="urn:microsoft.com/office/officeart/2005/8/layout/hProcess4"/>
    <dgm:cxn modelId="{F5174848-E0EB-4D44-A4FA-22582D4836FD}" srcId="{6F7EECC7-0710-4F8E-8172-F428B0EDEA6F}" destId="{9E935163-C4B1-4C8B-B3AB-1EC5E2532C05}" srcOrd="0" destOrd="0" parTransId="{34E56DD3-327C-455D-8023-6505114123FD}" sibTransId="{1073D68A-D137-4C20-91E3-766B2B0792C0}"/>
    <dgm:cxn modelId="{9A1FBB73-7298-43EC-A074-81201CB31B3F}" srcId="{158671D7-4760-4E7E-B891-563DFFACC83C}" destId="{6A58582E-B449-4832-A87D-B9AC5AE75F8F}" srcOrd="1" destOrd="0" parTransId="{207CAEBD-2B58-44CF-B082-72C4B4336E7D}" sibTransId="{5A9EDC33-F897-432D-856B-FF1A7E188497}"/>
    <dgm:cxn modelId="{883785D9-685C-4602-B410-F1A4D32939DE}" srcId="{327FEFCA-EA17-472B-A748-E459A59B21B6}" destId="{6F7EECC7-0710-4F8E-8172-F428B0EDEA6F}" srcOrd="1" destOrd="0" parTransId="{633A2DE5-D054-413D-9551-C3371B2C80F6}" sibTransId="{5F5E3AE1-ADB8-434F-87F6-8123B66F2B23}"/>
    <dgm:cxn modelId="{E37C57E7-5948-4970-BDD7-0B64E88E03C3}" type="presOf" srcId="{158671D7-4760-4E7E-B891-563DFFACC83C}" destId="{BD80B80E-4A15-463F-8463-E6AA88FAF673}" srcOrd="0" destOrd="0" presId="urn:microsoft.com/office/officeart/2005/8/layout/hProcess4"/>
    <dgm:cxn modelId="{19FFD93A-8E73-4124-8339-3BDF9FFBC672}" type="presOf" srcId="{0FE44612-7D64-4343-AB8E-86BEB137D71A}" destId="{D10DC80B-E749-4CF8-A2EE-92E3BE243116}" srcOrd="0" destOrd="0" presId="urn:microsoft.com/office/officeart/2005/8/layout/hProcess4"/>
    <dgm:cxn modelId="{48D87A31-32E0-4480-A8C2-5E6325647557}" type="presOf" srcId="{E5FC2487-2A17-4E9D-A4C2-0338451442F2}" destId="{B6D2E2D6-2963-472B-AA21-55AF8AC8DA66}" srcOrd="1" destOrd="2" presId="urn:microsoft.com/office/officeart/2005/8/layout/hProcess4"/>
    <dgm:cxn modelId="{3F70235C-D1B7-44A9-A85E-F6FDCAF8015A}" type="presOf" srcId="{458A2DF8-EB89-4B76-8880-C44A1474B67E}" destId="{70A314FD-04E5-403D-A19A-62A4333C4550}" srcOrd="0" destOrd="0" presId="urn:microsoft.com/office/officeart/2005/8/layout/hProcess4"/>
    <dgm:cxn modelId="{52994840-A13C-4576-8197-8DD4C058182B}" type="presOf" srcId="{5F30BF68-0B52-4E29-92D6-DA2ECEDB447A}" destId="{B6D2E2D6-2963-472B-AA21-55AF8AC8DA66}" srcOrd="1" destOrd="1" presId="urn:microsoft.com/office/officeart/2005/8/layout/hProcess4"/>
    <dgm:cxn modelId="{9F3909F9-94A8-40DC-B3B4-8851EC12D08A}" type="presOf" srcId="{6A58582E-B449-4832-A87D-B9AC5AE75F8F}" destId="{D10DC80B-E749-4CF8-A2EE-92E3BE243116}" srcOrd="0" destOrd="1" presId="urn:microsoft.com/office/officeart/2005/8/layout/hProcess4"/>
    <dgm:cxn modelId="{13A0FEBE-9A53-4982-A85D-064EDECCF92A}" type="presParOf" srcId="{5ABF7E43-036C-4D64-A5B3-E3BF21754C7E}" destId="{7BE876EC-C430-40E4-8A98-06EF8979449B}" srcOrd="0" destOrd="0" presId="urn:microsoft.com/office/officeart/2005/8/layout/hProcess4"/>
    <dgm:cxn modelId="{8101152D-A04D-4F21-88E0-AF6CA6A936AE}" type="presParOf" srcId="{5ABF7E43-036C-4D64-A5B3-E3BF21754C7E}" destId="{7F022776-AAC8-4EF1-9A9F-C997C83D9267}" srcOrd="1" destOrd="0" presId="urn:microsoft.com/office/officeart/2005/8/layout/hProcess4"/>
    <dgm:cxn modelId="{DC172EE3-1A8E-4CEA-B6C2-D0659320EF08}" type="presParOf" srcId="{5ABF7E43-036C-4D64-A5B3-E3BF21754C7E}" destId="{DD5A4AC0-2328-4F42-84D5-AC98B4C3CAD5}" srcOrd="2" destOrd="0" presId="urn:microsoft.com/office/officeart/2005/8/layout/hProcess4"/>
    <dgm:cxn modelId="{1E709590-7775-47B5-BAB7-EC0BC3364F64}" type="presParOf" srcId="{DD5A4AC0-2328-4F42-84D5-AC98B4C3CAD5}" destId="{06DB27AA-2C05-4F21-A776-70C428482B4E}" srcOrd="0" destOrd="0" presId="urn:microsoft.com/office/officeart/2005/8/layout/hProcess4"/>
    <dgm:cxn modelId="{7DB42B5B-3AF7-45C0-8CA9-CD61D67AD6A9}" type="presParOf" srcId="{06DB27AA-2C05-4F21-A776-70C428482B4E}" destId="{DB4DF02F-EDAC-4A54-B334-3D61549891E7}" srcOrd="0" destOrd="0" presId="urn:microsoft.com/office/officeart/2005/8/layout/hProcess4"/>
    <dgm:cxn modelId="{45AEC562-F733-4933-84D0-EFB9F0A30404}" type="presParOf" srcId="{06DB27AA-2C05-4F21-A776-70C428482B4E}" destId="{70A314FD-04E5-403D-A19A-62A4333C4550}" srcOrd="1" destOrd="0" presId="urn:microsoft.com/office/officeart/2005/8/layout/hProcess4"/>
    <dgm:cxn modelId="{E3798DA4-88BA-4820-AD16-412B57274B7C}" type="presParOf" srcId="{06DB27AA-2C05-4F21-A776-70C428482B4E}" destId="{B6D2E2D6-2963-472B-AA21-55AF8AC8DA66}" srcOrd="2" destOrd="0" presId="urn:microsoft.com/office/officeart/2005/8/layout/hProcess4"/>
    <dgm:cxn modelId="{AF26B275-C3AC-4CC7-946F-CCE4953561E3}" type="presParOf" srcId="{06DB27AA-2C05-4F21-A776-70C428482B4E}" destId="{BF599438-6973-4CF6-BCB2-4B3AD25D3154}" srcOrd="3" destOrd="0" presId="urn:microsoft.com/office/officeart/2005/8/layout/hProcess4"/>
    <dgm:cxn modelId="{C2684E08-2C73-49AE-85C2-189F9719ECA5}" type="presParOf" srcId="{06DB27AA-2C05-4F21-A776-70C428482B4E}" destId="{31DDC2CA-EE17-4809-A2E8-10BA534EF55E}" srcOrd="4" destOrd="0" presId="urn:microsoft.com/office/officeart/2005/8/layout/hProcess4"/>
    <dgm:cxn modelId="{ED4E2F3B-CD75-462D-9836-CFA990260BF8}" type="presParOf" srcId="{DD5A4AC0-2328-4F42-84D5-AC98B4C3CAD5}" destId="{F2E67C73-E386-4A51-ABC4-BC62AE71CBF7}" srcOrd="1" destOrd="0" presId="urn:microsoft.com/office/officeart/2005/8/layout/hProcess4"/>
    <dgm:cxn modelId="{A9F24A0C-9155-40B7-AB44-6B561A17C0BC}" type="presParOf" srcId="{DD5A4AC0-2328-4F42-84D5-AC98B4C3CAD5}" destId="{2D1622C4-AA29-4A76-9A22-7653AC4A5968}" srcOrd="2" destOrd="0" presId="urn:microsoft.com/office/officeart/2005/8/layout/hProcess4"/>
    <dgm:cxn modelId="{CA61B267-9D7A-43AE-AAC0-75FE8CA2687E}" type="presParOf" srcId="{2D1622C4-AA29-4A76-9A22-7653AC4A5968}" destId="{6594A7EA-3142-425F-A895-DDD05CE2331F}" srcOrd="0" destOrd="0" presId="urn:microsoft.com/office/officeart/2005/8/layout/hProcess4"/>
    <dgm:cxn modelId="{AFB84DFF-8449-4ED0-88FB-F2DAB5514A89}" type="presParOf" srcId="{2D1622C4-AA29-4A76-9A22-7653AC4A5968}" destId="{D057DD59-B81B-4CD1-B420-64051B2DE288}" srcOrd="1" destOrd="0" presId="urn:microsoft.com/office/officeart/2005/8/layout/hProcess4"/>
    <dgm:cxn modelId="{7F1D8ABD-532C-4B8A-9900-FA6FA3FBCB18}" type="presParOf" srcId="{2D1622C4-AA29-4A76-9A22-7653AC4A5968}" destId="{FDB19557-48DB-4050-BEF4-E11C70E25785}" srcOrd="2" destOrd="0" presId="urn:microsoft.com/office/officeart/2005/8/layout/hProcess4"/>
    <dgm:cxn modelId="{E212577F-15EF-43F3-80FA-66ED6E1DCFB3}" type="presParOf" srcId="{2D1622C4-AA29-4A76-9A22-7653AC4A5968}" destId="{A9F17B1C-262E-4BE2-BDF3-A79B2A3DA639}" srcOrd="3" destOrd="0" presId="urn:microsoft.com/office/officeart/2005/8/layout/hProcess4"/>
    <dgm:cxn modelId="{E9695696-83FA-4882-B370-1A4DB7989F6E}" type="presParOf" srcId="{2D1622C4-AA29-4A76-9A22-7653AC4A5968}" destId="{55B13F82-6E03-4B11-804A-85BCEEF17971}" srcOrd="4" destOrd="0" presId="urn:microsoft.com/office/officeart/2005/8/layout/hProcess4"/>
    <dgm:cxn modelId="{4D512FB5-3028-4F18-8F41-92D0B3FA219E}" type="presParOf" srcId="{DD5A4AC0-2328-4F42-84D5-AC98B4C3CAD5}" destId="{E34E6EC9-EF5C-4B4E-8EC2-F847DE9502EB}" srcOrd="3" destOrd="0" presId="urn:microsoft.com/office/officeart/2005/8/layout/hProcess4"/>
    <dgm:cxn modelId="{2B8C2D92-95C1-4E1C-8110-5A630BBB1E57}" type="presParOf" srcId="{DD5A4AC0-2328-4F42-84D5-AC98B4C3CAD5}" destId="{C736AFF8-E565-44DC-BC4B-2513ACC7F5BC}" srcOrd="4" destOrd="0" presId="urn:microsoft.com/office/officeart/2005/8/layout/hProcess4"/>
    <dgm:cxn modelId="{9E0D5370-98BA-4BB6-A35A-3378BEAFE942}" type="presParOf" srcId="{C736AFF8-E565-44DC-BC4B-2513ACC7F5BC}" destId="{DFED6A81-EE0C-459D-B158-67977FF9A795}" srcOrd="0" destOrd="0" presId="urn:microsoft.com/office/officeart/2005/8/layout/hProcess4"/>
    <dgm:cxn modelId="{95D21BA1-C2C7-4747-BD27-B037FF965F16}" type="presParOf" srcId="{C736AFF8-E565-44DC-BC4B-2513ACC7F5BC}" destId="{91DA15B4-3400-476B-8775-A55F3DC4835B}" srcOrd="1" destOrd="0" presId="urn:microsoft.com/office/officeart/2005/8/layout/hProcess4"/>
    <dgm:cxn modelId="{1C58949A-CD0B-4DFB-A44E-C84131D390EE}" type="presParOf" srcId="{C736AFF8-E565-44DC-BC4B-2513ACC7F5BC}" destId="{BB12BA71-7F04-4221-8279-E6D4F68804F7}" srcOrd="2" destOrd="0" presId="urn:microsoft.com/office/officeart/2005/8/layout/hProcess4"/>
    <dgm:cxn modelId="{EA84386B-A2E9-4D6A-99A5-DE8CD6DA00F9}" type="presParOf" srcId="{C736AFF8-E565-44DC-BC4B-2513ACC7F5BC}" destId="{865A5ACB-4C87-40CA-AE3F-7A57C0FAC0FD}" srcOrd="3" destOrd="0" presId="urn:microsoft.com/office/officeart/2005/8/layout/hProcess4"/>
    <dgm:cxn modelId="{ADEFE844-F031-4E55-8DC3-01CEB14EAF06}" type="presParOf" srcId="{C736AFF8-E565-44DC-BC4B-2513ACC7F5BC}" destId="{D52FB135-0DCC-499A-A0D5-8EA123F4A26B}" srcOrd="4" destOrd="0" presId="urn:microsoft.com/office/officeart/2005/8/layout/hProcess4"/>
    <dgm:cxn modelId="{59D92260-DF22-4C02-B7B2-DEFEBFCEDE70}" type="presParOf" srcId="{DD5A4AC0-2328-4F42-84D5-AC98B4C3CAD5}" destId="{8C168854-EBFB-4722-9B99-2F148D39E7BF}" srcOrd="5" destOrd="0" presId="urn:microsoft.com/office/officeart/2005/8/layout/hProcess4"/>
    <dgm:cxn modelId="{1124498D-4038-4733-82D1-EBD51704FC0D}" type="presParOf" srcId="{DD5A4AC0-2328-4F42-84D5-AC98B4C3CAD5}" destId="{98C2CE75-4B96-4FA3-92C1-28200C7387A3}" srcOrd="6" destOrd="0" presId="urn:microsoft.com/office/officeart/2005/8/layout/hProcess4"/>
    <dgm:cxn modelId="{B397E296-569A-476B-8C9E-43C417E9E006}" type="presParOf" srcId="{98C2CE75-4B96-4FA3-92C1-28200C7387A3}" destId="{2A868220-D1E8-4CF4-8A63-2260D86FBD73}" srcOrd="0" destOrd="0" presId="urn:microsoft.com/office/officeart/2005/8/layout/hProcess4"/>
    <dgm:cxn modelId="{30870563-4D95-49B2-A798-4605F85068B9}" type="presParOf" srcId="{98C2CE75-4B96-4FA3-92C1-28200C7387A3}" destId="{D10DC80B-E749-4CF8-A2EE-92E3BE243116}" srcOrd="1" destOrd="0" presId="urn:microsoft.com/office/officeart/2005/8/layout/hProcess4"/>
    <dgm:cxn modelId="{B97E472E-0076-493B-AE7F-CAE566665EC2}" type="presParOf" srcId="{98C2CE75-4B96-4FA3-92C1-28200C7387A3}" destId="{A5343750-69FD-46C7-9F33-FFA5E6D7E241}" srcOrd="2" destOrd="0" presId="urn:microsoft.com/office/officeart/2005/8/layout/hProcess4"/>
    <dgm:cxn modelId="{2BCBB822-8AF7-4EBC-81FE-592AD8AF3E20}" type="presParOf" srcId="{98C2CE75-4B96-4FA3-92C1-28200C7387A3}" destId="{BD80B80E-4A15-463F-8463-E6AA88FAF673}" srcOrd="3" destOrd="0" presId="urn:microsoft.com/office/officeart/2005/8/layout/hProcess4"/>
    <dgm:cxn modelId="{66C46644-88EB-42F4-92D4-3504A26D1981}" type="presParOf" srcId="{98C2CE75-4B96-4FA3-92C1-28200C7387A3}" destId="{E173EA72-DBF4-4214-AF31-3B2D5D659E38}"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A7FDED-1372-43B0-B2BB-F35AE53B8CA7}">
      <dsp:nvSpPr>
        <dsp:cNvPr id="0" name=""/>
        <dsp:cNvSpPr/>
      </dsp:nvSpPr>
      <dsp:spPr>
        <a:xfrm>
          <a:off x="2468909" y="2262980"/>
          <a:ext cx="446980" cy="1922016"/>
        </a:xfrm>
        <a:custGeom>
          <a:avLst/>
          <a:gdLst/>
          <a:ahLst/>
          <a:cxnLst/>
          <a:rect l="0" t="0" r="0" b="0"/>
          <a:pathLst>
            <a:path>
              <a:moveTo>
                <a:pt x="0" y="0"/>
              </a:moveTo>
              <a:lnTo>
                <a:pt x="223490" y="0"/>
              </a:lnTo>
              <a:lnTo>
                <a:pt x="223490" y="1922016"/>
              </a:lnTo>
              <a:lnTo>
                <a:pt x="446980" y="1922016"/>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4CA54E-F9AE-414A-8A7B-271C40793611}">
      <dsp:nvSpPr>
        <dsp:cNvPr id="0" name=""/>
        <dsp:cNvSpPr/>
      </dsp:nvSpPr>
      <dsp:spPr>
        <a:xfrm>
          <a:off x="2468909" y="2262980"/>
          <a:ext cx="446980" cy="961008"/>
        </a:xfrm>
        <a:custGeom>
          <a:avLst/>
          <a:gdLst/>
          <a:ahLst/>
          <a:cxnLst/>
          <a:rect l="0" t="0" r="0" b="0"/>
          <a:pathLst>
            <a:path>
              <a:moveTo>
                <a:pt x="0" y="0"/>
              </a:moveTo>
              <a:lnTo>
                <a:pt x="223490" y="0"/>
              </a:lnTo>
              <a:lnTo>
                <a:pt x="223490" y="961008"/>
              </a:lnTo>
              <a:lnTo>
                <a:pt x="446980" y="961008"/>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CD9E4E-6340-4640-AD6F-A41DE9E6F645}">
      <dsp:nvSpPr>
        <dsp:cNvPr id="0" name=""/>
        <dsp:cNvSpPr/>
      </dsp:nvSpPr>
      <dsp:spPr>
        <a:xfrm>
          <a:off x="2468909" y="2217260"/>
          <a:ext cx="446980" cy="91440"/>
        </a:xfrm>
        <a:custGeom>
          <a:avLst/>
          <a:gdLst/>
          <a:ahLst/>
          <a:cxnLst/>
          <a:rect l="0" t="0" r="0" b="0"/>
          <a:pathLst>
            <a:path>
              <a:moveTo>
                <a:pt x="0" y="45720"/>
              </a:moveTo>
              <a:lnTo>
                <a:pt x="446980" y="45720"/>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0E441D-C894-4C14-9280-9B6358217653}">
      <dsp:nvSpPr>
        <dsp:cNvPr id="0" name=""/>
        <dsp:cNvSpPr/>
      </dsp:nvSpPr>
      <dsp:spPr>
        <a:xfrm>
          <a:off x="2468909" y="1301972"/>
          <a:ext cx="446980" cy="961008"/>
        </a:xfrm>
        <a:custGeom>
          <a:avLst/>
          <a:gdLst/>
          <a:ahLst/>
          <a:cxnLst/>
          <a:rect l="0" t="0" r="0" b="0"/>
          <a:pathLst>
            <a:path>
              <a:moveTo>
                <a:pt x="0" y="961008"/>
              </a:moveTo>
              <a:lnTo>
                <a:pt x="223490" y="961008"/>
              </a:lnTo>
              <a:lnTo>
                <a:pt x="223490" y="0"/>
              </a:lnTo>
              <a:lnTo>
                <a:pt x="446980" y="0"/>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1124E2-5AC3-4DBD-927C-1121522FEDB6}">
      <dsp:nvSpPr>
        <dsp:cNvPr id="0" name=""/>
        <dsp:cNvSpPr/>
      </dsp:nvSpPr>
      <dsp:spPr>
        <a:xfrm>
          <a:off x="2468909" y="340964"/>
          <a:ext cx="446980" cy="1922016"/>
        </a:xfrm>
        <a:custGeom>
          <a:avLst/>
          <a:gdLst/>
          <a:ahLst/>
          <a:cxnLst/>
          <a:rect l="0" t="0" r="0" b="0"/>
          <a:pathLst>
            <a:path>
              <a:moveTo>
                <a:pt x="0" y="1922016"/>
              </a:moveTo>
              <a:lnTo>
                <a:pt x="223490" y="1922016"/>
              </a:lnTo>
              <a:lnTo>
                <a:pt x="223490" y="0"/>
              </a:lnTo>
              <a:lnTo>
                <a:pt x="446980" y="0"/>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98CFD1-4AA3-4FBE-A4B2-366AE9403CE1}">
      <dsp:nvSpPr>
        <dsp:cNvPr id="0" name=""/>
        <dsp:cNvSpPr/>
      </dsp:nvSpPr>
      <dsp:spPr>
        <a:xfrm>
          <a:off x="234007" y="1922158"/>
          <a:ext cx="2234902" cy="68164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noProof="0" dirty="0" smtClean="0"/>
            <a:t>Internet skills</a:t>
          </a:r>
          <a:endParaRPr lang="en-GB" sz="2300" kern="1200" noProof="0" dirty="0"/>
        </a:p>
      </dsp:txBody>
      <dsp:txXfrm>
        <a:off x="234007" y="1922158"/>
        <a:ext cx="2234902" cy="681645"/>
      </dsp:txXfrm>
    </dsp:sp>
    <dsp:sp modelId="{8F1870A2-6F3E-486A-A4DA-08FB3B1C31E5}">
      <dsp:nvSpPr>
        <dsp:cNvPr id="0" name=""/>
        <dsp:cNvSpPr/>
      </dsp:nvSpPr>
      <dsp:spPr>
        <a:xfrm>
          <a:off x="2915890" y="142"/>
          <a:ext cx="2234902" cy="68164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noProof="0" dirty="0" smtClean="0"/>
            <a:t>Operational </a:t>
          </a:r>
          <a:endParaRPr lang="en-GB" sz="2300" kern="1200" noProof="0" dirty="0"/>
        </a:p>
      </dsp:txBody>
      <dsp:txXfrm>
        <a:off x="2915890" y="142"/>
        <a:ext cx="2234902" cy="681645"/>
      </dsp:txXfrm>
    </dsp:sp>
    <dsp:sp modelId="{81B08853-EA44-4F59-9008-9B85658BB903}">
      <dsp:nvSpPr>
        <dsp:cNvPr id="0" name=""/>
        <dsp:cNvSpPr/>
      </dsp:nvSpPr>
      <dsp:spPr>
        <a:xfrm>
          <a:off x="2915890" y="961150"/>
          <a:ext cx="2234902" cy="68164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noProof="0" dirty="0" smtClean="0"/>
            <a:t>Information navigation</a:t>
          </a:r>
          <a:endParaRPr lang="en-GB" sz="2300" kern="1200" noProof="0" dirty="0"/>
        </a:p>
      </dsp:txBody>
      <dsp:txXfrm>
        <a:off x="2915890" y="961150"/>
        <a:ext cx="2234902" cy="681645"/>
      </dsp:txXfrm>
    </dsp:sp>
    <dsp:sp modelId="{5EC3A8C3-4368-406D-BBAA-E08204ADB92B}">
      <dsp:nvSpPr>
        <dsp:cNvPr id="0" name=""/>
        <dsp:cNvSpPr/>
      </dsp:nvSpPr>
      <dsp:spPr>
        <a:xfrm>
          <a:off x="2915890" y="1922158"/>
          <a:ext cx="2234902" cy="68164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noProof="0" dirty="0" smtClean="0"/>
            <a:t>Social</a:t>
          </a:r>
          <a:endParaRPr lang="en-GB" sz="2300" kern="1200" noProof="0" dirty="0"/>
        </a:p>
      </dsp:txBody>
      <dsp:txXfrm>
        <a:off x="2915890" y="1922158"/>
        <a:ext cx="2234902" cy="681645"/>
      </dsp:txXfrm>
    </dsp:sp>
    <dsp:sp modelId="{6D42CFF5-4E2B-44A5-A580-069C3BF41B78}">
      <dsp:nvSpPr>
        <dsp:cNvPr id="0" name=""/>
        <dsp:cNvSpPr/>
      </dsp:nvSpPr>
      <dsp:spPr>
        <a:xfrm>
          <a:off x="2915890" y="2883166"/>
          <a:ext cx="2234902" cy="681645"/>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noProof="0" dirty="0" smtClean="0"/>
            <a:t>Creative</a:t>
          </a:r>
          <a:endParaRPr lang="en-GB" sz="2300" kern="1200" noProof="0" dirty="0"/>
        </a:p>
      </dsp:txBody>
      <dsp:txXfrm>
        <a:off x="2915890" y="2883166"/>
        <a:ext cx="2234902" cy="681645"/>
      </dsp:txXfrm>
    </dsp:sp>
    <dsp:sp modelId="{DEBB3844-7B7B-4C7F-9DAD-E7406676A724}">
      <dsp:nvSpPr>
        <dsp:cNvPr id="0" name=""/>
        <dsp:cNvSpPr/>
      </dsp:nvSpPr>
      <dsp:spPr>
        <a:xfrm>
          <a:off x="2915890" y="3844174"/>
          <a:ext cx="2234902" cy="681645"/>
        </a:xfrm>
        <a:prstGeom prst="rect">
          <a:avLst/>
        </a:prstGeom>
        <a:solidFill>
          <a:schemeClr val="lt1">
            <a:hueOff val="0"/>
            <a:satOff val="0"/>
            <a:lumOff val="0"/>
            <a:alphaOff val="0"/>
          </a:schemeClr>
        </a:solidFill>
        <a:ln w="19050" cap="flat" cmpd="sng" algn="ctr">
          <a:solidFill>
            <a:schemeClr val="accent2"/>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noProof="0" dirty="0" smtClean="0"/>
            <a:t>Mobile</a:t>
          </a:r>
          <a:endParaRPr lang="en-GB" sz="2300" kern="1200" noProof="0" dirty="0"/>
        </a:p>
      </dsp:txBody>
      <dsp:txXfrm>
        <a:off x="2915890" y="3844174"/>
        <a:ext cx="2234902" cy="6816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314FD-04E5-403D-A19A-62A4333C4550}">
      <dsp:nvSpPr>
        <dsp:cNvPr id="0" name=""/>
        <dsp:cNvSpPr/>
      </dsp:nvSpPr>
      <dsp:spPr>
        <a:xfrm>
          <a:off x="5169" y="1434956"/>
          <a:ext cx="2063659" cy="1702087"/>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sl-SI" sz="1500" kern="1200" noProof="0" dirty="0" err="1" smtClean="0"/>
            <a:t>Item</a:t>
          </a:r>
          <a:r>
            <a:rPr lang="sl-SI" sz="1500" kern="1200" noProof="0" dirty="0" smtClean="0"/>
            <a:t> </a:t>
          </a:r>
          <a:r>
            <a:rPr lang="sl-SI" sz="1500" kern="1200" noProof="0" dirty="0" err="1" smtClean="0"/>
            <a:t>inspection</a:t>
          </a:r>
          <a:endParaRPr lang="en-GB" sz="1500" kern="1200" noProof="0" dirty="0"/>
        </a:p>
        <a:p>
          <a:pPr marL="114300" lvl="1" indent="-114300" algn="l" defTabSz="666750">
            <a:lnSpc>
              <a:spcPct val="90000"/>
            </a:lnSpc>
            <a:spcBef>
              <a:spcPct val="0"/>
            </a:spcBef>
            <a:spcAft>
              <a:spcPct val="15000"/>
            </a:spcAft>
            <a:buChar char="••"/>
          </a:pPr>
          <a:r>
            <a:rPr lang="en-GB" sz="1500" kern="1200" noProof="0" dirty="0" smtClean="0"/>
            <a:t>Dimensioning</a:t>
          </a:r>
          <a:endParaRPr lang="en-GB" sz="1500" kern="1200" noProof="0" dirty="0"/>
        </a:p>
        <a:p>
          <a:pPr marL="114300" lvl="1" indent="-114300" algn="l" defTabSz="666750">
            <a:lnSpc>
              <a:spcPct val="90000"/>
            </a:lnSpc>
            <a:spcBef>
              <a:spcPct val="0"/>
            </a:spcBef>
            <a:spcAft>
              <a:spcPct val="15000"/>
            </a:spcAft>
            <a:buChar char="••"/>
          </a:pPr>
          <a:r>
            <a:rPr lang="en-GB" sz="1500" kern="1200" noProof="0" dirty="0" smtClean="0"/>
            <a:t>Factor </a:t>
          </a:r>
          <a:r>
            <a:rPr lang="sl-SI" sz="1500" kern="1200" noProof="0" dirty="0" smtClean="0"/>
            <a:t>(</a:t>
          </a:r>
          <a:r>
            <a:rPr lang="sl-SI" sz="1500" kern="1200" noProof="0" dirty="0" err="1" smtClean="0"/>
            <a:t>cross</a:t>
          </a:r>
          <a:r>
            <a:rPr lang="sl-SI" sz="1500" kern="1200" noProof="0" dirty="0" smtClean="0"/>
            <a:t>-)</a:t>
          </a:r>
          <a:r>
            <a:rPr lang="en-GB" sz="1500" kern="1200" noProof="0" dirty="0" smtClean="0"/>
            <a:t>loadings</a:t>
          </a:r>
          <a:endParaRPr lang="en-GB" sz="1500" kern="1200" noProof="0" dirty="0"/>
        </a:p>
        <a:p>
          <a:pPr marL="114300" lvl="1" indent="-114300" algn="l" defTabSz="666750">
            <a:lnSpc>
              <a:spcPct val="90000"/>
            </a:lnSpc>
            <a:spcBef>
              <a:spcPct val="0"/>
            </a:spcBef>
            <a:spcAft>
              <a:spcPct val="15000"/>
            </a:spcAft>
            <a:buChar char="••"/>
          </a:pPr>
          <a:r>
            <a:rPr lang="en-GB" sz="1500" kern="1200" noProof="0" dirty="0" smtClean="0"/>
            <a:t>Factor </a:t>
          </a:r>
          <a:r>
            <a:rPr lang="sl-SI" sz="1500" kern="1200" noProof="0" dirty="0" smtClean="0"/>
            <a:t>c</a:t>
          </a:r>
          <a:r>
            <a:rPr lang="en-GB" sz="1500" kern="1200" noProof="0" dirty="0" err="1" smtClean="0"/>
            <a:t>orrelations</a:t>
          </a:r>
          <a:endParaRPr lang="en-GB" sz="1500" kern="1200" noProof="0" dirty="0"/>
        </a:p>
      </dsp:txBody>
      <dsp:txXfrm>
        <a:off x="44339" y="1474126"/>
        <a:ext cx="1985319" cy="1259014"/>
      </dsp:txXfrm>
    </dsp:sp>
    <dsp:sp modelId="{F2E67C73-E386-4A51-ABC4-BC62AE71CBF7}">
      <dsp:nvSpPr>
        <dsp:cNvPr id="0" name=""/>
        <dsp:cNvSpPr/>
      </dsp:nvSpPr>
      <dsp:spPr>
        <a:xfrm>
          <a:off x="1149212" y="1784027"/>
          <a:ext cx="2359025" cy="2359025"/>
        </a:xfrm>
        <a:prstGeom prst="leftCircularArrow">
          <a:avLst>
            <a:gd name="adj1" fmla="val 3505"/>
            <a:gd name="adj2" fmla="val 434879"/>
            <a:gd name="adj3" fmla="val 2210390"/>
            <a:gd name="adj4" fmla="val 9024489"/>
            <a:gd name="adj5" fmla="val 408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F599438-6973-4CF6-BCB2-4B3AD25D3154}">
      <dsp:nvSpPr>
        <dsp:cNvPr id="0" name=""/>
        <dsp:cNvSpPr/>
      </dsp:nvSpPr>
      <dsp:spPr>
        <a:xfrm>
          <a:off x="463760" y="2772310"/>
          <a:ext cx="1834364" cy="72946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noProof="0" dirty="0" smtClean="0"/>
            <a:t>Exploratory Factor Analysis</a:t>
          </a:r>
          <a:endParaRPr lang="en-GB" sz="2100" kern="1200" noProof="0" dirty="0"/>
        </a:p>
      </dsp:txBody>
      <dsp:txXfrm>
        <a:off x="485125" y="2793675"/>
        <a:ext cx="1791634" cy="686736"/>
      </dsp:txXfrm>
    </dsp:sp>
    <dsp:sp modelId="{D057DD59-B81B-4CD1-B420-64051B2DE288}">
      <dsp:nvSpPr>
        <dsp:cNvPr id="0" name=""/>
        <dsp:cNvSpPr/>
      </dsp:nvSpPr>
      <dsp:spPr>
        <a:xfrm>
          <a:off x="2691804" y="1434956"/>
          <a:ext cx="2063659" cy="1702087"/>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GB" sz="1500" kern="1200" noProof="0" dirty="0" smtClean="0"/>
            <a:t>Convergent validity (Internal consistency, Composite reliability)</a:t>
          </a:r>
          <a:endParaRPr lang="en-GB" sz="1500" kern="1200" noProof="0" dirty="0"/>
        </a:p>
        <a:p>
          <a:pPr marL="114300" lvl="1" indent="-114300" algn="l" defTabSz="666750">
            <a:lnSpc>
              <a:spcPct val="90000"/>
            </a:lnSpc>
            <a:spcBef>
              <a:spcPct val="0"/>
            </a:spcBef>
            <a:spcAft>
              <a:spcPct val="15000"/>
            </a:spcAft>
            <a:buChar char="••"/>
          </a:pPr>
          <a:r>
            <a:rPr lang="en-GB" sz="1500" kern="1200" noProof="0" dirty="0" smtClean="0"/>
            <a:t>Discriminant validity</a:t>
          </a:r>
          <a:endParaRPr lang="en-GB" sz="1500" kern="1200" noProof="0" dirty="0"/>
        </a:p>
      </dsp:txBody>
      <dsp:txXfrm>
        <a:off x="2730974" y="1838859"/>
        <a:ext cx="1985319" cy="1259014"/>
      </dsp:txXfrm>
    </dsp:sp>
    <dsp:sp modelId="{E34E6EC9-EF5C-4B4E-8EC2-F847DE9502EB}">
      <dsp:nvSpPr>
        <dsp:cNvPr id="0" name=""/>
        <dsp:cNvSpPr/>
      </dsp:nvSpPr>
      <dsp:spPr>
        <a:xfrm>
          <a:off x="3818650" y="362210"/>
          <a:ext cx="2622715" cy="2622715"/>
        </a:xfrm>
        <a:prstGeom prst="circularArrow">
          <a:avLst>
            <a:gd name="adj1" fmla="val 3152"/>
            <a:gd name="adj2" fmla="val 387898"/>
            <a:gd name="adj3" fmla="val 19436591"/>
            <a:gd name="adj4" fmla="val 12575511"/>
            <a:gd name="adj5" fmla="val 3678"/>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F17B1C-262E-4BE2-BDF3-A79B2A3DA639}">
      <dsp:nvSpPr>
        <dsp:cNvPr id="0" name=""/>
        <dsp:cNvSpPr/>
      </dsp:nvSpPr>
      <dsp:spPr>
        <a:xfrm>
          <a:off x="3150395" y="1070223"/>
          <a:ext cx="1834364" cy="72946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noProof="0" dirty="0" smtClean="0"/>
            <a:t>Confirmatory Factor Analysis</a:t>
          </a:r>
          <a:endParaRPr lang="en-GB" sz="2100" kern="1200" noProof="0" dirty="0"/>
        </a:p>
      </dsp:txBody>
      <dsp:txXfrm>
        <a:off x="3171760" y="1091588"/>
        <a:ext cx="1791634" cy="686736"/>
      </dsp:txXfrm>
    </dsp:sp>
    <dsp:sp modelId="{91DA15B4-3400-476B-8775-A55F3DC4835B}">
      <dsp:nvSpPr>
        <dsp:cNvPr id="0" name=""/>
        <dsp:cNvSpPr/>
      </dsp:nvSpPr>
      <dsp:spPr>
        <a:xfrm>
          <a:off x="5378440" y="1434956"/>
          <a:ext cx="2063659" cy="1702087"/>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GB" sz="1500" kern="1200" noProof="0" dirty="0" smtClean="0"/>
            <a:t>Correlation with corresponding types of Internet use</a:t>
          </a:r>
          <a:endParaRPr lang="en-GB" sz="1500" kern="1200" noProof="0" dirty="0"/>
        </a:p>
      </dsp:txBody>
      <dsp:txXfrm>
        <a:off x="5417610" y="1474126"/>
        <a:ext cx="1985319" cy="1259014"/>
      </dsp:txXfrm>
    </dsp:sp>
    <dsp:sp modelId="{8C168854-EBFB-4722-9B99-2F148D39E7BF}">
      <dsp:nvSpPr>
        <dsp:cNvPr id="0" name=""/>
        <dsp:cNvSpPr/>
      </dsp:nvSpPr>
      <dsp:spPr>
        <a:xfrm>
          <a:off x="6522483" y="1784027"/>
          <a:ext cx="2359025" cy="2359025"/>
        </a:xfrm>
        <a:prstGeom prst="leftCircularArrow">
          <a:avLst>
            <a:gd name="adj1" fmla="val 3505"/>
            <a:gd name="adj2" fmla="val 434879"/>
            <a:gd name="adj3" fmla="val 2210390"/>
            <a:gd name="adj4" fmla="val 9024489"/>
            <a:gd name="adj5" fmla="val 408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5A5ACB-4C87-40CA-AE3F-7A57C0FAC0FD}">
      <dsp:nvSpPr>
        <dsp:cNvPr id="0" name=""/>
        <dsp:cNvSpPr/>
      </dsp:nvSpPr>
      <dsp:spPr>
        <a:xfrm>
          <a:off x="5837031" y="2772310"/>
          <a:ext cx="1834364" cy="72946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noProof="0" dirty="0" smtClean="0"/>
            <a:t>Criterion Validity</a:t>
          </a:r>
          <a:endParaRPr lang="en-GB" sz="2100" kern="1200" noProof="0" dirty="0"/>
        </a:p>
      </dsp:txBody>
      <dsp:txXfrm>
        <a:off x="5858396" y="2793675"/>
        <a:ext cx="1791634" cy="686736"/>
      </dsp:txXfrm>
    </dsp:sp>
    <dsp:sp modelId="{D10DC80B-E749-4CF8-A2EE-92E3BE243116}">
      <dsp:nvSpPr>
        <dsp:cNvPr id="0" name=""/>
        <dsp:cNvSpPr/>
      </dsp:nvSpPr>
      <dsp:spPr>
        <a:xfrm>
          <a:off x="8065075" y="1434956"/>
          <a:ext cx="2063659" cy="1702087"/>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GB" sz="1500" kern="1200" noProof="0" dirty="0" smtClean="0"/>
            <a:t>Two groups: &gt;50 years, ≥ 50 years</a:t>
          </a:r>
          <a:endParaRPr lang="en-GB" sz="1500" kern="1200" noProof="0" dirty="0"/>
        </a:p>
        <a:p>
          <a:pPr marL="114300" lvl="1" indent="-114300" algn="l" defTabSz="666750">
            <a:lnSpc>
              <a:spcPct val="90000"/>
            </a:lnSpc>
            <a:spcBef>
              <a:spcPct val="0"/>
            </a:spcBef>
            <a:spcAft>
              <a:spcPct val="15000"/>
            </a:spcAft>
            <a:buChar char="••"/>
          </a:pPr>
          <a:r>
            <a:rPr lang="en-GB" sz="1500" kern="1200" noProof="0" dirty="0" smtClean="0"/>
            <a:t>Configural invariance</a:t>
          </a:r>
          <a:endParaRPr lang="en-GB" sz="1500" kern="1200" noProof="0" dirty="0"/>
        </a:p>
        <a:p>
          <a:pPr marL="114300" lvl="1" indent="-114300" algn="l" defTabSz="666750">
            <a:lnSpc>
              <a:spcPct val="90000"/>
            </a:lnSpc>
            <a:spcBef>
              <a:spcPct val="0"/>
            </a:spcBef>
            <a:spcAft>
              <a:spcPct val="15000"/>
            </a:spcAft>
            <a:buChar char="••"/>
          </a:pPr>
          <a:r>
            <a:rPr lang="en-GB" sz="1500" kern="1200" noProof="0" dirty="0" smtClean="0"/>
            <a:t>Metric invariance</a:t>
          </a:r>
          <a:endParaRPr lang="en-GB" sz="1500" kern="1200" noProof="0" dirty="0"/>
        </a:p>
        <a:p>
          <a:pPr marL="114300" lvl="1" indent="-114300" algn="l" defTabSz="666750">
            <a:lnSpc>
              <a:spcPct val="90000"/>
            </a:lnSpc>
            <a:spcBef>
              <a:spcPct val="0"/>
            </a:spcBef>
            <a:spcAft>
              <a:spcPct val="15000"/>
            </a:spcAft>
            <a:buChar char="••"/>
          </a:pPr>
          <a:r>
            <a:rPr lang="en-GB" sz="1500" kern="1200" noProof="0" dirty="0" smtClean="0"/>
            <a:t> Scalar invariance</a:t>
          </a:r>
          <a:endParaRPr lang="en-GB" sz="1500" kern="1200" noProof="0" dirty="0"/>
        </a:p>
      </dsp:txBody>
      <dsp:txXfrm>
        <a:off x="8104245" y="1838859"/>
        <a:ext cx="1985319" cy="1259014"/>
      </dsp:txXfrm>
    </dsp:sp>
    <dsp:sp modelId="{BD80B80E-4A15-463F-8463-E6AA88FAF673}">
      <dsp:nvSpPr>
        <dsp:cNvPr id="0" name=""/>
        <dsp:cNvSpPr/>
      </dsp:nvSpPr>
      <dsp:spPr>
        <a:xfrm>
          <a:off x="8523666" y="1070223"/>
          <a:ext cx="1834364" cy="72946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noProof="0" dirty="0" smtClean="0"/>
            <a:t>External Validity</a:t>
          </a:r>
          <a:endParaRPr lang="en-GB" sz="2100" kern="1200" noProof="0" dirty="0"/>
        </a:p>
      </dsp:txBody>
      <dsp:txXfrm>
        <a:off x="8545031" y="1091588"/>
        <a:ext cx="1791634" cy="686736"/>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9FA2CD-B6DE-49A9-8CDC-0ECCE8D3A62C}" type="datetimeFigureOut">
              <a:rPr lang="sl-SI" smtClean="0"/>
              <a:pPr/>
              <a:t>16. 07. 2019</a:t>
            </a:fld>
            <a:endParaRPr lang="sl-SI"/>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59F37A-9007-4AE6-AA2B-97287429FF49}" type="slidenum">
              <a:rPr lang="sl-SI" smtClean="0"/>
              <a:pPr/>
              <a:t>‹#›</a:t>
            </a:fld>
            <a:endParaRPr lang="sl-SI"/>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5159F37A-9007-4AE6-AA2B-97287429FF49}" type="slidenum">
              <a:rPr lang="sl-SI" smtClean="0"/>
              <a:pPr/>
              <a:t>1</a:t>
            </a:fld>
            <a:endParaRPr lang="sl-SI"/>
          </a:p>
        </p:txBody>
      </p:sp>
    </p:spTree>
    <p:extLst>
      <p:ext uri="{BB962C8B-B14F-4D97-AF65-F5344CB8AC3E}">
        <p14:creationId xmlns:p14="http://schemas.microsoft.com/office/powerpoint/2010/main" val="397248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b="1" noProof="0" dirty="0" smtClean="0"/>
              <a:t>Operational</a:t>
            </a:r>
            <a:r>
              <a:rPr lang="en-GB" noProof="0" dirty="0" smtClean="0"/>
              <a:t>: skills to operate the internet environment – a computer and network hardware and software)</a:t>
            </a:r>
          </a:p>
          <a:p>
            <a:r>
              <a:rPr lang="en-GB" b="1" noProof="0" dirty="0" smtClean="0"/>
              <a:t>Information Navigation</a:t>
            </a:r>
            <a:r>
              <a:rPr lang="en-GB" noProof="0" dirty="0" smtClean="0"/>
              <a:t>: content-related skills; the ability to find, select, process and evaluate information in specific sources of computers and networks</a:t>
            </a:r>
          </a:p>
          <a:p>
            <a:r>
              <a:rPr lang="en-GB" b="1" noProof="0" dirty="0" smtClean="0"/>
              <a:t>Social</a:t>
            </a:r>
            <a:r>
              <a:rPr lang="en-GB" noProof="0" dirty="0" smtClean="0"/>
              <a:t>: communicational skills (sharing information, commenting, managing lists of friends/followers)</a:t>
            </a:r>
          </a:p>
          <a:p>
            <a:r>
              <a:rPr lang="en-GB" b="1" noProof="0" dirty="0" smtClean="0"/>
              <a:t>Creative</a:t>
            </a:r>
            <a:r>
              <a:rPr lang="en-GB" noProof="0" dirty="0" smtClean="0"/>
              <a:t>: content creation skills </a:t>
            </a:r>
          </a:p>
          <a:p>
            <a:r>
              <a:rPr lang="en-GB" b="1" noProof="0" dirty="0" smtClean="0"/>
              <a:t>Mobile</a:t>
            </a:r>
            <a:r>
              <a:rPr lang="en-GB" noProof="0" dirty="0" smtClean="0"/>
              <a:t>: skills in using mobile devices </a:t>
            </a:r>
          </a:p>
          <a:p>
            <a:pPr marL="0" indent="0">
              <a:buNone/>
            </a:pPr>
            <a:r>
              <a:rPr lang="en-GB" noProof="0" dirty="0" smtClean="0"/>
              <a:t>(van </a:t>
            </a:r>
            <a:r>
              <a:rPr lang="en-GB" noProof="0" dirty="0" err="1" smtClean="0"/>
              <a:t>Deursen</a:t>
            </a:r>
            <a:r>
              <a:rPr lang="en-GB" noProof="0" dirty="0" smtClean="0"/>
              <a:t>, </a:t>
            </a:r>
            <a:r>
              <a:rPr lang="en-GB" noProof="0" dirty="0" err="1" smtClean="0"/>
              <a:t>Helsper</a:t>
            </a:r>
            <a:r>
              <a:rPr lang="en-GB" noProof="0" dirty="0" smtClean="0"/>
              <a:t> &amp; </a:t>
            </a:r>
            <a:r>
              <a:rPr lang="en-GB" noProof="0" dirty="0" err="1" smtClean="0"/>
              <a:t>Eynon</a:t>
            </a:r>
            <a:r>
              <a:rPr lang="en-GB" noProof="0" dirty="0" smtClean="0"/>
              <a:t>, 2015; van </a:t>
            </a:r>
            <a:r>
              <a:rPr lang="en-GB" noProof="0" dirty="0" err="1" smtClean="0"/>
              <a:t>Deursen</a:t>
            </a:r>
            <a:r>
              <a:rPr lang="en-GB" noProof="0" dirty="0" smtClean="0"/>
              <a:t> &amp; van </a:t>
            </a:r>
            <a:r>
              <a:rPr lang="en-GB" noProof="0" dirty="0" err="1" smtClean="0"/>
              <a:t>Dijk</a:t>
            </a:r>
            <a:r>
              <a:rPr lang="en-GB" noProof="0" dirty="0" smtClean="0"/>
              <a:t>, 2010)</a:t>
            </a:r>
          </a:p>
          <a:p>
            <a:pPr marL="0" indent="0">
              <a:buNone/>
            </a:pPr>
            <a:endParaRPr lang="en-GB" noProof="0" dirty="0" smtClean="0"/>
          </a:p>
          <a:p>
            <a:pPr marL="0" indent="0">
              <a:buNone/>
            </a:pPr>
            <a:r>
              <a:rPr lang="en-GB" noProof="0" dirty="0" smtClean="0"/>
              <a:t>Issues:</a:t>
            </a:r>
          </a:p>
          <a:p>
            <a:pPr marL="0" indent="0">
              <a:buNone/>
            </a:pPr>
            <a:endParaRPr lang="en-GB" noProof="0" dirty="0" smtClean="0"/>
          </a:p>
          <a:p>
            <a:pPr marL="171450" indent="-171450">
              <a:buFontTx/>
              <a:buChar char="-"/>
            </a:pPr>
            <a:r>
              <a:rPr lang="en-GB" noProof="0" dirty="0" smtClean="0"/>
              <a:t>Participants</a:t>
            </a:r>
            <a:r>
              <a:rPr lang="en-GB" baseline="0" noProof="0" dirty="0" smtClean="0"/>
              <a:t> were opt-in online </a:t>
            </a:r>
            <a:r>
              <a:rPr lang="en-GB" baseline="0" noProof="0" dirty="0" err="1" smtClean="0"/>
              <a:t>panelists</a:t>
            </a:r>
            <a:r>
              <a:rPr lang="en-GB" baseline="0" noProof="0" dirty="0" smtClean="0"/>
              <a:t>.</a:t>
            </a:r>
          </a:p>
          <a:p>
            <a:pPr marL="171450" indent="-171450">
              <a:buFontTx/>
              <a:buChar char="-"/>
            </a:pPr>
            <a:r>
              <a:rPr lang="en-GB" baseline="0" noProof="0" dirty="0" smtClean="0"/>
              <a:t>The age range of older adults was limited to 75 years.</a:t>
            </a:r>
          </a:p>
          <a:p>
            <a:pPr marL="171450" indent="-171450">
              <a:buFontTx/>
              <a:buChar char="-"/>
            </a:pPr>
            <a:r>
              <a:rPr lang="en-GB" baseline="0" noProof="0" dirty="0" smtClean="0"/>
              <a:t>The validation was carried out in two countries were the scale was originally developed and which rank among the top according to internet penetration rates among the general population (15-75 years).</a:t>
            </a:r>
          </a:p>
        </p:txBody>
      </p:sp>
      <p:sp>
        <p:nvSpPr>
          <p:cNvPr id="4" name="Slide Number Placeholder 3"/>
          <p:cNvSpPr>
            <a:spLocks noGrp="1"/>
          </p:cNvSpPr>
          <p:nvPr>
            <p:ph type="sldNum" sz="quarter" idx="10"/>
          </p:nvPr>
        </p:nvSpPr>
        <p:spPr/>
        <p:txBody>
          <a:bodyPr/>
          <a:lstStyle/>
          <a:p>
            <a:fld id="{5159F37A-9007-4AE6-AA2B-97287429FF49}" type="slidenum">
              <a:rPr lang="sl-SI" smtClean="0"/>
              <a:pPr/>
              <a:t>6</a:t>
            </a:fld>
            <a:endParaRPr lang="sl-SI"/>
          </a:p>
        </p:txBody>
      </p:sp>
    </p:spTree>
    <p:extLst>
      <p:ext uri="{BB962C8B-B14F-4D97-AF65-F5344CB8AC3E}">
        <p14:creationId xmlns:p14="http://schemas.microsoft.com/office/powerpoint/2010/main" val="3261230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5159F37A-9007-4AE6-AA2B-97287429FF49}" type="slidenum">
              <a:rPr lang="sl-SI" smtClean="0"/>
              <a:pPr/>
              <a:t>7</a:t>
            </a:fld>
            <a:endParaRPr lang="sl-SI"/>
          </a:p>
        </p:txBody>
      </p:sp>
    </p:spTree>
    <p:extLst>
      <p:ext uri="{BB962C8B-B14F-4D97-AF65-F5344CB8AC3E}">
        <p14:creationId xmlns:p14="http://schemas.microsoft.com/office/powerpoint/2010/main" val="620883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External validity is understood</a:t>
            </a:r>
            <a:r>
              <a:rPr lang="en-GB" baseline="0" noProof="0" dirty="0" smtClean="0"/>
              <a:t> as the possibility of generalising findings on one researched population to another population (Wagner, 1997).</a:t>
            </a:r>
            <a:r>
              <a:rPr lang="en-GB" noProof="0" dirty="0" smtClean="0"/>
              <a:t> Therefore,</a:t>
            </a:r>
            <a:r>
              <a:rPr lang="en-GB" baseline="0" noProof="0" dirty="0" smtClean="0"/>
              <a:t> we tried to assess it with </a:t>
            </a:r>
            <a:r>
              <a:rPr lang="en-GB" sz="1200" kern="1200" baseline="0" noProof="0" dirty="0" smtClean="0">
                <a:solidFill>
                  <a:schemeClr val="tx1"/>
                </a:solidFill>
                <a:effectLst/>
                <a:latin typeface="+mn-lt"/>
                <a:ea typeface="+mn-ea"/>
                <a:cs typeface="+mn-cs"/>
              </a:rPr>
              <a:t>a</a:t>
            </a:r>
            <a:r>
              <a:rPr lang="en-GB" sz="1200" kern="1200" dirty="0" smtClean="0">
                <a:solidFill>
                  <a:schemeClr val="tx1"/>
                </a:solidFill>
                <a:effectLst/>
                <a:latin typeface="+mn-lt"/>
                <a:ea typeface="+mn-ea"/>
                <a:cs typeface="+mn-cs"/>
              </a:rPr>
              <a:t> methodological approach that allows testing a hypothesis that an instrument is applicable and fair across different population groups. Such</a:t>
            </a:r>
            <a:r>
              <a:rPr lang="en-GB" sz="1200" kern="1200" baseline="0" dirty="0" smtClean="0">
                <a:solidFill>
                  <a:schemeClr val="tx1"/>
                </a:solidFill>
                <a:effectLst/>
                <a:latin typeface="+mn-lt"/>
                <a:ea typeface="+mn-ea"/>
                <a:cs typeface="+mn-cs"/>
              </a:rPr>
              <a:t> approach</a:t>
            </a:r>
            <a:r>
              <a:rPr lang="en-GB" sz="1200" kern="1200" dirty="0" smtClean="0">
                <a:solidFill>
                  <a:schemeClr val="tx1"/>
                </a:solidFill>
                <a:effectLst/>
                <a:latin typeface="+mn-lt"/>
                <a:ea typeface="+mn-ea"/>
                <a:cs typeface="+mn-cs"/>
              </a:rPr>
              <a:t> is based on the concept of measurement invariance (van de </a:t>
            </a:r>
            <a:r>
              <a:rPr lang="en-GB" sz="1200" kern="1200" dirty="0" err="1" smtClean="0">
                <a:solidFill>
                  <a:schemeClr val="tx1"/>
                </a:solidFill>
                <a:effectLst/>
                <a:latin typeface="+mn-lt"/>
                <a:ea typeface="+mn-ea"/>
                <a:cs typeface="+mn-cs"/>
              </a:rPr>
              <a:t>Vijver</a:t>
            </a:r>
            <a:r>
              <a:rPr lang="en-GB" sz="1200" kern="1200" dirty="0" smtClean="0">
                <a:solidFill>
                  <a:schemeClr val="tx1"/>
                </a:solidFill>
                <a:effectLst/>
                <a:latin typeface="+mn-lt"/>
                <a:ea typeface="+mn-ea"/>
                <a:cs typeface="+mn-cs"/>
              </a:rPr>
              <a:t> &amp; </a:t>
            </a:r>
            <a:r>
              <a:rPr lang="en-GB" sz="1200" kern="1200" dirty="0" err="1" smtClean="0">
                <a:solidFill>
                  <a:schemeClr val="tx1"/>
                </a:solidFill>
                <a:effectLst/>
                <a:latin typeface="+mn-lt"/>
                <a:ea typeface="+mn-ea"/>
                <a:cs typeface="+mn-cs"/>
              </a:rPr>
              <a:t>Tanzer</a:t>
            </a:r>
            <a:r>
              <a:rPr lang="en-GB" sz="1200" kern="1200" dirty="0" smtClean="0">
                <a:solidFill>
                  <a:schemeClr val="tx1"/>
                </a:solidFill>
                <a:effectLst/>
                <a:latin typeface="+mn-lt"/>
                <a:ea typeface="+mn-ea"/>
                <a:cs typeface="+mn-cs"/>
              </a:rPr>
              <a:t>, 2004). Some authors</a:t>
            </a:r>
            <a:r>
              <a:rPr lang="en-GB" sz="1200" kern="1200" baseline="0" dirty="0" smtClean="0">
                <a:solidFill>
                  <a:schemeClr val="tx1"/>
                </a:solidFill>
                <a:effectLst/>
                <a:latin typeface="+mn-lt"/>
                <a:ea typeface="+mn-ea"/>
                <a:cs typeface="+mn-cs"/>
              </a:rPr>
              <a:t> claim that external validity can be assessed with methods that are used for evaluation of criterion validity (e.g. Revilla 2013). While such approach</a:t>
            </a:r>
            <a:r>
              <a:rPr lang="sl-SI" sz="1200" kern="1200" baseline="0" dirty="0" smtClean="0">
                <a:solidFill>
                  <a:schemeClr val="tx1"/>
                </a:solidFill>
                <a:effectLst/>
                <a:latin typeface="+mn-lt"/>
                <a:ea typeface="+mn-ea"/>
                <a:cs typeface="+mn-cs"/>
              </a:rPr>
              <a:t>es</a:t>
            </a:r>
            <a:r>
              <a:rPr lang="en-GB" sz="1200" kern="1200" baseline="0" dirty="0" smtClean="0">
                <a:solidFill>
                  <a:schemeClr val="tx1"/>
                </a:solidFill>
                <a:effectLst/>
                <a:latin typeface="+mn-lt"/>
                <a:ea typeface="+mn-ea"/>
                <a:cs typeface="+mn-cs"/>
              </a:rPr>
              <a:t> might be adopted under certain conditions, in this study we</a:t>
            </a:r>
            <a:r>
              <a:rPr lang="sl-SI" sz="1200" kern="1200" baseline="0" dirty="0" smtClean="0">
                <a:solidFill>
                  <a:schemeClr val="tx1"/>
                </a:solidFill>
                <a:effectLst/>
                <a:latin typeface="+mn-lt"/>
                <a:ea typeface="+mn-ea"/>
                <a:cs typeface="+mn-cs"/>
              </a:rPr>
              <a:t> </a:t>
            </a:r>
            <a:r>
              <a:rPr lang="sl-SI" sz="1200" kern="1200" baseline="0" dirty="0" err="1" smtClean="0">
                <a:solidFill>
                  <a:schemeClr val="tx1"/>
                </a:solidFill>
                <a:effectLst/>
                <a:latin typeface="+mn-lt"/>
                <a:ea typeface="+mn-ea"/>
                <a:cs typeface="+mn-cs"/>
              </a:rPr>
              <a:t>treat</a:t>
            </a:r>
            <a:r>
              <a:rPr lang="sl-SI" sz="1200" kern="1200" baseline="0" dirty="0" smtClean="0">
                <a:solidFill>
                  <a:schemeClr val="tx1"/>
                </a:solidFill>
                <a:effectLst/>
                <a:latin typeface="+mn-lt"/>
                <a:ea typeface="+mn-ea"/>
                <a:cs typeface="+mn-cs"/>
              </a:rPr>
              <a:t> </a:t>
            </a:r>
            <a:r>
              <a:rPr lang="sl-SI" sz="1200" kern="1200" baseline="0" dirty="0" err="1" smtClean="0">
                <a:solidFill>
                  <a:schemeClr val="tx1"/>
                </a:solidFill>
                <a:effectLst/>
                <a:latin typeface="+mn-lt"/>
                <a:ea typeface="+mn-ea"/>
                <a:cs typeface="+mn-cs"/>
              </a:rPr>
              <a:t>and</a:t>
            </a:r>
            <a:r>
              <a:rPr lang="en-GB" sz="1200" kern="1200" baseline="0" dirty="0" smtClean="0">
                <a:solidFill>
                  <a:schemeClr val="tx1"/>
                </a:solidFill>
                <a:effectLst/>
                <a:latin typeface="+mn-lt"/>
                <a:ea typeface="+mn-ea"/>
                <a:cs typeface="+mn-cs"/>
              </a:rPr>
              <a:t> test </a:t>
            </a:r>
            <a:r>
              <a:rPr lang="sl-SI" sz="1200" kern="1200" baseline="0" dirty="0" err="1" smtClean="0">
                <a:solidFill>
                  <a:schemeClr val="tx1"/>
                </a:solidFill>
                <a:effectLst/>
                <a:latin typeface="+mn-lt"/>
                <a:ea typeface="+mn-ea"/>
                <a:cs typeface="+mn-cs"/>
              </a:rPr>
              <a:t>criterion</a:t>
            </a:r>
            <a:r>
              <a:rPr lang="sl-SI" sz="1200" kern="1200" baseline="0" dirty="0" smtClean="0">
                <a:solidFill>
                  <a:schemeClr val="tx1"/>
                </a:solidFill>
                <a:effectLst/>
                <a:latin typeface="+mn-lt"/>
                <a:ea typeface="+mn-ea"/>
                <a:cs typeface="+mn-cs"/>
              </a:rPr>
              <a:t> </a:t>
            </a:r>
            <a:r>
              <a:rPr lang="sl-SI" sz="1200" kern="1200" baseline="0" dirty="0" err="1" smtClean="0">
                <a:solidFill>
                  <a:schemeClr val="tx1"/>
                </a:solidFill>
                <a:effectLst/>
                <a:latin typeface="+mn-lt"/>
                <a:ea typeface="+mn-ea"/>
                <a:cs typeface="+mn-cs"/>
              </a:rPr>
              <a:t>and</a:t>
            </a:r>
            <a:r>
              <a:rPr lang="sl-SI" sz="1200" kern="1200" baseline="0" dirty="0" smtClean="0">
                <a:solidFill>
                  <a:schemeClr val="tx1"/>
                </a:solidFill>
                <a:effectLst/>
                <a:latin typeface="+mn-lt"/>
                <a:ea typeface="+mn-ea"/>
                <a:cs typeface="+mn-cs"/>
              </a:rPr>
              <a:t> </a:t>
            </a:r>
            <a:r>
              <a:rPr lang="sl-SI" sz="1200" kern="1200" baseline="0" dirty="0" err="1" smtClean="0">
                <a:solidFill>
                  <a:schemeClr val="tx1"/>
                </a:solidFill>
                <a:effectLst/>
                <a:latin typeface="+mn-lt"/>
                <a:ea typeface="+mn-ea"/>
                <a:cs typeface="+mn-cs"/>
              </a:rPr>
              <a:t>external</a:t>
            </a:r>
            <a:r>
              <a:rPr lang="sl-SI" sz="1200" kern="1200" baseline="0" dirty="0" smtClean="0">
                <a:solidFill>
                  <a:schemeClr val="tx1"/>
                </a:solidFill>
                <a:effectLst/>
                <a:latin typeface="+mn-lt"/>
                <a:ea typeface="+mn-ea"/>
                <a:cs typeface="+mn-cs"/>
              </a:rPr>
              <a:t> </a:t>
            </a:r>
            <a:r>
              <a:rPr lang="sl-SI" sz="1200" kern="1200" baseline="0" dirty="0" err="1" smtClean="0">
                <a:solidFill>
                  <a:schemeClr val="tx1"/>
                </a:solidFill>
                <a:effectLst/>
                <a:latin typeface="+mn-lt"/>
                <a:ea typeface="+mn-ea"/>
                <a:cs typeface="+mn-cs"/>
              </a:rPr>
              <a:t>validity</a:t>
            </a:r>
            <a:r>
              <a:rPr lang="en-GB" sz="1200" kern="1200" baseline="0" dirty="0" smtClean="0">
                <a:solidFill>
                  <a:schemeClr val="tx1"/>
                </a:solidFill>
                <a:effectLst/>
                <a:latin typeface="+mn-lt"/>
                <a:ea typeface="+mn-ea"/>
                <a:cs typeface="+mn-cs"/>
              </a:rPr>
              <a:t> as two separate conceptual notions.</a:t>
            </a:r>
            <a:endParaRPr lang="en-GB" noProof="0" dirty="0" smtClean="0"/>
          </a:p>
          <a:p>
            <a:endParaRPr lang="en-GB" noProof="0" dirty="0" smtClean="0"/>
          </a:p>
          <a:p>
            <a:r>
              <a:rPr lang="en-GB" noProof="0" dirty="0" smtClean="0"/>
              <a:t>We applied the first three (out of four) measurement invariance</a:t>
            </a:r>
            <a:r>
              <a:rPr lang="en-GB" baseline="0" noProof="0" dirty="0" smtClean="0"/>
              <a:t> </a:t>
            </a:r>
            <a:r>
              <a:rPr lang="en-GB" noProof="0" dirty="0" smtClean="0"/>
              <a:t>steps that </a:t>
            </a:r>
            <a:r>
              <a:rPr lang="en-GB" noProof="0" dirty="0" err="1" smtClean="0"/>
              <a:t>Widaman</a:t>
            </a:r>
            <a:r>
              <a:rPr lang="en-GB" noProof="0" dirty="0" smtClean="0"/>
              <a:t> and </a:t>
            </a:r>
            <a:r>
              <a:rPr lang="en-GB" noProof="0" dirty="0" err="1" smtClean="0"/>
              <a:t>Reise</a:t>
            </a:r>
            <a:r>
              <a:rPr lang="en-GB" noProof="0" dirty="0" smtClean="0"/>
              <a:t> (1997) proposed:</a:t>
            </a:r>
            <a:r>
              <a:rPr lang="en-GB" baseline="0" noProof="0" dirty="0" smtClean="0"/>
              <a:t> (1) </a:t>
            </a:r>
            <a:r>
              <a:rPr lang="en-GB" baseline="0" noProof="0" dirty="0" err="1" smtClean="0"/>
              <a:t>configural</a:t>
            </a:r>
            <a:r>
              <a:rPr lang="en-GB" baseline="0" noProof="0" dirty="0" smtClean="0"/>
              <a:t>, equivalence of model form; (2) metric (weak factorial), equivalence of factor loadings; (3) scalar (strong factorial), equivalence of item intercepts or thresholds. The last (4) step related to residual (strict or invariant uniqueness), i.e., equivalence of items’ residuals or unique variances was omitted because of the scope of this study. Tellingly, we were focused on</a:t>
            </a:r>
            <a:r>
              <a:rPr lang="sl-SI" baseline="0" noProof="0" dirty="0" smtClean="0"/>
              <a:t> 1) </a:t>
            </a:r>
            <a:r>
              <a:rPr lang="sl-SI" baseline="0" noProof="0" dirty="0" err="1" smtClean="0"/>
              <a:t>comparison</a:t>
            </a:r>
            <a:r>
              <a:rPr lang="sl-SI" baseline="0" noProof="0" dirty="0" smtClean="0"/>
              <a:t> </a:t>
            </a:r>
            <a:r>
              <a:rPr lang="sl-SI" baseline="0" noProof="0" dirty="0" err="1" smtClean="0"/>
              <a:t>of</a:t>
            </a:r>
            <a:r>
              <a:rPr lang="sl-SI" baseline="0" noProof="0" dirty="0" smtClean="0"/>
              <a:t> </a:t>
            </a:r>
            <a:r>
              <a:rPr lang="sl-SI" baseline="0" noProof="0" dirty="0" err="1" smtClean="0"/>
              <a:t>averages</a:t>
            </a:r>
            <a:r>
              <a:rPr lang="sl-SI" baseline="0" noProof="0" dirty="0" smtClean="0"/>
              <a:t>; 2)</a:t>
            </a:r>
            <a:r>
              <a:rPr lang="en-GB" baseline="0" noProof="0" dirty="0" smtClean="0"/>
              <a:t> the variance that can be explained by the latent factors and not on specific variance or variance caused by measurement errors. In fact, </a:t>
            </a:r>
            <a:r>
              <a:rPr lang="en-GB" sz="1200" b="0" i="0" u="none" strike="noStrike" kern="1200" baseline="0" noProof="0" dirty="0" smtClean="0">
                <a:solidFill>
                  <a:schemeClr val="tx1"/>
                </a:solidFill>
                <a:latin typeface="+mn-lt"/>
                <a:ea typeface="+mn-ea"/>
                <a:cs typeface="+mn-cs"/>
              </a:rPr>
              <a:t>testing for residual invariance is not a prerequisite for testing mean differences because the residuals are not part of the latent factor, so invariance of the item residuals is inconsequential to interpretation of latent mean differences (Vandenberg &amp; Lance, 2000).</a:t>
            </a:r>
            <a:endParaRPr lang="en-GB" noProof="0" dirty="0"/>
          </a:p>
        </p:txBody>
      </p:sp>
      <p:sp>
        <p:nvSpPr>
          <p:cNvPr id="4" name="Slide Number Placeholder 3"/>
          <p:cNvSpPr>
            <a:spLocks noGrp="1"/>
          </p:cNvSpPr>
          <p:nvPr>
            <p:ph type="sldNum" sz="quarter" idx="10"/>
          </p:nvPr>
        </p:nvSpPr>
        <p:spPr/>
        <p:txBody>
          <a:bodyPr/>
          <a:lstStyle/>
          <a:p>
            <a:fld id="{5159F37A-9007-4AE6-AA2B-97287429FF49}" type="slidenum">
              <a:rPr lang="sl-SI" smtClean="0"/>
              <a:pPr/>
              <a:t>9</a:t>
            </a:fld>
            <a:endParaRPr lang="sl-SI"/>
          </a:p>
        </p:txBody>
      </p:sp>
    </p:spTree>
    <p:extLst>
      <p:ext uri="{BB962C8B-B14F-4D97-AF65-F5344CB8AC3E}">
        <p14:creationId xmlns:p14="http://schemas.microsoft.com/office/powerpoint/2010/main" val="1593653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5159F37A-9007-4AE6-AA2B-97287429FF49}" type="slidenum">
              <a:rPr lang="sl-SI" smtClean="0"/>
              <a:pPr/>
              <a:t>10</a:t>
            </a:fld>
            <a:endParaRPr lang="sl-SI"/>
          </a:p>
        </p:txBody>
      </p:sp>
    </p:spTree>
    <p:extLst>
      <p:ext uri="{BB962C8B-B14F-4D97-AF65-F5344CB8AC3E}">
        <p14:creationId xmlns:p14="http://schemas.microsoft.com/office/powerpoint/2010/main" val="63010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Scalar invariance means that </a:t>
            </a:r>
            <a:r>
              <a:rPr lang="en-US" b="1" noProof="0" dirty="0" smtClean="0"/>
              <a:t>mean differences</a:t>
            </a:r>
            <a:r>
              <a:rPr lang="sl-SI" b="1" baseline="0" noProof="0" dirty="0" smtClean="0"/>
              <a:t> </a:t>
            </a:r>
            <a:r>
              <a:rPr lang="en-US" b="1" noProof="0" dirty="0" smtClean="0"/>
              <a:t>in the latent construct </a:t>
            </a:r>
            <a:r>
              <a:rPr lang="en-US" noProof="0" dirty="0" smtClean="0"/>
              <a:t>capture all </a:t>
            </a:r>
            <a:r>
              <a:rPr lang="en-US" b="1" noProof="0" dirty="0" smtClean="0"/>
              <a:t>mean differences in the shared variance of the items</a:t>
            </a:r>
            <a:r>
              <a:rPr lang="en-US" noProof="0" dirty="0" smtClean="0"/>
              <a:t>.</a:t>
            </a:r>
            <a:endParaRPr lang="sl-SI" noProof="0" dirty="0" smtClean="0"/>
          </a:p>
          <a:p>
            <a:endParaRPr lang="sl-SI" noProof="0" dirty="0" smtClean="0"/>
          </a:p>
          <a:p>
            <a:r>
              <a:rPr lang="en-GB" noProof="0" dirty="0" smtClean="0"/>
              <a:t>To</a:t>
            </a:r>
            <a:r>
              <a:rPr lang="en-GB" baseline="0" noProof="0" dirty="0" smtClean="0"/>
              <a:t> locate the source of scalar non-invariance we used the approach suggested by </a:t>
            </a:r>
            <a:r>
              <a:rPr lang="en-GB" baseline="0" noProof="0" dirty="0" err="1" smtClean="0"/>
              <a:t>Putnick</a:t>
            </a:r>
            <a:r>
              <a:rPr lang="en-GB" baseline="0" noProof="0" dirty="0" smtClean="0"/>
              <a:t> and Bornstein (2016): </a:t>
            </a:r>
            <a:r>
              <a:rPr lang="en-GB" sz="1200" b="0" i="0" u="none" strike="noStrike" kern="1200" baseline="0" noProof="0" dirty="0" smtClean="0">
                <a:solidFill>
                  <a:schemeClr val="tx1"/>
                </a:solidFill>
                <a:latin typeface="+mn-lt"/>
                <a:ea typeface="+mn-ea"/>
                <a:cs typeface="+mn-cs"/>
              </a:rPr>
              <a:t>investigate the source of </a:t>
            </a:r>
            <a:r>
              <a:rPr lang="en-GB" sz="1200" b="0" i="0" u="none" strike="noStrike" kern="1200" baseline="0" noProof="0" dirty="0" err="1" smtClean="0">
                <a:solidFill>
                  <a:schemeClr val="tx1"/>
                </a:solidFill>
                <a:latin typeface="+mn-lt"/>
                <a:ea typeface="+mn-ea"/>
                <a:cs typeface="+mn-cs"/>
              </a:rPr>
              <a:t>noninvariance</a:t>
            </a:r>
            <a:r>
              <a:rPr lang="en-GB" sz="1200" b="0" i="0" u="none" strike="noStrike" kern="1200" baseline="0" noProof="0" dirty="0" smtClean="0">
                <a:solidFill>
                  <a:schemeClr val="tx1"/>
                </a:solidFill>
                <a:latin typeface="+mn-lt"/>
                <a:ea typeface="+mn-ea"/>
                <a:cs typeface="+mn-cs"/>
              </a:rPr>
              <a:t> by sequentially releasing (in a backward approach) or adding (in a forward approach) item intercept constraints and retesting the model until a partially invariant model is achieved</a:t>
            </a:r>
            <a:r>
              <a:rPr lang="sl-SI" sz="1200" b="0" i="0" u="none" strike="noStrike" kern="1200" baseline="0" noProof="0" dirty="0" smtClean="0">
                <a:solidFill>
                  <a:schemeClr val="tx1"/>
                </a:solidFill>
                <a:latin typeface="+mn-lt"/>
                <a:ea typeface="+mn-ea"/>
                <a:cs typeface="+mn-cs"/>
              </a:rPr>
              <a:t>.</a:t>
            </a:r>
            <a:endParaRPr lang="en-GB" noProof="0" dirty="0"/>
          </a:p>
        </p:txBody>
      </p:sp>
      <p:sp>
        <p:nvSpPr>
          <p:cNvPr id="4" name="Slide Number Placeholder 3"/>
          <p:cNvSpPr>
            <a:spLocks noGrp="1"/>
          </p:cNvSpPr>
          <p:nvPr>
            <p:ph type="sldNum" sz="quarter" idx="10"/>
          </p:nvPr>
        </p:nvSpPr>
        <p:spPr/>
        <p:txBody>
          <a:bodyPr/>
          <a:lstStyle/>
          <a:p>
            <a:fld id="{5159F37A-9007-4AE6-AA2B-97287429FF49}" type="slidenum">
              <a:rPr lang="sl-SI" smtClean="0"/>
              <a:pPr/>
              <a:t>11</a:t>
            </a:fld>
            <a:endParaRPr lang="sl-SI"/>
          </a:p>
        </p:txBody>
      </p:sp>
    </p:spTree>
    <p:extLst>
      <p:ext uri="{BB962C8B-B14F-4D97-AF65-F5344CB8AC3E}">
        <p14:creationId xmlns:p14="http://schemas.microsoft.com/office/powerpoint/2010/main" val="183342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5159F37A-9007-4AE6-AA2B-97287429FF49}" type="slidenum">
              <a:rPr lang="sl-SI" smtClean="0"/>
              <a:pPr/>
              <a:t>12</a:t>
            </a:fld>
            <a:endParaRPr lang="sl-SI"/>
          </a:p>
        </p:txBody>
      </p:sp>
    </p:spTree>
    <p:extLst>
      <p:ext uri="{BB962C8B-B14F-4D97-AF65-F5344CB8AC3E}">
        <p14:creationId xmlns:p14="http://schemas.microsoft.com/office/powerpoint/2010/main" val="2408245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err="1" smtClean="0"/>
              <a:t>Comment</a:t>
            </a:r>
            <a:r>
              <a:rPr lang="sl-SI" dirty="0" smtClean="0"/>
              <a:t> on </a:t>
            </a:r>
            <a:r>
              <a:rPr lang="sl-SI" dirty="0" err="1" smtClean="0"/>
              <a:t>the</a:t>
            </a:r>
            <a:r>
              <a:rPr lang="sl-SI" dirty="0" smtClean="0"/>
              <a:t> last </a:t>
            </a:r>
            <a:r>
              <a:rPr lang="sl-SI" dirty="0" err="1" smtClean="0"/>
              <a:t>point</a:t>
            </a:r>
            <a:r>
              <a:rPr lang="sl-SI" dirty="0" smtClean="0"/>
              <a:t>:</a:t>
            </a:r>
            <a:r>
              <a:rPr lang="sl-SI" baseline="0" dirty="0" smtClean="0"/>
              <a:t> </a:t>
            </a:r>
            <a:r>
              <a:rPr lang="sl-SI" baseline="0" dirty="0" err="1" smtClean="0"/>
              <a:t>This</a:t>
            </a:r>
            <a:r>
              <a:rPr lang="sl-SI" baseline="0" dirty="0" smtClean="0"/>
              <a:t> </a:t>
            </a:r>
            <a:r>
              <a:rPr lang="sl-SI" baseline="0" dirty="0" err="1" smtClean="0"/>
              <a:t>might</a:t>
            </a:r>
            <a:r>
              <a:rPr lang="sl-SI" baseline="0" dirty="0" smtClean="0"/>
              <a:t> </a:t>
            </a:r>
            <a:r>
              <a:rPr lang="sl-SI" baseline="0" dirty="0" err="1" smtClean="0"/>
              <a:t>also</a:t>
            </a:r>
            <a:r>
              <a:rPr lang="sl-SI" baseline="0" dirty="0" smtClean="0"/>
              <a:t> in part </a:t>
            </a:r>
            <a:r>
              <a:rPr lang="sl-SI" baseline="0" dirty="0" err="1" smtClean="0"/>
              <a:t>explain</a:t>
            </a:r>
            <a:r>
              <a:rPr lang="sl-SI" baseline="0" dirty="0" smtClean="0"/>
              <a:t> </a:t>
            </a:r>
            <a:r>
              <a:rPr lang="sl-SI" baseline="0" dirty="0" err="1" smtClean="0"/>
              <a:t>why</a:t>
            </a:r>
            <a:r>
              <a:rPr lang="sl-SI" baseline="0" dirty="0" smtClean="0"/>
              <a:t> van </a:t>
            </a:r>
            <a:r>
              <a:rPr lang="sl-SI" baseline="0" dirty="0" err="1" smtClean="0"/>
              <a:t>Deursen</a:t>
            </a:r>
            <a:r>
              <a:rPr lang="sl-SI" baseline="0" dirty="0" smtClean="0"/>
              <a:t> et </a:t>
            </a:r>
            <a:r>
              <a:rPr lang="sl-SI" baseline="0" dirty="0" err="1" smtClean="0"/>
              <a:t>al</a:t>
            </a:r>
            <a:r>
              <a:rPr lang="sl-SI" baseline="0" dirty="0" smtClean="0"/>
              <a:t>. (2016) </a:t>
            </a:r>
            <a:r>
              <a:rPr lang="sl-SI" baseline="0" dirty="0" err="1" smtClean="0"/>
              <a:t>have</a:t>
            </a:r>
            <a:r>
              <a:rPr lang="sl-SI" baseline="0" dirty="0" smtClean="0"/>
              <a:t> not </a:t>
            </a:r>
            <a:r>
              <a:rPr lang="sl-SI" baseline="0" dirty="0" err="1" smtClean="0"/>
              <a:t>found</a:t>
            </a:r>
            <a:r>
              <a:rPr lang="sl-SI" baseline="0" dirty="0" smtClean="0"/>
              <a:t> </a:t>
            </a:r>
            <a:r>
              <a:rPr lang="sl-SI" baseline="0" dirty="0" err="1" smtClean="0"/>
              <a:t>any</a:t>
            </a:r>
            <a:r>
              <a:rPr lang="sl-SI" baseline="0" dirty="0" smtClean="0"/>
              <a:t> </a:t>
            </a:r>
            <a:r>
              <a:rPr lang="sl-SI" baseline="0" dirty="0" err="1" smtClean="0"/>
              <a:t>mearument</a:t>
            </a:r>
            <a:r>
              <a:rPr lang="sl-SI" baseline="0" dirty="0" smtClean="0"/>
              <a:t> non-</a:t>
            </a:r>
            <a:r>
              <a:rPr lang="sl-SI" baseline="0" dirty="0" err="1" smtClean="0"/>
              <a:t>invariance</a:t>
            </a:r>
            <a:r>
              <a:rPr lang="sl-SI" baseline="0" dirty="0" smtClean="0"/>
              <a:t> in </a:t>
            </a:r>
            <a:r>
              <a:rPr lang="sl-SI" baseline="0" dirty="0" err="1" smtClean="0"/>
              <a:t>their</a:t>
            </a:r>
            <a:r>
              <a:rPr lang="sl-SI" baseline="0" dirty="0" smtClean="0"/>
              <a:t> </a:t>
            </a:r>
            <a:r>
              <a:rPr lang="sl-SI" baseline="0" dirty="0" err="1" smtClean="0"/>
              <a:t>online</a:t>
            </a:r>
            <a:r>
              <a:rPr lang="sl-SI" baseline="0" dirty="0" smtClean="0"/>
              <a:t> panel data.</a:t>
            </a:r>
            <a:endParaRPr lang="sl-SI" dirty="0"/>
          </a:p>
        </p:txBody>
      </p:sp>
      <p:sp>
        <p:nvSpPr>
          <p:cNvPr id="4" name="Slide Number Placeholder 3"/>
          <p:cNvSpPr>
            <a:spLocks noGrp="1"/>
          </p:cNvSpPr>
          <p:nvPr>
            <p:ph type="sldNum" sz="quarter" idx="10"/>
          </p:nvPr>
        </p:nvSpPr>
        <p:spPr/>
        <p:txBody>
          <a:bodyPr/>
          <a:lstStyle/>
          <a:p>
            <a:fld id="{5159F37A-9007-4AE6-AA2B-97287429FF49}" type="slidenum">
              <a:rPr lang="sl-SI" smtClean="0"/>
              <a:pPr/>
              <a:t>13</a:t>
            </a:fld>
            <a:endParaRPr lang="sl-SI"/>
          </a:p>
        </p:txBody>
      </p:sp>
    </p:spTree>
    <p:extLst>
      <p:ext uri="{BB962C8B-B14F-4D97-AF65-F5344CB8AC3E}">
        <p14:creationId xmlns:p14="http://schemas.microsoft.com/office/powerpoint/2010/main" val="435068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lvl1pPr>
              <a:defRPr>
                <a:solidFill>
                  <a:schemeClr val="bg1"/>
                </a:solidFill>
              </a:defRPr>
            </a:lvl1pPr>
            <a:extLst/>
          </a:lstStyle>
          <a:p>
            <a:fld id="{5908CFA9-A7BD-450E-85B0-53FB566CEF5A}" type="datetime1">
              <a:rPr lang="sl-SI" smtClean="0"/>
              <a:t>16. 07. 2019</a:t>
            </a:fld>
            <a:endParaRPr lang="sl-SI" dirty="0"/>
          </a:p>
        </p:txBody>
      </p:sp>
      <p:sp>
        <p:nvSpPr>
          <p:cNvPr id="17" name="Footer Placeholder 16"/>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dirty="0"/>
          </a:p>
        </p:txBody>
      </p:sp>
      <p:sp>
        <p:nvSpPr>
          <p:cNvPr id="29" name="Slide Number Placeholder 28"/>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32" name="Rectangle 31"/>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1219200" y="4343400"/>
            <a:ext cx="10363200" cy="1975104"/>
          </a:xfrm>
        </p:spPr>
        <p:txBody>
          <a:bodyPr/>
          <a:lstStyle>
            <a:lvl1pPr marR="9144" algn="l">
              <a:defRPr lang="en-US" b="1" dirty="0">
                <a:solidFill>
                  <a:schemeClr val="accent2"/>
                </a:solidFill>
                <a:latin typeface="+mn-lt"/>
              </a:defRPr>
            </a:lvl1pPr>
            <a:extLst/>
          </a:lstStyle>
          <a:p>
            <a:r>
              <a:rPr kumimoji="0" lang="en-US" smtClean="0"/>
              <a:t>Click to edit Master title style</a:t>
            </a:r>
            <a:endParaRPr kumimoji="0" lang="en-US" dirty="0"/>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dirty="0"/>
          </a:p>
        </p:txBody>
      </p:sp>
      <p:pic>
        <p:nvPicPr>
          <p:cNvPr id="16" name="Picture 4" descr="C:\Users\Ursa_Golob\Dropbox\CSR Communication Conference\Communication\Logos\FDV_5.jpg"/>
          <p:cNvPicPr>
            <a:picLocks noChangeAspect="1" noChangeArrowheads="1"/>
          </p:cNvPicPr>
          <p:nvPr userDrawn="1"/>
        </p:nvPicPr>
        <p:blipFill>
          <a:blip r:embed="rId2"/>
          <a:stretch>
            <a:fillRect/>
          </a:stretch>
        </p:blipFill>
        <p:spPr bwMode="auto">
          <a:xfrm>
            <a:off x="5143493" y="1"/>
            <a:ext cx="2095515" cy="1558611"/>
          </a:xfrm>
          <a:prstGeom prst="rect">
            <a:avLst/>
          </a:prstGeom>
          <a:noFill/>
          <a:ln>
            <a:noFill/>
          </a:ln>
        </p:spPr>
      </p:pic>
      <p:sp>
        <p:nvSpPr>
          <p:cNvPr id="18" name="Rectangle 17"/>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7"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0"/>
            <a:ext cx="1238216" cy="920966"/>
          </a:xfrm>
          <a:prstGeom prst="rect">
            <a:avLst/>
          </a:prstGeom>
          <a:noFill/>
          <a:ln>
            <a:noFill/>
          </a:ln>
        </p:spPr>
      </p:pic>
      <p:sp>
        <p:nvSpPr>
          <p:cNvPr id="2" name="Title 1"/>
          <p:cNvSpPr>
            <a:spLocks noGrp="1"/>
          </p:cNvSpPr>
          <p:nvPr>
            <p:ph type="title"/>
          </p:nvPr>
        </p:nvSpPr>
        <p:spPr/>
        <p:txBody>
          <a:bodyPr/>
          <a:lstStyle>
            <a:lvl1pPr>
              <a:defRPr b="1">
                <a:solidFill>
                  <a:schemeClr val="accent2"/>
                </a:solidFill>
                <a:latin typeface="+mn-lt"/>
              </a:defRPr>
            </a:lvl1pPr>
            <a:extLs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a:solidFill>
                  <a:schemeClr val="bg1"/>
                </a:solidFill>
              </a:defRPr>
            </a:lvl1pPr>
            <a:extLst/>
          </a:lstStyle>
          <a:p>
            <a:fld id="{E2C04BA8-E534-48B0-AC12-BEEB0991DB1E}" type="datetime1">
              <a:rPr lang="sl-SI" smtClean="0"/>
              <a:t>16. 07. 2019</a:t>
            </a:fld>
            <a:endParaRPr lang="sl-SI"/>
          </a:p>
        </p:txBody>
      </p:sp>
      <p:sp>
        <p:nvSpPr>
          <p:cNvPr id="5" name="Footer Placeholder 4"/>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dirty="0"/>
          </a:p>
        </p:txBody>
      </p:sp>
      <p:sp>
        <p:nvSpPr>
          <p:cNvPr id="6" name="Slide Number Placeholder 5"/>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8" name="Rectangle 7"/>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9" name="Rectangle 8"/>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rot="5400000">
            <a:off x="11113692" y="-149647"/>
            <a:ext cx="928662" cy="1227955"/>
          </a:xfrm>
          <a:prstGeom prst="rect">
            <a:avLst/>
          </a:prstGeom>
          <a:noFill/>
          <a:ln>
            <a:noFill/>
          </a:ln>
        </p:spPr>
      </p:pic>
      <p:sp>
        <p:nvSpPr>
          <p:cNvPr id="2" name="Vertical Title 1"/>
          <p:cNvSpPr>
            <a:spLocks noGrp="1"/>
          </p:cNvSpPr>
          <p:nvPr>
            <p:ph type="title" orient="vert"/>
          </p:nvPr>
        </p:nvSpPr>
        <p:spPr>
          <a:xfrm>
            <a:off x="8839200" y="274640"/>
            <a:ext cx="2641600" cy="5851525"/>
          </a:xfrm>
        </p:spPr>
        <p:txBody>
          <a:bodyPr vert="eaVert" anchor="ctr"/>
          <a:lstStyle>
            <a:lvl1pPr>
              <a:defRPr sz="3800">
                <a:solidFill>
                  <a:schemeClr val="accent2"/>
                </a:solidFill>
                <a:latin typeface="+mn-lt"/>
              </a:defRPr>
            </a:lvl1pPr>
            <a:extLs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812800" y="274640"/>
            <a:ext cx="7823200"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a:solidFill>
                  <a:schemeClr val="bg1"/>
                </a:solidFill>
              </a:defRPr>
            </a:lvl1pPr>
            <a:extLst/>
          </a:lstStyle>
          <a:p>
            <a:fld id="{0AB820B4-CAD9-4360-864C-9AC19E6EE13A}" type="datetime1">
              <a:rPr lang="sl-SI" smtClean="0"/>
              <a:t>16. 07. 2019</a:t>
            </a:fld>
            <a:endParaRPr lang="sl-SI"/>
          </a:p>
        </p:txBody>
      </p:sp>
      <p:sp>
        <p:nvSpPr>
          <p:cNvPr id="5" name="Footer Placeholder 4"/>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a:p>
        </p:txBody>
      </p:sp>
      <p:sp>
        <p:nvSpPr>
          <p:cNvPr id="6" name="Slide Number Placeholder 5"/>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7" name="Rectangle 6"/>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9" name="Rectangle 8"/>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7"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
        <p:nvSpPr>
          <p:cNvPr id="2" name="Title 1"/>
          <p:cNvSpPr>
            <a:spLocks noGrp="1"/>
          </p:cNvSpPr>
          <p:nvPr>
            <p:ph type="title"/>
          </p:nvPr>
        </p:nvSpPr>
        <p:spPr/>
        <p:txBody>
          <a:bodyPr/>
          <a:lstStyle>
            <a:lvl1pPr>
              <a:defRPr b="1">
                <a:solidFill>
                  <a:schemeClr val="accent2"/>
                </a:solidFill>
                <a:latin typeface="+mn-lt"/>
                <a:ea typeface="Tahoma" pitchFamily="34" charset="0"/>
                <a:cs typeface="Tahoma" pitchFamily="34" charset="0"/>
              </a:defRPr>
            </a:lvl1pPr>
            <a:extLst/>
          </a:lstStyle>
          <a:p>
            <a:r>
              <a:rPr kumimoji="0" lang="en-US" smtClean="0"/>
              <a:t>Click to edit Master title style</a:t>
            </a:r>
            <a:endParaRPr kumimoji="0"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extLs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p:txBody>
          <a:bodyPr/>
          <a:lstStyle>
            <a:lvl1pPr>
              <a:defRPr>
                <a:solidFill>
                  <a:schemeClr val="bg1"/>
                </a:solidFill>
              </a:defRPr>
            </a:lvl1pPr>
            <a:extLst/>
          </a:lstStyle>
          <a:p>
            <a:fld id="{9F71D94D-BA0C-4353-8A6A-9298912800D0}" type="datetime1">
              <a:rPr lang="sl-SI" smtClean="0"/>
              <a:t>16. 07. 2019</a:t>
            </a:fld>
            <a:endParaRPr lang="sl-SI"/>
          </a:p>
        </p:txBody>
      </p:sp>
      <p:sp>
        <p:nvSpPr>
          <p:cNvPr id="5" name="Footer Placeholder 4"/>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dirty="0"/>
          </a:p>
        </p:txBody>
      </p:sp>
      <p:sp>
        <p:nvSpPr>
          <p:cNvPr id="6" name="Slide Number Placeholder 5"/>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8" name="Rectangle 7"/>
          <p:cNvSpPr/>
          <p:nvPr userDrawn="1"/>
        </p:nvSpPr>
        <p:spPr>
          <a:xfrm>
            <a:off x="0" y="0"/>
            <a:ext cx="571461" cy="6858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9" name="Rectangle 8"/>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28"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
        <p:nvSpPr>
          <p:cNvPr id="14" name="Freeform 13"/>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Edit Master text styles</a:t>
            </a:r>
          </a:p>
        </p:txBody>
      </p:sp>
      <p:sp>
        <p:nvSpPr>
          <p:cNvPr id="4" name="Date Placeholder 3"/>
          <p:cNvSpPr>
            <a:spLocks noGrp="1"/>
          </p:cNvSpPr>
          <p:nvPr>
            <p:ph type="dt" sz="half" idx="10"/>
          </p:nvPr>
        </p:nvSpPr>
        <p:spPr/>
        <p:txBody>
          <a:bodyPr/>
          <a:lstStyle>
            <a:lvl1pPr>
              <a:defRPr>
                <a:solidFill>
                  <a:schemeClr val="bg1"/>
                </a:solidFill>
              </a:defRPr>
            </a:lvl1pPr>
            <a:extLst/>
          </a:lstStyle>
          <a:p>
            <a:fld id="{FC0BFD0E-FB00-442A-BD33-95B595AA751D}" type="datetime1">
              <a:rPr lang="sl-SI" smtClean="0"/>
              <a:t>16. 07. 2019</a:t>
            </a:fld>
            <a:endParaRPr lang="sl-SI"/>
          </a:p>
        </p:txBody>
      </p:sp>
      <p:sp>
        <p:nvSpPr>
          <p:cNvPr id="5" name="Footer Placeholder 4"/>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dirty="0"/>
          </a:p>
        </p:txBody>
      </p:sp>
      <p:sp>
        <p:nvSpPr>
          <p:cNvPr id="6" name="Slide Number Placeholder 5"/>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7" name="Rectangle 6"/>
          <p:cNvSpPr/>
          <p:nvPr/>
        </p:nvSpPr>
        <p:spPr>
          <a:xfrm>
            <a:off x="484213" y="402265"/>
            <a:ext cx="11338560" cy="886265"/>
          </a:xfrm>
          <a:prstGeom prst="rect">
            <a:avLst/>
          </a:prstGeom>
          <a:no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42536" y="512064"/>
            <a:ext cx="10875264" cy="777240"/>
          </a:xfrm>
        </p:spPr>
        <p:txBody>
          <a:bodyPr tIns="64008"/>
          <a:lstStyle>
            <a:lvl1pPr algn="l">
              <a:buNone/>
              <a:defRPr sz="3800" b="1" cap="none" spc="-150" baseline="0">
                <a:solidFill>
                  <a:schemeClr val="accent2"/>
                </a:solidFill>
                <a:latin typeface="+mn-lt"/>
              </a:defRPr>
            </a:lvl1pPr>
            <a:extLst/>
          </a:lstStyle>
          <a:p>
            <a:r>
              <a:rPr kumimoji="0" lang="en-US" smtClean="0"/>
              <a:t>Click to edit Master title style</a:t>
            </a:r>
            <a:endParaRPr kumimoji="0" lang="en-US" dirty="0"/>
          </a:p>
        </p:txBody>
      </p:sp>
      <p:sp>
        <p:nvSpPr>
          <p:cNvPr id="29" name="Rectangle 28"/>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30" name="Rectangle 29"/>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8"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
        <p:nvSpPr>
          <p:cNvPr id="2" name="Title 1"/>
          <p:cNvSpPr>
            <a:spLocks noGrp="1"/>
          </p:cNvSpPr>
          <p:nvPr>
            <p:ph type="title"/>
          </p:nvPr>
        </p:nvSpPr>
        <p:spPr>
          <a:xfrm>
            <a:off x="609600" y="512064"/>
            <a:ext cx="10972800" cy="914400"/>
          </a:xfrm>
        </p:spPr>
        <p:txBody>
          <a:bodyPr/>
          <a:lstStyle>
            <a:lvl1pPr>
              <a:defRPr b="1">
                <a:solidFill>
                  <a:schemeClr val="accent2"/>
                </a:solidFill>
                <a:latin typeface="+mn-lt"/>
              </a:defRPr>
            </a:lvl1pPr>
            <a:extLst/>
          </a:lstStyle>
          <a:p>
            <a:r>
              <a:rPr kumimoji="0" lang="en-US" smtClean="0"/>
              <a:t>Click to edit Master title style</a:t>
            </a:r>
            <a:endParaRPr kumimoji="0" lang="en-US" dirty="0"/>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lvl1pPr>
              <a:defRPr>
                <a:solidFill>
                  <a:schemeClr val="bg1"/>
                </a:solidFill>
              </a:defRPr>
            </a:lvl1pPr>
            <a:extLst/>
          </a:lstStyle>
          <a:p>
            <a:fld id="{AE78179B-2F9C-498E-BF27-2B3FC55156FC}" type="datetime1">
              <a:rPr lang="sl-SI" smtClean="0"/>
              <a:t>16. 07. 2019</a:t>
            </a:fld>
            <a:endParaRPr lang="sl-SI"/>
          </a:p>
        </p:txBody>
      </p:sp>
      <p:sp>
        <p:nvSpPr>
          <p:cNvPr id="6" name="Footer Placeholder 5"/>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dirty="0"/>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9" name="Rectangle 8"/>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10" name="Rectangle 9"/>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23"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
        <p:nvSpPr>
          <p:cNvPr id="2" name="Title 1"/>
          <p:cNvSpPr>
            <a:spLocks noGrp="1"/>
          </p:cNvSpPr>
          <p:nvPr>
            <p:ph type="title"/>
          </p:nvPr>
        </p:nvSpPr>
        <p:spPr>
          <a:xfrm>
            <a:off x="673099" y="512064"/>
            <a:ext cx="10363200" cy="914400"/>
          </a:xfrm>
        </p:spPr>
        <p:txBody>
          <a:bodyPr anchor="t"/>
          <a:lstStyle>
            <a:lvl1pPr>
              <a:defRPr sz="4000" b="1">
                <a:solidFill>
                  <a:schemeClr val="accent2"/>
                </a:solidFill>
                <a:latin typeface="+mn-lt"/>
              </a:defRPr>
            </a:lvl1pPr>
            <a:extLst/>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0">
                <a:solidFill>
                  <a:schemeClr val="accent5"/>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Edit Master text styles</a:t>
            </a:r>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0">
                <a:solidFill>
                  <a:schemeClr val="accent5"/>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lvl1pPr>
              <a:defRPr>
                <a:solidFill>
                  <a:schemeClr val="bg1"/>
                </a:solidFill>
              </a:defRPr>
            </a:lvl1pPr>
            <a:extLst/>
          </a:lstStyle>
          <a:p>
            <a:fld id="{04E25E5C-85F0-4416-B580-8EECA988CC76}" type="datetime1">
              <a:rPr lang="sl-SI" smtClean="0"/>
              <a:t>16. 07. 2019</a:t>
            </a:fld>
            <a:endParaRPr lang="sl-SI"/>
          </a:p>
        </p:txBody>
      </p:sp>
      <p:sp>
        <p:nvSpPr>
          <p:cNvPr id="8" name="Footer Placeholder 7"/>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a:p>
        </p:txBody>
      </p:sp>
      <p:sp>
        <p:nvSpPr>
          <p:cNvPr id="9" name="Slide Number Placeholder 8"/>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24" name="Rectangle 23"/>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26" name="Rectangle 25"/>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6"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
        <p:nvSpPr>
          <p:cNvPr id="2" name="Title 1"/>
          <p:cNvSpPr>
            <a:spLocks noGrp="1"/>
          </p:cNvSpPr>
          <p:nvPr>
            <p:ph type="title"/>
          </p:nvPr>
        </p:nvSpPr>
        <p:spPr>
          <a:xfrm>
            <a:off x="1219200" y="512064"/>
            <a:ext cx="10363200" cy="914400"/>
          </a:xfrm>
        </p:spPr>
        <p:txBody>
          <a:bodyPr/>
          <a:lstStyle>
            <a:lvl1pPr>
              <a:defRPr sz="4000" b="1" cap="none" baseline="0">
                <a:solidFill>
                  <a:schemeClr val="accent2"/>
                </a:solidFill>
                <a:latin typeface="+mn-lt"/>
              </a:defRPr>
            </a:lvl1pPr>
            <a:extLst/>
          </a:lstStyle>
          <a:p>
            <a:r>
              <a:rPr kumimoji="0" lang="en-US" smtClean="0"/>
              <a:t>Click to edit Master title style</a:t>
            </a:r>
            <a:endParaRPr kumimoji="0" lang="en-US" dirty="0"/>
          </a:p>
        </p:txBody>
      </p:sp>
      <p:sp>
        <p:nvSpPr>
          <p:cNvPr id="3" name="Date Placeholder 2"/>
          <p:cNvSpPr>
            <a:spLocks noGrp="1"/>
          </p:cNvSpPr>
          <p:nvPr>
            <p:ph type="dt" sz="half" idx="10"/>
          </p:nvPr>
        </p:nvSpPr>
        <p:spPr/>
        <p:txBody>
          <a:bodyPr/>
          <a:lstStyle>
            <a:lvl1pPr>
              <a:defRPr>
                <a:solidFill>
                  <a:schemeClr val="bg1"/>
                </a:solidFill>
              </a:defRPr>
            </a:lvl1pPr>
            <a:extLst/>
          </a:lstStyle>
          <a:p>
            <a:fld id="{9FA1DCB8-C349-425C-847F-614A990F6949}" type="datetime1">
              <a:rPr lang="sl-SI" smtClean="0"/>
              <a:t>16. 07. 2019</a:t>
            </a:fld>
            <a:endParaRPr lang="sl-SI"/>
          </a:p>
        </p:txBody>
      </p:sp>
      <p:sp>
        <p:nvSpPr>
          <p:cNvPr id="4" name="Footer Placeholder 3"/>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dirty="0"/>
          </a:p>
        </p:txBody>
      </p:sp>
      <p:sp>
        <p:nvSpPr>
          <p:cNvPr id="5" name="Slide Number Placeholder 4"/>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7" name="Rectangle 6"/>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8" name="Rectangle 7"/>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bg1"/>
                </a:solidFill>
              </a:defRPr>
            </a:lvl1pPr>
            <a:extLst/>
          </a:lstStyle>
          <a:p>
            <a:fld id="{792FA2C5-5DE6-420C-92D8-2C432E171280}" type="datetime1">
              <a:rPr lang="sl-SI" smtClean="0"/>
              <a:t>16. 07. 2019</a:t>
            </a:fld>
            <a:endParaRPr lang="sl-SI"/>
          </a:p>
        </p:txBody>
      </p:sp>
      <p:sp>
        <p:nvSpPr>
          <p:cNvPr id="3" name="Footer Placeholder 2"/>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dirty="0"/>
          </a:p>
        </p:txBody>
      </p:sp>
      <p:sp>
        <p:nvSpPr>
          <p:cNvPr id="4" name="Slide Number Placeholder 3"/>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5" name="Rectangle 4"/>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6" name="Rectangle 5"/>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pic>
        <p:nvPicPr>
          <p:cNvPr id="7"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1">
                <a:solidFill>
                  <a:schemeClr val="accent2"/>
                </a:solidFill>
                <a:latin typeface="+mn-lt"/>
              </a:defRPr>
            </a:lvl1pPr>
            <a:extLst/>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lvl1pPr>
              <a:defRPr>
                <a:solidFill>
                  <a:schemeClr val="bg1"/>
                </a:solidFill>
              </a:defRPr>
            </a:lvl1pPr>
            <a:extLst/>
          </a:lstStyle>
          <a:p>
            <a:fld id="{C9D1EA33-AC69-4753-A887-402B78E72EF8}" type="datetime1">
              <a:rPr lang="sl-SI" smtClean="0"/>
              <a:t>16. 07. 2019</a:t>
            </a:fld>
            <a:endParaRPr lang="sl-SI"/>
          </a:p>
        </p:txBody>
      </p:sp>
      <p:sp>
        <p:nvSpPr>
          <p:cNvPr id="6" name="Footer Placeholder 5"/>
          <p:cNvSpPr>
            <a:spLocks noGrp="1"/>
          </p:cNvSpPr>
          <p:nvPr>
            <p:ph type="ftr" sz="quarter" idx="11"/>
          </p:nvPr>
        </p:nvSpPr>
        <p:spPr/>
        <p:txBody>
          <a:bodyPr/>
          <a:lstStyle>
            <a:lvl1pPr>
              <a:defRPr>
                <a:solidFill>
                  <a:schemeClr val="bg1"/>
                </a:solidFill>
              </a:defRPr>
            </a:lvl1pPr>
            <a:extLst/>
          </a:lstStyle>
          <a:p>
            <a:r>
              <a:rPr lang="sl-SI" smtClean="0"/>
              <a:t>2019 ESRA Conference, Zagreb – Petrovčič et al.©</a:t>
            </a:r>
            <a:endParaRPr lang="sl-SI"/>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103E5CD9-9E25-4F17-855D-EBB4E0D362C2}" type="slidenum">
              <a:rPr lang="sl-SI" smtClean="0"/>
              <a:pPr/>
              <a:t>‹#›</a:t>
            </a:fld>
            <a:endParaRPr lang="sl-SI"/>
          </a:p>
        </p:txBody>
      </p:sp>
      <p:sp>
        <p:nvSpPr>
          <p:cNvPr id="8" name="Rectangle 7"/>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9" name="Rectangle 8"/>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pic>
        <p:nvPicPr>
          <p:cNvPr id="10"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22" name="Picture 4" descr="C:\Users\Ursa_Golob\Dropbox\CSR Communication Conference\Communication\Logos\FDV_5.jpg"/>
          <p:cNvPicPr>
            <a:picLocks noChangeAspect="1" noChangeArrowheads="1"/>
          </p:cNvPicPr>
          <p:nvPr userDrawn="1"/>
        </p:nvPicPr>
        <p:blipFill>
          <a:blip r:embed="rId2" cstate="print"/>
          <a:stretch>
            <a:fillRect/>
          </a:stretch>
        </p:blipFill>
        <p:spPr bwMode="auto">
          <a:xfrm>
            <a:off x="10953784" y="1"/>
            <a:ext cx="1238216" cy="920966"/>
          </a:xfrm>
          <a:prstGeom prst="rect">
            <a:avLst/>
          </a:prstGeom>
          <a:noFill/>
          <a:ln>
            <a:noFill/>
          </a:ln>
        </p:spPr>
      </p:pic>
      <p:sp>
        <p:nvSpPr>
          <p:cNvPr id="8" name="Rectangle 7"/>
          <p:cNvSpPr/>
          <p:nvPr/>
        </p:nvSpPr>
        <p:spPr>
          <a:xfrm>
            <a:off x="490709" y="0"/>
            <a:ext cx="11704320" cy="1878037"/>
          </a:xfrm>
          <a:prstGeom prst="rect">
            <a:avLst/>
          </a:prstGeom>
          <a:no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11374903" y="1197789"/>
            <a:ext cx="132763" cy="171288"/>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1219200" y="441252"/>
            <a:ext cx="9144000" cy="701749"/>
          </a:xfrm>
        </p:spPr>
        <p:txBody>
          <a:bodyPr anchor="b"/>
          <a:lstStyle>
            <a:lvl1pPr algn="l">
              <a:buNone/>
              <a:defRPr sz="2100" b="0">
                <a:solidFill>
                  <a:schemeClr val="accent2"/>
                </a:solidFill>
                <a:latin typeface="+mn-lt"/>
              </a:defRPr>
            </a:lvl1pPr>
            <a:extLst/>
          </a:lstStyle>
          <a:p>
            <a:r>
              <a:rPr kumimoji="0" lang="en-US" smtClean="0"/>
              <a:t>Click to edit Master title style</a:t>
            </a:r>
            <a:endParaRPr kumimoji="0" lang="en-US" dirty="0"/>
          </a:p>
        </p:txBody>
      </p:sp>
      <p:sp>
        <p:nvSpPr>
          <p:cNvPr id="3" name="Picture Placeholder 2"/>
          <p:cNvSpPr>
            <a:spLocks noGrp="1"/>
          </p:cNvSpPr>
          <p:nvPr>
            <p:ph type="pic" idx="1"/>
          </p:nvPr>
        </p:nvSpPr>
        <p:spPr>
          <a:xfrm>
            <a:off x="490709" y="1893781"/>
            <a:ext cx="11704320" cy="4960144"/>
          </a:xfrm>
          <a:no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Edit Master text styles</a:t>
            </a:r>
          </a:p>
        </p:txBody>
      </p:sp>
      <p:grpSp>
        <p:nvGrpSpPr>
          <p:cNvPr id="14" name="Group 13"/>
          <p:cNvGrpSpPr/>
          <p:nvPr/>
        </p:nvGrpSpPr>
        <p:grpSpPr>
          <a:xfrm rot="5400000">
            <a:off x="11578103" y="1350189"/>
            <a:ext cx="132763" cy="171288"/>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11115579" y="1453352"/>
            <a:ext cx="132763" cy="171288"/>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8636000" y="55499"/>
            <a:ext cx="2844800" cy="365125"/>
          </a:xfrm>
        </p:spPr>
        <p:txBody>
          <a:bodyPr/>
          <a:lstStyle>
            <a:lvl1pPr>
              <a:defRPr>
                <a:solidFill>
                  <a:schemeClr val="bg1"/>
                </a:solidFill>
              </a:defRPr>
            </a:lvl1pPr>
            <a:extLst/>
          </a:lstStyle>
          <a:p>
            <a:fld id="{458B1F4C-301D-4A79-A619-455BF78DD595}" type="datetime1">
              <a:rPr lang="sl-SI" smtClean="0"/>
              <a:t>16. 07. 2019</a:t>
            </a:fld>
            <a:endParaRPr lang="sl-SI" dirty="0"/>
          </a:p>
        </p:txBody>
      </p:sp>
      <p:sp>
        <p:nvSpPr>
          <p:cNvPr id="6" name="Footer Placeholder 5"/>
          <p:cNvSpPr>
            <a:spLocks noGrp="1"/>
          </p:cNvSpPr>
          <p:nvPr>
            <p:ph type="ftr" sz="quarter" idx="11"/>
          </p:nvPr>
        </p:nvSpPr>
        <p:spPr>
          <a:xfrm>
            <a:off x="1219200" y="55499"/>
            <a:ext cx="7416800" cy="365125"/>
          </a:xfrm>
        </p:spPr>
        <p:txBody>
          <a:bodyPr/>
          <a:lstStyle>
            <a:lvl1pPr>
              <a:defRPr>
                <a:solidFill>
                  <a:schemeClr val="bg1"/>
                </a:solidFill>
              </a:defRPr>
            </a:lvl1pPr>
            <a:extLst/>
          </a:lstStyle>
          <a:p>
            <a:r>
              <a:rPr lang="sl-SI" smtClean="0"/>
              <a:t>2019 ESRA Conference, Zagreb – Petrovčič et al.©</a:t>
            </a:r>
            <a:endParaRPr lang="sl-SI" dirty="0"/>
          </a:p>
        </p:txBody>
      </p:sp>
      <p:sp>
        <p:nvSpPr>
          <p:cNvPr id="7" name="Slide Number Placeholder 6"/>
          <p:cNvSpPr>
            <a:spLocks noGrp="1"/>
          </p:cNvSpPr>
          <p:nvPr>
            <p:ph type="sldNum" sz="quarter" idx="12"/>
          </p:nvPr>
        </p:nvSpPr>
        <p:spPr>
          <a:xfrm>
            <a:off x="571461" y="71415"/>
            <a:ext cx="609600" cy="365125"/>
          </a:xfrm>
        </p:spPr>
        <p:txBody>
          <a:bodyPr/>
          <a:lstStyle>
            <a:lvl1pPr>
              <a:defRPr>
                <a:solidFill>
                  <a:schemeClr val="bg1"/>
                </a:solidFill>
              </a:defRPr>
            </a:lvl1pPr>
            <a:extLst/>
          </a:lstStyle>
          <a:p>
            <a:fld id="{103E5CD9-9E25-4F17-855D-EBB4E0D362C2}" type="slidenum">
              <a:rPr lang="sl-SI" smtClean="0"/>
              <a:pPr/>
              <a:t>‹#›</a:t>
            </a:fld>
            <a:endParaRPr lang="sl-SI" dirty="0"/>
          </a:p>
        </p:txBody>
      </p:sp>
      <p:sp>
        <p:nvSpPr>
          <p:cNvPr id="23" name="Rectangle 22"/>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24" name="Rectangle 23"/>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bg1"/>
                </a:solidFill>
              </a:defRPr>
            </a:lvl1pPr>
            <a:extLst/>
          </a:lstStyle>
          <a:p>
            <a:fld id="{2B1B86B8-0416-4142-A88C-138A7F433F24}" type="datetime1">
              <a:rPr lang="sl-SI" smtClean="0"/>
              <a:t>16. 07. 2019</a:t>
            </a:fld>
            <a:endParaRPr lang="sl-SI" dirty="0"/>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bg1"/>
                </a:solidFill>
              </a:defRPr>
            </a:lvl1pPr>
            <a:extLst/>
          </a:lstStyle>
          <a:p>
            <a:r>
              <a:rPr lang="sl-SI" smtClean="0"/>
              <a:t>2019 ESRA Conference, Zagreb – Petrovčič et al.©</a:t>
            </a:r>
            <a:endParaRPr lang="sl-SI" dirty="0"/>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bg1"/>
                </a:solidFill>
              </a:defRPr>
            </a:lvl1pPr>
            <a:extLst/>
          </a:lstStyle>
          <a:p>
            <a:fld id="{103E5CD9-9E25-4F17-855D-EBB4E0D362C2}" type="slidenum">
              <a:rPr lang="sl-SI" smtClean="0"/>
              <a:pPr/>
              <a:t>‹#›</a:t>
            </a:fld>
            <a:endParaRPr lang="sl-SI" dirty="0"/>
          </a:p>
        </p:txBody>
      </p:sp>
      <p:pic>
        <p:nvPicPr>
          <p:cNvPr id="19" name="Picture 4" descr="C:\Users\Ursa_Golob\Dropbox\CSR Communication Conference\Communication\Logos\FDV_5.jpg"/>
          <p:cNvPicPr>
            <a:picLocks noChangeAspect="1" noChangeArrowheads="1"/>
          </p:cNvPicPr>
          <p:nvPr userDrawn="1"/>
        </p:nvPicPr>
        <p:blipFill>
          <a:blip r:embed="rId13" cstate="print"/>
          <a:stretch>
            <a:fillRect/>
          </a:stretch>
        </p:blipFill>
        <p:spPr bwMode="auto">
          <a:xfrm>
            <a:off x="10953784" y="1"/>
            <a:ext cx="1238216" cy="920966"/>
          </a:xfrm>
          <a:prstGeom prst="rect">
            <a:avLst/>
          </a:prstGeom>
          <a:noFill/>
          <a:ln>
            <a:noFill/>
          </a:ln>
        </p:spPr>
      </p:pic>
      <p:sp>
        <p:nvSpPr>
          <p:cNvPr id="20" name="Rectangle 19"/>
          <p:cNvSpPr/>
          <p:nvPr userDrawn="1"/>
        </p:nvSpPr>
        <p:spPr>
          <a:xfrm>
            <a:off x="0" y="0"/>
            <a:ext cx="571461"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
        <p:nvSpPr>
          <p:cNvPr id="21" name="Rectangle 20"/>
          <p:cNvSpPr/>
          <p:nvPr userDrawn="1"/>
        </p:nvSpPr>
        <p:spPr>
          <a:xfrm rot="5400000">
            <a:off x="5881698" y="547698"/>
            <a:ext cx="428604" cy="12192000"/>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000" b="1" kern="1200" spc="-100" baseline="0">
          <a:solidFill>
            <a:schemeClr val="accent2"/>
          </a:solidFill>
          <a:latin typeface="+mn-lt"/>
          <a:ea typeface="+mj-ea"/>
          <a:cs typeface="+mj-cs"/>
        </a:defRPr>
      </a:lvl1pPr>
      <a:extLst/>
    </p:titleStyle>
    <p:bodyStyle>
      <a:lvl1pPr marL="411480" indent="-342900" algn="l" rtl="0" eaLnBrk="1" latinLnBrk="0" hangingPunct="1">
        <a:spcBef>
          <a:spcPts val="700"/>
        </a:spcBef>
        <a:buClr>
          <a:schemeClr val="accent5"/>
        </a:buClr>
        <a:buSzPct val="95000"/>
        <a:buFont typeface="Wingdings"/>
        <a:buChar char=""/>
        <a:defRPr kumimoji="0" sz="3000" kern="1200">
          <a:solidFill>
            <a:schemeClr val="bg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bg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bg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bg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bg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https://gallery.mailchimp.com/32275150c7338039c53c72339/images/a8ac7381-7fff-4f99-845e-d0a56b9eebd5.jpg" TargetMode="External"/><Relationship Id="rId2" Type="http://schemas.openxmlformats.org/officeDocument/2006/relationships/hyperlink" Target="mailto:andraz.petrovcic@fdv.uni-lj.si" TargetMode="External"/><Relationship Id="rId1" Type="http://schemas.openxmlformats.org/officeDocument/2006/relationships/slideLayout" Target="../slideLayouts/slideLayout4.xml"/><Relationship Id="rId5" Type="http://schemas.openxmlformats.org/officeDocument/2006/relationships/image" Target="https://gallery.mailchimp.com/32275150c7338039c53c72339/images/a8e1533b-db4d-4333-b1b1-59763a092949.png" TargetMode="External"/><Relationship Id="rId4" Type="http://schemas.openxmlformats.org/officeDocument/2006/relationships/image" Target="https://gallery.mailchimp.com/32275150c7338039c53c72339/images/6dab81c1-659e-4651-863d-060144ca6bf5.pn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8" name="Picture 4" descr="C:\Users\Ursa_Golob\Dropbox\CSR Communication Conference\Communication\Logos\FDV_5.jpg"/>
          <p:cNvPicPr>
            <a:picLocks noChangeAspect="1" noChangeArrowheads="1"/>
          </p:cNvPicPr>
          <p:nvPr/>
        </p:nvPicPr>
        <p:blipFill>
          <a:blip r:embed="rId3"/>
          <a:stretch>
            <a:fillRect/>
          </a:stretch>
        </p:blipFill>
        <p:spPr bwMode="auto">
          <a:xfrm>
            <a:off x="5381620" y="1"/>
            <a:ext cx="1571636" cy="1558611"/>
          </a:xfrm>
          <a:prstGeom prst="rect">
            <a:avLst/>
          </a:prstGeom>
          <a:noFill/>
          <a:ln>
            <a:noFill/>
          </a:ln>
        </p:spPr>
      </p:pic>
      <p:sp>
        <p:nvSpPr>
          <p:cNvPr id="9" name="Title 8"/>
          <p:cNvSpPr>
            <a:spLocks noGrp="1"/>
          </p:cNvSpPr>
          <p:nvPr>
            <p:ph type="ctrTitle"/>
          </p:nvPr>
        </p:nvSpPr>
        <p:spPr>
          <a:xfrm>
            <a:off x="1219200" y="4343401"/>
            <a:ext cx="10205392" cy="1276029"/>
          </a:xfrm>
        </p:spPr>
        <p:txBody>
          <a:bodyPr>
            <a:noAutofit/>
          </a:bodyPr>
          <a:lstStyle/>
          <a:p>
            <a:r>
              <a:rPr lang="en-US" sz="3200" dirty="0"/>
              <a:t>Measurement invariance of the short Internet Skills Scale: Testing the differences </a:t>
            </a:r>
            <a:r>
              <a:rPr lang="en-US" sz="3200" dirty="0" smtClean="0"/>
              <a:t>between</a:t>
            </a:r>
            <a:r>
              <a:rPr lang="sl-SI" sz="3200" dirty="0" smtClean="0"/>
              <a:t> </a:t>
            </a:r>
            <a:r>
              <a:rPr lang="en-US" sz="3200" dirty="0" smtClean="0"/>
              <a:t>younger </a:t>
            </a:r>
            <a:r>
              <a:rPr lang="en-US" sz="3200" dirty="0"/>
              <a:t>and older internet users</a:t>
            </a:r>
            <a:endParaRPr lang="en-GB" sz="2800" dirty="0"/>
          </a:p>
        </p:txBody>
      </p:sp>
      <p:sp>
        <p:nvSpPr>
          <p:cNvPr id="10" name="Subtitle 9"/>
          <p:cNvSpPr>
            <a:spLocks noGrp="1"/>
          </p:cNvSpPr>
          <p:nvPr>
            <p:ph type="subTitle" idx="1"/>
          </p:nvPr>
        </p:nvSpPr>
        <p:spPr/>
        <p:txBody>
          <a:bodyPr/>
          <a:lstStyle/>
          <a:p>
            <a:r>
              <a:rPr lang="en-GB" u="sng" dirty="0"/>
              <a:t>Andraž Petrovčič</a:t>
            </a:r>
            <a:r>
              <a:rPr lang="en-GB" baseline="30000" dirty="0" smtClean="0"/>
              <a:t>1</a:t>
            </a:r>
            <a:r>
              <a:rPr lang="en-GB" dirty="0"/>
              <a:t>, Alexander J.A.M. van Deursen</a:t>
            </a:r>
            <a:r>
              <a:rPr lang="en-GB" baseline="30000" dirty="0"/>
              <a:t>2</a:t>
            </a:r>
            <a:r>
              <a:rPr lang="en-GB" dirty="0"/>
              <a:t>, </a:t>
            </a:r>
            <a:r>
              <a:rPr lang="en-GB" dirty="0" err="1"/>
              <a:t>Vesna</a:t>
            </a:r>
            <a:r>
              <a:rPr lang="en-GB" dirty="0"/>
              <a:t> Dolničar</a:t>
            </a:r>
            <a:r>
              <a:rPr lang="en-GB" baseline="30000" dirty="0"/>
              <a:t>1</a:t>
            </a:r>
            <a:r>
              <a:rPr lang="en-GB" dirty="0"/>
              <a:t>, Tomaž Burnik</a:t>
            </a:r>
            <a:r>
              <a:rPr lang="en-GB" baseline="30000" dirty="0"/>
              <a:t>1</a:t>
            </a:r>
            <a:r>
              <a:rPr lang="en-GB" dirty="0"/>
              <a:t>, Darja </a:t>
            </a:r>
            <a:r>
              <a:rPr lang="en-GB" dirty="0" smtClean="0"/>
              <a:t>Grošelj</a:t>
            </a:r>
            <a:r>
              <a:rPr lang="en-GB" baseline="30000" dirty="0" smtClean="0"/>
              <a:t>1</a:t>
            </a:r>
            <a:endParaRPr lang="sl-SI" baseline="30000" dirty="0" smtClean="0"/>
          </a:p>
          <a:p>
            <a:endParaRPr lang="sl-SI" i="1" baseline="30000" dirty="0"/>
          </a:p>
          <a:p>
            <a:r>
              <a:rPr lang="en-GB" i="1" baseline="30000" dirty="0" smtClean="0"/>
              <a:t>1</a:t>
            </a:r>
            <a:r>
              <a:rPr lang="en-GB" i="1" dirty="0" smtClean="0"/>
              <a:t>University </a:t>
            </a:r>
            <a:r>
              <a:rPr lang="en-GB" i="1" dirty="0"/>
              <a:t>of Ljubljana, Faculty of Social Sciences</a:t>
            </a:r>
            <a:endParaRPr lang="sl-SI" dirty="0"/>
          </a:p>
          <a:p>
            <a:r>
              <a:rPr lang="en-GB" i="1" baseline="30000" dirty="0"/>
              <a:t>2</a:t>
            </a:r>
            <a:r>
              <a:rPr lang="en-GB" i="1" dirty="0"/>
              <a:t>University of </a:t>
            </a:r>
            <a:r>
              <a:rPr lang="sl-SI" i="1" dirty="0" smtClean="0"/>
              <a:t> </a:t>
            </a:r>
            <a:r>
              <a:rPr lang="en-GB" i="1" dirty="0" err="1" smtClean="0"/>
              <a:t>Twente</a:t>
            </a:r>
            <a:r>
              <a:rPr lang="en-GB" i="1" dirty="0"/>
              <a:t>, Department of Communication Science</a:t>
            </a:r>
            <a:endParaRPr lang="en-GB" dirty="0"/>
          </a:p>
        </p:txBody>
      </p:sp>
      <p:sp>
        <p:nvSpPr>
          <p:cNvPr id="11" name="Rectangle 10"/>
          <p:cNvSpPr/>
          <p:nvPr/>
        </p:nvSpPr>
        <p:spPr>
          <a:xfrm>
            <a:off x="-33294" y="0"/>
            <a:ext cx="428596" cy="6858000"/>
          </a:xfrm>
          <a:prstGeom prst="rect">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3" name="Rectangle 12"/>
          <p:cNvSpPr/>
          <p:nvPr/>
        </p:nvSpPr>
        <p:spPr>
          <a:xfrm rot="5400000">
            <a:off x="5860215" y="526215"/>
            <a:ext cx="428604" cy="12234966"/>
          </a:xfrm>
          <a:prstGeom prst="rect">
            <a:avLst/>
          </a:prstGeom>
          <a:solidFill>
            <a:schemeClr val="tx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Slide Number Placeholder 2"/>
          <p:cNvSpPr>
            <a:spLocks noGrp="1"/>
          </p:cNvSpPr>
          <p:nvPr>
            <p:ph type="sldNum" sz="quarter" idx="12"/>
          </p:nvPr>
        </p:nvSpPr>
        <p:spPr/>
        <p:txBody>
          <a:bodyPr/>
          <a:lstStyle/>
          <a:p>
            <a:fld id="{103E5CD9-9E25-4F17-855D-EBB4E0D362C2}" type="slidenum">
              <a:rPr lang="sl-SI" smtClean="0"/>
              <a:pPr/>
              <a:t>1</a:t>
            </a:fld>
            <a:endParaRPr lang="sl-SI"/>
          </a:p>
        </p:txBody>
      </p:sp>
      <p:pic>
        <p:nvPicPr>
          <p:cNvPr id="1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96015" y="761364"/>
            <a:ext cx="2137713" cy="797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ooter Placeholder 1"/>
          <p:cNvSpPr>
            <a:spLocks noGrp="1"/>
          </p:cNvSpPr>
          <p:nvPr>
            <p:ph type="ftr" sz="quarter" idx="11"/>
          </p:nvPr>
        </p:nvSpPr>
        <p:spPr/>
        <p:txBody>
          <a:bodyPr/>
          <a:lstStyle/>
          <a:p>
            <a:pPr algn="l"/>
            <a:r>
              <a:rPr lang="sl-SI" smtClean="0"/>
              <a:t>2019 ESRA Conference, Zagreb – Petrovčič et al.©</a:t>
            </a:r>
            <a:endParaRPr lang="sl-SI"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7005" y="180054"/>
            <a:ext cx="2767590" cy="195986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15480" y="512064"/>
            <a:ext cx="10166920" cy="914400"/>
          </a:xfrm>
        </p:spPr>
        <p:txBody>
          <a:bodyPr/>
          <a:lstStyle/>
          <a:p>
            <a:r>
              <a:rPr lang="en-GB" dirty="0" smtClean="0"/>
              <a:t>Results</a:t>
            </a:r>
            <a:endParaRPr lang="en-GB"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509078842"/>
              </p:ext>
            </p:extLst>
          </p:nvPr>
        </p:nvGraphicFramePr>
        <p:xfrm>
          <a:off x="782250" y="1181497"/>
          <a:ext cx="10814992" cy="5181600"/>
        </p:xfrm>
        <a:graphic>
          <a:graphicData uri="http://schemas.openxmlformats.org/drawingml/2006/table">
            <a:tbl>
              <a:tblPr firstRow="1" firstCol="1" bandRow="1">
                <a:tableStyleId>{72833802-FEF1-4C79-8D5D-14CF1EAF98D9}</a:tableStyleId>
              </a:tblPr>
              <a:tblGrid>
                <a:gridCol w="1829304">
                  <a:extLst>
                    <a:ext uri="{9D8B030D-6E8A-4147-A177-3AD203B41FA5}">
                      <a16:colId xmlns:a16="http://schemas.microsoft.com/office/drawing/2014/main" val="20000"/>
                    </a:ext>
                  </a:extLst>
                </a:gridCol>
                <a:gridCol w="4435307">
                  <a:extLst>
                    <a:ext uri="{9D8B030D-6E8A-4147-A177-3AD203B41FA5}">
                      <a16:colId xmlns:a16="http://schemas.microsoft.com/office/drawing/2014/main" val="20001"/>
                    </a:ext>
                  </a:extLst>
                </a:gridCol>
                <a:gridCol w="4550381">
                  <a:extLst>
                    <a:ext uri="{9D8B030D-6E8A-4147-A177-3AD203B41FA5}">
                      <a16:colId xmlns:a16="http://schemas.microsoft.com/office/drawing/2014/main" val="20002"/>
                    </a:ext>
                  </a:extLst>
                </a:gridCol>
              </a:tblGrid>
              <a:tr h="288792">
                <a:tc>
                  <a:txBody>
                    <a:bodyPr/>
                    <a:lstStyle/>
                    <a:p>
                      <a:pPr>
                        <a:lnSpc>
                          <a:spcPct val="100000"/>
                        </a:lnSpc>
                        <a:spcAft>
                          <a:spcPts val="0"/>
                        </a:spcAft>
                      </a:pPr>
                      <a:r>
                        <a:rPr lang="en-GB" sz="2000" noProof="0" dirty="0" smtClean="0">
                          <a:solidFill>
                            <a:schemeClr val="bg1"/>
                          </a:solidFill>
                          <a:effectLst/>
                        </a:rPr>
                        <a:t>Analysis</a:t>
                      </a:r>
                      <a:endParaRPr lang="en-GB" sz="2000" noProof="0" dirty="0">
                        <a:solidFill>
                          <a:schemeClr val="bg1"/>
                        </a:solidFill>
                        <a:effectLst/>
                        <a:latin typeface="Calibri"/>
                        <a:ea typeface="Calibri"/>
                        <a:cs typeface="Times New Roman"/>
                      </a:endParaRPr>
                    </a:p>
                  </a:txBody>
                  <a:tcPr marL="44450" marR="44450" marT="0" marB="0" anchor="ctr">
                    <a:solidFill>
                      <a:schemeClr val="accent2">
                        <a:lumMod val="40000"/>
                        <a:lumOff val="60000"/>
                      </a:schemeClr>
                    </a:solidFill>
                  </a:tcPr>
                </a:tc>
                <a:tc>
                  <a:txBody>
                    <a:bodyPr/>
                    <a:lstStyle/>
                    <a:p>
                      <a:pPr>
                        <a:lnSpc>
                          <a:spcPct val="100000"/>
                        </a:lnSpc>
                        <a:spcAft>
                          <a:spcPts val="0"/>
                        </a:spcAft>
                      </a:pPr>
                      <a:r>
                        <a:rPr lang="en-GB" sz="2000" noProof="0" dirty="0" smtClean="0">
                          <a:solidFill>
                            <a:schemeClr val="bg1"/>
                          </a:solidFill>
                          <a:effectLst/>
                        </a:rPr>
                        <a:t>Results</a:t>
                      </a:r>
                      <a:endParaRPr lang="en-GB" sz="2000" noProof="0" dirty="0">
                        <a:solidFill>
                          <a:schemeClr val="bg1"/>
                        </a:solidFill>
                        <a:effectLst/>
                        <a:latin typeface="Calibri"/>
                        <a:ea typeface="Calibri"/>
                        <a:cs typeface="Times New Roman"/>
                      </a:endParaRPr>
                    </a:p>
                  </a:txBody>
                  <a:tcPr marL="44450" marR="44450" marT="0" marB="0" anchor="ctr">
                    <a:solidFill>
                      <a:schemeClr val="accent2">
                        <a:lumMod val="40000"/>
                        <a:lumOff val="60000"/>
                      </a:schemeClr>
                    </a:solidFill>
                  </a:tcPr>
                </a:tc>
                <a:tc>
                  <a:txBody>
                    <a:bodyPr/>
                    <a:lstStyle/>
                    <a:p>
                      <a:pPr>
                        <a:lnSpc>
                          <a:spcPct val="100000"/>
                        </a:lnSpc>
                        <a:spcAft>
                          <a:spcPts val="0"/>
                        </a:spcAft>
                      </a:pPr>
                      <a:r>
                        <a:rPr lang="en-GB" sz="2000" noProof="0" dirty="0" smtClean="0">
                          <a:solidFill>
                            <a:schemeClr val="bg1"/>
                          </a:solidFill>
                          <a:effectLst/>
                        </a:rPr>
                        <a:t>Details</a:t>
                      </a:r>
                      <a:endParaRPr lang="en-GB" sz="2000" noProof="0" dirty="0">
                        <a:solidFill>
                          <a:schemeClr val="bg1"/>
                        </a:solidFill>
                        <a:effectLst/>
                        <a:latin typeface="Calibri"/>
                        <a:ea typeface="Calibri"/>
                        <a:cs typeface="Times New Roman"/>
                      </a:endParaRPr>
                    </a:p>
                  </a:txBody>
                  <a:tcPr marL="44450" marR="44450" marT="0" marB="0" anchor="ctr">
                    <a:solidFill>
                      <a:schemeClr val="accent2">
                        <a:lumMod val="40000"/>
                        <a:lumOff val="60000"/>
                      </a:schemeClr>
                    </a:solidFill>
                  </a:tcPr>
                </a:tc>
                <a:extLst>
                  <a:ext uri="{0D108BD9-81ED-4DB2-BD59-A6C34878D82A}">
                    <a16:rowId xmlns:a16="http://schemas.microsoft.com/office/drawing/2014/main" val="10000"/>
                  </a:ext>
                </a:extLst>
              </a:tr>
              <a:tr h="937166">
                <a:tc>
                  <a:txBody>
                    <a:bodyPr/>
                    <a:lstStyle/>
                    <a:p>
                      <a:pPr>
                        <a:lnSpc>
                          <a:spcPct val="100000"/>
                        </a:lnSpc>
                        <a:spcAft>
                          <a:spcPts val="0"/>
                        </a:spcAft>
                      </a:pPr>
                      <a:r>
                        <a:rPr lang="en-GB" sz="2000" noProof="0" dirty="0" smtClean="0">
                          <a:solidFill>
                            <a:schemeClr val="bg1"/>
                          </a:solidFill>
                          <a:effectLst/>
                        </a:rPr>
                        <a:t>EFA</a:t>
                      </a:r>
                      <a:endParaRPr lang="en-GB" sz="2000" noProof="0" dirty="0">
                        <a:solidFill>
                          <a:schemeClr val="bg1"/>
                        </a:solidFill>
                        <a:effectLst/>
                        <a:latin typeface="Calibri"/>
                        <a:ea typeface="Calibri"/>
                        <a:cs typeface="Times New Roman"/>
                      </a:endParaRPr>
                    </a:p>
                  </a:txBody>
                  <a:tcPr marL="44450" marR="44450" marT="0" marB="0"/>
                </a:tc>
                <a:tc>
                  <a:txBody>
                    <a:bodyPr/>
                    <a:lstStyle/>
                    <a:p>
                      <a:pPr>
                        <a:lnSpc>
                          <a:spcPct val="100000"/>
                        </a:lnSpc>
                        <a:spcAft>
                          <a:spcPts val="0"/>
                        </a:spcAft>
                      </a:pPr>
                      <a:r>
                        <a:rPr lang="en-GB" sz="2000" b="0" noProof="0" dirty="0" smtClean="0">
                          <a:solidFill>
                            <a:schemeClr val="bg1"/>
                          </a:solidFill>
                          <a:effectLst/>
                        </a:rPr>
                        <a:t>Factorability: Good</a:t>
                      </a:r>
                      <a:r>
                        <a:rPr lang="en-GB" sz="2000" b="0" baseline="0" noProof="0" dirty="0" smtClean="0">
                          <a:solidFill>
                            <a:schemeClr val="bg1"/>
                          </a:solidFill>
                          <a:effectLst/>
                        </a:rPr>
                        <a:t> to excellent</a:t>
                      </a:r>
                      <a:r>
                        <a:rPr lang="en-GB" sz="2000" b="0" noProof="0" dirty="0" smtClean="0">
                          <a:solidFill>
                            <a:schemeClr val="bg1"/>
                          </a:solidFill>
                          <a:effectLst/>
                        </a:rPr>
                        <a:t> as</a:t>
                      </a:r>
                      <a:r>
                        <a:rPr lang="en-GB" sz="2000" b="0" baseline="0" noProof="0" dirty="0" smtClean="0">
                          <a:solidFill>
                            <a:schemeClr val="bg1"/>
                          </a:solidFill>
                          <a:effectLst/>
                        </a:rPr>
                        <a:t> only three items were suppressed due to low factor weights and/or cross-loadings.</a:t>
                      </a:r>
                      <a:endParaRPr lang="en-GB" sz="2000" b="0" noProof="0" dirty="0">
                        <a:solidFill>
                          <a:schemeClr val="bg1"/>
                        </a:solidFill>
                        <a:effectLst/>
                        <a:latin typeface="Calibri"/>
                        <a:ea typeface="Calibri"/>
                        <a:cs typeface="Times New Roman"/>
                      </a:endParaRPr>
                    </a:p>
                  </a:txBody>
                  <a:tcPr marL="44450" marR="44450" marT="0" marB="0"/>
                </a:tc>
                <a:tc>
                  <a:txBody>
                    <a:bodyPr/>
                    <a:lstStyle/>
                    <a:p>
                      <a:pPr>
                        <a:lnSpc>
                          <a:spcPct val="100000"/>
                        </a:lnSpc>
                        <a:spcAft>
                          <a:spcPts val="0"/>
                        </a:spcAft>
                      </a:pPr>
                      <a:r>
                        <a:rPr lang="en-GB" sz="2000" noProof="0" dirty="0" smtClean="0">
                          <a:solidFill>
                            <a:schemeClr val="bg1"/>
                          </a:solidFill>
                          <a:effectLst/>
                        </a:rPr>
                        <a:t>S4 “I know how to change who I share content with (e.g. friends, friends of friends or public)”</a:t>
                      </a:r>
                    </a:p>
                    <a:p>
                      <a:pPr>
                        <a:lnSpc>
                          <a:spcPct val="100000"/>
                        </a:lnSpc>
                        <a:spcAft>
                          <a:spcPts val="0"/>
                        </a:spcAft>
                      </a:pPr>
                      <a:r>
                        <a:rPr lang="en-GB" sz="2000" noProof="0" dirty="0" smtClean="0">
                          <a:solidFill>
                            <a:schemeClr val="bg1"/>
                          </a:solidFill>
                          <a:effectLst/>
                        </a:rPr>
                        <a:t>S5</a:t>
                      </a:r>
                      <a:r>
                        <a:rPr lang="en-GB" sz="2000" baseline="0" noProof="0" dirty="0" smtClean="0">
                          <a:solidFill>
                            <a:schemeClr val="bg1"/>
                          </a:solidFill>
                          <a:effectLst/>
                        </a:rPr>
                        <a:t> </a:t>
                      </a:r>
                      <a:r>
                        <a:rPr lang="en-GB" sz="2000" noProof="0" dirty="0" smtClean="0">
                          <a:solidFill>
                            <a:schemeClr val="bg1"/>
                          </a:solidFill>
                          <a:effectLst/>
                        </a:rPr>
                        <a:t>“I know how to remove friends from my contact lists”</a:t>
                      </a:r>
                    </a:p>
                    <a:p>
                      <a:pPr>
                        <a:lnSpc>
                          <a:spcPct val="100000"/>
                        </a:lnSpc>
                        <a:spcAft>
                          <a:spcPts val="0"/>
                        </a:spcAft>
                      </a:pPr>
                      <a:r>
                        <a:rPr lang="en-GB" sz="2000" noProof="0" dirty="0" smtClean="0">
                          <a:solidFill>
                            <a:schemeClr val="bg1"/>
                          </a:solidFill>
                          <a:effectLst/>
                        </a:rPr>
                        <a:t>IN1</a:t>
                      </a:r>
                      <a:r>
                        <a:rPr lang="en-GB" sz="2000" baseline="0" noProof="0" dirty="0" smtClean="0">
                          <a:solidFill>
                            <a:schemeClr val="bg1"/>
                          </a:solidFill>
                          <a:effectLst/>
                        </a:rPr>
                        <a:t> „I find it hard to decide what the best keywords are to use for online searches. “</a:t>
                      </a:r>
                      <a:endParaRPr lang="en-GB" sz="2000" noProof="0" dirty="0">
                        <a:solidFill>
                          <a:schemeClr val="bg1"/>
                        </a:solidFill>
                        <a:effectLst/>
                        <a:latin typeface="Calibri"/>
                        <a:ea typeface="Calibri"/>
                        <a:cs typeface="Times New Roman"/>
                      </a:endParaRPr>
                    </a:p>
                  </a:txBody>
                  <a:tcPr marL="44450" marR="44450" marT="0" marB="0"/>
                </a:tc>
                <a:extLst>
                  <a:ext uri="{0D108BD9-81ED-4DB2-BD59-A6C34878D82A}">
                    <a16:rowId xmlns:a16="http://schemas.microsoft.com/office/drawing/2014/main" val="10001"/>
                  </a:ext>
                </a:extLst>
              </a:tr>
              <a:tr h="937166">
                <a:tc>
                  <a:txBody>
                    <a:bodyPr/>
                    <a:lstStyle/>
                    <a:p>
                      <a:pPr>
                        <a:lnSpc>
                          <a:spcPct val="100000"/>
                        </a:lnSpc>
                        <a:spcAft>
                          <a:spcPts val="0"/>
                        </a:spcAft>
                      </a:pPr>
                      <a:r>
                        <a:rPr lang="en-GB" sz="2000" noProof="0" dirty="0" smtClean="0">
                          <a:solidFill>
                            <a:schemeClr val="bg1"/>
                          </a:solidFill>
                          <a:effectLst/>
                        </a:rPr>
                        <a:t>CFA</a:t>
                      </a:r>
                      <a:endParaRPr lang="en-GB" sz="2000" noProof="0" dirty="0">
                        <a:solidFill>
                          <a:schemeClr val="bg1"/>
                        </a:solidFill>
                        <a:effectLst/>
                        <a:latin typeface="Calibri"/>
                        <a:ea typeface="Calibri"/>
                        <a:cs typeface="Times New Roman"/>
                      </a:endParaRPr>
                    </a:p>
                  </a:txBody>
                  <a:tcPr marL="44450" marR="44450" marT="0" marB="0"/>
                </a:tc>
                <a:tc>
                  <a:txBody>
                    <a:bodyPr/>
                    <a:lstStyle/>
                    <a:p>
                      <a:pPr>
                        <a:lnSpc>
                          <a:spcPct val="100000"/>
                        </a:lnSpc>
                        <a:spcAft>
                          <a:spcPts val="0"/>
                        </a:spcAft>
                      </a:pPr>
                      <a:r>
                        <a:rPr lang="en-GB" sz="2000" b="0" noProof="0" dirty="0" smtClean="0">
                          <a:solidFill>
                            <a:schemeClr val="bg1"/>
                          </a:solidFill>
                          <a:effectLst/>
                        </a:rPr>
                        <a:t>Model fit:</a:t>
                      </a:r>
                      <a:r>
                        <a:rPr lang="en-GB" sz="2000" b="0" baseline="0" noProof="0" dirty="0" smtClean="0">
                          <a:solidFill>
                            <a:schemeClr val="bg1"/>
                          </a:solidFill>
                          <a:effectLst/>
                        </a:rPr>
                        <a:t> Good to excellent</a:t>
                      </a:r>
                    </a:p>
                    <a:p>
                      <a:pPr>
                        <a:lnSpc>
                          <a:spcPct val="100000"/>
                        </a:lnSpc>
                        <a:spcAft>
                          <a:spcPts val="0"/>
                        </a:spcAft>
                      </a:pPr>
                      <a:endParaRPr lang="sl-SI" sz="2000" b="0" baseline="0" noProof="0" dirty="0" smtClean="0">
                        <a:solidFill>
                          <a:schemeClr val="bg1"/>
                        </a:solidFill>
                        <a:effectLst/>
                      </a:endParaRPr>
                    </a:p>
                    <a:p>
                      <a:pPr>
                        <a:lnSpc>
                          <a:spcPct val="100000"/>
                        </a:lnSpc>
                        <a:spcAft>
                          <a:spcPts val="0"/>
                        </a:spcAft>
                      </a:pPr>
                      <a:r>
                        <a:rPr lang="en-GB" sz="2000" b="0" baseline="0" noProof="0" dirty="0" smtClean="0">
                          <a:solidFill>
                            <a:schemeClr val="bg1"/>
                          </a:solidFill>
                          <a:effectLst/>
                        </a:rPr>
                        <a:t>Convergent validity: Good to excellent</a:t>
                      </a:r>
                    </a:p>
                    <a:p>
                      <a:pPr>
                        <a:lnSpc>
                          <a:spcPct val="100000"/>
                        </a:lnSpc>
                        <a:spcAft>
                          <a:spcPts val="0"/>
                        </a:spcAft>
                      </a:pPr>
                      <a:r>
                        <a:rPr lang="en-GB" sz="2000" b="0" baseline="0" noProof="0" dirty="0" smtClean="0">
                          <a:solidFill>
                            <a:schemeClr val="bg1"/>
                          </a:solidFill>
                          <a:effectLst/>
                        </a:rPr>
                        <a:t>Discriminate validity: Excellent</a:t>
                      </a:r>
                    </a:p>
                  </a:txBody>
                  <a:tcPr marL="44450" marR="44450" marT="0" marB="0"/>
                </a:tc>
                <a:tc>
                  <a:txBody>
                    <a:bodyPr/>
                    <a:lstStyle/>
                    <a:p>
                      <a:pPr>
                        <a:lnSpc>
                          <a:spcPct val="100000"/>
                        </a:lnSpc>
                        <a:spcAft>
                          <a:spcPts val="0"/>
                        </a:spcAft>
                      </a:pPr>
                      <a:r>
                        <a:rPr kumimoji="0" lang="en-GB" sz="2000" kern="1200" noProof="0" dirty="0" smtClean="0">
                          <a:solidFill>
                            <a:schemeClr val="bg1"/>
                          </a:solidFill>
                          <a:effectLst/>
                        </a:rPr>
                        <a:t>χ</a:t>
                      </a:r>
                      <a:r>
                        <a:rPr kumimoji="0" lang="en-GB" sz="2000" kern="1200" baseline="30000" noProof="0" dirty="0" smtClean="0">
                          <a:solidFill>
                            <a:schemeClr val="bg1"/>
                          </a:solidFill>
                          <a:effectLst/>
                        </a:rPr>
                        <a:t>2</a:t>
                      </a:r>
                      <a:r>
                        <a:rPr kumimoji="0" lang="en-GB" sz="2000" kern="1200" noProof="0" dirty="0" smtClean="0">
                          <a:solidFill>
                            <a:schemeClr val="bg1"/>
                          </a:solidFill>
                          <a:effectLst/>
                        </a:rPr>
                        <a:t>(113) = 398.870, p &lt; .001, RMSEA = .061 (90% CI = .054–.067), CFI = .951.</a:t>
                      </a:r>
                    </a:p>
                    <a:p>
                      <a:pPr>
                        <a:lnSpc>
                          <a:spcPct val="100000"/>
                        </a:lnSpc>
                        <a:spcAft>
                          <a:spcPts val="0"/>
                        </a:spcAft>
                      </a:pPr>
                      <a:r>
                        <a:rPr kumimoji="0" lang="en-GB" sz="2000" kern="1200" noProof="0" dirty="0" smtClean="0">
                          <a:solidFill>
                            <a:schemeClr val="bg1"/>
                          </a:solidFill>
                          <a:effectLst/>
                        </a:rPr>
                        <a:t>Cronbach‘s α &gt; .74</a:t>
                      </a:r>
                      <a:r>
                        <a:rPr kumimoji="0" lang="sl-SI" sz="2000" kern="1200" noProof="0" dirty="0" smtClean="0">
                          <a:solidFill>
                            <a:schemeClr val="bg1"/>
                          </a:solidFill>
                          <a:effectLst/>
                        </a:rPr>
                        <a:t>,</a:t>
                      </a:r>
                      <a:r>
                        <a:rPr kumimoji="0" lang="sl-SI" sz="2000" kern="1200" baseline="0" noProof="0" dirty="0" smtClean="0">
                          <a:solidFill>
                            <a:schemeClr val="bg1"/>
                          </a:solidFill>
                          <a:effectLst/>
                        </a:rPr>
                        <a:t> </a:t>
                      </a:r>
                      <a:r>
                        <a:rPr kumimoji="0" lang="en-GB" sz="2000" kern="1200" noProof="0" dirty="0" smtClean="0">
                          <a:solidFill>
                            <a:schemeClr val="bg1"/>
                          </a:solidFill>
                          <a:effectLst/>
                        </a:rPr>
                        <a:t>CR &gt;</a:t>
                      </a:r>
                      <a:r>
                        <a:rPr kumimoji="0" lang="en-GB" sz="2000" kern="1200" baseline="0" noProof="0" dirty="0" smtClean="0">
                          <a:solidFill>
                            <a:schemeClr val="bg1"/>
                          </a:solidFill>
                          <a:effectLst/>
                        </a:rPr>
                        <a:t> 0.75</a:t>
                      </a:r>
                      <a:endParaRPr lang="en-GB" sz="1800" noProof="0" dirty="0">
                        <a:solidFill>
                          <a:schemeClr val="bg1"/>
                        </a:solidFill>
                        <a:effectLst/>
                        <a:latin typeface="Calibri"/>
                        <a:ea typeface="Calibri"/>
                        <a:cs typeface="Times New Roman"/>
                      </a:endParaRPr>
                    </a:p>
                  </a:txBody>
                  <a:tcPr marL="44450" marR="44450" marT="0" marB="0"/>
                </a:tc>
                <a:extLst>
                  <a:ext uri="{0D108BD9-81ED-4DB2-BD59-A6C34878D82A}">
                    <a16:rowId xmlns:a16="http://schemas.microsoft.com/office/drawing/2014/main" val="2788859240"/>
                  </a:ext>
                </a:extLst>
              </a:tr>
              <a:tr h="1042673">
                <a:tc>
                  <a:txBody>
                    <a:bodyPr/>
                    <a:lstStyle/>
                    <a:p>
                      <a:pPr>
                        <a:lnSpc>
                          <a:spcPct val="100000"/>
                        </a:lnSpc>
                        <a:spcAft>
                          <a:spcPts val="0"/>
                        </a:spcAft>
                      </a:pPr>
                      <a:r>
                        <a:rPr kumimoji="0" lang="en-GB" sz="2000" kern="1200" noProof="0" dirty="0" smtClean="0">
                          <a:solidFill>
                            <a:schemeClr val="bg1"/>
                          </a:solidFill>
                          <a:effectLst/>
                        </a:rPr>
                        <a:t>Criterion validity</a:t>
                      </a:r>
                      <a:endParaRPr kumimoji="0" lang="en-GB" sz="2000" kern="1200" noProof="0" dirty="0">
                        <a:solidFill>
                          <a:schemeClr val="bg1"/>
                        </a:solidFill>
                        <a:effectLst/>
                        <a:latin typeface="+mn-lt"/>
                        <a:ea typeface="+mn-ea"/>
                        <a:cs typeface="+mn-cs"/>
                      </a:endParaRPr>
                    </a:p>
                  </a:txBody>
                  <a:tcPr marL="44450" marR="44450" marT="0" marB="0"/>
                </a:tc>
                <a:tc>
                  <a:txBody>
                    <a:bodyPr/>
                    <a:lstStyle/>
                    <a:p>
                      <a:pPr>
                        <a:lnSpc>
                          <a:spcPct val="100000"/>
                        </a:lnSpc>
                        <a:spcAft>
                          <a:spcPts val="0"/>
                        </a:spcAft>
                      </a:pPr>
                      <a:r>
                        <a:rPr kumimoji="0" lang="en-GB" sz="2000" kern="1200" noProof="0" dirty="0" smtClean="0">
                          <a:solidFill>
                            <a:schemeClr val="bg1"/>
                          </a:solidFill>
                          <a:effectLst/>
                        </a:rPr>
                        <a:t>Fully confirmed for Operational and Creative skills</a:t>
                      </a:r>
                    </a:p>
                    <a:p>
                      <a:pPr>
                        <a:lnSpc>
                          <a:spcPct val="100000"/>
                        </a:lnSpc>
                        <a:spcAft>
                          <a:spcPts val="0"/>
                        </a:spcAft>
                      </a:pPr>
                      <a:r>
                        <a:rPr kumimoji="0" lang="en-GB" sz="2000" kern="1200" noProof="0" dirty="0" smtClean="0">
                          <a:solidFill>
                            <a:schemeClr val="bg1"/>
                          </a:solidFill>
                          <a:effectLst/>
                        </a:rPr>
                        <a:t>Partially confirmed for Information navigation skills</a:t>
                      </a:r>
                    </a:p>
                    <a:p>
                      <a:pPr>
                        <a:lnSpc>
                          <a:spcPct val="100000"/>
                        </a:lnSpc>
                        <a:spcAft>
                          <a:spcPts val="0"/>
                        </a:spcAft>
                      </a:pPr>
                      <a:r>
                        <a:rPr kumimoji="0" lang="en-GB" sz="2000" kern="1200" noProof="0" dirty="0" smtClean="0">
                          <a:solidFill>
                            <a:schemeClr val="bg1"/>
                          </a:solidFill>
                          <a:effectLst/>
                        </a:rPr>
                        <a:t>Rejected for Social Skills</a:t>
                      </a:r>
                      <a:endParaRPr kumimoji="0" lang="en-GB" sz="2000" kern="1200" noProof="0" dirty="0">
                        <a:solidFill>
                          <a:schemeClr val="bg1"/>
                        </a:solidFill>
                        <a:effectLst/>
                        <a:latin typeface="+mn-lt"/>
                        <a:ea typeface="+mn-ea"/>
                        <a:cs typeface="+mn-cs"/>
                      </a:endParaRPr>
                    </a:p>
                  </a:txBody>
                  <a:tcPr marL="44450" marR="44450" marT="0" marB="0"/>
                </a:tc>
                <a:tc>
                  <a:txBody>
                    <a:bodyPr/>
                    <a:lstStyle/>
                    <a:p>
                      <a:pPr>
                        <a:lnSpc>
                          <a:spcPct val="100000"/>
                        </a:lnSpc>
                        <a:spcAft>
                          <a:spcPts val="0"/>
                        </a:spcAft>
                      </a:pPr>
                      <a:r>
                        <a:rPr lang="en-GB" sz="2000" noProof="0" dirty="0" smtClean="0">
                          <a:solidFill>
                            <a:schemeClr val="bg1"/>
                          </a:solidFill>
                          <a:effectLst/>
                          <a:latin typeface="Calibri"/>
                          <a:ea typeface="Calibri"/>
                          <a:cs typeface="Times New Roman"/>
                        </a:rPr>
                        <a:t>The criterion</a:t>
                      </a:r>
                      <a:r>
                        <a:rPr lang="en-GB" sz="2000" baseline="0" noProof="0" dirty="0" smtClean="0">
                          <a:solidFill>
                            <a:schemeClr val="bg1"/>
                          </a:solidFill>
                          <a:effectLst/>
                          <a:latin typeface="Calibri"/>
                          <a:ea typeface="Calibri"/>
                          <a:cs typeface="Times New Roman"/>
                        </a:rPr>
                        <a:t> variables were measures of corresponding types of internet use: operational, information navigation, social, creative.</a:t>
                      </a:r>
                      <a:endParaRPr lang="en-GB" sz="2000" noProof="0" dirty="0">
                        <a:solidFill>
                          <a:schemeClr val="bg1"/>
                        </a:solidFill>
                        <a:effectLst/>
                        <a:latin typeface="Calibri"/>
                        <a:ea typeface="Calibri"/>
                        <a:cs typeface="Times New Roman"/>
                      </a:endParaRPr>
                    </a:p>
                  </a:txBody>
                  <a:tcPr marL="44450" marR="44450" marT="0" marB="0"/>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fld id="{103E5CD9-9E25-4F17-855D-EBB4E0D362C2}" type="slidenum">
              <a:rPr lang="sl-SI" smtClean="0"/>
              <a:pPr/>
              <a:t>10</a:t>
            </a:fld>
            <a:endParaRPr lang="sl-SI"/>
          </a:p>
        </p:txBody>
      </p:sp>
      <p:sp>
        <p:nvSpPr>
          <p:cNvPr id="3" name="Footer Placeholder 2"/>
          <p:cNvSpPr>
            <a:spLocks noGrp="1"/>
          </p:cNvSpPr>
          <p:nvPr>
            <p:ph type="ftr" sz="quarter" idx="11"/>
          </p:nvPr>
        </p:nvSpPr>
        <p:spPr/>
        <p:txBody>
          <a:bodyPr/>
          <a:lstStyle/>
          <a:p>
            <a:pPr algn="l"/>
            <a:r>
              <a:rPr lang="sl-SI" smtClean="0"/>
              <a:t>2019 ESRA Conference, Zagreb – Petrovčič et al.©</a:t>
            </a:r>
            <a:endParaRPr lang="sl-SI" dirty="0"/>
          </a:p>
        </p:txBody>
      </p:sp>
    </p:spTree>
    <p:extLst>
      <p:ext uri="{BB962C8B-B14F-4D97-AF65-F5344CB8AC3E}">
        <p14:creationId xmlns:p14="http://schemas.microsoft.com/office/powerpoint/2010/main" val="3854217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p>
            <a:r>
              <a:rPr lang="en-GB" dirty="0" smtClean="0"/>
              <a:t>Results – Measurement invariance</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64905370"/>
              </p:ext>
            </p:extLst>
          </p:nvPr>
        </p:nvGraphicFramePr>
        <p:xfrm>
          <a:off x="791008" y="1395194"/>
          <a:ext cx="11089239" cy="2940795"/>
        </p:xfrm>
        <a:graphic>
          <a:graphicData uri="http://schemas.openxmlformats.org/drawingml/2006/table">
            <a:tbl>
              <a:tblPr firstRow="1" firstCol="1" bandRow="1">
                <a:tableStyleId>{72833802-FEF1-4C79-8D5D-14CF1EAF98D9}</a:tableStyleId>
              </a:tblPr>
              <a:tblGrid>
                <a:gridCol w="1993854">
                  <a:extLst>
                    <a:ext uri="{9D8B030D-6E8A-4147-A177-3AD203B41FA5}">
                      <a16:colId xmlns:a16="http://schemas.microsoft.com/office/drawing/2014/main" val="2645235395"/>
                    </a:ext>
                  </a:extLst>
                </a:gridCol>
                <a:gridCol w="3027693">
                  <a:extLst>
                    <a:ext uri="{9D8B030D-6E8A-4147-A177-3AD203B41FA5}">
                      <a16:colId xmlns:a16="http://schemas.microsoft.com/office/drawing/2014/main" val="1000502442"/>
                    </a:ext>
                  </a:extLst>
                </a:gridCol>
                <a:gridCol w="886154">
                  <a:extLst>
                    <a:ext uri="{9D8B030D-6E8A-4147-A177-3AD203B41FA5}">
                      <a16:colId xmlns:a16="http://schemas.microsoft.com/office/drawing/2014/main" val="3783366251"/>
                    </a:ext>
                  </a:extLst>
                </a:gridCol>
                <a:gridCol w="516923">
                  <a:extLst>
                    <a:ext uri="{9D8B030D-6E8A-4147-A177-3AD203B41FA5}">
                      <a16:colId xmlns:a16="http://schemas.microsoft.com/office/drawing/2014/main" val="623644136"/>
                    </a:ext>
                  </a:extLst>
                </a:gridCol>
                <a:gridCol w="812308">
                  <a:extLst>
                    <a:ext uri="{9D8B030D-6E8A-4147-A177-3AD203B41FA5}">
                      <a16:colId xmlns:a16="http://schemas.microsoft.com/office/drawing/2014/main" val="1138787929"/>
                    </a:ext>
                  </a:extLst>
                </a:gridCol>
                <a:gridCol w="516923">
                  <a:extLst>
                    <a:ext uri="{9D8B030D-6E8A-4147-A177-3AD203B41FA5}">
                      <a16:colId xmlns:a16="http://schemas.microsoft.com/office/drawing/2014/main" val="2707682018"/>
                    </a:ext>
                  </a:extLst>
                </a:gridCol>
                <a:gridCol w="887112">
                  <a:extLst>
                    <a:ext uri="{9D8B030D-6E8A-4147-A177-3AD203B41FA5}">
                      <a16:colId xmlns:a16="http://schemas.microsoft.com/office/drawing/2014/main" val="872944827"/>
                    </a:ext>
                  </a:extLst>
                </a:gridCol>
                <a:gridCol w="1402120">
                  <a:extLst>
                    <a:ext uri="{9D8B030D-6E8A-4147-A177-3AD203B41FA5}">
                      <a16:colId xmlns:a16="http://schemas.microsoft.com/office/drawing/2014/main" val="3737281305"/>
                    </a:ext>
                  </a:extLst>
                </a:gridCol>
                <a:gridCol w="516923">
                  <a:extLst>
                    <a:ext uri="{9D8B030D-6E8A-4147-A177-3AD203B41FA5}">
                      <a16:colId xmlns:a16="http://schemas.microsoft.com/office/drawing/2014/main" val="2568294078"/>
                    </a:ext>
                  </a:extLst>
                </a:gridCol>
                <a:gridCol w="529229">
                  <a:extLst>
                    <a:ext uri="{9D8B030D-6E8A-4147-A177-3AD203B41FA5}">
                      <a16:colId xmlns:a16="http://schemas.microsoft.com/office/drawing/2014/main" val="2287428347"/>
                    </a:ext>
                  </a:extLst>
                </a:gridCol>
              </a:tblGrid>
              <a:tr h="492578">
                <a:tc>
                  <a:txBody>
                    <a:bodyPr/>
                    <a:lstStyle/>
                    <a:p>
                      <a:pPr>
                        <a:lnSpc>
                          <a:spcPct val="100000"/>
                        </a:lnSpc>
                        <a:spcAft>
                          <a:spcPts val="0"/>
                        </a:spcAft>
                      </a:pPr>
                      <a:r>
                        <a:rPr lang="en-GB" sz="1400" dirty="0">
                          <a:solidFill>
                            <a:schemeClr val="bg1"/>
                          </a:solidFill>
                          <a:effectLst/>
                        </a:rPr>
                        <a:t>Model description</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Description</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χ</a:t>
                      </a:r>
                      <a:r>
                        <a:rPr lang="en-GB" sz="1400" baseline="30000" dirty="0">
                          <a:solidFill>
                            <a:schemeClr val="bg1"/>
                          </a:solidFill>
                          <a:effectLst/>
                        </a:rPr>
                        <a:t>2</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err="1">
                          <a:solidFill>
                            <a:schemeClr val="bg1"/>
                          </a:solidFill>
                          <a:effectLst/>
                        </a:rPr>
                        <a:t>df</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∆χ</a:t>
                      </a:r>
                      <a:r>
                        <a:rPr lang="en-GB" sz="1400" baseline="30000" dirty="0">
                          <a:solidFill>
                            <a:schemeClr val="bg1"/>
                          </a:solidFill>
                          <a:effectLst/>
                        </a:rPr>
                        <a:t>2</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a:t>
                      </a:r>
                      <a:r>
                        <a:rPr lang="en-GB" sz="1400" dirty="0" err="1">
                          <a:solidFill>
                            <a:schemeClr val="bg1"/>
                          </a:solidFill>
                          <a:effectLst/>
                        </a:rPr>
                        <a:t>df</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p(∆χ</a:t>
                      </a:r>
                      <a:r>
                        <a:rPr lang="en-GB" sz="1400" baseline="30000" dirty="0">
                          <a:solidFill>
                            <a:schemeClr val="bg1"/>
                          </a:solidFill>
                          <a:effectLst/>
                        </a:rPr>
                        <a:t>2</a:t>
                      </a:r>
                      <a:r>
                        <a:rPr lang="en-GB" sz="1400" dirty="0">
                          <a:solidFill>
                            <a:schemeClr val="bg1"/>
                          </a:solidFill>
                          <a:effectLst/>
                        </a:rPr>
                        <a:t>)</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RMSEA (90% CI)</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CFI</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tc>
                  <a:txBody>
                    <a:bodyPr/>
                    <a:lstStyle/>
                    <a:p>
                      <a:pPr>
                        <a:lnSpc>
                          <a:spcPct val="100000"/>
                        </a:lnSpc>
                        <a:spcAft>
                          <a:spcPts val="0"/>
                        </a:spcAft>
                      </a:pPr>
                      <a:r>
                        <a:rPr lang="en-GB" sz="1400" dirty="0">
                          <a:solidFill>
                            <a:schemeClr val="bg1"/>
                          </a:solidFill>
                          <a:effectLst/>
                        </a:rPr>
                        <a:t>∆CFI</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lumMod val="40000"/>
                        <a:lumOff val="60000"/>
                      </a:schemeClr>
                    </a:solidFill>
                  </a:tcPr>
                </a:tc>
                <a:extLst>
                  <a:ext uri="{0D108BD9-81ED-4DB2-BD59-A6C34878D82A}">
                    <a16:rowId xmlns:a16="http://schemas.microsoft.com/office/drawing/2014/main" val="2148336169"/>
                  </a:ext>
                </a:extLst>
              </a:tr>
              <a:tr h="564973">
                <a:tc>
                  <a:txBody>
                    <a:bodyPr/>
                    <a:lstStyle/>
                    <a:p>
                      <a:pPr>
                        <a:lnSpc>
                          <a:spcPct val="100000"/>
                        </a:lnSpc>
                        <a:spcAft>
                          <a:spcPts val="0"/>
                        </a:spcAft>
                      </a:pPr>
                      <a:r>
                        <a:rPr lang="en-GB" sz="1400" dirty="0">
                          <a:solidFill>
                            <a:schemeClr val="bg1"/>
                          </a:solidFill>
                          <a:effectLst/>
                        </a:rPr>
                        <a:t>M1. Configural model</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nSpc>
                          <a:spcPct val="100000"/>
                        </a:lnSpc>
                        <a:spcAft>
                          <a:spcPts val="0"/>
                        </a:spcAft>
                      </a:pPr>
                      <a:r>
                        <a:rPr lang="en-GB" sz="1400" dirty="0">
                          <a:solidFill>
                            <a:schemeClr val="bg1"/>
                          </a:solidFill>
                          <a:effectLst/>
                        </a:rPr>
                        <a:t>No equality constraints imposed</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511.745</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226</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nSpc>
                          <a:spcPct val="100000"/>
                        </a:lnSpc>
                      </a:pPr>
                      <a:endParaRPr lang="sl-SI" sz="1200">
                        <a:solidFill>
                          <a:schemeClr val="bg1"/>
                        </a:solidFill>
                        <a:effectLst/>
                        <a:latin typeface="Calibri" panose="020F0502020204030204" pitchFamily="34" charset="0"/>
                        <a:cs typeface="Times New Roman" panose="02020603050405020304" pitchFamily="18" charset="0"/>
                      </a:endParaRPr>
                    </a:p>
                  </a:txBody>
                  <a:tcPr marL="62345" marR="62345" marT="0" marB="0" anchor="ctr"/>
                </a:tc>
                <a:tc>
                  <a:txBody>
                    <a:bodyPr/>
                    <a:lstStyle/>
                    <a:p>
                      <a:pPr>
                        <a:lnSpc>
                          <a:spcPct val="100000"/>
                        </a:lnSpc>
                      </a:pPr>
                      <a:endParaRPr lang="sl-SI" sz="1200">
                        <a:solidFill>
                          <a:schemeClr val="bg1"/>
                        </a:solidFill>
                        <a:effectLst/>
                        <a:latin typeface="Calibri" panose="020F0502020204030204" pitchFamily="34" charset="0"/>
                        <a:cs typeface="Times New Roman" panose="02020603050405020304" pitchFamily="18" charset="0"/>
                      </a:endParaRPr>
                    </a:p>
                  </a:txBody>
                  <a:tcPr marL="62345" marR="62345" marT="0" marB="0" anchor="ctr"/>
                </a:tc>
                <a:tc>
                  <a:txBody>
                    <a:bodyPr/>
                    <a:lstStyle/>
                    <a:p>
                      <a:pPr>
                        <a:lnSpc>
                          <a:spcPct val="100000"/>
                        </a:lnSpc>
                      </a:pPr>
                      <a:endParaRPr lang="sl-SI" sz="1200">
                        <a:solidFill>
                          <a:schemeClr val="bg1"/>
                        </a:solidFill>
                        <a:effectLst/>
                        <a:latin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.043 (.038-.048)</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.946</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nSpc>
                          <a:spcPct val="100000"/>
                        </a:lnSpc>
                      </a:pPr>
                      <a:endParaRPr lang="sl-SI" sz="1200">
                        <a:solidFill>
                          <a:schemeClr val="bg1"/>
                        </a:solidFill>
                        <a:effectLst/>
                        <a:latin typeface="Calibri" panose="020F0502020204030204" pitchFamily="34" charset="0"/>
                        <a:cs typeface="Times New Roman" panose="02020603050405020304" pitchFamily="18" charset="0"/>
                      </a:endParaRPr>
                    </a:p>
                  </a:txBody>
                  <a:tcPr marL="62345" marR="62345" marT="0" marB="0" anchor="ctr"/>
                </a:tc>
                <a:extLst>
                  <a:ext uri="{0D108BD9-81ED-4DB2-BD59-A6C34878D82A}">
                    <a16:rowId xmlns:a16="http://schemas.microsoft.com/office/drawing/2014/main" val="3502988317"/>
                  </a:ext>
                </a:extLst>
              </a:tr>
              <a:tr h="941622">
                <a:tc>
                  <a:txBody>
                    <a:bodyPr/>
                    <a:lstStyle/>
                    <a:p>
                      <a:pPr>
                        <a:lnSpc>
                          <a:spcPct val="100000"/>
                        </a:lnSpc>
                        <a:spcAft>
                          <a:spcPts val="0"/>
                        </a:spcAft>
                      </a:pPr>
                      <a:r>
                        <a:rPr lang="en-GB" sz="1400" dirty="0">
                          <a:solidFill>
                            <a:schemeClr val="bg1"/>
                          </a:solidFill>
                          <a:effectLst/>
                        </a:rPr>
                        <a:t>M2. Metric model</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nSpc>
                          <a:spcPct val="100000"/>
                        </a:lnSpc>
                        <a:spcAft>
                          <a:spcPts val="0"/>
                        </a:spcAft>
                      </a:pPr>
                      <a:r>
                        <a:rPr lang="en-GB" sz="1400">
                          <a:solidFill>
                            <a:schemeClr val="bg1"/>
                          </a:solidFill>
                          <a:effectLst/>
                        </a:rPr>
                        <a:t>M1 + all factor loadings constrained equal</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551.748</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239</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40.003</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13</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.000138*</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.044 (.039-.049)</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.941</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.005</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extLst>
                  <a:ext uri="{0D108BD9-81ED-4DB2-BD59-A6C34878D82A}">
                    <a16:rowId xmlns:a16="http://schemas.microsoft.com/office/drawing/2014/main" val="1841854008"/>
                  </a:ext>
                </a:extLst>
              </a:tr>
              <a:tr h="941622">
                <a:tc>
                  <a:txBody>
                    <a:bodyPr/>
                    <a:lstStyle/>
                    <a:p>
                      <a:pPr>
                        <a:lnSpc>
                          <a:spcPct val="100000"/>
                        </a:lnSpc>
                        <a:spcAft>
                          <a:spcPts val="0"/>
                        </a:spcAft>
                      </a:pPr>
                      <a:r>
                        <a:rPr lang="en-GB" sz="1400">
                          <a:solidFill>
                            <a:schemeClr val="bg1"/>
                          </a:solidFill>
                          <a:effectLst/>
                        </a:rPr>
                        <a:t>M3. Scalar model</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nSpc>
                          <a:spcPct val="100000"/>
                        </a:lnSpc>
                        <a:spcAft>
                          <a:spcPts val="0"/>
                        </a:spcAft>
                      </a:pPr>
                      <a:r>
                        <a:rPr lang="en-GB" sz="1400" dirty="0">
                          <a:solidFill>
                            <a:schemeClr val="bg1"/>
                          </a:solidFill>
                          <a:effectLst/>
                        </a:rPr>
                        <a:t>M2 + all indicator intercepts constrained equal</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654.306</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252</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142.561</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a:solidFill>
                            <a:schemeClr val="bg1"/>
                          </a:solidFill>
                          <a:effectLst/>
                        </a:rPr>
                        <a:t>26</a:t>
                      </a:r>
                      <a:endParaRPr lang="sl-SI"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&lt; .00001*</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.048 (.044-.053)</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.924</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tc>
                <a:tc>
                  <a:txBody>
                    <a:bodyPr/>
                    <a:lstStyle/>
                    <a:p>
                      <a:pPr algn="ctr">
                        <a:lnSpc>
                          <a:spcPct val="100000"/>
                        </a:lnSpc>
                        <a:spcAft>
                          <a:spcPts val="0"/>
                        </a:spcAft>
                      </a:pPr>
                      <a:r>
                        <a:rPr lang="en-GB" sz="1400" dirty="0">
                          <a:solidFill>
                            <a:schemeClr val="bg1"/>
                          </a:solidFill>
                          <a:effectLst/>
                        </a:rPr>
                        <a:t>.022</a:t>
                      </a:r>
                      <a:endParaRPr lang="sl-SI"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345" marR="62345" marT="0" marB="0" anchor="ctr">
                    <a:solidFill>
                      <a:schemeClr val="accent2"/>
                    </a:solidFill>
                  </a:tcPr>
                </a:tc>
                <a:extLst>
                  <a:ext uri="{0D108BD9-81ED-4DB2-BD59-A6C34878D82A}">
                    <a16:rowId xmlns:a16="http://schemas.microsoft.com/office/drawing/2014/main" val="104722977"/>
                  </a:ext>
                </a:extLst>
              </a:tr>
            </a:tbl>
          </a:graphicData>
        </a:graphic>
      </p:graphicFrame>
      <p:sp>
        <p:nvSpPr>
          <p:cNvPr id="4" name="Footer Placeholder 3"/>
          <p:cNvSpPr>
            <a:spLocks noGrp="1"/>
          </p:cNvSpPr>
          <p:nvPr>
            <p:ph type="ftr" sz="quarter" idx="11"/>
          </p:nvPr>
        </p:nvSpPr>
        <p:spPr/>
        <p:txBody>
          <a:bodyPr/>
          <a:lstStyle/>
          <a:p>
            <a:pPr algn="l"/>
            <a:r>
              <a:rPr lang="en-GB" dirty="0" smtClean="0"/>
              <a:t>2019 ESRA Conference, Zagreb – Petrovčič et al.©</a:t>
            </a:r>
            <a:endParaRPr lang="en-GB" dirty="0"/>
          </a:p>
        </p:txBody>
      </p:sp>
      <p:sp>
        <p:nvSpPr>
          <p:cNvPr id="5" name="Slide Number Placeholder 4"/>
          <p:cNvSpPr>
            <a:spLocks noGrp="1"/>
          </p:cNvSpPr>
          <p:nvPr>
            <p:ph type="sldNum" sz="quarter" idx="12"/>
          </p:nvPr>
        </p:nvSpPr>
        <p:spPr/>
        <p:txBody>
          <a:bodyPr/>
          <a:lstStyle/>
          <a:p>
            <a:fld id="{103E5CD9-9E25-4F17-855D-EBB4E0D362C2}" type="slidenum">
              <a:rPr lang="en-GB" smtClean="0"/>
              <a:pPr/>
              <a:t>11</a:t>
            </a:fld>
            <a:endParaRPr lang="en-GB" dirty="0"/>
          </a:p>
        </p:txBody>
      </p:sp>
      <p:sp>
        <p:nvSpPr>
          <p:cNvPr id="7" name="Rectangle 6"/>
          <p:cNvSpPr/>
          <p:nvPr/>
        </p:nvSpPr>
        <p:spPr>
          <a:xfrm>
            <a:off x="694207" y="4499169"/>
            <a:ext cx="11186040" cy="1477328"/>
          </a:xfrm>
          <a:prstGeom prst="rect">
            <a:avLst/>
          </a:prstGeom>
        </p:spPr>
        <p:txBody>
          <a:bodyPr wrap="square">
            <a:spAutoFit/>
          </a:bodyPr>
          <a:lstStyle/>
          <a:p>
            <a:pPr marL="285750" indent="-285750">
              <a:buFont typeface="Arial" panose="020B0604020202020204" pitchFamily="34" charset="0"/>
              <a:buChar char="•"/>
            </a:pPr>
            <a:r>
              <a:rPr lang="en-GB" dirty="0" smtClean="0">
                <a:solidFill>
                  <a:schemeClr val="bg1"/>
                </a:solidFill>
                <a:ea typeface="Calibri" panose="020F0502020204030204" pitchFamily="34" charset="0"/>
              </a:rPr>
              <a:t>The relative model fit for scalar invariance (ΔCFI = .022) suggested that the </a:t>
            </a:r>
            <a:r>
              <a:rPr lang="en-GB" b="1" dirty="0" smtClean="0">
                <a:solidFill>
                  <a:schemeClr val="bg1"/>
                </a:solidFill>
                <a:ea typeface="Calibri" panose="020F0502020204030204" pitchFamily="34" charset="0"/>
              </a:rPr>
              <a:t>scalar non-invariance is present</a:t>
            </a:r>
            <a:r>
              <a:rPr lang="en-GB" dirty="0" smtClean="0">
                <a:solidFill>
                  <a:schemeClr val="bg1"/>
                </a:solidFill>
                <a:ea typeface="Calibri" panose="020F0502020204030204" pitchFamily="34" charset="0"/>
              </a:rPr>
              <a:t> between young</a:t>
            </a:r>
            <a:r>
              <a:rPr lang="sl-SI" dirty="0" smtClean="0">
                <a:solidFill>
                  <a:schemeClr val="bg1"/>
                </a:solidFill>
                <a:ea typeface="Calibri" panose="020F0502020204030204" pitchFamily="34" charset="0"/>
              </a:rPr>
              <a:t>er</a:t>
            </a:r>
            <a:r>
              <a:rPr lang="en-GB" dirty="0" smtClean="0">
                <a:solidFill>
                  <a:schemeClr val="bg1"/>
                </a:solidFill>
                <a:ea typeface="Calibri" panose="020F0502020204030204" pitchFamily="34" charset="0"/>
              </a:rPr>
              <a:t> and old</a:t>
            </a:r>
            <a:r>
              <a:rPr lang="sl-SI" dirty="0" smtClean="0">
                <a:solidFill>
                  <a:schemeClr val="bg1"/>
                </a:solidFill>
                <a:ea typeface="Calibri" panose="020F0502020204030204" pitchFamily="34" charset="0"/>
              </a:rPr>
              <a:t>er</a:t>
            </a:r>
            <a:r>
              <a:rPr lang="en-GB" dirty="0" smtClean="0">
                <a:solidFill>
                  <a:schemeClr val="bg1"/>
                </a:solidFill>
                <a:ea typeface="Calibri" panose="020F0502020204030204" pitchFamily="34" charset="0"/>
              </a:rPr>
              <a:t> internet users.</a:t>
            </a:r>
          </a:p>
          <a:p>
            <a:pPr marL="285750" indent="-285750">
              <a:buFont typeface="Arial" panose="020B0604020202020204" pitchFamily="34" charset="0"/>
              <a:buChar char="•"/>
            </a:pPr>
            <a:r>
              <a:rPr lang="en-GB" dirty="0" smtClean="0">
                <a:solidFill>
                  <a:schemeClr val="bg1"/>
                </a:solidFill>
              </a:rPr>
              <a:t>The source of measurement inequality was the </a:t>
            </a:r>
            <a:r>
              <a:rPr lang="en-GB" b="1" dirty="0" smtClean="0">
                <a:solidFill>
                  <a:schemeClr val="bg1"/>
                </a:solidFill>
              </a:rPr>
              <a:t>Creative skills</a:t>
            </a:r>
            <a:r>
              <a:rPr lang="en-GB" dirty="0" smtClean="0">
                <a:solidFill>
                  <a:schemeClr val="bg1"/>
                </a:solidFill>
              </a:rPr>
              <a:t> factor: Younger and older internet user who have the </a:t>
            </a:r>
            <a:r>
              <a:rPr lang="en-GB" b="1" dirty="0" smtClean="0">
                <a:solidFill>
                  <a:schemeClr val="bg1"/>
                </a:solidFill>
              </a:rPr>
              <a:t>same score on Creative skills dimension</a:t>
            </a:r>
            <a:r>
              <a:rPr lang="en-GB" dirty="0" smtClean="0">
                <a:solidFill>
                  <a:schemeClr val="bg1"/>
                </a:solidFill>
              </a:rPr>
              <a:t> may not obtain </a:t>
            </a:r>
            <a:r>
              <a:rPr lang="en-GB" b="1" dirty="0" smtClean="0">
                <a:solidFill>
                  <a:schemeClr val="bg1"/>
                </a:solidFill>
              </a:rPr>
              <a:t>the same score on the corresponding scale indicators</a:t>
            </a:r>
            <a:r>
              <a:rPr lang="en-GB" dirty="0" smtClean="0">
                <a:solidFill>
                  <a:schemeClr val="bg1"/>
                </a:solidFill>
              </a:rPr>
              <a:t>.</a:t>
            </a:r>
            <a:endParaRPr lang="en-GB" dirty="0">
              <a:solidFill>
                <a:schemeClr val="bg1"/>
              </a:solidFill>
            </a:endParaRPr>
          </a:p>
        </p:txBody>
      </p:sp>
    </p:spTree>
    <p:extLst>
      <p:ext uri="{BB962C8B-B14F-4D97-AF65-F5344CB8AC3E}">
        <p14:creationId xmlns:p14="http://schemas.microsoft.com/office/powerpoint/2010/main" val="3901773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 Measurement invariance</a:t>
            </a:r>
            <a:endParaRPr lang="en-GB"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516067233"/>
              </p:ext>
            </p:extLst>
          </p:nvPr>
        </p:nvGraphicFramePr>
        <p:xfrm>
          <a:off x="619125" y="1770063"/>
          <a:ext cx="5384800" cy="3545840"/>
        </p:xfrm>
        <a:graphic>
          <a:graphicData uri="http://schemas.openxmlformats.org/drawingml/2006/table">
            <a:tbl>
              <a:tblPr firstRow="1" bandRow="1">
                <a:tableStyleId>{72833802-FEF1-4C79-8D5D-14CF1EAF98D9}</a:tableStyleId>
              </a:tblPr>
              <a:tblGrid>
                <a:gridCol w="436315">
                  <a:extLst>
                    <a:ext uri="{9D8B030D-6E8A-4147-A177-3AD203B41FA5}">
                      <a16:colId xmlns:a16="http://schemas.microsoft.com/office/drawing/2014/main" val="2052043285"/>
                    </a:ext>
                  </a:extLst>
                </a:gridCol>
                <a:gridCol w="3240360">
                  <a:extLst>
                    <a:ext uri="{9D8B030D-6E8A-4147-A177-3AD203B41FA5}">
                      <a16:colId xmlns:a16="http://schemas.microsoft.com/office/drawing/2014/main" val="1363065037"/>
                    </a:ext>
                  </a:extLst>
                </a:gridCol>
                <a:gridCol w="936104">
                  <a:extLst>
                    <a:ext uri="{9D8B030D-6E8A-4147-A177-3AD203B41FA5}">
                      <a16:colId xmlns:a16="http://schemas.microsoft.com/office/drawing/2014/main" val="1838144401"/>
                    </a:ext>
                  </a:extLst>
                </a:gridCol>
                <a:gridCol w="772021">
                  <a:extLst>
                    <a:ext uri="{9D8B030D-6E8A-4147-A177-3AD203B41FA5}">
                      <a16:colId xmlns:a16="http://schemas.microsoft.com/office/drawing/2014/main" val="1922825047"/>
                    </a:ext>
                  </a:extLst>
                </a:gridCol>
              </a:tblGrid>
              <a:tr h="370840">
                <a:tc>
                  <a:txBody>
                    <a:bodyPr/>
                    <a:lstStyle/>
                    <a:p>
                      <a:pPr algn="ctr"/>
                      <a:r>
                        <a:rPr lang="sl-SI" sz="1600" dirty="0" smtClean="0"/>
                        <a:t>#</a:t>
                      </a:r>
                      <a:endParaRPr lang="sl-SI" sz="1600" dirty="0"/>
                    </a:p>
                  </a:txBody>
                  <a:tcPr>
                    <a:solidFill>
                      <a:schemeClr val="accent2">
                        <a:lumMod val="40000"/>
                        <a:lumOff val="60000"/>
                      </a:schemeClr>
                    </a:solidFill>
                  </a:tcPr>
                </a:tc>
                <a:tc>
                  <a:txBody>
                    <a:bodyPr/>
                    <a:lstStyle/>
                    <a:p>
                      <a:pPr algn="ctr"/>
                      <a:r>
                        <a:rPr lang="sl-SI" sz="1600" dirty="0" err="1" smtClean="0"/>
                        <a:t>Wording</a:t>
                      </a:r>
                      <a:endParaRPr lang="sl-SI" sz="1600" dirty="0"/>
                    </a:p>
                  </a:txBody>
                  <a:tcPr>
                    <a:solidFill>
                      <a:schemeClr val="accent2">
                        <a:lumMod val="40000"/>
                        <a:lumOff val="60000"/>
                      </a:schemeClr>
                    </a:solidFill>
                  </a:tcPr>
                </a:tc>
                <a:tc>
                  <a:txBody>
                    <a:bodyPr/>
                    <a:lstStyle/>
                    <a:p>
                      <a:pPr algn="ctr"/>
                      <a:r>
                        <a:rPr lang="sl-SI" sz="1600" dirty="0" err="1" smtClean="0"/>
                        <a:t>Younger</a:t>
                      </a:r>
                      <a:endParaRPr lang="sl-SI" sz="1600" dirty="0"/>
                    </a:p>
                  </a:txBody>
                  <a:tcPr>
                    <a:solidFill>
                      <a:schemeClr val="accent2">
                        <a:lumMod val="40000"/>
                        <a:lumOff val="60000"/>
                      </a:schemeClr>
                    </a:solidFill>
                  </a:tcPr>
                </a:tc>
                <a:tc>
                  <a:txBody>
                    <a:bodyPr/>
                    <a:lstStyle/>
                    <a:p>
                      <a:pPr algn="ctr"/>
                      <a:r>
                        <a:rPr lang="sl-SI" sz="1600" dirty="0" err="1" smtClean="0"/>
                        <a:t>Older</a:t>
                      </a:r>
                      <a:endParaRPr lang="sl-SI" sz="1600" dirty="0"/>
                    </a:p>
                  </a:txBody>
                  <a:tcPr>
                    <a:solidFill>
                      <a:schemeClr val="accent2">
                        <a:lumMod val="40000"/>
                        <a:lumOff val="60000"/>
                      </a:schemeClr>
                    </a:solidFill>
                  </a:tcPr>
                </a:tc>
                <a:extLst>
                  <a:ext uri="{0D108BD9-81ED-4DB2-BD59-A6C34878D82A}">
                    <a16:rowId xmlns:a16="http://schemas.microsoft.com/office/drawing/2014/main" val="1824031104"/>
                  </a:ext>
                </a:extLst>
              </a:tr>
              <a:tr h="370840">
                <a:tc>
                  <a:txBody>
                    <a:bodyPr/>
                    <a:lstStyle/>
                    <a:p>
                      <a:r>
                        <a:rPr lang="sl-SI" sz="1600" dirty="0" smtClean="0">
                          <a:solidFill>
                            <a:schemeClr val="bg1"/>
                          </a:solidFill>
                        </a:rPr>
                        <a:t>C1</a:t>
                      </a:r>
                      <a:endParaRPr lang="sl-SI" sz="1600" dirty="0">
                        <a:solidFill>
                          <a:schemeClr val="bg1"/>
                        </a:solidFill>
                      </a:endParaRPr>
                    </a:p>
                  </a:txBody>
                  <a:tcPr/>
                </a:tc>
                <a:tc>
                  <a:txBody>
                    <a:bodyPr/>
                    <a:lstStyle/>
                    <a:p>
                      <a:r>
                        <a:rPr kumimoji="0" lang="en-GB" sz="1600" kern="1200" dirty="0" smtClean="0">
                          <a:solidFill>
                            <a:schemeClr val="bg1"/>
                          </a:solidFill>
                          <a:effectLst/>
                          <a:latin typeface="+mn-lt"/>
                          <a:ea typeface="+mn-ea"/>
                          <a:cs typeface="+mn-cs"/>
                        </a:rPr>
                        <a:t>I know how to create something new from existing online images, music or vide</a:t>
                      </a:r>
                      <a:r>
                        <a:rPr kumimoji="0" lang="sl-SI" sz="1600" kern="1200" dirty="0" smtClean="0">
                          <a:solidFill>
                            <a:schemeClr val="bg1"/>
                          </a:solidFill>
                          <a:effectLst/>
                          <a:latin typeface="+mn-lt"/>
                          <a:ea typeface="+mn-ea"/>
                          <a:cs typeface="+mn-cs"/>
                        </a:rPr>
                        <a:t>o.</a:t>
                      </a:r>
                      <a:endParaRPr lang="sl-SI" sz="1600" dirty="0">
                        <a:solidFill>
                          <a:schemeClr val="bg1"/>
                        </a:solidFill>
                      </a:endParaRPr>
                    </a:p>
                  </a:txBody>
                  <a:tcPr/>
                </a:tc>
                <a:tc>
                  <a:txBody>
                    <a:bodyPr/>
                    <a:lstStyle/>
                    <a:p>
                      <a:pPr algn="ctr"/>
                      <a:r>
                        <a:rPr lang="sl-SI" sz="1600" dirty="0" smtClean="0">
                          <a:solidFill>
                            <a:schemeClr val="bg1"/>
                          </a:solidFill>
                        </a:rPr>
                        <a:t>+</a:t>
                      </a:r>
                      <a:endParaRPr lang="sl-SI" sz="1600" dirty="0">
                        <a:solidFill>
                          <a:schemeClr val="bg1"/>
                        </a:solidFill>
                      </a:endParaRPr>
                    </a:p>
                  </a:txBody>
                  <a:tcPr/>
                </a:tc>
                <a:tc>
                  <a:txBody>
                    <a:bodyPr/>
                    <a:lstStyle/>
                    <a:p>
                      <a:pPr algn="ctr"/>
                      <a:endParaRPr lang="sl-SI" sz="1600" dirty="0">
                        <a:solidFill>
                          <a:schemeClr val="bg1"/>
                        </a:solidFill>
                      </a:endParaRPr>
                    </a:p>
                  </a:txBody>
                  <a:tcPr/>
                </a:tc>
                <a:extLst>
                  <a:ext uri="{0D108BD9-81ED-4DB2-BD59-A6C34878D82A}">
                    <a16:rowId xmlns:a16="http://schemas.microsoft.com/office/drawing/2014/main" val="2566932798"/>
                  </a:ext>
                </a:extLst>
              </a:tr>
              <a:tr h="370840">
                <a:tc>
                  <a:txBody>
                    <a:bodyPr/>
                    <a:lstStyle/>
                    <a:p>
                      <a:r>
                        <a:rPr lang="sl-SI" sz="1600" dirty="0" smtClean="0">
                          <a:solidFill>
                            <a:schemeClr val="bg1"/>
                          </a:solidFill>
                        </a:rPr>
                        <a:t>C2</a:t>
                      </a:r>
                      <a:endParaRPr lang="sl-SI" sz="1600" dirty="0">
                        <a:solidFill>
                          <a:schemeClr val="bg1"/>
                        </a:solidFill>
                      </a:endParaRPr>
                    </a:p>
                  </a:txBody>
                  <a:tcPr/>
                </a:tc>
                <a:tc>
                  <a:txBody>
                    <a:bodyPr/>
                    <a:lstStyle/>
                    <a:p>
                      <a:r>
                        <a:rPr lang="en-US" sz="1600" dirty="0" smtClean="0">
                          <a:solidFill>
                            <a:schemeClr val="bg1"/>
                          </a:solidFill>
                        </a:rPr>
                        <a:t>I know how to make basic changes to the content that others have produced</a:t>
                      </a:r>
                      <a:r>
                        <a:rPr lang="sl-SI" sz="1600" dirty="0" smtClean="0">
                          <a:solidFill>
                            <a:schemeClr val="bg1"/>
                          </a:solidFill>
                        </a:rPr>
                        <a:t>.</a:t>
                      </a:r>
                      <a:endParaRPr lang="sl-SI" sz="1600" dirty="0">
                        <a:solidFill>
                          <a:schemeClr val="bg1"/>
                        </a:solidFill>
                      </a:endParaRPr>
                    </a:p>
                  </a:txBody>
                  <a:tcPr/>
                </a:tc>
                <a:tc>
                  <a:txBody>
                    <a:bodyPr/>
                    <a:lstStyle/>
                    <a:p>
                      <a:pPr algn="ctr"/>
                      <a:endParaRPr lang="sl-SI" sz="1600" dirty="0">
                        <a:solidFill>
                          <a:schemeClr val="bg1"/>
                        </a:solidFill>
                      </a:endParaRPr>
                    </a:p>
                  </a:txBody>
                  <a:tcPr/>
                </a:tc>
                <a:tc>
                  <a:txBody>
                    <a:bodyPr/>
                    <a:lstStyle/>
                    <a:p>
                      <a:pPr algn="ctr"/>
                      <a:r>
                        <a:rPr lang="sl-SI" sz="1600" dirty="0" smtClean="0">
                          <a:solidFill>
                            <a:schemeClr val="bg1"/>
                          </a:solidFill>
                        </a:rPr>
                        <a:t>+</a:t>
                      </a:r>
                      <a:endParaRPr lang="sl-SI" sz="1600" dirty="0">
                        <a:solidFill>
                          <a:schemeClr val="bg1"/>
                        </a:solidFill>
                      </a:endParaRPr>
                    </a:p>
                  </a:txBody>
                  <a:tcPr/>
                </a:tc>
                <a:extLst>
                  <a:ext uri="{0D108BD9-81ED-4DB2-BD59-A6C34878D82A}">
                    <a16:rowId xmlns:a16="http://schemas.microsoft.com/office/drawing/2014/main" val="4053571197"/>
                  </a:ext>
                </a:extLst>
              </a:tr>
              <a:tr h="370840">
                <a:tc>
                  <a:txBody>
                    <a:bodyPr/>
                    <a:lstStyle/>
                    <a:p>
                      <a:r>
                        <a:rPr lang="sl-SI" sz="1600" dirty="0" smtClean="0">
                          <a:solidFill>
                            <a:schemeClr val="bg1"/>
                          </a:solidFill>
                        </a:rPr>
                        <a:t>C3</a:t>
                      </a:r>
                      <a:endParaRPr lang="sl-SI" sz="1600" dirty="0">
                        <a:solidFill>
                          <a:schemeClr val="bg1"/>
                        </a:solidFill>
                      </a:endParaRPr>
                    </a:p>
                  </a:txBody>
                  <a:tcPr/>
                </a:tc>
                <a:tc>
                  <a:txBody>
                    <a:bodyPr/>
                    <a:lstStyle/>
                    <a:p>
                      <a:r>
                        <a:rPr lang="en-US" sz="1600" dirty="0" smtClean="0">
                          <a:solidFill>
                            <a:schemeClr val="bg1"/>
                          </a:solidFill>
                        </a:rPr>
                        <a:t>I know how to design a website</a:t>
                      </a:r>
                      <a:r>
                        <a:rPr lang="sl-SI" sz="1600" dirty="0" smtClean="0">
                          <a:solidFill>
                            <a:schemeClr val="bg1"/>
                          </a:solidFill>
                        </a:rPr>
                        <a:t>.</a:t>
                      </a:r>
                      <a:endParaRPr lang="sl-SI" sz="1600" dirty="0">
                        <a:solidFill>
                          <a:schemeClr val="bg1"/>
                        </a:solidFill>
                      </a:endParaRPr>
                    </a:p>
                  </a:txBody>
                  <a:tcPr/>
                </a:tc>
                <a:tc>
                  <a:txBody>
                    <a:bodyPr/>
                    <a:lstStyle/>
                    <a:p>
                      <a:pPr algn="ctr"/>
                      <a:endParaRPr lang="sl-SI" sz="1600" dirty="0">
                        <a:solidFill>
                          <a:schemeClr val="bg1"/>
                        </a:solidFill>
                      </a:endParaRPr>
                    </a:p>
                  </a:txBody>
                  <a:tcPr/>
                </a:tc>
                <a:tc>
                  <a:txBody>
                    <a:bodyPr/>
                    <a:lstStyle/>
                    <a:p>
                      <a:pPr algn="ctr"/>
                      <a:r>
                        <a:rPr lang="sl-SI" sz="1600" dirty="0" smtClean="0">
                          <a:solidFill>
                            <a:schemeClr val="bg1"/>
                          </a:solidFill>
                        </a:rPr>
                        <a:t>+</a:t>
                      </a:r>
                      <a:endParaRPr lang="sl-SI" sz="1600" dirty="0">
                        <a:solidFill>
                          <a:schemeClr val="bg1"/>
                        </a:solidFill>
                      </a:endParaRPr>
                    </a:p>
                  </a:txBody>
                  <a:tcPr/>
                </a:tc>
                <a:extLst>
                  <a:ext uri="{0D108BD9-81ED-4DB2-BD59-A6C34878D82A}">
                    <a16:rowId xmlns:a16="http://schemas.microsoft.com/office/drawing/2014/main" val="3750886801"/>
                  </a:ext>
                </a:extLst>
              </a:tr>
              <a:tr h="370840">
                <a:tc>
                  <a:txBody>
                    <a:bodyPr/>
                    <a:lstStyle/>
                    <a:p>
                      <a:r>
                        <a:rPr lang="sl-SI" sz="1600" dirty="0" smtClean="0">
                          <a:solidFill>
                            <a:schemeClr val="bg1"/>
                          </a:solidFill>
                        </a:rPr>
                        <a:t>C4</a:t>
                      </a:r>
                      <a:endParaRPr lang="sl-SI" sz="1600" dirty="0">
                        <a:solidFill>
                          <a:schemeClr val="bg1"/>
                        </a:solidFill>
                      </a:endParaRPr>
                    </a:p>
                  </a:txBody>
                  <a:tcPr/>
                </a:tc>
                <a:tc>
                  <a:txBody>
                    <a:bodyPr/>
                    <a:lstStyle/>
                    <a:p>
                      <a:r>
                        <a:rPr lang="en-US" sz="1600" dirty="0" smtClean="0">
                          <a:solidFill>
                            <a:schemeClr val="bg1"/>
                          </a:solidFill>
                        </a:rPr>
                        <a:t>I know which different types of </a:t>
                      </a:r>
                      <a:r>
                        <a:rPr lang="en-US" sz="1600" dirty="0" err="1" smtClean="0">
                          <a:solidFill>
                            <a:schemeClr val="bg1"/>
                          </a:solidFill>
                        </a:rPr>
                        <a:t>licences</a:t>
                      </a:r>
                      <a:r>
                        <a:rPr lang="en-US" sz="1600" dirty="0" smtClean="0">
                          <a:solidFill>
                            <a:schemeClr val="bg1"/>
                          </a:solidFill>
                        </a:rPr>
                        <a:t> apply to online content</a:t>
                      </a:r>
                      <a:r>
                        <a:rPr lang="sl-SI" sz="1600" dirty="0" smtClean="0">
                          <a:solidFill>
                            <a:schemeClr val="bg1"/>
                          </a:solidFill>
                        </a:rPr>
                        <a:t>.</a:t>
                      </a:r>
                      <a:endParaRPr lang="sl-SI" sz="1600" dirty="0">
                        <a:solidFill>
                          <a:schemeClr val="bg1"/>
                        </a:solidFill>
                      </a:endParaRPr>
                    </a:p>
                  </a:txBody>
                  <a:tcPr/>
                </a:tc>
                <a:tc>
                  <a:txBody>
                    <a:bodyPr/>
                    <a:lstStyle/>
                    <a:p>
                      <a:pPr algn="ctr"/>
                      <a:endParaRPr lang="sl-SI" sz="1600" dirty="0">
                        <a:solidFill>
                          <a:schemeClr val="bg1"/>
                        </a:solidFill>
                      </a:endParaRPr>
                    </a:p>
                  </a:txBody>
                  <a:tcPr/>
                </a:tc>
                <a:tc>
                  <a:txBody>
                    <a:bodyPr/>
                    <a:lstStyle/>
                    <a:p>
                      <a:pPr algn="ctr"/>
                      <a:r>
                        <a:rPr lang="sl-SI" sz="1600" dirty="0" smtClean="0">
                          <a:solidFill>
                            <a:schemeClr val="bg1"/>
                          </a:solidFill>
                        </a:rPr>
                        <a:t>+</a:t>
                      </a:r>
                      <a:endParaRPr lang="sl-SI" sz="1600" dirty="0">
                        <a:solidFill>
                          <a:schemeClr val="bg1"/>
                        </a:solidFill>
                      </a:endParaRPr>
                    </a:p>
                  </a:txBody>
                  <a:tcPr/>
                </a:tc>
                <a:extLst>
                  <a:ext uri="{0D108BD9-81ED-4DB2-BD59-A6C34878D82A}">
                    <a16:rowId xmlns:a16="http://schemas.microsoft.com/office/drawing/2014/main" val="3958475418"/>
                  </a:ext>
                </a:extLst>
              </a:tr>
              <a:tr h="370840">
                <a:tc>
                  <a:txBody>
                    <a:bodyPr/>
                    <a:lstStyle/>
                    <a:p>
                      <a:r>
                        <a:rPr lang="sl-SI" sz="1600" dirty="0" smtClean="0">
                          <a:solidFill>
                            <a:schemeClr val="bg1"/>
                          </a:solidFill>
                        </a:rPr>
                        <a:t>C5</a:t>
                      </a:r>
                      <a:endParaRPr lang="sl-SI" sz="1600" dirty="0">
                        <a:solidFill>
                          <a:schemeClr val="bg1"/>
                        </a:solidFill>
                      </a:endParaRPr>
                    </a:p>
                  </a:txBody>
                  <a:tcPr/>
                </a:tc>
                <a:tc>
                  <a:txBody>
                    <a:bodyPr/>
                    <a:lstStyle/>
                    <a:p>
                      <a:r>
                        <a:rPr lang="en-US" sz="1600" dirty="0" smtClean="0">
                          <a:solidFill>
                            <a:schemeClr val="bg1"/>
                          </a:solidFill>
                        </a:rPr>
                        <a:t>I would feel confident putting video content I have created online</a:t>
                      </a:r>
                      <a:r>
                        <a:rPr lang="sl-SI" sz="1600" dirty="0" smtClean="0">
                          <a:solidFill>
                            <a:schemeClr val="bg1"/>
                          </a:solidFill>
                        </a:rPr>
                        <a:t>.</a:t>
                      </a:r>
                      <a:endParaRPr lang="sl-SI" sz="1600" dirty="0">
                        <a:solidFill>
                          <a:schemeClr val="bg1"/>
                        </a:solidFill>
                      </a:endParaRPr>
                    </a:p>
                  </a:txBody>
                  <a:tcPr/>
                </a:tc>
                <a:tc>
                  <a:txBody>
                    <a:bodyPr/>
                    <a:lstStyle/>
                    <a:p>
                      <a:pPr algn="ctr"/>
                      <a:r>
                        <a:rPr lang="sl-SI" sz="1600" dirty="0" smtClean="0">
                          <a:solidFill>
                            <a:schemeClr val="bg1"/>
                          </a:solidFill>
                        </a:rPr>
                        <a:t>+</a:t>
                      </a:r>
                      <a:endParaRPr lang="sl-SI" sz="1600" dirty="0">
                        <a:solidFill>
                          <a:schemeClr val="bg1"/>
                        </a:solidFill>
                      </a:endParaRPr>
                    </a:p>
                  </a:txBody>
                  <a:tcPr/>
                </a:tc>
                <a:tc>
                  <a:txBody>
                    <a:bodyPr/>
                    <a:lstStyle/>
                    <a:p>
                      <a:pPr algn="ctr"/>
                      <a:endParaRPr lang="sl-SI" sz="1600" dirty="0">
                        <a:solidFill>
                          <a:schemeClr val="bg1"/>
                        </a:solidFill>
                      </a:endParaRPr>
                    </a:p>
                  </a:txBody>
                  <a:tcPr/>
                </a:tc>
                <a:extLst>
                  <a:ext uri="{0D108BD9-81ED-4DB2-BD59-A6C34878D82A}">
                    <a16:rowId xmlns:a16="http://schemas.microsoft.com/office/drawing/2014/main" val="3392136227"/>
                  </a:ext>
                </a:extLst>
              </a:tr>
            </a:tbl>
          </a:graphicData>
        </a:graphic>
      </p:graphicFrame>
      <p:sp>
        <p:nvSpPr>
          <p:cNvPr id="6" name="Content Placeholder 5"/>
          <p:cNvSpPr>
            <a:spLocks noGrp="1"/>
          </p:cNvSpPr>
          <p:nvPr>
            <p:ph sz="half" idx="2"/>
          </p:nvPr>
        </p:nvSpPr>
        <p:spPr/>
        <p:txBody>
          <a:bodyPr>
            <a:normAutofit lnSpcReduction="10000"/>
          </a:bodyPr>
          <a:lstStyle/>
          <a:p>
            <a:r>
              <a:rPr lang="en-GB" dirty="0" smtClean="0"/>
              <a:t>Potential sources of non-invariance:</a:t>
            </a:r>
          </a:p>
          <a:p>
            <a:pPr lvl="1"/>
            <a:r>
              <a:rPr lang="en-GB" dirty="0" smtClean="0"/>
              <a:t>Different understanding of the topic.</a:t>
            </a:r>
          </a:p>
          <a:p>
            <a:pPr lvl="1"/>
            <a:r>
              <a:rPr lang="en-GB" dirty="0" smtClean="0"/>
              <a:t>Different level of past experience with online „creative“ services;</a:t>
            </a:r>
          </a:p>
          <a:p>
            <a:pPr lvl="1"/>
            <a:r>
              <a:rPr lang="en-GB" dirty="0" smtClean="0"/>
              <a:t>Infrequent/specific terms and concepts;</a:t>
            </a:r>
          </a:p>
          <a:p>
            <a:pPr lvl="1"/>
            <a:r>
              <a:rPr lang="en-GB" dirty="0" smtClean="0"/>
              <a:t>The „</a:t>
            </a:r>
            <a:r>
              <a:rPr lang="sl-SI" dirty="0" smtClean="0"/>
              <a:t>non-</a:t>
            </a:r>
            <a:r>
              <a:rPr lang="en-GB" dirty="0" smtClean="0"/>
              <a:t>expert bias“: </a:t>
            </a:r>
            <a:r>
              <a:rPr lang="sl-SI" dirty="0" smtClean="0"/>
              <a:t>I</a:t>
            </a:r>
            <a:r>
              <a:rPr lang="en-GB" dirty="0" smtClean="0"/>
              <a:t>f you do not know anything/much about a topic, everything related can be</a:t>
            </a:r>
            <a:r>
              <a:rPr lang="sl-SI" dirty="0" smtClean="0"/>
              <a:t>/</a:t>
            </a:r>
            <a:r>
              <a:rPr lang="sl-SI" dirty="0" err="1" smtClean="0"/>
              <a:t>look</a:t>
            </a:r>
            <a:r>
              <a:rPr lang="en-GB" dirty="0" smtClean="0"/>
              <a:t> simple.</a:t>
            </a:r>
          </a:p>
          <a:p>
            <a:endParaRPr lang="en-GB" dirty="0"/>
          </a:p>
        </p:txBody>
      </p:sp>
      <p:sp>
        <p:nvSpPr>
          <p:cNvPr id="4" name="Footer Placeholder 3"/>
          <p:cNvSpPr>
            <a:spLocks noGrp="1"/>
          </p:cNvSpPr>
          <p:nvPr>
            <p:ph type="ftr" sz="quarter" idx="11"/>
          </p:nvPr>
        </p:nvSpPr>
        <p:spPr/>
        <p:txBody>
          <a:bodyPr/>
          <a:lstStyle/>
          <a:p>
            <a:pPr algn="l"/>
            <a:r>
              <a:rPr lang="en-GB" dirty="0" smtClean="0"/>
              <a:t>2019 ESRA Conference, Zagreb – Petrovčič et al.©</a:t>
            </a:r>
            <a:endParaRPr lang="en-GB" dirty="0"/>
          </a:p>
        </p:txBody>
      </p:sp>
      <p:sp>
        <p:nvSpPr>
          <p:cNvPr id="5" name="Slide Number Placeholder 4"/>
          <p:cNvSpPr>
            <a:spLocks noGrp="1"/>
          </p:cNvSpPr>
          <p:nvPr>
            <p:ph type="sldNum" sz="quarter" idx="12"/>
          </p:nvPr>
        </p:nvSpPr>
        <p:spPr/>
        <p:txBody>
          <a:bodyPr/>
          <a:lstStyle/>
          <a:p>
            <a:fld id="{103E5CD9-9E25-4F17-855D-EBB4E0D362C2}" type="slidenum">
              <a:rPr lang="en-GB" smtClean="0"/>
              <a:pPr/>
              <a:t>12</a:t>
            </a:fld>
            <a:endParaRPr lang="en-GB" dirty="0"/>
          </a:p>
        </p:txBody>
      </p:sp>
      <p:sp>
        <p:nvSpPr>
          <p:cNvPr id="8" name="TextBox 7"/>
          <p:cNvSpPr txBox="1"/>
          <p:nvPr/>
        </p:nvSpPr>
        <p:spPr>
          <a:xfrm>
            <a:off x="609600" y="5315903"/>
            <a:ext cx="3910045" cy="307777"/>
          </a:xfrm>
          <a:prstGeom prst="rect">
            <a:avLst/>
          </a:prstGeom>
          <a:noFill/>
        </p:spPr>
        <p:txBody>
          <a:bodyPr wrap="none" rtlCol="0">
            <a:spAutoFit/>
          </a:bodyPr>
          <a:lstStyle/>
          <a:p>
            <a:r>
              <a:rPr lang="en-GB" sz="1400" dirty="0" smtClean="0">
                <a:solidFill>
                  <a:schemeClr val="bg1"/>
                </a:solidFill>
              </a:rPr>
              <a:t>Note</a:t>
            </a:r>
            <a:r>
              <a:rPr lang="sl-SI" sz="1400" dirty="0" smtClean="0">
                <a:solidFill>
                  <a:schemeClr val="bg1"/>
                </a:solidFill>
              </a:rPr>
              <a:t>.</a:t>
            </a:r>
            <a:r>
              <a:rPr lang="en-GB" sz="1400" dirty="0" smtClean="0">
                <a:solidFill>
                  <a:schemeClr val="bg1"/>
                </a:solidFill>
              </a:rPr>
              <a:t> „+“ indicates higher average values o</a:t>
            </a:r>
            <a:r>
              <a:rPr lang="sl-SI" sz="1400" dirty="0" smtClean="0">
                <a:solidFill>
                  <a:schemeClr val="bg1"/>
                </a:solidFill>
              </a:rPr>
              <a:t>n</a:t>
            </a:r>
            <a:r>
              <a:rPr lang="en-GB" sz="1400" dirty="0" smtClean="0">
                <a:solidFill>
                  <a:schemeClr val="bg1"/>
                </a:solidFill>
              </a:rPr>
              <a:t> items.</a:t>
            </a:r>
            <a:endParaRPr lang="en-GB" sz="1400" dirty="0">
              <a:solidFill>
                <a:schemeClr val="bg1"/>
              </a:solidFill>
            </a:endParaRPr>
          </a:p>
        </p:txBody>
      </p:sp>
    </p:spTree>
    <p:extLst>
      <p:ext uri="{BB962C8B-B14F-4D97-AF65-F5344CB8AC3E}">
        <p14:creationId xmlns:p14="http://schemas.microsoft.com/office/powerpoint/2010/main" val="515454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and conclusion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In general, ISS can be used to compare the internet skills of younger and older internet users. </a:t>
            </a:r>
          </a:p>
          <a:p>
            <a:r>
              <a:rPr lang="en-GB" dirty="0" smtClean="0"/>
              <a:t>However, caution is advisable when comparing the (average) level of creative skills among different age groups. Such finding might not be surprising:</a:t>
            </a:r>
          </a:p>
          <a:p>
            <a:pPr lvl="1"/>
            <a:r>
              <a:rPr lang="en-GB" dirty="0" smtClean="0"/>
              <a:t>Creative skills lay at the high-level end of internet proficiency continuum;</a:t>
            </a:r>
          </a:p>
          <a:p>
            <a:pPr lvl="1"/>
            <a:r>
              <a:rPr lang="en-GB" dirty="0" smtClean="0"/>
              <a:t>In general population surveys such as ISSP there is substantial variability in terms of level of skills between and within (diverse) age groups.</a:t>
            </a:r>
          </a:p>
          <a:p>
            <a:r>
              <a:rPr lang="en-GB" dirty="0" smtClean="0"/>
              <a:t>Comparison of internet skills across age groups based on „opt-in“ online panel data seems to have certain limitations related to a lower percentage of less savvy (older) internet users in comparison with face-to-face surveys on general population (</a:t>
            </a:r>
            <a:r>
              <a:rPr lang="en-GB" dirty="0" err="1" smtClean="0"/>
              <a:t>Callegaro</a:t>
            </a:r>
            <a:r>
              <a:rPr lang="en-GB" dirty="0" smtClean="0"/>
              <a:t> et al., 2014).</a:t>
            </a:r>
            <a:endParaRPr lang="en-GB" dirty="0"/>
          </a:p>
        </p:txBody>
      </p:sp>
      <p:sp>
        <p:nvSpPr>
          <p:cNvPr id="4" name="Footer Placeholder 3"/>
          <p:cNvSpPr>
            <a:spLocks noGrp="1"/>
          </p:cNvSpPr>
          <p:nvPr>
            <p:ph type="ftr" sz="quarter" idx="11"/>
          </p:nvPr>
        </p:nvSpPr>
        <p:spPr/>
        <p:txBody>
          <a:bodyPr/>
          <a:lstStyle/>
          <a:p>
            <a:pPr algn="l"/>
            <a:r>
              <a:rPr lang="sl-SI" dirty="0" smtClean="0"/>
              <a:t>2019 ESRA Conference, Zagreb – Petrovčič et </a:t>
            </a:r>
            <a:r>
              <a:rPr lang="sl-SI" dirty="0" err="1" smtClean="0"/>
              <a:t>al</a:t>
            </a:r>
            <a:r>
              <a:rPr lang="sl-SI" dirty="0" smtClean="0"/>
              <a:t>.©</a:t>
            </a:r>
            <a:endParaRPr lang="sl-SI" dirty="0"/>
          </a:p>
        </p:txBody>
      </p:sp>
      <p:sp>
        <p:nvSpPr>
          <p:cNvPr id="5" name="Slide Number Placeholder 4"/>
          <p:cNvSpPr>
            <a:spLocks noGrp="1"/>
          </p:cNvSpPr>
          <p:nvPr>
            <p:ph type="sldNum" sz="quarter" idx="12"/>
          </p:nvPr>
        </p:nvSpPr>
        <p:spPr/>
        <p:txBody>
          <a:bodyPr/>
          <a:lstStyle/>
          <a:p>
            <a:fld id="{103E5CD9-9E25-4F17-855D-EBB4E0D362C2}" type="slidenum">
              <a:rPr lang="sl-SI" smtClean="0"/>
              <a:pPr/>
              <a:t>13</a:t>
            </a:fld>
            <a:endParaRPr lang="sl-SI"/>
          </a:p>
        </p:txBody>
      </p:sp>
    </p:spTree>
    <p:extLst>
      <p:ext uri="{BB962C8B-B14F-4D97-AF65-F5344CB8AC3E}">
        <p14:creationId xmlns:p14="http://schemas.microsoft.com/office/powerpoint/2010/main" val="581512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p>
            <a:r>
              <a:rPr lang="sl-SI" dirty="0" err="1" smtClean="0"/>
              <a:t>Thank</a:t>
            </a:r>
            <a:r>
              <a:rPr lang="sl-SI" dirty="0" err="1"/>
              <a:t>s</a:t>
            </a:r>
            <a:r>
              <a:rPr lang="sl-SI" dirty="0" smtClean="0"/>
              <a:t> </a:t>
            </a:r>
            <a:r>
              <a:rPr lang="sl-SI" dirty="0" err="1" smtClean="0"/>
              <a:t>for</a:t>
            </a:r>
            <a:r>
              <a:rPr lang="sl-SI" dirty="0" smtClean="0"/>
              <a:t> </a:t>
            </a:r>
            <a:r>
              <a:rPr lang="sl-SI" dirty="0" err="1" smtClean="0"/>
              <a:t>your</a:t>
            </a:r>
            <a:r>
              <a:rPr lang="sl-SI" dirty="0" smtClean="0"/>
              <a:t> </a:t>
            </a:r>
            <a:r>
              <a:rPr lang="sl-SI" dirty="0" err="1" smtClean="0"/>
              <a:t>attention</a:t>
            </a:r>
            <a:r>
              <a:rPr lang="sl-SI" dirty="0" smtClean="0"/>
              <a:t>!</a:t>
            </a:r>
            <a:endParaRPr lang="sl-SI" dirty="0"/>
          </a:p>
        </p:txBody>
      </p:sp>
      <p:sp>
        <p:nvSpPr>
          <p:cNvPr id="6" name="Content Placeholder 5"/>
          <p:cNvSpPr>
            <a:spLocks noGrp="1"/>
          </p:cNvSpPr>
          <p:nvPr>
            <p:ph sz="half" idx="1"/>
          </p:nvPr>
        </p:nvSpPr>
        <p:spPr/>
        <p:txBody>
          <a:bodyPr/>
          <a:lstStyle/>
          <a:p>
            <a:pPr marL="0" indent="0">
              <a:buNone/>
            </a:pPr>
            <a:r>
              <a:rPr lang="en-GB" dirty="0">
                <a:latin typeface="Times New Roman" panose="02020603050405020304" pitchFamily="18" charset="0"/>
                <a:cs typeface="Times New Roman" panose="02020603050405020304" pitchFamily="18" charset="0"/>
              </a:rPr>
              <a:t>Andraž Petrovčič, Ph.D.</a:t>
            </a:r>
          </a:p>
          <a:p>
            <a:pPr marL="0" indent="0">
              <a:buNone/>
            </a:pPr>
            <a:r>
              <a:rPr lang="en-GB" dirty="0">
                <a:latin typeface="Times New Roman" panose="02020603050405020304" pitchFamily="18" charset="0"/>
                <a:cs typeface="Times New Roman" panose="02020603050405020304" pitchFamily="18" charset="0"/>
              </a:rPr>
              <a:t>Faculty </a:t>
            </a:r>
            <a:r>
              <a:rPr lang="en-GB" i="1" dirty="0">
                <a:solidFill>
                  <a:srgbClr val="FF0000"/>
                </a:solidFill>
                <a:latin typeface="Times New Roman" panose="02020603050405020304" pitchFamily="18" charset="0"/>
                <a:cs typeface="Times New Roman" panose="02020603050405020304" pitchFamily="18" charset="0"/>
              </a:rPr>
              <a:t>of Social Sciences</a:t>
            </a:r>
          </a:p>
          <a:p>
            <a:pPr marL="0" indent="0">
              <a:buNone/>
            </a:pPr>
            <a:r>
              <a:rPr lang="en-GB" dirty="0">
                <a:latin typeface="Times New Roman" panose="02020603050405020304" pitchFamily="18" charset="0"/>
                <a:cs typeface="Times New Roman" panose="02020603050405020304" pitchFamily="18" charset="0"/>
              </a:rPr>
              <a:t>University</a:t>
            </a:r>
            <a:r>
              <a:rPr lang="en-GB" i="1" dirty="0">
                <a:latin typeface="Times New Roman" panose="02020603050405020304" pitchFamily="18" charset="0"/>
                <a:cs typeface="Times New Roman" panose="02020603050405020304" pitchFamily="18" charset="0"/>
              </a:rPr>
              <a:t> of Ljubljana</a:t>
            </a:r>
          </a:p>
          <a:p>
            <a:pPr marL="0" indent="0">
              <a:buNone/>
            </a:pPr>
            <a:r>
              <a:rPr lang="en-GB" i="1" dirty="0" err="1">
                <a:latin typeface="Times New Roman" panose="02020603050405020304" pitchFamily="18" charset="0"/>
                <a:cs typeface="Times New Roman" panose="02020603050405020304" pitchFamily="18" charset="0"/>
              </a:rPr>
              <a:t>Kardeljeva</a:t>
            </a:r>
            <a:r>
              <a:rPr lang="en-GB" i="1" dirty="0">
                <a:latin typeface="Times New Roman" panose="02020603050405020304" pitchFamily="18" charset="0"/>
                <a:cs typeface="Times New Roman" panose="02020603050405020304" pitchFamily="18" charset="0"/>
              </a:rPr>
              <a:t> pl. 5</a:t>
            </a:r>
          </a:p>
          <a:p>
            <a:pPr marL="0" indent="0">
              <a:buNone/>
            </a:pPr>
            <a:r>
              <a:rPr lang="en-GB" i="1" dirty="0">
                <a:latin typeface="Times New Roman" panose="02020603050405020304" pitchFamily="18" charset="0"/>
                <a:cs typeface="Times New Roman" panose="02020603050405020304" pitchFamily="18" charset="0"/>
              </a:rPr>
              <a:t>SI-1000 Ljubljana</a:t>
            </a:r>
          </a:p>
          <a:p>
            <a:pPr marL="0" indent="0">
              <a:buNone/>
            </a:pPr>
            <a:r>
              <a:rPr lang="en-GB" i="1" dirty="0">
                <a:latin typeface="Times New Roman" panose="02020603050405020304" pitchFamily="18" charset="0"/>
                <a:cs typeface="Times New Roman" panose="02020603050405020304" pitchFamily="18" charset="0"/>
                <a:hlinkClick r:id="rId2"/>
              </a:rPr>
              <a:t>andraz.petrovcic@fdv.uni-lj.si</a:t>
            </a:r>
            <a:endParaRPr lang="en-GB" i="1" dirty="0">
              <a:latin typeface="Times New Roman" panose="02020603050405020304" pitchFamily="18" charset="0"/>
              <a:cs typeface="Times New Roman" panose="02020603050405020304" pitchFamily="18" charset="0"/>
            </a:endParaRPr>
          </a:p>
          <a:p>
            <a:pPr marL="0" indent="0">
              <a:buNone/>
            </a:pPr>
            <a:r>
              <a:rPr lang="en-GB" i="1" dirty="0">
                <a:latin typeface="Times New Roman" panose="02020603050405020304" pitchFamily="18" charset="0"/>
                <a:cs typeface="Times New Roman" panose="02020603050405020304" pitchFamily="18" charset="0"/>
              </a:rPr>
              <a:t>www.cdi.si</a:t>
            </a:r>
          </a:p>
          <a:p>
            <a:pPr marL="68580" indent="0">
              <a:buNone/>
            </a:pPr>
            <a:endParaRPr lang="sl-SI" dirty="0"/>
          </a:p>
        </p:txBody>
      </p:sp>
      <p:sp>
        <p:nvSpPr>
          <p:cNvPr id="7" name="Content Placeholder 6"/>
          <p:cNvSpPr>
            <a:spLocks noGrp="1"/>
          </p:cNvSpPr>
          <p:nvPr>
            <p:ph sz="half" idx="2"/>
          </p:nvPr>
        </p:nvSpPr>
        <p:spPr/>
        <p:txBody>
          <a:bodyPr/>
          <a:lstStyle/>
          <a:p>
            <a:endParaRPr lang="sl-SI" dirty="0"/>
          </a:p>
        </p:txBody>
      </p:sp>
      <p:sp>
        <p:nvSpPr>
          <p:cNvPr id="4" name="Footer Placeholder 3"/>
          <p:cNvSpPr>
            <a:spLocks noGrp="1"/>
          </p:cNvSpPr>
          <p:nvPr>
            <p:ph type="ftr" sz="quarter" idx="11"/>
          </p:nvPr>
        </p:nvSpPr>
        <p:spPr/>
        <p:txBody>
          <a:bodyPr/>
          <a:lstStyle/>
          <a:p>
            <a:r>
              <a:rPr lang="sl-SI" smtClean="0"/>
              <a:t>2019 ESRA Conference, Zagreb – Petrovčič et al.©</a:t>
            </a:r>
            <a:endParaRPr lang="sl-SI" dirty="0"/>
          </a:p>
        </p:txBody>
      </p:sp>
      <p:sp>
        <p:nvSpPr>
          <p:cNvPr id="5" name="Slide Number Placeholder 4"/>
          <p:cNvSpPr>
            <a:spLocks noGrp="1"/>
          </p:cNvSpPr>
          <p:nvPr>
            <p:ph type="sldNum" sz="quarter" idx="12"/>
          </p:nvPr>
        </p:nvSpPr>
        <p:spPr/>
        <p:txBody>
          <a:bodyPr/>
          <a:lstStyle/>
          <a:p>
            <a:fld id="{103E5CD9-9E25-4F17-855D-EBB4E0D362C2}" type="slidenum">
              <a:rPr lang="sl-SI" smtClean="0"/>
              <a:pPr/>
              <a:t>14</a:t>
            </a:fld>
            <a:endParaRPr lang="sl-SI"/>
          </a:p>
        </p:txBody>
      </p:sp>
      <p:pic>
        <p:nvPicPr>
          <p:cNvPr id="8" name="Picture 2" descr="https://gallery.mailchimp.com/32275150c7338039c53c72339/images/a8ac7381-7fff-4f99-845e-d0a56b9eebd5.jpg"/>
          <p:cNvPicPr>
            <a:picLocks noChangeAspect="1" noChangeArrowheads="1"/>
          </p:cNvPicPr>
          <p:nvPr/>
        </p:nvPicPr>
        <p:blipFill>
          <a:blip r:link="rId3">
            <a:extLst>
              <a:ext uri="{28A0092B-C50C-407E-A947-70E740481C1C}">
                <a14:useLocalDpi xmlns:a14="http://schemas.microsoft.com/office/drawing/2010/main" val="0"/>
              </a:ext>
            </a:extLst>
          </a:blip>
          <a:srcRect/>
          <a:stretch>
            <a:fillRect/>
          </a:stretch>
        </p:blipFill>
        <p:spPr bwMode="auto">
          <a:xfrm>
            <a:off x="6172200" y="2655539"/>
            <a:ext cx="5181600" cy="260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entre for Social Informatics"/>
          <p:cNvPicPr>
            <a:picLocks noChangeAspect="1" noChangeArrowheads="1"/>
          </p:cNvPicPr>
          <p:nvPr/>
        </p:nvPicPr>
        <p:blipFill>
          <a:blip r:link="rId4">
            <a:extLst>
              <a:ext uri="{28A0092B-C50C-407E-A947-70E740481C1C}">
                <a14:useLocalDpi xmlns:a14="http://schemas.microsoft.com/office/drawing/2010/main" val="0"/>
              </a:ext>
            </a:extLst>
          </a:blip>
          <a:srcRect/>
          <a:stretch>
            <a:fillRect/>
          </a:stretch>
        </p:blipFill>
        <p:spPr bwMode="auto">
          <a:xfrm>
            <a:off x="6207125" y="1967896"/>
            <a:ext cx="2104331" cy="602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Faculty of Social Sciences"/>
          <p:cNvPicPr>
            <a:picLocks noChangeAspect="1" noChangeArrowheads="1"/>
          </p:cNvPicPr>
          <p:nvPr/>
        </p:nvPicPr>
        <p:blipFill>
          <a:blip r:link="rId5">
            <a:extLst>
              <a:ext uri="{28A0092B-C50C-407E-A947-70E740481C1C}">
                <a14:useLocalDpi xmlns:a14="http://schemas.microsoft.com/office/drawing/2010/main" val="0"/>
              </a:ext>
            </a:extLst>
          </a:blip>
          <a:srcRect/>
          <a:stretch>
            <a:fillRect/>
          </a:stretch>
        </p:blipFill>
        <p:spPr bwMode="auto">
          <a:xfrm>
            <a:off x="9829800" y="1907207"/>
            <a:ext cx="15240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7830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References</a:t>
            </a:r>
            <a:endParaRPr lang="sl-SI" dirty="0"/>
          </a:p>
        </p:txBody>
      </p:sp>
      <p:sp>
        <p:nvSpPr>
          <p:cNvPr id="3" name="Content Placeholder 2"/>
          <p:cNvSpPr>
            <a:spLocks noGrp="1"/>
          </p:cNvSpPr>
          <p:nvPr>
            <p:ph idx="1"/>
          </p:nvPr>
        </p:nvSpPr>
        <p:spPr/>
        <p:txBody>
          <a:bodyPr>
            <a:normAutofit fontScale="40000" lnSpcReduction="20000"/>
          </a:bodyPr>
          <a:lstStyle/>
          <a:p>
            <a:r>
              <a:rPr lang="en-GB" dirty="0" err="1" smtClean="0"/>
              <a:t>Büchi</a:t>
            </a:r>
            <a:r>
              <a:rPr lang="en-GB" dirty="0" smtClean="0"/>
              <a:t>, M. (2016). Measurement invariance in comparative Internet use research. Studies in Communication Sciences, 16(1), 61–69. https://doi.org/10.1016/j.scoms.2016.03.003</a:t>
            </a:r>
          </a:p>
          <a:p>
            <a:r>
              <a:rPr lang="en-GB" dirty="0" err="1" smtClean="0"/>
              <a:t>Callegaro</a:t>
            </a:r>
            <a:r>
              <a:rPr lang="en-GB" dirty="0" smtClean="0"/>
              <a:t>, M., </a:t>
            </a:r>
            <a:r>
              <a:rPr lang="en-GB" dirty="0" err="1" smtClean="0"/>
              <a:t>Villar</a:t>
            </a:r>
            <a:r>
              <a:rPr lang="en-GB" dirty="0" smtClean="0"/>
              <a:t>, A., Yeager, D., &amp; </a:t>
            </a:r>
            <a:r>
              <a:rPr lang="en-GB" dirty="0" err="1" smtClean="0"/>
              <a:t>Krosnick</a:t>
            </a:r>
            <a:r>
              <a:rPr lang="en-GB" dirty="0" smtClean="0"/>
              <a:t>, J. A. (2014). A critical review of studies investigating the quality of data obtained with online panels based on probability and nonprobability samples. In M. </a:t>
            </a:r>
            <a:r>
              <a:rPr lang="en-GB" dirty="0" err="1" smtClean="0"/>
              <a:t>Callegaro</a:t>
            </a:r>
            <a:r>
              <a:rPr lang="en-GB" dirty="0" smtClean="0"/>
              <a:t>, R. Baker, J. Bethlehem, A. S. </a:t>
            </a:r>
            <a:r>
              <a:rPr lang="en-GB" dirty="0" err="1" smtClean="0"/>
              <a:t>Göritz</a:t>
            </a:r>
            <a:r>
              <a:rPr lang="en-GB" dirty="0" smtClean="0"/>
              <a:t>, J. A. </a:t>
            </a:r>
            <a:r>
              <a:rPr lang="en-GB" dirty="0" err="1" smtClean="0"/>
              <a:t>Krosnick</a:t>
            </a:r>
            <a:r>
              <a:rPr lang="en-GB" dirty="0" smtClean="0"/>
              <a:t>, &amp; P. J. </a:t>
            </a:r>
            <a:r>
              <a:rPr lang="en-GB" dirty="0" err="1" smtClean="0"/>
              <a:t>Lavrakas</a:t>
            </a:r>
            <a:r>
              <a:rPr lang="en-GB" dirty="0" smtClean="0"/>
              <a:t> (Eds.), Online Panel Research: A Data Quality Perspective (Vol. 2, pp. 23–55). John Wiley &amp; Sons, Ltd. https://doi.org/10.1002/9781118763520.ch2</a:t>
            </a:r>
          </a:p>
          <a:p>
            <a:r>
              <a:rPr lang="en-GB" dirty="0" smtClean="0"/>
              <a:t>Harkness, J. A., Van de </a:t>
            </a:r>
            <a:r>
              <a:rPr lang="en-GB" dirty="0" err="1" smtClean="0"/>
              <a:t>Vijver</a:t>
            </a:r>
            <a:r>
              <a:rPr lang="en-GB" dirty="0" smtClean="0"/>
              <a:t>, F. J. R., &amp; </a:t>
            </a:r>
            <a:r>
              <a:rPr lang="en-GB" dirty="0" err="1" smtClean="0"/>
              <a:t>Mohler</a:t>
            </a:r>
            <a:r>
              <a:rPr lang="en-GB" dirty="0" smtClean="0"/>
              <a:t>, P. P. (2003). Cross-cultural survey methods. Hoboken, NJ: J. Wiley.</a:t>
            </a:r>
          </a:p>
          <a:p>
            <a:r>
              <a:rPr lang="en-GB" dirty="0" smtClean="0"/>
              <a:t>DiMaggio, P., &amp; </a:t>
            </a:r>
            <a:r>
              <a:rPr lang="en-GB" dirty="0" err="1" smtClean="0"/>
              <a:t>Hargittai</a:t>
            </a:r>
            <a:r>
              <a:rPr lang="en-GB" dirty="0" smtClean="0"/>
              <a:t>, E. (2001). From the “digital divide” to “digital inequality”: Studying internet use as penetration increases. Princeton, NJ: Princeton University. Retrieved from https://www.princeton.edu/~artspol/workpap15.html</a:t>
            </a:r>
          </a:p>
          <a:p>
            <a:r>
              <a:rPr lang="en-GB" dirty="0" smtClean="0"/>
              <a:t>DiMaggio, P., </a:t>
            </a:r>
            <a:r>
              <a:rPr lang="en-GB" dirty="0" err="1" smtClean="0"/>
              <a:t>Hargittai</a:t>
            </a:r>
            <a:r>
              <a:rPr lang="en-GB" dirty="0" smtClean="0"/>
              <a:t>, E., Celeste, C., &amp; Shafer, S. (2004). Digital inequality: From unequal access to differentiated use. In K. </a:t>
            </a:r>
            <a:r>
              <a:rPr lang="en-GB" dirty="0" err="1" smtClean="0"/>
              <a:t>Neckerman</a:t>
            </a:r>
            <a:r>
              <a:rPr lang="en-GB" dirty="0" smtClean="0"/>
              <a:t> (Ed.), Social inequality (pp. 355–400). New York, NY: Russell Sage Foundation.</a:t>
            </a:r>
          </a:p>
          <a:p>
            <a:r>
              <a:rPr lang="en-GB" dirty="0" err="1" smtClean="0"/>
              <a:t>Knäuper</a:t>
            </a:r>
            <a:r>
              <a:rPr lang="en-GB" dirty="0" smtClean="0"/>
              <a:t>, B., </a:t>
            </a:r>
            <a:r>
              <a:rPr lang="en-GB" dirty="0" err="1" smtClean="0"/>
              <a:t>Carriere</a:t>
            </a:r>
            <a:r>
              <a:rPr lang="en-GB" dirty="0" smtClean="0"/>
              <a:t>, K., </a:t>
            </a:r>
            <a:r>
              <a:rPr lang="en-GB" dirty="0" err="1" smtClean="0"/>
              <a:t>Chamandy</a:t>
            </a:r>
            <a:r>
              <a:rPr lang="en-GB" dirty="0" smtClean="0"/>
              <a:t>, M., Xu, Z., Schwarz, N., &amp; Rosen, N. (2016). How aging affects self-reports. European Journal of Ageing, 13(1), 185-193. https://doi.org/10.1007/s10433-016-0369-0 </a:t>
            </a:r>
          </a:p>
          <a:p>
            <a:r>
              <a:rPr lang="en-GB" dirty="0" smtClean="0"/>
              <a:t> </a:t>
            </a:r>
            <a:r>
              <a:rPr lang="en-GB" dirty="0" err="1" smtClean="0"/>
              <a:t>Litt</a:t>
            </a:r>
            <a:r>
              <a:rPr lang="en-GB" dirty="0" smtClean="0"/>
              <a:t>, E. (2013). Measuring users’ internet skills: A review of past assessments and a look toward the future. New Media and Society, 15(4), 612–630. https://doi.org/10.1177/1461444813475424</a:t>
            </a:r>
          </a:p>
          <a:p>
            <a:r>
              <a:rPr lang="en-GB" dirty="0" smtClean="0"/>
              <a:t>Schwarz, N., </a:t>
            </a:r>
            <a:r>
              <a:rPr lang="en-GB" dirty="0" err="1" smtClean="0"/>
              <a:t>Knäuper</a:t>
            </a:r>
            <a:r>
              <a:rPr lang="en-GB" dirty="0" smtClean="0"/>
              <a:t>, B. (2000). Cognition, aging, and self-reports. In: Park, D., &amp; Schwarz N. (Eds.), Cognitive aging: A primer (pp. 233–252). Psychology Press, Philadelphia.</a:t>
            </a:r>
          </a:p>
          <a:p>
            <a:r>
              <a:rPr lang="en-GB" dirty="0" smtClean="0"/>
              <a:t>van </a:t>
            </a:r>
            <a:r>
              <a:rPr lang="en-GB" dirty="0" err="1" smtClean="0"/>
              <a:t>Deursen</a:t>
            </a:r>
            <a:r>
              <a:rPr lang="en-GB" dirty="0" smtClean="0"/>
              <a:t>, A. J. A. M., </a:t>
            </a:r>
            <a:r>
              <a:rPr lang="en-GB" dirty="0" err="1" smtClean="0"/>
              <a:t>Helsper</a:t>
            </a:r>
            <a:r>
              <a:rPr lang="en-GB" dirty="0" smtClean="0"/>
              <a:t>, E. J., &amp; </a:t>
            </a:r>
            <a:r>
              <a:rPr lang="en-GB" dirty="0" err="1" smtClean="0"/>
              <a:t>Eynon</a:t>
            </a:r>
            <a:r>
              <a:rPr lang="en-GB" dirty="0" smtClean="0"/>
              <a:t>, R. (2014). Measuring digital skills: From digital skills to tangible outcomes. Oxford, England: Oxford Internet Institute. Retrieved from www.oii.ox.ac.uk/research/projects/?id=112</a:t>
            </a:r>
          </a:p>
          <a:p>
            <a:r>
              <a:rPr lang="en-GB" dirty="0" smtClean="0"/>
              <a:t>van </a:t>
            </a:r>
            <a:r>
              <a:rPr lang="en-GB" dirty="0" err="1" smtClean="0"/>
              <a:t>Deursen</a:t>
            </a:r>
            <a:r>
              <a:rPr lang="en-GB" dirty="0" smtClean="0"/>
              <a:t>, A. J. A. M., </a:t>
            </a:r>
            <a:r>
              <a:rPr lang="en-GB" dirty="0" err="1" smtClean="0"/>
              <a:t>Helsper</a:t>
            </a:r>
            <a:r>
              <a:rPr lang="en-GB" dirty="0" smtClean="0"/>
              <a:t>, E. J., &amp; </a:t>
            </a:r>
            <a:r>
              <a:rPr lang="en-GB" dirty="0" err="1" smtClean="0"/>
              <a:t>Eynon</a:t>
            </a:r>
            <a:r>
              <a:rPr lang="en-GB" dirty="0" smtClean="0"/>
              <a:t>, R. (2016). Development and validation of the Internet Skills Scale (ISS). Information, Communication &amp; Society, 19(6), 804–823. https://doi.org/10.1080/1369118X.2015.1078834</a:t>
            </a:r>
          </a:p>
          <a:p>
            <a:r>
              <a:rPr lang="en-GB" dirty="0" smtClean="0"/>
              <a:t>van </a:t>
            </a:r>
            <a:r>
              <a:rPr lang="en-GB" dirty="0" err="1" smtClean="0"/>
              <a:t>Deursen</a:t>
            </a:r>
            <a:r>
              <a:rPr lang="en-GB" dirty="0" smtClean="0"/>
              <a:t>, A. J. A. M., </a:t>
            </a:r>
            <a:r>
              <a:rPr lang="en-GB" dirty="0" err="1" smtClean="0"/>
              <a:t>Helsper</a:t>
            </a:r>
            <a:r>
              <a:rPr lang="en-GB" dirty="0" smtClean="0"/>
              <a:t>, E. J., </a:t>
            </a:r>
            <a:r>
              <a:rPr lang="en-GB" dirty="0" err="1" smtClean="0"/>
              <a:t>Eynon</a:t>
            </a:r>
            <a:r>
              <a:rPr lang="en-GB" dirty="0" smtClean="0"/>
              <a:t>, R., &amp; van </a:t>
            </a:r>
            <a:r>
              <a:rPr lang="en-GB" dirty="0" err="1" smtClean="0"/>
              <a:t>Dijk</a:t>
            </a:r>
            <a:r>
              <a:rPr lang="en-GB" dirty="0" smtClean="0"/>
              <a:t>, J. A. G. M. (2017). The </a:t>
            </a:r>
            <a:r>
              <a:rPr lang="en-GB" dirty="0" err="1" smtClean="0"/>
              <a:t>compoundness</a:t>
            </a:r>
            <a:r>
              <a:rPr lang="en-GB" dirty="0" smtClean="0"/>
              <a:t> and </a:t>
            </a:r>
            <a:r>
              <a:rPr lang="en-GB" dirty="0" err="1" smtClean="0"/>
              <a:t>sequentiality</a:t>
            </a:r>
            <a:r>
              <a:rPr lang="en-GB" dirty="0" smtClean="0"/>
              <a:t> of digital inequality. International Journal of Communication, 11, 452–473. https://doi.org/1932–8036/20170005</a:t>
            </a:r>
            <a:endParaRPr lang="en-GB" dirty="0"/>
          </a:p>
        </p:txBody>
      </p:sp>
      <p:sp>
        <p:nvSpPr>
          <p:cNvPr id="4" name="Footer Placeholder 3"/>
          <p:cNvSpPr>
            <a:spLocks noGrp="1"/>
          </p:cNvSpPr>
          <p:nvPr>
            <p:ph type="ftr" sz="quarter" idx="11"/>
          </p:nvPr>
        </p:nvSpPr>
        <p:spPr/>
        <p:txBody>
          <a:bodyPr/>
          <a:lstStyle/>
          <a:p>
            <a:r>
              <a:rPr lang="sl-SI" smtClean="0"/>
              <a:t>2019 ESRA Conference, Zagreb – Petrovčič et al.©</a:t>
            </a:r>
            <a:endParaRPr lang="sl-SI" dirty="0"/>
          </a:p>
        </p:txBody>
      </p:sp>
      <p:sp>
        <p:nvSpPr>
          <p:cNvPr id="5" name="Slide Number Placeholder 4"/>
          <p:cNvSpPr>
            <a:spLocks noGrp="1"/>
          </p:cNvSpPr>
          <p:nvPr>
            <p:ph type="sldNum" sz="quarter" idx="12"/>
          </p:nvPr>
        </p:nvSpPr>
        <p:spPr/>
        <p:txBody>
          <a:bodyPr/>
          <a:lstStyle/>
          <a:p>
            <a:fld id="{103E5CD9-9E25-4F17-855D-EBB4E0D362C2}" type="slidenum">
              <a:rPr lang="sl-SI" smtClean="0"/>
              <a:pPr/>
              <a:t>15</a:t>
            </a:fld>
            <a:endParaRPr lang="sl-SI"/>
          </a:p>
        </p:txBody>
      </p:sp>
    </p:spTree>
    <p:extLst>
      <p:ext uri="{BB962C8B-B14F-4D97-AF65-F5344CB8AC3E}">
        <p14:creationId xmlns:p14="http://schemas.microsoft.com/office/powerpoint/2010/main" val="2426127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p:txBody>
          <a:bodyPr>
            <a:normAutofit/>
          </a:bodyPr>
          <a:lstStyle/>
          <a:p>
            <a:r>
              <a:rPr lang="en-GB" sz="3600" dirty="0" smtClean="0"/>
              <a:t>Background: Digital inequalities and internet skills</a:t>
            </a:r>
          </a:p>
          <a:p>
            <a:r>
              <a:rPr lang="en-GB" sz="3600" dirty="0" smtClean="0"/>
              <a:t>Internet Skills Scale (ISS)</a:t>
            </a:r>
          </a:p>
          <a:p>
            <a:r>
              <a:rPr lang="en-GB" sz="3600" dirty="0" smtClean="0"/>
              <a:t>Research questions and design</a:t>
            </a:r>
          </a:p>
          <a:p>
            <a:r>
              <a:rPr lang="en-GB" sz="3600" dirty="0" smtClean="0"/>
              <a:t>Results</a:t>
            </a:r>
          </a:p>
          <a:p>
            <a:r>
              <a:rPr lang="en-GB" sz="3600" dirty="0" smtClean="0"/>
              <a:t>Discussion and conclusions</a:t>
            </a:r>
          </a:p>
        </p:txBody>
      </p:sp>
      <p:sp>
        <p:nvSpPr>
          <p:cNvPr id="5" name="Footer Placeholder 4"/>
          <p:cNvSpPr>
            <a:spLocks noGrp="1"/>
          </p:cNvSpPr>
          <p:nvPr>
            <p:ph type="ftr" sz="quarter" idx="11"/>
          </p:nvPr>
        </p:nvSpPr>
        <p:spPr/>
        <p:txBody>
          <a:bodyPr/>
          <a:lstStyle/>
          <a:p>
            <a:pPr algn="l"/>
            <a:r>
              <a:rPr lang="sl-SI" smtClean="0"/>
              <a:t>2019 ESRA Conference, Zagreb – Petrovčič et al.©</a:t>
            </a:r>
            <a:endParaRPr lang="sl-SI" dirty="0"/>
          </a:p>
        </p:txBody>
      </p:sp>
      <p:sp>
        <p:nvSpPr>
          <p:cNvPr id="4" name="Slide Number Placeholder 3"/>
          <p:cNvSpPr>
            <a:spLocks noGrp="1"/>
          </p:cNvSpPr>
          <p:nvPr>
            <p:ph type="sldNum" sz="quarter" idx="12"/>
          </p:nvPr>
        </p:nvSpPr>
        <p:spPr/>
        <p:txBody>
          <a:bodyPr/>
          <a:lstStyle/>
          <a:p>
            <a:fld id="{103E5CD9-9E25-4F17-855D-EBB4E0D362C2}" type="slidenum">
              <a:rPr lang="sl-SI" smtClean="0"/>
              <a:pPr/>
              <a:t>2</a:t>
            </a:fld>
            <a:endParaRPr lang="sl-SI"/>
          </a:p>
        </p:txBody>
      </p:sp>
    </p:spTree>
    <p:extLst>
      <p:ext uri="{BB962C8B-B14F-4D97-AF65-F5344CB8AC3E}">
        <p14:creationId xmlns:p14="http://schemas.microsoft.com/office/powerpoint/2010/main" val="570873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Digital inequalities and internet skills</a:t>
            </a:r>
            <a:endParaRPr lang="en-GB" dirty="0"/>
          </a:p>
        </p:txBody>
      </p:sp>
      <p:sp>
        <p:nvSpPr>
          <p:cNvPr id="4" name="Content Placeholder 3"/>
          <p:cNvSpPr>
            <a:spLocks noGrp="1"/>
          </p:cNvSpPr>
          <p:nvPr>
            <p:ph idx="1"/>
          </p:nvPr>
        </p:nvSpPr>
        <p:spPr/>
        <p:txBody>
          <a:bodyPr>
            <a:normAutofit fontScale="92500"/>
          </a:bodyPr>
          <a:lstStyle/>
          <a:p>
            <a:r>
              <a:rPr lang="en-GB" dirty="0" smtClean="0"/>
              <a:t>Digital inequalities refer to a “range of digital inequality in equipment, autonomy, </a:t>
            </a:r>
            <a:r>
              <a:rPr lang="en-GB" b="1" dirty="0" smtClean="0"/>
              <a:t>skill</a:t>
            </a:r>
            <a:r>
              <a:rPr lang="en-GB" dirty="0" smtClean="0"/>
              <a:t>, support and scope of use among people who are already online” (DiMaggio &amp; </a:t>
            </a:r>
            <a:r>
              <a:rPr lang="en-GB" dirty="0" err="1" smtClean="0"/>
              <a:t>Hargittai</a:t>
            </a:r>
            <a:r>
              <a:rPr lang="en-GB" dirty="0" smtClean="0"/>
              <a:t>, 2001, p. 18).</a:t>
            </a:r>
          </a:p>
          <a:p>
            <a:r>
              <a:rPr lang="en-GB" b="1" dirty="0" smtClean="0"/>
              <a:t>Internet skills </a:t>
            </a:r>
            <a:r>
              <a:rPr lang="en-GB" dirty="0" smtClean="0"/>
              <a:t>are defined as “the capacity to respond pragmatically and intuitively to challenges and opportunities in a manner that exploits the internet’s potential and avoids frustration” (DiMaggio, </a:t>
            </a:r>
            <a:r>
              <a:rPr lang="en-GB" dirty="0" err="1" smtClean="0"/>
              <a:t>Hargittai</a:t>
            </a:r>
            <a:r>
              <a:rPr lang="en-GB" dirty="0" smtClean="0"/>
              <a:t>, Celeste, &amp; Shafer, 2004, p. 378).</a:t>
            </a:r>
          </a:p>
          <a:p>
            <a:r>
              <a:rPr lang="en-GB" dirty="0" smtClean="0"/>
              <a:t>Recently, scholars </a:t>
            </a:r>
            <a:r>
              <a:rPr lang="en-GB" b="1" dirty="0" smtClean="0"/>
              <a:t>have agreed </a:t>
            </a:r>
            <a:r>
              <a:rPr lang="en-GB" dirty="0" smtClean="0"/>
              <a:t>that </a:t>
            </a:r>
            <a:r>
              <a:rPr lang="en-GB" b="1" dirty="0" smtClean="0"/>
              <a:t>internet skills are a multi-dimensional </a:t>
            </a:r>
            <a:r>
              <a:rPr lang="en-GB" dirty="0" smtClean="0"/>
              <a:t>theoretical construct. However, there is </a:t>
            </a:r>
            <a:r>
              <a:rPr lang="en-GB" b="1" dirty="0" smtClean="0"/>
              <a:t>less agreement</a:t>
            </a:r>
            <a:r>
              <a:rPr lang="en-GB" dirty="0" smtClean="0"/>
              <a:t> about the </a:t>
            </a:r>
            <a:r>
              <a:rPr lang="en-GB" b="1" dirty="0" smtClean="0"/>
              <a:t>definition of  dimensions </a:t>
            </a:r>
            <a:r>
              <a:rPr lang="en-GB" dirty="0" smtClean="0"/>
              <a:t>(</a:t>
            </a:r>
            <a:r>
              <a:rPr lang="en-GB" dirty="0" err="1" smtClean="0"/>
              <a:t>Litt</a:t>
            </a:r>
            <a:r>
              <a:rPr lang="en-GB" dirty="0" smtClean="0"/>
              <a:t>, 2013).</a:t>
            </a:r>
            <a:endParaRPr lang="en-GB" dirty="0"/>
          </a:p>
        </p:txBody>
      </p:sp>
      <p:sp>
        <p:nvSpPr>
          <p:cNvPr id="3" name="Footer Placeholder 2"/>
          <p:cNvSpPr>
            <a:spLocks noGrp="1"/>
          </p:cNvSpPr>
          <p:nvPr>
            <p:ph type="ftr" sz="quarter" idx="11"/>
          </p:nvPr>
        </p:nvSpPr>
        <p:spPr/>
        <p:txBody>
          <a:bodyPr/>
          <a:lstStyle/>
          <a:p>
            <a:pPr algn="l"/>
            <a:r>
              <a:rPr lang="sl-SI" dirty="0" smtClean="0"/>
              <a:t>2019 ESRA Conference, Zagreb – Petrovčič et </a:t>
            </a:r>
            <a:r>
              <a:rPr lang="sl-SI" dirty="0" err="1" smtClean="0"/>
              <a:t>al</a:t>
            </a:r>
            <a:r>
              <a:rPr lang="sl-SI" dirty="0" smtClean="0"/>
              <a:t>.©</a:t>
            </a:r>
            <a:endParaRPr lang="sl-SI" dirty="0"/>
          </a:p>
        </p:txBody>
      </p:sp>
      <p:sp>
        <p:nvSpPr>
          <p:cNvPr id="6" name="Slide Number Placeholder 5"/>
          <p:cNvSpPr>
            <a:spLocks noGrp="1"/>
          </p:cNvSpPr>
          <p:nvPr>
            <p:ph type="sldNum" sz="quarter" idx="12"/>
          </p:nvPr>
        </p:nvSpPr>
        <p:spPr/>
        <p:txBody>
          <a:bodyPr/>
          <a:lstStyle/>
          <a:p>
            <a:fld id="{103E5CD9-9E25-4F17-855D-EBB4E0D362C2}" type="slidenum">
              <a:rPr lang="sl-SI" smtClean="0"/>
              <a:pPr/>
              <a:t>3</a:t>
            </a:fld>
            <a:endParaRPr lang="sl-SI"/>
          </a:p>
        </p:txBody>
      </p:sp>
    </p:spTree>
    <p:extLst>
      <p:ext uri="{BB962C8B-B14F-4D97-AF65-F5344CB8AC3E}">
        <p14:creationId xmlns:p14="http://schemas.microsoft.com/office/powerpoint/2010/main" val="2061773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842" y="512064"/>
            <a:ext cx="10393558" cy="914400"/>
          </a:xfrm>
        </p:spPr>
        <p:txBody>
          <a:bodyPr/>
          <a:lstStyle/>
          <a:p>
            <a:r>
              <a:rPr lang="en-GB" dirty="0" smtClean="0"/>
              <a:t>Model of compound and sequential digital exclusion</a:t>
            </a:r>
            <a:endParaRPr lang="en-GB" dirty="0"/>
          </a:p>
        </p:txBody>
      </p:sp>
      <p:sp>
        <p:nvSpPr>
          <p:cNvPr id="4" name="Footer Placeholder 3"/>
          <p:cNvSpPr>
            <a:spLocks noGrp="1"/>
          </p:cNvSpPr>
          <p:nvPr>
            <p:ph type="ftr" sz="quarter" idx="11"/>
          </p:nvPr>
        </p:nvSpPr>
        <p:spPr/>
        <p:txBody>
          <a:bodyPr/>
          <a:lstStyle/>
          <a:p>
            <a:pPr algn="l"/>
            <a:r>
              <a:rPr lang="sl-SI" dirty="0" smtClean="0"/>
              <a:t>2019 ESRA Conference, Zagreb – Petrovčič et </a:t>
            </a:r>
            <a:r>
              <a:rPr lang="sl-SI" dirty="0" err="1" smtClean="0"/>
              <a:t>al</a:t>
            </a:r>
            <a:r>
              <a:rPr lang="sl-SI" dirty="0" smtClean="0"/>
              <a:t>.©</a:t>
            </a:r>
            <a:endParaRPr lang="sl-SI" dirty="0"/>
          </a:p>
        </p:txBody>
      </p:sp>
      <p:sp>
        <p:nvSpPr>
          <p:cNvPr id="5" name="Slide Number Placeholder 4"/>
          <p:cNvSpPr>
            <a:spLocks noGrp="1"/>
          </p:cNvSpPr>
          <p:nvPr>
            <p:ph type="sldNum" sz="quarter" idx="12"/>
          </p:nvPr>
        </p:nvSpPr>
        <p:spPr/>
        <p:txBody>
          <a:bodyPr/>
          <a:lstStyle/>
          <a:p>
            <a:fld id="{103E5CD9-9E25-4F17-855D-EBB4E0D362C2}" type="slidenum">
              <a:rPr lang="sl-SI" smtClean="0"/>
              <a:pPr/>
              <a:t>4</a:t>
            </a:fld>
            <a:endParaRPr lang="sl-SI"/>
          </a:p>
        </p:txBody>
      </p:sp>
      <p:pic>
        <p:nvPicPr>
          <p:cNvPr id="8" name="Content Placeholder 10"/>
          <p:cNvPicPr>
            <a:picLocks noGrp="1" noChangeAspect="1"/>
          </p:cNvPicPr>
          <p:nvPr>
            <p:ph idx="1"/>
          </p:nvPr>
        </p:nvPicPr>
        <p:blipFill>
          <a:blip r:embed="rId2"/>
          <a:stretch>
            <a:fillRect/>
          </a:stretch>
        </p:blipFill>
        <p:spPr>
          <a:xfrm>
            <a:off x="1188842" y="2204864"/>
            <a:ext cx="10260293" cy="3672408"/>
          </a:xfrm>
          <a:prstGeom prst="rect">
            <a:avLst/>
          </a:prstGeom>
        </p:spPr>
      </p:pic>
      <p:sp>
        <p:nvSpPr>
          <p:cNvPr id="9" name="Rectangle 8"/>
          <p:cNvSpPr/>
          <p:nvPr/>
        </p:nvSpPr>
        <p:spPr>
          <a:xfrm>
            <a:off x="7370787" y="5886450"/>
            <a:ext cx="3983013" cy="369332"/>
          </a:xfrm>
          <a:prstGeom prst="rect">
            <a:avLst/>
          </a:prstGeom>
        </p:spPr>
        <p:txBody>
          <a:bodyPr wrap="none">
            <a:spAutoFit/>
          </a:bodyPr>
          <a:lstStyle/>
          <a:p>
            <a:r>
              <a:rPr lang="en-GB" dirty="0">
                <a:solidFill>
                  <a:schemeClr val="bg1"/>
                </a:solidFill>
              </a:rPr>
              <a:t>Source: van </a:t>
            </a:r>
            <a:r>
              <a:rPr lang="sl-SI" dirty="0" err="1" smtClean="0">
                <a:solidFill>
                  <a:schemeClr val="bg1"/>
                </a:solidFill>
              </a:rPr>
              <a:t>Deursen</a:t>
            </a:r>
            <a:r>
              <a:rPr lang="sl-SI" dirty="0" smtClean="0">
                <a:solidFill>
                  <a:schemeClr val="bg1"/>
                </a:solidFill>
              </a:rPr>
              <a:t> et </a:t>
            </a:r>
            <a:r>
              <a:rPr lang="sl-SI" dirty="0" err="1" smtClean="0">
                <a:solidFill>
                  <a:schemeClr val="bg1"/>
                </a:solidFill>
              </a:rPr>
              <a:t>al</a:t>
            </a:r>
            <a:r>
              <a:rPr lang="sl-SI" dirty="0" smtClean="0">
                <a:solidFill>
                  <a:schemeClr val="bg1"/>
                </a:solidFill>
              </a:rPr>
              <a:t>.</a:t>
            </a:r>
            <a:r>
              <a:rPr lang="en-GB" dirty="0" smtClean="0">
                <a:solidFill>
                  <a:schemeClr val="bg1"/>
                </a:solidFill>
              </a:rPr>
              <a:t> </a:t>
            </a:r>
            <a:r>
              <a:rPr lang="en-GB" dirty="0">
                <a:solidFill>
                  <a:schemeClr val="bg1"/>
                </a:solidFill>
              </a:rPr>
              <a:t>(</a:t>
            </a:r>
            <a:r>
              <a:rPr lang="en-GB" dirty="0" smtClean="0">
                <a:solidFill>
                  <a:schemeClr val="bg1"/>
                </a:solidFill>
              </a:rPr>
              <a:t>20</a:t>
            </a:r>
            <a:r>
              <a:rPr lang="sl-SI" dirty="0" smtClean="0">
                <a:solidFill>
                  <a:schemeClr val="bg1"/>
                </a:solidFill>
              </a:rPr>
              <a:t>17</a:t>
            </a:r>
            <a:r>
              <a:rPr lang="en-GB" dirty="0" smtClean="0">
                <a:solidFill>
                  <a:schemeClr val="bg1"/>
                </a:solidFill>
              </a:rPr>
              <a:t>, </a:t>
            </a:r>
            <a:r>
              <a:rPr lang="en-GB" dirty="0">
                <a:solidFill>
                  <a:schemeClr val="bg1"/>
                </a:solidFill>
              </a:rPr>
              <a:t>p. </a:t>
            </a:r>
            <a:r>
              <a:rPr lang="sl-SI" dirty="0" smtClean="0">
                <a:solidFill>
                  <a:schemeClr val="bg1"/>
                </a:solidFill>
              </a:rPr>
              <a:t>457</a:t>
            </a:r>
            <a:r>
              <a:rPr lang="en-GB" dirty="0" smtClean="0">
                <a:solidFill>
                  <a:schemeClr val="bg1"/>
                </a:solidFill>
              </a:rPr>
              <a:t>)</a:t>
            </a:r>
            <a:endParaRPr lang="en-US" dirty="0">
              <a:solidFill>
                <a:schemeClr val="bg1"/>
              </a:solidFill>
            </a:endParaRPr>
          </a:p>
        </p:txBody>
      </p:sp>
      <p:sp>
        <p:nvSpPr>
          <p:cNvPr id="10" name="Rounded Rectangle 9"/>
          <p:cNvSpPr/>
          <p:nvPr/>
        </p:nvSpPr>
        <p:spPr>
          <a:xfrm>
            <a:off x="1343472" y="2348880"/>
            <a:ext cx="4752528" cy="252028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24894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Measurement of internet skills</a:t>
            </a:r>
            <a:endParaRPr lang="en-GB" dirty="0"/>
          </a:p>
        </p:txBody>
      </p:sp>
      <p:sp>
        <p:nvSpPr>
          <p:cNvPr id="6" name="Text Placeholder 5"/>
          <p:cNvSpPr>
            <a:spLocks noGrp="1"/>
          </p:cNvSpPr>
          <p:nvPr>
            <p:ph type="body" idx="1"/>
          </p:nvPr>
        </p:nvSpPr>
        <p:spPr/>
        <p:txBody>
          <a:bodyPr/>
          <a:lstStyle/>
          <a:p>
            <a:r>
              <a:rPr lang="en-GB" dirty="0" smtClean="0"/>
              <a:t>Prior research on internet skills</a:t>
            </a:r>
            <a:endParaRPr lang="en-GB" dirty="0"/>
          </a:p>
        </p:txBody>
      </p:sp>
      <p:sp>
        <p:nvSpPr>
          <p:cNvPr id="8" name="Text Placeholder 7"/>
          <p:cNvSpPr>
            <a:spLocks noGrp="1"/>
          </p:cNvSpPr>
          <p:nvPr>
            <p:ph type="body" sz="half" idx="3"/>
          </p:nvPr>
        </p:nvSpPr>
        <p:spPr/>
        <p:txBody>
          <a:bodyPr/>
          <a:lstStyle/>
          <a:p>
            <a:r>
              <a:rPr lang="en-GB" dirty="0" smtClean="0"/>
              <a:t>Research gaps</a:t>
            </a:r>
            <a:endParaRPr lang="en-GB" dirty="0"/>
          </a:p>
        </p:txBody>
      </p:sp>
      <p:sp>
        <p:nvSpPr>
          <p:cNvPr id="7" name="Content Placeholder 6"/>
          <p:cNvSpPr>
            <a:spLocks noGrp="1"/>
          </p:cNvSpPr>
          <p:nvPr>
            <p:ph sz="quarter" idx="2"/>
          </p:nvPr>
        </p:nvSpPr>
        <p:spPr/>
        <p:txBody>
          <a:bodyPr>
            <a:normAutofit fontScale="92500"/>
          </a:bodyPr>
          <a:lstStyle/>
          <a:p>
            <a:r>
              <a:rPr lang="en-GB" dirty="0" err="1" smtClean="0"/>
              <a:t>Litt</a:t>
            </a:r>
            <a:r>
              <a:rPr lang="en-GB" dirty="0" smtClean="0"/>
              <a:t> (2013) provides a detailed review of measurement tools and techniques.</a:t>
            </a:r>
          </a:p>
          <a:p>
            <a:r>
              <a:rPr lang="en-GB" dirty="0" smtClean="0"/>
              <a:t>He identifies three groups of measures.</a:t>
            </a:r>
          </a:p>
          <a:p>
            <a:r>
              <a:rPr lang="en-GB" b="1" dirty="0" smtClean="0"/>
              <a:t>Observation/performance tests</a:t>
            </a:r>
            <a:r>
              <a:rPr lang="en-GB" dirty="0" smtClean="0"/>
              <a:t>: generally used in lab setting</a:t>
            </a:r>
            <a:r>
              <a:rPr lang="sl-SI" dirty="0" smtClean="0"/>
              <a:t>s</a:t>
            </a:r>
            <a:r>
              <a:rPr lang="en-GB" dirty="0" smtClean="0"/>
              <a:t> and educational contexts.</a:t>
            </a:r>
          </a:p>
          <a:p>
            <a:r>
              <a:rPr lang="en-GB" b="1" dirty="0" smtClean="0"/>
              <a:t>Self-assessment survey inventories</a:t>
            </a:r>
            <a:r>
              <a:rPr lang="en-GB" dirty="0" smtClean="0"/>
              <a:t>:</a:t>
            </a:r>
          </a:p>
          <a:p>
            <a:pPr lvl="1"/>
            <a:r>
              <a:rPr lang="en-GB" dirty="0" smtClean="0"/>
              <a:t>Behavioural vs. perception scales</a:t>
            </a:r>
            <a:r>
              <a:rPr lang="sl-SI" dirty="0" smtClean="0"/>
              <a:t>;</a:t>
            </a:r>
            <a:endParaRPr lang="en-GB" dirty="0" smtClean="0"/>
          </a:p>
          <a:p>
            <a:pPr lvl="1"/>
            <a:r>
              <a:rPr lang="en-GB" dirty="0" err="1" smtClean="0"/>
              <a:t>Uni</a:t>
            </a:r>
            <a:r>
              <a:rPr lang="en-GB" dirty="0" smtClean="0"/>
              <a:t>- vs. multidimensional scales.</a:t>
            </a:r>
          </a:p>
          <a:p>
            <a:r>
              <a:rPr lang="en-GB" b="1" dirty="0" smtClean="0"/>
              <a:t>Combined techniques</a:t>
            </a:r>
            <a:r>
              <a:rPr lang="en-GB" dirty="0" smtClean="0"/>
              <a:t>.</a:t>
            </a:r>
            <a:endParaRPr lang="en-GB" dirty="0"/>
          </a:p>
        </p:txBody>
      </p:sp>
      <p:sp>
        <p:nvSpPr>
          <p:cNvPr id="9" name="Content Placeholder 8"/>
          <p:cNvSpPr>
            <a:spLocks noGrp="1"/>
          </p:cNvSpPr>
          <p:nvPr>
            <p:ph sz="quarter" idx="4"/>
          </p:nvPr>
        </p:nvSpPr>
        <p:spPr/>
        <p:txBody>
          <a:bodyPr>
            <a:normAutofit fontScale="92500" lnSpcReduction="10000"/>
          </a:bodyPr>
          <a:lstStyle/>
          <a:p>
            <a:r>
              <a:rPr lang="en-GB" dirty="0" smtClean="0"/>
              <a:t>Inventories tested in Western societies with high-levels of internet adoption.</a:t>
            </a:r>
          </a:p>
          <a:p>
            <a:r>
              <a:rPr lang="en-GB" dirty="0" smtClean="0"/>
              <a:t>Small-scale and non-probability samples (performance measures in lab environments) or potential survey mode effects (W-CSAQ).</a:t>
            </a:r>
          </a:p>
          <a:p>
            <a:r>
              <a:rPr lang="en-GB" dirty="0" smtClean="0"/>
              <a:t>Little or no information about measurement equality in terms of:</a:t>
            </a:r>
          </a:p>
          <a:p>
            <a:pPr lvl="2">
              <a:buFont typeface="Calibri" panose="020F0502020204030204" pitchFamily="34" charset="0"/>
              <a:buChar char="‒"/>
            </a:pPr>
            <a:r>
              <a:rPr lang="en-GB" sz="2200" b="1" dirty="0" smtClean="0"/>
              <a:t>Age of respondents</a:t>
            </a:r>
            <a:r>
              <a:rPr lang="sl-SI" sz="2200" dirty="0"/>
              <a:t>;</a:t>
            </a:r>
            <a:endParaRPr lang="en-GB" sz="2200" dirty="0" smtClean="0"/>
          </a:p>
          <a:p>
            <a:pPr lvl="2">
              <a:buFont typeface="Calibri" panose="020F0502020204030204" pitchFamily="34" charset="0"/>
              <a:buChar char="‒"/>
            </a:pPr>
            <a:r>
              <a:rPr lang="en-GB" sz="2200" dirty="0" smtClean="0"/>
              <a:t>Education and </a:t>
            </a:r>
            <a:r>
              <a:rPr lang="en-GB" sz="2200" dirty="0" err="1" smtClean="0"/>
              <a:t>incom</a:t>
            </a:r>
            <a:r>
              <a:rPr lang="sl-SI" sz="2200" dirty="0" smtClean="0"/>
              <a:t>e;</a:t>
            </a:r>
            <a:endParaRPr lang="en-GB" sz="2200" dirty="0" smtClean="0"/>
          </a:p>
          <a:p>
            <a:pPr lvl="2">
              <a:buFont typeface="Calibri" panose="020F0502020204030204" pitchFamily="34" charset="0"/>
              <a:buChar char="‒"/>
            </a:pPr>
            <a:r>
              <a:rPr lang="en-GB" sz="2200" dirty="0" smtClean="0"/>
              <a:t>Working status</a:t>
            </a:r>
            <a:r>
              <a:rPr lang="sl-SI" sz="2200" dirty="0" smtClean="0"/>
              <a:t>.</a:t>
            </a:r>
            <a:endParaRPr lang="en-GB" sz="2200" dirty="0"/>
          </a:p>
        </p:txBody>
      </p:sp>
      <p:sp>
        <p:nvSpPr>
          <p:cNvPr id="5" name="Footer Placeholder 4"/>
          <p:cNvSpPr>
            <a:spLocks noGrp="1"/>
          </p:cNvSpPr>
          <p:nvPr>
            <p:ph type="ftr" sz="quarter" idx="11"/>
          </p:nvPr>
        </p:nvSpPr>
        <p:spPr/>
        <p:txBody>
          <a:bodyPr/>
          <a:lstStyle/>
          <a:p>
            <a:pPr algn="l"/>
            <a:r>
              <a:rPr lang="sl-SI" smtClean="0"/>
              <a:t>2019 ESRA Conference, Zagreb – Petrovčič et al.©</a:t>
            </a:r>
            <a:endParaRPr lang="sl-SI" dirty="0"/>
          </a:p>
        </p:txBody>
      </p:sp>
      <p:sp>
        <p:nvSpPr>
          <p:cNvPr id="4" name="Slide Number Placeholder 3"/>
          <p:cNvSpPr>
            <a:spLocks noGrp="1"/>
          </p:cNvSpPr>
          <p:nvPr>
            <p:ph type="sldNum" sz="quarter" idx="12"/>
          </p:nvPr>
        </p:nvSpPr>
        <p:spPr/>
        <p:txBody>
          <a:bodyPr/>
          <a:lstStyle/>
          <a:p>
            <a:fld id="{103E5CD9-9E25-4F17-855D-EBB4E0D362C2}" type="slidenum">
              <a:rPr lang="sl-SI" smtClean="0"/>
              <a:pPr/>
              <a:t>5</a:t>
            </a:fld>
            <a:endParaRPr lang="sl-SI"/>
          </a:p>
        </p:txBody>
      </p:sp>
    </p:spTree>
    <p:extLst>
      <p:ext uri="{BB962C8B-B14F-4D97-AF65-F5344CB8AC3E}">
        <p14:creationId xmlns:p14="http://schemas.microsoft.com/office/powerpoint/2010/main" val="3158588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Internet Skills Scale (ISS)</a:t>
            </a:r>
            <a:endParaRPr lang="en-GB" dirty="0"/>
          </a:p>
        </p:txBody>
      </p:sp>
      <p:sp>
        <p:nvSpPr>
          <p:cNvPr id="15" name="Content Placeholder 14"/>
          <p:cNvSpPr>
            <a:spLocks noGrp="1"/>
          </p:cNvSpPr>
          <p:nvPr>
            <p:ph sz="half" idx="1"/>
          </p:nvPr>
        </p:nvSpPr>
        <p:spPr/>
        <p:txBody>
          <a:bodyPr>
            <a:normAutofit fontScale="85000" lnSpcReduction="20000"/>
          </a:bodyPr>
          <a:lstStyle/>
          <a:p>
            <a:r>
              <a:rPr lang="en-GB" dirty="0" smtClean="0"/>
              <a:t>Developed by </a:t>
            </a:r>
            <a:r>
              <a:rPr lang="en-GB" b="1" dirty="0" smtClean="0"/>
              <a:t>van </a:t>
            </a:r>
            <a:r>
              <a:rPr lang="en-GB" b="1" dirty="0" err="1" smtClean="0"/>
              <a:t>Deursen</a:t>
            </a:r>
            <a:r>
              <a:rPr lang="en-GB" b="1" dirty="0" smtClean="0"/>
              <a:t>, </a:t>
            </a:r>
            <a:r>
              <a:rPr lang="en-GB" b="1" dirty="0" err="1" smtClean="0"/>
              <a:t>Helsper</a:t>
            </a:r>
            <a:r>
              <a:rPr lang="en-GB" b="1" dirty="0" smtClean="0"/>
              <a:t> and </a:t>
            </a:r>
            <a:r>
              <a:rPr lang="en-GB" b="1" dirty="0" err="1" smtClean="0"/>
              <a:t>Eynon</a:t>
            </a:r>
            <a:r>
              <a:rPr lang="en-GB" b="1" dirty="0" smtClean="0"/>
              <a:t> </a:t>
            </a:r>
            <a:r>
              <a:rPr lang="en-GB" dirty="0" smtClean="0"/>
              <a:t>(2014; 2016) in 2014.</a:t>
            </a:r>
          </a:p>
          <a:p>
            <a:r>
              <a:rPr lang="en-GB" b="1" dirty="0" smtClean="0"/>
              <a:t>Five</a:t>
            </a:r>
            <a:r>
              <a:rPr lang="en-GB" dirty="0" smtClean="0"/>
              <a:t> dimensions – first order construct with a </a:t>
            </a:r>
            <a:r>
              <a:rPr lang="en-GB" b="1" dirty="0" smtClean="0"/>
              <a:t>long</a:t>
            </a:r>
            <a:r>
              <a:rPr lang="en-GB" dirty="0" smtClean="0"/>
              <a:t> (35 items) and a </a:t>
            </a:r>
            <a:r>
              <a:rPr lang="en-GB" b="1" dirty="0" smtClean="0"/>
              <a:t>short</a:t>
            </a:r>
            <a:r>
              <a:rPr lang="en-GB" dirty="0" smtClean="0"/>
              <a:t> (23) version.</a:t>
            </a:r>
          </a:p>
          <a:p>
            <a:r>
              <a:rPr lang="en-GB" dirty="0" smtClean="0"/>
              <a:t>Two validation studies</a:t>
            </a:r>
            <a:r>
              <a:rPr lang="sl-SI" dirty="0" smtClean="0"/>
              <a:t> </a:t>
            </a:r>
            <a:r>
              <a:rPr lang="sl-SI" dirty="0" err="1" smtClean="0"/>
              <a:t>of</a:t>
            </a:r>
            <a:r>
              <a:rPr lang="sl-SI" dirty="0" smtClean="0"/>
              <a:t> </a:t>
            </a:r>
            <a:r>
              <a:rPr lang="sl-SI" dirty="0" err="1" smtClean="0"/>
              <a:t>the</a:t>
            </a:r>
            <a:r>
              <a:rPr lang="sl-SI" dirty="0" smtClean="0"/>
              <a:t> </a:t>
            </a:r>
            <a:r>
              <a:rPr lang="sl-SI" dirty="0" err="1" smtClean="0"/>
              <a:t>short</a:t>
            </a:r>
            <a:r>
              <a:rPr lang="sl-SI" dirty="0" smtClean="0"/>
              <a:t> ISS</a:t>
            </a:r>
            <a:r>
              <a:rPr lang="en-GB" dirty="0" smtClean="0"/>
              <a:t> in </a:t>
            </a:r>
            <a:r>
              <a:rPr lang="sl-SI" dirty="0" err="1" smtClean="0"/>
              <a:t>the</a:t>
            </a:r>
            <a:r>
              <a:rPr lang="sl-SI" dirty="0" smtClean="0"/>
              <a:t> UK</a:t>
            </a:r>
            <a:r>
              <a:rPr lang="en-GB" dirty="0" smtClean="0"/>
              <a:t> and </a:t>
            </a:r>
            <a:r>
              <a:rPr lang="sl-SI" dirty="0" err="1" smtClean="0"/>
              <a:t>the</a:t>
            </a:r>
            <a:r>
              <a:rPr lang="sl-SI" dirty="0" smtClean="0"/>
              <a:t> </a:t>
            </a:r>
            <a:r>
              <a:rPr lang="en-GB" dirty="0" smtClean="0"/>
              <a:t>N</a:t>
            </a:r>
            <a:r>
              <a:rPr lang="sl-SI" dirty="0" err="1" smtClean="0"/>
              <a:t>etherlands</a:t>
            </a:r>
            <a:r>
              <a:rPr lang="en-GB" dirty="0" smtClean="0"/>
              <a:t>:</a:t>
            </a:r>
          </a:p>
          <a:p>
            <a:pPr lvl="1"/>
            <a:r>
              <a:rPr lang="en-GB" dirty="0" smtClean="0"/>
              <a:t>Adequate convergent and discriminant validity</a:t>
            </a:r>
            <a:r>
              <a:rPr lang="sl-SI" dirty="0" smtClean="0"/>
              <a:t>;</a:t>
            </a:r>
            <a:endParaRPr lang="en-GB" dirty="0" smtClean="0"/>
          </a:p>
          <a:p>
            <a:pPr lvl="1"/>
            <a:r>
              <a:rPr lang="en-GB" dirty="0" smtClean="0"/>
              <a:t>Reliability of</a:t>
            </a:r>
            <a:r>
              <a:rPr lang="sl-SI" dirty="0" smtClean="0"/>
              <a:t> </a:t>
            </a:r>
            <a:r>
              <a:rPr lang="en-GB" dirty="0" smtClean="0"/>
              <a:t>ISS sub-scales did not vary across socio-demographic groups</a:t>
            </a:r>
            <a:r>
              <a:rPr lang="sl-SI" dirty="0" smtClean="0"/>
              <a:t>;</a:t>
            </a:r>
            <a:endParaRPr lang="en-GB" dirty="0" smtClean="0"/>
          </a:p>
          <a:p>
            <a:pPr lvl="1"/>
            <a:r>
              <a:rPr lang="en-GB" dirty="0" smtClean="0"/>
              <a:t>Good discrimination of skill levels according to gender, age, education and occupation.</a:t>
            </a:r>
          </a:p>
        </p:txBody>
      </p:sp>
      <p:graphicFrame>
        <p:nvGraphicFramePr>
          <p:cNvPr id="14" name="Content Placeholder 12"/>
          <p:cNvGraphicFramePr>
            <a:graphicFrameLocks noGrp="1"/>
          </p:cNvGraphicFramePr>
          <p:nvPr>
            <p:ph sz="half" idx="2"/>
            <p:extLst>
              <p:ext uri="{D42A27DB-BD31-4B8C-83A1-F6EECF244321}">
                <p14:modId xmlns:p14="http://schemas.microsoft.com/office/powerpoint/2010/main" val="3676698177"/>
              </p:ext>
            </p:extLst>
          </p:nvPr>
        </p:nvGraphicFramePr>
        <p:xfrm>
          <a:off x="6207125" y="1770063"/>
          <a:ext cx="53848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Footer Placeholder 8"/>
          <p:cNvSpPr>
            <a:spLocks noGrp="1"/>
          </p:cNvSpPr>
          <p:nvPr>
            <p:ph type="ftr" sz="quarter" idx="11"/>
          </p:nvPr>
        </p:nvSpPr>
        <p:spPr/>
        <p:txBody>
          <a:bodyPr/>
          <a:lstStyle/>
          <a:p>
            <a:pPr algn="l"/>
            <a:r>
              <a:rPr lang="sl-SI" smtClean="0"/>
              <a:t>2019 ESRA Conference, Zagreb – Petrovčič et al.©</a:t>
            </a:r>
            <a:endParaRPr lang="sl-SI" dirty="0"/>
          </a:p>
        </p:txBody>
      </p:sp>
      <p:sp>
        <p:nvSpPr>
          <p:cNvPr id="3" name="Slide Number Placeholder 2"/>
          <p:cNvSpPr>
            <a:spLocks noGrp="1"/>
          </p:cNvSpPr>
          <p:nvPr>
            <p:ph type="sldNum" sz="quarter" idx="12"/>
          </p:nvPr>
        </p:nvSpPr>
        <p:spPr/>
        <p:txBody>
          <a:bodyPr/>
          <a:lstStyle/>
          <a:p>
            <a:fld id="{103E5CD9-9E25-4F17-855D-EBB4E0D362C2}" type="slidenum">
              <a:rPr lang="sl-SI" smtClean="0"/>
              <a:pPr/>
              <a:t>6</a:t>
            </a:fld>
            <a:endParaRPr lang="sl-SI"/>
          </a:p>
        </p:txBody>
      </p:sp>
    </p:spTree>
    <p:extLst>
      <p:ext uri="{BB962C8B-B14F-4D97-AF65-F5344CB8AC3E}">
        <p14:creationId xmlns:p14="http://schemas.microsoft.com/office/powerpoint/2010/main" val="4285944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problem</a:t>
            </a:r>
            <a:endParaRPr lang="en-GB" dirty="0"/>
          </a:p>
        </p:txBody>
      </p:sp>
      <p:sp>
        <p:nvSpPr>
          <p:cNvPr id="3" name="Content Placeholder 2"/>
          <p:cNvSpPr>
            <a:spLocks noGrp="1"/>
          </p:cNvSpPr>
          <p:nvPr>
            <p:ph type="body" idx="1"/>
          </p:nvPr>
        </p:nvSpPr>
        <p:spPr/>
        <p:txBody>
          <a:bodyPr>
            <a:normAutofit/>
          </a:bodyPr>
          <a:lstStyle/>
          <a:p>
            <a:r>
              <a:rPr lang="en-GB" dirty="0" smtClean="0"/>
              <a:t>Research question</a:t>
            </a:r>
            <a:endParaRPr lang="en-GB" dirty="0"/>
          </a:p>
        </p:txBody>
      </p:sp>
      <p:sp>
        <p:nvSpPr>
          <p:cNvPr id="8" name="Text Placeholder 7"/>
          <p:cNvSpPr>
            <a:spLocks noGrp="1"/>
          </p:cNvSpPr>
          <p:nvPr>
            <p:ph type="body" sz="half" idx="3"/>
          </p:nvPr>
        </p:nvSpPr>
        <p:spPr/>
        <p:txBody>
          <a:bodyPr/>
          <a:lstStyle/>
          <a:p>
            <a:r>
              <a:rPr lang="en-GB" dirty="0" smtClean="0"/>
              <a:t>Rationale</a:t>
            </a:r>
            <a:endParaRPr lang="en-GB" dirty="0"/>
          </a:p>
        </p:txBody>
      </p:sp>
      <p:sp>
        <p:nvSpPr>
          <p:cNvPr id="7" name="Content Placeholder 6"/>
          <p:cNvSpPr>
            <a:spLocks noGrp="1"/>
          </p:cNvSpPr>
          <p:nvPr>
            <p:ph sz="quarter" idx="2"/>
          </p:nvPr>
        </p:nvSpPr>
        <p:spPr/>
        <p:txBody>
          <a:bodyPr/>
          <a:lstStyle/>
          <a:p>
            <a:r>
              <a:rPr lang="en-US" dirty="0"/>
              <a:t>What is the external validity of the short ISS in terms of its </a:t>
            </a:r>
            <a:r>
              <a:rPr lang="en-US" dirty="0" err="1"/>
              <a:t>configural</a:t>
            </a:r>
            <a:r>
              <a:rPr lang="en-US" dirty="0"/>
              <a:t>, metric and scalar measurement invariance when comparing younger and older internet users?</a:t>
            </a:r>
            <a:endParaRPr lang="sl-SI" dirty="0"/>
          </a:p>
          <a:p>
            <a:endParaRPr lang="sl-SI" dirty="0"/>
          </a:p>
        </p:txBody>
      </p:sp>
      <p:sp>
        <p:nvSpPr>
          <p:cNvPr id="9" name="Content Placeholder 8"/>
          <p:cNvSpPr>
            <a:spLocks noGrp="1"/>
          </p:cNvSpPr>
          <p:nvPr>
            <p:ph sz="quarter" idx="4"/>
          </p:nvPr>
        </p:nvSpPr>
        <p:spPr/>
        <p:txBody>
          <a:bodyPr>
            <a:normAutofit fontScale="77500" lnSpcReduction="20000"/>
          </a:bodyPr>
          <a:lstStyle/>
          <a:p>
            <a:r>
              <a:rPr lang="en-GB" dirty="0" smtClean="0"/>
              <a:t>Digital inequality survey inventories should give comparable scales scores across population groups (</a:t>
            </a:r>
            <a:r>
              <a:rPr lang="en-GB" dirty="0" err="1" smtClean="0"/>
              <a:t>Büchi</a:t>
            </a:r>
            <a:r>
              <a:rPr lang="en-GB" dirty="0" smtClean="0"/>
              <a:t>, 2016).</a:t>
            </a:r>
          </a:p>
          <a:p>
            <a:r>
              <a:rPr lang="en-GB" dirty="0" smtClean="0"/>
              <a:t>Age-related differences remain an important aspect of digital inequalities (especially, in countries with moderate to low internet uptake).</a:t>
            </a:r>
          </a:p>
          <a:p>
            <a:r>
              <a:rPr lang="en-GB" dirty="0" smtClean="0"/>
              <a:t>Older and younger respondents are differentially affected by questionnaire features and the cognitive tasks that question answering pose (Schwarz </a:t>
            </a:r>
            <a:r>
              <a:rPr lang="sl-SI" dirty="0" smtClean="0"/>
              <a:t>&amp; </a:t>
            </a:r>
            <a:r>
              <a:rPr lang="en-GB" dirty="0" err="1"/>
              <a:t>Knäuper</a:t>
            </a:r>
            <a:r>
              <a:rPr lang="en-GB" dirty="0" smtClean="0"/>
              <a:t>,</a:t>
            </a:r>
            <a:r>
              <a:rPr lang="sl-SI" dirty="0" smtClean="0"/>
              <a:t> 2000;</a:t>
            </a:r>
            <a:r>
              <a:rPr lang="en-GB" dirty="0" smtClean="0"/>
              <a:t> </a:t>
            </a:r>
            <a:r>
              <a:rPr lang="en-GB" dirty="0" err="1" smtClean="0"/>
              <a:t>Knäuper</a:t>
            </a:r>
            <a:r>
              <a:rPr lang="en-GB" dirty="0" smtClean="0"/>
              <a:t> et al. 2016).</a:t>
            </a:r>
          </a:p>
          <a:p>
            <a:r>
              <a:rPr lang="en-GB" dirty="0" smtClean="0"/>
              <a:t>In particular, when they do not share the same experiences related to</a:t>
            </a:r>
            <a:r>
              <a:rPr lang="sl-SI" dirty="0" smtClean="0"/>
              <a:t> </a:t>
            </a:r>
            <a:r>
              <a:rPr lang="sl-SI" dirty="0" err="1" smtClean="0"/>
              <a:t>the</a:t>
            </a:r>
            <a:r>
              <a:rPr lang="en-GB" dirty="0" smtClean="0"/>
              <a:t> phenomenon under investigation  (</a:t>
            </a:r>
            <a:r>
              <a:rPr lang="en-GB" dirty="0" err="1" smtClean="0"/>
              <a:t>Knäuper</a:t>
            </a:r>
            <a:r>
              <a:rPr lang="en-GB" dirty="0" smtClean="0"/>
              <a:t> et al. 2016).</a:t>
            </a:r>
            <a:endParaRPr lang="en-GB" dirty="0"/>
          </a:p>
        </p:txBody>
      </p:sp>
      <p:sp>
        <p:nvSpPr>
          <p:cNvPr id="5" name="Footer Placeholder 4"/>
          <p:cNvSpPr>
            <a:spLocks noGrp="1"/>
          </p:cNvSpPr>
          <p:nvPr>
            <p:ph type="ftr" sz="quarter" idx="11"/>
          </p:nvPr>
        </p:nvSpPr>
        <p:spPr/>
        <p:txBody>
          <a:bodyPr/>
          <a:lstStyle/>
          <a:p>
            <a:pPr algn="l"/>
            <a:r>
              <a:rPr lang="sl-SI" dirty="0" smtClean="0"/>
              <a:t>2019 ESRA Conference, Zagreb – Petrovčič et </a:t>
            </a:r>
            <a:r>
              <a:rPr lang="sl-SI" dirty="0" err="1" smtClean="0"/>
              <a:t>al</a:t>
            </a:r>
            <a:r>
              <a:rPr lang="sl-SI" dirty="0" smtClean="0"/>
              <a:t>.©</a:t>
            </a:r>
            <a:endParaRPr lang="sl-SI" dirty="0"/>
          </a:p>
        </p:txBody>
      </p:sp>
      <p:sp>
        <p:nvSpPr>
          <p:cNvPr id="6" name="Slide Number Placeholder 5"/>
          <p:cNvSpPr>
            <a:spLocks noGrp="1"/>
          </p:cNvSpPr>
          <p:nvPr>
            <p:ph type="sldNum" sz="quarter" idx="12"/>
          </p:nvPr>
        </p:nvSpPr>
        <p:spPr/>
        <p:txBody>
          <a:bodyPr/>
          <a:lstStyle/>
          <a:p>
            <a:fld id="{103E5CD9-9E25-4F17-855D-EBB4E0D362C2}" type="slidenum">
              <a:rPr lang="sl-SI" smtClean="0"/>
              <a:pPr/>
              <a:t>7</a:t>
            </a:fld>
            <a:endParaRPr lang="sl-SI"/>
          </a:p>
        </p:txBody>
      </p:sp>
    </p:spTree>
    <p:extLst>
      <p:ext uri="{BB962C8B-B14F-4D97-AF65-F5344CB8AC3E}">
        <p14:creationId xmlns:p14="http://schemas.microsoft.com/office/powerpoint/2010/main" val="16159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a:t>
            </a:r>
            <a:endParaRPr lang="en-GB" dirty="0"/>
          </a:p>
        </p:txBody>
      </p:sp>
      <p:sp>
        <p:nvSpPr>
          <p:cNvPr id="7" name="Text Placeholder 6"/>
          <p:cNvSpPr>
            <a:spLocks noGrp="1"/>
          </p:cNvSpPr>
          <p:nvPr>
            <p:ph type="body" idx="1"/>
          </p:nvPr>
        </p:nvSpPr>
        <p:spPr/>
        <p:txBody>
          <a:bodyPr/>
          <a:lstStyle/>
          <a:p>
            <a:r>
              <a:rPr lang="en-GB" dirty="0" smtClean="0"/>
              <a:t>Sample and Procedures</a:t>
            </a:r>
            <a:endParaRPr lang="en-GB" dirty="0"/>
          </a:p>
        </p:txBody>
      </p:sp>
      <p:sp>
        <p:nvSpPr>
          <p:cNvPr id="9" name="Text Placeholder 8"/>
          <p:cNvSpPr>
            <a:spLocks noGrp="1"/>
          </p:cNvSpPr>
          <p:nvPr>
            <p:ph type="body" sz="half" idx="3"/>
          </p:nvPr>
        </p:nvSpPr>
        <p:spPr/>
        <p:txBody>
          <a:bodyPr/>
          <a:lstStyle/>
          <a:p>
            <a:r>
              <a:rPr lang="en-GB" dirty="0" smtClean="0"/>
              <a:t>ISS Inventory</a:t>
            </a:r>
            <a:endParaRPr lang="en-GB" dirty="0"/>
          </a:p>
        </p:txBody>
      </p:sp>
      <p:sp>
        <p:nvSpPr>
          <p:cNvPr id="8" name="Content Placeholder 7"/>
          <p:cNvSpPr>
            <a:spLocks noGrp="1"/>
          </p:cNvSpPr>
          <p:nvPr>
            <p:ph sz="quarter" idx="2"/>
          </p:nvPr>
        </p:nvSpPr>
        <p:spPr/>
        <p:txBody>
          <a:bodyPr>
            <a:normAutofit lnSpcReduction="10000"/>
          </a:bodyPr>
          <a:lstStyle/>
          <a:p>
            <a:r>
              <a:rPr lang="en-GB" dirty="0" smtClean="0"/>
              <a:t>ISSP wave: 2018 (March - June)</a:t>
            </a:r>
          </a:p>
          <a:p>
            <a:r>
              <a:rPr lang="en-GB" dirty="0" smtClean="0"/>
              <a:t>Survey population: Non-institutionalized residents in Slovenia aged 18+</a:t>
            </a:r>
          </a:p>
          <a:p>
            <a:r>
              <a:rPr lang="en-GB" dirty="0" smtClean="0"/>
              <a:t>Sample: 1047 (realized)</a:t>
            </a:r>
          </a:p>
          <a:p>
            <a:r>
              <a:rPr lang="en-GB" dirty="0" smtClean="0"/>
              <a:t>Sampling method: Multi-stage stratified by PSU</a:t>
            </a:r>
          </a:p>
          <a:p>
            <a:r>
              <a:rPr lang="en-GB" dirty="0" smtClean="0"/>
              <a:t>Survey mode: CAPI</a:t>
            </a:r>
          </a:p>
          <a:p>
            <a:r>
              <a:rPr lang="en-GB" dirty="0" smtClean="0"/>
              <a:t>Response rate: RR1 ~ 57%</a:t>
            </a:r>
          </a:p>
          <a:p>
            <a:r>
              <a:rPr lang="en-GB" dirty="0" smtClean="0"/>
              <a:t>Post-stratification: None</a:t>
            </a:r>
            <a:endParaRPr lang="en-GB" dirty="0"/>
          </a:p>
        </p:txBody>
      </p:sp>
      <p:sp>
        <p:nvSpPr>
          <p:cNvPr id="10" name="Content Placeholder 9"/>
          <p:cNvSpPr>
            <a:spLocks noGrp="1"/>
          </p:cNvSpPr>
          <p:nvPr>
            <p:ph sz="quarter" idx="4"/>
          </p:nvPr>
        </p:nvSpPr>
        <p:spPr/>
        <p:txBody>
          <a:bodyPr>
            <a:normAutofit fontScale="85000" lnSpcReduction="20000"/>
          </a:bodyPr>
          <a:lstStyle/>
          <a:p>
            <a:r>
              <a:rPr lang="en-GB" dirty="0" smtClean="0"/>
              <a:t>The short version of ISS (van </a:t>
            </a:r>
            <a:r>
              <a:rPr lang="en-GB" dirty="0" err="1" smtClean="0"/>
              <a:t>Deursen</a:t>
            </a:r>
            <a:r>
              <a:rPr lang="en-GB" dirty="0" smtClean="0"/>
              <a:t>, </a:t>
            </a:r>
            <a:r>
              <a:rPr lang="en-GB" dirty="0" err="1" smtClean="0"/>
              <a:t>Helsper</a:t>
            </a:r>
            <a:r>
              <a:rPr lang="en-GB" dirty="0" smtClean="0"/>
              <a:t> and </a:t>
            </a:r>
            <a:r>
              <a:rPr lang="en-GB" dirty="0" err="1" smtClean="0"/>
              <a:t>Eynon</a:t>
            </a:r>
            <a:r>
              <a:rPr lang="en-GB" dirty="0" smtClean="0"/>
              <a:t> 2016).</a:t>
            </a:r>
          </a:p>
          <a:p>
            <a:r>
              <a:rPr lang="en-GB" dirty="0" smtClean="0"/>
              <a:t>Excluded the „Mobile“ dimension (</a:t>
            </a:r>
            <a:r>
              <a:rPr lang="sl-SI" dirty="0" smtClean="0"/>
              <a:t>it is </a:t>
            </a:r>
            <a:r>
              <a:rPr lang="sl-SI" dirty="0" err="1" smtClean="0"/>
              <a:t>the</a:t>
            </a:r>
            <a:r>
              <a:rPr lang="sl-SI" dirty="0" smtClean="0"/>
              <a:t> </a:t>
            </a:r>
            <a:r>
              <a:rPr lang="sl-SI" dirty="0" err="1" smtClean="0"/>
              <a:t>only</a:t>
            </a:r>
            <a:r>
              <a:rPr lang="en-GB" dirty="0" smtClean="0"/>
              <a:t> device-based factor, low level of mobile internet use among older adults</a:t>
            </a:r>
            <a:r>
              <a:rPr lang="sl-SI" dirty="0" smtClean="0"/>
              <a:t> in </a:t>
            </a:r>
            <a:r>
              <a:rPr lang="sl-SI" dirty="0" err="1" smtClean="0"/>
              <a:t>Slovenia</a:t>
            </a:r>
            <a:r>
              <a:rPr lang="en-GB" dirty="0" smtClean="0"/>
              <a:t>).</a:t>
            </a:r>
          </a:p>
          <a:p>
            <a:r>
              <a:rPr lang="en-GB" dirty="0" smtClean="0"/>
              <a:t>Translation: TRAPD method (Harkness, Van de </a:t>
            </a:r>
            <a:r>
              <a:rPr lang="en-GB" dirty="0" err="1" smtClean="0"/>
              <a:t>Vijver</a:t>
            </a:r>
            <a:r>
              <a:rPr lang="en-GB" dirty="0" smtClean="0"/>
              <a:t>, &amp; </a:t>
            </a:r>
            <a:r>
              <a:rPr lang="en-GB" dirty="0" err="1" smtClean="0"/>
              <a:t>Mohler</a:t>
            </a:r>
            <a:r>
              <a:rPr lang="en-GB" dirty="0" smtClean="0"/>
              <a:t>, 2003) with adaptation after a pilot study test.</a:t>
            </a:r>
          </a:p>
          <a:p>
            <a:r>
              <a:rPr lang="en-GB" dirty="0" smtClean="0"/>
              <a:t>Response scale: 1 = “Not at all true of me” to 5 = “Very true of me”, and “I do not understand what you mean by that” option.</a:t>
            </a:r>
          </a:p>
          <a:p>
            <a:r>
              <a:rPr lang="en-GB" dirty="0" smtClean="0"/>
              <a:t>Non-valid answers</a:t>
            </a:r>
            <a:r>
              <a:rPr lang="sl-SI" dirty="0" smtClean="0"/>
              <a:t> (</a:t>
            </a:r>
            <a:r>
              <a:rPr lang="sl-SI" dirty="0" err="1" smtClean="0"/>
              <a:t>item</a:t>
            </a:r>
            <a:r>
              <a:rPr lang="sl-SI" dirty="0" smtClean="0"/>
              <a:t> non-</a:t>
            </a:r>
            <a:r>
              <a:rPr lang="sl-SI" dirty="0" err="1" smtClean="0"/>
              <a:t>response</a:t>
            </a:r>
            <a:r>
              <a:rPr lang="sl-SI" dirty="0" smtClean="0"/>
              <a:t>)</a:t>
            </a:r>
            <a:r>
              <a:rPr lang="en-GB" dirty="0" smtClean="0"/>
              <a:t>: “I do not understand what you mean by that”, “Don’t know”, and “Declined to answer”.</a:t>
            </a:r>
            <a:endParaRPr lang="en-GB" dirty="0"/>
          </a:p>
        </p:txBody>
      </p:sp>
      <p:sp>
        <p:nvSpPr>
          <p:cNvPr id="5" name="Footer Placeholder 4"/>
          <p:cNvSpPr>
            <a:spLocks noGrp="1"/>
          </p:cNvSpPr>
          <p:nvPr>
            <p:ph type="ftr" sz="quarter" idx="11"/>
          </p:nvPr>
        </p:nvSpPr>
        <p:spPr/>
        <p:txBody>
          <a:bodyPr/>
          <a:lstStyle/>
          <a:p>
            <a:pPr algn="l"/>
            <a:r>
              <a:rPr lang="sl-SI" dirty="0" smtClean="0"/>
              <a:t>2019 ESRA Conference, Zagreb – Petrovčič et </a:t>
            </a:r>
            <a:r>
              <a:rPr lang="sl-SI" dirty="0" err="1" smtClean="0"/>
              <a:t>al</a:t>
            </a:r>
            <a:r>
              <a:rPr lang="sl-SI" dirty="0" smtClean="0"/>
              <a:t>.©</a:t>
            </a:r>
            <a:endParaRPr lang="sl-SI" dirty="0"/>
          </a:p>
        </p:txBody>
      </p:sp>
      <p:sp>
        <p:nvSpPr>
          <p:cNvPr id="6" name="Slide Number Placeholder 5"/>
          <p:cNvSpPr>
            <a:spLocks noGrp="1"/>
          </p:cNvSpPr>
          <p:nvPr>
            <p:ph type="sldNum" sz="quarter" idx="12"/>
          </p:nvPr>
        </p:nvSpPr>
        <p:spPr/>
        <p:txBody>
          <a:bodyPr/>
          <a:lstStyle/>
          <a:p>
            <a:fld id="{103E5CD9-9E25-4F17-855D-EBB4E0D362C2}" type="slidenum">
              <a:rPr lang="sl-SI" smtClean="0"/>
              <a:pPr/>
              <a:t>8</a:t>
            </a:fld>
            <a:endParaRPr lang="sl-SI"/>
          </a:p>
        </p:txBody>
      </p:sp>
    </p:spTree>
    <p:extLst>
      <p:ext uri="{BB962C8B-B14F-4D97-AF65-F5344CB8AC3E}">
        <p14:creationId xmlns:p14="http://schemas.microsoft.com/office/powerpoint/2010/main" val="4130595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design</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228846786"/>
              </p:ext>
            </p:extLst>
          </p:nvPr>
        </p:nvGraphicFramePr>
        <p:xfrm>
          <a:off x="1219200" y="1784350"/>
          <a:ext cx="10363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11"/>
          </p:nvPr>
        </p:nvSpPr>
        <p:spPr/>
        <p:txBody>
          <a:bodyPr/>
          <a:lstStyle/>
          <a:p>
            <a:pPr algn="l"/>
            <a:r>
              <a:rPr lang="en-GB" dirty="0" smtClean="0"/>
              <a:t>2019 ESRA Conference, Zagreb – Petrovčič et al.©</a:t>
            </a:r>
            <a:endParaRPr lang="en-GB" dirty="0"/>
          </a:p>
        </p:txBody>
      </p:sp>
      <p:sp>
        <p:nvSpPr>
          <p:cNvPr id="6" name="Slide Number Placeholder 5"/>
          <p:cNvSpPr>
            <a:spLocks noGrp="1"/>
          </p:cNvSpPr>
          <p:nvPr>
            <p:ph type="sldNum" sz="quarter" idx="12"/>
          </p:nvPr>
        </p:nvSpPr>
        <p:spPr/>
        <p:txBody>
          <a:bodyPr/>
          <a:lstStyle/>
          <a:p>
            <a:fld id="{103E5CD9-9E25-4F17-855D-EBB4E0D362C2}" type="slidenum">
              <a:rPr lang="en-GB" smtClean="0"/>
              <a:pPr/>
              <a:t>9</a:t>
            </a:fld>
            <a:endParaRPr lang="en-GB" dirty="0"/>
          </a:p>
        </p:txBody>
      </p:sp>
      <p:sp>
        <p:nvSpPr>
          <p:cNvPr id="9" name="Rounded Rectangle 8"/>
          <p:cNvSpPr/>
          <p:nvPr/>
        </p:nvSpPr>
        <p:spPr>
          <a:xfrm>
            <a:off x="3647728" y="1556792"/>
            <a:ext cx="8208912" cy="4680520"/>
          </a:xfrm>
          <a:prstGeom prst="roundRect">
            <a:avLst/>
          </a:prstGeom>
          <a:solidFill>
            <a:schemeClr val="accent2">
              <a:alpha val="1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10" name="TextBox 9"/>
          <p:cNvSpPr txBox="1"/>
          <p:nvPr/>
        </p:nvSpPr>
        <p:spPr>
          <a:xfrm>
            <a:off x="6358212" y="1654022"/>
            <a:ext cx="2787943" cy="523220"/>
          </a:xfrm>
          <a:prstGeom prst="rect">
            <a:avLst/>
          </a:prstGeom>
          <a:noFill/>
        </p:spPr>
        <p:txBody>
          <a:bodyPr wrap="none" rtlCol="0">
            <a:spAutoFit/>
          </a:bodyPr>
          <a:lstStyle/>
          <a:p>
            <a:r>
              <a:rPr lang="en-GB" sz="2800" dirty="0" smtClean="0">
                <a:solidFill>
                  <a:schemeClr val="bg1"/>
                </a:solidFill>
              </a:rPr>
              <a:t>Construct validity</a:t>
            </a:r>
            <a:endParaRPr lang="en-GB" sz="2800" dirty="0">
              <a:solidFill>
                <a:schemeClr val="bg1"/>
              </a:solidFill>
            </a:endParaRPr>
          </a:p>
        </p:txBody>
      </p:sp>
    </p:spTree>
    <p:extLst>
      <p:ext uri="{BB962C8B-B14F-4D97-AF65-F5344CB8AC3E}">
        <p14:creationId xmlns:p14="http://schemas.microsoft.com/office/powerpoint/2010/main" val="13899990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univerzalni_ang</Template>
  <TotalTime>5248</TotalTime>
  <Words>2722</Words>
  <Application>Microsoft Office PowerPoint</Application>
  <PresentationFormat>Widescreen</PresentationFormat>
  <Paragraphs>255</Paragraphs>
  <Slides>15</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Corbel</vt:lpstr>
      <vt:lpstr>Tahoma</vt:lpstr>
      <vt:lpstr>Times New Roman</vt:lpstr>
      <vt:lpstr>Wingdings</vt:lpstr>
      <vt:lpstr>Wingdings 2</vt:lpstr>
      <vt:lpstr>Wingdings 3</vt:lpstr>
      <vt:lpstr>Metro</vt:lpstr>
      <vt:lpstr>Measurement invariance of the short Internet Skills Scale: Testing the differences between younger and older internet users</vt:lpstr>
      <vt:lpstr>Outline</vt:lpstr>
      <vt:lpstr>Background: Digital inequalities and internet skills</vt:lpstr>
      <vt:lpstr>Model of compound and sequential digital exclusion</vt:lpstr>
      <vt:lpstr>Measurement of internet skills</vt:lpstr>
      <vt:lpstr>Internet Skills Scale (ISS)</vt:lpstr>
      <vt:lpstr>Research problem</vt:lpstr>
      <vt:lpstr>Methods</vt:lpstr>
      <vt:lpstr>Research design</vt:lpstr>
      <vt:lpstr>Results</vt:lpstr>
      <vt:lpstr>Results – Measurement invariance</vt:lpstr>
      <vt:lpstr>Results – Measurement invariance</vt:lpstr>
      <vt:lpstr>Discussion and conclusion</vt:lpstr>
      <vt:lpstr>Thanks for your attention!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Šetinc, Mojca</dc:creator>
  <cp:lastModifiedBy>Petrovčič, Andraž</cp:lastModifiedBy>
  <cp:revision>264</cp:revision>
  <dcterms:created xsi:type="dcterms:W3CDTF">2018-08-21T10:15:13Z</dcterms:created>
  <dcterms:modified xsi:type="dcterms:W3CDTF">2019-07-16T18:57:56Z</dcterms:modified>
</cp:coreProperties>
</file>