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2.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3.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4.xml" ContentType="application/vnd.openxmlformats-officedocument.drawingml.chartshapes+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991" r:id="rId1"/>
  </p:sldMasterIdLst>
  <p:notesMasterIdLst>
    <p:notesMasterId r:id="rId28"/>
  </p:notesMasterIdLst>
  <p:handoutMasterIdLst>
    <p:handoutMasterId r:id="rId29"/>
  </p:handoutMasterIdLst>
  <p:sldIdLst>
    <p:sldId id="522" r:id="rId2"/>
    <p:sldId id="769" r:id="rId3"/>
    <p:sldId id="748" r:id="rId4"/>
    <p:sldId id="592" r:id="rId5"/>
    <p:sldId id="726" r:id="rId6"/>
    <p:sldId id="771" r:id="rId7"/>
    <p:sldId id="770" r:id="rId8"/>
    <p:sldId id="613" r:id="rId9"/>
    <p:sldId id="737" r:id="rId10"/>
    <p:sldId id="720" r:id="rId11"/>
    <p:sldId id="739" r:id="rId12"/>
    <p:sldId id="721" r:id="rId13"/>
    <p:sldId id="735" r:id="rId14"/>
    <p:sldId id="754" r:id="rId15"/>
    <p:sldId id="663" r:id="rId16"/>
    <p:sldId id="762" r:id="rId17"/>
    <p:sldId id="742" r:id="rId18"/>
    <p:sldId id="747" r:id="rId19"/>
    <p:sldId id="641" r:id="rId20"/>
    <p:sldId id="760" r:id="rId21"/>
    <p:sldId id="768" r:id="rId22"/>
    <p:sldId id="761" r:id="rId23"/>
    <p:sldId id="759" r:id="rId24"/>
    <p:sldId id="764" r:id="rId25"/>
    <p:sldId id="745" r:id="rId26"/>
    <p:sldId id="659" r:id="rId27"/>
  </p:sldIdLst>
  <p:sldSz cx="9144000" cy="5143500" type="screen16x9"/>
  <p:notesSz cx="6997700" cy="9271000"/>
  <p:defaultTextStyle>
    <a:defPPr>
      <a:defRPr lang="en-US"/>
    </a:defPPr>
    <a:lvl1pPr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1pPr>
    <a:lvl2pPr marL="4572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2pPr>
    <a:lvl3pPr marL="9144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3pPr>
    <a:lvl4pPr marL="13716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4pPr>
    <a:lvl5pPr marL="18288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5pPr>
    <a:lvl6pPr marL="2286000" algn="l" defTabSz="914400" rtl="0" eaLnBrk="1" latinLnBrk="0" hangingPunct="1">
      <a:defRPr kern="1200">
        <a:solidFill>
          <a:schemeClr val="tx1"/>
        </a:solidFill>
        <a:latin typeface="Arial" charset="0"/>
        <a:ea typeface="ヒラギノ角ゴ Pro W3" pitchFamily="1" charset="-128"/>
        <a:cs typeface="+mn-cs"/>
      </a:defRPr>
    </a:lvl6pPr>
    <a:lvl7pPr marL="2743200" algn="l" defTabSz="914400" rtl="0" eaLnBrk="1" latinLnBrk="0" hangingPunct="1">
      <a:defRPr kern="1200">
        <a:solidFill>
          <a:schemeClr val="tx1"/>
        </a:solidFill>
        <a:latin typeface="Arial" charset="0"/>
        <a:ea typeface="ヒラギノ角ゴ Pro W3" pitchFamily="1" charset="-128"/>
        <a:cs typeface="+mn-cs"/>
      </a:defRPr>
    </a:lvl7pPr>
    <a:lvl8pPr marL="3200400" algn="l" defTabSz="914400" rtl="0" eaLnBrk="1" latinLnBrk="0" hangingPunct="1">
      <a:defRPr kern="1200">
        <a:solidFill>
          <a:schemeClr val="tx1"/>
        </a:solidFill>
        <a:latin typeface="Arial" charset="0"/>
        <a:ea typeface="ヒラギノ角ゴ Pro W3" pitchFamily="1" charset="-128"/>
        <a:cs typeface="+mn-cs"/>
      </a:defRPr>
    </a:lvl8pPr>
    <a:lvl9pPr marL="3657600" algn="l" defTabSz="914400" rtl="0" eaLnBrk="1" latinLnBrk="0" hangingPunct="1">
      <a:defRPr kern="1200">
        <a:solidFill>
          <a:schemeClr val="tx1"/>
        </a:solidFill>
        <a:latin typeface="Arial" charset="0"/>
        <a:ea typeface="ヒラギノ角ゴ Pro W3" pitchFamily="1" charset="-128"/>
        <a:cs typeface="+mn-cs"/>
      </a:defRPr>
    </a:lvl9pPr>
  </p:defaultTextStyle>
  <p:extLst>
    <p:ext uri="{521415D9-36F7-43E2-AB2F-B90AF26B5E84}">
      <p14:sectionLst xmlns:p14="http://schemas.microsoft.com/office/powerpoint/2010/main">
        <p14:section name="Default Section" id="{D8C2620B-D7F3-4B43-A281-FF3EB02C47B3}">
          <p14:sldIdLst>
            <p14:sldId id="522"/>
            <p14:sldId id="769"/>
            <p14:sldId id="748"/>
            <p14:sldId id="592"/>
            <p14:sldId id="726"/>
            <p14:sldId id="771"/>
            <p14:sldId id="770"/>
            <p14:sldId id="613"/>
            <p14:sldId id="737"/>
            <p14:sldId id="720"/>
            <p14:sldId id="739"/>
            <p14:sldId id="721"/>
          </p14:sldIdLst>
        </p14:section>
        <p14:section name="Untitled Section" id="{FAAD92AC-C9E5-466E-9DCA-02F620C47087}">
          <p14:sldIdLst>
            <p14:sldId id="735"/>
            <p14:sldId id="754"/>
            <p14:sldId id="663"/>
            <p14:sldId id="762"/>
            <p14:sldId id="742"/>
            <p14:sldId id="747"/>
            <p14:sldId id="641"/>
            <p14:sldId id="760"/>
            <p14:sldId id="768"/>
            <p14:sldId id="761"/>
            <p14:sldId id="759"/>
            <p14:sldId id="764"/>
            <p14:sldId id="745"/>
            <p14:sldId id="659"/>
          </p14:sldIdLst>
        </p14:section>
      </p14:sectionLst>
    </p:ext>
    <p:ext uri="{EFAFB233-063F-42B5-8137-9DF3F51BA10A}">
      <p15:sldGuideLst xmlns:p15="http://schemas.microsoft.com/office/powerpoint/2012/main">
        <p15:guide id="1" orient="horz" pos="355" userDrawn="1">
          <p15:clr>
            <a:srgbClr val="A4A3A4"/>
          </p15:clr>
        </p15:guide>
        <p15:guide id="2" pos="2880" userDrawn="1">
          <p15:clr>
            <a:srgbClr val="A4A3A4"/>
          </p15:clr>
        </p15:guide>
        <p15:guide id="3" orient="horz" pos="61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9732"/>
    <a:srgbClr val="FFC525"/>
    <a:srgbClr val="BF311A"/>
    <a:srgbClr val="4F2683"/>
    <a:srgbClr val="FF0000"/>
    <a:srgbClr val="00CC00"/>
    <a:srgbClr val="003F82"/>
    <a:srgbClr val="006600"/>
    <a:srgbClr val="C0CADD"/>
    <a:srgbClr val="F4E9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74" autoAdjust="0"/>
  </p:normalViewPr>
  <p:slideViewPr>
    <p:cSldViewPr>
      <p:cViewPr varScale="1">
        <p:scale>
          <a:sx n="107" d="100"/>
          <a:sy n="107" d="100"/>
        </p:scale>
        <p:origin x="101" y="187"/>
      </p:cViewPr>
      <p:guideLst>
        <p:guide orient="horz" pos="355"/>
        <p:guide pos="2880"/>
        <p:guide orient="horz" pos="61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2357" y="-269"/>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ppb\Documents\Documents\WPDOCS\Papers%20and%20Presentations\2018%20Stat%20Can%20Symposium\graphs%20for%20presentatio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ppb\Documents\Documents\WPDOCS\Papers%20and%20Presentations\2018%20Stat%20Can%20Symposium\graphs%20for%20presentation.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ppb\Documents\Documents\WPDOCS\Papers%20and%20Presentations\2018%20Stat%20Can%20Symposium\graphs%20for%20presentation.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2.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421533846730694E-2"/>
          <c:y val="7.9861111111111105E-2"/>
          <c:w val="0.91710593868074186"/>
          <c:h val="0.88548611111111108"/>
        </c:manualLayout>
      </c:layout>
      <c:barChart>
        <c:barDir val="col"/>
        <c:grouping val="clustered"/>
        <c:varyColors val="0"/>
        <c:ser>
          <c:idx val="0"/>
          <c:order val="0"/>
          <c:spPr>
            <a:solidFill>
              <a:schemeClr val="accent1"/>
            </a:solidFill>
            <a:ln>
              <a:noFill/>
            </a:ln>
            <a:effectLst/>
          </c:spPr>
          <c:invertIfNegative val="0"/>
          <c:cat>
            <c:strRef>
              <c:f>Sheet3!$A$2:$A$4</c:f>
              <c:strCache>
                <c:ptCount val="3"/>
                <c:pt idx="0">
                  <c:v>Official Report</c:v>
                </c:pt>
                <c:pt idx="1">
                  <c:v>Respondent Report</c:v>
                </c:pt>
                <c:pt idx="2">
                  <c:v>Zillow Value</c:v>
                </c:pt>
              </c:strCache>
            </c:strRef>
          </c:cat>
          <c:val>
            <c:numRef>
              <c:f>Sheet3!$B$2:$B$4</c:f>
              <c:numCache>
                <c:formatCode>General</c:formatCode>
                <c:ptCount val="3"/>
                <c:pt idx="0">
                  <c:v>2085</c:v>
                </c:pt>
                <c:pt idx="1">
                  <c:v>1914.03</c:v>
                </c:pt>
                <c:pt idx="2">
                  <c:v>1793.1</c:v>
                </c:pt>
              </c:numCache>
            </c:numRef>
          </c:val>
          <c:extLst>
            <c:ext xmlns:c16="http://schemas.microsoft.com/office/drawing/2014/chart" uri="{C3380CC4-5D6E-409C-BE32-E72D297353CC}">
              <c16:uniqueId val="{00000000-8D32-4C5B-8F34-66EACD2E132A}"/>
            </c:ext>
          </c:extLst>
        </c:ser>
        <c:dLbls>
          <c:showLegendKey val="0"/>
          <c:showVal val="0"/>
          <c:showCatName val="0"/>
          <c:showSerName val="0"/>
          <c:showPercent val="0"/>
          <c:showBubbleSize val="0"/>
        </c:dLbls>
        <c:gapWidth val="219"/>
        <c:overlap val="-27"/>
        <c:axId val="317374376"/>
        <c:axId val="317374704"/>
      </c:barChart>
      <c:catAx>
        <c:axId val="317374376"/>
        <c:scaling>
          <c:orientation val="minMax"/>
        </c:scaling>
        <c:delete val="1"/>
        <c:axPos val="b"/>
        <c:numFmt formatCode="General" sourceLinked="1"/>
        <c:majorTickMark val="none"/>
        <c:minorTickMark val="none"/>
        <c:tickLblPos val="nextTo"/>
        <c:crossAx val="317374704"/>
        <c:crosses val="autoZero"/>
        <c:auto val="1"/>
        <c:lblAlgn val="ctr"/>
        <c:lblOffset val="100"/>
        <c:noMultiLvlLbl val="0"/>
      </c:catAx>
      <c:valAx>
        <c:axId val="317374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73743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421533846730694E-2"/>
          <c:y val="7.9861111111111105E-2"/>
          <c:w val="0.91710593868074186"/>
          <c:h val="0.88548611111111108"/>
        </c:manualLayout>
      </c:layout>
      <c:barChart>
        <c:barDir val="col"/>
        <c:grouping val="clustered"/>
        <c:varyColors val="0"/>
        <c:ser>
          <c:idx val="0"/>
          <c:order val="0"/>
          <c:spPr>
            <a:solidFill>
              <a:schemeClr val="accent1"/>
            </a:solidFill>
            <a:ln>
              <a:noFill/>
            </a:ln>
            <a:effectLst/>
          </c:spPr>
          <c:invertIfNegative val="0"/>
          <c:cat>
            <c:strRef>
              <c:f>Sheet3!$A$2:$A$4</c:f>
              <c:strCache>
                <c:ptCount val="3"/>
                <c:pt idx="0">
                  <c:v>Official Report</c:v>
                </c:pt>
                <c:pt idx="1">
                  <c:v>Respondent Report</c:v>
                </c:pt>
                <c:pt idx="2">
                  <c:v>Zillow Value</c:v>
                </c:pt>
              </c:strCache>
            </c:strRef>
          </c:cat>
          <c:val>
            <c:numRef>
              <c:f>Sheet3!$B$2:$B$4</c:f>
              <c:numCache>
                <c:formatCode>General</c:formatCode>
                <c:ptCount val="3"/>
                <c:pt idx="0">
                  <c:v>2085</c:v>
                </c:pt>
                <c:pt idx="1">
                  <c:v>1914.03</c:v>
                </c:pt>
                <c:pt idx="2">
                  <c:v>1793.1</c:v>
                </c:pt>
              </c:numCache>
            </c:numRef>
          </c:val>
          <c:extLst>
            <c:ext xmlns:c16="http://schemas.microsoft.com/office/drawing/2014/chart" uri="{C3380CC4-5D6E-409C-BE32-E72D297353CC}">
              <c16:uniqueId val="{00000000-8D32-4C5B-8F34-66EACD2E132A}"/>
            </c:ext>
          </c:extLst>
        </c:ser>
        <c:dLbls>
          <c:showLegendKey val="0"/>
          <c:showVal val="0"/>
          <c:showCatName val="0"/>
          <c:showSerName val="0"/>
          <c:showPercent val="0"/>
          <c:showBubbleSize val="0"/>
        </c:dLbls>
        <c:gapWidth val="219"/>
        <c:overlap val="-27"/>
        <c:axId val="317374376"/>
        <c:axId val="317374704"/>
      </c:barChart>
      <c:catAx>
        <c:axId val="317374376"/>
        <c:scaling>
          <c:orientation val="minMax"/>
        </c:scaling>
        <c:delete val="1"/>
        <c:axPos val="b"/>
        <c:numFmt formatCode="General" sourceLinked="1"/>
        <c:majorTickMark val="none"/>
        <c:minorTickMark val="none"/>
        <c:tickLblPos val="nextTo"/>
        <c:crossAx val="317374704"/>
        <c:crosses val="autoZero"/>
        <c:auto val="1"/>
        <c:lblAlgn val="ctr"/>
        <c:lblOffset val="100"/>
        <c:noMultiLvlLbl val="0"/>
      </c:catAx>
      <c:valAx>
        <c:axId val="317374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73743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058427479173801E-2"/>
          <c:y val="5.3508447277497935E-2"/>
          <c:w val="0.92209115215738224"/>
          <c:h val="0.90376091584085638"/>
        </c:manualLayout>
      </c:layout>
      <c:scatterChart>
        <c:scatterStyle val="smoothMarker"/>
        <c:varyColors val="0"/>
        <c:dLbls>
          <c:showLegendKey val="0"/>
          <c:showVal val="0"/>
          <c:showCatName val="0"/>
          <c:showSerName val="0"/>
          <c:showPercent val="0"/>
          <c:showBubbleSize val="0"/>
        </c:dLbls>
        <c:axId val="510012440"/>
        <c:axId val="510014408"/>
      </c:scatterChart>
      <c:valAx>
        <c:axId val="5100124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0014408"/>
        <c:crosses val="autoZero"/>
        <c:crossBetween val="midCat"/>
      </c:valAx>
      <c:valAx>
        <c:axId val="510014408"/>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510012440"/>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smoothMarker"/>
        <c:varyColors val="0"/>
        <c:dLbls>
          <c:showLegendKey val="0"/>
          <c:showVal val="0"/>
          <c:showCatName val="0"/>
          <c:showSerName val="0"/>
          <c:showPercent val="0"/>
          <c:showBubbleSize val="0"/>
        </c:dLbls>
        <c:axId val="510012440"/>
        <c:axId val="510014408"/>
      </c:scatterChart>
      <c:valAx>
        <c:axId val="510012440"/>
        <c:scaling>
          <c:orientation val="minMax"/>
        </c:scaling>
        <c:delete val="1"/>
        <c:axPos val="b"/>
        <c:numFmt formatCode="General" sourceLinked="1"/>
        <c:majorTickMark val="none"/>
        <c:minorTickMark val="none"/>
        <c:tickLblPos val="nextTo"/>
        <c:crossAx val="510014408"/>
        <c:crosses val="autoZero"/>
        <c:crossBetween val="midCat"/>
      </c:valAx>
      <c:valAx>
        <c:axId val="510014408"/>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510012440"/>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967843240377644E-2"/>
          <c:y val="3.2747049413492609E-3"/>
          <c:w val="0.92135598776900163"/>
          <c:h val="0.8412639639091416"/>
        </c:manualLayout>
      </c:layout>
      <c:scatterChart>
        <c:scatterStyle val="smoothMarker"/>
        <c:varyColors val="0"/>
        <c:ser>
          <c:idx val="0"/>
          <c:order val="0"/>
          <c:tx>
            <c:strRef>
              <c:f>Zill!$B$1</c:f>
              <c:strCache>
                <c:ptCount val="1"/>
                <c:pt idx="0">
                  <c:v>MSEzill</c:v>
                </c:pt>
              </c:strCache>
            </c:strRef>
          </c:tx>
          <c:spPr>
            <a:ln w="19050" cap="rnd">
              <a:solidFill>
                <a:schemeClr val="accent1"/>
              </a:solidFill>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Zill!$B$2:$B$102</c:f>
              <c:numCache>
                <c:formatCode>General</c:formatCode>
                <c:ptCount val="101"/>
                <c:pt idx="0">
                  <c:v>6.6287307698040202E-3</c:v>
                </c:pt>
                <c:pt idx="1">
                  <c:v>6.3878351643595881E-3</c:v>
                </c:pt>
                <c:pt idx="2">
                  <c:v>6.151398159040161E-3</c:v>
                </c:pt>
                <c:pt idx="3">
                  <c:v>5.9194197538457397E-3</c:v>
                </c:pt>
                <c:pt idx="4">
                  <c:v>5.6918999487763251E-3</c:v>
                </c:pt>
                <c:pt idx="5">
                  <c:v>5.4688387438319172E-3</c:v>
                </c:pt>
                <c:pt idx="6">
                  <c:v>5.2502361390125152E-3</c:v>
                </c:pt>
                <c:pt idx="7">
                  <c:v>5.0360921343181172E-3</c:v>
                </c:pt>
                <c:pt idx="8">
                  <c:v>4.8264067297487268E-3</c:v>
                </c:pt>
                <c:pt idx="9">
                  <c:v>4.6211799253043414E-3</c:v>
                </c:pt>
                <c:pt idx="10">
                  <c:v>4.4204117209849627E-3</c:v>
                </c:pt>
                <c:pt idx="11">
                  <c:v>4.2241021167905889E-3</c:v>
                </c:pt>
                <c:pt idx="12">
                  <c:v>4.0322511127212218E-3</c:v>
                </c:pt>
                <c:pt idx="13">
                  <c:v>3.8448587087768597E-3</c:v>
                </c:pt>
                <c:pt idx="14">
                  <c:v>3.661924904957503E-3</c:v>
                </c:pt>
                <c:pt idx="15">
                  <c:v>3.483449701263153E-3</c:v>
                </c:pt>
                <c:pt idx="16">
                  <c:v>3.309433097693808E-3</c:v>
                </c:pt>
                <c:pt idx="17">
                  <c:v>3.1398750942494696E-3</c:v>
                </c:pt>
                <c:pt idx="18">
                  <c:v>2.9747756909301367E-3</c:v>
                </c:pt>
                <c:pt idx="19">
                  <c:v>2.8141348877358096E-3</c:v>
                </c:pt>
                <c:pt idx="20">
                  <c:v>2.6579526846664879E-3</c:v>
                </c:pt>
                <c:pt idx="21">
                  <c:v>2.506229081722172E-3</c:v>
                </c:pt>
                <c:pt idx="22">
                  <c:v>2.358964078902862E-3</c:v>
                </c:pt>
                <c:pt idx="23">
                  <c:v>2.2161576762085582E-3</c:v>
                </c:pt>
                <c:pt idx="24">
                  <c:v>2.0778098736392598E-3</c:v>
                </c:pt>
                <c:pt idx="25">
                  <c:v>1.943920671194967E-3</c:v>
                </c:pt>
                <c:pt idx="26">
                  <c:v>1.8144900688756803E-3</c:v>
                </c:pt>
                <c:pt idx="27">
                  <c:v>1.6895180666813992E-3</c:v>
                </c:pt>
                <c:pt idx="28">
                  <c:v>1.5690046646121242E-3</c:v>
                </c:pt>
                <c:pt idx="29">
                  <c:v>1.4529498626678545E-3</c:v>
                </c:pt>
                <c:pt idx="30">
                  <c:v>1.3413536608485907E-3</c:v>
                </c:pt>
                <c:pt idx="31">
                  <c:v>1.2342160591543327E-3</c:v>
                </c:pt>
                <c:pt idx="32">
                  <c:v>1.131537057585081E-3</c:v>
                </c:pt>
                <c:pt idx="33">
                  <c:v>1.0333166561408344E-3</c:v>
                </c:pt>
                <c:pt idx="34">
                  <c:v>9.3955485482159371E-4</c:v>
                </c:pt>
                <c:pt idx="35">
                  <c:v>8.5025165362735905E-4</c:v>
                </c:pt>
                <c:pt idx="36">
                  <c:v>7.654070525581299E-4</c:v>
                </c:pt>
                <c:pt idx="37">
                  <c:v>6.8502105161390668E-4</c:v>
                </c:pt>
                <c:pt idx="38">
                  <c:v>6.0909365079468919E-4</c:v>
                </c:pt>
                <c:pt idx="39">
                  <c:v>5.3762485010047753E-4</c:v>
                </c:pt>
                <c:pt idx="40">
                  <c:v>4.706146495312716E-4</c:v>
                </c:pt>
                <c:pt idx="41">
                  <c:v>4.0806304908707144E-4</c:v>
                </c:pt>
                <c:pt idx="42">
                  <c:v>3.4997004876787712E-4</c:v>
                </c:pt>
                <c:pt idx="43">
                  <c:v>2.9633564857368846E-4</c:v>
                </c:pt>
                <c:pt idx="44">
                  <c:v>2.4715984850450559E-4</c:v>
                </c:pt>
                <c:pt idx="45">
                  <c:v>2.0244264856032851E-4</c:v>
                </c:pt>
                <c:pt idx="46">
                  <c:v>1.6218404874115725E-4</c:v>
                </c:pt>
                <c:pt idx="47">
                  <c:v>1.2638404904699176E-4</c:v>
                </c:pt>
                <c:pt idx="48">
                  <c:v>9.5042649477832059E-5</c:v>
                </c:pt>
                <c:pt idx="49">
                  <c:v>6.8159850033678153E-5</c:v>
                </c:pt>
                <c:pt idx="50">
                  <c:v>4.5735650714530038E-5</c:v>
                </c:pt>
                <c:pt idx="51">
                  <c:v>2.7770051520387715E-5</c:v>
                </c:pt>
                <c:pt idx="52">
                  <c:v>1.4263052451251185E-5</c:v>
                </c:pt>
                <c:pt idx="53">
                  <c:v>5.2146535071204441E-6</c:v>
                </c:pt>
                <c:pt idx="54">
                  <c:v>6.2485468799549018E-7</c:v>
                </c:pt>
                <c:pt idx="55">
                  <c:v>4.9365599387632436E-7</c:v>
                </c:pt>
                <c:pt idx="56">
                  <c:v>4.8210574247629463E-6</c:v>
                </c:pt>
                <c:pt idx="57">
                  <c:v>1.3607058980655355E-5</c:v>
                </c:pt>
                <c:pt idx="58">
                  <c:v>2.6851660661553552E-5</c:v>
                </c:pt>
                <c:pt idx="59">
                  <c:v>4.455486246745754E-5</c:v>
                </c:pt>
                <c:pt idx="60">
                  <c:v>6.6716664398367326E-5</c:v>
                </c:pt>
                <c:pt idx="61">
                  <c:v>9.333706645428289E-5</c:v>
                </c:pt>
                <c:pt idx="62">
                  <c:v>1.2441606863520426E-4</c:v>
                </c:pt>
                <c:pt idx="63">
                  <c:v>1.5995367094113141E-4</c:v>
                </c:pt>
                <c:pt idx="64">
                  <c:v>1.9994987337206436E-4</c:v>
                </c:pt>
                <c:pt idx="65">
                  <c:v>2.4440467592800312E-4</c:v>
                </c:pt>
                <c:pt idx="66">
                  <c:v>2.9331807860894762E-4</c:v>
                </c:pt>
                <c:pt idx="67">
                  <c:v>3.4669008141489797E-4</c:v>
                </c:pt>
                <c:pt idx="68">
                  <c:v>4.0452068434585408E-4</c:v>
                </c:pt>
                <c:pt idx="69">
                  <c:v>4.6680988740181582E-4</c:v>
                </c:pt>
                <c:pt idx="70">
                  <c:v>5.3355769058278349E-4</c:v>
                </c:pt>
                <c:pt idx="71">
                  <c:v>6.0476409388875683E-4</c:v>
                </c:pt>
                <c:pt idx="72">
                  <c:v>6.804290973197359E-4</c:v>
                </c:pt>
                <c:pt idx="73">
                  <c:v>7.6055270087572091E-4</c:v>
                </c:pt>
                <c:pt idx="74">
                  <c:v>8.4513490455671164E-4</c:v>
                </c:pt>
                <c:pt idx="75">
                  <c:v>9.341757083627081E-4</c:v>
                </c:pt>
                <c:pt idx="76">
                  <c:v>1.0276751122937104E-3</c:v>
                </c:pt>
                <c:pt idx="77">
                  <c:v>1.1256331163497183E-3</c:v>
                </c:pt>
                <c:pt idx="78">
                  <c:v>1.2280497205307322E-3</c:v>
                </c:pt>
                <c:pt idx="79">
                  <c:v>1.3349249248367518E-3</c:v>
                </c:pt>
                <c:pt idx="80">
                  <c:v>1.446258729267777E-3</c:v>
                </c:pt>
                <c:pt idx="81">
                  <c:v>1.5620511338238084E-3</c:v>
                </c:pt>
                <c:pt idx="82">
                  <c:v>1.6823021385048453E-3</c:v>
                </c:pt>
                <c:pt idx="83">
                  <c:v>1.807011743310888E-3</c:v>
                </c:pt>
                <c:pt idx="84">
                  <c:v>1.9361799482419365E-3</c:v>
                </c:pt>
                <c:pt idx="85">
                  <c:v>2.0698067532979908E-3</c:v>
                </c:pt>
                <c:pt idx="86">
                  <c:v>2.2078921584790506E-3</c:v>
                </c:pt>
                <c:pt idx="87">
                  <c:v>2.350436163785117E-3</c:v>
                </c:pt>
                <c:pt idx="88">
                  <c:v>2.4974387692161884E-3</c:v>
                </c:pt>
                <c:pt idx="89">
                  <c:v>2.6488999747722652E-3</c:v>
                </c:pt>
                <c:pt idx="90">
                  <c:v>2.8048197804533487E-3</c:v>
                </c:pt>
                <c:pt idx="91">
                  <c:v>2.965198186259438E-3</c:v>
                </c:pt>
                <c:pt idx="92">
                  <c:v>3.1300351921905323E-3</c:v>
                </c:pt>
                <c:pt idx="93">
                  <c:v>3.2993307982466329E-3</c:v>
                </c:pt>
                <c:pt idx="94">
                  <c:v>3.4730850044277393E-3</c:v>
                </c:pt>
                <c:pt idx="95">
                  <c:v>3.6512978107338515E-3</c:v>
                </c:pt>
                <c:pt idx="96">
                  <c:v>3.8339692171649687E-3</c:v>
                </c:pt>
                <c:pt idx="97">
                  <c:v>4.0210992237210922E-3</c:v>
                </c:pt>
                <c:pt idx="98">
                  <c:v>4.2126878304022224E-3</c:v>
                </c:pt>
                <c:pt idx="99">
                  <c:v>4.4087350372083575E-3</c:v>
                </c:pt>
                <c:pt idx="100">
                  <c:v>4.6092408441394984E-3</c:v>
                </c:pt>
              </c:numCache>
            </c:numRef>
          </c:yVal>
          <c:smooth val="1"/>
          <c:extLst>
            <c:ext xmlns:c16="http://schemas.microsoft.com/office/drawing/2014/chart" uri="{C3380CC4-5D6E-409C-BE32-E72D297353CC}">
              <c16:uniqueId val="{00000000-29D6-4A03-B1DA-3E23ED521E6E}"/>
            </c:ext>
          </c:extLst>
        </c:ser>
        <c:ser>
          <c:idx val="3"/>
          <c:order val="1"/>
          <c:tx>
            <c:strRef>
              <c:f>Zill!$E$1</c:f>
              <c:strCache>
                <c:ptCount val="1"/>
                <c:pt idx="0">
                  <c:v>MSErecs</c:v>
                </c:pt>
              </c:strCache>
            </c:strRef>
          </c:tx>
          <c:spPr>
            <a:ln w="19050" cap="rnd">
              <a:solidFill>
                <a:schemeClr val="accent4"/>
              </a:solidFill>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Zill!$E$2:$E$102</c:f>
              <c:numCache>
                <c:formatCode>General</c:formatCode>
                <c:ptCount val="101"/>
                <c:pt idx="0">
                  <c:v>1.2171420463353778E-2</c:v>
                </c:pt>
                <c:pt idx="1">
                  <c:v>1.2171420463353778E-2</c:v>
                </c:pt>
                <c:pt idx="2">
                  <c:v>1.2171420463353778E-2</c:v>
                </c:pt>
                <c:pt idx="3">
                  <c:v>1.2171420463353778E-2</c:v>
                </c:pt>
                <c:pt idx="4">
                  <c:v>1.2171420463353778E-2</c:v>
                </c:pt>
                <c:pt idx="5">
                  <c:v>1.2171420463353778E-2</c:v>
                </c:pt>
                <c:pt idx="6">
                  <c:v>1.2171420463353778E-2</c:v>
                </c:pt>
                <c:pt idx="7">
                  <c:v>1.2171420463353778E-2</c:v>
                </c:pt>
                <c:pt idx="8">
                  <c:v>1.2171420463353778E-2</c:v>
                </c:pt>
                <c:pt idx="9">
                  <c:v>1.2171420463353778E-2</c:v>
                </c:pt>
                <c:pt idx="10">
                  <c:v>1.2171420463353778E-2</c:v>
                </c:pt>
                <c:pt idx="11">
                  <c:v>1.2171420463353778E-2</c:v>
                </c:pt>
                <c:pt idx="12">
                  <c:v>1.2171420463353778E-2</c:v>
                </c:pt>
                <c:pt idx="13">
                  <c:v>1.2171420463353778E-2</c:v>
                </c:pt>
                <c:pt idx="14">
                  <c:v>1.2171420463353778E-2</c:v>
                </c:pt>
                <c:pt idx="15">
                  <c:v>1.2171420463353778E-2</c:v>
                </c:pt>
                <c:pt idx="16">
                  <c:v>1.2171420463353778E-2</c:v>
                </c:pt>
                <c:pt idx="17">
                  <c:v>1.2171420463353778E-2</c:v>
                </c:pt>
                <c:pt idx="18">
                  <c:v>1.2171420463353778E-2</c:v>
                </c:pt>
                <c:pt idx="19">
                  <c:v>1.2171420463353778E-2</c:v>
                </c:pt>
                <c:pt idx="20">
                  <c:v>1.2171420463353778E-2</c:v>
                </c:pt>
                <c:pt idx="21">
                  <c:v>1.2171420463353778E-2</c:v>
                </c:pt>
                <c:pt idx="22">
                  <c:v>1.2171420463353778E-2</c:v>
                </c:pt>
                <c:pt idx="23">
                  <c:v>1.2171420463353778E-2</c:v>
                </c:pt>
                <c:pt idx="24">
                  <c:v>1.2171420463353778E-2</c:v>
                </c:pt>
                <c:pt idx="25">
                  <c:v>1.2171420463353778E-2</c:v>
                </c:pt>
                <c:pt idx="26">
                  <c:v>1.2171420463353778E-2</c:v>
                </c:pt>
                <c:pt idx="27">
                  <c:v>1.2171420463353778E-2</c:v>
                </c:pt>
                <c:pt idx="28">
                  <c:v>1.2171420463353778E-2</c:v>
                </c:pt>
                <c:pt idx="29">
                  <c:v>1.2171420463353778E-2</c:v>
                </c:pt>
                <c:pt idx="30">
                  <c:v>1.2171420463353778E-2</c:v>
                </c:pt>
                <c:pt idx="31">
                  <c:v>1.2171420463353778E-2</c:v>
                </c:pt>
                <c:pt idx="32">
                  <c:v>1.2171420463353778E-2</c:v>
                </c:pt>
                <c:pt idx="33">
                  <c:v>1.2171420463353778E-2</c:v>
                </c:pt>
                <c:pt idx="34">
                  <c:v>1.2171420463353778E-2</c:v>
                </c:pt>
                <c:pt idx="35">
                  <c:v>1.2171420463353778E-2</c:v>
                </c:pt>
                <c:pt idx="36">
                  <c:v>1.2171420463353778E-2</c:v>
                </c:pt>
                <c:pt idx="37">
                  <c:v>1.2171420463353778E-2</c:v>
                </c:pt>
                <c:pt idx="38">
                  <c:v>1.2171420463353778E-2</c:v>
                </c:pt>
                <c:pt idx="39">
                  <c:v>1.2171420463353778E-2</c:v>
                </c:pt>
                <c:pt idx="40">
                  <c:v>1.2171420463353778E-2</c:v>
                </c:pt>
                <c:pt idx="41">
                  <c:v>1.2171420463353778E-2</c:v>
                </c:pt>
                <c:pt idx="42">
                  <c:v>1.2171420463353778E-2</c:v>
                </c:pt>
                <c:pt idx="43">
                  <c:v>1.2171420463353778E-2</c:v>
                </c:pt>
                <c:pt idx="44">
                  <c:v>1.2171420463353778E-2</c:v>
                </c:pt>
                <c:pt idx="45">
                  <c:v>1.2171420463353778E-2</c:v>
                </c:pt>
                <c:pt idx="46">
                  <c:v>1.2171420463353778E-2</c:v>
                </c:pt>
                <c:pt idx="47">
                  <c:v>1.2171420463353778E-2</c:v>
                </c:pt>
                <c:pt idx="48">
                  <c:v>1.2171420463353778E-2</c:v>
                </c:pt>
                <c:pt idx="49">
                  <c:v>1.2171420463353778E-2</c:v>
                </c:pt>
                <c:pt idx="50">
                  <c:v>1.2171420463353778E-2</c:v>
                </c:pt>
                <c:pt idx="51">
                  <c:v>1.2171420463353778E-2</c:v>
                </c:pt>
                <c:pt idx="52">
                  <c:v>1.2171420463353778E-2</c:v>
                </c:pt>
                <c:pt idx="53">
                  <c:v>1.2171420463353778E-2</c:v>
                </c:pt>
                <c:pt idx="54">
                  <c:v>1.2171420463353778E-2</c:v>
                </c:pt>
                <c:pt idx="55">
                  <c:v>1.2171420463353778E-2</c:v>
                </c:pt>
                <c:pt idx="56">
                  <c:v>1.2171420463353778E-2</c:v>
                </c:pt>
                <c:pt idx="57">
                  <c:v>1.2171420463353778E-2</c:v>
                </c:pt>
                <c:pt idx="58">
                  <c:v>1.2171420463353778E-2</c:v>
                </c:pt>
                <c:pt idx="59">
                  <c:v>1.2171420463353778E-2</c:v>
                </c:pt>
                <c:pt idx="60">
                  <c:v>1.2171420463353778E-2</c:v>
                </c:pt>
                <c:pt idx="61">
                  <c:v>1.2171420463353778E-2</c:v>
                </c:pt>
                <c:pt idx="62">
                  <c:v>1.2171420463353778E-2</c:v>
                </c:pt>
                <c:pt idx="63">
                  <c:v>1.2171420463353778E-2</c:v>
                </c:pt>
                <c:pt idx="64">
                  <c:v>1.2171420463353778E-2</c:v>
                </c:pt>
                <c:pt idx="65">
                  <c:v>1.2171420463353778E-2</c:v>
                </c:pt>
                <c:pt idx="66">
                  <c:v>1.2171420463353778E-2</c:v>
                </c:pt>
                <c:pt idx="67">
                  <c:v>1.2171420463353778E-2</c:v>
                </c:pt>
                <c:pt idx="68">
                  <c:v>1.2171420463353778E-2</c:v>
                </c:pt>
                <c:pt idx="69">
                  <c:v>1.2171420463353778E-2</c:v>
                </c:pt>
                <c:pt idx="70">
                  <c:v>1.2171420463353778E-2</c:v>
                </c:pt>
                <c:pt idx="71">
                  <c:v>1.2171420463353778E-2</c:v>
                </c:pt>
                <c:pt idx="72">
                  <c:v>1.2171420463353778E-2</c:v>
                </c:pt>
                <c:pt idx="73">
                  <c:v>1.2171420463353778E-2</c:v>
                </c:pt>
                <c:pt idx="74">
                  <c:v>1.2171420463353778E-2</c:v>
                </c:pt>
                <c:pt idx="75">
                  <c:v>1.2171420463353778E-2</c:v>
                </c:pt>
                <c:pt idx="76">
                  <c:v>1.2171420463353778E-2</c:v>
                </c:pt>
                <c:pt idx="77">
                  <c:v>1.2171420463353778E-2</c:v>
                </c:pt>
                <c:pt idx="78">
                  <c:v>1.2171420463353778E-2</c:v>
                </c:pt>
                <c:pt idx="79">
                  <c:v>1.2171420463353778E-2</c:v>
                </c:pt>
                <c:pt idx="80">
                  <c:v>1.2171420463353778E-2</c:v>
                </c:pt>
                <c:pt idx="81">
                  <c:v>1.2171420463353778E-2</c:v>
                </c:pt>
                <c:pt idx="82">
                  <c:v>1.2171420463353778E-2</c:v>
                </c:pt>
                <c:pt idx="83">
                  <c:v>1.2171420463353778E-2</c:v>
                </c:pt>
                <c:pt idx="84">
                  <c:v>1.2171420463353778E-2</c:v>
                </c:pt>
                <c:pt idx="85">
                  <c:v>1.2171420463353778E-2</c:v>
                </c:pt>
                <c:pt idx="86">
                  <c:v>1.2171420463353778E-2</c:v>
                </c:pt>
                <c:pt idx="87">
                  <c:v>1.2171420463353778E-2</c:v>
                </c:pt>
                <c:pt idx="88">
                  <c:v>1.2171420463353778E-2</c:v>
                </c:pt>
                <c:pt idx="89">
                  <c:v>1.2171420463353778E-2</c:v>
                </c:pt>
                <c:pt idx="90">
                  <c:v>1.2171420463353778E-2</c:v>
                </c:pt>
                <c:pt idx="91">
                  <c:v>1.2171420463353778E-2</c:v>
                </c:pt>
                <c:pt idx="92">
                  <c:v>1.2171420463353778E-2</c:v>
                </c:pt>
                <c:pt idx="93">
                  <c:v>1.2171420463353778E-2</c:v>
                </c:pt>
                <c:pt idx="94">
                  <c:v>1.2171420463353778E-2</c:v>
                </c:pt>
                <c:pt idx="95">
                  <c:v>1.2171420463353778E-2</c:v>
                </c:pt>
                <c:pt idx="96">
                  <c:v>1.2171420463353778E-2</c:v>
                </c:pt>
                <c:pt idx="97">
                  <c:v>1.2171420463353778E-2</c:v>
                </c:pt>
                <c:pt idx="98">
                  <c:v>1.2171420463353778E-2</c:v>
                </c:pt>
                <c:pt idx="99">
                  <c:v>1.2171420463353778E-2</c:v>
                </c:pt>
                <c:pt idx="100">
                  <c:v>1.2171420463353778E-2</c:v>
                </c:pt>
              </c:numCache>
            </c:numRef>
          </c:yVal>
          <c:smooth val="1"/>
          <c:extLst>
            <c:ext xmlns:c16="http://schemas.microsoft.com/office/drawing/2014/chart" uri="{C3380CC4-5D6E-409C-BE32-E72D297353CC}">
              <c16:uniqueId val="{00000001-29D6-4A03-B1DA-3E23ED521E6E}"/>
            </c:ext>
          </c:extLst>
        </c:ser>
        <c:dLbls>
          <c:showLegendKey val="0"/>
          <c:showVal val="0"/>
          <c:showCatName val="0"/>
          <c:showSerName val="0"/>
          <c:showPercent val="0"/>
          <c:showBubbleSize val="0"/>
        </c:dLbls>
        <c:axId val="510012440"/>
        <c:axId val="510014408"/>
      </c:scatterChart>
      <c:valAx>
        <c:axId val="5100124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0014408"/>
        <c:crosses val="autoZero"/>
        <c:crossBetween val="midCat"/>
      </c:valAx>
      <c:valAx>
        <c:axId val="510014408"/>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510012440"/>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058427479173801E-2"/>
          <c:y val="0"/>
          <c:w val="0.92209115215738224"/>
          <c:h val="0.90376091584085638"/>
        </c:manualLayout>
      </c:layout>
      <c:scatterChart>
        <c:scatterStyle val="smoothMarker"/>
        <c:varyColors val="0"/>
        <c:ser>
          <c:idx val="0"/>
          <c:order val="0"/>
          <c:tx>
            <c:strRef>
              <c:f>Zill!$B$1</c:f>
              <c:strCache>
                <c:ptCount val="1"/>
                <c:pt idx="0">
                  <c:v>MSEzill</c:v>
                </c:pt>
              </c:strCache>
            </c:strRef>
          </c:tx>
          <c:spPr>
            <a:ln w="28575" cap="rnd">
              <a:solidFill>
                <a:schemeClr val="accent1"/>
              </a:solidFill>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Zill!$B$2:$B$102</c:f>
              <c:numCache>
                <c:formatCode>General</c:formatCode>
                <c:ptCount val="101"/>
                <c:pt idx="0">
                  <c:v>4.9025497939689272E-2</c:v>
                </c:pt>
                <c:pt idx="1">
                  <c:v>4.836653879254306E-2</c:v>
                </c:pt>
                <c:pt idx="2">
                  <c:v>4.7712038245521865E-2</c:v>
                </c:pt>
                <c:pt idx="3">
                  <c:v>4.7061996298625675E-2</c:v>
                </c:pt>
                <c:pt idx="4">
                  <c:v>4.6416412951854488E-2</c:v>
                </c:pt>
                <c:pt idx="5">
                  <c:v>4.5775288205208313E-2</c:v>
                </c:pt>
                <c:pt idx="6">
                  <c:v>4.5138622058687135E-2</c:v>
                </c:pt>
                <c:pt idx="7">
                  <c:v>4.4506414512290968E-2</c:v>
                </c:pt>
                <c:pt idx="8">
                  <c:v>4.3878665566019812E-2</c:v>
                </c:pt>
                <c:pt idx="9">
                  <c:v>4.325537521987366E-2</c:v>
                </c:pt>
                <c:pt idx="10">
                  <c:v>4.2636543473852512E-2</c:v>
                </c:pt>
                <c:pt idx="11">
                  <c:v>4.2022170327956368E-2</c:v>
                </c:pt>
                <c:pt idx="12">
                  <c:v>4.1412255782185235E-2</c:v>
                </c:pt>
                <c:pt idx="13">
                  <c:v>4.0806799836539107E-2</c:v>
                </c:pt>
                <c:pt idx="14">
                  <c:v>4.0205802491017975E-2</c:v>
                </c:pt>
                <c:pt idx="15">
                  <c:v>3.9609263745621855E-2</c:v>
                </c:pt>
                <c:pt idx="16">
                  <c:v>3.9017183600350745E-2</c:v>
                </c:pt>
                <c:pt idx="17">
                  <c:v>3.842956205520464E-2</c:v>
                </c:pt>
                <c:pt idx="18">
                  <c:v>3.7846399110183532E-2</c:v>
                </c:pt>
                <c:pt idx="19">
                  <c:v>3.7267694765287435E-2</c:v>
                </c:pt>
                <c:pt idx="20">
                  <c:v>3.6693449020516349E-2</c:v>
                </c:pt>
                <c:pt idx="21">
                  <c:v>3.6123661875870267E-2</c:v>
                </c:pt>
                <c:pt idx="22">
                  <c:v>3.5558333331349189E-2</c:v>
                </c:pt>
                <c:pt idx="23">
                  <c:v>3.4997463386953108E-2</c:v>
                </c:pt>
                <c:pt idx="24">
                  <c:v>3.4441052042682045E-2</c:v>
                </c:pt>
                <c:pt idx="25">
                  <c:v>3.3889099298535987E-2</c:v>
                </c:pt>
                <c:pt idx="26">
                  <c:v>3.3341605154514925E-2</c:v>
                </c:pt>
                <c:pt idx="27">
                  <c:v>3.2798569610618875E-2</c:v>
                </c:pt>
                <c:pt idx="28">
                  <c:v>3.2259992666847835E-2</c:v>
                </c:pt>
                <c:pt idx="29">
                  <c:v>3.17258743232018E-2</c:v>
                </c:pt>
                <c:pt idx="30">
                  <c:v>3.1196214579680762E-2</c:v>
                </c:pt>
                <c:pt idx="31">
                  <c:v>3.0671013436284734E-2</c:v>
                </c:pt>
                <c:pt idx="32">
                  <c:v>3.0150270893013715E-2</c:v>
                </c:pt>
                <c:pt idx="33">
                  <c:v>2.9633986949867699E-2</c:v>
                </c:pt>
                <c:pt idx="34">
                  <c:v>2.9122161606846692E-2</c:v>
                </c:pt>
                <c:pt idx="35">
                  <c:v>2.8614794863950688E-2</c:v>
                </c:pt>
                <c:pt idx="36">
                  <c:v>2.8111886721179691E-2</c:v>
                </c:pt>
                <c:pt idx="37">
                  <c:v>2.7613437178533699E-2</c:v>
                </c:pt>
                <c:pt idx="38">
                  <c:v>2.7119446236012711E-2</c:v>
                </c:pt>
                <c:pt idx="39">
                  <c:v>2.6629913893616734E-2</c:v>
                </c:pt>
                <c:pt idx="40">
                  <c:v>2.6144840151345758E-2</c:v>
                </c:pt>
                <c:pt idx="41">
                  <c:v>2.5664225009199789E-2</c:v>
                </c:pt>
                <c:pt idx="42">
                  <c:v>2.5188068467178824E-2</c:v>
                </c:pt>
                <c:pt idx="43">
                  <c:v>2.4716370525282867E-2</c:v>
                </c:pt>
                <c:pt idx="44">
                  <c:v>2.4249131183511914E-2</c:v>
                </c:pt>
                <c:pt idx="45">
                  <c:v>2.3786350441865965E-2</c:v>
                </c:pt>
                <c:pt idx="46">
                  <c:v>2.3328028300345027E-2</c:v>
                </c:pt>
                <c:pt idx="47">
                  <c:v>2.287416475894909E-2</c:v>
                </c:pt>
                <c:pt idx="48">
                  <c:v>2.2424759817678164E-2</c:v>
                </c:pt>
                <c:pt idx="49">
                  <c:v>2.1979813476532242E-2</c:v>
                </c:pt>
                <c:pt idx="50">
                  <c:v>2.1539325735511324E-2</c:v>
                </c:pt>
                <c:pt idx="51">
                  <c:v>2.1103296594615413E-2</c:v>
                </c:pt>
                <c:pt idx="52">
                  <c:v>2.0671726053844507E-2</c:v>
                </c:pt>
                <c:pt idx="53">
                  <c:v>2.0244614113198604E-2</c:v>
                </c:pt>
                <c:pt idx="54">
                  <c:v>1.982196077267771E-2</c:v>
                </c:pt>
                <c:pt idx="55">
                  <c:v>1.9403766032281822E-2</c:v>
                </c:pt>
                <c:pt idx="56">
                  <c:v>1.8990029892010939E-2</c:v>
                </c:pt>
                <c:pt idx="57">
                  <c:v>1.8580752351865064E-2</c:v>
                </c:pt>
                <c:pt idx="58">
                  <c:v>1.8175933411844192E-2</c:v>
                </c:pt>
                <c:pt idx="59">
                  <c:v>1.7775573071948329E-2</c:v>
                </c:pt>
                <c:pt idx="60">
                  <c:v>1.7379671332177469E-2</c:v>
                </c:pt>
                <c:pt idx="61">
                  <c:v>1.6988228192531613E-2</c:v>
                </c:pt>
                <c:pt idx="62">
                  <c:v>1.6601243653010765E-2</c:v>
                </c:pt>
                <c:pt idx="63">
                  <c:v>1.6218717713614925E-2</c:v>
                </c:pt>
                <c:pt idx="64">
                  <c:v>1.5840650374344085E-2</c:v>
                </c:pt>
                <c:pt idx="65">
                  <c:v>1.5467041635198256E-2</c:v>
                </c:pt>
                <c:pt idx="66">
                  <c:v>1.5097891496177431E-2</c:v>
                </c:pt>
                <c:pt idx="67">
                  <c:v>1.4733199957281611E-2</c:v>
                </c:pt>
                <c:pt idx="68">
                  <c:v>1.4372967018510801E-2</c:v>
                </c:pt>
                <c:pt idx="69">
                  <c:v>1.4017192679864994E-2</c:v>
                </c:pt>
                <c:pt idx="70">
                  <c:v>1.3665876941344191E-2</c:v>
                </c:pt>
                <c:pt idx="71">
                  <c:v>1.3319019802948395E-2</c:v>
                </c:pt>
                <c:pt idx="72">
                  <c:v>1.2976621264677605E-2</c:v>
                </c:pt>
                <c:pt idx="73">
                  <c:v>1.2638681326531821E-2</c:v>
                </c:pt>
                <c:pt idx="74">
                  <c:v>1.2305199988511047E-2</c:v>
                </c:pt>
                <c:pt idx="75">
                  <c:v>1.1976177250615273E-2</c:v>
                </c:pt>
                <c:pt idx="76">
                  <c:v>1.1651613112844506E-2</c:v>
                </c:pt>
                <c:pt idx="77">
                  <c:v>1.1331507575198744E-2</c:v>
                </c:pt>
                <c:pt idx="78">
                  <c:v>1.1015860637677989E-2</c:v>
                </c:pt>
                <c:pt idx="79">
                  <c:v>1.070467230028224E-2</c:v>
                </c:pt>
                <c:pt idx="80">
                  <c:v>1.0397942563011499E-2</c:v>
                </c:pt>
                <c:pt idx="81">
                  <c:v>1.009567142586576E-2</c:v>
                </c:pt>
                <c:pt idx="82">
                  <c:v>9.7978588888450284E-3</c:v>
                </c:pt>
                <c:pt idx="83">
                  <c:v>9.5045049519493011E-3</c:v>
                </c:pt>
                <c:pt idx="84">
                  <c:v>9.2156096151785796E-3</c:v>
                </c:pt>
                <c:pt idx="85">
                  <c:v>8.9311728785328691E-3</c:v>
                </c:pt>
                <c:pt idx="86">
                  <c:v>8.6511947420121575E-3</c:v>
                </c:pt>
                <c:pt idx="87">
                  <c:v>8.3756752056164552E-3</c:v>
                </c:pt>
                <c:pt idx="88">
                  <c:v>8.1046142693457571E-3</c:v>
                </c:pt>
                <c:pt idx="89">
                  <c:v>7.8380119332000647E-3</c:v>
                </c:pt>
                <c:pt idx="90">
                  <c:v>7.5758681971793782E-3</c:v>
                </c:pt>
                <c:pt idx="91">
                  <c:v>7.3181830612837027E-3</c:v>
                </c:pt>
                <c:pt idx="92">
                  <c:v>7.0649565255130279E-3</c:v>
                </c:pt>
                <c:pt idx="93">
                  <c:v>6.8161885898673589E-3</c:v>
                </c:pt>
                <c:pt idx="94">
                  <c:v>6.5718792543466948E-3</c:v>
                </c:pt>
                <c:pt idx="95">
                  <c:v>6.3320285189510401E-3</c:v>
                </c:pt>
                <c:pt idx="96">
                  <c:v>6.0966363836803877E-3</c:v>
                </c:pt>
                <c:pt idx="97">
                  <c:v>5.8657028485347446E-3</c:v>
                </c:pt>
                <c:pt idx="98">
                  <c:v>5.6392279135141048E-3</c:v>
                </c:pt>
                <c:pt idx="99">
                  <c:v>5.4172115786184699E-3</c:v>
                </c:pt>
                <c:pt idx="100">
                  <c:v>5.1996538438478443E-3</c:v>
                </c:pt>
              </c:numCache>
            </c:numRef>
          </c:yVal>
          <c:smooth val="1"/>
          <c:extLst>
            <c:ext xmlns:c16="http://schemas.microsoft.com/office/drawing/2014/chart" uri="{C3380CC4-5D6E-409C-BE32-E72D297353CC}">
              <c16:uniqueId val="{00000000-18AA-4F72-94C0-C9A985D97640}"/>
            </c:ext>
          </c:extLst>
        </c:ser>
        <c:ser>
          <c:idx val="3"/>
          <c:order val="1"/>
          <c:tx>
            <c:strRef>
              <c:f>Zill!$E$1</c:f>
              <c:strCache>
                <c:ptCount val="1"/>
                <c:pt idx="0">
                  <c:v>MSErecs</c:v>
                </c:pt>
              </c:strCache>
            </c:strRef>
          </c:tx>
          <c:spPr>
            <a:ln w="28575" cap="rnd">
              <a:solidFill>
                <a:schemeClr val="accent4"/>
              </a:solidFill>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Zill!$E$2:$E$102</c:f>
              <c:numCache>
                <c:formatCode>General</c:formatCode>
                <c:ptCount val="101"/>
                <c:pt idx="0">
                  <c:v>6.771628341595678E-3</c:v>
                </c:pt>
                <c:pt idx="1">
                  <c:v>6.771628341595678E-3</c:v>
                </c:pt>
                <c:pt idx="2">
                  <c:v>6.771628341595678E-3</c:v>
                </c:pt>
                <c:pt idx="3">
                  <c:v>6.771628341595678E-3</c:v>
                </c:pt>
                <c:pt idx="4">
                  <c:v>6.771628341595678E-3</c:v>
                </c:pt>
                <c:pt idx="5">
                  <c:v>6.771628341595678E-3</c:v>
                </c:pt>
                <c:pt idx="6">
                  <c:v>6.771628341595678E-3</c:v>
                </c:pt>
                <c:pt idx="7">
                  <c:v>6.771628341595678E-3</c:v>
                </c:pt>
                <c:pt idx="8">
                  <c:v>6.771628341595678E-3</c:v>
                </c:pt>
                <c:pt idx="9">
                  <c:v>6.771628341595678E-3</c:v>
                </c:pt>
                <c:pt idx="10">
                  <c:v>6.771628341595678E-3</c:v>
                </c:pt>
                <c:pt idx="11">
                  <c:v>6.771628341595678E-3</c:v>
                </c:pt>
                <c:pt idx="12">
                  <c:v>6.771628341595678E-3</c:v>
                </c:pt>
                <c:pt idx="13">
                  <c:v>6.771628341595678E-3</c:v>
                </c:pt>
                <c:pt idx="14">
                  <c:v>6.771628341595678E-3</c:v>
                </c:pt>
                <c:pt idx="15">
                  <c:v>6.771628341595678E-3</c:v>
                </c:pt>
                <c:pt idx="16">
                  <c:v>6.771628341595678E-3</c:v>
                </c:pt>
                <c:pt idx="17">
                  <c:v>6.771628341595678E-3</c:v>
                </c:pt>
                <c:pt idx="18">
                  <c:v>6.771628341595678E-3</c:v>
                </c:pt>
                <c:pt idx="19">
                  <c:v>6.771628341595678E-3</c:v>
                </c:pt>
                <c:pt idx="20">
                  <c:v>6.771628341595678E-3</c:v>
                </c:pt>
                <c:pt idx="21">
                  <c:v>6.771628341595678E-3</c:v>
                </c:pt>
                <c:pt idx="22">
                  <c:v>6.771628341595678E-3</c:v>
                </c:pt>
                <c:pt idx="23">
                  <c:v>6.771628341595678E-3</c:v>
                </c:pt>
                <c:pt idx="24">
                  <c:v>6.771628341595678E-3</c:v>
                </c:pt>
                <c:pt idx="25">
                  <c:v>6.771628341595678E-3</c:v>
                </c:pt>
                <c:pt idx="26">
                  <c:v>6.771628341595678E-3</c:v>
                </c:pt>
                <c:pt idx="27">
                  <c:v>6.771628341595678E-3</c:v>
                </c:pt>
                <c:pt idx="28">
                  <c:v>6.771628341595678E-3</c:v>
                </c:pt>
                <c:pt idx="29">
                  <c:v>6.771628341595678E-3</c:v>
                </c:pt>
                <c:pt idx="30">
                  <c:v>6.771628341595678E-3</c:v>
                </c:pt>
                <c:pt idx="31">
                  <c:v>6.771628341595678E-3</c:v>
                </c:pt>
                <c:pt idx="32">
                  <c:v>6.771628341595678E-3</c:v>
                </c:pt>
                <c:pt idx="33">
                  <c:v>6.771628341595678E-3</c:v>
                </c:pt>
                <c:pt idx="34">
                  <c:v>6.771628341595678E-3</c:v>
                </c:pt>
                <c:pt idx="35">
                  <c:v>6.771628341595678E-3</c:v>
                </c:pt>
                <c:pt idx="36">
                  <c:v>6.771628341595678E-3</c:v>
                </c:pt>
                <c:pt idx="37">
                  <c:v>6.771628341595678E-3</c:v>
                </c:pt>
                <c:pt idx="38">
                  <c:v>6.771628341595678E-3</c:v>
                </c:pt>
                <c:pt idx="39">
                  <c:v>6.771628341595678E-3</c:v>
                </c:pt>
                <c:pt idx="40">
                  <c:v>6.771628341595678E-3</c:v>
                </c:pt>
                <c:pt idx="41">
                  <c:v>6.771628341595678E-3</c:v>
                </c:pt>
                <c:pt idx="42">
                  <c:v>6.771628341595678E-3</c:v>
                </c:pt>
                <c:pt idx="43">
                  <c:v>6.771628341595678E-3</c:v>
                </c:pt>
                <c:pt idx="44">
                  <c:v>6.771628341595678E-3</c:v>
                </c:pt>
                <c:pt idx="45">
                  <c:v>6.771628341595678E-3</c:v>
                </c:pt>
                <c:pt idx="46">
                  <c:v>6.771628341595678E-3</c:v>
                </c:pt>
                <c:pt idx="47">
                  <c:v>6.771628341595678E-3</c:v>
                </c:pt>
                <c:pt idx="48">
                  <c:v>6.771628341595678E-3</c:v>
                </c:pt>
                <c:pt idx="49">
                  <c:v>6.771628341595678E-3</c:v>
                </c:pt>
                <c:pt idx="50">
                  <c:v>6.771628341595678E-3</c:v>
                </c:pt>
                <c:pt idx="51">
                  <c:v>6.771628341595678E-3</c:v>
                </c:pt>
                <c:pt idx="52">
                  <c:v>6.771628341595678E-3</c:v>
                </c:pt>
                <c:pt idx="53">
                  <c:v>6.771628341595678E-3</c:v>
                </c:pt>
                <c:pt idx="54">
                  <c:v>6.771628341595678E-3</c:v>
                </c:pt>
                <c:pt idx="55">
                  <c:v>6.771628341595678E-3</c:v>
                </c:pt>
                <c:pt idx="56">
                  <c:v>6.771628341595678E-3</c:v>
                </c:pt>
                <c:pt idx="57">
                  <c:v>6.771628341595678E-3</c:v>
                </c:pt>
                <c:pt idx="58">
                  <c:v>6.771628341595678E-3</c:v>
                </c:pt>
                <c:pt idx="59">
                  <c:v>6.771628341595678E-3</c:v>
                </c:pt>
                <c:pt idx="60">
                  <c:v>6.771628341595678E-3</c:v>
                </c:pt>
                <c:pt idx="61">
                  <c:v>6.771628341595678E-3</c:v>
                </c:pt>
                <c:pt idx="62">
                  <c:v>6.771628341595678E-3</c:v>
                </c:pt>
                <c:pt idx="63">
                  <c:v>6.771628341595678E-3</c:v>
                </c:pt>
                <c:pt idx="64">
                  <c:v>6.771628341595678E-3</c:v>
                </c:pt>
                <c:pt idx="65">
                  <c:v>6.771628341595678E-3</c:v>
                </c:pt>
                <c:pt idx="66">
                  <c:v>6.771628341595678E-3</c:v>
                </c:pt>
                <c:pt idx="67">
                  <c:v>6.771628341595678E-3</c:v>
                </c:pt>
                <c:pt idx="68">
                  <c:v>6.771628341595678E-3</c:v>
                </c:pt>
                <c:pt idx="69">
                  <c:v>6.771628341595678E-3</c:v>
                </c:pt>
                <c:pt idx="70">
                  <c:v>6.771628341595678E-3</c:v>
                </c:pt>
                <c:pt idx="71">
                  <c:v>6.771628341595678E-3</c:v>
                </c:pt>
                <c:pt idx="72">
                  <c:v>6.771628341595678E-3</c:v>
                </c:pt>
                <c:pt idx="73">
                  <c:v>6.771628341595678E-3</c:v>
                </c:pt>
                <c:pt idx="74">
                  <c:v>6.771628341595678E-3</c:v>
                </c:pt>
                <c:pt idx="75">
                  <c:v>6.771628341595678E-3</c:v>
                </c:pt>
                <c:pt idx="76">
                  <c:v>6.771628341595678E-3</c:v>
                </c:pt>
                <c:pt idx="77">
                  <c:v>6.771628341595678E-3</c:v>
                </c:pt>
                <c:pt idx="78">
                  <c:v>6.771628341595678E-3</c:v>
                </c:pt>
                <c:pt idx="79">
                  <c:v>6.771628341595678E-3</c:v>
                </c:pt>
                <c:pt idx="80">
                  <c:v>6.771628341595678E-3</c:v>
                </c:pt>
                <c:pt idx="81">
                  <c:v>6.771628341595678E-3</c:v>
                </c:pt>
                <c:pt idx="82">
                  <c:v>6.771628341595678E-3</c:v>
                </c:pt>
                <c:pt idx="83">
                  <c:v>6.771628341595678E-3</c:v>
                </c:pt>
                <c:pt idx="84">
                  <c:v>6.771628341595678E-3</c:v>
                </c:pt>
                <c:pt idx="85">
                  <c:v>6.771628341595678E-3</c:v>
                </c:pt>
                <c:pt idx="86">
                  <c:v>6.771628341595678E-3</c:v>
                </c:pt>
                <c:pt idx="87">
                  <c:v>6.771628341595678E-3</c:v>
                </c:pt>
                <c:pt idx="88">
                  <c:v>6.771628341595678E-3</c:v>
                </c:pt>
                <c:pt idx="89">
                  <c:v>6.771628341595678E-3</c:v>
                </c:pt>
                <c:pt idx="90">
                  <c:v>6.771628341595678E-3</c:v>
                </c:pt>
                <c:pt idx="91">
                  <c:v>6.771628341595678E-3</c:v>
                </c:pt>
                <c:pt idx="92">
                  <c:v>6.771628341595678E-3</c:v>
                </c:pt>
                <c:pt idx="93">
                  <c:v>6.771628341595678E-3</c:v>
                </c:pt>
                <c:pt idx="94">
                  <c:v>6.771628341595678E-3</c:v>
                </c:pt>
                <c:pt idx="95">
                  <c:v>6.771628341595678E-3</c:v>
                </c:pt>
                <c:pt idx="96">
                  <c:v>6.771628341595678E-3</c:v>
                </c:pt>
                <c:pt idx="97">
                  <c:v>6.771628341595678E-3</c:v>
                </c:pt>
                <c:pt idx="98">
                  <c:v>6.771628341595678E-3</c:v>
                </c:pt>
                <c:pt idx="99">
                  <c:v>6.771628341595678E-3</c:v>
                </c:pt>
                <c:pt idx="100">
                  <c:v>6.771628341595678E-3</c:v>
                </c:pt>
              </c:numCache>
            </c:numRef>
          </c:yVal>
          <c:smooth val="1"/>
          <c:extLst>
            <c:ext xmlns:c16="http://schemas.microsoft.com/office/drawing/2014/chart" uri="{C3380CC4-5D6E-409C-BE32-E72D297353CC}">
              <c16:uniqueId val="{00000003-18AA-4F72-94C0-C9A985D97640}"/>
            </c:ext>
          </c:extLst>
        </c:ser>
        <c:dLbls>
          <c:showLegendKey val="0"/>
          <c:showVal val="0"/>
          <c:showCatName val="0"/>
          <c:showSerName val="0"/>
          <c:showPercent val="0"/>
          <c:showBubbleSize val="0"/>
        </c:dLbls>
        <c:axId val="510012440"/>
        <c:axId val="510014408"/>
      </c:scatterChart>
      <c:valAx>
        <c:axId val="5100124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0014408"/>
        <c:crosses val="autoZero"/>
        <c:crossBetween val="midCat"/>
      </c:valAx>
      <c:valAx>
        <c:axId val="510014408"/>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510012440"/>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058427479173801E-2"/>
          <c:y val="5.3508447277497935E-2"/>
          <c:w val="0.92209115215738224"/>
          <c:h val="0.91076488243725151"/>
        </c:manualLayout>
      </c:layout>
      <c:scatterChart>
        <c:scatterStyle val="smoothMarker"/>
        <c:varyColors val="0"/>
        <c:ser>
          <c:idx val="0"/>
          <c:order val="0"/>
          <c:tx>
            <c:strRef>
              <c:f>Zill!$B$1</c:f>
              <c:strCache>
                <c:ptCount val="1"/>
                <c:pt idx="0">
                  <c:v>MSEzill</c:v>
                </c:pt>
              </c:strCache>
            </c:strRef>
          </c:tx>
          <c:spPr>
            <a:ln w="28575" cap="rnd">
              <a:solidFill>
                <a:schemeClr val="accent1"/>
              </a:solidFill>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Zill!$B$2:$B$102</c:f>
              <c:numCache>
                <c:formatCode>General</c:formatCode>
                <c:ptCount val="101"/>
                <c:pt idx="0">
                  <c:v>4.9025497939689272E-2</c:v>
                </c:pt>
                <c:pt idx="1">
                  <c:v>4.836653879254306E-2</c:v>
                </c:pt>
                <c:pt idx="2">
                  <c:v>4.7712038245521865E-2</c:v>
                </c:pt>
                <c:pt idx="3">
                  <c:v>4.7061996298625675E-2</c:v>
                </c:pt>
                <c:pt idx="4">
                  <c:v>4.6416412951854488E-2</c:v>
                </c:pt>
                <c:pt idx="5">
                  <c:v>4.5775288205208313E-2</c:v>
                </c:pt>
                <c:pt idx="6">
                  <c:v>4.5138622058687135E-2</c:v>
                </c:pt>
                <c:pt idx="7">
                  <c:v>4.4506414512290968E-2</c:v>
                </c:pt>
                <c:pt idx="8">
                  <c:v>4.3878665566019812E-2</c:v>
                </c:pt>
                <c:pt idx="9">
                  <c:v>4.325537521987366E-2</c:v>
                </c:pt>
                <c:pt idx="10">
                  <c:v>4.2636543473852512E-2</c:v>
                </c:pt>
                <c:pt idx="11">
                  <c:v>4.2022170327956368E-2</c:v>
                </c:pt>
                <c:pt idx="12">
                  <c:v>4.1412255782185235E-2</c:v>
                </c:pt>
                <c:pt idx="13">
                  <c:v>4.0806799836539107E-2</c:v>
                </c:pt>
                <c:pt idx="14">
                  <c:v>4.0205802491017975E-2</c:v>
                </c:pt>
                <c:pt idx="15">
                  <c:v>3.9609263745621855E-2</c:v>
                </c:pt>
                <c:pt idx="16">
                  <c:v>3.9017183600350745E-2</c:v>
                </c:pt>
                <c:pt idx="17">
                  <c:v>3.842956205520464E-2</c:v>
                </c:pt>
                <c:pt idx="18">
                  <c:v>3.7846399110183532E-2</c:v>
                </c:pt>
                <c:pt idx="19">
                  <c:v>3.7267694765287435E-2</c:v>
                </c:pt>
                <c:pt idx="20">
                  <c:v>3.6693449020516349E-2</c:v>
                </c:pt>
                <c:pt idx="21">
                  <c:v>3.6123661875870267E-2</c:v>
                </c:pt>
                <c:pt idx="22">
                  <c:v>3.5558333331349189E-2</c:v>
                </c:pt>
                <c:pt idx="23">
                  <c:v>3.4997463386953108E-2</c:v>
                </c:pt>
                <c:pt idx="24">
                  <c:v>3.4441052042682045E-2</c:v>
                </c:pt>
                <c:pt idx="25">
                  <c:v>3.3889099298535987E-2</c:v>
                </c:pt>
                <c:pt idx="26">
                  <c:v>3.3341605154514925E-2</c:v>
                </c:pt>
                <c:pt idx="27">
                  <c:v>3.2798569610618875E-2</c:v>
                </c:pt>
                <c:pt idx="28">
                  <c:v>3.2259992666847835E-2</c:v>
                </c:pt>
                <c:pt idx="29">
                  <c:v>3.17258743232018E-2</c:v>
                </c:pt>
                <c:pt idx="30">
                  <c:v>3.1196214579680762E-2</c:v>
                </c:pt>
                <c:pt idx="31">
                  <c:v>3.0671013436284734E-2</c:v>
                </c:pt>
                <c:pt idx="32">
                  <c:v>3.0150270893013715E-2</c:v>
                </c:pt>
                <c:pt idx="33">
                  <c:v>2.9633986949867699E-2</c:v>
                </c:pt>
                <c:pt idx="34">
                  <c:v>2.9122161606846692E-2</c:v>
                </c:pt>
                <c:pt idx="35">
                  <c:v>2.8614794863950688E-2</c:v>
                </c:pt>
                <c:pt idx="36">
                  <c:v>2.8111886721179691E-2</c:v>
                </c:pt>
                <c:pt idx="37">
                  <c:v>2.7613437178533699E-2</c:v>
                </c:pt>
                <c:pt idx="38">
                  <c:v>2.7119446236012711E-2</c:v>
                </c:pt>
                <c:pt idx="39">
                  <c:v>2.6629913893616734E-2</c:v>
                </c:pt>
                <c:pt idx="40">
                  <c:v>2.6144840151345758E-2</c:v>
                </c:pt>
                <c:pt idx="41">
                  <c:v>2.5664225009199789E-2</c:v>
                </c:pt>
                <c:pt idx="42">
                  <c:v>2.5188068467178824E-2</c:v>
                </c:pt>
                <c:pt idx="43">
                  <c:v>2.4716370525282867E-2</c:v>
                </c:pt>
                <c:pt idx="44">
                  <c:v>2.4249131183511914E-2</c:v>
                </c:pt>
                <c:pt idx="45">
                  <c:v>2.3786350441865965E-2</c:v>
                </c:pt>
                <c:pt idx="46">
                  <c:v>2.3328028300345027E-2</c:v>
                </c:pt>
                <c:pt idx="47">
                  <c:v>2.287416475894909E-2</c:v>
                </c:pt>
                <c:pt idx="48">
                  <c:v>2.2424759817678164E-2</c:v>
                </c:pt>
                <c:pt idx="49">
                  <c:v>2.1979813476532242E-2</c:v>
                </c:pt>
                <c:pt idx="50">
                  <c:v>2.1539325735511324E-2</c:v>
                </c:pt>
                <c:pt idx="51">
                  <c:v>2.1103296594615413E-2</c:v>
                </c:pt>
                <c:pt idx="52">
                  <c:v>2.0671726053844507E-2</c:v>
                </c:pt>
                <c:pt idx="53">
                  <c:v>2.0244614113198604E-2</c:v>
                </c:pt>
                <c:pt idx="54">
                  <c:v>1.982196077267771E-2</c:v>
                </c:pt>
                <c:pt idx="55">
                  <c:v>1.9403766032281822E-2</c:v>
                </c:pt>
                <c:pt idx="56">
                  <c:v>1.8990029892010939E-2</c:v>
                </c:pt>
                <c:pt idx="57">
                  <c:v>1.8580752351865064E-2</c:v>
                </c:pt>
                <c:pt idx="58">
                  <c:v>1.8175933411844192E-2</c:v>
                </c:pt>
                <c:pt idx="59">
                  <c:v>1.7775573071948329E-2</c:v>
                </c:pt>
                <c:pt idx="60">
                  <c:v>1.7379671332177469E-2</c:v>
                </c:pt>
                <c:pt idx="61">
                  <c:v>1.6988228192531613E-2</c:v>
                </c:pt>
                <c:pt idx="62">
                  <c:v>1.6601243653010765E-2</c:v>
                </c:pt>
                <c:pt idx="63">
                  <c:v>1.6218717713614925E-2</c:v>
                </c:pt>
                <c:pt idx="64">
                  <c:v>1.5840650374344085E-2</c:v>
                </c:pt>
                <c:pt idx="65">
                  <c:v>1.5467041635198256E-2</c:v>
                </c:pt>
                <c:pt idx="66">
                  <c:v>1.5097891496177431E-2</c:v>
                </c:pt>
                <c:pt idx="67">
                  <c:v>1.4733199957281611E-2</c:v>
                </c:pt>
                <c:pt idx="68">
                  <c:v>1.4372967018510801E-2</c:v>
                </c:pt>
                <c:pt idx="69">
                  <c:v>1.4017192679864994E-2</c:v>
                </c:pt>
                <c:pt idx="70">
                  <c:v>1.3665876941344191E-2</c:v>
                </c:pt>
                <c:pt idx="71">
                  <c:v>1.3319019802948395E-2</c:v>
                </c:pt>
                <c:pt idx="72">
                  <c:v>1.2976621264677605E-2</c:v>
                </c:pt>
                <c:pt idx="73">
                  <c:v>1.2638681326531821E-2</c:v>
                </c:pt>
                <c:pt idx="74">
                  <c:v>1.2305199988511047E-2</c:v>
                </c:pt>
                <c:pt idx="75">
                  <c:v>1.1976177250615273E-2</c:v>
                </c:pt>
                <c:pt idx="76">
                  <c:v>1.1651613112844506E-2</c:v>
                </c:pt>
                <c:pt idx="77">
                  <c:v>1.1331507575198744E-2</c:v>
                </c:pt>
                <c:pt idx="78">
                  <c:v>1.1015860637677989E-2</c:v>
                </c:pt>
                <c:pt idx="79">
                  <c:v>1.070467230028224E-2</c:v>
                </c:pt>
                <c:pt idx="80">
                  <c:v>1.0397942563011499E-2</c:v>
                </c:pt>
                <c:pt idx="81">
                  <c:v>1.009567142586576E-2</c:v>
                </c:pt>
                <c:pt idx="82">
                  <c:v>9.7978588888450284E-3</c:v>
                </c:pt>
                <c:pt idx="83">
                  <c:v>9.5045049519493011E-3</c:v>
                </c:pt>
                <c:pt idx="84">
                  <c:v>9.2156096151785796E-3</c:v>
                </c:pt>
                <c:pt idx="85">
                  <c:v>8.9311728785328691E-3</c:v>
                </c:pt>
                <c:pt idx="86">
                  <c:v>8.6511947420121575E-3</c:v>
                </c:pt>
                <c:pt idx="87">
                  <c:v>8.3756752056164552E-3</c:v>
                </c:pt>
                <c:pt idx="88">
                  <c:v>8.1046142693457571E-3</c:v>
                </c:pt>
                <c:pt idx="89">
                  <c:v>7.8380119332000647E-3</c:v>
                </c:pt>
                <c:pt idx="90">
                  <c:v>7.5758681971793782E-3</c:v>
                </c:pt>
                <c:pt idx="91">
                  <c:v>7.3181830612837027E-3</c:v>
                </c:pt>
                <c:pt idx="92">
                  <c:v>7.0649565255130279E-3</c:v>
                </c:pt>
                <c:pt idx="93">
                  <c:v>6.8161885898673589E-3</c:v>
                </c:pt>
                <c:pt idx="94">
                  <c:v>6.5718792543466948E-3</c:v>
                </c:pt>
                <c:pt idx="95">
                  <c:v>6.3320285189510401E-3</c:v>
                </c:pt>
                <c:pt idx="96">
                  <c:v>6.0966363836803877E-3</c:v>
                </c:pt>
                <c:pt idx="97">
                  <c:v>5.8657028485347446E-3</c:v>
                </c:pt>
                <c:pt idx="98">
                  <c:v>5.6392279135141048E-3</c:v>
                </c:pt>
                <c:pt idx="99">
                  <c:v>5.4172115786184699E-3</c:v>
                </c:pt>
                <c:pt idx="100">
                  <c:v>5.1996538438478443E-3</c:v>
                </c:pt>
              </c:numCache>
            </c:numRef>
          </c:yVal>
          <c:smooth val="1"/>
          <c:extLst>
            <c:ext xmlns:c16="http://schemas.microsoft.com/office/drawing/2014/chart" uri="{C3380CC4-5D6E-409C-BE32-E72D297353CC}">
              <c16:uniqueId val="{00000000-18AA-4F72-94C0-C9A985D97640}"/>
            </c:ext>
          </c:extLst>
        </c:ser>
        <c:ser>
          <c:idx val="3"/>
          <c:order val="1"/>
          <c:tx>
            <c:strRef>
              <c:f>Zill!$E$1</c:f>
              <c:strCache>
                <c:ptCount val="1"/>
                <c:pt idx="0">
                  <c:v>MSErecs</c:v>
                </c:pt>
              </c:strCache>
            </c:strRef>
          </c:tx>
          <c:spPr>
            <a:ln w="28575" cap="rnd">
              <a:solidFill>
                <a:schemeClr val="accent4"/>
              </a:solidFill>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Zill!$E$2:$E$102</c:f>
              <c:numCache>
                <c:formatCode>General</c:formatCode>
                <c:ptCount val="101"/>
                <c:pt idx="0">
                  <c:v>6.771628341595678E-3</c:v>
                </c:pt>
                <c:pt idx="1">
                  <c:v>6.771628341595678E-3</c:v>
                </c:pt>
                <c:pt idx="2">
                  <c:v>6.771628341595678E-3</c:v>
                </c:pt>
                <c:pt idx="3">
                  <c:v>6.771628341595678E-3</c:v>
                </c:pt>
                <c:pt idx="4">
                  <c:v>6.771628341595678E-3</c:v>
                </c:pt>
                <c:pt idx="5">
                  <c:v>6.771628341595678E-3</c:v>
                </c:pt>
                <c:pt idx="6">
                  <c:v>6.771628341595678E-3</c:v>
                </c:pt>
                <c:pt idx="7">
                  <c:v>6.771628341595678E-3</c:v>
                </c:pt>
                <c:pt idx="8">
                  <c:v>6.771628341595678E-3</c:v>
                </c:pt>
                <c:pt idx="9">
                  <c:v>6.771628341595678E-3</c:v>
                </c:pt>
                <c:pt idx="10">
                  <c:v>6.771628341595678E-3</c:v>
                </c:pt>
                <c:pt idx="11">
                  <c:v>6.771628341595678E-3</c:v>
                </c:pt>
                <c:pt idx="12">
                  <c:v>6.771628341595678E-3</c:v>
                </c:pt>
                <c:pt idx="13">
                  <c:v>6.771628341595678E-3</c:v>
                </c:pt>
                <c:pt idx="14">
                  <c:v>6.771628341595678E-3</c:v>
                </c:pt>
                <c:pt idx="15">
                  <c:v>6.771628341595678E-3</c:v>
                </c:pt>
                <c:pt idx="16">
                  <c:v>6.771628341595678E-3</c:v>
                </c:pt>
                <c:pt idx="17">
                  <c:v>6.771628341595678E-3</c:v>
                </c:pt>
                <c:pt idx="18">
                  <c:v>6.771628341595678E-3</c:v>
                </c:pt>
                <c:pt idx="19">
                  <c:v>6.771628341595678E-3</c:v>
                </c:pt>
                <c:pt idx="20">
                  <c:v>6.771628341595678E-3</c:v>
                </c:pt>
                <c:pt idx="21">
                  <c:v>6.771628341595678E-3</c:v>
                </c:pt>
                <c:pt idx="22">
                  <c:v>6.771628341595678E-3</c:v>
                </c:pt>
                <c:pt idx="23">
                  <c:v>6.771628341595678E-3</c:v>
                </c:pt>
                <c:pt idx="24">
                  <c:v>6.771628341595678E-3</c:v>
                </c:pt>
                <c:pt idx="25">
                  <c:v>6.771628341595678E-3</c:v>
                </c:pt>
                <c:pt idx="26">
                  <c:v>6.771628341595678E-3</c:v>
                </c:pt>
                <c:pt idx="27">
                  <c:v>6.771628341595678E-3</c:v>
                </c:pt>
                <c:pt idx="28">
                  <c:v>6.771628341595678E-3</c:v>
                </c:pt>
                <c:pt idx="29">
                  <c:v>6.771628341595678E-3</c:v>
                </c:pt>
                <c:pt idx="30">
                  <c:v>6.771628341595678E-3</c:v>
                </c:pt>
                <c:pt idx="31">
                  <c:v>6.771628341595678E-3</c:v>
                </c:pt>
                <c:pt idx="32">
                  <c:v>6.771628341595678E-3</c:v>
                </c:pt>
                <c:pt idx="33">
                  <c:v>6.771628341595678E-3</c:v>
                </c:pt>
                <c:pt idx="34">
                  <c:v>6.771628341595678E-3</c:v>
                </c:pt>
                <c:pt idx="35">
                  <c:v>6.771628341595678E-3</c:v>
                </c:pt>
                <c:pt idx="36">
                  <c:v>6.771628341595678E-3</c:v>
                </c:pt>
                <c:pt idx="37">
                  <c:v>6.771628341595678E-3</c:v>
                </c:pt>
                <c:pt idx="38">
                  <c:v>6.771628341595678E-3</c:v>
                </c:pt>
                <c:pt idx="39">
                  <c:v>6.771628341595678E-3</c:v>
                </c:pt>
                <c:pt idx="40">
                  <c:v>6.771628341595678E-3</c:v>
                </c:pt>
                <c:pt idx="41">
                  <c:v>6.771628341595678E-3</c:v>
                </c:pt>
                <c:pt idx="42">
                  <c:v>6.771628341595678E-3</c:v>
                </c:pt>
                <c:pt idx="43">
                  <c:v>6.771628341595678E-3</c:v>
                </c:pt>
                <c:pt idx="44">
                  <c:v>6.771628341595678E-3</c:v>
                </c:pt>
                <c:pt idx="45">
                  <c:v>6.771628341595678E-3</c:v>
                </c:pt>
                <c:pt idx="46">
                  <c:v>6.771628341595678E-3</c:v>
                </c:pt>
                <c:pt idx="47">
                  <c:v>6.771628341595678E-3</c:v>
                </c:pt>
                <c:pt idx="48">
                  <c:v>6.771628341595678E-3</c:v>
                </c:pt>
                <c:pt idx="49">
                  <c:v>6.771628341595678E-3</c:v>
                </c:pt>
                <c:pt idx="50">
                  <c:v>6.771628341595678E-3</c:v>
                </c:pt>
                <c:pt idx="51">
                  <c:v>6.771628341595678E-3</c:v>
                </c:pt>
                <c:pt idx="52">
                  <c:v>6.771628341595678E-3</c:v>
                </c:pt>
                <c:pt idx="53">
                  <c:v>6.771628341595678E-3</c:v>
                </c:pt>
                <c:pt idx="54">
                  <c:v>6.771628341595678E-3</c:v>
                </c:pt>
                <c:pt idx="55">
                  <c:v>6.771628341595678E-3</c:v>
                </c:pt>
                <c:pt idx="56">
                  <c:v>6.771628341595678E-3</c:v>
                </c:pt>
                <c:pt idx="57">
                  <c:v>6.771628341595678E-3</c:v>
                </c:pt>
                <c:pt idx="58">
                  <c:v>6.771628341595678E-3</c:v>
                </c:pt>
                <c:pt idx="59">
                  <c:v>6.771628341595678E-3</c:v>
                </c:pt>
                <c:pt idx="60">
                  <c:v>6.771628341595678E-3</c:v>
                </c:pt>
                <c:pt idx="61">
                  <c:v>6.771628341595678E-3</c:v>
                </c:pt>
                <c:pt idx="62">
                  <c:v>6.771628341595678E-3</c:v>
                </c:pt>
                <c:pt idx="63">
                  <c:v>6.771628341595678E-3</c:v>
                </c:pt>
                <c:pt idx="64">
                  <c:v>6.771628341595678E-3</c:v>
                </c:pt>
                <c:pt idx="65">
                  <c:v>6.771628341595678E-3</c:v>
                </c:pt>
                <c:pt idx="66">
                  <c:v>6.771628341595678E-3</c:v>
                </c:pt>
                <c:pt idx="67">
                  <c:v>6.771628341595678E-3</c:v>
                </c:pt>
                <c:pt idx="68">
                  <c:v>6.771628341595678E-3</c:v>
                </c:pt>
                <c:pt idx="69">
                  <c:v>6.771628341595678E-3</c:v>
                </c:pt>
                <c:pt idx="70">
                  <c:v>6.771628341595678E-3</c:v>
                </c:pt>
                <c:pt idx="71">
                  <c:v>6.771628341595678E-3</c:v>
                </c:pt>
                <c:pt idx="72">
                  <c:v>6.771628341595678E-3</c:v>
                </c:pt>
                <c:pt idx="73">
                  <c:v>6.771628341595678E-3</c:v>
                </c:pt>
                <c:pt idx="74">
                  <c:v>6.771628341595678E-3</c:v>
                </c:pt>
                <c:pt idx="75">
                  <c:v>6.771628341595678E-3</c:v>
                </c:pt>
                <c:pt idx="76">
                  <c:v>6.771628341595678E-3</c:v>
                </c:pt>
                <c:pt idx="77">
                  <c:v>6.771628341595678E-3</c:v>
                </c:pt>
                <c:pt idx="78">
                  <c:v>6.771628341595678E-3</c:v>
                </c:pt>
                <c:pt idx="79">
                  <c:v>6.771628341595678E-3</c:v>
                </c:pt>
                <c:pt idx="80">
                  <c:v>6.771628341595678E-3</c:v>
                </c:pt>
                <c:pt idx="81">
                  <c:v>6.771628341595678E-3</c:v>
                </c:pt>
                <c:pt idx="82">
                  <c:v>6.771628341595678E-3</c:v>
                </c:pt>
                <c:pt idx="83">
                  <c:v>6.771628341595678E-3</c:v>
                </c:pt>
                <c:pt idx="84">
                  <c:v>6.771628341595678E-3</c:v>
                </c:pt>
                <c:pt idx="85">
                  <c:v>6.771628341595678E-3</c:v>
                </c:pt>
                <c:pt idx="86">
                  <c:v>6.771628341595678E-3</c:v>
                </c:pt>
                <c:pt idx="87">
                  <c:v>6.771628341595678E-3</c:v>
                </c:pt>
                <c:pt idx="88">
                  <c:v>6.771628341595678E-3</c:v>
                </c:pt>
                <c:pt idx="89">
                  <c:v>6.771628341595678E-3</c:v>
                </c:pt>
                <c:pt idx="90">
                  <c:v>6.771628341595678E-3</c:v>
                </c:pt>
                <c:pt idx="91">
                  <c:v>6.771628341595678E-3</c:v>
                </c:pt>
                <c:pt idx="92">
                  <c:v>6.771628341595678E-3</c:v>
                </c:pt>
                <c:pt idx="93">
                  <c:v>6.771628341595678E-3</c:v>
                </c:pt>
                <c:pt idx="94">
                  <c:v>6.771628341595678E-3</c:v>
                </c:pt>
                <c:pt idx="95">
                  <c:v>6.771628341595678E-3</c:v>
                </c:pt>
                <c:pt idx="96">
                  <c:v>6.771628341595678E-3</c:v>
                </c:pt>
                <c:pt idx="97">
                  <c:v>6.771628341595678E-3</c:v>
                </c:pt>
                <c:pt idx="98">
                  <c:v>6.771628341595678E-3</c:v>
                </c:pt>
                <c:pt idx="99">
                  <c:v>6.771628341595678E-3</c:v>
                </c:pt>
                <c:pt idx="100">
                  <c:v>6.771628341595678E-3</c:v>
                </c:pt>
              </c:numCache>
            </c:numRef>
          </c:yVal>
          <c:smooth val="1"/>
          <c:extLst>
            <c:ext xmlns:c16="http://schemas.microsoft.com/office/drawing/2014/chart" uri="{C3380CC4-5D6E-409C-BE32-E72D297353CC}">
              <c16:uniqueId val="{00000003-18AA-4F72-94C0-C9A985D97640}"/>
            </c:ext>
          </c:extLst>
        </c:ser>
        <c:dLbls>
          <c:showLegendKey val="0"/>
          <c:showVal val="0"/>
          <c:showCatName val="0"/>
          <c:showSerName val="0"/>
          <c:showPercent val="0"/>
          <c:showBubbleSize val="0"/>
        </c:dLbls>
        <c:axId val="510012440"/>
        <c:axId val="510014408"/>
      </c:scatterChart>
      <c:valAx>
        <c:axId val="5100124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0014408"/>
        <c:crosses val="autoZero"/>
        <c:crossBetween val="midCat"/>
      </c:valAx>
      <c:valAx>
        <c:axId val="510014408"/>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510012440"/>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058427479173801E-2"/>
          <c:y val="5.3508447277497935E-2"/>
          <c:w val="0.92209115215738224"/>
          <c:h val="0.91076488243725151"/>
        </c:manualLayout>
      </c:layout>
      <c:scatterChart>
        <c:scatterStyle val="smoothMarker"/>
        <c:varyColors val="0"/>
        <c:ser>
          <c:idx val="0"/>
          <c:order val="0"/>
          <c:tx>
            <c:strRef>
              <c:f>Zill!$B$1</c:f>
              <c:strCache>
                <c:ptCount val="1"/>
                <c:pt idx="0">
                  <c:v>MSEzill</c:v>
                </c:pt>
              </c:strCache>
            </c:strRef>
          </c:tx>
          <c:spPr>
            <a:ln w="28575" cap="rnd">
              <a:solidFill>
                <a:schemeClr val="accent1"/>
              </a:solidFill>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Zill!$B$2:$B$102</c:f>
              <c:numCache>
                <c:formatCode>General</c:formatCode>
                <c:ptCount val="101"/>
                <c:pt idx="0">
                  <c:v>4.9025497939689272E-2</c:v>
                </c:pt>
                <c:pt idx="1">
                  <c:v>4.836653879254306E-2</c:v>
                </c:pt>
                <c:pt idx="2">
                  <c:v>4.7712038245521865E-2</c:v>
                </c:pt>
                <c:pt idx="3">
                  <c:v>4.7061996298625675E-2</c:v>
                </c:pt>
                <c:pt idx="4">
                  <c:v>4.6416412951854488E-2</c:v>
                </c:pt>
                <c:pt idx="5">
                  <c:v>4.5775288205208313E-2</c:v>
                </c:pt>
                <c:pt idx="6">
                  <c:v>4.5138622058687135E-2</c:v>
                </c:pt>
                <c:pt idx="7">
                  <c:v>4.4506414512290968E-2</c:v>
                </c:pt>
                <c:pt idx="8">
                  <c:v>4.3878665566019812E-2</c:v>
                </c:pt>
                <c:pt idx="9">
                  <c:v>4.325537521987366E-2</c:v>
                </c:pt>
                <c:pt idx="10">
                  <c:v>4.2636543473852512E-2</c:v>
                </c:pt>
                <c:pt idx="11">
                  <c:v>4.2022170327956368E-2</c:v>
                </c:pt>
                <c:pt idx="12">
                  <c:v>4.1412255782185235E-2</c:v>
                </c:pt>
                <c:pt idx="13">
                  <c:v>4.0806799836539107E-2</c:v>
                </c:pt>
                <c:pt idx="14">
                  <c:v>4.0205802491017975E-2</c:v>
                </c:pt>
                <c:pt idx="15">
                  <c:v>3.9609263745621855E-2</c:v>
                </c:pt>
                <c:pt idx="16">
                  <c:v>3.9017183600350745E-2</c:v>
                </c:pt>
                <c:pt idx="17">
                  <c:v>3.842956205520464E-2</c:v>
                </c:pt>
                <c:pt idx="18">
                  <c:v>3.7846399110183532E-2</c:v>
                </c:pt>
                <c:pt idx="19">
                  <c:v>3.7267694765287435E-2</c:v>
                </c:pt>
                <c:pt idx="20">
                  <c:v>3.6693449020516349E-2</c:v>
                </c:pt>
                <c:pt idx="21">
                  <c:v>3.6123661875870267E-2</c:v>
                </c:pt>
                <c:pt idx="22">
                  <c:v>3.5558333331349189E-2</c:v>
                </c:pt>
                <c:pt idx="23">
                  <c:v>3.4997463386953108E-2</c:v>
                </c:pt>
                <c:pt idx="24">
                  <c:v>3.4441052042682045E-2</c:v>
                </c:pt>
                <c:pt idx="25">
                  <c:v>3.3889099298535987E-2</c:v>
                </c:pt>
                <c:pt idx="26">
                  <c:v>3.3341605154514925E-2</c:v>
                </c:pt>
                <c:pt idx="27">
                  <c:v>3.2798569610618875E-2</c:v>
                </c:pt>
                <c:pt idx="28">
                  <c:v>3.2259992666847835E-2</c:v>
                </c:pt>
                <c:pt idx="29">
                  <c:v>3.17258743232018E-2</c:v>
                </c:pt>
                <c:pt idx="30">
                  <c:v>3.1196214579680762E-2</c:v>
                </c:pt>
                <c:pt idx="31">
                  <c:v>3.0671013436284734E-2</c:v>
                </c:pt>
                <c:pt idx="32">
                  <c:v>3.0150270893013715E-2</c:v>
                </c:pt>
                <c:pt idx="33">
                  <c:v>2.9633986949867699E-2</c:v>
                </c:pt>
                <c:pt idx="34">
                  <c:v>2.9122161606846692E-2</c:v>
                </c:pt>
                <c:pt idx="35">
                  <c:v>2.8614794863950688E-2</c:v>
                </c:pt>
                <c:pt idx="36">
                  <c:v>2.8111886721179691E-2</c:v>
                </c:pt>
                <c:pt idx="37">
                  <c:v>2.7613437178533699E-2</c:v>
                </c:pt>
                <c:pt idx="38">
                  <c:v>2.7119446236012711E-2</c:v>
                </c:pt>
                <c:pt idx="39">
                  <c:v>2.6629913893616734E-2</c:v>
                </c:pt>
                <c:pt idx="40">
                  <c:v>2.6144840151345758E-2</c:v>
                </c:pt>
                <c:pt idx="41">
                  <c:v>2.5664225009199789E-2</c:v>
                </c:pt>
                <c:pt idx="42">
                  <c:v>2.5188068467178824E-2</c:v>
                </c:pt>
                <c:pt idx="43">
                  <c:v>2.4716370525282867E-2</c:v>
                </c:pt>
                <c:pt idx="44">
                  <c:v>2.4249131183511914E-2</c:v>
                </c:pt>
                <c:pt idx="45">
                  <c:v>2.3786350441865965E-2</c:v>
                </c:pt>
                <c:pt idx="46">
                  <c:v>2.3328028300345027E-2</c:v>
                </c:pt>
                <c:pt idx="47">
                  <c:v>2.287416475894909E-2</c:v>
                </c:pt>
                <c:pt idx="48">
                  <c:v>2.2424759817678164E-2</c:v>
                </c:pt>
                <c:pt idx="49">
                  <c:v>2.1979813476532242E-2</c:v>
                </c:pt>
                <c:pt idx="50">
                  <c:v>2.1539325735511324E-2</c:v>
                </c:pt>
                <c:pt idx="51">
                  <c:v>2.1103296594615413E-2</c:v>
                </c:pt>
                <c:pt idx="52">
                  <c:v>2.0671726053844507E-2</c:v>
                </c:pt>
                <c:pt idx="53">
                  <c:v>2.0244614113198604E-2</c:v>
                </c:pt>
                <c:pt idx="54">
                  <c:v>1.982196077267771E-2</c:v>
                </c:pt>
                <c:pt idx="55">
                  <c:v>1.9403766032281822E-2</c:v>
                </c:pt>
                <c:pt idx="56">
                  <c:v>1.8990029892010939E-2</c:v>
                </c:pt>
                <c:pt idx="57">
                  <c:v>1.8580752351865064E-2</c:v>
                </c:pt>
                <c:pt idx="58">
                  <c:v>1.8175933411844192E-2</c:v>
                </c:pt>
                <c:pt idx="59">
                  <c:v>1.7775573071948329E-2</c:v>
                </c:pt>
                <c:pt idx="60">
                  <c:v>1.7379671332177469E-2</c:v>
                </c:pt>
                <c:pt idx="61">
                  <c:v>1.6988228192531613E-2</c:v>
                </c:pt>
                <c:pt idx="62">
                  <c:v>1.6601243653010765E-2</c:v>
                </c:pt>
                <c:pt idx="63">
                  <c:v>1.6218717713614925E-2</c:v>
                </c:pt>
                <c:pt idx="64">
                  <c:v>1.5840650374344085E-2</c:v>
                </c:pt>
                <c:pt idx="65">
                  <c:v>1.5467041635198256E-2</c:v>
                </c:pt>
                <c:pt idx="66">
                  <c:v>1.5097891496177431E-2</c:v>
                </c:pt>
                <c:pt idx="67">
                  <c:v>1.4733199957281611E-2</c:v>
                </c:pt>
                <c:pt idx="68">
                  <c:v>1.4372967018510801E-2</c:v>
                </c:pt>
                <c:pt idx="69">
                  <c:v>1.4017192679864994E-2</c:v>
                </c:pt>
                <c:pt idx="70">
                  <c:v>1.3665876941344191E-2</c:v>
                </c:pt>
                <c:pt idx="71">
                  <c:v>1.3319019802948395E-2</c:v>
                </c:pt>
                <c:pt idx="72">
                  <c:v>1.2976621264677605E-2</c:v>
                </c:pt>
                <c:pt idx="73">
                  <c:v>1.2638681326531821E-2</c:v>
                </c:pt>
                <c:pt idx="74">
                  <c:v>1.2305199988511047E-2</c:v>
                </c:pt>
                <c:pt idx="75">
                  <c:v>1.1976177250615273E-2</c:v>
                </c:pt>
                <c:pt idx="76">
                  <c:v>1.1651613112844506E-2</c:v>
                </c:pt>
                <c:pt idx="77">
                  <c:v>1.1331507575198744E-2</c:v>
                </c:pt>
                <c:pt idx="78">
                  <c:v>1.1015860637677989E-2</c:v>
                </c:pt>
                <c:pt idx="79">
                  <c:v>1.070467230028224E-2</c:v>
                </c:pt>
                <c:pt idx="80">
                  <c:v>1.0397942563011499E-2</c:v>
                </c:pt>
                <c:pt idx="81">
                  <c:v>1.009567142586576E-2</c:v>
                </c:pt>
                <c:pt idx="82">
                  <c:v>9.7978588888450284E-3</c:v>
                </c:pt>
                <c:pt idx="83">
                  <c:v>9.5045049519493011E-3</c:v>
                </c:pt>
                <c:pt idx="84">
                  <c:v>9.2156096151785796E-3</c:v>
                </c:pt>
                <c:pt idx="85">
                  <c:v>8.9311728785328691E-3</c:v>
                </c:pt>
                <c:pt idx="86">
                  <c:v>8.6511947420121575E-3</c:v>
                </c:pt>
                <c:pt idx="87">
                  <c:v>8.3756752056164552E-3</c:v>
                </c:pt>
                <c:pt idx="88">
                  <c:v>8.1046142693457571E-3</c:v>
                </c:pt>
                <c:pt idx="89">
                  <c:v>7.8380119332000647E-3</c:v>
                </c:pt>
                <c:pt idx="90">
                  <c:v>7.5758681971793782E-3</c:v>
                </c:pt>
                <c:pt idx="91">
                  <c:v>7.3181830612837027E-3</c:v>
                </c:pt>
                <c:pt idx="92">
                  <c:v>7.0649565255130279E-3</c:v>
                </c:pt>
                <c:pt idx="93">
                  <c:v>6.8161885898673589E-3</c:v>
                </c:pt>
                <c:pt idx="94">
                  <c:v>6.5718792543466948E-3</c:v>
                </c:pt>
                <c:pt idx="95">
                  <c:v>6.3320285189510401E-3</c:v>
                </c:pt>
                <c:pt idx="96">
                  <c:v>6.0966363836803877E-3</c:v>
                </c:pt>
                <c:pt idx="97">
                  <c:v>5.8657028485347446E-3</c:v>
                </c:pt>
                <c:pt idx="98">
                  <c:v>5.6392279135141048E-3</c:v>
                </c:pt>
                <c:pt idx="99">
                  <c:v>5.4172115786184699E-3</c:v>
                </c:pt>
                <c:pt idx="100">
                  <c:v>5.1996538438478443E-3</c:v>
                </c:pt>
              </c:numCache>
            </c:numRef>
          </c:yVal>
          <c:smooth val="1"/>
          <c:extLst>
            <c:ext xmlns:c16="http://schemas.microsoft.com/office/drawing/2014/chart" uri="{C3380CC4-5D6E-409C-BE32-E72D297353CC}">
              <c16:uniqueId val="{00000000-18AA-4F72-94C0-C9A985D97640}"/>
            </c:ext>
          </c:extLst>
        </c:ser>
        <c:ser>
          <c:idx val="1"/>
          <c:order val="1"/>
          <c:tx>
            <c:strRef>
              <c:f>Zill!$C$1</c:f>
              <c:strCache>
                <c:ptCount val="1"/>
                <c:pt idx="0">
                  <c:v>Data Encoding</c:v>
                </c:pt>
              </c:strCache>
            </c:strRef>
          </c:tx>
          <c:spPr>
            <a:ln w="19050" cap="rnd">
              <a:solidFill>
                <a:srgbClr val="C00000"/>
              </a:solidFill>
              <a:prstDash val="lgDash"/>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Zill!$C$2:$C$102</c:f>
              <c:numCache>
                <c:formatCode>General</c:formatCode>
                <c:ptCount val="101"/>
                <c:pt idx="0">
                  <c:v>3.0998384693052893E-2</c:v>
                </c:pt>
                <c:pt idx="1">
                  <c:v>3.0789352922202008E-2</c:v>
                </c:pt>
                <c:pt idx="2">
                  <c:v>3.058032115135112E-2</c:v>
                </c:pt>
                <c:pt idx="3">
                  <c:v>3.0371289380500235E-2</c:v>
                </c:pt>
                <c:pt idx="4">
                  <c:v>3.016225760964935E-2</c:v>
                </c:pt>
                <c:pt idx="5">
                  <c:v>2.9953225838798468E-2</c:v>
                </c:pt>
                <c:pt idx="6">
                  <c:v>2.974419406794758E-2</c:v>
                </c:pt>
                <c:pt idx="7">
                  <c:v>2.9535162297096698E-2</c:v>
                </c:pt>
                <c:pt idx="8">
                  <c:v>2.9326130526245813E-2</c:v>
                </c:pt>
                <c:pt idx="9">
                  <c:v>2.9117098755394928E-2</c:v>
                </c:pt>
                <c:pt idx="10">
                  <c:v>2.8908066984544047E-2</c:v>
                </c:pt>
                <c:pt idx="11">
                  <c:v>2.8699035213693158E-2</c:v>
                </c:pt>
                <c:pt idx="12">
                  <c:v>2.8490003442842277E-2</c:v>
                </c:pt>
                <c:pt idx="13">
                  <c:v>2.8280971671991392E-2</c:v>
                </c:pt>
                <c:pt idx="14">
                  <c:v>2.8071939901140507E-2</c:v>
                </c:pt>
                <c:pt idx="15">
                  <c:v>2.7862908130289622E-2</c:v>
                </c:pt>
                <c:pt idx="16">
                  <c:v>2.7653876359438737E-2</c:v>
                </c:pt>
                <c:pt idx="17">
                  <c:v>2.7444844588587855E-2</c:v>
                </c:pt>
                <c:pt idx="18">
                  <c:v>2.723581281773697E-2</c:v>
                </c:pt>
                <c:pt idx="19">
                  <c:v>2.7026781046886085E-2</c:v>
                </c:pt>
                <c:pt idx="20">
                  <c:v>2.68177492760352E-2</c:v>
                </c:pt>
                <c:pt idx="21">
                  <c:v>2.6608717505184315E-2</c:v>
                </c:pt>
                <c:pt idx="22">
                  <c:v>2.6399685734333433E-2</c:v>
                </c:pt>
                <c:pt idx="23">
                  <c:v>2.6190653963482545E-2</c:v>
                </c:pt>
                <c:pt idx="24">
                  <c:v>2.5981622192631663E-2</c:v>
                </c:pt>
                <c:pt idx="25">
                  <c:v>2.5772590421780778E-2</c:v>
                </c:pt>
                <c:pt idx="26">
                  <c:v>2.5563558650929893E-2</c:v>
                </c:pt>
                <c:pt idx="27">
                  <c:v>2.5354526880079008E-2</c:v>
                </c:pt>
                <c:pt idx="28">
                  <c:v>2.5145495109228123E-2</c:v>
                </c:pt>
                <c:pt idx="29">
                  <c:v>2.4936463338377242E-2</c:v>
                </c:pt>
                <c:pt idx="30">
                  <c:v>2.4727431567526357E-2</c:v>
                </c:pt>
                <c:pt idx="31">
                  <c:v>2.4518399796675472E-2</c:v>
                </c:pt>
                <c:pt idx="32">
                  <c:v>2.4309368025824587E-2</c:v>
                </c:pt>
                <c:pt idx="33">
                  <c:v>2.4100336254973702E-2</c:v>
                </c:pt>
                <c:pt idx="34">
                  <c:v>2.389130448412282E-2</c:v>
                </c:pt>
                <c:pt idx="35">
                  <c:v>2.3682272713271935E-2</c:v>
                </c:pt>
                <c:pt idx="36">
                  <c:v>2.347324094242105E-2</c:v>
                </c:pt>
                <c:pt idx="37">
                  <c:v>2.3264209171570165E-2</c:v>
                </c:pt>
                <c:pt idx="38">
                  <c:v>2.305517740071928E-2</c:v>
                </c:pt>
                <c:pt idx="39">
                  <c:v>2.2846145629868399E-2</c:v>
                </c:pt>
                <c:pt idx="40">
                  <c:v>2.2637113859017514E-2</c:v>
                </c:pt>
                <c:pt idx="41">
                  <c:v>2.2428082088166629E-2</c:v>
                </c:pt>
                <c:pt idx="42">
                  <c:v>2.2219050317315744E-2</c:v>
                </c:pt>
                <c:pt idx="43">
                  <c:v>2.2010018546464859E-2</c:v>
                </c:pt>
                <c:pt idx="44">
                  <c:v>2.1800986775613974E-2</c:v>
                </c:pt>
                <c:pt idx="45">
                  <c:v>2.1591955004763089E-2</c:v>
                </c:pt>
                <c:pt idx="46">
                  <c:v>2.1382923233912204E-2</c:v>
                </c:pt>
                <c:pt idx="47">
                  <c:v>2.1173891463061319E-2</c:v>
                </c:pt>
                <c:pt idx="48">
                  <c:v>2.0964859692210437E-2</c:v>
                </c:pt>
                <c:pt idx="49">
                  <c:v>2.0755827921359552E-2</c:v>
                </c:pt>
                <c:pt idx="50">
                  <c:v>2.0546796150508667E-2</c:v>
                </c:pt>
                <c:pt idx="51">
                  <c:v>2.0337764379657782E-2</c:v>
                </c:pt>
                <c:pt idx="52">
                  <c:v>2.0128732608806897E-2</c:v>
                </c:pt>
                <c:pt idx="53">
                  <c:v>1.9919700837956012E-2</c:v>
                </c:pt>
                <c:pt idx="54">
                  <c:v>1.9710669067105127E-2</c:v>
                </c:pt>
                <c:pt idx="55">
                  <c:v>1.9501637296254242E-2</c:v>
                </c:pt>
                <c:pt idx="56">
                  <c:v>1.9292605525403357E-2</c:v>
                </c:pt>
                <c:pt idx="57">
                  <c:v>1.9083573754552476E-2</c:v>
                </c:pt>
                <c:pt idx="58">
                  <c:v>1.8874541983701591E-2</c:v>
                </c:pt>
                <c:pt idx="59">
                  <c:v>1.8665510212850706E-2</c:v>
                </c:pt>
                <c:pt idx="60">
                  <c:v>1.8456478441999821E-2</c:v>
                </c:pt>
                <c:pt idx="61">
                  <c:v>1.8247446671148936E-2</c:v>
                </c:pt>
                <c:pt idx="62">
                  <c:v>1.8038414900298051E-2</c:v>
                </c:pt>
                <c:pt idx="63">
                  <c:v>1.7829383129447166E-2</c:v>
                </c:pt>
                <c:pt idx="64">
                  <c:v>1.7620351358596281E-2</c:v>
                </c:pt>
                <c:pt idx="65">
                  <c:v>1.7411319587745396E-2</c:v>
                </c:pt>
                <c:pt idx="66">
                  <c:v>1.7202287816894511E-2</c:v>
                </c:pt>
                <c:pt idx="67">
                  <c:v>1.6993256046043625E-2</c:v>
                </c:pt>
                <c:pt idx="68">
                  <c:v>1.6784224275192744E-2</c:v>
                </c:pt>
                <c:pt idx="69">
                  <c:v>1.6575192504341859E-2</c:v>
                </c:pt>
                <c:pt idx="70">
                  <c:v>1.6366160733490974E-2</c:v>
                </c:pt>
                <c:pt idx="71">
                  <c:v>1.6157128962640089E-2</c:v>
                </c:pt>
                <c:pt idx="72">
                  <c:v>1.5948097191789204E-2</c:v>
                </c:pt>
                <c:pt idx="73">
                  <c:v>1.5739065420938319E-2</c:v>
                </c:pt>
                <c:pt idx="74">
                  <c:v>1.5530033650087437E-2</c:v>
                </c:pt>
                <c:pt idx="75">
                  <c:v>1.5321001879236552E-2</c:v>
                </c:pt>
                <c:pt idx="76">
                  <c:v>1.5111970108385667E-2</c:v>
                </c:pt>
                <c:pt idx="77">
                  <c:v>1.4902938337534782E-2</c:v>
                </c:pt>
                <c:pt idx="78">
                  <c:v>1.4693906566683897E-2</c:v>
                </c:pt>
                <c:pt idx="79">
                  <c:v>1.4484874795833014E-2</c:v>
                </c:pt>
                <c:pt idx="80">
                  <c:v>1.4275843024982131E-2</c:v>
                </c:pt>
                <c:pt idx="81">
                  <c:v>1.4066811254131246E-2</c:v>
                </c:pt>
                <c:pt idx="82">
                  <c:v>1.3857779483280361E-2</c:v>
                </c:pt>
                <c:pt idx="83">
                  <c:v>1.3648747712429476E-2</c:v>
                </c:pt>
                <c:pt idx="84">
                  <c:v>1.3439715941578591E-2</c:v>
                </c:pt>
                <c:pt idx="85">
                  <c:v>1.3230684170727709E-2</c:v>
                </c:pt>
                <c:pt idx="86">
                  <c:v>1.3021652399876824E-2</c:v>
                </c:pt>
                <c:pt idx="87">
                  <c:v>1.2812620629025939E-2</c:v>
                </c:pt>
                <c:pt idx="88">
                  <c:v>1.2603588858175054E-2</c:v>
                </c:pt>
                <c:pt idx="89">
                  <c:v>1.2394557087324169E-2</c:v>
                </c:pt>
                <c:pt idx="90">
                  <c:v>1.2185525316473284E-2</c:v>
                </c:pt>
                <c:pt idx="91">
                  <c:v>1.1976493545622403E-2</c:v>
                </c:pt>
                <c:pt idx="92">
                  <c:v>1.1767461774771518E-2</c:v>
                </c:pt>
                <c:pt idx="93">
                  <c:v>1.1558430003920633E-2</c:v>
                </c:pt>
                <c:pt idx="94">
                  <c:v>1.1349398233069748E-2</c:v>
                </c:pt>
                <c:pt idx="95">
                  <c:v>1.1140366462218864E-2</c:v>
                </c:pt>
                <c:pt idx="96">
                  <c:v>1.0931334691367979E-2</c:v>
                </c:pt>
                <c:pt idx="97">
                  <c:v>1.0722302920517096E-2</c:v>
                </c:pt>
                <c:pt idx="98">
                  <c:v>1.0513271149666211E-2</c:v>
                </c:pt>
                <c:pt idx="99">
                  <c:v>1.0304239378815326E-2</c:v>
                </c:pt>
                <c:pt idx="100">
                  <c:v>1.0095207607964443E-2</c:v>
                </c:pt>
              </c:numCache>
            </c:numRef>
          </c:yVal>
          <c:smooth val="1"/>
          <c:extLst>
            <c:ext xmlns:c16="http://schemas.microsoft.com/office/drawing/2014/chart" uri="{C3380CC4-5D6E-409C-BE32-E72D297353CC}">
              <c16:uniqueId val="{00000001-18AA-4F72-94C0-C9A985D97640}"/>
            </c:ext>
          </c:extLst>
        </c:ser>
        <c:ser>
          <c:idx val="2"/>
          <c:order val="2"/>
          <c:tx>
            <c:strRef>
              <c:f>Zill!$D$1</c:f>
              <c:strCache>
                <c:ptCount val="1"/>
                <c:pt idx="0">
                  <c:v>Sample Recruitment</c:v>
                </c:pt>
              </c:strCache>
            </c:strRef>
          </c:tx>
          <c:spPr>
            <a:ln w="19050" cap="rnd">
              <a:solidFill>
                <a:srgbClr val="00B050"/>
              </a:solidFill>
              <a:prstDash val="lgDashDotDot"/>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Zill!$D$2:$D$102</c:f>
              <c:numCache>
                <c:formatCode>General</c:formatCode>
                <c:ptCount val="101"/>
                <c:pt idx="0">
                  <c:v>1.8027113246636375E-2</c:v>
                </c:pt>
                <c:pt idx="1">
                  <c:v>1.7577185870341055E-2</c:v>
                </c:pt>
                <c:pt idx="2">
                  <c:v>1.7131717094170742E-2</c:v>
                </c:pt>
                <c:pt idx="3">
                  <c:v>1.6690706918125436E-2</c:v>
                </c:pt>
                <c:pt idx="4">
                  <c:v>1.6254155342205135E-2</c:v>
                </c:pt>
                <c:pt idx="5">
                  <c:v>1.5822062366409845E-2</c:v>
                </c:pt>
                <c:pt idx="6">
                  <c:v>1.5394427990739557E-2</c:v>
                </c:pt>
                <c:pt idx="7">
                  <c:v>1.4971252215194273E-2</c:v>
                </c:pt>
                <c:pt idx="8">
                  <c:v>1.4552535039774E-2</c:v>
                </c:pt>
                <c:pt idx="9">
                  <c:v>1.413827646447873E-2</c:v>
                </c:pt>
                <c:pt idx="10">
                  <c:v>1.3728476489308469E-2</c:v>
                </c:pt>
                <c:pt idx="11">
                  <c:v>1.332313511426321E-2</c:v>
                </c:pt>
                <c:pt idx="12">
                  <c:v>1.2922252339342957E-2</c:v>
                </c:pt>
                <c:pt idx="13">
                  <c:v>1.2525828164547712E-2</c:v>
                </c:pt>
                <c:pt idx="14">
                  <c:v>1.213386258987747E-2</c:v>
                </c:pt>
                <c:pt idx="15">
                  <c:v>1.1746355615332235E-2</c:v>
                </c:pt>
                <c:pt idx="16">
                  <c:v>1.1363307240912007E-2</c:v>
                </c:pt>
                <c:pt idx="17">
                  <c:v>1.0984717466616783E-2</c:v>
                </c:pt>
                <c:pt idx="18">
                  <c:v>1.0610586292446565E-2</c:v>
                </c:pt>
                <c:pt idx="19">
                  <c:v>1.0240913718401353E-2</c:v>
                </c:pt>
                <c:pt idx="20">
                  <c:v>9.8756997444811485E-3</c:v>
                </c:pt>
                <c:pt idx="21">
                  <c:v>9.5149443706859481E-3</c:v>
                </c:pt>
                <c:pt idx="22">
                  <c:v>9.1586475970157535E-3</c:v>
                </c:pt>
                <c:pt idx="23">
                  <c:v>8.8068094234705647E-3</c:v>
                </c:pt>
                <c:pt idx="24">
                  <c:v>8.4594298500503817E-3</c:v>
                </c:pt>
                <c:pt idx="25">
                  <c:v>8.1165088767552063E-3</c:v>
                </c:pt>
                <c:pt idx="26">
                  <c:v>7.7780465035850342E-3</c:v>
                </c:pt>
                <c:pt idx="27">
                  <c:v>7.4440427305398687E-3</c:v>
                </c:pt>
                <c:pt idx="28">
                  <c:v>7.11449755761971E-3</c:v>
                </c:pt>
                <c:pt idx="29">
                  <c:v>6.7894109848245562E-3</c:v>
                </c:pt>
                <c:pt idx="30">
                  <c:v>6.4687830121544065E-3</c:v>
                </c:pt>
                <c:pt idx="31">
                  <c:v>6.1526136396092643E-3</c:v>
                </c:pt>
                <c:pt idx="32">
                  <c:v>5.8409028671891289E-3</c:v>
                </c:pt>
                <c:pt idx="33">
                  <c:v>5.5336506948939984E-3</c:v>
                </c:pt>
                <c:pt idx="34">
                  <c:v>5.2308571227238729E-3</c:v>
                </c:pt>
                <c:pt idx="35">
                  <c:v>4.9325221506787541E-3</c:v>
                </c:pt>
                <c:pt idx="36">
                  <c:v>4.6386457787586403E-3</c:v>
                </c:pt>
                <c:pt idx="37">
                  <c:v>4.3492280069635323E-3</c:v>
                </c:pt>
                <c:pt idx="38">
                  <c:v>4.064268835293431E-3</c:v>
                </c:pt>
                <c:pt idx="39">
                  <c:v>3.7837682637483347E-3</c:v>
                </c:pt>
                <c:pt idx="40">
                  <c:v>3.5077262923282441E-3</c:v>
                </c:pt>
                <c:pt idx="41">
                  <c:v>3.2361429210331595E-3</c:v>
                </c:pt>
                <c:pt idx="42">
                  <c:v>2.9690181498630811E-3</c:v>
                </c:pt>
                <c:pt idx="43">
                  <c:v>2.7063519788180076E-3</c:v>
                </c:pt>
                <c:pt idx="44">
                  <c:v>2.44814440789794E-3</c:v>
                </c:pt>
                <c:pt idx="45">
                  <c:v>2.1943954371028782E-3</c:v>
                </c:pt>
                <c:pt idx="46">
                  <c:v>1.9451050664328225E-3</c:v>
                </c:pt>
                <c:pt idx="47">
                  <c:v>1.7002732958877722E-3</c:v>
                </c:pt>
                <c:pt idx="48">
                  <c:v>1.4599001254677277E-3</c:v>
                </c:pt>
                <c:pt idx="49">
                  <c:v>1.2239855551726892E-3</c:v>
                </c:pt>
                <c:pt idx="50">
                  <c:v>9.9252958500265637E-4</c:v>
                </c:pt>
                <c:pt idx="51">
                  <c:v>7.6553221495762936E-4</c:v>
                </c:pt>
                <c:pt idx="52">
                  <c:v>5.429934450376083E-4</c:v>
                </c:pt>
                <c:pt idx="53">
                  <c:v>3.249132752425929E-4</c:v>
                </c:pt>
                <c:pt idx="54">
                  <c:v>1.1129170557258338E-4</c:v>
                </c:pt>
                <c:pt idx="55">
                  <c:v>-9.7871263972420391E-5</c:v>
                </c:pt>
                <c:pt idx="56">
                  <c:v>-3.0257563339241845E-4</c:v>
                </c:pt>
                <c:pt idx="57">
                  <c:v>-5.0282140268741063E-4</c:v>
                </c:pt>
                <c:pt idx="58">
                  <c:v>-6.9860857185739702E-4</c:v>
                </c:pt>
                <c:pt idx="59">
                  <c:v>-8.8993714090237759E-4</c:v>
                </c:pt>
                <c:pt idx="60">
                  <c:v>-1.0768071098223525E-3</c:v>
                </c:pt>
                <c:pt idx="61">
                  <c:v>-1.2592184786173219E-3</c:v>
                </c:pt>
                <c:pt idx="62">
                  <c:v>-1.4371712472872847E-3</c:v>
                </c:pt>
                <c:pt idx="63">
                  <c:v>-1.6106654158322424E-3</c:v>
                </c:pt>
                <c:pt idx="64">
                  <c:v>-1.7797009842521944E-3</c:v>
                </c:pt>
                <c:pt idx="65">
                  <c:v>-1.9442779525471402E-3</c:v>
                </c:pt>
                <c:pt idx="66">
                  <c:v>-2.1043963207170802E-3</c:v>
                </c:pt>
                <c:pt idx="67">
                  <c:v>-2.2600560887620145E-3</c:v>
                </c:pt>
                <c:pt idx="68">
                  <c:v>-2.411257256681943E-3</c:v>
                </c:pt>
                <c:pt idx="69">
                  <c:v>-2.5579998244768657E-3</c:v>
                </c:pt>
                <c:pt idx="70">
                  <c:v>-2.7002837921467826E-3</c:v>
                </c:pt>
                <c:pt idx="71">
                  <c:v>-2.8381091596916936E-3</c:v>
                </c:pt>
                <c:pt idx="72">
                  <c:v>-2.9714759271115988E-3</c:v>
                </c:pt>
                <c:pt idx="73">
                  <c:v>-3.1003840944064985E-3</c:v>
                </c:pt>
                <c:pt idx="74">
                  <c:v>-3.2248336615763916E-3</c:v>
                </c:pt>
                <c:pt idx="75">
                  <c:v>-3.3448246286212802E-3</c:v>
                </c:pt>
                <c:pt idx="76">
                  <c:v>-3.460356995541162E-3</c:v>
                </c:pt>
                <c:pt idx="77">
                  <c:v>-3.5714307623360385E-3</c:v>
                </c:pt>
                <c:pt idx="78">
                  <c:v>-3.6780459290059091E-3</c:v>
                </c:pt>
                <c:pt idx="79">
                  <c:v>-3.7802024955507739E-3</c:v>
                </c:pt>
                <c:pt idx="80">
                  <c:v>-3.8779004619706329E-3</c:v>
                </c:pt>
                <c:pt idx="81">
                  <c:v>-3.971139828265486E-3</c:v>
                </c:pt>
                <c:pt idx="82">
                  <c:v>-4.0599205944353324E-3</c:v>
                </c:pt>
                <c:pt idx="83">
                  <c:v>-4.1442427604801747E-3</c:v>
                </c:pt>
                <c:pt idx="84">
                  <c:v>-4.2241063264000112E-3</c:v>
                </c:pt>
                <c:pt idx="85">
                  <c:v>-4.2995112921948402E-3</c:v>
                </c:pt>
                <c:pt idx="86">
                  <c:v>-4.3704576578646659E-3</c:v>
                </c:pt>
                <c:pt idx="87">
                  <c:v>-4.436945423409484E-3</c:v>
                </c:pt>
                <c:pt idx="88">
                  <c:v>-4.4989745888292963E-3</c:v>
                </c:pt>
                <c:pt idx="89">
                  <c:v>-4.5565451541241045E-3</c:v>
                </c:pt>
                <c:pt idx="90">
                  <c:v>-4.609657119293906E-3</c:v>
                </c:pt>
                <c:pt idx="91">
                  <c:v>-4.6583104843386999E-3</c:v>
                </c:pt>
                <c:pt idx="92">
                  <c:v>-4.7025052492584898E-3</c:v>
                </c:pt>
                <c:pt idx="93">
                  <c:v>-4.7422414140532738E-3</c:v>
                </c:pt>
                <c:pt idx="94">
                  <c:v>-4.7775189787230528E-3</c:v>
                </c:pt>
                <c:pt idx="95">
                  <c:v>-4.8083379432678243E-3</c:v>
                </c:pt>
                <c:pt idx="96">
                  <c:v>-4.8346983076875917E-3</c:v>
                </c:pt>
                <c:pt idx="97">
                  <c:v>-4.8566000719823515E-3</c:v>
                </c:pt>
                <c:pt idx="98">
                  <c:v>-4.8740432361521063E-3</c:v>
                </c:pt>
                <c:pt idx="99">
                  <c:v>-4.8870278001968562E-3</c:v>
                </c:pt>
                <c:pt idx="100">
                  <c:v>-4.8955537641165985E-3</c:v>
                </c:pt>
              </c:numCache>
            </c:numRef>
          </c:yVal>
          <c:smooth val="1"/>
          <c:extLst>
            <c:ext xmlns:c16="http://schemas.microsoft.com/office/drawing/2014/chart" uri="{C3380CC4-5D6E-409C-BE32-E72D297353CC}">
              <c16:uniqueId val="{00000002-18AA-4F72-94C0-C9A985D97640}"/>
            </c:ext>
          </c:extLst>
        </c:ser>
        <c:ser>
          <c:idx val="3"/>
          <c:order val="3"/>
          <c:tx>
            <c:strRef>
              <c:f>Zill!$E$1</c:f>
              <c:strCache>
                <c:ptCount val="1"/>
                <c:pt idx="0">
                  <c:v>MSErecs</c:v>
                </c:pt>
              </c:strCache>
            </c:strRef>
          </c:tx>
          <c:spPr>
            <a:ln w="28575" cap="rnd">
              <a:solidFill>
                <a:schemeClr val="accent4"/>
              </a:solidFill>
              <a:round/>
            </a:ln>
            <a:effectLst/>
          </c:spPr>
          <c:marker>
            <c:symbol val="none"/>
          </c:marker>
          <c:xVal>
            <c:numRef>
              <c:f>Zill!$A$2:$A$102</c:f>
              <c:numCache>
                <c:formatCode>General</c:formatCode>
                <c:ptCount val="101"/>
                <c:pt idx="0">
                  <c:v>-0.27210558364299287</c:v>
                </c:pt>
                <c:pt idx="1">
                  <c:v>-0.26711551490973912</c:v>
                </c:pt>
                <c:pt idx="2">
                  <c:v>-0.26212544617648537</c:v>
                </c:pt>
                <c:pt idx="3">
                  <c:v>-0.25713537744323162</c:v>
                </c:pt>
                <c:pt idx="4">
                  <c:v>-0.25214530870997787</c:v>
                </c:pt>
                <c:pt idx="5">
                  <c:v>-0.24715523997672414</c:v>
                </c:pt>
                <c:pt idx="6">
                  <c:v>-0.24216517124347042</c:v>
                </c:pt>
                <c:pt idx="7">
                  <c:v>-0.2371751025102167</c:v>
                </c:pt>
                <c:pt idx="8">
                  <c:v>-0.23218503377696298</c:v>
                </c:pt>
                <c:pt idx="9">
                  <c:v>-0.22719496504370926</c:v>
                </c:pt>
                <c:pt idx="10">
                  <c:v>-0.22220489631045554</c:v>
                </c:pt>
                <c:pt idx="11">
                  <c:v>-0.21721482757720181</c:v>
                </c:pt>
                <c:pt idx="12">
                  <c:v>-0.21222475884394809</c:v>
                </c:pt>
                <c:pt idx="13">
                  <c:v>-0.20723469011069437</c:v>
                </c:pt>
                <c:pt idx="14">
                  <c:v>-0.20224462137744065</c:v>
                </c:pt>
                <c:pt idx="15">
                  <c:v>-0.19725455264418693</c:v>
                </c:pt>
                <c:pt idx="16">
                  <c:v>-0.1922644839109332</c:v>
                </c:pt>
                <c:pt idx="17">
                  <c:v>-0.18727441517767948</c:v>
                </c:pt>
                <c:pt idx="18">
                  <c:v>-0.18228434644442576</c:v>
                </c:pt>
                <c:pt idx="19">
                  <c:v>-0.17729427771117204</c:v>
                </c:pt>
                <c:pt idx="20">
                  <c:v>-0.17230420897791832</c:v>
                </c:pt>
                <c:pt idx="21">
                  <c:v>-0.16731414024466459</c:v>
                </c:pt>
                <c:pt idx="22">
                  <c:v>-0.16232407151141087</c:v>
                </c:pt>
                <c:pt idx="23">
                  <c:v>-0.15733400277815715</c:v>
                </c:pt>
                <c:pt idx="24">
                  <c:v>-0.15234393404490343</c:v>
                </c:pt>
                <c:pt idx="25">
                  <c:v>-0.14735386531164971</c:v>
                </c:pt>
                <c:pt idx="26">
                  <c:v>-0.14236379657839598</c:v>
                </c:pt>
                <c:pt idx="27">
                  <c:v>-0.13737372784514226</c:v>
                </c:pt>
                <c:pt idx="28">
                  <c:v>-0.13238365911188854</c:v>
                </c:pt>
                <c:pt idx="29">
                  <c:v>-0.12739359037863482</c:v>
                </c:pt>
                <c:pt idx="30">
                  <c:v>-0.1224035216453811</c:v>
                </c:pt>
                <c:pt idx="31">
                  <c:v>-0.11741345291212738</c:v>
                </c:pt>
                <c:pt idx="32">
                  <c:v>-0.11242338417887365</c:v>
                </c:pt>
                <c:pt idx="33">
                  <c:v>-0.10743331544561993</c:v>
                </c:pt>
                <c:pt idx="34">
                  <c:v>-0.10244324671236621</c:v>
                </c:pt>
                <c:pt idx="35">
                  <c:v>-9.7453177979112487E-2</c:v>
                </c:pt>
                <c:pt idx="36">
                  <c:v>-9.2463109245858766E-2</c:v>
                </c:pt>
                <c:pt idx="37">
                  <c:v>-8.7473040512605044E-2</c:v>
                </c:pt>
                <c:pt idx="38">
                  <c:v>-8.2482971779351322E-2</c:v>
                </c:pt>
                <c:pt idx="39">
                  <c:v>-7.74929030460976E-2</c:v>
                </c:pt>
                <c:pt idx="40">
                  <c:v>-7.2502834312843878E-2</c:v>
                </c:pt>
                <c:pt idx="41">
                  <c:v>-6.7512765579590156E-2</c:v>
                </c:pt>
                <c:pt idx="42">
                  <c:v>-6.2522696846336434E-2</c:v>
                </c:pt>
                <c:pt idx="43">
                  <c:v>-5.7532628113082705E-2</c:v>
                </c:pt>
                <c:pt idx="44">
                  <c:v>-5.2542559379828976E-2</c:v>
                </c:pt>
                <c:pt idx="45">
                  <c:v>-4.7552490646575248E-2</c:v>
                </c:pt>
                <c:pt idx="46">
                  <c:v>-4.2562421913321519E-2</c:v>
                </c:pt>
                <c:pt idx="47">
                  <c:v>-3.757235318006779E-2</c:v>
                </c:pt>
                <c:pt idx="48">
                  <c:v>-3.2582284446814061E-2</c:v>
                </c:pt>
                <c:pt idx="49">
                  <c:v>-2.7592215713560332E-2</c:v>
                </c:pt>
                <c:pt idx="50">
                  <c:v>-2.2602146980306603E-2</c:v>
                </c:pt>
                <c:pt idx="51">
                  <c:v>-1.7612078247052874E-2</c:v>
                </c:pt>
                <c:pt idx="52">
                  <c:v>-1.2622009513799147E-2</c:v>
                </c:pt>
                <c:pt idx="53">
                  <c:v>-7.6319407805454202E-3</c:v>
                </c:pt>
                <c:pt idx="54">
                  <c:v>-2.6418720472916931E-3</c:v>
                </c:pt>
                <c:pt idx="55">
                  <c:v>2.348196685962034E-3</c:v>
                </c:pt>
                <c:pt idx="56">
                  <c:v>7.3382654192157611E-3</c:v>
                </c:pt>
                <c:pt idx="57">
                  <c:v>1.2328334152469488E-2</c:v>
                </c:pt>
                <c:pt idx="58">
                  <c:v>1.7318402885723214E-2</c:v>
                </c:pt>
                <c:pt idx="59">
                  <c:v>2.2308471618976942E-2</c:v>
                </c:pt>
                <c:pt idx="60">
                  <c:v>2.7298540352230671E-2</c:v>
                </c:pt>
                <c:pt idx="61">
                  <c:v>3.22886090854844E-2</c:v>
                </c:pt>
                <c:pt idx="62">
                  <c:v>3.7278677818738129E-2</c:v>
                </c:pt>
                <c:pt idx="63">
                  <c:v>4.2268746551991858E-2</c:v>
                </c:pt>
                <c:pt idx="64">
                  <c:v>4.7258815285245587E-2</c:v>
                </c:pt>
                <c:pt idx="65">
                  <c:v>5.2248884018499316E-2</c:v>
                </c:pt>
                <c:pt idx="66">
                  <c:v>5.7238952751753044E-2</c:v>
                </c:pt>
                <c:pt idx="67">
                  <c:v>6.2229021485006773E-2</c:v>
                </c:pt>
                <c:pt idx="68">
                  <c:v>6.7219090218260502E-2</c:v>
                </c:pt>
                <c:pt idx="69">
                  <c:v>7.2209158951514224E-2</c:v>
                </c:pt>
                <c:pt idx="70">
                  <c:v>7.7199227684767946E-2</c:v>
                </c:pt>
                <c:pt idx="71">
                  <c:v>8.2189296418021668E-2</c:v>
                </c:pt>
                <c:pt idx="72">
                  <c:v>8.717936515127539E-2</c:v>
                </c:pt>
                <c:pt idx="73">
                  <c:v>9.2169433884529112E-2</c:v>
                </c:pt>
                <c:pt idx="74">
                  <c:v>9.7159502617782834E-2</c:v>
                </c:pt>
                <c:pt idx="75">
                  <c:v>0.10214957135103656</c:v>
                </c:pt>
                <c:pt idx="76">
                  <c:v>0.10713964008429028</c:v>
                </c:pt>
                <c:pt idx="77">
                  <c:v>0.112129708817544</c:v>
                </c:pt>
                <c:pt idx="78">
                  <c:v>0.11711977755079772</c:v>
                </c:pt>
                <c:pt idx="79">
                  <c:v>0.12210984628405144</c:v>
                </c:pt>
                <c:pt idx="80">
                  <c:v>0.12709991501730517</c:v>
                </c:pt>
                <c:pt idx="81">
                  <c:v>0.13208998375055889</c:v>
                </c:pt>
                <c:pt idx="82">
                  <c:v>0.13708005248381261</c:v>
                </c:pt>
                <c:pt idx="83">
                  <c:v>0.14207012121706633</c:v>
                </c:pt>
                <c:pt idx="84">
                  <c:v>0.14706018995032005</c:v>
                </c:pt>
                <c:pt idx="85">
                  <c:v>0.15205025868357377</c:v>
                </c:pt>
                <c:pt idx="86">
                  <c:v>0.1570403274168275</c:v>
                </c:pt>
                <c:pt idx="87">
                  <c:v>0.16203039615008122</c:v>
                </c:pt>
                <c:pt idx="88">
                  <c:v>0.16702046488333494</c:v>
                </c:pt>
                <c:pt idx="89">
                  <c:v>0.17201053361658866</c:v>
                </c:pt>
                <c:pt idx="90">
                  <c:v>0.17700060234984238</c:v>
                </c:pt>
                <c:pt idx="91">
                  <c:v>0.18199067108309611</c:v>
                </c:pt>
                <c:pt idx="92">
                  <c:v>0.18698073981634983</c:v>
                </c:pt>
                <c:pt idx="93">
                  <c:v>0.19197080854960355</c:v>
                </c:pt>
                <c:pt idx="94">
                  <c:v>0.19696087728285727</c:v>
                </c:pt>
                <c:pt idx="95">
                  <c:v>0.20195094601611099</c:v>
                </c:pt>
                <c:pt idx="96">
                  <c:v>0.20694101474936472</c:v>
                </c:pt>
                <c:pt idx="97">
                  <c:v>0.21193108348261844</c:v>
                </c:pt>
                <c:pt idx="98">
                  <c:v>0.21692115221587216</c:v>
                </c:pt>
                <c:pt idx="99">
                  <c:v>0.22191122094912588</c:v>
                </c:pt>
                <c:pt idx="100">
                  <c:v>0.2269012896823796</c:v>
                </c:pt>
              </c:numCache>
            </c:numRef>
          </c:xVal>
          <c:yVal>
            <c:numRef>
              <c:f>Zill!$E$2:$E$102</c:f>
              <c:numCache>
                <c:formatCode>General</c:formatCode>
                <c:ptCount val="101"/>
                <c:pt idx="0">
                  <c:v>6.771628341595678E-3</c:v>
                </c:pt>
                <c:pt idx="1">
                  <c:v>6.771628341595678E-3</c:v>
                </c:pt>
                <c:pt idx="2">
                  <c:v>6.771628341595678E-3</c:v>
                </c:pt>
                <c:pt idx="3">
                  <c:v>6.771628341595678E-3</c:v>
                </c:pt>
                <c:pt idx="4">
                  <c:v>6.771628341595678E-3</c:v>
                </c:pt>
                <c:pt idx="5">
                  <c:v>6.771628341595678E-3</c:v>
                </c:pt>
                <c:pt idx="6">
                  <c:v>6.771628341595678E-3</c:v>
                </c:pt>
                <c:pt idx="7">
                  <c:v>6.771628341595678E-3</c:v>
                </c:pt>
                <c:pt idx="8">
                  <c:v>6.771628341595678E-3</c:v>
                </c:pt>
                <c:pt idx="9">
                  <c:v>6.771628341595678E-3</c:v>
                </c:pt>
                <c:pt idx="10">
                  <c:v>6.771628341595678E-3</c:v>
                </c:pt>
                <c:pt idx="11">
                  <c:v>6.771628341595678E-3</c:v>
                </c:pt>
                <c:pt idx="12">
                  <c:v>6.771628341595678E-3</c:v>
                </c:pt>
                <c:pt idx="13">
                  <c:v>6.771628341595678E-3</c:v>
                </c:pt>
                <c:pt idx="14">
                  <c:v>6.771628341595678E-3</c:v>
                </c:pt>
                <c:pt idx="15">
                  <c:v>6.771628341595678E-3</c:v>
                </c:pt>
                <c:pt idx="16">
                  <c:v>6.771628341595678E-3</c:v>
                </c:pt>
                <c:pt idx="17">
                  <c:v>6.771628341595678E-3</c:v>
                </c:pt>
                <c:pt idx="18">
                  <c:v>6.771628341595678E-3</c:v>
                </c:pt>
                <c:pt idx="19">
                  <c:v>6.771628341595678E-3</c:v>
                </c:pt>
                <c:pt idx="20">
                  <c:v>6.771628341595678E-3</c:v>
                </c:pt>
                <c:pt idx="21">
                  <c:v>6.771628341595678E-3</c:v>
                </c:pt>
                <c:pt idx="22">
                  <c:v>6.771628341595678E-3</c:v>
                </c:pt>
                <c:pt idx="23">
                  <c:v>6.771628341595678E-3</c:v>
                </c:pt>
                <c:pt idx="24">
                  <c:v>6.771628341595678E-3</c:v>
                </c:pt>
                <c:pt idx="25">
                  <c:v>6.771628341595678E-3</c:v>
                </c:pt>
                <c:pt idx="26">
                  <c:v>6.771628341595678E-3</c:v>
                </c:pt>
                <c:pt idx="27">
                  <c:v>6.771628341595678E-3</c:v>
                </c:pt>
                <c:pt idx="28">
                  <c:v>6.771628341595678E-3</c:v>
                </c:pt>
                <c:pt idx="29">
                  <c:v>6.771628341595678E-3</c:v>
                </c:pt>
                <c:pt idx="30">
                  <c:v>6.771628341595678E-3</c:v>
                </c:pt>
                <c:pt idx="31">
                  <c:v>6.771628341595678E-3</c:v>
                </c:pt>
                <c:pt idx="32">
                  <c:v>6.771628341595678E-3</c:v>
                </c:pt>
                <c:pt idx="33">
                  <c:v>6.771628341595678E-3</c:v>
                </c:pt>
                <c:pt idx="34">
                  <c:v>6.771628341595678E-3</c:v>
                </c:pt>
                <c:pt idx="35">
                  <c:v>6.771628341595678E-3</c:v>
                </c:pt>
                <c:pt idx="36">
                  <c:v>6.771628341595678E-3</c:v>
                </c:pt>
                <c:pt idx="37">
                  <c:v>6.771628341595678E-3</c:v>
                </c:pt>
                <c:pt idx="38">
                  <c:v>6.771628341595678E-3</c:v>
                </c:pt>
                <c:pt idx="39">
                  <c:v>6.771628341595678E-3</c:v>
                </c:pt>
                <c:pt idx="40">
                  <c:v>6.771628341595678E-3</c:v>
                </c:pt>
                <c:pt idx="41">
                  <c:v>6.771628341595678E-3</c:v>
                </c:pt>
                <c:pt idx="42">
                  <c:v>6.771628341595678E-3</c:v>
                </c:pt>
                <c:pt idx="43">
                  <c:v>6.771628341595678E-3</c:v>
                </c:pt>
                <c:pt idx="44">
                  <c:v>6.771628341595678E-3</c:v>
                </c:pt>
                <c:pt idx="45">
                  <c:v>6.771628341595678E-3</c:v>
                </c:pt>
                <c:pt idx="46">
                  <c:v>6.771628341595678E-3</c:v>
                </c:pt>
                <c:pt idx="47">
                  <c:v>6.771628341595678E-3</c:v>
                </c:pt>
                <c:pt idx="48">
                  <c:v>6.771628341595678E-3</c:v>
                </c:pt>
                <c:pt idx="49">
                  <c:v>6.771628341595678E-3</c:v>
                </c:pt>
                <c:pt idx="50">
                  <c:v>6.771628341595678E-3</c:v>
                </c:pt>
                <c:pt idx="51">
                  <c:v>6.771628341595678E-3</c:v>
                </c:pt>
                <c:pt idx="52">
                  <c:v>6.771628341595678E-3</c:v>
                </c:pt>
                <c:pt idx="53">
                  <c:v>6.771628341595678E-3</c:v>
                </c:pt>
                <c:pt idx="54">
                  <c:v>6.771628341595678E-3</c:v>
                </c:pt>
                <c:pt idx="55">
                  <c:v>6.771628341595678E-3</c:v>
                </c:pt>
                <c:pt idx="56">
                  <c:v>6.771628341595678E-3</c:v>
                </c:pt>
                <c:pt idx="57">
                  <c:v>6.771628341595678E-3</c:v>
                </c:pt>
                <c:pt idx="58">
                  <c:v>6.771628341595678E-3</c:v>
                </c:pt>
                <c:pt idx="59">
                  <c:v>6.771628341595678E-3</c:v>
                </c:pt>
                <c:pt idx="60">
                  <c:v>6.771628341595678E-3</c:v>
                </c:pt>
                <c:pt idx="61">
                  <c:v>6.771628341595678E-3</c:v>
                </c:pt>
                <c:pt idx="62">
                  <c:v>6.771628341595678E-3</c:v>
                </c:pt>
                <c:pt idx="63">
                  <c:v>6.771628341595678E-3</c:v>
                </c:pt>
                <c:pt idx="64">
                  <c:v>6.771628341595678E-3</c:v>
                </c:pt>
                <c:pt idx="65">
                  <c:v>6.771628341595678E-3</c:v>
                </c:pt>
                <c:pt idx="66">
                  <c:v>6.771628341595678E-3</c:v>
                </c:pt>
                <c:pt idx="67">
                  <c:v>6.771628341595678E-3</c:v>
                </c:pt>
                <c:pt idx="68">
                  <c:v>6.771628341595678E-3</c:v>
                </c:pt>
                <c:pt idx="69">
                  <c:v>6.771628341595678E-3</c:v>
                </c:pt>
                <c:pt idx="70">
                  <c:v>6.771628341595678E-3</c:v>
                </c:pt>
                <c:pt idx="71">
                  <c:v>6.771628341595678E-3</c:v>
                </c:pt>
                <c:pt idx="72">
                  <c:v>6.771628341595678E-3</c:v>
                </c:pt>
                <c:pt idx="73">
                  <c:v>6.771628341595678E-3</c:v>
                </c:pt>
                <c:pt idx="74">
                  <c:v>6.771628341595678E-3</c:v>
                </c:pt>
                <c:pt idx="75">
                  <c:v>6.771628341595678E-3</c:v>
                </c:pt>
                <c:pt idx="76">
                  <c:v>6.771628341595678E-3</c:v>
                </c:pt>
                <c:pt idx="77">
                  <c:v>6.771628341595678E-3</c:v>
                </c:pt>
                <c:pt idx="78">
                  <c:v>6.771628341595678E-3</c:v>
                </c:pt>
                <c:pt idx="79">
                  <c:v>6.771628341595678E-3</c:v>
                </c:pt>
                <c:pt idx="80">
                  <c:v>6.771628341595678E-3</c:v>
                </c:pt>
                <c:pt idx="81">
                  <c:v>6.771628341595678E-3</c:v>
                </c:pt>
                <c:pt idx="82">
                  <c:v>6.771628341595678E-3</c:v>
                </c:pt>
                <c:pt idx="83">
                  <c:v>6.771628341595678E-3</c:v>
                </c:pt>
                <c:pt idx="84">
                  <c:v>6.771628341595678E-3</c:v>
                </c:pt>
                <c:pt idx="85">
                  <c:v>6.771628341595678E-3</c:v>
                </c:pt>
                <c:pt idx="86">
                  <c:v>6.771628341595678E-3</c:v>
                </c:pt>
                <c:pt idx="87">
                  <c:v>6.771628341595678E-3</c:v>
                </c:pt>
                <c:pt idx="88">
                  <c:v>6.771628341595678E-3</c:v>
                </c:pt>
                <c:pt idx="89">
                  <c:v>6.771628341595678E-3</c:v>
                </c:pt>
                <c:pt idx="90">
                  <c:v>6.771628341595678E-3</c:v>
                </c:pt>
                <c:pt idx="91">
                  <c:v>6.771628341595678E-3</c:v>
                </c:pt>
                <c:pt idx="92">
                  <c:v>6.771628341595678E-3</c:v>
                </c:pt>
                <c:pt idx="93">
                  <c:v>6.771628341595678E-3</c:v>
                </c:pt>
                <c:pt idx="94">
                  <c:v>6.771628341595678E-3</c:v>
                </c:pt>
                <c:pt idx="95">
                  <c:v>6.771628341595678E-3</c:v>
                </c:pt>
                <c:pt idx="96">
                  <c:v>6.771628341595678E-3</c:v>
                </c:pt>
                <c:pt idx="97">
                  <c:v>6.771628341595678E-3</c:v>
                </c:pt>
                <c:pt idx="98">
                  <c:v>6.771628341595678E-3</c:v>
                </c:pt>
                <c:pt idx="99">
                  <c:v>6.771628341595678E-3</c:v>
                </c:pt>
                <c:pt idx="100">
                  <c:v>6.771628341595678E-3</c:v>
                </c:pt>
              </c:numCache>
            </c:numRef>
          </c:yVal>
          <c:smooth val="1"/>
          <c:extLst>
            <c:ext xmlns:c16="http://schemas.microsoft.com/office/drawing/2014/chart" uri="{C3380CC4-5D6E-409C-BE32-E72D297353CC}">
              <c16:uniqueId val="{00000003-18AA-4F72-94C0-C9A985D97640}"/>
            </c:ext>
          </c:extLst>
        </c:ser>
        <c:dLbls>
          <c:showLegendKey val="0"/>
          <c:showVal val="0"/>
          <c:showCatName val="0"/>
          <c:showSerName val="0"/>
          <c:showPercent val="0"/>
          <c:showBubbleSize val="0"/>
        </c:dLbls>
        <c:axId val="510012440"/>
        <c:axId val="510014408"/>
      </c:scatterChart>
      <c:valAx>
        <c:axId val="5100124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10014408"/>
        <c:crosses val="autoZero"/>
        <c:crossBetween val="midCat"/>
      </c:valAx>
      <c:valAx>
        <c:axId val="510014408"/>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510012440"/>
        <c:crosses val="autoZero"/>
        <c:crossBetween val="midCat"/>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4"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drawing1.xml><?xml version="1.0" encoding="utf-8"?>
<c:userShapes xmlns:c="http://schemas.openxmlformats.org/drawingml/2006/chart">
  <cdr:relSizeAnchor xmlns:cdr="http://schemas.openxmlformats.org/drawingml/2006/chartDrawing">
    <cdr:from>
      <cdr:x>0.03188</cdr:x>
      <cdr:y>0.01185</cdr:y>
    </cdr:from>
    <cdr:to>
      <cdr:x>0.2263</cdr:x>
      <cdr:y>0.15908</cdr:y>
    </cdr:to>
    <cdr:sp macro="" textlink="">
      <cdr:nvSpPr>
        <cdr:cNvPr id="4" name="TextBox 1">
          <a:extLst xmlns:a="http://schemas.openxmlformats.org/drawingml/2006/main">
            <a:ext uri="{FF2B5EF4-FFF2-40B4-BE49-F238E27FC236}">
              <a16:creationId xmlns:a16="http://schemas.microsoft.com/office/drawing/2014/main" id="{462E78E4-028E-4164-BD55-DE2EAC1D405E}"/>
            </a:ext>
          </a:extLst>
        </cdr:cNvPr>
        <cdr:cNvSpPr txBox="1"/>
      </cdr:nvSpPr>
      <cdr:spPr>
        <a:xfrm xmlns:a="http://schemas.openxmlformats.org/drawingml/2006/main">
          <a:off x="279400" y="50800"/>
          <a:ext cx="1703685" cy="6309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RMSE</a:t>
          </a:r>
          <a:endParaRPr lang="en-US" sz="2400" baseline="-25000" dirty="0"/>
        </a:p>
      </cdr:txBody>
    </cdr:sp>
  </cdr:relSizeAnchor>
  <cdr:relSizeAnchor xmlns:cdr="http://schemas.openxmlformats.org/drawingml/2006/chartDrawing">
    <cdr:from>
      <cdr:x>0.34348</cdr:x>
      <cdr:y>0.14632</cdr:y>
    </cdr:from>
    <cdr:to>
      <cdr:x>0.47754</cdr:x>
      <cdr:y>0.29354</cdr:y>
    </cdr:to>
    <cdr:sp macro="" textlink="">
      <cdr:nvSpPr>
        <cdr:cNvPr id="5" name="TextBox 1">
          <a:extLst xmlns:a="http://schemas.openxmlformats.org/drawingml/2006/main">
            <a:ext uri="{FF2B5EF4-FFF2-40B4-BE49-F238E27FC236}">
              <a16:creationId xmlns:a16="http://schemas.microsoft.com/office/drawing/2014/main" id="{37E24839-4D14-4A97-9167-DE645AA03725}"/>
            </a:ext>
          </a:extLst>
        </cdr:cNvPr>
        <cdr:cNvSpPr txBox="1"/>
      </cdr:nvSpPr>
      <cdr:spPr>
        <a:xfrm xmlns:a="http://schemas.openxmlformats.org/drawingml/2006/main">
          <a:off x="3009883" y="627017"/>
          <a:ext cx="1174768" cy="63088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RECS</a:t>
          </a:r>
          <a:endParaRPr lang="en-US" sz="2400" baseline="-25000" dirty="0"/>
        </a:p>
      </cdr:txBody>
    </cdr:sp>
  </cdr:relSizeAnchor>
  <cdr:relSizeAnchor xmlns:cdr="http://schemas.openxmlformats.org/drawingml/2006/chartDrawing">
    <cdr:from>
      <cdr:x>0.36522</cdr:x>
      <cdr:y>0.68404</cdr:y>
    </cdr:from>
    <cdr:to>
      <cdr:x>0.55964</cdr:x>
      <cdr:y>0.83126</cdr:y>
    </cdr:to>
    <cdr:sp macro="" textlink="">
      <cdr:nvSpPr>
        <cdr:cNvPr id="6" name="TextBox 1">
          <a:extLst xmlns:a="http://schemas.openxmlformats.org/drawingml/2006/main">
            <a:ext uri="{FF2B5EF4-FFF2-40B4-BE49-F238E27FC236}">
              <a16:creationId xmlns:a16="http://schemas.microsoft.com/office/drawing/2014/main" id="{A53614CD-59A0-458D-B5FB-819DE82DCBA7}"/>
            </a:ext>
          </a:extLst>
        </cdr:cNvPr>
        <cdr:cNvSpPr txBox="1"/>
      </cdr:nvSpPr>
      <cdr:spPr>
        <a:xfrm xmlns:a="http://schemas.openxmlformats.org/drawingml/2006/main">
          <a:off x="3200400" y="2931318"/>
          <a:ext cx="1703703" cy="63088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Zillow</a:t>
          </a:r>
          <a:endParaRPr lang="en-US" sz="2400" baseline="-25000" dirty="0"/>
        </a:p>
      </cdr:txBody>
    </cdr:sp>
  </cdr:relSizeAnchor>
</c:userShapes>
</file>

<file path=ppt/drawings/drawing2.xml><?xml version="1.0" encoding="utf-8"?>
<c:userShapes xmlns:c="http://schemas.openxmlformats.org/drawingml/2006/chart">
  <cdr:relSizeAnchor xmlns:cdr="http://schemas.openxmlformats.org/drawingml/2006/chartDrawing">
    <cdr:from>
      <cdr:x>0.03188</cdr:x>
      <cdr:y>0.01185</cdr:y>
    </cdr:from>
    <cdr:to>
      <cdr:x>0.2263</cdr:x>
      <cdr:y>0.15908</cdr:y>
    </cdr:to>
    <cdr:sp macro="" textlink="">
      <cdr:nvSpPr>
        <cdr:cNvPr id="4" name="TextBox 1">
          <a:extLst xmlns:a="http://schemas.openxmlformats.org/drawingml/2006/main">
            <a:ext uri="{FF2B5EF4-FFF2-40B4-BE49-F238E27FC236}">
              <a16:creationId xmlns:a16="http://schemas.microsoft.com/office/drawing/2014/main" id="{462E78E4-028E-4164-BD55-DE2EAC1D405E}"/>
            </a:ext>
          </a:extLst>
        </cdr:cNvPr>
        <cdr:cNvSpPr txBox="1"/>
      </cdr:nvSpPr>
      <cdr:spPr>
        <a:xfrm xmlns:a="http://schemas.openxmlformats.org/drawingml/2006/main">
          <a:off x="279400" y="50800"/>
          <a:ext cx="1703685" cy="6309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RMSE</a:t>
          </a:r>
          <a:endParaRPr lang="en-US" sz="2400" baseline="-25000" dirty="0"/>
        </a:p>
      </cdr:txBody>
    </cdr:sp>
  </cdr:relSizeAnchor>
  <cdr:relSizeAnchor xmlns:cdr="http://schemas.openxmlformats.org/drawingml/2006/chartDrawing">
    <cdr:from>
      <cdr:x>0.09275</cdr:x>
      <cdr:y>0.67465</cdr:y>
    </cdr:from>
    <cdr:to>
      <cdr:x>0.22681</cdr:x>
      <cdr:y>0.82187</cdr:y>
    </cdr:to>
    <cdr:sp macro="" textlink="">
      <cdr:nvSpPr>
        <cdr:cNvPr id="5" name="TextBox 1">
          <a:extLst xmlns:a="http://schemas.openxmlformats.org/drawingml/2006/main">
            <a:ext uri="{FF2B5EF4-FFF2-40B4-BE49-F238E27FC236}">
              <a16:creationId xmlns:a16="http://schemas.microsoft.com/office/drawing/2014/main" id="{37E24839-4D14-4A97-9167-DE645AA03725}"/>
            </a:ext>
          </a:extLst>
        </cdr:cNvPr>
        <cdr:cNvSpPr txBox="1"/>
      </cdr:nvSpPr>
      <cdr:spPr>
        <a:xfrm xmlns:a="http://schemas.openxmlformats.org/drawingml/2006/main">
          <a:off x="812800" y="2891080"/>
          <a:ext cx="1174748" cy="63086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RECS</a:t>
          </a:r>
          <a:endParaRPr lang="en-US" sz="2400" baseline="-25000" dirty="0"/>
        </a:p>
      </cdr:txBody>
    </cdr:sp>
  </cdr:relSizeAnchor>
  <cdr:relSizeAnchor xmlns:cdr="http://schemas.openxmlformats.org/drawingml/2006/chartDrawing">
    <cdr:from>
      <cdr:x>0.23589</cdr:x>
      <cdr:y>0.27723</cdr:y>
    </cdr:from>
    <cdr:to>
      <cdr:x>0.43031</cdr:x>
      <cdr:y>0.42445</cdr:y>
    </cdr:to>
    <cdr:sp macro="" textlink="">
      <cdr:nvSpPr>
        <cdr:cNvPr id="6" name="TextBox 1">
          <a:extLst xmlns:a="http://schemas.openxmlformats.org/drawingml/2006/main">
            <a:ext uri="{FF2B5EF4-FFF2-40B4-BE49-F238E27FC236}">
              <a16:creationId xmlns:a16="http://schemas.microsoft.com/office/drawing/2014/main" id="{A53614CD-59A0-458D-B5FB-819DE82DCBA7}"/>
            </a:ext>
          </a:extLst>
        </cdr:cNvPr>
        <cdr:cNvSpPr txBox="1"/>
      </cdr:nvSpPr>
      <cdr:spPr>
        <a:xfrm xmlns:a="http://schemas.openxmlformats.org/drawingml/2006/main">
          <a:off x="2067133" y="1187995"/>
          <a:ext cx="1703685" cy="6309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Zillow</a:t>
          </a:r>
          <a:endParaRPr lang="en-US" sz="2400" baseline="-25000" dirty="0"/>
        </a:p>
      </cdr:txBody>
    </cdr:sp>
  </cdr:relSizeAnchor>
</c:userShapes>
</file>

<file path=ppt/drawings/drawing3.xml><?xml version="1.0" encoding="utf-8"?>
<c:userShapes xmlns:c="http://schemas.openxmlformats.org/drawingml/2006/chart">
  <cdr:relSizeAnchor xmlns:cdr="http://schemas.openxmlformats.org/drawingml/2006/chartDrawing">
    <cdr:from>
      <cdr:x>0.02609</cdr:x>
      <cdr:y>0</cdr:y>
    </cdr:from>
    <cdr:to>
      <cdr:x>0.2205</cdr:x>
      <cdr:y>0.14723</cdr:y>
    </cdr:to>
    <cdr:sp macro="" textlink="">
      <cdr:nvSpPr>
        <cdr:cNvPr id="2" name="TextBox 1">
          <a:extLst xmlns:a="http://schemas.openxmlformats.org/drawingml/2006/main">
            <a:ext uri="{FF2B5EF4-FFF2-40B4-BE49-F238E27FC236}">
              <a16:creationId xmlns:a16="http://schemas.microsoft.com/office/drawing/2014/main" id="{10964A54-E107-453D-BF65-9E151062E1E0}"/>
            </a:ext>
          </a:extLst>
        </cdr:cNvPr>
        <cdr:cNvSpPr txBox="1"/>
      </cdr:nvSpPr>
      <cdr:spPr>
        <a:xfrm xmlns:a="http://schemas.openxmlformats.org/drawingml/2006/main">
          <a:off x="228600" y="-573133"/>
          <a:ext cx="1703685" cy="6309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RMSE</a:t>
          </a:r>
          <a:endParaRPr lang="en-US" sz="2400" baseline="-25000" dirty="0"/>
        </a:p>
      </cdr:txBody>
    </cdr:sp>
  </cdr:relSizeAnchor>
  <cdr:relSizeAnchor xmlns:cdr="http://schemas.openxmlformats.org/drawingml/2006/chartDrawing">
    <cdr:from>
      <cdr:x>0.08696</cdr:x>
      <cdr:y>0.6628</cdr:y>
    </cdr:from>
    <cdr:to>
      <cdr:x>0.22101</cdr:x>
      <cdr:y>0.81002</cdr:y>
    </cdr:to>
    <cdr:sp macro="" textlink="">
      <cdr:nvSpPr>
        <cdr:cNvPr id="3" name="TextBox 1">
          <a:extLst xmlns:a="http://schemas.openxmlformats.org/drawingml/2006/main">
            <a:ext uri="{FF2B5EF4-FFF2-40B4-BE49-F238E27FC236}">
              <a16:creationId xmlns:a16="http://schemas.microsoft.com/office/drawing/2014/main" id="{AF2ED11E-6B61-4D05-9E70-BCD708BD88D4}"/>
            </a:ext>
          </a:extLst>
        </cdr:cNvPr>
        <cdr:cNvSpPr txBox="1"/>
      </cdr:nvSpPr>
      <cdr:spPr>
        <a:xfrm xmlns:a="http://schemas.openxmlformats.org/drawingml/2006/main">
          <a:off x="762000" y="2840280"/>
          <a:ext cx="1174748" cy="63086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RECS</a:t>
          </a:r>
          <a:endParaRPr lang="en-US" sz="2400" baseline="-25000" dirty="0"/>
        </a:p>
      </cdr:txBody>
    </cdr:sp>
  </cdr:relSizeAnchor>
  <cdr:relSizeAnchor xmlns:cdr="http://schemas.openxmlformats.org/drawingml/2006/chartDrawing">
    <cdr:from>
      <cdr:x>0.64348</cdr:x>
      <cdr:y>0.334</cdr:y>
    </cdr:from>
    <cdr:to>
      <cdr:x>0.93913</cdr:x>
      <cdr:y>0.57101</cdr:y>
    </cdr:to>
    <cdr:sp macro="" textlink="">
      <cdr:nvSpPr>
        <cdr:cNvPr id="4" name="TextBox 2">
          <a:extLst xmlns:a="http://schemas.openxmlformats.org/drawingml/2006/main">
            <a:ext uri="{FF2B5EF4-FFF2-40B4-BE49-F238E27FC236}">
              <a16:creationId xmlns:a16="http://schemas.microsoft.com/office/drawing/2014/main" id="{4B1DBEE6-6D83-41CE-9361-934147843F62}"/>
            </a:ext>
          </a:extLst>
        </cdr:cNvPr>
        <cdr:cNvSpPr txBox="1"/>
      </cdr:nvSpPr>
      <cdr:spPr>
        <a:xfrm xmlns:a="http://schemas.openxmlformats.org/drawingml/2006/main">
          <a:off x="5638800" y="1431277"/>
          <a:ext cx="2590794" cy="1015663"/>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1pPr>
          <a:lvl2pPr marL="4572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2pPr>
          <a:lvl3pPr marL="9144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3pPr>
          <a:lvl4pPr marL="13716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4pPr>
          <a:lvl5pPr marL="1828800" algn="l" rtl="0" eaLnBrk="0" fontAlgn="base" hangingPunct="0">
            <a:spcBef>
              <a:spcPct val="0"/>
            </a:spcBef>
            <a:spcAft>
              <a:spcPct val="0"/>
            </a:spcAft>
            <a:defRPr kern="1200">
              <a:solidFill>
                <a:schemeClr val="tx1"/>
              </a:solidFill>
              <a:latin typeface="Arial" charset="0"/>
              <a:ea typeface="ヒラギノ角ゴ Pro W3" pitchFamily="1" charset="-128"/>
              <a:cs typeface="+mn-cs"/>
            </a:defRPr>
          </a:lvl5pPr>
          <a:lvl6pPr marL="2286000" algn="l" defTabSz="914400" rtl="0" eaLnBrk="1" latinLnBrk="0" hangingPunct="1">
            <a:defRPr kern="1200">
              <a:solidFill>
                <a:schemeClr val="tx1"/>
              </a:solidFill>
              <a:latin typeface="Arial" charset="0"/>
              <a:ea typeface="ヒラギノ角ゴ Pro W3" pitchFamily="1" charset="-128"/>
              <a:cs typeface="+mn-cs"/>
            </a:defRPr>
          </a:lvl6pPr>
          <a:lvl7pPr marL="2743200" algn="l" defTabSz="914400" rtl="0" eaLnBrk="1" latinLnBrk="0" hangingPunct="1">
            <a:defRPr kern="1200">
              <a:solidFill>
                <a:schemeClr val="tx1"/>
              </a:solidFill>
              <a:latin typeface="Arial" charset="0"/>
              <a:ea typeface="ヒラギノ角ゴ Pro W3" pitchFamily="1" charset="-128"/>
              <a:cs typeface="+mn-cs"/>
            </a:defRPr>
          </a:lvl7pPr>
          <a:lvl8pPr marL="3200400" algn="l" defTabSz="914400" rtl="0" eaLnBrk="1" latinLnBrk="0" hangingPunct="1">
            <a:defRPr kern="1200">
              <a:solidFill>
                <a:schemeClr val="tx1"/>
              </a:solidFill>
              <a:latin typeface="Arial" charset="0"/>
              <a:ea typeface="ヒラギノ角ゴ Pro W3" pitchFamily="1" charset="-128"/>
              <a:cs typeface="+mn-cs"/>
            </a:defRPr>
          </a:lvl8pPr>
          <a:lvl9pPr marL="3657600" algn="l" defTabSz="914400" rtl="0" eaLnBrk="1" latinLnBrk="0" hangingPunct="1">
            <a:defRPr kern="1200">
              <a:solidFill>
                <a:schemeClr val="tx1"/>
              </a:solidFill>
              <a:latin typeface="Arial" charset="0"/>
              <a:ea typeface="ヒラギノ角ゴ Pro W3" pitchFamily="1" charset="-128"/>
              <a:cs typeface="+mn-cs"/>
            </a:defRPr>
          </a:lvl9pPr>
        </a:lstStyle>
        <a:p xmlns:a="http://schemas.openxmlformats.org/drawingml/2006/main">
          <a:r>
            <a:rPr lang="en-US" sz="2000" dirty="0">
              <a:solidFill>
                <a:srgbClr val="00B050"/>
              </a:solidFill>
            </a:rPr>
            <a:t>Sample recruitment bias </a:t>
          </a:r>
          <a:r>
            <a:rPr lang="en-US" sz="2000" b="1" dirty="0"/>
            <a:t>offsets</a:t>
          </a:r>
          <a:r>
            <a:rPr lang="en-US" sz="2000" dirty="0"/>
            <a:t> </a:t>
          </a:r>
          <a:r>
            <a:rPr lang="en-US" sz="2000" dirty="0">
              <a:solidFill>
                <a:srgbClr val="C00000"/>
              </a:solidFill>
            </a:rPr>
            <a:t>data encoding bias </a:t>
          </a:r>
        </a:p>
      </cdr:txBody>
    </cdr:sp>
  </cdr:relSizeAnchor>
  <cdr:relSizeAnchor xmlns:cdr="http://schemas.openxmlformats.org/drawingml/2006/chartDrawing">
    <cdr:from>
      <cdr:x>0.79565</cdr:x>
      <cdr:y>0.61073</cdr:y>
    </cdr:from>
    <cdr:to>
      <cdr:x>0.79565</cdr:x>
      <cdr:y>0.78855</cdr:y>
    </cdr:to>
    <cdr:cxnSp macro="">
      <cdr:nvCxnSpPr>
        <cdr:cNvPr id="5" name="Straight Arrow Connector 4">
          <a:extLst xmlns:a="http://schemas.openxmlformats.org/drawingml/2006/main">
            <a:ext uri="{FF2B5EF4-FFF2-40B4-BE49-F238E27FC236}">
              <a16:creationId xmlns:a16="http://schemas.microsoft.com/office/drawing/2014/main" id="{9C5DE32D-95C5-4C90-AA08-0C328C6B93B4}"/>
            </a:ext>
          </a:extLst>
        </cdr:cNvPr>
        <cdr:cNvCxnSpPr/>
      </cdr:nvCxnSpPr>
      <cdr:spPr bwMode="auto">
        <a:xfrm xmlns:a="http://schemas.openxmlformats.org/drawingml/2006/main">
          <a:off x="6972300" y="2617147"/>
          <a:ext cx="0" cy="762000"/>
        </a:xfrm>
        <a:prstGeom xmlns:a="http://schemas.openxmlformats.org/drawingml/2006/main" prst="straightConnector1">
          <a:avLst/>
        </a:prstGeom>
        <a:noFill xmlns:a="http://schemas.openxmlformats.org/drawingml/2006/main"/>
        <a:ln xmlns:a="http://schemas.openxmlformats.org/drawingml/2006/main" w="57150" cap="flat" cmpd="sng" algn="ctr">
          <a:solidFill>
            <a:schemeClr val="accent1"/>
          </a:solidFill>
          <a:prstDash val="solid"/>
          <a:round/>
          <a:headEnd type="none" w="med" len="med"/>
          <a:tailEnd type="triangle"/>
        </a:ln>
        <a:effectLst xmlns:a="http://schemas.openxmlformats.org/drawingml/2006/main"/>
      </cdr:spPr>
    </cdr:cxnSp>
  </cdr:relSizeAnchor>
  <cdr:relSizeAnchor xmlns:cdr="http://schemas.openxmlformats.org/drawingml/2006/chartDrawing">
    <cdr:from>
      <cdr:x>0.2301</cdr:x>
      <cdr:y>0.26537</cdr:y>
    </cdr:from>
    <cdr:to>
      <cdr:x>0.42451</cdr:x>
      <cdr:y>0.4126</cdr:y>
    </cdr:to>
    <cdr:sp macro="" textlink="">
      <cdr:nvSpPr>
        <cdr:cNvPr id="6" name="TextBox 1">
          <a:extLst xmlns:a="http://schemas.openxmlformats.org/drawingml/2006/main">
            <a:ext uri="{FF2B5EF4-FFF2-40B4-BE49-F238E27FC236}">
              <a16:creationId xmlns:a16="http://schemas.microsoft.com/office/drawing/2014/main" id="{531B50B7-73E0-45DB-A784-B1CEB508DC09}"/>
            </a:ext>
          </a:extLst>
        </cdr:cNvPr>
        <cdr:cNvSpPr txBox="1"/>
      </cdr:nvSpPr>
      <cdr:spPr>
        <a:xfrm xmlns:a="http://schemas.openxmlformats.org/drawingml/2006/main">
          <a:off x="2016333" y="1137195"/>
          <a:ext cx="1703685" cy="6309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Zillow</a:t>
          </a:r>
          <a:endParaRPr lang="en-US" sz="2400" baseline="-25000" dirty="0"/>
        </a:p>
      </cdr:txBody>
    </cdr:sp>
  </cdr:relSizeAnchor>
</c:userShapes>
</file>

<file path=ppt/drawings/drawing4.xml><?xml version="1.0" encoding="utf-8"?>
<c:userShapes xmlns:c="http://schemas.openxmlformats.org/drawingml/2006/chart">
  <cdr:relSizeAnchor xmlns:cdr="http://schemas.openxmlformats.org/drawingml/2006/chartDrawing">
    <cdr:from>
      <cdr:x>0.03188</cdr:x>
      <cdr:y>0.01185</cdr:y>
    </cdr:from>
    <cdr:to>
      <cdr:x>0.2263</cdr:x>
      <cdr:y>0.15908</cdr:y>
    </cdr:to>
    <cdr:sp macro="" textlink="">
      <cdr:nvSpPr>
        <cdr:cNvPr id="4" name="TextBox 1">
          <a:extLst xmlns:a="http://schemas.openxmlformats.org/drawingml/2006/main">
            <a:ext uri="{FF2B5EF4-FFF2-40B4-BE49-F238E27FC236}">
              <a16:creationId xmlns:a16="http://schemas.microsoft.com/office/drawing/2014/main" id="{462E78E4-028E-4164-BD55-DE2EAC1D405E}"/>
            </a:ext>
          </a:extLst>
        </cdr:cNvPr>
        <cdr:cNvSpPr txBox="1"/>
      </cdr:nvSpPr>
      <cdr:spPr>
        <a:xfrm xmlns:a="http://schemas.openxmlformats.org/drawingml/2006/main">
          <a:off x="279400" y="50800"/>
          <a:ext cx="1703685" cy="6309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RMSE</a:t>
          </a:r>
          <a:endParaRPr lang="en-US" sz="2400" baseline="-25000" dirty="0"/>
        </a:p>
      </cdr:txBody>
    </cdr:sp>
  </cdr:relSizeAnchor>
  <cdr:relSizeAnchor xmlns:cdr="http://schemas.openxmlformats.org/drawingml/2006/chartDrawing">
    <cdr:from>
      <cdr:x>0.09275</cdr:x>
      <cdr:y>0.67465</cdr:y>
    </cdr:from>
    <cdr:to>
      <cdr:x>0.22681</cdr:x>
      <cdr:y>0.82187</cdr:y>
    </cdr:to>
    <cdr:sp macro="" textlink="">
      <cdr:nvSpPr>
        <cdr:cNvPr id="5" name="TextBox 1">
          <a:extLst xmlns:a="http://schemas.openxmlformats.org/drawingml/2006/main">
            <a:ext uri="{FF2B5EF4-FFF2-40B4-BE49-F238E27FC236}">
              <a16:creationId xmlns:a16="http://schemas.microsoft.com/office/drawing/2014/main" id="{37E24839-4D14-4A97-9167-DE645AA03725}"/>
            </a:ext>
          </a:extLst>
        </cdr:cNvPr>
        <cdr:cNvSpPr txBox="1"/>
      </cdr:nvSpPr>
      <cdr:spPr>
        <a:xfrm xmlns:a="http://schemas.openxmlformats.org/drawingml/2006/main">
          <a:off x="812800" y="2891080"/>
          <a:ext cx="1174748" cy="63086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RECS</a:t>
          </a:r>
          <a:endParaRPr lang="en-US" sz="2400" baseline="-25000" dirty="0"/>
        </a:p>
      </cdr:txBody>
    </cdr:sp>
  </cdr:relSizeAnchor>
  <cdr:relSizeAnchor xmlns:cdr="http://schemas.openxmlformats.org/drawingml/2006/chartDrawing">
    <cdr:from>
      <cdr:x>0.23589</cdr:x>
      <cdr:y>0.27723</cdr:y>
    </cdr:from>
    <cdr:to>
      <cdr:x>0.43031</cdr:x>
      <cdr:y>0.42445</cdr:y>
    </cdr:to>
    <cdr:sp macro="" textlink="">
      <cdr:nvSpPr>
        <cdr:cNvPr id="6" name="TextBox 1">
          <a:extLst xmlns:a="http://schemas.openxmlformats.org/drawingml/2006/main">
            <a:ext uri="{FF2B5EF4-FFF2-40B4-BE49-F238E27FC236}">
              <a16:creationId xmlns:a16="http://schemas.microsoft.com/office/drawing/2014/main" id="{A53614CD-59A0-458D-B5FB-819DE82DCBA7}"/>
            </a:ext>
          </a:extLst>
        </cdr:cNvPr>
        <cdr:cNvSpPr txBox="1"/>
      </cdr:nvSpPr>
      <cdr:spPr>
        <a:xfrm xmlns:a="http://schemas.openxmlformats.org/drawingml/2006/main">
          <a:off x="2067133" y="1187995"/>
          <a:ext cx="1703685" cy="63091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400" dirty="0"/>
            <a:t>Zillow</a:t>
          </a:r>
          <a:endParaRPr lang="en-US" sz="2400" baseline="-250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7874" name="Rectangle 2"/>
          <p:cNvSpPr>
            <a:spLocks noGrp="1" noChangeArrowheads="1"/>
          </p:cNvSpPr>
          <p:nvPr>
            <p:ph type="hdr" sz="quarter"/>
          </p:nvPr>
        </p:nvSpPr>
        <p:spPr bwMode="auto">
          <a:xfrm>
            <a:off x="0" y="0"/>
            <a:ext cx="3033713" cy="463550"/>
          </a:xfrm>
          <a:prstGeom prst="rect">
            <a:avLst/>
          </a:prstGeom>
          <a:noFill/>
          <a:ln w="9525">
            <a:noFill/>
            <a:miter lim="800000"/>
            <a:headEnd/>
            <a:tailEnd/>
          </a:ln>
          <a:effectLst/>
        </p:spPr>
        <p:txBody>
          <a:bodyPr vert="horz" wrap="square" lIns="91221" tIns="45610" rIns="91221" bIns="45610" numCol="1" anchor="t" anchorCtr="0" compatLnSpc="1">
            <a:prstTxWarp prst="textNoShape">
              <a:avLst/>
            </a:prstTxWarp>
          </a:bodyPr>
          <a:lstStyle>
            <a:lvl1pPr defTabSz="912813">
              <a:defRPr sz="1200">
                <a:latin typeface="Arial" charset="0"/>
              </a:defRPr>
            </a:lvl1pPr>
          </a:lstStyle>
          <a:p>
            <a:pPr>
              <a:defRPr/>
            </a:pPr>
            <a:endParaRPr lang="en-US" dirty="0"/>
          </a:p>
        </p:txBody>
      </p:sp>
      <p:sp>
        <p:nvSpPr>
          <p:cNvPr id="207875" name="Rectangle 3"/>
          <p:cNvSpPr>
            <a:spLocks noGrp="1" noChangeArrowheads="1"/>
          </p:cNvSpPr>
          <p:nvPr>
            <p:ph type="dt" sz="quarter" idx="1"/>
          </p:nvPr>
        </p:nvSpPr>
        <p:spPr bwMode="auto">
          <a:xfrm>
            <a:off x="3962400" y="0"/>
            <a:ext cx="3033713" cy="463550"/>
          </a:xfrm>
          <a:prstGeom prst="rect">
            <a:avLst/>
          </a:prstGeom>
          <a:noFill/>
          <a:ln w="9525">
            <a:noFill/>
            <a:miter lim="800000"/>
            <a:headEnd/>
            <a:tailEnd/>
          </a:ln>
          <a:effectLst/>
        </p:spPr>
        <p:txBody>
          <a:bodyPr vert="horz" wrap="square" lIns="91221" tIns="45610" rIns="91221" bIns="45610" numCol="1" anchor="t" anchorCtr="0" compatLnSpc="1">
            <a:prstTxWarp prst="textNoShape">
              <a:avLst/>
            </a:prstTxWarp>
          </a:bodyPr>
          <a:lstStyle>
            <a:lvl1pPr algn="r" defTabSz="912813">
              <a:defRPr sz="1200">
                <a:latin typeface="Arial" charset="0"/>
              </a:defRPr>
            </a:lvl1pPr>
          </a:lstStyle>
          <a:p>
            <a:pPr>
              <a:defRPr/>
            </a:pPr>
            <a:endParaRPr lang="en-US" dirty="0"/>
          </a:p>
        </p:txBody>
      </p:sp>
      <p:sp>
        <p:nvSpPr>
          <p:cNvPr id="207876" name="Rectangle 4"/>
          <p:cNvSpPr>
            <a:spLocks noGrp="1" noChangeArrowheads="1"/>
          </p:cNvSpPr>
          <p:nvPr>
            <p:ph type="ftr" sz="quarter" idx="2"/>
          </p:nvPr>
        </p:nvSpPr>
        <p:spPr bwMode="auto">
          <a:xfrm>
            <a:off x="0" y="8805863"/>
            <a:ext cx="3033713" cy="463550"/>
          </a:xfrm>
          <a:prstGeom prst="rect">
            <a:avLst/>
          </a:prstGeom>
          <a:noFill/>
          <a:ln w="9525">
            <a:noFill/>
            <a:miter lim="800000"/>
            <a:headEnd/>
            <a:tailEnd/>
          </a:ln>
          <a:effectLst/>
        </p:spPr>
        <p:txBody>
          <a:bodyPr vert="horz" wrap="square" lIns="91221" tIns="45610" rIns="91221" bIns="45610" numCol="1" anchor="b" anchorCtr="0" compatLnSpc="1">
            <a:prstTxWarp prst="textNoShape">
              <a:avLst/>
            </a:prstTxWarp>
          </a:bodyPr>
          <a:lstStyle>
            <a:lvl1pPr defTabSz="912813">
              <a:defRPr sz="1200">
                <a:latin typeface="Arial" charset="0"/>
              </a:defRPr>
            </a:lvl1pPr>
          </a:lstStyle>
          <a:p>
            <a:pPr>
              <a:defRPr/>
            </a:pPr>
            <a:endParaRPr lang="en-US" dirty="0"/>
          </a:p>
        </p:txBody>
      </p:sp>
      <p:sp>
        <p:nvSpPr>
          <p:cNvPr id="207877" name="Rectangle 5"/>
          <p:cNvSpPr>
            <a:spLocks noGrp="1" noChangeArrowheads="1"/>
          </p:cNvSpPr>
          <p:nvPr>
            <p:ph type="sldNum" sz="quarter" idx="3"/>
          </p:nvPr>
        </p:nvSpPr>
        <p:spPr bwMode="auto">
          <a:xfrm>
            <a:off x="3962400" y="8805863"/>
            <a:ext cx="3033713" cy="463550"/>
          </a:xfrm>
          <a:prstGeom prst="rect">
            <a:avLst/>
          </a:prstGeom>
          <a:noFill/>
          <a:ln w="9525">
            <a:noFill/>
            <a:miter lim="800000"/>
            <a:headEnd/>
            <a:tailEnd/>
          </a:ln>
          <a:effectLst/>
        </p:spPr>
        <p:txBody>
          <a:bodyPr vert="horz" wrap="square" lIns="91221" tIns="45610" rIns="91221" bIns="45610" numCol="1" anchor="b" anchorCtr="0" compatLnSpc="1">
            <a:prstTxWarp prst="textNoShape">
              <a:avLst/>
            </a:prstTxWarp>
          </a:bodyPr>
          <a:lstStyle>
            <a:lvl1pPr algn="r" defTabSz="912813">
              <a:defRPr sz="1200">
                <a:latin typeface="Arial" charset="0"/>
              </a:defRPr>
            </a:lvl1pPr>
          </a:lstStyle>
          <a:p>
            <a:pPr>
              <a:defRPr/>
            </a:pPr>
            <a:fld id="{F14AD3AF-E853-41DD-9C6B-157657455CBF}" type="slidenum">
              <a:rPr lang="en-US"/>
              <a:pPr>
                <a:defRPr/>
              </a:pPr>
              <a:t>‹#›</a:t>
            </a:fld>
            <a:endParaRPr lang="en-US" dirty="0"/>
          </a:p>
        </p:txBody>
      </p:sp>
    </p:spTree>
    <p:extLst>
      <p:ext uri="{BB962C8B-B14F-4D97-AF65-F5344CB8AC3E}">
        <p14:creationId xmlns:p14="http://schemas.microsoft.com/office/powerpoint/2010/main" val="37357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3713" cy="463550"/>
          </a:xfrm>
          <a:prstGeom prst="rect">
            <a:avLst/>
          </a:prstGeom>
          <a:noFill/>
          <a:ln w="9525">
            <a:noFill/>
            <a:miter lim="800000"/>
            <a:headEnd/>
            <a:tailEnd/>
          </a:ln>
        </p:spPr>
        <p:txBody>
          <a:bodyPr vert="horz" wrap="square" lIns="92953" tIns="46477" rIns="92953" bIns="46477" numCol="1" anchor="t" anchorCtr="0" compatLnSpc="1">
            <a:prstTxWarp prst="textNoShape">
              <a:avLst/>
            </a:prstTxWarp>
          </a:bodyPr>
          <a:lstStyle>
            <a:lvl1pPr defTabSz="930275">
              <a:defRPr sz="120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963988" y="0"/>
            <a:ext cx="3033712" cy="463550"/>
          </a:xfrm>
          <a:prstGeom prst="rect">
            <a:avLst/>
          </a:prstGeom>
          <a:noFill/>
          <a:ln w="9525">
            <a:noFill/>
            <a:miter lim="800000"/>
            <a:headEnd/>
            <a:tailEnd/>
          </a:ln>
        </p:spPr>
        <p:txBody>
          <a:bodyPr vert="horz" wrap="square" lIns="92953" tIns="46477" rIns="92953" bIns="46477" numCol="1" anchor="t" anchorCtr="0" compatLnSpc="1">
            <a:prstTxWarp prst="textNoShape">
              <a:avLst/>
            </a:prstTxWarp>
          </a:bodyPr>
          <a:lstStyle>
            <a:lvl1pPr algn="r" defTabSz="930275">
              <a:defRPr sz="1200">
                <a:latin typeface="Arial" charset="0"/>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409575" y="695325"/>
            <a:ext cx="6178550" cy="347662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33450" y="4403725"/>
            <a:ext cx="5130800" cy="4171950"/>
          </a:xfrm>
          <a:prstGeom prst="rect">
            <a:avLst/>
          </a:prstGeom>
          <a:noFill/>
          <a:ln w="9525">
            <a:noFill/>
            <a:miter lim="800000"/>
            <a:headEnd/>
            <a:tailEnd/>
          </a:ln>
        </p:spPr>
        <p:txBody>
          <a:bodyPr vert="horz" wrap="square" lIns="92953" tIns="46477" rIns="92953" bIns="4647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07450"/>
            <a:ext cx="3033713" cy="463550"/>
          </a:xfrm>
          <a:prstGeom prst="rect">
            <a:avLst/>
          </a:prstGeom>
          <a:noFill/>
          <a:ln w="9525">
            <a:noFill/>
            <a:miter lim="800000"/>
            <a:headEnd/>
            <a:tailEnd/>
          </a:ln>
        </p:spPr>
        <p:txBody>
          <a:bodyPr vert="horz" wrap="square" lIns="92953" tIns="46477" rIns="92953" bIns="46477" numCol="1" anchor="b" anchorCtr="0" compatLnSpc="1">
            <a:prstTxWarp prst="textNoShape">
              <a:avLst/>
            </a:prstTxWarp>
          </a:bodyPr>
          <a:lstStyle>
            <a:lvl1pPr defTabSz="930275">
              <a:defRPr sz="120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963988" y="8807450"/>
            <a:ext cx="3033712" cy="463550"/>
          </a:xfrm>
          <a:prstGeom prst="rect">
            <a:avLst/>
          </a:prstGeom>
          <a:noFill/>
          <a:ln w="9525">
            <a:noFill/>
            <a:miter lim="800000"/>
            <a:headEnd/>
            <a:tailEnd/>
          </a:ln>
        </p:spPr>
        <p:txBody>
          <a:bodyPr vert="horz" wrap="square" lIns="92953" tIns="46477" rIns="92953" bIns="46477" numCol="1" anchor="b" anchorCtr="0" compatLnSpc="1">
            <a:prstTxWarp prst="textNoShape">
              <a:avLst/>
            </a:prstTxWarp>
          </a:bodyPr>
          <a:lstStyle>
            <a:lvl1pPr algn="r" defTabSz="930275">
              <a:defRPr sz="1200">
                <a:latin typeface="Arial" charset="0"/>
              </a:defRPr>
            </a:lvl1pPr>
          </a:lstStyle>
          <a:p>
            <a:pPr>
              <a:defRPr/>
            </a:pPr>
            <a:fld id="{8DB8C9F8-2507-43B8-94EB-5DEE5D53B02A}" type="slidenum">
              <a:rPr lang="en-US"/>
              <a:pPr>
                <a:defRPr/>
              </a:pPr>
              <a:t>‹#›</a:t>
            </a:fld>
            <a:endParaRPr lang="en-US" dirty="0"/>
          </a:p>
        </p:txBody>
      </p:sp>
    </p:spTree>
    <p:extLst>
      <p:ext uri="{BB962C8B-B14F-4D97-AF65-F5344CB8AC3E}">
        <p14:creationId xmlns:p14="http://schemas.microsoft.com/office/powerpoint/2010/main" val="38944861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409575" y="695325"/>
            <a:ext cx="6178550" cy="3476625"/>
          </a:xfrm>
          <a:ln/>
        </p:spPr>
      </p:sp>
      <p:sp>
        <p:nvSpPr>
          <p:cNvPr id="14339" name="Rectangle 3"/>
          <p:cNvSpPr>
            <a:spLocks noGrp="1" noChangeArrowheads="1"/>
          </p:cNvSpPr>
          <p:nvPr>
            <p:ph type="body" idx="1"/>
          </p:nvPr>
        </p:nvSpPr>
        <p:spPr>
          <a:noFill/>
          <a:ln/>
        </p:spPr>
        <p:txBody>
          <a:bodyPr/>
          <a:lstStyle/>
          <a:p>
            <a:pPr eaLnBrk="1" hangingPunct="1"/>
            <a:r>
              <a:rPr lang="en-US" dirty="0"/>
              <a:t>An area that has interested me and many other researchers for some time relates to the total error that is contained in a statistical product. By statistical product I mean a statistic that is provided to users for inferential purposes.  I dare to say that survey research pioneered the area of total error frameworks in early articles by W. Edwards Deming, Hansen, Groves and others. The total survey error or TSE paradigm is a well-known framework in the field of survey research. It decomposes the error in a survey data set or estimate into small and progressively smaller components so that we can better understand the root sources and causes of errors and then takes steps to mitigate error risks in the inferential process. However, the TSE paradigm is too specialized for survey data to be applicable to the wide variety of non-survey data sources researchers are dealing with today, especially non-probability data. Nevertheless, it can serve as an exemplar for thinking about the total error contained in a wide range of statistical products, from data sets derived from nonprobability samples to hybrid estimators constructed from integrated data sets. My co-author and I are reviewing various total error frameworks and their uses in our paper that will be published in the monograph from this conference. However, this morning, given the limited time, we want to discuss one such framework that we believe is particularly well-suited for survey data, administrative data, Big Data, as well as hybrid estimates that are derived from the integration of these datasets. </a:t>
            </a:r>
          </a:p>
        </p:txBody>
      </p:sp>
    </p:spTree>
    <p:extLst>
      <p:ext uri="{BB962C8B-B14F-4D97-AF65-F5344CB8AC3E}">
        <p14:creationId xmlns:p14="http://schemas.microsoft.com/office/powerpoint/2010/main" val="8088507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illustrate the concepts, we consider the collection of square footage data for the 2015 Residential Energy Consumption Survey or RECS.  The survey sample size is 2400 while administrative data can be obtained for virtually all US households from several data sources. In this illustration, we focus on only one – Zillow data. Here the goal is to evaluate the quality of various hybrid estimates that can be constructed from the integration of Zillow data and the RECS data. </a:t>
            </a:r>
          </a:p>
        </p:txBody>
      </p:sp>
      <p:sp>
        <p:nvSpPr>
          <p:cNvPr id="4" name="Slide Number Placeholder 3"/>
          <p:cNvSpPr>
            <a:spLocks noGrp="1"/>
          </p:cNvSpPr>
          <p:nvPr>
            <p:ph type="sldNum" sz="quarter" idx="10"/>
          </p:nvPr>
        </p:nvSpPr>
        <p:spPr/>
        <p:txBody>
          <a:bodyPr/>
          <a:lstStyle/>
          <a:p>
            <a:pPr>
              <a:defRPr/>
            </a:pPr>
            <a:fld id="{8DB8C9F8-2507-43B8-94EB-5DEE5D53B02A}" type="slidenum">
              <a:rPr lang="en-US" smtClean="0"/>
              <a:pPr>
                <a:defRPr/>
              </a:pPr>
              <a:t>15</a:t>
            </a:fld>
            <a:endParaRPr lang="en-US" dirty="0"/>
          </a:p>
        </p:txBody>
      </p:sp>
    </p:spTree>
    <p:extLst>
      <p:ext uri="{BB962C8B-B14F-4D97-AF65-F5344CB8AC3E}">
        <p14:creationId xmlns:p14="http://schemas.microsoft.com/office/powerpoint/2010/main" val="1511913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illustrate the concepts, we consider the collection of square footage data for the 2015 Residential Energy Consumption Survey or RECS.  The survey sample size is 2400 while administrative data can be obtained for virtually all US households from several data sources. In this illustration, we focus on only one – Zillow data. Here the goal is to evaluate the quality of various hybrid estimates that can be constructed from the integration of Zillow data and the RECS data. </a:t>
            </a:r>
          </a:p>
        </p:txBody>
      </p:sp>
      <p:sp>
        <p:nvSpPr>
          <p:cNvPr id="4" name="Slide Number Placeholder 3"/>
          <p:cNvSpPr>
            <a:spLocks noGrp="1"/>
          </p:cNvSpPr>
          <p:nvPr>
            <p:ph type="sldNum" sz="quarter" idx="10"/>
          </p:nvPr>
        </p:nvSpPr>
        <p:spPr/>
        <p:txBody>
          <a:bodyPr/>
          <a:lstStyle/>
          <a:p>
            <a:pPr>
              <a:defRPr/>
            </a:pPr>
            <a:fld id="{8DB8C9F8-2507-43B8-94EB-5DEE5D53B02A}" type="slidenum">
              <a:rPr lang="en-US" smtClean="0"/>
              <a:pPr>
                <a:defRPr/>
              </a:pPr>
              <a:t>16</a:t>
            </a:fld>
            <a:endParaRPr lang="en-US" dirty="0"/>
          </a:p>
        </p:txBody>
      </p:sp>
    </p:spTree>
    <p:extLst>
      <p:ext uri="{BB962C8B-B14F-4D97-AF65-F5344CB8AC3E}">
        <p14:creationId xmlns:p14="http://schemas.microsoft.com/office/powerpoint/2010/main" val="6149503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simple but telling comparison is to consider the average square footage for three sources: respondent self-reports of square footage, interviewer assessments of square footage – both available from the RECS – and Zillow data.  Differences are in the range of + or – 6 percent which is not great but may still be important for energy consumption modeling work.  We will be focusing on interviewer survey data which is considered of higher quality.</a:t>
            </a:r>
          </a:p>
        </p:txBody>
      </p:sp>
      <p:sp>
        <p:nvSpPr>
          <p:cNvPr id="4" name="Slide Number Placeholder 3"/>
          <p:cNvSpPr>
            <a:spLocks noGrp="1"/>
          </p:cNvSpPr>
          <p:nvPr>
            <p:ph type="sldNum" sz="quarter" idx="10"/>
          </p:nvPr>
        </p:nvSpPr>
        <p:spPr/>
        <p:txBody>
          <a:bodyPr/>
          <a:lstStyle/>
          <a:p>
            <a:pPr>
              <a:defRPr/>
            </a:pPr>
            <a:fld id="{8DB8C9F8-2507-43B8-94EB-5DEE5D53B02A}" type="slidenum">
              <a:rPr lang="en-US" smtClean="0"/>
              <a:pPr>
                <a:defRPr/>
              </a:pPr>
              <a:t>17</a:t>
            </a:fld>
            <a:endParaRPr lang="en-US" dirty="0"/>
          </a:p>
        </p:txBody>
      </p:sp>
    </p:spTree>
    <p:extLst>
      <p:ext uri="{BB962C8B-B14F-4D97-AF65-F5344CB8AC3E}">
        <p14:creationId xmlns:p14="http://schemas.microsoft.com/office/powerpoint/2010/main" val="3380345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simple but telling comparison is to consider the average square footage for three sources: respondent self-reports of square footage, interviewer assessments of square footage – both available from the RECS – and Zillow data.  Differences are in the range of + or – 6 percent which is not great but may still be important for energy consumption modeling work.  We will be focusing on interviewer survey data which is considered of higher quality.</a:t>
            </a:r>
          </a:p>
        </p:txBody>
      </p:sp>
      <p:sp>
        <p:nvSpPr>
          <p:cNvPr id="4" name="Slide Number Placeholder 3"/>
          <p:cNvSpPr>
            <a:spLocks noGrp="1"/>
          </p:cNvSpPr>
          <p:nvPr>
            <p:ph type="sldNum" sz="quarter" idx="10"/>
          </p:nvPr>
        </p:nvSpPr>
        <p:spPr/>
        <p:txBody>
          <a:bodyPr/>
          <a:lstStyle/>
          <a:p>
            <a:pPr>
              <a:defRPr/>
            </a:pPr>
            <a:fld id="{8DB8C9F8-2507-43B8-94EB-5DEE5D53B02A}" type="slidenum">
              <a:rPr lang="en-US" smtClean="0"/>
              <a:pPr>
                <a:defRPr/>
              </a:pPr>
              <a:t>18</a:t>
            </a:fld>
            <a:endParaRPr lang="en-US" dirty="0"/>
          </a:p>
        </p:txBody>
      </p:sp>
    </p:spTree>
    <p:extLst>
      <p:ext uri="{BB962C8B-B14F-4D97-AF65-F5344CB8AC3E}">
        <p14:creationId xmlns:p14="http://schemas.microsoft.com/office/powerpoint/2010/main" val="17105375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Bias due to missing data is a greater risk for the survey. Coverage error is an medium risk for both survey and Zillow. For the survey, it is from overcoverage, primarily due to the inclusion of secondary homes. For the admin data it is from undercoverage since not all hh’s are in the system for various reasons. Measurement error appears to be a high risk for both datasets.</a:t>
            </a:r>
          </a:p>
        </p:txBody>
      </p:sp>
      <p:sp>
        <p:nvSpPr>
          <p:cNvPr id="4" name="Slide Number Placeholder 3"/>
          <p:cNvSpPr>
            <a:spLocks noGrp="1"/>
          </p:cNvSpPr>
          <p:nvPr>
            <p:ph type="sldNum" sz="quarter" idx="10"/>
          </p:nvPr>
        </p:nvSpPr>
        <p:spPr/>
        <p:txBody>
          <a:bodyPr/>
          <a:lstStyle/>
          <a:p>
            <a:pPr>
              <a:defRPr/>
            </a:pPr>
            <a:fld id="{8DB8C9F8-2507-43B8-94EB-5DEE5D53B02A}" type="slidenum">
              <a:rPr lang="en-US" smtClean="0"/>
              <a:pPr>
                <a:defRPr/>
              </a:pPr>
              <a:t>19</a:t>
            </a:fld>
            <a:endParaRPr lang="en-US" dirty="0"/>
          </a:p>
        </p:txBody>
      </p:sp>
    </p:spTree>
    <p:extLst>
      <p:ext uri="{BB962C8B-B14F-4D97-AF65-F5344CB8AC3E}">
        <p14:creationId xmlns:p14="http://schemas.microsoft.com/office/powerpoint/2010/main" val="42857305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8DB8C9F8-2507-43B8-94EB-5DEE5D53B02A}" type="slidenum">
              <a:rPr lang="en-US" smtClean="0"/>
              <a:pPr>
                <a:defRPr/>
              </a:pPr>
              <a:t>26</a:t>
            </a:fld>
            <a:endParaRPr lang="en-US" dirty="0"/>
          </a:p>
        </p:txBody>
      </p:sp>
    </p:spTree>
    <p:extLst>
      <p:ext uri="{BB962C8B-B14F-4D97-AF65-F5344CB8AC3E}">
        <p14:creationId xmlns:p14="http://schemas.microsoft.com/office/powerpoint/2010/main" val="4119907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talk is organized roughly as shown here. I will begin with a simple decomposition that divides the total error into two general components and then further decomposes these components into more manageable subcomponents. We will then delve a little into the mathematics of the total error framework and arrive at an expression for the total MSE – which does not quite capture all the error as I will explain but most of it. I will then illustrate an important use of these formulas with an real example. Then I will conclude with some ideas of error mitigation strategies that can be discerned from this framework.</a:t>
            </a:r>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2</a:t>
            </a:fld>
            <a:endParaRPr lang="en-US" dirty="0"/>
          </a:p>
        </p:txBody>
      </p:sp>
    </p:spTree>
    <p:extLst>
      <p:ext uri="{BB962C8B-B14F-4D97-AF65-F5344CB8AC3E}">
        <p14:creationId xmlns:p14="http://schemas.microsoft.com/office/powerpoint/2010/main" val="1529455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simplest decomposition only contains two components and that is where we will start. The slide essentially says that the error in a data set boils down to 2 things – what is contained in the data set or what is not contained in the data set. In creating any data set there is some process for recruiting the population units that will be represented in data set. This process or set of processes will be referred to in this talk as sample recruitment. Errors made in this process are called sample recruitment errors. There will be another process or set of processes for recording values associated with these units. We call the latter processes “data coding” and the errors associated with them, data encoding errors. </a:t>
            </a:r>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3</a:t>
            </a:fld>
            <a:endParaRPr lang="en-US" dirty="0"/>
          </a:p>
        </p:txBody>
      </p:sp>
    </p:spTree>
    <p:extLst>
      <p:ext uri="{BB962C8B-B14F-4D97-AF65-F5344CB8AC3E}">
        <p14:creationId xmlns:p14="http://schemas.microsoft.com/office/powerpoint/2010/main" val="3452361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4</a:t>
            </a:fld>
            <a:endParaRPr lang="en-US" dirty="0"/>
          </a:p>
        </p:txBody>
      </p:sp>
    </p:spTree>
    <p:extLst>
      <p:ext uri="{BB962C8B-B14F-4D97-AF65-F5344CB8AC3E}">
        <p14:creationId xmlns:p14="http://schemas.microsoft.com/office/powerpoint/2010/main" val="2486656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5</a:t>
            </a:fld>
            <a:endParaRPr lang="en-US" dirty="0"/>
          </a:p>
        </p:txBody>
      </p:sp>
    </p:spTree>
    <p:extLst>
      <p:ext uri="{BB962C8B-B14F-4D97-AF65-F5344CB8AC3E}">
        <p14:creationId xmlns:p14="http://schemas.microsoft.com/office/powerpoint/2010/main" val="3761369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6</a:t>
            </a:fld>
            <a:endParaRPr lang="en-US" dirty="0"/>
          </a:p>
        </p:txBody>
      </p:sp>
    </p:spTree>
    <p:extLst>
      <p:ext uri="{BB962C8B-B14F-4D97-AF65-F5344CB8AC3E}">
        <p14:creationId xmlns:p14="http://schemas.microsoft.com/office/powerpoint/2010/main" val="1667109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7</a:t>
            </a:fld>
            <a:endParaRPr lang="en-US" dirty="0"/>
          </a:p>
        </p:txBody>
      </p:sp>
    </p:spTree>
    <p:extLst>
      <p:ext uri="{BB962C8B-B14F-4D97-AF65-F5344CB8AC3E}">
        <p14:creationId xmlns:p14="http://schemas.microsoft.com/office/powerpoint/2010/main" val="950910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8</a:t>
            </a:fld>
            <a:endParaRPr lang="en-US" dirty="0"/>
          </a:p>
        </p:txBody>
      </p:sp>
    </p:spTree>
    <p:extLst>
      <p:ext uri="{BB962C8B-B14F-4D97-AF65-F5344CB8AC3E}">
        <p14:creationId xmlns:p14="http://schemas.microsoft.com/office/powerpoint/2010/main" val="4035868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8DB8C9F8-2507-43B8-94EB-5DEE5D53B02A}" type="slidenum">
              <a:rPr lang="en-US" smtClean="0"/>
              <a:pPr>
                <a:defRPr/>
              </a:pPr>
              <a:t>14</a:t>
            </a:fld>
            <a:endParaRPr lang="en-US" dirty="0"/>
          </a:p>
        </p:txBody>
      </p:sp>
    </p:spTree>
    <p:extLst>
      <p:ext uri="{BB962C8B-B14F-4D97-AF65-F5344CB8AC3E}">
        <p14:creationId xmlns:p14="http://schemas.microsoft.com/office/powerpoint/2010/main" val="3047624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8" name="Rectangle 27"/>
          <p:cNvSpPr/>
          <p:nvPr userDrawn="1"/>
        </p:nvSpPr>
        <p:spPr>
          <a:xfrm>
            <a:off x="0" y="4783667"/>
            <a:ext cx="9144000" cy="372533"/>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18" name="Rectangle 17"/>
          <p:cNvSpPr/>
          <p:nvPr userDrawn="1"/>
        </p:nvSpPr>
        <p:spPr>
          <a:xfrm>
            <a:off x="0" y="0"/>
            <a:ext cx="9144000" cy="2419350"/>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3400" y="444500"/>
            <a:ext cx="914400" cy="368300"/>
          </a:xfrm>
          <a:prstGeom prst="rect">
            <a:avLst/>
          </a:prstGeom>
        </p:spPr>
      </p:pic>
      <p:sp>
        <p:nvSpPr>
          <p:cNvPr id="8" name="Rectangle 7"/>
          <p:cNvSpPr>
            <a:spLocks noChangeArrowheads="1"/>
          </p:cNvSpPr>
          <p:nvPr userDrawn="1"/>
        </p:nvSpPr>
        <p:spPr bwMode="auto">
          <a:xfrm>
            <a:off x="7239000" y="0"/>
            <a:ext cx="1828800" cy="183356"/>
          </a:xfrm>
          <a:prstGeom prst="rect">
            <a:avLst/>
          </a:prstGeom>
          <a:noFill/>
          <a:ln w="9525">
            <a:noFill/>
            <a:miter lim="800000"/>
            <a:headEnd/>
            <a:tailEnd/>
          </a:ln>
          <a:effectLst/>
        </p:spPr>
        <p:txBody>
          <a:bodyPr/>
          <a:lstStyle/>
          <a:p>
            <a:pPr algn="ctr" eaLnBrk="1" hangingPunct="1">
              <a:defRPr/>
            </a:pPr>
            <a:endParaRPr lang="en-US" sz="1000" i="1" dirty="0">
              <a:solidFill>
                <a:srgbClr val="BF301A"/>
              </a:solidFill>
            </a:endParaRPr>
          </a:p>
        </p:txBody>
      </p:sp>
      <p:sp>
        <p:nvSpPr>
          <p:cNvPr id="130050" name="Rectangle 2"/>
          <p:cNvSpPr>
            <a:spLocks noGrp="1" noChangeArrowheads="1"/>
          </p:cNvSpPr>
          <p:nvPr userDrawn="1">
            <p:ph type="ctrTitle"/>
          </p:nvPr>
        </p:nvSpPr>
        <p:spPr>
          <a:xfrm>
            <a:off x="1828800" y="342418"/>
            <a:ext cx="6934200" cy="572464"/>
          </a:xfrm>
          <a:noFill/>
        </p:spPr>
        <p:txBody>
          <a:bodyPr rIns="91440"/>
          <a:lstStyle>
            <a:lvl1pPr algn="r">
              <a:defRPr b="1">
                <a:solidFill>
                  <a:schemeClr val="bg1"/>
                </a:solidFill>
                <a:latin typeface="+mj-lt"/>
              </a:defRPr>
            </a:lvl1pPr>
          </a:lstStyle>
          <a:p>
            <a:r>
              <a:rPr lang="en-US"/>
              <a:t>Click to edit Master title style</a:t>
            </a:r>
            <a:endParaRPr lang="en-US" dirty="0"/>
          </a:p>
        </p:txBody>
      </p:sp>
      <p:sp>
        <p:nvSpPr>
          <p:cNvPr id="130051" name="Rectangle 3"/>
          <p:cNvSpPr>
            <a:spLocks noGrp="1" noChangeArrowheads="1"/>
          </p:cNvSpPr>
          <p:nvPr userDrawn="1">
            <p:ph type="subTitle" idx="1"/>
          </p:nvPr>
        </p:nvSpPr>
        <p:spPr>
          <a:xfrm>
            <a:off x="1828801" y="1200150"/>
            <a:ext cx="6934200" cy="457200"/>
          </a:xfrm>
        </p:spPr>
        <p:txBody>
          <a:bodyPr/>
          <a:lstStyle>
            <a:lvl1pPr marL="0" indent="0" algn="r">
              <a:buFont typeface="Wingdings" pitchFamily="1" charset="2"/>
              <a:buNone/>
              <a:defRPr sz="2000">
                <a:solidFill>
                  <a:srgbClr val="FFFFFF"/>
                </a:solidFill>
              </a:defRPr>
            </a:lvl1pPr>
          </a:lstStyle>
          <a:p>
            <a:r>
              <a:rPr lang="en-US"/>
              <a:t>Click to edit Master subtitle style</a:t>
            </a:r>
            <a:endParaRPr lang="en-US" dirty="0"/>
          </a:p>
        </p:txBody>
      </p:sp>
      <p:sp>
        <p:nvSpPr>
          <p:cNvPr id="13" name="Slide Number Placeholder 12"/>
          <p:cNvSpPr>
            <a:spLocks noGrp="1"/>
          </p:cNvSpPr>
          <p:nvPr userDrawn="1">
            <p:ph type="sldNum" sz="quarter" idx="10"/>
          </p:nvPr>
        </p:nvSpPr>
        <p:spPr/>
        <p:txBody>
          <a:bodyPr/>
          <a:lstStyle/>
          <a:p>
            <a:fld id="{D4325D4D-289E-48C1-B277-2BEB492A7D19}" type="slidenum">
              <a:rPr lang="en-US" smtClean="0"/>
              <a:pPr/>
              <a:t>‹#›</a:t>
            </a:fld>
            <a:endParaRPr lang="en-US" dirty="0"/>
          </a:p>
        </p:txBody>
      </p:sp>
      <p:sp>
        <p:nvSpPr>
          <p:cNvPr id="14" name="Footer Placeholder 13"/>
          <p:cNvSpPr>
            <a:spLocks noGrp="1"/>
          </p:cNvSpPr>
          <p:nvPr userDrawn="1">
            <p:ph type="ftr" sz="quarter" idx="11"/>
          </p:nvPr>
        </p:nvSpPr>
        <p:spPr/>
        <p:txBody>
          <a:bodyPr/>
          <a:lstStyle/>
          <a:p>
            <a:r>
              <a:rPr lang="en-US" dirty="0"/>
              <a:t>CONFIDENTIAL</a:t>
            </a:r>
          </a:p>
        </p:txBody>
      </p:sp>
      <p:sp>
        <p:nvSpPr>
          <p:cNvPr id="23" name="Text Placeholder 16"/>
          <p:cNvSpPr>
            <a:spLocks noGrp="1"/>
          </p:cNvSpPr>
          <p:nvPr>
            <p:ph type="body" sz="quarter" idx="15" hasCustomPrompt="1"/>
          </p:nvPr>
        </p:nvSpPr>
        <p:spPr>
          <a:xfrm>
            <a:off x="1828800" y="1809750"/>
            <a:ext cx="6934200" cy="609600"/>
          </a:xfrm>
        </p:spPr>
        <p:txBody>
          <a:bodyPr/>
          <a:lstStyle>
            <a:lvl1pPr marL="0" indent="0" algn="r">
              <a:buNone/>
              <a:defRPr sz="1600">
                <a:solidFill>
                  <a:srgbClr val="BCDDFB"/>
                </a:solidFill>
              </a:defRPr>
            </a:lvl1pPr>
          </a:lstStyle>
          <a:p>
            <a:pPr lvl="0"/>
            <a:r>
              <a:rPr lang="en-US" dirty="0"/>
              <a:t>Presenter</a:t>
            </a:r>
          </a:p>
          <a:p>
            <a:pPr lvl="0"/>
            <a:r>
              <a:rPr lang="en-US" dirty="0"/>
              <a:t>Date</a:t>
            </a:r>
          </a:p>
        </p:txBody>
      </p:sp>
      <p:sp>
        <p:nvSpPr>
          <p:cNvPr id="29" name="Text Box 14"/>
          <p:cNvSpPr txBox="1">
            <a:spLocks noChangeArrowheads="1"/>
          </p:cNvSpPr>
          <p:nvPr userDrawn="1"/>
        </p:nvSpPr>
        <p:spPr bwMode="auto">
          <a:xfrm>
            <a:off x="7255934" y="4817534"/>
            <a:ext cx="1160463" cy="304800"/>
          </a:xfrm>
          <a:prstGeom prst="rect">
            <a:avLst/>
          </a:prstGeom>
          <a:noFill/>
          <a:ln w="9525" algn="ctr">
            <a:noFill/>
            <a:miter lim="800000"/>
            <a:headEnd/>
            <a:tailEnd/>
          </a:ln>
          <a:effectLst/>
        </p:spPr>
        <p:txBody>
          <a:bodyPr wrap="none">
            <a:spAutoFit/>
          </a:bodyPr>
          <a:lstStyle/>
          <a:p>
            <a:pPr>
              <a:defRPr/>
            </a:pPr>
            <a:r>
              <a:rPr lang="en-US" sz="1400" b="1" dirty="0">
                <a:solidFill>
                  <a:schemeClr val="accent1">
                    <a:lumMod val="20000"/>
                    <a:lumOff val="80000"/>
                  </a:schemeClr>
                </a:solidFill>
              </a:rPr>
              <a:t>www.rti.org</a:t>
            </a:r>
          </a:p>
        </p:txBody>
      </p:sp>
      <p:sp>
        <p:nvSpPr>
          <p:cNvPr id="30" name="TextBox 29"/>
          <p:cNvSpPr txBox="1"/>
          <p:nvPr userDrawn="1"/>
        </p:nvSpPr>
        <p:spPr>
          <a:xfrm>
            <a:off x="2057400" y="4857750"/>
            <a:ext cx="4357032" cy="215444"/>
          </a:xfrm>
          <a:prstGeom prst="rect">
            <a:avLst/>
          </a:prstGeom>
          <a:noFill/>
        </p:spPr>
        <p:txBody>
          <a:bodyPr wrap="none" rtlCol="0">
            <a:spAutoFit/>
          </a:bodyPr>
          <a:lstStyle/>
          <a:p>
            <a:pPr marL="0" marR="0" indent="0" algn="l" defTabSz="914400" rtl="0" eaLnBrk="0" fontAlgn="base" latinLnBrk="0" hangingPunct="0">
              <a:lnSpc>
                <a:spcPct val="100000"/>
              </a:lnSpc>
              <a:spcBef>
                <a:spcPct val="0"/>
              </a:spcBef>
              <a:spcAft>
                <a:spcPct val="0"/>
              </a:spcAft>
              <a:buClrTx/>
              <a:buSzTx/>
              <a:buFontTx/>
              <a:buNone/>
              <a:tabLst/>
              <a:defRPr/>
            </a:pPr>
            <a:r>
              <a:rPr lang="en-US" sz="800" kern="1200" baseline="0" dirty="0">
                <a:solidFill>
                  <a:schemeClr val="bg2">
                    <a:lumMod val="60000"/>
                    <a:lumOff val="40000"/>
                  </a:schemeClr>
                </a:solidFill>
                <a:latin typeface="Arial" charset="0"/>
                <a:ea typeface="ヒラギノ角ゴ Pro W3" pitchFamily="1" charset="-128"/>
                <a:cs typeface="+mn-cs"/>
              </a:rPr>
              <a:t>RTI International is a registered trademark and a trade name of Research Triangle Institute.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 Arcs">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4325D4D-289E-48C1-B277-2BEB492A7D19}" type="slidenum">
              <a:rPr lang="en-US" smtClean="0"/>
              <a:pPr/>
              <a:t>‹#›</a:t>
            </a:fld>
            <a:endParaRPr lang="en-US" dirty="0"/>
          </a:p>
        </p:txBody>
      </p:sp>
      <p:sp>
        <p:nvSpPr>
          <p:cNvPr id="3" name="Footer Placeholder 2"/>
          <p:cNvSpPr>
            <a:spLocks noGrp="1"/>
          </p:cNvSpPr>
          <p:nvPr>
            <p:ph type="ftr" sz="quarter" idx="11"/>
          </p:nvPr>
        </p:nvSpPr>
        <p:spPr/>
        <p:txBody>
          <a:bodyPr/>
          <a:lstStyle/>
          <a:p>
            <a:r>
              <a:rPr lang="en-US" dirty="0"/>
              <a:t>CONFIDENTIAL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p:txBody>
      </p:sp>
      <p:sp>
        <p:nvSpPr>
          <p:cNvPr id="4" name="Slide Number Placeholder 3"/>
          <p:cNvSpPr>
            <a:spLocks noGrp="1"/>
          </p:cNvSpPr>
          <p:nvPr>
            <p:ph type="sldNum" sz="quarter" idx="10"/>
          </p:nvPr>
        </p:nvSpPr>
        <p:spPr/>
        <p:txBody>
          <a:bodyPr/>
          <a:lstStyle/>
          <a:p>
            <a:fld id="{D4325D4D-289E-48C1-B277-2BEB492A7D19}" type="slidenum">
              <a:rPr lang="en-US" smtClean="0"/>
              <a:pPr/>
              <a:t>‹#›</a:t>
            </a:fld>
            <a:endParaRPr lang="en-US" dirty="0"/>
          </a:p>
        </p:txBody>
      </p:sp>
      <p:sp>
        <p:nvSpPr>
          <p:cNvPr id="5" name="Footer Placeholder 4"/>
          <p:cNvSpPr>
            <a:spLocks noGrp="1"/>
          </p:cNvSpPr>
          <p:nvPr>
            <p:ph type="ftr" sz="quarter" idx="11"/>
          </p:nvPr>
        </p:nvSpPr>
        <p:spPr/>
        <p:txBody>
          <a:bodyPr/>
          <a:lstStyle/>
          <a:p>
            <a:r>
              <a:rPr lang="en-US" dirty="0"/>
              <a:t>CONFIDENTIAL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Line Title and Singl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 y="1"/>
            <a:ext cx="9144000" cy="971550"/>
          </a:xfrm>
        </p:spPr>
        <p:txBody>
          <a:bodyPr lIns="182880" tIns="91440" rIns="182880" bIns="91440"/>
          <a:lstStyle>
            <a:lvl1pPr marL="0">
              <a:lnSpc>
                <a:spcPct val="90000"/>
              </a:lnSpc>
              <a:defRPr baseline="0"/>
            </a:lvl1pPr>
          </a:lstStyle>
          <a:p>
            <a:r>
              <a:rPr lang="en-US" dirty="0"/>
              <a:t>Click to edit Master title style. This one can wrap to two lines. Filler copy added.</a:t>
            </a:r>
          </a:p>
        </p:txBody>
      </p:sp>
      <p:sp>
        <p:nvSpPr>
          <p:cNvPr id="3" name="Content Placeholder 2"/>
          <p:cNvSpPr>
            <a:spLocks noGrp="1"/>
          </p:cNvSpPr>
          <p:nvPr>
            <p:ph idx="1"/>
          </p:nvPr>
        </p:nvSpPr>
        <p:spPr>
          <a:xfrm>
            <a:off x="457200" y="1388532"/>
            <a:ext cx="8229600" cy="3206089"/>
          </a:xfrm>
        </p:spPr>
        <p:txBody>
          <a:bodyPr/>
          <a:lstStyle/>
          <a:p>
            <a:pPr lvl="0"/>
            <a:r>
              <a:rPr lang="en-US"/>
              <a:t>Edit Master text styles</a:t>
            </a:r>
          </a:p>
          <a:p>
            <a:pPr lvl="1"/>
            <a:r>
              <a:rPr lang="en-US"/>
              <a:t>Second level</a:t>
            </a:r>
          </a:p>
          <a:p>
            <a:pPr lvl="2"/>
            <a:r>
              <a:rPr lang="en-US"/>
              <a:t>Third level</a:t>
            </a:r>
          </a:p>
        </p:txBody>
      </p:sp>
      <p:sp>
        <p:nvSpPr>
          <p:cNvPr id="4" name="Slide Number Placeholder 3"/>
          <p:cNvSpPr>
            <a:spLocks noGrp="1"/>
          </p:cNvSpPr>
          <p:nvPr>
            <p:ph type="sldNum" sz="quarter" idx="10"/>
          </p:nvPr>
        </p:nvSpPr>
        <p:spPr/>
        <p:txBody>
          <a:bodyPr/>
          <a:lstStyle/>
          <a:p>
            <a:fld id="{D4325D4D-289E-48C1-B277-2BEB492A7D19}" type="slidenum">
              <a:rPr lang="en-US" smtClean="0"/>
              <a:pPr/>
              <a:t>‹#›</a:t>
            </a:fld>
            <a:endParaRPr lang="en-US" dirty="0"/>
          </a:p>
        </p:txBody>
      </p:sp>
      <p:sp>
        <p:nvSpPr>
          <p:cNvPr id="5" name="Footer Placeholder 4"/>
          <p:cNvSpPr>
            <a:spLocks noGrp="1"/>
          </p:cNvSpPr>
          <p:nvPr>
            <p:ph type="ftr" sz="quarter" idx="11"/>
          </p:nvPr>
        </p:nvSpPr>
        <p:spPr/>
        <p:txBody>
          <a:bodyPr/>
          <a:lstStyle/>
          <a:p>
            <a:r>
              <a:rPr lang="en-US" dirty="0"/>
              <a:t>CONFIDENTIAL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4000" cy="677108"/>
          </a:xfrm>
        </p:spPr>
        <p:txBody>
          <a:bodyPr lIns="182880" tIns="91440" rIns="182880" bIns="91440"/>
          <a:lstStyle>
            <a:lvl1pPr marL="0">
              <a:defRPr/>
            </a:lvl1pPr>
          </a:lstStyle>
          <a:p>
            <a:r>
              <a:rPr lang="en-US"/>
              <a:t>Click to edit Master title style</a:t>
            </a:r>
            <a:endParaRPr lang="en-US" dirty="0"/>
          </a:p>
        </p:txBody>
      </p:sp>
      <p:sp>
        <p:nvSpPr>
          <p:cNvPr id="5" name="Slide Number Placeholder 4"/>
          <p:cNvSpPr>
            <a:spLocks noGrp="1"/>
          </p:cNvSpPr>
          <p:nvPr>
            <p:ph type="sldNum" sz="quarter" idx="10"/>
          </p:nvPr>
        </p:nvSpPr>
        <p:spPr>
          <a:solidFill>
            <a:schemeClr val="accent1">
              <a:lumMod val="50000"/>
            </a:schemeClr>
          </a:solidFill>
        </p:spPr>
        <p:txBody>
          <a:bodyPr/>
          <a:lstStyle/>
          <a:p>
            <a:fld id="{D4325D4D-289E-48C1-B277-2BEB492A7D19}" type="slidenum">
              <a:rPr lang="en-US" smtClean="0"/>
              <a:pPr/>
              <a:t>‹#›</a:t>
            </a:fld>
            <a:endParaRPr lang="en-US" dirty="0"/>
          </a:p>
        </p:txBody>
      </p:sp>
      <p:sp>
        <p:nvSpPr>
          <p:cNvPr id="6" name="Footer Placeholder 5"/>
          <p:cNvSpPr>
            <a:spLocks noGrp="1"/>
          </p:cNvSpPr>
          <p:nvPr>
            <p:ph type="ftr" sz="quarter" idx="11"/>
          </p:nvPr>
        </p:nvSpPr>
        <p:spPr/>
        <p:txBody>
          <a:bodyPr/>
          <a:lstStyle/>
          <a:p>
            <a:r>
              <a:rPr lang="en-US" dirty="0"/>
              <a:t>CONFIDENTIAL</a:t>
            </a:r>
          </a:p>
        </p:txBody>
      </p:sp>
      <p:sp>
        <p:nvSpPr>
          <p:cNvPr id="11" name="Content Placeholder 10"/>
          <p:cNvSpPr>
            <a:spLocks noGrp="1"/>
          </p:cNvSpPr>
          <p:nvPr>
            <p:ph sz="quarter" idx="12"/>
          </p:nvPr>
        </p:nvSpPr>
        <p:spPr>
          <a:xfrm>
            <a:off x="457200" y="1115483"/>
            <a:ext cx="3886200" cy="3505200"/>
          </a:xfrm>
        </p:spPr>
        <p:txBody>
          <a:bodyPr/>
          <a:lstStyle/>
          <a:p>
            <a:pPr lvl="0"/>
            <a:r>
              <a:rPr lang="en-US"/>
              <a:t>Edit Master text styles</a:t>
            </a:r>
          </a:p>
          <a:p>
            <a:pPr lvl="1"/>
            <a:r>
              <a:rPr lang="en-US"/>
              <a:t>Second level</a:t>
            </a:r>
          </a:p>
          <a:p>
            <a:pPr lvl="2"/>
            <a:r>
              <a:rPr lang="en-US"/>
              <a:t>Third level</a:t>
            </a:r>
          </a:p>
        </p:txBody>
      </p:sp>
      <p:sp>
        <p:nvSpPr>
          <p:cNvPr id="13" name="Content Placeholder 12"/>
          <p:cNvSpPr>
            <a:spLocks noGrp="1"/>
          </p:cNvSpPr>
          <p:nvPr>
            <p:ph sz="quarter" idx="13"/>
          </p:nvPr>
        </p:nvSpPr>
        <p:spPr>
          <a:xfrm>
            <a:off x="4800600" y="1115482"/>
            <a:ext cx="3886200" cy="3513667"/>
          </a:xfrm>
        </p:spPr>
        <p:txBody>
          <a:body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Line Title Plus Two Conten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1" y="5944"/>
            <a:ext cx="9144000" cy="960263"/>
          </a:xfrm>
        </p:spPr>
        <p:txBody>
          <a:bodyPr lIns="182880" tIns="91440" rIns="182880" bIns="91440"/>
          <a:lstStyle>
            <a:lvl1pPr marL="0">
              <a:lnSpc>
                <a:spcPct val="90000"/>
              </a:lnSpc>
              <a:defRPr baseline="0"/>
            </a:lvl1pPr>
          </a:lstStyle>
          <a:p>
            <a:r>
              <a:rPr lang="en-US" dirty="0"/>
              <a:t>Click to edit Master title style. This one can wrap to two lines. Filler copy added.</a:t>
            </a:r>
          </a:p>
        </p:txBody>
      </p:sp>
      <p:sp>
        <p:nvSpPr>
          <p:cNvPr id="6" name="Slide Number Placeholder 5"/>
          <p:cNvSpPr>
            <a:spLocks noGrp="1"/>
          </p:cNvSpPr>
          <p:nvPr>
            <p:ph type="sldNum" sz="quarter" idx="10"/>
          </p:nvPr>
        </p:nvSpPr>
        <p:spPr/>
        <p:txBody>
          <a:bodyPr/>
          <a:lstStyle/>
          <a:p>
            <a:fld id="{D4325D4D-289E-48C1-B277-2BEB492A7D19}" type="slidenum">
              <a:rPr lang="en-US" smtClean="0"/>
              <a:pPr/>
              <a:t>‹#›</a:t>
            </a:fld>
            <a:endParaRPr lang="en-US" dirty="0"/>
          </a:p>
        </p:txBody>
      </p:sp>
      <p:sp>
        <p:nvSpPr>
          <p:cNvPr id="7" name="Footer Placeholder 6"/>
          <p:cNvSpPr>
            <a:spLocks noGrp="1"/>
          </p:cNvSpPr>
          <p:nvPr>
            <p:ph type="ftr" sz="quarter" idx="11"/>
          </p:nvPr>
        </p:nvSpPr>
        <p:spPr/>
        <p:txBody>
          <a:bodyPr/>
          <a:lstStyle/>
          <a:p>
            <a:r>
              <a:rPr lang="en-US" dirty="0"/>
              <a:t>CONFIDENTIAL</a:t>
            </a:r>
          </a:p>
        </p:txBody>
      </p:sp>
      <p:sp>
        <p:nvSpPr>
          <p:cNvPr id="8" name="Content Placeholder 7"/>
          <p:cNvSpPr>
            <a:spLocks noGrp="1"/>
          </p:cNvSpPr>
          <p:nvPr>
            <p:ph sz="quarter" idx="12"/>
          </p:nvPr>
        </p:nvSpPr>
        <p:spPr>
          <a:xfrm>
            <a:off x="457200" y="1504950"/>
            <a:ext cx="3886200" cy="3048000"/>
          </a:xfrm>
        </p:spPr>
        <p:txBody>
          <a:bodyPr/>
          <a:lstStyle>
            <a:lvl1pPr>
              <a:defRPr sz="2000"/>
            </a:lvl1pPr>
          </a:lstStyle>
          <a:p>
            <a:pPr lvl="0"/>
            <a:r>
              <a:rPr lang="en-US"/>
              <a:t>Edit Master text styles</a:t>
            </a:r>
          </a:p>
          <a:p>
            <a:pPr lvl="1"/>
            <a:r>
              <a:rPr lang="en-US"/>
              <a:t>Second level</a:t>
            </a:r>
          </a:p>
          <a:p>
            <a:pPr lvl="2"/>
            <a:r>
              <a:rPr lang="en-US"/>
              <a:t>Third level</a:t>
            </a:r>
          </a:p>
        </p:txBody>
      </p:sp>
      <p:sp>
        <p:nvSpPr>
          <p:cNvPr id="10" name="Content Placeholder 9"/>
          <p:cNvSpPr>
            <a:spLocks noGrp="1"/>
          </p:cNvSpPr>
          <p:nvPr>
            <p:ph sz="quarter" idx="13"/>
          </p:nvPr>
        </p:nvSpPr>
        <p:spPr>
          <a:xfrm>
            <a:off x="4800600" y="1504950"/>
            <a:ext cx="3886200" cy="3048000"/>
          </a:xfrm>
        </p:spPr>
        <p:txBody>
          <a:body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Slide Number Placeholder 2"/>
          <p:cNvSpPr>
            <a:spLocks noGrp="1"/>
          </p:cNvSpPr>
          <p:nvPr>
            <p:ph type="sldNum" sz="quarter" idx="10"/>
          </p:nvPr>
        </p:nvSpPr>
        <p:spPr/>
        <p:txBody>
          <a:bodyPr/>
          <a:lstStyle/>
          <a:p>
            <a:fld id="{D4325D4D-289E-48C1-B277-2BEB492A7D19}" type="slidenum">
              <a:rPr lang="en-US" smtClean="0"/>
              <a:pPr/>
              <a:t>‹#›</a:t>
            </a:fld>
            <a:endParaRPr lang="en-US" dirty="0"/>
          </a:p>
        </p:txBody>
      </p:sp>
      <p:sp>
        <p:nvSpPr>
          <p:cNvPr id="4" name="Footer Placeholder 3"/>
          <p:cNvSpPr>
            <a:spLocks noGrp="1"/>
          </p:cNvSpPr>
          <p:nvPr>
            <p:ph type="ftr" sz="quarter" idx="11"/>
          </p:nvPr>
        </p:nvSpPr>
        <p:spPr/>
        <p:txBody>
          <a:bodyPr/>
          <a:lstStyle/>
          <a:p>
            <a:r>
              <a:rPr lang="en-US" dirty="0"/>
              <a:t>CONFIDENTIAL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Line Title Only">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 y="0"/>
            <a:ext cx="9144000" cy="960263"/>
          </a:xfrm>
        </p:spPr>
        <p:txBody>
          <a:bodyPr lIns="182880" tIns="91440" rIns="182880" bIns="91440"/>
          <a:lstStyle>
            <a:lvl1pPr marL="0">
              <a:lnSpc>
                <a:spcPct val="90000"/>
              </a:lnSpc>
              <a:defRPr baseline="0"/>
            </a:lvl1pPr>
          </a:lstStyle>
          <a:p>
            <a:r>
              <a:rPr lang="en-US" dirty="0"/>
              <a:t>Click to edit Master title style. This one can wrap to two lines. Filler copy added.</a:t>
            </a:r>
          </a:p>
        </p:txBody>
      </p:sp>
      <p:sp>
        <p:nvSpPr>
          <p:cNvPr id="4" name="Slide Number Placeholder 3"/>
          <p:cNvSpPr>
            <a:spLocks noGrp="1"/>
          </p:cNvSpPr>
          <p:nvPr>
            <p:ph type="sldNum" sz="quarter" idx="10"/>
          </p:nvPr>
        </p:nvSpPr>
        <p:spPr/>
        <p:txBody>
          <a:bodyPr/>
          <a:lstStyle/>
          <a:p>
            <a:fld id="{D4325D4D-289E-48C1-B277-2BEB492A7D19}" type="slidenum">
              <a:rPr lang="en-US" smtClean="0"/>
              <a:pPr/>
              <a:t>‹#›</a:t>
            </a:fld>
            <a:endParaRPr lang="en-US" dirty="0"/>
          </a:p>
        </p:txBody>
      </p:sp>
      <p:sp>
        <p:nvSpPr>
          <p:cNvPr id="5" name="Footer Placeholder 4"/>
          <p:cNvSpPr>
            <a:spLocks noGrp="1"/>
          </p:cNvSpPr>
          <p:nvPr>
            <p:ph type="ftr" sz="quarter" idx="11"/>
          </p:nvPr>
        </p:nvSpPr>
        <p:spPr/>
        <p:txBody>
          <a:bodyPr/>
          <a:lstStyle/>
          <a:p>
            <a:r>
              <a:rPr lang="en-US" dirty="0"/>
              <a:t>CONFIDENTIAL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4325D4D-289E-48C1-B277-2BEB492A7D19}" type="slidenum">
              <a:rPr lang="en-US" smtClean="0"/>
              <a:pPr/>
              <a:t>‹#›</a:t>
            </a:fld>
            <a:endParaRPr lang="en-US" dirty="0"/>
          </a:p>
        </p:txBody>
      </p:sp>
      <p:sp>
        <p:nvSpPr>
          <p:cNvPr id="3" name="Footer Placeholder 2"/>
          <p:cNvSpPr>
            <a:spLocks noGrp="1"/>
          </p:cNvSpPr>
          <p:nvPr>
            <p:ph type="ftr" sz="quarter" idx="11"/>
          </p:nvPr>
        </p:nvSpPr>
        <p:spPr/>
        <p:txBody>
          <a:bodyPr/>
          <a:lstStyle/>
          <a:p>
            <a:r>
              <a:rPr lang="en-US" dirty="0"/>
              <a:t>CONFIDENTIAL</a:t>
            </a:r>
          </a:p>
        </p:txBody>
      </p:sp>
      <p:sp>
        <p:nvSpPr>
          <p:cNvPr id="4" name="Rectangle 3"/>
          <p:cNvSpPr/>
          <p:nvPr userDrawn="1"/>
        </p:nvSpPr>
        <p:spPr>
          <a:xfrm>
            <a:off x="0" y="0"/>
            <a:ext cx="9144000" cy="2800350"/>
          </a:xfrm>
          <a:prstGeom prst="rect">
            <a:avLst/>
          </a:prstGeom>
          <a:solidFill>
            <a:schemeClr val="accent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5" name="Rectangle 2"/>
          <p:cNvSpPr>
            <a:spLocks noGrp="1" noChangeArrowheads="1"/>
          </p:cNvSpPr>
          <p:nvPr>
            <p:ph type="ctrTitle" hasCustomPrompt="1"/>
          </p:nvPr>
        </p:nvSpPr>
        <p:spPr>
          <a:xfrm>
            <a:off x="457200" y="2003382"/>
            <a:ext cx="6477000" cy="615553"/>
          </a:xfrm>
          <a:noFill/>
        </p:spPr>
        <p:txBody>
          <a:bodyPr/>
          <a:lstStyle>
            <a:lvl1pPr algn="l">
              <a:defRPr sz="2800" b="1">
                <a:solidFill>
                  <a:schemeClr val="bg1"/>
                </a:solidFill>
                <a:latin typeface="Arial"/>
                <a:cs typeface="Arial"/>
              </a:defRPr>
            </a:lvl1pPr>
          </a:lstStyle>
          <a:p>
            <a:r>
              <a:rPr lang="en-US" dirty="0"/>
              <a:t>Click to edit title style</a:t>
            </a:r>
          </a:p>
        </p:txBody>
      </p:sp>
    </p:spTree>
    <p:extLst>
      <p:ext uri="{BB962C8B-B14F-4D97-AF65-F5344CB8AC3E}">
        <p14:creationId xmlns:p14="http://schemas.microsoft.com/office/powerpoint/2010/main" val="389861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D4325D4D-289E-48C1-B277-2BEB492A7D19}" type="slidenum">
              <a:rPr lang="en-US" smtClean="0"/>
              <a:pPr/>
              <a:t>‹#›</a:t>
            </a:fld>
            <a:endParaRPr lang="en-US" dirty="0"/>
          </a:p>
        </p:txBody>
      </p:sp>
      <p:sp>
        <p:nvSpPr>
          <p:cNvPr id="3" name="Footer Placeholder 2"/>
          <p:cNvSpPr>
            <a:spLocks noGrp="1"/>
          </p:cNvSpPr>
          <p:nvPr>
            <p:ph type="ftr" sz="quarter" idx="11"/>
          </p:nvPr>
        </p:nvSpPr>
        <p:spPr/>
        <p:txBody>
          <a:bodyPr/>
          <a:lstStyle/>
          <a:p>
            <a:r>
              <a:rPr lang="en-US" dirty="0"/>
              <a:t>CONFIDENTIAL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 y="0"/>
            <a:ext cx="9140826" cy="572464"/>
          </a:xfrm>
          <a:prstGeom prst="rect">
            <a:avLst/>
          </a:prstGeom>
          <a:solidFill>
            <a:schemeClr val="accent1">
              <a:lumMod val="50000"/>
            </a:schemeClr>
          </a:solidFill>
          <a:ln w="9525" algn="ctr">
            <a:noFill/>
            <a:miter lim="800000"/>
            <a:headEnd/>
            <a:tailEnd/>
          </a:ln>
        </p:spPr>
        <p:txBody>
          <a:bodyPr vert="horz" wrap="square" lIns="182880" tIns="91440" rIns="182880" bIns="91440" numCol="1" anchor="ctr" anchorCtr="0" compatLnSpc="1">
            <a:prstTxWarp prst="textNoShape">
              <a:avLst/>
            </a:prstTxWarp>
            <a:spAutoFit/>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457200" y="1047751"/>
            <a:ext cx="8229600" cy="35468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p:txBody>
      </p:sp>
      <p:sp>
        <p:nvSpPr>
          <p:cNvPr id="10" name="Footer Placeholder 9"/>
          <p:cNvSpPr>
            <a:spLocks noGrp="1"/>
          </p:cNvSpPr>
          <p:nvPr>
            <p:ph type="ftr" sz="quarter" idx="3"/>
          </p:nvPr>
        </p:nvSpPr>
        <p:spPr>
          <a:xfrm>
            <a:off x="347472" y="4796028"/>
            <a:ext cx="1143000" cy="347472"/>
          </a:xfrm>
          <a:prstGeom prst="rect">
            <a:avLst/>
          </a:prstGeom>
          <a:solidFill>
            <a:srgbClr val="BF311A"/>
          </a:solidFill>
        </p:spPr>
        <p:txBody>
          <a:bodyPr vert="horz" lIns="91440" tIns="45720" rIns="91440" bIns="45720" rtlCol="0" anchor="ctr"/>
          <a:lstStyle>
            <a:lvl1pPr algn="ctr">
              <a:defRPr sz="1000">
                <a:solidFill>
                  <a:schemeClr val="bg1"/>
                </a:solidFill>
              </a:defRPr>
            </a:lvl1pPr>
          </a:lstStyle>
          <a:p>
            <a:r>
              <a:rPr lang="en-US" dirty="0"/>
              <a:t>CONFIDENTIAL</a:t>
            </a:r>
          </a:p>
        </p:txBody>
      </p:sp>
      <p:sp>
        <p:nvSpPr>
          <p:cNvPr id="11" name="Slide Number Placeholder 10"/>
          <p:cNvSpPr>
            <a:spLocks noGrp="1"/>
          </p:cNvSpPr>
          <p:nvPr>
            <p:ph type="sldNum" sz="quarter" idx="4"/>
          </p:nvPr>
        </p:nvSpPr>
        <p:spPr>
          <a:xfrm>
            <a:off x="0" y="4796028"/>
            <a:ext cx="347472" cy="347472"/>
          </a:xfrm>
          <a:prstGeom prst="rect">
            <a:avLst/>
          </a:prstGeom>
          <a:solidFill>
            <a:schemeClr val="accent1">
              <a:lumMod val="50000"/>
            </a:schemeClr>
          </a:solidFill>
        </p:spPr>
        <p:txBody>
          <a:bodyPr vert="horz" lIns="91440" tIns="45720" rIns="91440" bIns="45720" rtlCol="0" anchor="ctr"/>
          <a:lstStyle>
            <a:lvl1pPr algn="ctr">
              <a:defRPr sz="1000">
                <a:solidFill>
                  <a:schemeClr val="bg1"/>
                </a:solidFill>
              </a:defRPr>
            </a:lvl1pPr>
          </a:lstStyle>
          <a:p>
            <a:fld id="{D4325D4D-289E-48C1-B277-2BEB492A7D1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92" r:id="rId1"/>
    <p:sldLayoutId id="2147483994" r:id="rId2"/>
    <p:sldLayoutId id="2147483995" r:id="rId3"/>
    <p:sldLayoutId id="2147483996" r:id="rId4"/>
    <p:sldLayoutId id="2147483997" r:id="rId5"/>
    <p:sldLayoutId id="2147483998" r:id="rId6"/>
    <p:sldLayoutId id="2147483999" r:id="rId7"/>
    <p:sldLayoutId id="2147484002" r:id="rId8"/>
    <p:sldLayoutId id="2147484000" r:id="rId9"/>
    <p:sldLayoutId id="2147484001" r:id="rId10"/>
  </p:sldLayoutIdLst>
  <p:hf hdr="0" ftr="0" dt="0"/>
  <p:txStyles>
    <p:titleStyle>
      <a:lvl1pPr marL="0" algn="l" rtl="0" eaLnBrk="1" fontAlgn="base" hangingPunct="1">
        <a:lnSpc>
          <a:spcPct val="90000"/>
        </a:lnSpc>
        <a:spcBef>
          <a:spcPct val="0"/>
        </a:spcBef>
        <a:spcAft>
          <a:spcPct val="0"/>
        </a:spcAft>
        <a:defRPr sz="2800">
          <a:solidFill>
            <a:schemeClr val="bg1"/>
          </a:solidFill>
          <a:latin typeface="+mj-lt"/>
          <a:ea typeface="+mj-ea"/>
          <a:cs typeface="+mj-cs"/>
        </a:defRPr>
      </a:lvl1pPr>
      <a:lvl2pPr algn="l" rtl="0" eaLnBrk="1" fontAlgn="base" hangingPunct="1">
        <a:spcBef>
          <a:spcPct val="0"/>
        </a:spcBef>
        <a:spcAft>
          <a:spcPct val="0"/>
        </a:spcAft>
        <a:defRPr sz="3200">
          <a:solidFill>
            <a:schemeClr val="bg1"/>
          </a:solidFill>
          <a:latin typeface="Arial Narrow" pitchFamily="1" charset="0"/>
          <a:cs typeface="Arial" charset="0"/>
        </a:defRPr>
      </a:lvl2pPr>
      <a:lvl3pPr algn="l" rtl="0" eaLnBrk="1" fontAlgn="base" hangingPunct="1">
        <a:spcBef>
          <a:spcPct val="0"/>
        </a:spcBef>
        <a:spcAft>
          <a:spcPct val="0"/>
        </a:spcAft>
        <a:defRPr sz="3200">
          <a:solidFill>
            <a:schemeClr val="bg1"/>
          </a:solidFill>
          <a:latin typeface="Arial Narrow" pitchFamily="1" charset="0"/>
          <a:cs typeface="Arial" charset="0"/>
        </a:defRPr>
      </a:lvl3pPr>
      <a:lvl4pPr algn="l" rtl="0" eaLnBrk="1" fontAlgn="base" hangingPunct="1">
        <a:spcBef>
          <a:spcPct val="0"/>
        </a:spcBef>
        <a:spcAft>
          <a:spcPct val="0"/>
        </a:spcAft>
        <a:defRPr sz="3200">
          <a:solidFill>
            <a:schemeClr val="bg1"/>
          </a:solidFill>
          <a:latin typeface="Arial Narrow" pitchFamily="1" charset="0"/>
          <a:cs typeface="Arial" charset="0"/>
        </a:defRPr>
      </a:lvl4pPr>
      <a:lvl5pPr algn="l" rtl="0" eaLnBrk="1" fontAlgn="base" hangingPunct="1">
        <a:spcBef>
          <a:spcPct val="0"/>
        </a:spcBef>
        <a:spcAft>
          <a:spcPct val="0"/>
        </a:spcAft>
        <a:defRPr sz="3200">
          <a:solidFill>
            <a:schemeClr val="bg1"/>
          </a:solidFill>
          <a:latin typeface="Arial Narrow" pitchFamily="1" charset="0"/>
          <a:cs typeface="Arial" charset="0"/>
        </a:defRPr>
      </a:lvl5pPr>
      <a:lvl6pPr marL="457200" algn="l" rtl="0" eaLnBrk="1" fontAlgn="base" hangingPunct="1">
        <a:spcBef>
          <a:spcPct val="0"/>
        </a:spcBef>
        <a:spcAft>
          <a:spcPct val="0"/>
        </a:spcAft>
        <a:defRPr sz="3200">
          <a:solidFill>
            <a:schemeClr val="bg1"/>
          </a:solidFill>
          <a:latin typeface="Arial Narrow" pitchFamily="1" charset="0"/>
          <a:cs typeface="Arial" charset="0"/>
        </a:defRPr>
      </a:lvl6pPr>
      <a:lvl7pPr marL="914400" algn="l" rtl="0" eaLnBrk="1" fontAlgn="base" hangingPunct="1">
        <a:spcBef>
          <a:spcPct val="0"/>
        </a:spcBef>
        <a:spcAft>
          <a:spcPct val="0"/>
        </a:spcAft>
        <a:defRPr sz="3200">
          <a:solidFill>
            <a:schemeClr val="bg1"/>
          </a:solidFill>
          <a:latin typeface="Arial Narrow" pitchFamily="1" charset="0"/>
          <a:cs typeface="Arial" charset="0"/>
        </a:defRPr>
      </a:lvl7pPr>
      <a:lvl8pPr marL="1371600" algn="l" rtl="0" eaLnBrk="1" fontAlgn="base" hangingPunct="1">
        <a:spcBef>
          <a:spcPct val="0"/>
        </a:spcBef>
        <a:spcAft>
          <a:spcPct val="0"/>
        </a:spcAft>
        <a:defRPr sz="3200">
          <a:solidFill>
            <a:schemeClr val="bg1"/>
          </a:solidFill>
          <a:latin typeface="Arial Narrow" pitchFamily="1" charset="0"/>
          <a:cs typeface="Arial" charset="0"/>
        </a:defRPr>
      </a:lvl8pPr>
      <a:lvl9pPr marL="1828800" algn="l" rtl="0" eaLnBrk="1" fontAlgn="base" hangingPunct="1">
        <a:spcBef>
          <a:spcPct val="0"/>
        </a:spcBef>
        <a:spcAft>
          <a:spcPct val="0"/>
        </a:spcAft>
        <a:defRPr sz="3200">
          <a:solidFill>
            <a:schemeClr val="bg1"/>
          </a:solidFill>
          <a:latin typeface="Arial Narrow" pitchFamily="1" charset="0"/>
          <a:cs typeface="Arial" charset="0"/>
        </a:defRPr>
      </a:lvl9pPr>
    </p:titleStyle>
    <p:bodyStyle>
      <a:lvl1pPr marL="225425" indent="-225425" algn="l" rtl="0" eaLnBrk="1" fontAlgn="base" hangingPunct="1">
        <a:spcBef>
          <a:spcPct val="20000"/>
        </a:spcBef>
        <a:spcAft>
          <a:spcPct val="0"/>
        </a:spcAft>
        <a:buClrTx/>
        <a:buSzPct val="80000"/>
        <a:buFont typeface="Wingdings" pitchFamily="2" charset="2"/>
        <a:buChar char="§"/>
        <a:defRPr sz="2000">
          <a:solidFill>
            <a:schemeClr val="tx1"/>
          </a:solidFill>
          <a:latin typeface="+mn-lt"/>
          <a:ea typeface="+mn-ea"/>
          <a:cs typeface="+mn-cs"/>
        </a:defRPr>
      </a:lvl1pPr>
      <a:lvl2pPr marL="457200" indent="-231775" algn="l" rtl="0" eaLnBrk="1" fontAlgn="base" hangingPunct="1">
        <a:spcBef>
          <a:spcPct val="20000"/>
        </a:spcBef>
        <a:spcAft>
          <a:spcPct val="0"/>
        </a:spcAft>
        <a:buClrTx/>
        <a:buSzPct val="80000"/>
        <a:buFont typeface="Arial" charset="0"/>
        <a:buChar char="–"/>
        <a:tabLst/>
        <a:defRPr sz="1800">
          <a:solidFill>
            <a:schemeClr val="tx1"/>
          </a:solidFill>
          <a:latin typeface="+mn-lt"/>
          <a:cs typeface="+mn-cs"/>
        </a:defRPr>
      </a:lvl2pPr>
      <a:lvl3pPr marL="679450" indent="-222250" algn="l" rtl="0" eaLnBrk="1" fontAlgn="base" hangingPunct="1">
        <a:spcBef>
          <a:spcPct val="20000"/>
        </a:spcBef>
        <a:spcAft>
          <a:spcPct val="0"/>
        </a:spcAft>
        <a:buClrTx/>
        <a:buSzPct val="80000"/>
        <a:buFont typeface="Wingdings" pitchFamily="2" charset="2"/>
        <a:buChar char="§"/>
        <a:defRPr sz="1600">
          <a:solidFill>
            <a:schemeClr val="tx1"/>
          </a:solidFill>
          <a:latin typeface="+mn-lt"/>
          <a:cs typeface="+mn-cs"/>
        </a:defRPr>
      </a:lvl3pPr>
      <a:lvl4pPr marL="1600200" indent="-228600" algn="l" rtl="0" eaLnBrk="1" fontAlgn="base" hangingPunct="1">
        <a:spcBef>
          <a:spcPct val="20000"/>
        </a:spcBef>
        <a:spcAft>
          <a:spcPct val="0"/>
        </a:spcAft>
        <a:buClr>
          <a:srgbClr val="003F82"/>
        </a:buClr>
        <a:buSzPct val="80000"/>
        <a:buFont typeface="Wingdings" pitchFamily="2" charset="2"/>
        <a:buChar char="§"/>
        <a:defRPr sz="1400">
          <a:solidFill>
            <a:schemeClr val="tx1"/>
          </a:solidFill>
          <a:latin typeface="+mn-lt"/>
          <a:cs typeface="+mn-cs"/>
        </a:defRPr>
      </a:lvl4pPr>
      <a:lvl5pPr marL="2057400" indent="-228600" algn="l" rtl="0" eaLnBrk="1" fontAlgn="base" hangingPunct="1">
        <a:spcBef>
          <a:spcPct val="20000"/>
        </a:spcBef>
        <a:spcAft>
          <a:spcPct val="0"/>
        </a:spcAft>
        <a:buClr>
          <a:srgbClr val="003F82"/>
        </a:buClr>
        <a:buSzPct val="80000"/>
        <a:buFont typeface="Wingdings" pitchFamily="2" charset="2"/>
        <a:buChar char="§"/>
        <a:defRPr sz="1200">
          <a:solidFill>
            <a:schemeClr val="tx1"/>
          </a:solidFill>
          <a:latin typeface="+mn-lt"/>
          <a:cs typeface="+mn-cs"/>
        </a:defRPr>
      </a:lvl5pPr>
      <a:lvl6pPr marL="25146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6pPr>
      <a:lvl7pPr marL="29718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7pPr>
      <a:lvl8pPr marL="34290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8pPr>
      <a:lvl9pPr marL="38862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9.wmf"/><Relationship Id="rId5" Type="http://schemas.openxmlformats.org/officeDocument/2006/relationships/oleObject" Target="../embeddings/oleObject7.bin"/><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9.wmf"/><Relationship Id="rId5" Type="http://schemas.openxmlformats.org/officeDocument/2006/relationships/oleObject" Target="../embeddings/oleObject7.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9.bin"/></Relationships>
</file>

<file path=ppt/slides/_rels/slide12.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14.bin"/><Relationship Id="rId3" Type="http://schemas.openxmlformats.org/officeDocument/2006/relationships/oleObject" Target="../embeddings/oleObject10.bin"/><Relationship Id="rId7" Type="http://schemas.openxmlformats.org/officeDocument/2006/relationships/oleObject" Target="../embeddings/oleObject3.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3.wmf"/><Relationship Id="rId11" Type="http://schemas.openxmlformats.org/officeDocument/2006/relationships/oleObject" Target="../embeddings/oleObject13.bin"/><Relationship Id="rId5" Type="http://schemas.openxmlformats.org/officeDocument/2006/relationships/oleObject" Target="../embeddings/oleObject11.bin"/><Relationship Id="rId10" Type="http://schemas.openxmlformats.org/officeDocument/2006/relationships/image" Target="../media/image14.wmf"/><Relationship Id="rId4" Type="http://schemas.openxmlformats.org/officeDocument/2006/relationships/image" Target="../media/image12.wmf"/><Relationship Id="rId9" Type="http://schemas.openxmlformats.org/officeDocument/2006/relationships/oleObject" Target="../embeddings/oleObject12.bin"/><Relationship Id="rId14" Type="http://schemas.openxmlformats.org/officeDocument/2006/relationships/image" Target="../media/image16.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7.wmf"/></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notesSlide" Target="../notesSlides/notesSlide12.xml"/><Relationship Id="rId7" Type="http://schemas.openxmlformats.org/officeDocument/2006/relationships/oleObject" Target="../embeddings/oleObject17.bin"/><Relationship Id="rId2" Type="http://schemas.openxmlformats.org/officeDocument/2006/relationships/slideLayout" Target="../slideLayouts/slideLayout3.xml"/><Relationship Id="rId1" Type="http://schemas.openxmlformats.org/officeDocument/2006/relationships/vmlDrawing" Target="../drawings/vmlDrawing9.vml"/><Relationship Id="rId6" Type="http://schemas.openxmlformats.org/officeDocument/2006/relationships/image" Target="../media/image18.wmf"/><Relationship Id="rId5" Type="http://schemas.openxmlformats.org/officeDocument/2006/relationships/oleObject" Target="../embeddings/oleObject16.bin"/><Relationship Id="rId10" Type="http://schemas.openxmlformats.org/officeDocument/2006/relationships/image" Target="../media/image20.wmf"/><Relationship Id="rId4" Type="http://schemas.openxmlformats.org/officeDocument/2006/relationships/chart" Target="../charts/chart1.xml"/><Relationship Id="rId9" Type="http://schemas.openxmlformats.org/officeDocument/2006/relationships/oleObject" Target="../embeddings/oleObject18.bin"/></Relationships>
</file>

<file path=ppt/slides/_rels/slide18.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notesSlide" Target="../notesSlides/notesSlide13.xml"/><Relationship Id="rId7" Type="http://schemas.openxmlformats.org/officeDocument/2006/relationships/oleObject" Target="../embeddings/oleObject17.bin"/><Relationship Id="rId12" Type="http://schemas.openxmlformats.org/officeDocument/2006/relationships/image" Target="../media/image21.wmf"/><Relationship Id="rId2" Type="http://schemas.openxmlformats.org/officeDocument/2006/relationships/slideLayout" Target="../slideLayouts/slideLayout3.xml"/><Relationship Id="rId1" Type="http://schemas.openxmlformats.org/officeDocument/2006/relationships/vmlDrawing" Target="../drawings/vmlDrawing10.vml"/><Relationship Id="rId6" Type="http://schemas.openxmlformats.org/officeDocument/2006/relationships/image" Target="../media/image18.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20.wmf"/><Relationship Id="rId4" Type="http://schemas.openxmlformats.org/officeDocument/2006/relationships/chart" Target="../charts/chart2.xml"/><Relationship Id="rId9" Type="http://schemas.openxmlformats.org/officeDocument/2006/relationships/oleObject" Target="../embeddings/oleObject18.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22.wmf"/><Relationship Id="rId4" Type="http://schemas.openxmlformats.org/officeDocument/2006/relationships/oleObject" Target="../embeddings/oleObject20.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5.bin"/><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42417"/>
            <a:ext cx="6934200" cy="572464"/>
          </a:xfrm>
        </p:spPr>
        <p:txBody>
          <a:bodyPr/>
          <a:lstStyle/>
          <a:p>
            <a:r>
              <a:rPr lang="en-US" dirty="0"/>
              <a:t>A Total Error Framework for Hybrid Estimation</a:t>
            </a:r>
          </a:p>
        </p:txBody>
      </p:sp>
      <p:sp>
        <p:nvSpPr>
          <p:cNvPr id="4" name="Text Placeholder 3"/>
          <p:cNvSpPr>
            <a:spLocks noGrp="1"/>
          </p:cNvSpPr>
          <p:nvPr>
            <p:ph type="body" sz="quarter" idx="15"/>
          </p:nvPr>
        </p:nvSpPr>
        <p:spPr>
          <a:xfrm>
            <a:off x="1828800" y="1123950"/>
            <a:ext cx="7086600" cy="1752600"/>
          </a:xfrm>
        </p:spPr>
        <p:txBody>
          <a:bodyPr/>
          <a:lstStyle/>
          <a:p>
            <a:r>
              <a:rPr lang="en-US" b="1" dirty="0"/>
              <a:t>Paul P. Biemer</a:t>
            </a:r>
            <a:r>
              <a:rPr lang="en-US" b="1" baseline="30000" dirty="0"/>
              <a:t>1,2</a:t>
            </a:r>
          </a:p>
          <a:p>
            <a:r>
              <a:rPr lang="en-US" b="1" dirty="0"/>
              <a:t>Asley Amaya</a:t>
            </a:r>
            <a:r>
              <a:rPr lang="en-US" b="1" baseline="30000" dirty="0"/>
              <a:t>1</a:t>
            </a:r>
          </a:p>
          <a:p>
            <a:r>
              <a:rPr lang="en-US" b="1" baseline="30000" dirty="0"/>
              <a:t>1</a:t>
            </a:r>
            <a:r>
              <a:rPr lang="en-US" b="1" dirty="0"/>
              <a:t>RTI International</a:t>
            </a:r>
          </a:p>
          <a:p>
            <a:r>
              <a:rPr lang="en-US" b="1" baseline="30000" dirty="0"/>
              <a:t>2</a:t>
            </a:r>
            <a:r>
              <a:rPr lang="en-US" b="1" dirty="0"/>
              <a:t>University of North Carolina at Chapel Hill</a:t>
            </a:r>
          </a:p>
        </p:txBody>
      </p:sp>
      <p:pic>
        <p:nvPicPr>
          <p:cNvPr id="5" name="Picture 4">
            <a:extLst>
              <a:ext uri="{FF2B5EF4-FFF2-40B4-BE49-F238E27FC236}">
                <a16:creationId xmlns:a16="http://schemas.microsoft.com/office/drawing/2014/main" id="{0E134364-909C-4313-A71B-97022A097EC0}"/>
              </a:ext>
            </a:extLst>
          </p:cNvPr>
          <p:cNvPicPr>
            <a:picLocks noChangeAspect="1"/>
          </p:cNvPicPr>
          <p:nvPr/>
        </p:nvPicPr>
        <p:blipFill>
          <a:blip r:embed="rId3"/>
          <a:stretch>
            <a:fillRect/>
          </a:stretch>
        </p:blipFill>
        <p:spPr>
          <a:xfrm>
            <a:off x="533400" y="2419350"/>
            <a:ext cx="3527072" cy="2349660"/>
          </a:xfrm>
          <a:prstGeom prst="rect">
            <a:avLst/>
          </a:prstGeom>
        </p:spPr>
      </p:pic>
      <p:sp>
        <p:nvSpPr>
          <p:cNvPr id="6" name="Rectangle 5">
            <a:extLst>
              <a:ext uri="{FF2B5EF4-FFF2-40B4-BE49-F238E27FC236}">
                <a16:creationId xmlns:a16="http://schemas.microsoft.com/office/drawing/2014/main" id="{F20CB64D-10E0-4976-9BC2-FCD062D9A506}"/>
              </a:ext>
            </a:extLst>
          </p:cNvPr>
          <p:cNvSpPr/>
          <p:nvPr/>
        </p:nvSpPr>
        <p:spPr>
          <a:xfrm>
            <a:off x="4044784" y="2724150"/>
            <a:ext cx="3749744" cy="1754326"/>
          </a:xfrm>
          <a:prstGeom prst="rect">
            <a:avLst/>
          </a:prstGeom>
        </p:spPr>
        <p:txBody>
          <a:bodyPr wrap="none">
            <a:spAutoFit/>
          </a:bodyPr>
          <a:lstStyle/>
          <a:p>
            <a:r>
              <a:rPr lang="en-US" sz="3600" dirty="0">
                <a:latin typeface="Arial" panose="020B0604020202020204" pitchFamily="34" charset="0"/>
                <a:cs typeface="Arial" panose="020B0604020202020204" pitchFamily="34" charset="0"/>
              </a:rPr>
              <a:t>BIGSURV18</a:t>
            </a:r>
          </a:p>
          <a:p>
            <a:r>
              <a:rPr lang="en-US" sz="3600" dirty="0">
                <a:latin typeface="Arial" panose="020B0604020202020204" pitchFamily="34" charset="0"/>
                <a:cs typeface="Arial" panose="020B0604020202020204" pitchFamily="34" charset="0"/>
              </a:rPr>
              <a:t>Barcelona, Spain</a:t>
            </a:r>
          </a:p>
          <a:p>
            <a:r>
              <a:rPr lang="en-US" sz="3600" dirty="0">
                <a:latin typeface="Arial" panose="020B0604020202020204" pitchFamily="34" charset="0"/>
                <a:cs typeface="Arial" panose="020B0604020202020204" pitchFamily="34" charset="0"/>
              </a:rPr>
              <a:t>October 26,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BDAD1D2-09F4-497D-9390-814EADBC7245}"/>
              </a:ext>
            </a:extLst>
          </p:cNvPr>
          <p:cNvSpPr>
            <a:spLocks noGrp="1"/>
          </p:cNvSpPr>
          <p:nvPr>
            <p:ph type="title"/>
          </p:nvPr>
        </p:nvSpPr>
        <p:spPr/>
        <p:txBody>
          <a:bodyPr/>
          <a:lstStyle/>
          <a:p>
            <a:r>
              <a:rPr lang="en-US" dirty="0"/>
              <a:t>Sample Recruitment Error (or Errors of </a:t>
            </a:r>
            <a:r>
              <a:rPr lang="en-US" i="1" dirty="0"/>
              <a:t>Nonobservation</a:t>
            </a:r>
            <a:r>
              <a:rPr lang="en-US" dirty="0"/>
              <a:t>)</a:t>
            </a:r>
          </a:p>
        </p:txBody>
      </p:sp>
      <p:sp>
        <p:nvSpPr>
          <p:cNvPr id="6" name="Content Placeholder 5">
            <a:extLst>
              <a:ext uri="{FF2B5EF4-FFF2-40B4-BE49-F238E27FC236}">
                <a16:creationId xmlns:a16="http://schemas.microsoft.com/office/drawing/2014/main" id="{36E0B498-FC19-4E0D-9309-743012F805FD}"/>
              </a:ext>
            </a:extLst>
          </p:cNvPr>
          <p:cNvSpPr>
            <a:spLocks noGrp="1"/>
          </p:cNvSpPr>
          <p:nvPr>
            <p:ph idx="1"/>
          </p:nvPr>
        </p:nvSpPr>
        <p:spPr>
          <a:xfrm>
            <a:off x="304800" y="721399"/>
            <a:ext cx="8229600" cy="3546872"/>
          </a:xfrm>
        </p:spPr>
        <p:txBody>
          <a:bodyPr/>
          <a:lstStyle/>
          <a:p>
            <a:r>
              <a:rPr lang="en-US" i="1" dirty="0"/>
              <a:t>X</a:t>
            </a:r>
            <a:r>
              <a:rPr lang="en-US" i="1" baseline="-25000" dirty="0"/>
              <a:t>i</a:t>
            </a:r>
            <a:r>
              <a:rPr lang="en-US" dirty="0"/>
              <a:t> denotes the characteristic measured for the </a:t>
            </a:r>
            <a:r>
              <a:rPr lang="en-US" i="1" dirty="0"/>
              <a:t>i</a:t>
            </a:r>
            <a:r>
              <a:rPr lang="en-US" dirty="0"/>
              <a:t>th person in the Recruitment Process</a:t>
            </a:r>
          </a:p>
          <a:p>
            <a:r>
              <a:rPr lang="en-US" dirty="0"/>
              <a:t>                                        , a measure of selection bias </a:t>
            </a:r>
          </a:p>
        </p:txBody>
      </p:sp>
      <p:graphicFrame>
        <p:nvGraphicFramePr>
          <p:cNvPr id="7" name="Object 6">
            <a:extLst>
              <a:ext uri="{FF2B5EF4-FFF2-40B4-BE49-F238E27FC236}">
                <a16:creationId xmlns:a16="http://schemas.microsoft.com/office/drawing/2014/main" id="{E6F783F2-5CDC-4412-AF56-C63627294DF4}"/>
              </a:ext>
            </a:extLst>
          </p:cNvPr>
          <p:cNvGraphicFramePr>
            <a:graphicFrameLocks noChangeAspect="1"/>
          </p:cNvGraphicFramePr>
          <p:nvPr>
            <p:extLst>
              <p:ext uri="{D42A27DB-BD31-4B8C-83A1-F6EECF244321}">
                <p14:modId xmlns:p14="http://schemas.microsoft.com/office/powerpoint/2010/main" val="2562530590"/>
              </p:ext>
            </p:extLst>
          </p:nvPr>
        </p:nvGraphicFramePr>
        <p:xfrm>
          <a:off x="612913" y="1390892"/>
          <a:ext cx="2795587" cy="468313"/>
        </p:xfrm>
        <a:graphic>
          <a:graphicData uri="http://schemas.openxmlformats.org/presentationml/2006/ole">
            <mc:AlternateContent xmlns:mc="http://schemas.openxmlformats.org/markup-compatibility/2006">
              <mc:Choice xmlns:v="urn:schemas-microsoft-com:vml" Requires="v">
                <p:oleObj spid="_x0000_s22827" name="Equation" r:id="rId3" imgW="1358640" imgH="228600" progId="Equation.DSMT4">
                  <p:embed/>
                </p:oleObj>
              </mc:Choice>
              <mc:Fallback>
                <p:oleObj name="Equation" r:id="rId3" imgW="1358640" imgH="228600" progId="Equation.DSMT4">
                  <p:embed/>
                  <p:pic>
                    <p:nvPicPr>
                      <p:cNvPr id="7" name="Object 6">
                        <a:extLst>
                          <a:ext uri="{FF2B5EF4-FFF2-40B4-BE49-F238E27FC236}">
                            <a16:creationId xmlns:a16="http://schemas.microsoft.com/office/drawing/2014/main" id="{E6F783F2-5CDC-4412-AF56-C63627294DF4}"/>
                          </a:ext>
                        </a:extLst>
                      </p:cNvPr>
                      <p:cNvPicPr/>
                      <p:nvPr/>
                    </p:nvPicPr>
                    <p:blipFill>
                      <a:blip r:embed="rId4"/>
                      <a:stretch>
                        <a:fillRect/>
                      </a:stretch>
                    </p:blipFill>
                    <p:spPr>
                      <a:xfrm>
                        <a:off x="612913" y="1390892"/>
                        <a:ext cx="2795587" cy="468313"/>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F2F473F6-D8C0-4A59-90BB-F57162DE0194}"/>
              </a:ext>
            </a:extLst>
          </p:cNvPr>
          <p:cNvGraphicFramePr>
            <a:graphicFrameLocks noChangeAspect="1"/>
          </p:cNvGraphicFramePr>
          <p:nvPr>
            <p:extLst>
              <p:ext uri="{D42A27DB-BD31-4B8C-83A1-F6EECF244321}">
                <p14:modId xmlns:p14="http://schemas.microsoft.com/office/powerpoint/2010/main" val="2569649988"/>
              </p:ext>
            </p:extLst>
          </p:nvPr>
        </p:nvGraphicFramePr>
        <p:xfrm>
          <a:off x="1295400" y="1859205"/>
          <a:ext cx="5318578" cy="977900"/>
        </p:xfrm>
        <a:graphic>
          <a:graphicData uri="http://schemas.openxmlformats.org/presentationml/2006/ole">
            <mc:AlternateContent xmlns:mc="http://schemas.openxmlformats.org/markup-compatibility/2006">
              <mc:Choice xmlns:v="urn:schemas-microsoft-com:vml" Requires="v">
                <p:oleObj spid="_x0000_s22828" name="Equation" r:id="rId5" imgW="2057400" imgH="393480" progId="Equation.DSMT4">
                  <p:embed/>
                </p:oleObj>
              </mc:Choice>
              <mc:Fallback>
                <p:oleObj name="Equation" r:id="rId5" imgW="2057400" imgH="393480" progId="Equation.DSMT4">
                  <p:embed/>
                  <p:pic>
                    <p:nvPicPr>
                      <p:cNvPr id="8" name="Object 7">
                        <a:extLst>
                          <a:ext uri="{FF2B5EF4-FFF2-40B4-BE49-F238E27FC236}">
                            <a16:creationId xmlns:a16="http://schemas.microsoft.com/office/drawing/2014/main" id="{F2F473F6-D8C0-4A59-90BB-F57162DE0194}"/>
                          </a:ext>
                        </a:extLst>
                      </p:cNvPr>
                      <p:cNvPicPr/>
                      <p:nvPr/>
                    </p:nvPicPr>
                    <p:blipFill>
                      <a:blip r:embed="rId6"/>
                      <a:stretch>
                        <a:fillRect/>
                      </a:stretch>
                    </p:blipFill>
                    <p:spPr>
                      <a:xfrm>
                        <a:off x="1295400" y="1859205"/>
                        <a:ext cx="5318578" cy="977900"/>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B11CE7EC-C211-4344-9803-5F1ADA8C0E2A}"/>
              </a:ext>
            </a:extLst>
          </p:cNvPr>
          <p:cNvSpPr txBox="1"/>
          <p:nvPr/>
        </p:nvSpPr>
        <p:spPr>
          <a:xfrm>
            <a:off x="6477000" y="4268271"/>
            <a:ext cx="2057400" cy="646331"/>
          </a:xfrm>
          <a:prstGeom prst="rect">
            <a:avLst/>
          </a:prstGeom>
          <a:noFill/>
          <a:ln>
            <a:solidFill>
              <a:schemeClr val="tx1"/>
            </a:solidFill>
          </a:ln>
        </p:spPr>
        <p:txBody>
          <a:bodyPr wrap="square" rtlCol="0">
            <a:spAutoFit/>
          </a:bodyPr>
          <a:lstStyle/>
          <a:p>
            <a:r>
              <a:rPr lang="en-US" dirty="0"/>
              <a:t>Meng, 2017; </a:t>
            </a:r>
          </a:p>
          <a:p>
            <a:r>
              <a:rPr lang="en-US" dirty="0"/>
              <a:t>Bethlehem, 1988</a:t>
            </a:r>
          </a:p>
        </p:txBody>
      </p:sp>
      <p:sp>
        <p:nvSpPr>
          <p:cNvPr id="10" name="TextBox 9">
            <a:extLst>
              <a:ext uri="{FF2B5EF4-FFF2-40B4-BE49-F238E27FC236}">
                <a16:creationId xmlns:a16="http://schemas.microsoft.com/office/drawing/2014/main" id="{54CC9E7D-BD97-4948-B908-7FD1CDD76FD9}"/>
              </a:ext>
            </a:extLst>
          </p:cNvPr>
          <p:cNvSpPr txBox="1"/>
          <p:nvPr/>
        </p:nvSpPr>
        <p:spPr>
          <a:xfrm>
            <a:off x="3276600" y="3297019"/>
            <a:ext cx="1524000" cy="646331"/>
          </a:xfrm>
          <a:prstGeom prst="rect">
            <a:avLst/>
          </a:prstGeom>
          <a:noFill/>
        </p:spPr>
        <p:txBody>
          <a:bodyPr wrap="square" rtlCol="0">
            <a:spAutoFit/>
          </a:bodyPr>
          <a:lstStyle/>
          <a:p>
            <a:r>
              <a:rPr lang="en-US" dirty="0"/>
              <a:t>Population variance</a:t>
            </a:r>
          </a:p>
        </p:txBody>
      </p:sp>
      <p:sp>
        <p:nvSpPr>
          <p:cNvPr id="11" name="TextBox 10">
            <a:extLst>
              <a:ext uri="{FF2B5EF4-FFF2-40B4-BE49-F238E27FC236}">
                <a16:creationId xmlns:a16="http://schemas.microsoft.com/office/drawing/2014/main" id="{7C1E594A-2763-41C9-8284-3B536B362BFA}"/>
              </a:ext>
            </a:extLst>
          </p:cNvPr>
          <p:cNvSpPr txBox="1"/>
          <p:nvPr/>
        </p:nvSpPr>
        <p:spPr>
          <a:xfrm>
            <a:off x="5067313" y="3276141"/>
            <a:ext cx="2438387" cy="646331"/>
          </a:xfrm>
          <a:prstGeom prst="rect">
            <a:avLst/>
          </a:prstGeom>
          <a:noFill/>
        </p:spPr>
        <p:txBody>
          <a:bodyPr wrap="square" rtlCol="0">
            <a:spAutoFit/>
          </a:bodyPr>
          <a:lstStyle/>
          <a:p>
            <a:r>
              <a:rPr lang="en-US" dirty="0"/>
              <a:t>Bias induced by the data capture process</a:t>
            </a:r>
          </a:p>
        </p:txBody>
      </p:sp>
      <p:cxnSp>
        <p:nvCxnSpPr>
          <p:cNvPr id="12" name="Straight Arrow Connector 11">
            <a:extLst>
              <a:ext uri="{FF2B5EF4-FFF2-40B4-BE49-F238E27FC236}">
                <a16:creationId xmlns:a16="http://schemas.microsoft.com/office/drawing/2014/main" id="{A04BFE45-1EF4-495C-AEC6-D0B172040D18}"/>
              </a:ext>
            </a:extLst>
          </p:cNvPr>
          <p:cNvCxnSpPr>
            <a:cxnSpLocks/>
          </p:cNvCxnSpPr>
          <p:nvPr/>
        </p:nvCxnSpPr>
        <p:spPr bwMode="auto">
          <a:xfrm flipV="1">
            <a:off x="3935278" y="2723087"/>
            <a:ext cx="0" cy="512880"/>
          </a:xfrm>
          <a:prstGeom prst="straightConnector1">
            <a:avLst/>
          </a:prstGeom>
          <a:noFill/>
          <a:ln w="9525" cap="flat" cmpd="sng" algn="ctr">
            <a:solidFill>
              <a:schemeClr val="tx1"/>
            </a:solidFill>
            <a:prstDash val="solid"/>
            <a:round/>
            <a:headEnd type="none" w="med" len="med"/>
            <a:tailEnd type="triangle"/>
          </a:ln>
          <a:effectLst/>
        </p:spPr>
      </p:cxnSp>
      <p:cxnSp>
        <p:nvCxnSpPr>
          <p:cNvPr id="13" name="Straight Arrow Connector 12">
            <a:extLst>
              <a:ext uri="{FF2B5EF4-FFF2-40B4-BE49-F238E27FC236}">
                <a16:creationId xmlns:a16="http://schemas.microsoft.com/office/drawing/2014/main" id="{39E8BECE-7F8B-4B4C-9B03-EB4C4A8A5309}"/>
              </a:ext>
            </a:extLst>
          </p:cNvPr>
          <p:cNvCxnSpPr>
            <a:cxnSpLocks/>
          </p:cNvCxnSpPr>
          <p:nvPr/>
        </p:nvCxnSpPr>
        <p:spPr bwMode="auto">
          <a:xfrm flipV="1">
            <a:off x="5867400" y="2723087"/>
            <a:ext cx="0" cy="512880"/>
          </a:xfrm>
          <a:prstGeom prst="straightConnector1">
            <a:avLst/>
          </a:prstGeom>
          <a:noFill/>
          <a:ln w="9525" cap="flat" cmpd="sng" algn="ctr">
            <a:solidFill>
              <a:schemeClr val="tx1"/>
            </a:solidFill>
            <a:prstDash val="solid"/>
            <a:round/>
            <a:headEnd type="none" w="med" len="med"/>
            <a:tailEnd type="triangle"/>
          </a:ln>
          <a:effectLst/>
        </p:spPr>
      </p:cxnSp>
      <p:sp>
        <p:nvSpPr>
          <p:cNvPr id="2" name="Slide Number Placeholder 1">
            <a:extLst>
              <a:ext uri="{FF2B5EF4-FFF2-40B4-BE49-F238E27FC236}">
                <a16:creationId xmlns:a16="http://schemas.microsoft.com/office/drawing/2014/main" id="{DCC80101-CBA5-4C1B-9D0F-41BF946EF066}"/>
              </a:ext>
            </a:extLst>
          </p:cNvPr>
          <p:cNvSpPr>
            <a:spLocks noGrp="1"/>
          </p:cNvSpPr>
          <p:nvPr>
            <p:ph type="sldNum" sz="quarter" idx="10"/>
          </p:nvPr>
        </p:nvSpPr>
        <p:spPr/>
        <p:txBody>
          <a:bodyPr/>
          <a:lstStyle/>
          <a:p>
            <a:fld id="{D4325D4D-289E-48C1-B277-2BEB492A7D19}" type="slidenum">
              <a:rPr lang="en-US" smtClean="0"/>
              <a:pPr/>
              <a:t>10</a:t>
            </a:fld>
            <a:endParaRPr lang="en-US" dirty="0"/>
          </a:p>
        </p:txBody>
      </p:sp>
    </p:spTree>
    <p:extLst>
      <p:ext uri="{BB962C8B-B14F-4D97-AF65-F5344CB8AC3E}">
        <p14:creationId xmlns:p14="http://schemas.microsoft.com/office/powerpoint/2010/main" val="139092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BDAD1D2-09F4-497D-9390-814EADBC7245}"/>
              </a:ext>
            </a:extLst>
          </p:cNvPr>
          <p:cNvSpPr>
            <a:spLocks noGrp="1"/>
          </p:cNvSpPr>
          <p:nvPr>
            <p:ph type="title"/>
          </p:nvPr>
        </p:nvSpPr>
        <p:spPr/>
        <p:txBody>
          <a:bodyPr/>
          <a:lstStyle/>
          <a:p>
            <a:r>
              <a:rPr lang="en-US" dirty="0"/>
              <a:t>Sample Recruitment Error </a:t>
            </a:r>
          </a:p>
        </p:txBody>
      </p:sp>
      <p:sp>
        <p:nvSpPr>
          <p:cNvPr id="6" name="Content Placeholder 5">
            <a:extLst>
              <a:ext uri="{FF2B5EF4-FFF2-40B4-BE49-F238E27FC236}">
                <a16:creationId xmlns:a16="http://schemas.microsoft.com/office/drawing/2014/main" id="{36E0B498-FC19-4E0D-9309-743012F805FD}"/>
              </a:ext>
            </a:extLst>
          </p:cNvPr>
          <p:cNvSpPr>
            <a:spLocks noGrp="1"/>
          </p:cNvSpPr>
          <p:nvPr>
            <p:ph idx="1"/>
          </p:nvPr>
        </p:nvSpPr>
        <p:spPr>
          <a:xfrm>
            <a:off x="304800" y="721399"/>
            <a:ext cx="8229600" cy="3546872"/>
          </a:xfrm>
        </p:spPr>
        <p:txBody>
          <a:bodyPr/>
          <a:lstStyle/>
          <a:p>
            <a:r>
              <a:rPr lang="en-US" i="1" dirty="0"/>
              <a:t>X</a:t>
            </a:r>
            <a:r>
              <a:rPr lang="en-US" i="1" baseline="-25000" dirty="0"/>
              <a:t>i</a:t>
            </a:r>
            <a:r>
              <a:rPr lang="en-US" dirty="0"/>
              <a:t> denotes the characteristic measured for the </a:t>
            </a:r>
            <a:r>
              <a:rPr lang="en-US" i="1" dirty="0"/>
              <a:t>i</a:t>
            </a:r>
            <a:r>
              <a:rPr lang="en-US" dirty="0"/>
              <a:t>th person in the Recruitment Process</a:t>
            </a:r>
          </a:p>
          <a:p>
            <a:r>
              <a:rPr lang="en-US" dirty="0"/>
              <a:t>                                        , a measure of selection bias </a:t>
            </a:r>
          </a:p>
        </p:txBody>
      </p:sp>
      <p:graphicFrame>
        <p:nvGraphicFramePr>
          <p:cNvPr id="7" name="Object 6">
            <a:extLst>
              <a:ext uri="{FF2B5EF4-FFF2-40B4-BE49-F238E27FC236}">
                <a16:creationId xmlns:a16="http://schemas.microsoft.com/office/drawing/2014/main" id="{E6F783F2-5CDC-4412-AF56-C63627294DF4}"/>
              </a:ext>
            </a:extLst>
          </p:cNvPr>
          <p:cNvGraphicFramePr>
            <a:graphicFrameLocks noChangeAspect="1"/>
          </p:cNvGraphicFramePr>
          <p:nvPr>
            <p:extLst/>
          </p:nvPr>
        </p:nvGraphicFramePr>
        <p:xfrm>
          <a:off x="612913" y="1390892"/>
          <a:ext cx="2795587" cy="468313"/>
        </p:xfrm>
        <a:graphic>
          <a:graphicData uri="http://schemas.openxmlformats.org/presentationml/2006/ole">
            <mc:AlternateContent xmlns:mc="http://schemas.openxmlformats.org/markup-compatibility/2006">
              <mc:Choice xmlns:v="urn:schemas-microsoft-com:vml" Requires="v">
                <p:oleObj spid="_x0000_s42418" name="Equation" r:id="rId3" imgW="1358640" imgH="228600" progId="Equation.DSMT4">
                  <p:embed/>
                </p:oleObj>
              </mc:Choice>
              <mc:Fallback>
                <p:oleObj name="Equation" r:id="rId3" imgW="1358640" imgH="228600" progId="Equation.DSMT4">
                  <p:embed/>
                  <p:pic>
                    <p:nvPicPr>
                      <p:cNvPr id="7" name="Object 6">
                        <a:extLst>
                          <a:ext uri="{FF2B5EF4-FFF2-40B4-BE49-F238E27FC236}">
                            <a16:creationId xmlns:a16="http://schemas.microsoft.com/office/drawing/2014/main" id="{E6F783F2-5CDC-4412-AF56-C63627294DF4}"/>
                          </a:ext>
                        </a:extLst>
                      </p:cNvPr>
                      <p:cNvPicPr/>
                      <p:nvPr/>
                    </p:nvPicPr>
                    <p:blipFill>
                      <a:blip r:embed="rId4"/>
                      <a:stretch>
                        <a:fillRect/>
                      </a:stretch>
                    </p:blipFill>
                    <p:spPr>
                      <a:xfrm>
                        <a:off x="612913" y="1390892"/>
                        <a:ext cx="2795587" cy="468313"/>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F2F473F6-D8C0-4A59-90BB-F57162DE0194}"/>
              </a:ext>
            </a:extLst>
          </p:cNvPr>
          <p:cNvGraphicFramePr>
            <a:graphicFrameLocks noChangeAspect="1"/>
          </p:cNvGraphicFramePr>
          <p:nvPr>
            <p:extLst/>
          </p:nvPr>
        </p:nvGraphicFramePr>
        <p:xfrm>
          <a:off x="1295400" y="1859205"/>
          <a:ext cx="5318578" cy="977900"/>
        </p:xfrm>
        <a:graphic>
          <a:graphicData uri="http://schemas.openxmlformats.org/presentationml/2006/ole">
            <mc:AlternateContent xmlns:mc="http://schemas.openxmlformats.org/markup-compatibility/2006">
              <mc:Choice xmlns:v="urn:schemas-microsoft-com:vml" Requires="v">
                <p:oleObj spid="_x0000_s42419" name="Equation" r:id="rId5" imgW="2057400" imgH="393480" progId="Equation.DSMT4">
                  <p:embed/>
                </p:oleObj>
              </mc:Choice>
              <mc:Fallback>
                <p:oleObj name="Equation" r:id="rId5" imgW="2057400" imgH="393480" progId="Equation.DSMT4">
                  <p:embed/>
                  <p:pic>
                    <p:nvPicPr>
                      <p:cNvPr id="8" name="Object 7">
                        <a:extLst>
                          <a:ext uri="{FF2B5EF4-FFF2-40B4-BE49-F238E27FC236}">
                            <a16:creationId xmlns:a16="http://schemas.microsoft.com/office/drawing/2014/main" id="{F2F473F6-D8C0-4A59-90BB-F57162DE0194}"/>
                          </a:ext>
                        </a:extLst>
                      </p:cNvPr>
                      <p:cNvPicPr/>
                      <p:nvPr/>
                    </p:nvPicPr>
                    <p:blipFill>
                      <a:blip r:embed="rId6"/>
                      <a:stretch>
                        <a:fillRect/>
                      </a:stretch>
                    </p:blipFill>
                    <p:spPr>
                      <a:xfrm>
                        <a:off x="1295400" y="1859205"/>
                        <a:ext cx="5318578" cy="977900"/>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73F578AE-4852-4751-9C5A-DFF5D2855CEC}"/>
              </a:ext>
            </a:extLst>
          </p:cNvPr>
          <p:cNvSpPr txBox="1"/>
          <p:nvPr/>
        </p:nvSpPr>
        <p:spPr>
          <a:xfrm>
            <a:off x="167822" y="3239846"/>
            <a:ext cx="5318578" cy="369332"/>
          </a:xfrm>
          <a:prstGeom prst="rect">
            <a:avLst/>
          </a:prstGeom>
          <a:noFill/>
        </p:spPr>
        <p:txBody>
          <a:bodyPr wrap="square" rtlCol="0">
            <a:spAutoFit/>
          </a:bodyPr>
          <a:lstStyle/>
          <a:p>
            <a:r>
              <a:rPr lang="en-US" dirty="0"/>
              <a:t>Example: For SRS sampling and no nonresponse, </a:t>
            </a:r>
          </a:p>
        </p:txBody>
      </p:sp>
      <p:graphicFrame>
        <p:nvGraphicFramePr>
          <p:cNvPr id="15" name="Object 14">
            <a:extLst>
              <a:ext uri="{FF2B5EF4-FFF2-40B4-BE49-F238E27FC236}">
                <a16:creationId xmlns:a16="http://schemas.microsoft.com/office/drawing/2014/main" id="{C0075622-86EC-43E9-B43F-DA7CBD62B75A}"/>
              </a:ext>
            </a:extLst>
          </p:cNvPr>
          <p:cNvGraphicFramePr>
            <a:graphicFrameLocks noChangeAspect="1"/>
          </p:cNvGraphicFramePr>
          <p:nvPr>
            <p:extLst>
              <p:ext uri="{D42A27DB-BD31-4B8C-83A1-F6EECF244321}">
                <p14:modId xmlns:p14="http://schemas.microsoft.com/office/powerpoint/2010/main" val="145124759"/>
              </p:ext>
            </p:extLst>
          </p:nvPr>
        </p:nvGraphicFramePr>
        <p:xfrm>
          <a:off x="5410200" y="3061215"/>
          <a:ext cx="1945395" cy="726593"/>
        </p:xfrm>
        <a:graphic>
          <a:graphicData uri="http://schemas.openxmlformats.org/presentationml/2006/ole">
            <mc:AlternateContent xmlns:mc="http://schemas.openxmlformats.org/markup-compatibility/2006">
              <mc:Choice xmlns:v="urn:schemas-microsoft-com:vml" Requires="v">
                <p:oleObj spid="_x0000_s42420" name="Equation" r:id="rId7" imgW="1054080" imgH="393480" progId="Equation.DSMT4">
                  <p:embed/>
                </p:oleObj>
              </mc:Choice>
              <mc:Fallback>
                <p:oleObj name="Equation" r:id="rId7" imgW="1054080" imgH="393480" progId="Equation.DSMT4">
                  <p:embed/>
                  <p:pic>
                    <p:nvPicPr>
                      <p:cNvPr id="8" name="Object 7">
                        <a:extLst>
                          <a:ext uri="{FF2B5EF4-FFF2-40B4-BE49-F238E27FC236}">
                            <a16:creationId xmlns:a16="http://schemas.microsoft.com/office/drawing/2014/main" id="{13AEF913-6598-4EF0-94B3-B26146502F7A}"/>
                          </a:ext>
                        </a:extLst>
                      </p:cNvPr>
                      <p:cNvPicPr/>
                      <p:nvPr/>
                    </p:nvPicPr>
                    <p:blipFill>
                      <a:blip r:embed="rId8"/>
                      <a:stretch>
                        <a:fillRect/>
                      </a:stretch>
                    </p:blipFill>
                    <p:spPr>
                      <a:xfrm>
                        <a:off x="5410200" y="3061215"/>
                        <a:ext cx="1945395" cy="726593"/>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ADDDD605-9EFB-400B-9404-A578A7293C7C}"/>
              </a:ext>
            </a:extLst>
          </p:cNvPr>
          <p:cNvGraphicFramePr>
            <a:graphicFrameLocks noChangeAspect="1"/>
          </p:cNvGraphicFramePr>
          <p:nvPr>
            <p:extLst>
              <p:ext uri="{D42A27DB-BD31-4B8C-83A1-F6EECF244321}">
                <p14:modId xmlns:p14="http://schemas.microsoft.com/office/powerpoint/2010/main" val="2120246675"/>
              </p:ext>
            </p:extLst>
          </p:nvPr>
        </p:nvGraphicFramePr>
        <p:xfrm>
          <a:off x="2263775" y="3968750"/>
          <a:ext cx="3897313" cy="874713"/>
        </p:xfrm>
        <a:graphic>
          <a:graphicData uri="http://schemas.openxmlformats.org/presentationml/2006/ole">
            <mc:AlternateContent xmlns:mc="http://schemas.openxmlformats.org/markup-compatibility/2006">
              <mc:Choice xmlns:v="urn:schemas-microsoft-com:vml" Requires="v">
                <p:oleObj spid="_x0000_s42421" name="Equation" r:id="rId9" imgW="1981080" imgH="444240" progId="Equation.DSMT4">
                  <p:embed/>
                </p:oleObj>
              </mc:Choice>
              <mc:Fallback>
                <p:oleObj name="Equation" r:id="rId9" imgW="1981080" imgH="444240" progId="Equation.DSMT4">
                  <p:embed/>
                  <p:pic>
                    <p:nvPicPr>
                      <p:cNvPr id="9" name="Object 8">
                        <a:extLst>
                          <a:ext uri="{FF2B5EF4-FFF2-40B4-BE49-F238E27FC236}">
                            <a16:creationId xmlns:a16="http://schemas.microsoft.com/office/drawing/2014/main" id="{234426B1-C6F5-4BC9-A3EF-F2783F558632}"/>
                          </a:ext>
                        </a:extLst>
                      </p:cNvPr>
                      <p:cNvPicPr/>
                      <p:nvPr/>
                    </p:nvPicPr>
                    <p:blipFill>
                      <a:blip r:embed="rId10"/>
                      <a:stretch>
                        <a:fillRect/>
                      </a:stretch>
                    </p:blipFill>
                    <p:spPr>
                      <a:xfrm>
                        <a:off x="2263775" y="3968750"/>
                        <a:ext cx="3897313" cy="874713"/>
                      </a:xfrm>
                      <a:prstGeom prst="rect">
                        <a:avLst/>
                      </a:prstGeom>
                    </p:spPr>
                  </p:pic>
                </p:oleObj>
              </mc:Fallback>
            </mc:AlternateContent>
          </a:graphicData>
        </a:graphic>
      </p:graphicFrame>
      <p:sp>
        <p:nvSpPr>
          <p:cNvPr id="2" name="Slide Number Placeholder 1">
            <a:extLst>
              <a:ext uri="{FF2B5EF4-FFF2-40B4-BE49-F238E27FC236}">
                <a16:creationId xmlns:a16="http://schemas.microsoft.com/office/drawing/2014/main" id="{5D8CF1BA-BD79-4AB9-9338-86D69DBA68F7}"/>
              </a:ext>
            </a:extLst>
          </p:cNvPr>
          <p:cNvSpPr>
            <a:spLocks noGrp="1"/>
          </p:cNvSpPr>
          <p:nvPr>
            <p:ph type="sldNum" sz="quarter" idx="10"/>
          </p:nvPr>
        </p:nvSpPr>
        <p:spPr/>
        <p:txBody>
          <a:bodyPr/>
          <a:lstStyle/>
          <a:p>
            <a:fld id="{D4325D4D-289E-48C1-B277-2BEB492A7D19}" type="slidenum">
              <a:rPr lang="en-US" smtClean="0"/>
              <a:pPr/>
              <a:t>11</a:t>
            </a:fld>
            <a:endParaRPr lang="en-US" dirty="0"/>
          </a:p>
        </p:txBody>
      </p:sp>
    </p:spTree>
    <p:extLst>
      <p:ext uri="{BB962C8B-B14F-4D97-AF65-F5344CB8AC3E}">
        <p14:creationId xmlns:p14="http://schemas.microsoft.com/office/powerpoint/2010/main" val="37912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82BF1-463B-4D01-A7A0-3EF391E19EEB}"/>
              </a:ext>
            </a:extLst>
          </p:cNvPr>
          <p:cNvSpPr>
            <a:spLocks noGrp="1"/>
          </p:cNvSpPr>
          <p:nvPr>
            <p:ph type="title"/>
          </p:nvPr>
        </p:nvSpPr>
        <p:spPr/>
        <p:txBody>
          <a:bodyPr/>
          <a:lstStyle/>
          <a:p>
            <a:r>
              <a:rPr lang="en-US" dirty="0"/>
              <a:t>Total Mean Squared Error of the Mean of a Generic Data Set</a:t>
            </a:r>
          </a:p>
        </p:txBody>
      </p:sp>
      <p:graphicFrame>
        <p:nvGraphicFramePr>
          <p:cNvPr id="4" name="Object 3">
            <a:extLst>
              <a:ext uri="{FF2B5EF4-FFF2-40B4-BE49-F238E27FC236}">
                <a16:creationId xmlns:a16="http://schemas.microsoft.com/office/drawing/2014/main" id="{40E6C2F7-33E4-4A14-BCD8-AEE2732D9F45}"/>
              </a:ext>
            </a:extLst>
          </p:cNvPr>
          <p:cNvGraphicFramePr>
            <a:graphicFrameLocks noChangeAspect="1"/>
          </p:cNvGraphicFramePr>
          <p:nvPr>
            <p:extLst>
              <p:ext uri="{D42A27DB-BD31-4B8C-83A1-F6EECF244321}">
                <p14:modId xmlns:p14="http://schemas.microsoft.com/office/powerpoint/2010/main" val="3451440908"/>
              </p:ext>
            </p:extLst>
          </p:nvPr>
        </p:nvGraphicFramePr>
        <p:xfrm>
          <a:off x="292334" y="2685366"/>
          <a:ext cx="1619250" cy="452438"/>
        </p:xfrm>
        <a:graphic>
          <a:graphicData uri="http://schemas.openxmlformats.org/presentationml/2006/ole">
            <mc:AlternateContent xmlns:mc="http://schemas.openxmlformats.org/markup-compatibility/2006">
              <mc:Choice xmlns:v="urn:schemas-microsoft-com:vml" Requires="v">
                <p:oleObj spid="_x0000_s24245" name="Equation" r:id="rId3" imgW="787320" imgH="228600" progId="Equation.DSMT4">
                  <p:embed/>
                </p:oleObj>
              </mc:Choice>
              <mc:Fallback>
                <p:oleObj name="Equation" r:id="rId3" imgW="787320" imgH="228600" progId="Equation.DSMT4">
                  <p:embed/>
                  <p:pic>
                    <p:nvPicPr>
                      <p:cNvPr id="10" name="Object 9">
                        <a:extLst>
                          <a:ext uri="{FF2B5EF4-FFF2-40B4-BE49-F238E27FC236}">
                            <a16:creationId xmlns:a16="http://schemas.microsoft.com/office/drawing/2014/main" id="{F1201601-0792-4B03-87AE-28DDFF2AF4A3}"/>
                          </a:ext>
                        </a:extLst>
                      </p:cNvPr>
                      <p:cNvPicPr/>
                      <p:nvPr/>
                    </p:nvPicPr>
                    <p:blipFill>
                      <a:blip r:embed="rId4"/>
                      <a:stretch>
                        <a:fillRect/>
                      </a:stretch>
                    </p:blipFill>
                    <p:spPr>
                      <a:xfrm>
                        <a:off x="292334" y="2685366"/>
                        <a:ext cx="1619250" cy="452438"/>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BF7CAB6C-BE8A-480E-A522-C46D52F6CF45}"/>
              </a:ext>
            </a:extLst>
          </p:cNvPr>
          <p:cNvGraphicFramePr>
            <a:graphicFrameLocks noChangeAspect="1"/>
          </p:cNvGraphicFramePr>
          <p:nvPr>
            <p:extLst>
              <p:ext uri="{D42A27DB-BD31-4B8C-83A1-F6EECF244321}">
                <p14:modId xmlns:p14="http://schemas.microsoft.com/office/powerpoint/2010/main" val="2501834907"/>
              </p:ext>
            </p:extLst>
          </p:nvPr>
        </p:nvGraphicFramePr>
        <p:xfrm>
          <a:off x="228600" y="1731963"/>
          <a:ext cx="7932738" cy="477837"/>
        </p:xfrm>
        <a:graphic>
          <a:graphicData uri="http://schemas.openxmlformats.org/presentationml/2006/ole">
            <mc:AlternateContent xmlns:mc="http://schemas.openxmlformats.org/markup-compatibility/2006">
              <mc:Choice xmlns:v="urn:schemas-microsoft-com:vml" Requires="v">
                <p:oleObj spid="_x0000_s24246" name="Equation" r:id="rId5" imgW="4000320" imgH="241200" progId="Equation.DSMT4">
                  <p:embed/>
                </p:oleObj>
              </mc:Choice>
              <mc:Fallback>
                <p:oleObj name="Equation" r:id="rId5" imgW="4000320" imgH="241200" progId="Equation.DSMT4">
                  <p:embed/>
                  <p:pic>
                    <p:nvPicPr>
                      <p:cNvPr id="2" name="Object 1">
                        <a:extLst>
                          <a:ext uri="{FF2B5EF4-FFF2-40B4-BE49-F238E27FC236}">
                            <a16:creationId xmlns:a16="http://schemas.microsoft.com/office/drawing/2014/main" id="{5ED4B898-B642-4192-AE29-555D4B6C3ACE}"/>
                          </a:ext>
                        </a:extLst>
                      </p:cNvPr>
                      <p:cNvPicPr/>
                      <p:nvPr/>
                    </p:nvPicPr>
                    <p:blipFill>
                      <a:blip r:embed="rId6"/>
                      <a:stretch>
                        <a:fillRect/>
                      </a:stretch>
                    </p:blipFill>
                    <p:spPr>
                      <a:xfrm>
                        <a:off x="228600" y="1731963"/>
                        <a:ext cx="7932738" cy="477837"/>
                      </a:xfrm>
                      <a:prstGeom prst="rect">
                        <a:avLst/>
                      </a:prstGeom>
                    </p:spPr>
                  </p:pic>
                </p:oleObj>
              </mc:Fallback>
            </mc:AlternateContent>
          </a:graphicData>
        </a:graphic>
      </p:graphicFrame>
      <p:cxnSp>
        <p:nvCxnSpPr>
          <p:cNvPr id="13" name="Straight Arrow Connector 12">
            <a:extLst>
              <a:ext uri="{FF2B5EF4-FFF2-40B4-BE49-F238E27FC236}">
                <a16:creationId xmlns:a16="http://schemas.microsoft.com/office/drawing/2014/main" id="{E991C776-5741-439A-8BDD-E5CF9B86254D}"/>
              </a:ext>
            </a:extLst>
          </p:cNvPr>
          <p:cNvCxnSpPr/>
          <p:nvPr/>
        </p:nvCxnSpPr>
        <p:spPr bwMode="auto">
          <a:xfrm>
            <a:off x="6629400" y="2227263"/>
            <a:ext cx="9939" cy="5728"/>
          </a:xfrm>
          <a:prstGeom prst="straightConnector1">
            <a:avLst/>
          </a:prstGeom>
          <a:noFill/>
          <a:ln w="9525" cap="flat" cmpd="sng" algn="ctr">
            <a:noFill/>
            <a:prstDash val="solid"/>
            <a:round/>
            <a:headEnd type="none" w="med" len="med"/>
            <a:tailEnd type="triangle"/>
          </a:ln>
          <a:effectLst/>
        </p:spPr>
      </p:cxnSp>
      <p:sp>
        <p:nvSpPr>
          <p:cNvPr id="17" name="Left Brace 16">
            <a:extLst>
              <a:ext uri="{FF2B5EF4-FFF2-40B4-BE49-F238E27FC236}">
                <a16:creationId xmlns:a16="http://schemas.microsoft.com/office/drawing/2014/main" id="{209098F4-BE82-4206-BD26-4BF77AA5ABB4}"/>
              </a:ext>
            </a:extLst>
          </p:cNvPr>
          <p:cNvSpPr/>
          <p:nvPr/>
        </p:nvSpPr>
        <p:spPr bwMode="auto">
          <a:xfrm rot="16200000" flipH="1">
            <a:off x="2600329" y="1855232"/>
            <a:ext cx="380996" cy="1314450"/>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a typeface="ヒラギノ角ゴ Pro W3" pitchFamily="1" charset="-128"/>
            </a:endParaRPr>
          </a:p>
        </p:txBody>
      </p:sp>
      <p:sp>
        <p:nvSpPr>
          <p:cNvPr id="18" name="Left Brace 17">
            <a:extLst>
              <a:ext uri="{FF2B5EF4-FFF2-40B4-BE49-F238E27FC236}">
                <a16:creationId xmlns:a16="http://schemas.microsoft.com/office/drawing/2014/main" id="{1929B7D7-AFC5-4F8F-B640-FE7C75A8CAB3}"/>
              </a:ext>
            </a:extLst>
          </p:cNvPr>
          <p:cNvSpPr/>
          <p:nvPr/>
        </p:nvSpPr>
        <p:spPr bwMode="auto">
          <a:xfrm rot="16200000" flipH="1">
            <a:off x="800104" y="1885268"/>
            <a:ext cx="380996" cy="1219200"/>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a typeface="ヒラギノ角ゴ Pro W3" pitchFamily="1" charset="-128"/>
            </a:endParaRPr>
          </a:p>
        </p:txBody>
      </p:sp>
      <p:sp>
        <p:nvSpPr>
          <p:cNvPr id="19" name="Left Brace 18">
            <a:extLst>
              <a:ext uri="{FF2B5EF4-FFF2-40B4-BE49-F238E27FC236}">
                <a16:creationId xmlns:a16="http://schemas.microsoft.com/office/drawing/2014/main" id="{AAD831C8-8077-404C-8C7B-B6B394CE7F60}"/>
              </a:ext>
            </a:extLst>
          </p:cNvPr>
          <p:cNvSpPr/>
          <p:nvPr/>
        </p:nvSpPr>
        <p:spPr bwMode="auto">
          <a:xfrm rot="16200000" flipH="1">
            <a:off x="4349926" y="1574627"/>
            <a:ext cx="380996" cy="1765647"/>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a typeface="ヒラギノ角ゴ Pro W3" pitchFamily="1" charset="-128"/>
            </a:endParaRPr>
          </a:p>
        </p:txBody>
      </p:sp>
      <p:graphicFrame>
        <p:nvGraphicFramePr>
          <p:cNvPr id="10" name="Object 9">
            <a:extLst>
              <a:ext uri="{FF2B5EF4-FFF2-40B4-BE49-F238E27FC236}">
                <a16:creationId xmlns:a16="http://schemas.microsoft.com/office/drawing/2014/main" id="{96C0C13B-15AF-46A3-AB98-94B035F42CCD}"/>
              </a:ext>
            </a:extLst>
          </p:cNvPr>
          <p:cNvGraphicFramePr>
            <a:graphicFrameLocks noChangeAspect="1"/>
          </p:cNvGraphicFramePr>
          <p:nvPr>
            <p:extLst>
              <p:ext uri="{D42A27DB-BD31-4B8C-83A1-F6EECF244321}">
                <p14:modId xmlns:p14="http://schemas.microsoft.com/office/powerpoint/2010/main" val="3003000572"/>
              </p:ext>
            </p:extLst>
          </p:nvPr>
        </p:nvGraphicFramePr>
        <p:xfrm>
          <a:off x="806452" y="1014072"/>
          <a:ext cx="6978650" cy="581025"/>
        </p:xfrm>
        <a:graphic>
          <a:graphicData uri="http://schemas.openxmlformats.org/presentationml/2006/ole">
            <mc:AlternateContent xmlns:mc="http://schemas.openxmlformats.org/markup-compatibility/2006">
              <mc:Choice xmlns:v="urn:schemas-microsoft-com:vml" Requires="v">
                <p:oleObj spid="_x0000_s24247" name="Equation" r:id="rId7" imgW="2895480" imgH="241200" progId="Equation.DSMT4">
                  <p:embed/>
                </p:oleObj>
              </mc:Choice>
              <mc:Fallback>
                <p:oleObj name="Equation" r:id="rId7" imgW="2895480" imgH="241200" progId="Equation.DSMT4">
                  <p:embed/>
                  <p:pic>
                    <p:nvPicPr>
                      <p:cNvPr id="2" name="Object 1">
                        <a:extLst>
                          <a:ext uri="{FF2B5EF4-FFF2-40B4-BE49-F238E27FC236}">
                            <a16:creationId xmlns:a16="http://schemas.microsoft.com/office/drawing/2014/main" id="{5ED4B898-B642-4192-AE29-555D4B6C3ACE}"/>
                          </a:ext>
                        </a:extLst>
                      </p:cNvPr>
                      <p:cNvPicPr/>
                      <p:nvPr/>
                    </p:nvPicPr>
                    <p:blipFill>
                      <a:blip r:embed="rId8"/>
                      <a:stretch>
                        <a:fillRect/>
                      </a:stretch>
                    </p:blipFill>
                    <p:spPr>
                      <a:xfrm>
                        <a:off x="806452" y="1014072"/>
                        <a:ext cx="6978650" cy="58102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92D68812-3854-420D-A905-0930ABAFF046}"/>
              </a:ext>
            </a:extLst>
          </p:cNvPr>
          <p:cNvGraphicFramePr>
            <a:graphicFrameLocks noChangeAspect="1"/>
          </p:cNvGraphicFramePr>
          <p:nvPr>
            <p:extLst>
              <p:ext uri="{D42A27DB-BD31-4B8C-83A1-F6EECF244321}">
                <p14:modId xmlns:p14="http://schemas.microsoft.com/office/powerpoint/2010/main" val="441422686"/>
              </p:ext>
            </p:extLst>
          </p:nvPr>
        </p:nvGraphicFramePr>
        <p:xfrm>
          <a:off x="2286000" y="2493445"/>
          <a:ext cx="990600" cy="760228"/>
        </p:xfrm>
        <a:graphic>
          <a:graphicData uri="http://schemas.openxmlformats.org/presentationml/2006/ole">
            <mc:AlternateContent xmlns:mc="http://schemas.openxmlformats.org/markup-compatibility/2006">
              <mc:Choice xmlns:v="urn:schemas-microsoft-com:vml" Requires="v">
                <p:oleObj spid="_x0000_s24248" name="Equation" r:id="rId9" imgW="545760" imgH="419040" progId="Equation.DSMT4">
                  <p:embed/>
                </p:oleObj>
              </mc:Choice>
              <mc:Fallback>
                <p:oleObj name="Equation" r:id="rId9" imgW="545760" imgH="419040" progId="Equation.DSMT4">
                  <p:embed/>
                  <p:pic>
                    <p:nvPicPr>
                      <p:cNvPr id="0" name=""/>
                      <p:cNvPicPr/>
                      <p:nvPr/>
                    </p:nvPicPr>
                    <p:blipFill>
                      <a:blip r:embed="rId10"/>
                      <a:stretch>
                        <a:fillRect/>
                      </a:stretch>
                    </p:blipFill>
                    <p:spPr>
                      <a:xfrm>
                        <a:off x="2286000" y="2493445"/>
                        <a:ext cx="990600" cy="760228"/>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E41BDECE-926E-4C82-B88C-CCF7BFF4D76C}"/>
              </a:ext>
            </a:extLst>
          </p:cNvPr>
          <p:cNvGraphicFramePr>
            <a:graphicFrameLocks noChangeAspect="1"/>
          </p:cNvGraphicFramePr>
          <p:nvPr>
            <p:extLst>
              <p:ext uri="{D42A27DB-BD31-4B8C-83A1-F6EECF244321}">
                <p14:modId xmlns:p14="http://schemas.microsoft.com/office/powerpoint/2010/main" val="3283687396"/>
              </p:ext>
            </p:extLst>
          </p:nvPr>
        </p:nvGraphicFramePr>
        <p:xfrm>
          <a:off x="3572237" y="2562191"/>
          <a:ext cx="1996353" cy="695359"/>
        </p:xfrm>
        <a:graphic>
          <a:graphicData uri="http://schemas.openxmlformats.org/presentationml/2006/ole">
            <mc:AlternateContent xmlns:mc="http://schemas.openxmlformats.org/markup-compatibility/2006">
              <mc:Choice xmlns:v="urn:schemas-microsoft-com:vml" Requires="v">
                <p:oleObj spid="_x0000_s24249" name="Equation" r:id="rId11" imgW="1130040" imgH="393480" progId="Equation.DSMT4">
                  <p:embed/>
                </p:oleObj>
              </mc:Choice>
              <mc:Fallback>
                <p:oleObj name="Equation" r:id="rId11" imgW="1130040" imgH="393480" progId="Equation.DSMT4">
                  <p:embed/>
                  <p:pic>
                    <p:nvPicPr>
                      <p:cNvPr id="0" name=""/>
                      <p:cNvPicPr/>
                      <p:nvPr/>
                    </p:nvPicPr>
                    <p:blipFill>
                      <a:blip r:embed="rId12"/>
                      <a:stretch>
                        <a:fillRect/>
                      </a:stretch>
                    </p:blipFill>
                    <p:spPr>
                      <a:xfrm>
                        <a:off x="3572237" y="2562191"/>
                        <a:ext cx="1996353" cy="695359"/>
                      </a:xfrm>
                      <a:prstGeom prst="rect">
                        <a:avLst/>
                      </a:prstGeom>
                    </p:spPr>
                  </p:pic>
                </p:oleObj>
              </mc:Fallback>
            </mc:AlternateContent>
          </a:graphicData>
        </a:graphic>
      </p:graphicFrame>
      <p:sp>
        <p:nvSpPr>
          <p:cNvPr id="14" name="Left Brace 13">
            <a:extLst>
              <a:ext uri="{FF2B5EF4-FFF2-40B4-BE49-F238E27FC236}">
                <a16:creationId xmlns:a16="http://schemas.microsoft.com/office/drawing/2014/main" id="{A1705E35-B6CF-4CAD-B043-A80C674399F5}"/>
              </a:ext>
            </a:extLst>
          </p:cNvPr>
          <p:cNvSpPr/>
          <p:nvPr/>
        </p:nvSpPr>
        <p:spPr bwMode="auto">
          <a:xfrm rot="16200000" flipH="1">
            <a:off x="6651455" y="1374601"/>
            <a:ext cx="380998" cy="2165697"/>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a typeface="ヒラギノ角ゴ Pro W3" pitchFamily="1" charset="-128"/>
            </a:endParaRPr>
          </a:p>
        </p:txBody>
      </p:sp>
      <p:graphicFrame>
        <p:nvGraphicFramePr>
          <p:cNvPr id="11" name="Object 10">
            <a:extLst>
              <a:ext uri="{FF2B5EF4-FFF2-40B4-BE49-F238E27FC236}">
                <a16:creationId xmlns:a16="http://schemas.microsoft.com/office/drawing/2014/main" id="{ED4C83E6-C37B-4BA8-ABFF-CFFC91C6F8E6}"/>
              </a:ext>
            </a:extLst>
          </p:cNvPr>
          <p:cNvGraphicFramePr>
            <a:graphicFrameLocks noChangeAspect="1"/>
          </p:cNvGraphicFramePr>
          <p:nvPr>
            <p:extLst>
              <p:ext uri="{D42A27DB-BD31-4B8C-83A1-F6EECF244321}">
                <p14:modId xmlns:p14="http://schemas.microsoft.com/office/powerpoint/2010/main" val="1324979282"/>
              </p:ext>
            </p:extLst>
          </p:nvPr>
        </p:nvGraphicFramePr>
        <p:xfrm>
          <a:off x="5719277" y="2512101"/>
          <a:ext cx="2313333" cy="722916"/>
        </p:xfrm>
        <a:graphic>
          <a:graphicData uri="http://schemas.openxmlformats.org/presentationml/2006/ole">
            <mc:AlternateContent xmlns:mc="http://schemas.openxmlformats.org/markup-compatibility/2006">
              <mc:Choice xmlns:v="urn:schemas-microsoft-com:vml" Requires="v">
                <p:oleObj spid="_x0000_s24250" name="Equation" r:id="rId13" imgW="1422360" imgH="444240" progId="Equation.DSMT4">
                  <p:embed/>
                </p:oleObj>
              </mc:Choice>
              <mc:Fallback>
                <p:oleObj name="Equation" r:id="rId13" imgW="1422360" imgH="444240" progId="Equation.DSMT4">
                  <p:embed/>
                  <p:pic>
                    <p:nvPicPr>
                      <p:cNvPr id="0" name=""/>
                      <p:cNvPicPr/>
                      <p:nvPr/>
                    </p:nvPicPr>
                    <p:blipFill>
                      <a:blip r:embed="rId14"/>
                      <a:stretch>
                        <a:fillRect/>
                      </a:stretch>
                    </p:blipFill>
                    <p:spPr>
                      <a:xfrm>
                        <a:off x="5719277" y="2512101"/>
                        <a:ext cx="2313333" cy="722916"/>
                      </a:xfrm>
                      <a:prstGeom prst="rect">
                        <a:avLst/>
                      </a:prstGeom>
                    </p:spPr>
                  </p:pic>
                </p:oleObj>
              </mc:Fallback>
            </mc:AlternateContent>
          </a:graphicData>
        </a:graphic>
      </p:graphicFrame>
      <p:sp>
        <p:nvSpPr>
          <p:cNvPr id="20" name="TextBox 19">
            <a:extLst>
              <a:ext uri="{FF2B5EF4-FFF2-40B4-BE49-F238E27FC236}">
                <a16:creationId xmlns:a16="http://schemas.microsoft.com/office/drawing/2014/main" id="{E4EE2344-63E3-4C8C-B5DC-D3B3A9285134}"/>
              </a:ext>
            </a:extLst>
          </p:cNvPr>
          <p:cNvSpPr txBox="1"/>
          <p:nvPr/>
        </p:nvSpPr>
        <p:spPr>
          <a:xfrm>
            <a:off x="292334" y="3685222"/>
            <a:ext cx="2438400" cy="1477328"/>
          </a:xfrm>
          <a:prstGeom prst="rect">
            <a:avLst/>
          </a:prstGeom>
          <a:noFill/>
        </p:spPr>
        <p:txBody>
          <a:bodyPr wrap="square" rtlCol="0">
            <a:spAutoFit/>
          </a:bodyPr>
          <a:lstStyle/>
          <a:p>
            <a:r>
              <a:rPr lang="en-US" dirty="0"/>
              <a:t>Bias from</a:t>
            </a:r>
          </a:p>
          <a:p>
            <a:pPr marL="285750" indent="-285750">
              <a:buFont typeface="Arial" panose="020B0604020202020204" pitchFamily="34" charset="0"/>
              <a:buChar char="•"/>
            </a:pPr>
            <a:r>
              <a:rPr lang="en-US" dirty="0"/>
              <a:t>Specification error</a:t>
            </a:r>
          </a:p>
          <a:p>
            <a:pPr marL="285750" indent="-285750">
              <a:buFont typeface="Arial" panose="020B0604020202020204" pitchFamily="34" charset="0"/>
              <a:buChar char="•"/>
            </a:pPr>
            <a:r>
              <a:rPr lang="en-US" dirty="0"/>
              <a:t>Measurement error</a:t>
            </a:r>
          </a:p>
          <a:p>
            <a:pPr marL="285750" indent="-285750">
              <a:buFont typeface="Arial" panose="020B0604020202020204" pitchFamily="34" charset="0"/>
              <a:buChar char="•"/>
            </a:pPr>
            <a:r>
              <a:rPr lang="en-US" dirty="0"/>
              <a:t>Data processing error</a:t>
            </a:r>
          </a:p>
        </p:txBody>
      </p:sp>
      <p:sp>
        <p:nvSpPr>
          <p:cNvPr id="21" name="TextBox 20">
            <a:extLst>
              <a:ext uri="{FF2B5EF4-FFF2-40B4-BE49-F238E27FC236}">
                <a16:creationId xmlns:a16="http://schemas.microsoft.com/office/drawing/2014/main" id="{5738DC0B-3314-49C7-BA20-EF3EBE515E07}"/>
              </a:ext>
            </a:extLst>
          </p:cNvPr>
          <p:cNvSpPr txBox="1"/>
          <p:nvPr/>
        </p:nvSpPr>
        <p:spPr>
          <a:xfrm>
            <a:off x="2685136" y="3693513"/>
            <a:ext cx="2438400" cy="1200329"/>
          </a:xfrm>
          <a:prstGeom prst="rect">
            <a:avLst/>
          </a:prstGeom>
          <a:noFill/>
        </p:spPr>
        <p:txBody>
          <a:bodyPr wrap="square" rtlCol="0">
            <a:spAutoFit/>
          </a:bodyPr>
          <a:lstStyle/>
          <a:p>
            <a:r>
              <a:rPr lang="en-US" dirty="0"/>
              <a:t>Variance from</a:t>
            </a:r>
          </a:p>
          <a:p>
            <a:pPr marL="285750" indent="-285750">
              <a:buFont typeface="Arial" panose="020B0604020202020204" pitchFamily="34" charset="0"/>
              <a:buChar char="•"/>
            </a:pPr>
            <a:r>
              <a:rPr lang="en-US" dirty="0"/>
              <a:t>Measurement error</a:t>
            </a:r>
          </a:p>
          <a:p>
            <a:pPr marL="285750" indent="-285750">
              <a:buFont typeface="Arial" panose="020B0604020202020204" pitchFamily="34" charset="0"/>
              <a:buChar char="•"/>
            </a:pPr>
            <a:r>
              <a:rPr lang="en-US" dirty="0"/>
              <a:t>Data processing error</a:t>
            </a:r>
          </a:p>
        </p:txBody>
      </p:sp>
      <p:sp>
        <p:nvSpPr>
          <p:cNvPr id="22" name="TextBox 21">
            <a:extLst>
              <a:ext uri="{FF2B5EF4-FFF2-40B4-BE49-F238E27FC236}">
                <a16:creationId xmlns:a16="http://schemas.microsoft.com/office/drawing/2014/main" id="{846D16FD-680A-49C9-B50C-A44C405B4C22}"/>
              </a:ext>
            </a:extLst>
          </p:cNvPr>
          <p:cNvSpPr txBox="1"/>
          <p:nvPr/>
        </p:nvSpPr>
        <p:spPr>
          <a:xfrm>
            <a:off x="5029200" y="3685222"/>
            <a:ext cx="2438400" cy="1477328"/>
          </a:xfrm>
          <a:prstGeom prst="rect">
            <a:avLst/>
          </a:prstGeom>
          <a:noFill/>
        </p:spPr>
        <p:txBody>
          <a:bodyPr wrap="square" rtlCol="0">
            <a:spAutoFit/>
          </a:bodyPr>
          <a:lstStyle/>
          <a:p>
            <a:r>
              <a:rPr lang="en-US" dirty="0"/>
              <a:t>Variance &amp; Bias</a:t>
            </a:r>
          </a:p>
          <a:p>
            <a:r>
              <a:rPr lang="en-US" dirty="0"/>
              <a:t>from</a:t>
            </a:r>
          </a:p>
          <a:p>
            <a:pPr marL="285750" indent="-285750">
              <a:buFont typeface="Arial" panose="020B0604020202020204" pitchFamily="34" charset="0"/>
              <a:buChar char="•"/>
            </a:pPr>
            <a:r>
              <a:rPr lang="en-US" dirty="0"/>
              <a:t>Noncoverage</a:t>
            </a:r>
          </a:p>
          <a:p>
            <a:pPr marL="285750" indent="-285750">
              <a:buFont typeface="Arial" panose="020B0604020202020204" pitchFamily="34" charset="0"/>
              <a:buChar char="•"/>
            </a:pPr>
            <a:r>
              <a:rPr lang="en-US" dirty="0"/>
              <a:t>Nonselection</a:t>
            </a:r>
          </a:p>
          <a:p>
            <a:pPr marL="285750" indent="-285750">
              <a:buFont typeface="Arial" panose="020B0604020202020204" pitchFamily="34" charset="0"/>
              <a:buChar char="•"/>
            </a:pPr>
            <a:r>
              <a:rPr lang="en-US" dirty="0"/>
              <a:t>Nonresponse</a:t>
            </a:r>
          </a:p>
        </p:txBody>
      </p:sp>
      <p:cxnSp>
        <p:nvCxnSpPr>
          <p:cNvPr id="23" name="Straight Arrow Connector 22">
            <a:extLst>
              <a:ext uri="{FF2B5EF4-FFF2-40B4-BE49-F238E27FC236}">
                <a16:creationId xmlns:a16="http://schemas.microsoft.com/office/drawing/2014/main" id="{CC3030F7-1433-4681-B815-EC994EAD8216}"/>
              </a:ext>
            </a:extLst>
          </p:cNvPr>
          <p:cNvCxnSpPr>
            <a:cxnSpLocks/>
          </p:cNvCxnSpPr>
          <p:nvPr/>
        </p:nvCxnSpPr>
        <p:spPr bwMode="auto">
          <a:xfrm flipV="1">
            <a:off x="1447800" y="3217153"/>
            <a:ext cx="780138" cy="708872"/>
          </a:xfrm>
          <a:prstGeom prst="straightConnector1">
            <a:avLst/>
          </a:prstGeom>
          <a:noFill/>
          <a:ln w="28575" cap="flat" cmpd="sng" algn="ctr">
            <a:solidFill>
              <a:schemeClr val="accent1"/>
            </a:solidFill>
            <a:prstDash val="solid"/>
            <a:round/>
            <a:headEnd type="none" w="med" len="med"/>
            <a:tailEnd type="triangle"/>
          </a:ln>
          <a:effectLst/>
        </p:spPr>
      </p:cxnSp>
      <p:cxnSp>
        <p:nvCxnSpPr>
          <p:cNvPr id="24" name="Straight Arrow Connector 23">
            <a:extLst>
              <a:ext uri="{FF2B5EF4-FFF2-40B4-BE49-F238E27FC236}">
                <a16:creationId xmlns:a16="http://schemas.microsoft.com/office/drawing/2014/main" id="{8927E2B6-5142-4357-8881-8163A0D78E0C}"/>
              </a:ext>
            </a:extLst>
          </p:cNvPr>
          <p:cNvCxnSpPr>
            <a:cxnSpLocks/>
          </p:cNvCxnSpPr>
          <p:nvPr/>
        </p:nvCxnSpPr>
        <p:spPr bwMode="auto">
          <a:xfrm flipH="1" flipV="1">
            <a:off x="5123536" y="3289733"/>
            <a:ext cx="646293" cy="494908"/>
          </a:xfrm>
          <a:prstGeom prst="straightConnector1">
            <a:avLst/>
          </a:prstGeom>
          <a:noFill/>
          <a:ln w="28575" cap="flat" cmpd="sng" algn="ctr">
            <a:solidFill>
              <a:schemeClr val="accent1"/>
            </a:solidFill>
            <a:prstDash val="solid"/>
            <a:round/>
            <a:headEnd type="none" w="med" len="med"/>
            <a:tailEnd type="triangle"/>
          </a:ln>
          <a:effectLst/>
        </p:spPr>
      </p:cxnSp>
      <p:cxnSp>
        <p:nvCxnSpPr>
          <p:cNvPr id="25" name="Straight Arrow Connector 24">
            <a:extLst>
              <a:ext uri="{FF2B5EF4-FFF2-40B4-BE49-F238E27FC236}">
                <a16:creationId xmlns:a16="http://schemas.microsoft.com/office/drawing/2014/main" id="{822C18A6-8DD9-4840-81C5-C94EFF2D31AA}"/>
              </a:ext>
            </a:extLst>
          </p:cNvPr>
          <p:cNvCxnSpPr>
            <a:cxnSpLocks/>
          </p:cNvCxnSpPr>
          <p:nvPr/>
        </p:nvCxnSpPr>
        <p:spPr bwMode="auto">
          <a:xfrm flipH="1" flipV="1">
            <a:off x="3250483" y="3138917"/>
            <a:ext cx="470853" cy="684806"/>
          </a:xfrm>
          <a:prstGeom prst="straightConnector1">
            <a:avLst/>
          </a:prstGeom>
          <a:noFill/>
          <a:ln w="28575" cap="flat" cmpd="sng" algn="ctr">
            <a:solidFill>
              <a:schemeClr val="accent1"/>
            </a:solidFill>
            <a:prstDash val="solid"/>
            <a:round/>
            <a:headEnd type="none" w="med" len="med"/>
            <a:tailEnd type="triangle"/>
          </a:ln>
          <a:effectLst/>
        </p:spPr>
      </p:cxnSp>
      <p:sp>
        <p:nvSpPr>
          <p:cNvPr id="26" name="TextBox 25">
            <a:extLst>
              <a:ext uri="{FF2B5EF4-FFF2-40B4-BE49-F238E27FC236}">
                <a16:creationId xmlns:a16="http://schemas.microsoft.com/office/drawing/2014/main" id="{936C9666-1AA3-4DDD-AA04-ABE5CF0B8CAD}"/>
              </a:ext>
            </a:extLst>
          </p:cNvPr>
          <p:cNvSpPr txBox="1"/>
          <p:nvPr/>
        </p:nvSpPr>
        <p:spPr>
          <a:xfrm>
            <a:off x="7073224" y="3685222"/>
            <a:ext cx="1998428" cy="923330"/>
          </a:xfrm>
          <a:prstGeom prst="rect">
            <a:avLst/>
          </a:prstGeom>
          <a:noFill/>
        </p:spPr>
        <p:txBody>
          <a:bodyPr wrap="square" rtlCol="0">
            <a:spAutoFit/>
          </a:bodyPr>
          <a:lstStyle/>
          <a:p>
            <a:r>
              <a:rPr lang="en-US" dirty="0"/>
              <a:t>Recording error/capture error interaction</a:t>
            </a:r>
          </a:p>
        </p:txBody>
      </p:sp>
      <p:cxnSp>
        <p:nvCxnSpPr>
          <p:cNvPr id="27" name="Straight Arrow Connector 26">
            <a:extLst>
              <a:ext uri="{FF2B5EF4-FFF2-40B4-BE49-F238E27FC236}">
                <a16:creationId xmlns:a16="http://schemas.microsoft.com/office/drawing/2014/main" id="{9B706837-BB7C-4FD9-888E-DE068B7C2794}"/>
              </a:ext>
            </a:extLst>
          </p:cNvPr>
          <p:cNvCxnSpPr>
            <a:cxnSpLocks/>
          </p:cNvCxnSpPr>
          <p:nvPr/>
        </p:nvCxnSpPr>
        <p:spPr bwMode="auto">
          <a:xfrm flipH="1" flipV="1">
            <a:off x="7073225" y="3172883"/>
            <a:ext cx="348777" cy="611758"/>
          </a:xfrm>
          <a:prstGeom prst="straightConnector1">
            <a:avLst/>
          </a:prstGeom>
          <a:noFill/>
          <a:ln w="28575" cap="flat" cmpd="sng" algn="ctr">
            <a:solidFill>
              <a:schemeClr val="accent1"/>
            </a:solidFill>
            <a:prstDash val="solid"/>
            <a:round/>
            <a:headEnd type="none" w="med" len="med"/>
            <a:tailEnd type="triangle"/>
          </a:ln>
          <a:effectLst/>
        </p:spPr>
      </p:cxnSp>
      <p:sp>
        <p:nvSpPr>
          <p:cNvPr id="28" name="Content Placeholder 8">
            <a:extLst>
              <a:ext uri="{FF2B5EF4-FFF2-40B4-BE49-F238E27FC236}">
                <a16:creationId xmlns:a16="http://schemas.microsoft.com/office/drawing/2014/main" id="{DDDC7A16-1763-4023-86E4-B92D48B99172}"/>
              </a:ext>
            </a:extLst>
          </p:cNvPr>
          <p:cNvSpPr txBox="1">
            <a:spLocks/>
          </p:cNvSpPr>
          <p:nvPr/>
        </p:nvSpPr>
        <p:spPr>
          <a:xfrm>
            <a:off x="381001" y="505703"/>
            <a:ext cx="8077200" cy="487985"/>
          </a:xfrm>
          <a:prstGeom prst="rect">
            <a:avLst/>
          </a:prstGeom>
          <a:ln>
            <a:noFill/>
          </a:ln>
        </p:spPr>
        <p:txBody>
          <a:bodyPr/>
          <a:lstStyle>
            <a:lvl1pPr marL="225425" indent="-225425" algn="l" rtl="0" eaLnBrk="1" fontAlgn="base" hangingPunct="1">
              <a:spcBef>
                <a:spcPct val="20000"/>
              </a:spcBef>
              <a:spcAft>
                <a:spcPct val="0"/>
              </a:spcAft>
              <a:buClrTx/>
              <a:buSzPct val="80000"/>
              <a:buFont typeface="Wingdings" pitchFamily="2" charset="2"/>
              <a:buChar char="§"/>
              <a:defRPr sz="2000">
                <a:solidFill>
                  <a:schemeClr val="tx1"/>
                </a:solidFill>
                <a:latin typeface="+mn-lt"/>
                <a:ea typeface="+mn-ea"/>
                <a:cs typeface="+mn-cs"/>
              </a:defRPr>
            </a:lvl1pPr>
            <a:lvl2pPr marL="457200" indent="-231775" algn="l" rtl="0" eaLnBrk="1" fontAlgn="base" hangingPunct="1">
              <a:spcBef>
                <a:spcPct val="20000"/>
              </a:spcBef>
              <a:spcAft>
                <a:spcPct val="0"/>
              </a:spcAft>
              <a:buClrTx/>
              <a:buSzPct val="80000"/>
              <a:buFont typeface="Arial" charset="0"/>
              <a:buChar char="–"/>
              <a:tabLst/>
              <a:defRPr sz="1800">
                <a:solidFill>
                  <a:schemeClr val="tx1"/>
                </a:solidFill>
                <a:latin typeface="+mn-lt"/>
                <a:cs typeface="+mn-cs"/>
              </a:defRPr>
            </a:lvl2pPr>
            <a:lvl3pPr marL="679450" indent="-222250" algn="l" rtl="0" eaLnBrk="1" fontAlgn="base" hangingPunct="1">
              <a:spcBef>
                <a:spcPct val="20000"/>
              </a:spcBef>
              <a:spcAft>
                <a:spcPct val="0"/>
              </a:spcAft>
              <a:buClrTx/>
              <a:buSzPct val="80000"/>
              <a:buFont typeface="Wingdings" pitchFamily="2" charset="2"/>
              <a:buChar char="§"/>
              <a:defRPr sz="1600">
                <a:solidFill>
                  <a:schemeClr val="tx1"/>
                </a:solidFill>
                <a:latin typeface="+mn-lt"/>
                <a:cs typeface="+mn-cs"/>
              </a:defRPr>
            </a:lvl3pPr>
            <a:lvl4pPr marL="1600200" indent="-228600" algn="l" rtl="0" eaLnBrk="1" fontAlgn="base" hangingPunct="1">
              <a:spcBef>
                <a:spcPct val="20000"/>
              </a:spcBef>
              <a:spcAft>
                <a:spcPct val="0"/>
              </a:spcAft>
              <a:buClr>
                <a:srgbClr val="003F82"/>
              </a:buClr>
              <a:buSzPct val="80000"/>
              <a:buFont typeface="Wingdings" pitchFamily="2" charset="2"/>
              <a:buChar char="§"/>
              <a:defRPr sz="1400">
                <a:solidFill>
                  <a:schemeClr val="tx1"/>
                </a:solidFill>
                <a:latin typeface="+mn-lt"/>
                <a:cs typeface="+mn-cs"/>
              </a:defRPr>
            </a:lvl4pPr>
            <a:lvl5pPr marL="2057400" indent="-228600" algn="l" rtl="0" eaLnBrk="1" fontAlgn="base" hangingPunct="1">
              <a:spcBef>
                <a:spcPct val="20000"/>
              </a:spcBef>
              <a:spcAft>
                <a:spcPct val="0"/>
              </a:spcAft>
              <a:buClr>
                <a:srgbClr val="003F82"/>
              </a:buClr>
              <a:buSzPct val="80000"/>
              <a:buFont typeface="Wingdings" pitchFamily="2" charset="2"/>
              <a:buChar char="§"/>
              <a:defRPr sz="1200">
                <a:solidFill>
                  <a:schemeClr val="tx1"/>
                </a:solidFill>
                <a:latin typeface="+mn-lt"/>
                <a:cs typeface="+mn-cs"/>
              </a:defRPr>
            </a:lvl5pPr>
            <a:lvl6pPr marL="25146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6pPr>
            <a:lvl7pPr marL="29718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7pPr>
            <a:lvl8pPr marL="34290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8pPr>
            <a:lvl9pPr marL="38862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9pPr>
          </a:lstStyle>
          <a:p>
            <a:pPr marL="0" indent="0" algn="ctr">
              <a:buFont typeface="Wingdings" pitchFamily="2" charset="2"/>
              <a:buNone/>
            </a:pPr>
            <a:r>
              <a:rPr lang="en-US" sz="2800" kern="0" dirty="0">
                <a:solidFill>
                  <a:srgbClr val="FF0000"/>
                </a:solidFill>
              </a:rPr>
              <a:t>Total Error</a:t>
            </a:r>
            <a:r>
              <a:rPr lang="en-US" sz="2800" kern="0" dirty="0">
                <a:solidFill>
                  <a:schemeClr val="tx1">
                    <a:lumMod val="95000"/>
                    <a:lumOff val="5000"/>
                  </a:schemeClr>
                </a:solidFill>
              </a:rPr>
              <a:t> </a:t>
            </a:r>
            <a:r>
              <a:rPr lang="en-US" sz="2800" kern="0" dirty="0"/>
              <a:t>= </a:t>
            </a:r>
            <a:r>
              <a:rPr lang="en-US" sz="2800" kern="0" dirty="0">
                <a:solidFill>
                  <a:schemeClr val="accent1">
                    <a:lumMod val="60000"/>
                    <a:lumOff val="40000"/>
                  </a:schemeClr>
                </a:solidFill>
              </a:rPr>
              <a:t>Data Enc Error</a:t>
            </a:r>
            <a:r>
              <a:rPr lang="en-US" sz="2800" kern="0" dirty="0"/>
              <a:t>  + </a:t>
            </a:r>
            <a:r>
              <a:rPr lang="en-US" sz="2800" kern="0" dirty="0">
                <a:solidFill>
                  <a:schemeClr val="accent2">
                    <a:lumMod val="75000"/>
                  </a:schemeClr>
                </a:solidFill>
              </a:rPr>
              <a:t>Samp Recr Error</a:t>
            </a:r>
          </a:p>
          <a:p>
            <a:pPr marL="0" indent="0" algn="ctr">
              <a:buFont typeface="Wingdings" pitchFamily="2" charset="2"/>
              <a:buNone/>
            </a:pPr>
            <a:endParaRPr lang="en-US" kern="0" dirty="0"/>
          </a:p>
          <a:p>
            <a:pPr marL="0" indent="0" algn="ctr">
              <a:buFont typeface="Wingdings" pitchFamily="2" charset="2"/>
              <a:buNone/>
            </a:pPr>
            <a:endParaRPr lang="en-US" kern="0" dirty="0"/>
          </a:p>
        </p:txBody>
      </p:sp>
      <p:sp>
        <p:nvSpPr>
          <p:cNvPr id="3" name="Slide Number Placeholder 2">
            <a:extLst>
              <a:ext uri="{FF2B5EF4-FFF2-40B4-BE49-F238E27FC236}">
                <a16:creationId xmlns:a16="http://schemas.microsoft.com/office/drawing/2014/main" id="{A8D3D919-6DC5-4851-9061-71CB164F2C8D}"/>
              </a:ext>
            </a:extLst>
          </p:cNvPr>
          <p:cNvSpPr>
            <a:spLocks noGrp="1"/>
          </p:cNvSpPr>
          <p:nvPr>
            <p:ph type="sldNum" sz="quarter" idx="10"/>
          </p:nvPr>
        </p:nvSpPr>
        <p:spPr/>
        <p:txBody>
          <a:bodyPr/>
          <a:lstStyle/>
          <a:p>
            <a:fld id="{D4325D4D-289E-48C1-B277-2BEB492A7D19}" type="slidenum">
              <a:rPr lang="en-US" smtClean="0"/>
              <a:pPr/>
              <a:t>12</a:t>
            </a:fld>
            <a:endParaRPr lang="en-US" dirty="0"/>
          </a:p>
        </p:txBody>
      </p:sp>
    </p:spTree>
    <p:extLst>
      <p:ext uri="{BB962C8B-B14F-4D97-AF65-F5344CB8AC3E}">
        <p14:creationId xmlns:p14="http://schemas.microsoft.com/office/powerpoint/2010/main" val="1344767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14" grpId="0" animBg="1"/>
      <p:bldP spid="20" grpId="0"/>
      <p:bldP spid="21" grpId="0"/>
      <p:bldP spid="22" grpId="0"/>
      <p:bldP spid="2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72040-08B0-4860-BC28-38E0AB839F5C}"/>
              </a:ext>
            </a:extLst>
          </p:cNvPr>
          <p:cNvSpPr>
            <a:spLocks noGrp="1"/>
          </p:cNvSpPr>
          <p:nvPr>
            <p:ph type="title"/>
          </p:nvPr>
        </p:nvSpPr>
        <p:spPr>
          <a:xfrm>
            <a:off x="1" y="-22860"/>
            <a:ext cx="9140826" cy="572464"/>
          </a:xfrm>
        </p:spPr>
        <p:txBody>
          <a:bodyPr/>
          <a:lstStyle/>
          <a:p>
            <a:r>
              <a:rPr lang="en-US" dirty="0"/>
              <a:t>Interpretation of </a:t>
            </a:r>
          </a:p>
        </p:txBody>
      </p:sp>
      <p:sp>
        <p:nvSpPr>
          <p:cNvPr id="3" name="Content Placeholder 2">
            <a:extLst>
              <a:ext uri="{FF2B5EF4-FFF2-40B4-BE49-F238E27FC236}">
                <a16:creationId xmlns:a16="http://schemas.microsoft.com/office/drawing/2014/main" id="{D49335E4-622F-46F5-AAFF-9E459D329E69}"/>
              </a:ext>
            </a:extLst>
          </p:cNvPr>
          <p:cNvSpPr>
            <a:spLocks noGrp="1"/>
          </p:cNvSpPr>
          <p:nvPr>
            <p:ph idx="1"/>
          </p:nvPr>
        </p:nvSpPr>
        <p:spPr>
          <a:xfrm>
            <a:off x="455614" y="742950"/>
            <a:ext cx="8229600" cy="3810000"/>
          </a:xfrm>
        </p:spPr>
        <p:txBody>
          <a:bodyPr/>
          <a:lstStyle/>
          <a:p>
            <a:r>
              <a:rPr lang="en-US" dirty="0"/>
              <a:t>Not much is known about </a:t>
            </a:r>
            <a:r>
              <a:rPr lang="el-GR" i="1" dirty="0"/>
              <a:t>ρ</a:t>
            </a:r>
            <a:r>
              <a:rPr lang="en-US" i="1" baseline="-25000" dirty="0"/>
              <a:t>RX</a:t>
            </a:r>
            <a:r>
              <a:rPr lang="en-US" dirty="0"/>
              <a:t> for nonprobability samples.</a:t>
            </a:r>
          </a:p>
          <a:p>
            <a:r>
              <a:rPr lang="en-US" dirty="0"/>
              <a:t>However, </a:t>
            </a:r>
            <a:r>
              <a:rPr lang="el-GR" i="1" dirty="0"/>
              <a:t>ρ</a:t>
            </a:r>
            <a:r>
              <a:rPr lang="en-US" i="1" baseline="-25000" dirty="0"/>
              <a:t>RX</a:t>
            </a:r>
            <a:r>
              <a:rPr lang="en-US" dirty="0"/>
              <a:t> has been studied extensively for surveys (through the estimation of nonresponse bias). </a:t>
            </a:r>
          </a:p>
          <a:p>
            <a:r>
              <a:rPr lang="el-GR" i="1" dirty="0"/>
              <a:t>ρ</a:t>
            </a:r>
            <a:r>
              <a:rPr lang="en-US" i="1" baseline="-25000" dirty="0"/>
              <a:t>RX</a:t>
            </a:r>
            <a:r>
              <a:rPr lang="en-US" i="1" dirty="0"/>
              <a:t> </a:t>
            </a:r>
            <a:r>
              <a:rPr lang="en-US" dirty="0"/>
              <a:t>will be smaller for nonprobability samples when gates 1, 2 and 3 are entered for all members of the population. </a:t>
            </a:r>
          </a:p>
          <a:p>
            <a:r>
              <a:rPr lang="en-US" dirty="0"/>
              <a:t>Ability to adjust for sample recruitment bias is better for surveys because</a:t>
            </a:r>
          </a:p>
          <a:p>
            <a:pPr lvl="1"/>
            <a:r>
              <a:rPr lang="en-US" dirty="0"/>
              <a:t>We have more control over who enters gates 1-3 and thus more control over </a:t>
            </a:r>
            <a:r>
              <a:rPr lang="el-GR" i="1" dirty="0"/>
              <a:t>ρ</a:t>
            </a:r>
            <a:r>
              <a:rPr lang="en-US" i="1" baseline="-25000" dirty="0"/>
              <a:t>RX</a:t>
            </a:r>
            <a:r>
              <a:rPr lang="en-US" i="1" dirty="0"/>
              <a:t> </a:t>
            </a:r>
            <a:endParaRPr lang="en-US" dirty="0"/>
          </a:p>
          <a:p>
            <a:pPr lvl="1"/>
            <a:r>
              <a:rPr lang="en-US" dirty="0"/>
              <a:t>We often know a lot about sample recruitment failures and how to adjust for them through weighting and imputation.</a:t>
            </a:r>
          </a:p>
          <a:p>
            <a:pPr marL="0" indent="0">
              <a:buNone/>
            </a:pPr>
            <a:r>
              <a:rPr lang="en-US" dirty="0"/>
              <a:t> </a:t>
            </a:r>
          </a:p>
          <a:p>
            <a:endParaRPr lang="en-US" dirty="0"/>
          </a:p>
        </p:txBody>
      </p:sp>
      <p:graphicFrame>
        <p:nvGraphicFramePr>
          <p:cNvPr id="5" name="Object 4">
            <a:extLst>
              <a:ext uri="{FF2B5EF4-FFF2-40B4-BE49-F238E27FC236}">
                <a16:creationId xmlns:a16="http://schemas.microsoft.com/office/drawing/2014/main" id="{AFDEA323-E7E0-4D26-B059-9FD7766113CA}"/>
              </a:ext>
            </a:extLst>
          </p:cNvPr>
          <p:cNvGraphicFramePr>
            <a:graphicFrameLocks noChangeAspect="1"/>
          </p:cNvGraphicFramePr>
          <p:nvPr>
            <p:extLst/>
          </p:nvPr>
        </p:nvGraphicFramePr>
        <p:xfrm>
          <a:off x="2286000" y="-67695"/>
          <a:ext cx="686051" cy="620713"/>
        </p:xfrm>
        <a:graphic>
          <a:graphicData uri="http://schemas.openxmlformats.org/presentationml/2006/ole">
            <mc:AlternateContent xmlns:mc="http://schemas.openxmlformats.org/markup-compatibility/2006">
              <mc:Choice xmlns:v="urn:schemas-microsoft-com:vml" Requires="v">
                <p:oleObj spid="_x0000_s39030" name="Equation" r:id="rId3" imgW="266400" imgH="241200" progId="Equation.DSMT4">
                  <p:embed/>
                </p:oleObj>
              </mc:Choice>
              <mc:Fallback>
                <p:oleObj name="Equation" r:id="rId3" imgW="266400" imgH="241200" progId="Equation.DSMT4">
                  <p:embed/>
                  <p:pic>
                    <p:nvPicPr>
                      <p:cNvPr id="5" name="Object 4">
                        <a:extLst>
                          <a:ext uri="{FF2B5EF4-FFF2-40B4-BE49-F238E27FC236}">
                            <a16:creationId xmlns:a16="http://schemas.microsoft.com/office/drawing/2014/main" id="{AFDEA323-E7E0-4D26-B059-9FD7766113CA}"/>
                          </a:ext>
                        </a:extLst>
                      </p:cNvPr>
                      <p:cNvPicPr/>
                      <p:nvPr/>
                    </p:nvPicPr>
                    <p:blipFill>
                      <a:blip r:embed="rId4"/>
                      <a:stretch>
                        <a:fillRect/>
                      </a:stretch>
                    </p:blipFill>
                    <p:spPr>
                      <a:xfrm>
                        <a:off x="2286000" y="-67695"/>
                        <a:ext cx="686051" cy="620713"/>
                      </a:xfrm>
                      <a:prstGeom prst="rect">
                        <a:avLst/>
                      </a:prstGeom>
                    </p:spPr>
                  </p:pic>
                </p:oleObj>
              </mc:Fallback>
            </mc:AlternateContent>
          </a:graphicData>
        </a:graphic>
      </p:graphicFrame>
      <p:sp>
        <p:nvSpPr>
          <p:cNvPr id="4" name="Slide Number Placeholder 3">
            <a:extLst>
              <a:ext uri="{FF2B5EF4-FFF2-40B4-BE49-F238E27FC236}">
                <a16:creationId xmlns:a16="http://schemas.microsoft.com/office/drawing/2014/main" id="{E9D69EB4-9AAF-433B-A00B-A10873345848}"/>
              </a:ext>
            </a:extLst>
          </p:cNvPr>
          <p:cNvSpPr>
            <a:spLocks noGrp="1"/>
          </p:cNvSpPr>
          <p:nvPr>
            <p:ph type="sldNum" sz="quarter" idx="10"/>
          </p:nvPr>
        </p:nvSpPr>
        <p:spPr/>
        <p:txBody>
          <a:bodyPr/>
          <a:lstStyle/>
          <a:p>
            <a:fld id="{D4325D4D-289E-48C1-B277-2BEB492A7D19}" type="slidenum">
              <a:rPr lang="en-US" smtClean="0"/>
              <a:pPr/>
              <a:t>13</a:t>
            </a:fld>
            <a:endParaRPr lang="en-US" dirty="0"/>
          </a:p>
        </p:txBody>
      </p:sp>
    </p:spTree>
    <p:extLst>
      <p:ext uri="{BB962C8B-B14F-4D97-AF65-F5344CB8AC3E}">
        <p14:creationId xmlns:p14="http://schemas.microsoft.com/office/powerpoint/2010/main" val="3609202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7828C-34CD-4B84-8E48-4127D39C8F27}"/>
              </a:ext>
            </a:extLst>
          </p:cNvPr>
          <p:cNvSpPr>
            <a:spLocks noGrp="1"/>
          </p:cNvSpPr>
          <p:nvPr>
            <p:ph type="title"/>
          </p:nvPr>
        </p:nvSpPr>
        <p:spPr/>
        <p:txBody>
          <a:bodyPr/>
          <a:lstStyle/>
          <a:p>
            <a:r>
              <a:rPr lang="en-US" dirty="0"/>
              <a:t>Illustration of Some Uses of these Results?</a:t>
            </a:r>
          </a:p>
        </p:txBody>
      </p:sp>
      <p:sp>
        <p:nvSpPr>
          <p:cNvPr id="3" name="Content Placeholder 2">
            <a:extLst>
              <a:ext uri="{FF2B5EF4-FFF2-40B4-BE49-F238E27FC236}">
                <a16:creationId xmlns:a16="http://schemas.microsoft.com/office/drawing/2014/main" id="{F74CE9A2-B960-4D03-9D46-1CC5DF7DA662}"/>
              </a:ext>
            </a:extLst>
          </p:cNvPr>
          <p:cNvSpPr>
            <a:spLocks noGrp="1"/>
          </p:cNvSpPr>
          <p:nvPr>
            <p:ph idx="1"/>
          </p:nvPr>
        </p:nvSpPr>
        <p:spPr>
          <a:xfrm>
            <a:off x="455614" y="798314"/>
            <a:ext cx="8229600" cy="3546872"/>
          </a:xfrm>
        </p:spPr>
        <p:txBody>
          <a:bodyPr/>
          <a:lstStyle/>
          <a:p>
            <a:pPr marL="0" indent="0">
              <a:buNone/>
            </a:pPr>
            <a:r>
              <a:rPr lang="en-US" sz="2800" b="1" dirty="0"/>
              <a:t>Which is more accurate?</a:t>
            </a:r>
            <a:r>
              <a:rPr lang="en-US" sz="2800" dirty="0"/>
              <a:t> </a:t>
            </a:r>
          </a:p>
          <a:p>
            <a:pPr marL="457200" indent="-457200">
              <a:buFont typeface="+mj-lt"/>
              <a:buAutoNum type="arabicPeriod"/>
            </a:pPr>
            <a:r>
              <a:rPr lang="en-US" sz="2400" dirty="0"/>
              <a:t>An estimate of the population average based upon an administrative data set with almost 100,000,000 population records and over 80% coverage?  or</a:t>
            </a:r>
          </a:p>
          <a:p>
            <a:pPr marL="457200" indent="-457200">
              <a:buFont typeface="+mj-lt"/>
              <a:buAutoNum type="arabicPeriod"/>
            </a:pPr>
            <a:r>
              <a:rPr lang="en-US" sz="2400" dirty="0"/>
              <a:t>A national survey estimate based upon probability sample of size 3,300 completed cases with a 55% response rate?</a:t>
            </a:r>
          </a:p>
        </p:txBody>
      </p:sp>
      <p:sp>
        <p:nvSpPr>
          <p:cNvPr id="4" name="Slide Number Placeholder 3">
            <a:extLst>
              <a:ext uri="{FF2B5EF4-FFF2-40B4-BE49-F238E27FC236}">
                <a16:creationId xmlns:a16="http://schemas.microsoft.com/office/drawing/2014/main" id="{7F77E818-B3DB-4E56-9A35-AA44E1522FFF}"/>
              </a:ext>
            </a:extLst>
          </p:cNvPr>
          <p:cNvSpPr>
            <a:spLocks noGrp="1"/>
          </p:cNvSpPr>
          <p:nvPr>
            <p:ph type="sldNum" sz="quarter" idx="10"/>
          </p:nvPr>
        </p:nvSpPr>
        <p:spPr/>
        <p:txBody>
          <a:bodyPr/>
          <a:lstStyle/>
          <a:p>
            <a:fld id="{D4325D4D-289E-48C1-B277-2BEB492A7D19}" type="slidenum">
              <a:rPr lang="en-US" smtClean="0"/>
              <a:pPr/>
              <a:t>14</a:t>
            </a:fld>
            <a:endParaRPr lang="en-US" dirty="0"/>
          </a:p>
        </p:txBody>
      </p:sp>
    </p:spTree>
    <p:extLst>
      <p:ext uri="{BB962C8B-B14F-4D97-AF65-F5344CB8AC3E}">
        <p14:creationId xmlns:p14="http://schemas.microsoft.com/office/powerpoint/2010/main" val="3603728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51506"/>
            <a:ext cx="9144000" cy="960263"/>
          </a:xfrm>
        </p:spPr>
        <p:txBody>
          <a:bodyPr/>
          <a:lstStyle/>
          <a:p>
            <a:r>
              <a:rPr lang="en-US" dirty="0"/>
              <a:t>We try to answer this question for the </a:t>
            </a:r>
            <a:r>
              <a:rPr lang="en-US" b="1" dirty="0"/>
              <a:t>US Residential Energy Consumption Survey (RECS)</a:t>
            </a:r>
          </a:p>
        </p:txBody>
      </p:sp>
      <p:sp>
        <p:nvSpPr>
          <p:cNvPr id="3" name="Content Placeholder 2"/>
          <p:cNvSpPr>
            <a:spLocks noGrp="1"/>
          </p:cNvSpPr>
          <p:nvPr>
            <p:ph idx="1"/>
          </p:nvPr>
        </p:nvSpPr>
        <p:spPr>
          <a:xfrm>
            <a:off x="173736" y="908757"/>
            <a:ext cx="8817864" cy="4098834"/>
          </a:xfrm>
        </p:spPr>
        <p:txBody>
          <a:bodyPr/>
          <a:lstStyle/>
          <a:p>
            <a:r>
              <a:rPr lang="en-US" sz="2400" b="1" dirty="0"/>
              <a:t>Survey Data: 2015 RECS</a:t>
            </a:r>
          </a:p>
          <a:p>
            <a:pPr lvl="1"/>
            <a:r>
              <a:rPr lang="en-US" sz="2200" dirty="0"/>
              <a:t>Mode changed from face to face to web/mail</a:t>
            </a:r>
          </a:p>
          <a:p>
            <a:pPr lvl="1"/>
            <a:r>
              <a:rPr lang="en-US" sz="2200" dirty="0"/>
              <a:t>Respondent reports of housing unit square footage not reliable</a:t>
            </a:r>
          </a:p>
          <a:p>
            <a:pPr lvl="1"/>
            <a:r>
              <a:rPr lang="en-US" sz="2200" dirty="0"/>
              <a:t>Substituting administrative data could be more accurate</a:t>
            </a:r>
          </a:p>
          <a:p>
            <a:pPr lvl="1"/>
            <a:r>
              <a:rPr lang="en-US" sz="2000" dirty="0"/>
              <a:t>response rate ≈ 55%</a:t>
            </a:r>
          </a:p>
          <a:p>
            <a:pPr lvl="1"/>
            <a:r>
              <a:rPr lang="en-US" sz="2000" i="1" dirty="0"/>
              <a:t>n</a:t>
            </a:r>
            <a:r>
              <a:rPr lang="en-US" sz="2000" dirty="0"/>
              <a:t> ≈ 6,000*.55 = 3,300 completed cases</a:t>
            </a:r>
          </a:p>
          <a:p>
            <a:pPr marL="346075" indent="-342900"/>
            <a:r>
              <a:rPr lang="en-US" sz="2400" b="1" dirty="0"/>
              <a:t>Administrative data: Zillow real estate data base</a:t>
            </a:r>
          </a:p>
          <a:p>
            <a:pPr lvl="1"/>
            <a:r>
              <a:rPr lang="en-US" sz="2200" dirty="0"/>
              <a:t>Coverage ≈ 82%</a:t>
            </a:r>
          </a:p>
          <a:p>
            <a:pPr lvl="1"/>
            <a:r>
              <a:rPr lang="en-US" sz="2200" i="1" dirty="0"/>
              <a:t>n</a:t>
            </a:r>
            <a:r>
              <a:rPr lang="en-US" sz="2200" dirty="0"/>
              <a:t> ≈ 100,000,000 records</a:t>
            </a:r>
          </a:p>
          <a:p>
            <a:pPr lvl="1"/>
            <a:r>
              <a:rPr lang="en-US" sz="2200" dirty="0"/>
              <a:t>Other data bases were also considered (Acxiom and CoreLogic)</a:t>
            </a:r>
            <a:endParaRPr lang="en-US" sz="2000" dirty="0"/>
          </a:p>
        </p:txBody>
      </p:sp>
      <p:sp>
        <p:nvSpPr>
          <p:cNvPr id="5" name="Slide Number Placeholder 4">
            <a:extLst>
              <a:ext uri="{FF2B5EF4-FFF2-40B4-BE49-F238E27FC236}">
                <a16:creationId xmlns:a16="http://schemas.microsoft.com/office/drawing/2014/main" id="{D731BA87-0CD5-4AFD-9A23-76362610DCBA}"/>
              </a:ext>
            </a:extLst>
          </p:cNvPr>
          <p:cNvSpPr>
            <a:spLocks noGrp="1"/>
          </p:cNvSpPr>
          <p:nvPr>
            <p:ph type="sldNum" sz="quarter" idx="10"/>
          </p:nvPr>
        </p:nvSpPr>
        <p:spPr/>
        <p:txBody>
          <a:bodyPr/>
          <a:lstStyle/>
          <a:p>
            <a:fld id="{D4325D4D-289E-48C1-B277-2BEB492A7D19}" type="slidenum">
              <a:rPr lang="en-US" smtClean="0"/>
              <a:pPr/>
              <a:t>15</a:t>
            </a:fld>
            <a:endParaRPr lang="en-US" dirty="0"/>
          </a:p>
        </p:txBody>
      </p:sp>
    </p:spTree>
    <p:extLst>
      <p:ext uri="{BB962C8B-B14F-4D97-AF65-F5344CB8AC3E}">
        <p14:creationId xmlns:p14="http://schemas.microsoft.com/office/powerpoint/2010/main" val="311879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51506"/>
            <a:ext cx="9144000" cy="960263"/>
          </a:xfrm>
        </p:spPr>
        <p:txBody>
          <a:bodyPr/>
          <a:lstStyle/>
          <a:p>
            <a:r>
              <a:rPr lang="en-US" dirty="0"/>
              <a:t>We try to answer this question for the </a:t>
            </a:r>
            <a:r>
              <a:rPr lang="en-US" b="1" dirty="0"/>
              <a:t>US Residential Energy Consumption Survey (RECS)</a:t>
            </a:r>
            <a:endParaRPr lang="en-US" dirty="0"/>
          </a:p>
        </p:txBody>
      </p:sp>
      <p:sp>
        <p:nvSpPr>
          <p:cNvPr id="3" name="Content Placeholder 2"/>
          <p:cNvSpPr>
            <a:spLocks noGrp="1"/>
          </p:cNvSpPr>
          <p:nvPr>
            <p:ph idx="1"/>
          </p:nvPr>
        </p:nvSpPr>
        <p:spPr>
          <a:xfrm>
            <a:off x="173736" y="987516"/>
            <a:ext cx="8817864" cy="3737372"/>
          </a:xfrm>
        </p:spPr>
        <p:txBody>
          <a:bodyPr/>
          <a:lstStyle/>
          <a:p>
            <a:r>
              <a:rPr lang="en-US" sz="2400" dirty="0"/>
              <a:t>HU square footage is primarily used for micro-econometric modeling</a:t>
            </a:r>
          </a:p>
          <a:p>
            <a:r>
              <a:rPr lang="en-US" sz="2400" dirty="0"/>
              <a:t>We will consider estimation of the U.S. average HU square footage to demonstrate the MSE analysis</a:t>
            </a:r>
          </a:p>
          <a:p>
            <a:r>
              <a:rPr lang="en-US" sz="2400" dirty="0"/>
              <a:t>Similar analysis could be considered for other parameters of interest (i.e., regression coefficients)</a:t>
            </a:r>
          </a:p>
          <a:p>
            <a:r>
              <a:rPr lang="en-US" sz="2400" dirty="0"/>
              <a:t>However, the current formulation would not be appropriate.</a:t>
            </a:r>
          </a:p>
          <a:p>
            <a:r>
              <a:rPr lang="en-US" sz="2400" dirty="0"/>
              <a:t>Our analysis will use results from Amaya (2017)</a:t>
            </a:r>
            <a:endParaRPr lang="en-US" dirty="0"/>
          </a:p>
        </p:txBody>
      </p:sp>
      <p:sp>
        <p:nvSpPr>
          <p:cNvPr id="5" name="Slide Number Placeholder 4">
            <a:extLst>
              <a:ext uri="{FF2B5EF4-FFF2-40B4-BE49-F238E27FC236}">
                <a16:creationId xmlns:a16="http://schemas.microsoft.com/office/drawing/2014/main" id="{AE274875-C3AB-4F93-9102-917A78226ACB}"/>
              </a:ext>
            </a:extLst>
          </p:cNvPr>
          <p:cNvSpPr>
            <a:spLocks noGrp="1"/>
          </p:cNvSpPr>
          <p:nvPr>
            <p:ph type="sldNum" sz="quarter" idx="10"/>
          </p:nvPr>
        </p:nvSpPr>
        <p:spPr/>
        <p:txBody>
          <a:bodyPr/>
          <a:lstStyle/>
          <a:p>
            <a:fld id="{D4325D4D-289E-48C1-B277-2BEB492A7D19}" type="slidenum">
              <a:rPr lang="en-US" smtClean="0"/>
              <a:pPr/>
              <a:t>16</a:t>
            </a:fld>
            <a:endParaRPr lang="en-US" dirty="0"/>
          </a:p>
        </p:txBody>
      </p:sp>
    </p:spTree>
    <p:extLst>
      <p:ext uri="{BB962C8B-B14F-4D97-AF65-F5344CB8AC3E}">
        <p14:creationId xmlns:p14="http://schemas.microsoft.com/office/powerpoint/2010/main" val="2815114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D6E57021-060E-4CB1-911F-6C2C5ED55D49}"/>
              </a:ext>
            </a:extLst>
          </p:cNvPr>
          <p:cNvGraphicFramePr>
            <a:graphicFrameLocks/>
          </p:cNvGraphicFramePr>
          <p:nvPr>
            <p:extLst>
              <p:ext uri="{D42A27DB-BD31-4B8C-83A1-F6EECF244321}">
                <p14:modId xmlns:p14="http://schemas.microsoft.com/office/powerpoint/2010/main" val="1011076734"/>
              </p:ext>
            </p:extLst>
          </p:nvPr>
        </p:nvGraphicFramePr>
        <p:xfrm>
          <a:off x="914400" y="1047750"/>
          <a:ext cx="69342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4" name="Title 3">
            <a:extLst>
              <a:ext uri="{FF2B5EF4-FFF2-40B4-BE49-F238E27FC236}">
                <a16:creationId xmlns:a16="http://schemas.microsoft.com/office/drawing/2014/main" id="{175FF0B7-F552-4E70-B3EB-E1DA11999892}"/>
              </a:ext>
            </a:extLst>
          </p:cNvPr>
          <p:cNvSpPr>
            <a:spLocks noGrp="1"/>
          </p:cNvSpPr>
          <p:nvPr>
            <p:ph type="title"/>
          </p:nvPr>
        </p:nvSpPr>
        <p:spPr>
          <a:xfrm>
            <a:off x="1" y="199544"/>
            <a:ext cx="9144000" cy="572464"/>
          </a:xfrm>
        </p:spPr>
        <p:txBody>
          <a:bodyPr/>
          <a:lstStyle/>
          <a:p>
            <a:r>
              <a:rPr lang="en-US" dirty="0"/>
              <a:t>Evidence of Nonsampling Error from the RECS</a:t>
            </a:r>
          </a:p>
        </p:txBody>
      </p:sp>
      <p:sp>
        <p:nvSpPr>
          <p:cNvPr id="2" name="TextBox 1">
            <a:extLst>
              <a:ext uri="{FF2B5EF4-FFF2-40B4-BE49-F238E27FC236}">
                <a16:creationId xmlns:a16="http://schemas.microsoft.com/office/drawing/2014/main" id="{054243B5-FBEA-4469-9D10-BD2D210E7F0D}"/>
              </a:ext>
            </a:extLst>
          </p:cNvPr>
          <p:cNvSpPr txBox="1"/>
          <p:nvPr/>
        </p:nvSpPr>
        <p:spPr>
          <a:xfrm>
            <a:off x="1295400" y="799577"/>
            <a:ext cx="6858000" cy="415498"/>
          </a:xfrm>
          <a:prstGeom prst="rect">
            <a:avLst/>
          </a:prstGeom>
          <a:noFill/>
        </p:spPr>
        <p:txBody>
          <a:bodyPr wrap="square" rtlCol="0">
            <a:spAutoFit/>
          </a:bodyPr>
          <a:lstStyle/>
          <a:p>
            <a:pPr algn="ctr"/>
            <a:r>
              <a:rPr lang="en-US" sz="2100" b="1" dirty="0"/>
              <a:t>RECS Average Reported Square Footage by Source</a:t>
            </a:r>
          </a:p>
        </p:txBody>
      </p:sp>
      <p:graphicFrame>
        <p:nvGraphicFramePr>
          <p:cNvPr id="3" name="Object 2">
            <a:extLst>
              <a:ext uri="{FF2B5EF4-FFF2-40B4-BE49-F238E27FC236}">
                <a16:creationId xmlns:a16="http://schemas.microsoft.com/office/drawing/2014/main" id="{1B4A2AC1-BFF2-4C81-A85B-8264E1849E01}"/>
              </a:ext>
            </a:extLst>
          </p:cNvPr>
          <p:cNvGraphicFramePr>
            <a:graphicFrameLocks noChangeAspect="1"/>
          </p:cNvGraphicFramePr>
          <p:nvPr>
            <p:extLst>
              <p:ext uri="{D42A27DB-BD31-4B8C-83A1-F6EECF244321}">
                <p14:modId xmlns:p14="http://schemas.microsoft.com/office/powerpoint/2010/main" val="2574256500"/>
              </p:ext>
            </p:extLst>
          </p:nvPr>
        </p:nvGraphicFramePr>
        <p:xfrm>
          <a:off x="1934532" y="1095717"/>
          <a:ext cx="830263" cy="554038"/>
        </p:xfrm>
        <a:graphic>
          <a:graphicData uri="http://schemas.openxmlformats.org/presentationml/2006/ole">
            <mc:AlternateContent xmlns:mc="http://schemas.openxmlformats.org/markup-compatibility/2006">
              <mc:Choice xmlns:v="urn:schemas-microsoft-com:vml" Requires="v">
                <p:oleObj spid="_x0000_s44355" name="Equation" r:id="rId5" imgW="342720" imgH="228600" progId="Equation.DSMT4">
                  <p:embed/>
                </p:oleObj>
              </mc:Choice>
              <mc:Fallback>
                <p:oleObj name="Equation" r:id="rId5" imgW="342720" imgH="228600" progId="Equation.DSMT4">
                  <p:embed/>
                  <p:pic>
                    <p:nvPicPr>
                      <p:cNvPr id="0" name=""/>
                      <p:cNvPicPr/>
                      <p:nvPr/>
                    </p:nvPicPr>
                    <p:blipFill>
                      <a:blip r:embed="rId6"/>
                      <a:stretch>
                        <a:fillRect/>
                      </a:stretch>
                    </p:blipFill>
                    <p:spPr>
                      <a:xfrm>
                        <a:off x="1934532" y="1095717"/>
                        <a:ext cx="830263" cy="554038"/>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AD1270F0-3E94-41A8-B4CA-9CCA6B178FF9}"/>
              </a:ext>
            </a:extLst>
          </p:cNvPr>
          <p:cNvGraphicFramePr>
            <a:graphicFrameLocks noChangeAspect="1"/>
          </p:cNvGraphicFramePr>
          <p:nvPr>
            <p:extLst>
              <p:ext uri="{D42A27DB-BD31-4B8C-83A1-F6EECF244321}">
                <p14:modId xmlns:p14="http://schemas.microsoft.com/office/powerpoint/2010/main" val="3856426263"/>
              </p:ext>
            </p:extLst>
          </p:nvPr>
        </p:nvGraphicFramePr>
        <p:xfrm>
          <a:off x="4058004" y="2000704"/>
          <a:ext cx="822325" cy="530225"/>
        </p:xfrm>
        <a:graphic>
          <a:graphicData uri="http://schemas.openxmlformats.org/presentationml/2006/ole">
            <mc:AlternateContent xmlns:mc="http://schemas.openxmlformats.org/markup-compatibility/2006">
              <mc:Choice xmlns:v="urn:schemas-microsoft-com:vml" Requires="v">
                <p:oleObj spid="_x0000_s44356" name="Equation" r:id="rId7" imgW="355320" imgH="228600" progId="Equation.DSMT4">
                  <p:embed/>
                </p:oleObj>
              </mc:Choice>
              <mc:Fallback>
                <p:oleObj name="Equation" r:id="rId7" imgW="355320" imgH="228600" progId="Equation.DSMT4">
                  <p:embed/>
                  <p:pic>
                    <p:nvPicPr>
                      <p:cNvPr id="0" name=""/>
                      <p:cNvPicPr/>
                      <p:nvPr/>
                    </p:nvPicPr>
                    <p:blipFill>
                      <a:blip r:embed="rId8"/>
                      <a:stretch>
                        <a:fillRect/>
                      </a:stretch>
                    </p:blipFill>
                    <p:spPr>
                      <a:xfrm>
                        <a:off x="4058004" y="2000704"/>
                        <a:ext cx="822325" cy="53022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3A6D792E-3121-476D-A398-1AB72F81BD84}"/>
              </a:ext>
            </a:extLst>
          </p:cNvPr>
          <p:cNvGraphicFramePr>
            <a:graphicFrameLocks noChangeAspect="1"/>
          </p:cNvGraphicFramePr>
          <p:nvPr>
            <p:extLst>
              <p:ext uri="{D42A27DB-BD31-4B8C-83A1-F6EECF244321}">
                <p14:modId xmlns:p14="http://schemas.microsoft.com/office/powerpoint/2010/main" val="782697168"/>
              </p:ext>
            </p:extLst>
          </p:nvPr>
        </p:nvGraphicFramePr>
        <p:xfrm>
          <a:off x="6324600" y="2800350"/>
          <a:ext cx="601927" cy="515937"/>
        </p:xfrm>
        <a:graphic>
          <a:graphicData uri="http://schemas.openxmlformats.org/presentationml/2006/ole">
            <mc:AlternateContent xmlns:mc="http://schemas.openxmlformats.org/markup-compatibility/2006">
              <mc:Choice xmlns:v="urn:schemas-microsoft-com:vml" Requires="v">
                <p:oleObj spid="_x0000_s44357" name="Equation" r:id="rId9" imgW="266400" imgH="228600" progId="Equation.DSMT4">
                  <p:embed/>
                </p:oleObj>
              </mc:Choice>
              <mc:Fallback>
                <p:oleObj name="Equation" r:id="rId9" imgW="266400" imgH="228600" progId="Equation.DSMT4">
                  <p:embed/>
                  <p:pic>
                    <p:nvPicPr>
                      <p:cNvPr id="0" name=""/>
                      <p:cNvPicPr/>
                      <p:nvPr/>
                    </p:nvPicPr>
                    <p:blipFill>
                      <a:blip r:embed="rId10"/>
                      <a:stretch>
                        <a:fillRect/>
                      </a:stretch>
                    </p:blipFill>
                    <p:spPr>
                      <a:xfrm>
                        <a:off x="6324600" y="2800350"/>
                        <a:ext cx="601927" cy="515937"/>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3F238DAB-34DD-465B-97DE-D48E653A3521}"/>
              </a:ext>
            </a:extLst>
          </p:cNvPr>
          <p:cNvSpPr txBox="1"/>
          <p:nvPr/>
        </p:nvSpPr>
        <p:spPr>
          <a:xfrm>
            <a:off x="1683895" y="4618033"/>
            <a:ext cx="6172200" cy="369332"/>
          </a:xfrm>
          <a:prstGeom prst="rect">
            <a:avLst/>
          </a:prstGeom>
          <a:noFill/>
        </p:spPr>
        <p:txBody>
          <a:bodyPr wrap="square" rtlCol="0">
            <a:spAutoFit/>
          </a:bodyPr>
          <a:lstStyle/>
          <a:p>
            <a:r>
              <a:rPr lang="en-US" dirty="0"/>
              <a:t>Official    	   Respondent                     Zillow</a:t>
            </a:r>
          </a:p>
        </p:txBody>
      </p:sp>
      <p:sp>
        <p:nvSpPr>
          <p:cNvPr id="9" name="Slide Number Placeholder 8">
            <a:extLst>
              <a:ext uri="{FF2B5EF4-FFF2-40B4-BE49-F238E27FC236}">
                <a16:creationId xmlns:a16="http://schemas.microsoft.com/office/drawing/2014/main" id="{B2AF0C89-5936-4BDE-95AE-5CB379B723CB}"/>
              </a:ext>
            </a:extLst>
          </p:cNvPr>
          <p:cNvSpPr>
            <a:spLocks noGrp="1"/>
          </p:cNvSpPr>
          <p:nvPr>
            <p:ph type="sldNum" sz="quarter" idx="10"/>
          </p:nvPr>
        </p:nvSpPr>
        <p:spPr/>
        <p:txBody>
          <a:bodyPr/>
          <a:lstStyle/>
          <a:p>
            <a:fld id="{D4325D4D-289E-48C1-B277-2BEB492A7D19}" type="slidenum">
              <a:rPr lang="en-US" smtClean="0"/>
              <a:pPr/>
              <a:t>17</a:t>
            </a:fld>
            <a:endParaRPr lang="en-US" dirty="0"/>
          </a:p>
        </p:txBody>
      </p:sp>
    </p:spTree>
    <p:extLst>
      <p:ext uri="{BB962C8B-B14F-4D97-AF65-F5344CB8AC3E}">
        <p14:creationId xmlns:p14="http://schemas.microsoft.com/office/powerpoint/2010/main" val="1930135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a:extLst>
              <a:ext uri="{FF2B5EF4-FFF2-40B4-BE49-F238E27FC236}">
                <a16:creationId xmlns:a16="http://schemas.microsoft.com/office/drawing/2014/main" id="{D6E57021-060E-4CB1-911F-6C2C5ED55D49}"/>
              </a:ext>
            </a:extLst>
          </p:cNvPr>
          <p:cNvGraphicFramePr>
            <a:graphicFrameLocks/>
          </p:cNvGraphicFramePr>
          <p:nvPr/>
        </p:nvGraphicFramePr>
        <p:xfrm>
          <a:off x="914400" y="1047750"/>
          <a:ext cx="69342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4" name="Title 3">
            <a:extLst>
              <a:ext uri="{FF2B5EF4-FFF2-40B4-BE49-F238E27FC236}">
                <a16:creationId xmlns:a16="http://schemas.microsoft.com/office/drawing/2014/main" id="{175FF0B7-F552-4E70-B3EB-E1DA11999892}"/>
              </a:ext>
            </a:extLst>
          </p:cNvPr>
          <p:cNvSpPr>
            <a:spLocks noGrp="1"/>
          </p:cNvSpPr>
          <p:nvPr>
            <p:ph type="title"/>
          </p:nvPr>
        </p:nvSpPr>
        <p:spPr>
          <a:xfrm>
            <a:off x="1" y="199544"/>
            <a:ext cx="9144000" cy="572464"/>
          </a:xfrm>
        </p:spPr>
        <p:txBody>
          <a:bodyPr/>
          <a:lstStyle/>
          <a:p>
            <a:r>
              <a:rPr lang="en-US" dirty="0"/>
              <a:t>Evidence of Nonsampling Error from the RECS</a:t>
            </a:r>
          </a:p>
        </p:txBody>
      </p:sp>
      <p:sp>
        <p:nvSpPr>
          <p:cNvPr id="2" name="TextBox 1">
            <a:extLst>
              <a:ext uri="{FF2B5EF4-FFF2-40B4-BE49-F238E27FC236}">
                <a16:creationId xmlns:a16="http://schemas.microsoft.com/office/drawing/2014/main" id="{054243B5-FBEA-4469-9D10-BD2D210E7F0D}"/>
              </a:ext>
            </a:extLst>
          </p:cNvPr>
          <p:cNvSpPr txBox="1"/>
          <p:nvPr/>
        </p:nvSpPr>
        <p:spPr>
          <a:xfrm>
            <a:off x="1295400" y="799577"/>
            <a:ext cx="6858000" cy="415498"/>
          </a:xfrm>
          <a:prstGeom prst="rect">
            <a:avLst/>
          </a:prstGeom>
          <a:noFill/>
        </p:spPr>
        <p:txBody>
          <a:bodyPr wrap="square" rtlCol="0">
            <a:spAutoFit/>
          </a:bodyPr>
          <a:lstStyle/>
          <a:p>
            <a:pPr algn="ctr"/>
            <a:r>
              <a:rPr lang="en-US" sz="2100" b="1" dirty="0"/>
              <a:t>RECS Average Reported Square Footage by Source</a:t>
            </a:r>
          </a:p>
        </p:txBody>
      </p:sp>
      <p:graphicFrame>
        <p:nvGraphicFramePr>
          <p:cNvPr id="3" name="Object 2">
            <a:extLst>
              <a:ext uri="{FF2B5EF4-FFF2-40B4-BE49-F238E27FC236}">
                <a16:creationId xmlns:a16="http://schemas.microsoft.com/office/drawing/2014/main" id="{1B4A2AC1-BFF2-4C81-A85B-8264E1849E01}"/>
              </a:ext>
            </a:extLst>
          </p:cNvPr>
          <p:cNvGraphicFramePr>
            <a:graphicFrameLocks noChangeAspect="1"/>
          </p:cNvGraphicFramePr>
          <p:nvPr>
            <p:extLst/>
          </p:nvPr>
        </p:nvGraphicFramePr>
        <p:xfrm>
          <a:off x="1934532" y="1095717"/>
          <a:ext cx="830263" cy="554038"/>
        </p:xfrm>
        <a:graphic>
          <a:graphicData uri="http://schemas.openxmlformats.org/presentationml/2006/ole">
            <mc:AlternateContent xmlns:mc="http://schemas.openxmlformats.org/markup-compatibility/2006">
              <mc:Choice xmlns:v="urn:schemas-microsoft-com:vml" Requires="v">
                <p:oleObj spid="_x0000_s49469" name="Equation" r:id="rId5" imgW="342720" imgH="228600" progId="Equation.DSMT4">
                  <p:embed/>
                </p:oleObj>
              </mc:Choice>
              <mc:Fallback>
                <p:oleObj name="Equation" r:id="rId5" imgW="342720" imgH="228600" progId="Equation.DSMT4">
                  <p:embed/>
                  <p:pic>
                    <p:nvPicPr>
                      <p:cNvPr id="3" name="Object 2">
                        <a:extLst>
                          <a:ext uri="{FF2B5EF4-FFF2-40B4-BE49-F238E27FC236}">
                            <a16:creationId xmlns:a16="http://schemas.microsoft.com/office/drawing/2014/main" id="{1B4A2AC1-BFF2-4C81-A85B-8264E1849E01}"/>
                          </a:ext>
                        </a:extLst>
                      </p:cNvPr>
                      <p:cNvPicPr/>
                      <p:nvPr/>
                    </p:nvPicPr>
                    <p:blipFill>
                      <a:blip r:embed="rId6"/>
                      <a:stretch>
                        <a:fillRect/>
                      </a:stretch>
                    </p:blipFill>
                    <p:spPr>
                      <a:xfrm>
                        <a:off x="1934532" y="1095717"/>
                        <a:ext cx="830263" cy="554038"/>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AD1270F0-3E94-41A8-B4CA-9CCA6B178FF9}"/>
              </a:ext>
            </a:extLst>
          </p:cNvPr>
          <p:cNvGraphicFramePr>
            <a:graphicFrameLocks noChangeAspect="1"/>
          </p:cNvGraphicFramePr>
          <p:nvPr>
            <p:extLst/>
          </p:nvPr>
        </p:nvGraphicFramePr>
        <p:xfrm>
          <a:off x="4058004" y="2000704"/>
          <a:ext cx="822325" cy="530225"/>
        </p:xfrm>
        <a:graphic>
          <a:graphicData uri="http://schemas.openxmlformats.org/presentationml/2006/ole">
            <mc:AlternateContent xmlns:mc="http://schemas.openxmlformats.org/markup-compatibility/2006">
              <mc:Choice xmlns:v="urn:schemas-microsoft-com:vml" Requires="v">
                <p:oleObj spid="_x0000_s49470" name="Equation" r:id="rId7" imgW="355320" imgH="228600" progId="Equation.DSMT4">
                  <p:embed/>
                </p:oleObj>
              </mc:Choice>
              <mc:Fallback>
                <p:oleObj name="Equation" r:id="rId7" imgW="355320" imgH="228600" progId="Equation.DSMT4">
                  <p:embed/>
                  <p:pic>
                    <p:nvPicPr>
                      <p:cNvPr id="5" name="Object 4">
                        <a:extLst>
                          <a:ext uri="{FF2B5EF4-FFF2-40B4-BE49-F238E27FC236}">
                            <a16:creationId xmlns:a16="http://schemas.microsoft.com/office/drawing/2014/main" id="{AD1270F0-3E94-41A8-B4CA-9CCA6B178FF9}"/>
                          </a:ext>
                        </a:extLst>
                      </p:cNvPr>
                      <p:cNvPicPr/>
                      <p:nvPr/>
                    </p:nvPicPr>
                    <p:blipFill>
                      <a:blip r:embed="rId8"/>
                      <a:stretch>
                        <a:fillRect/>
                      </a:stretch>
                    </p:blipFill>
                    <p:spPr>
                      <a:xfrm>
                        <a:off x="4058004" y="2000704"/>
                        <a:ext cx="822325" cy="53022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3A6D792E-3121-476D-A398-1AB72F81BD84}"/>
              </a:ext>
            </a:extLst>
          </p:cNvPr>
          <p:cNvGraphicFramePr>
            <a:graphicFrameLocks noChangeAspect="1"/>
          </p:cNvGraphicFramePr>
          <p:nvPr>
            <p:extLst/>
          </p:nvPr>
        </p:nvGraphicFramePr>
        <p:xfrm>
          <a:off x="6324600" y="2800350"/>
          <a:ext cx="601927" cy="515937"/>
        </p:xfrm>
        <a:graphic>
          <a:graphicData uri="http://schemas.openxmlformats.org/presentationml/2006/ole">
            <mc:AlternateContent xmlns:mc="http://schemas.openxmlformats.org/markup-compatibility/2006">
              <mc:Choice xmlns:v="urn:schemas-microsoft-com:vml" Requires="v">
                <p:oleObj spid="_x0000_s49471" name="Equation" r:id="rId9" imgW="266400" imgH="228600" progId="Equation.DSMT4">
                  <p:embed/>
                </p:oleObj>
              </mc:Choice>
              <mc:Fallback>
                <p:oleObj name="Equation" r:id="rId9" imgW="266400" imgH="228600" progId="Equation.DSMT4">
                  <p:embed/>
                  <p:pic>
                    <p:nvPicPr>
                      <p:cNvPr id="6" name="Object 5">
                        <a:extLst>
                          <a:ext uri="{FF2B5EF4-FFF2-40B4-BE49-F238E27FC236}">
                            <a16:creationId xmlns:a16="http://schemas.microsoft.com/office/drawing/2014/main" id="{3A6D792E-3121-476D-A398-1AB72F81BD84}"/>
                          </a:ext>
                        </a:extLst>
                      </p:cNvPr>
                      <p:cNvPicPr/>
                      <p:nvPr/>
                    </p:nvPicPr>
                    <p:blipFill>
                      <a:blip r:embed="rId10"/>
                      <a:stretch>
                        <a:fillRect/>
                      </a:stretch>
                    </p:blipFill>
                    <p:spPr>
                      <a:xfrm>
                        <a:off x="6324600" y="2800350"/>
                        <a:ext cx="601927" cy="515937"/>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3F238DAB-34DD-465B-97DE-D48E653A3521}"/>
              </a:ext>
            </a:extLst>
          </p:cNvPr>
          <p:cNvSpPr txBox="1"/>
          <p:nvPr/>
        </p:nvSpPr>
        <p:spPr>
          <a:xfrm>
            <a:off x="1683895" y="4618033"/>
            <a:ext cx="6172200" cy="369332"/>
          </a:xfrm>
          <a:prstGeom prst="rect">
            <a:avLst/>
          </a:prstGeom>
          <a:noFill/>
        </p:spPr>
        <p:txBody>
          <a:bodyPr wrap="square" rtlCol="0">
            <a:spAutoFit/>
          </a:bodyPr>
          <a:lstStyle/>
          <a:p>
            <a:r>
              <a:rPr lang="en-US" dirty="0"/>
              <a:t>Official    	   Respondent                     Zillow</a:t>
            </a:r>
          </a:p>
        </p:txBody>
      </p:sp>
      <p:graphicFrame>
        <p:nvGraphicFramePr>
          <p:cNvPr id="10" name="Object 9">
            <a:extLst>
              <a:ext uri="{FF2B5EF4-FFF2-40B4-BE49-F238E27FC236}">
                <a16:creationId xmlns:a16="http://schemas.microsoft.com/office/drawing/2014/main" id="{B8D5F82D-01AC-4C79-9185-E51B0E089220}"/>
              </a:ext>
            </a:extLst>
          </p:cNvPr>
          <p:cNvGraphicFramePr>
            <a:graphicFrameLocks noChangeAspect="1"/>
          </p:cNvGraphicFramePr>
          <p:nvPr/>
        </p:nvGraphicFramePr>
        <p:xfrm>
          <a:off x="1343025" y="3497263"/>
          <a:ext cx="6989763" cy="1120775"/>
        </p:xfrm>
        <a:graphic>
          <a:graphicData uri="http://schemas.openxmlformats.org/presentationml/2006/ole">
            <mc:AlternateContent xmlns:mc="http://schemas.openxmlformats.org/markup-compatibility/2006">
              <mc:Choice xmlns:v="urn:schemas-microsoft-com:vml" Requires="v">
                <p:oleObj spid="_x0000_s49472" name="Equation" r:id="rId11" imgW="3327120" imgH="533160" progId="Equation.DSMT4">
                  <p:embed/>
                </p:oleObj>
              </mc:Choice>
              <mc:Fallback>
                <p:oleObj name="Equation" r:id="rId11" imgW="3327120" imgH="533160" progId="Equation.DSMT4">
                  <p:embed/>
                  <p:pic>
                    <p:nvPicPr>
                      <p:cNvPr id="10" name="Object 9">
                        <a:extLst>
                          <a:ext uri="{FF2B5EF4-FFF2-40B4-BE49-F238E27FC236}">
                            <a16:creationId xmlns:a16="http://schemas.microsoft.com/office/drawing/2014/main" id="{B8D5F82D-01AC-4C79-9185-E51B0E089220}"/>
                          </a:ext>
                        </a:extLst>
                      </p:cNvPr>
                      <p:cNvPicPr/>
                      <p:nvPr/>
                    </p:nvPicPr>
                    <p:blipFill>
                      <a:blip r:embed="rId12"/>
                      <a:stretch>
                        <a:fillRect/>
                      </a:stretch>
                    </p:blipFill>
                    <p:spPr>
                      <a:xfrm>
                        <a:off x="1343025" y="3497263"/>
                        <a:ext cx="6989763" cy="1120775"/>
                      </a:xfrm>
                      <a:prstGeom prst="rect">
                        <a:avLst/>
                      </a:prstGeom>
                      <a:solidFill>
                        <a:schemeClr val="bg1"/>
                      </a:solidFill>
                      <a:ln>
                        <a:solidFill>
                          <a:schemeClr val="tx1"/>
                        </a:solidFill>
                      </a:ln>
                    </p:spPr>
                  </p:pic>
                </p:oleObj>
              </mc:Fallback>
            </mc:AlternateContent>
          </a:graphicData>
        </a:graphic>
      </p:graphicFrame>
      <p:sp>
        <p:nvSpPr>
          <p:cNvPr id="9" name="Slide Number Placeholder 8">
            <a:extLst>
              <a:ext uri="{FF2B5EF4-FFF2-40B4-BE49-F238E27FC236}">
                <a16:creationId xmlns:a16="http://schemas.microsoft.com/office/drawing/2014/main" id="{E53E3690-B58E-417D-9560-C08DC11EDAC5}"/>
              </a:ext>
            </a:extLst>
          </p:cNvPr>
          <p:cNvSpPr>
            <a:spLocks noGrp="1"/>
          </p:cNvSpPr>
          <p:nvPr>
            <p:ph type="sldNum" sz="quarter" idx="10"/>
          </p:nvPr>
        </p:nvSpPr>
        <p:spPr/>
        <p:txBody>
          <a:bodyPr/>
          <a:lstStyle/>
          <a:p>
            <a:fld id="{D4325D4D-289E-48C1-B277-2BEB492A7D19}" type="slidenum">
              <a:rPr lang="en-US" smtClean="0"/>
              <a:pPr/>
              <a:t>18</a:t>
            </a:fld>
            <a:endParaRPr lang="en-US" dirty="0"/>
          </a:p>
        </p:txBody>
      </p:sp>
    </p:spTree>
    <p:extLst>
      <p:ext uri="{BB962C8B-B14F-4D97-AF65-F5344CB8AC3E}">
        <p14:creationId xmlns:p14="http://schemas.microsoft.com/office/powerpoint/2010/main" val="3832617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314"/>
            <a:ext cx="9144000" cy="505267"/>
          </a:xfrm>
        </p:spPr>
        <p:txBody>
          <a:bodyPr/>
          <a:lstStyle/>
          <a:p>
            <a:pPr>
              <a:lnSpc>
                <a:spcPts val="2475"/>
              </a:lnSpc>
            </a:pPr>
            <a:r>
              <a:rPr lang="en-US" sz="2700" dirty="0"/>
              <a:t>Input Parameters for Computing MSE</a:t>
            </a:r>
          </a:p>
        </p:txBody>
      </p:sp>
      <p:graphicFrame>
        <p:nvGraphicFramePr>
          <p:cNvPr id="4" name="Table 3">
            <a:extLst>
              <a:ext uri="{FF2B5EF4-FFF2-40B4-BE49-F238E27FC236}">
                <a16:creationId xmlns:a16="http://schemas.microsoft.com/office/drawing/2014/main" id="{A051D480-07B1-4958-B8B1-881A2E23EB62}"/>
              </a:ext>
            </a:extLst>
          </p:cNvPr>
          <p:cNvGraphicFramePr>
            <a:graphicFrameLocks noGrp="1"/>
          </p:cNvGraphicFramePr>
          <p:nvPr>
            <p:extLst/>
          </p:nvPr>
        </p:nvGraphicFramePr>
        <p:xfrm>
          <a:off x="457200" y="895350"/>
          <a:ext cx="7543800" cy="3886200"/>
        </p:xfrm>
        <a:graphic>
          <a:graphicData uri="http://schemas.openxmlformats.org/drawingml/2006/table">
            <a:tbl>
              <a:tblPr/>
              <a:tblGrid>
                <a:gridCol w="1860578">
                  <a:extLst>
                    <a:ext uri="{9D8B030D-6E8A-4147-A177-3AD203B41FA5}">
                      <a16:colId xmlns:a16="http://schemas.microsoft.com/office/drawing/2014/main" val="2565365328"/>
                    </a:ext>
                  </a:extLst>
                </a:gridCol>
                <a:gridCol w="2773952">
                  <a:extLst>
                    <a:ext uri="{9D8B030D-6E8A-4147-A177-3AD203B41FA5}">
                      <a16:colId xmlns:a16="http://schemas.microsoft.com/office/drawing/2014/main" val="185613027"/>
                    </a:ext>
                  </a:extLst>
                </a:gridCol>
                <a:gridCol w="2909270">
                  <a:extLst>
                    <a:ext uri="{9D8B030D-6E8A-4147-A177-3AD203B41FA5}">
                      <a16:colId xmlns:a16="http://schemas.microsoft.com/office/drawing/2014/main" val="1213660004"/>
                    </a:ext>
                  </a:extLst>
                </a:gridCol>
              </a:tblGrid>
              <a:tr h="657035">
                <a:tc>
                  <a:txBody>
                    <a:bodyPr/>
                    <a:lstStyle/>
                    <a:p>
                      <a:pPr algn="ctr" rtl="0" fontAlgn="ctr"/>
                      <a:r>
                        <a:rPr lang="en-US" sz="2000" b="1" i="0" u="none" strike="noStrike" dirty="0">
                          <a:solidFill>
                            <a:srgbClr val="FFFFFF"/>
                          </a:solidFill>
                          <a:effectLst/>
                          <a:latin typeface="Arial" panose="020B0604020202020204" pitchFamily="34" charset="0"/>
                        </a:rPr>
                        <a:t>MSE Component</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85295"/>
                    </a:solidFill>
                  </a:tcPr>
                </a:tc>
                <a:tc>
                  <a:txBody>
                    <a:bodyPr/>
                    <a:lstStyle/>
                    <a:p>
                      <a:pPr algn="ctr" rtl="0" fontAlgn="ctr"/>
                      <a:r>
                        <a:rPr lang="en-US" sz="2000" b="1" i="0" u="none" strike="noStrike" dirty="0">
                          <a:solidFill>
                            <a:srgbClr val="FFFFFF"/>
                          </a:solidFill>
                          <a:effectLst/>
                          <a:latin typeface="Arial" panose="020B0604020202020204" pitchFamily="34" charset="0"/>
                        </a:rPr>
                        <a:t>RECS</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85295"/>
                    </a:solidFill>
                  </a:tcPr>
                </a:tc>
                <a:tc>
                  <a:txBody>
                    <a:bodyPr/>
                    <a:lstStyle/>
                    <a:p>
                      <a:pPr algn="ctr" rtl="0" fontAlgn="ctr"/>
                      <a:r>
                        <a:rPr lang="en-US" sz="2000" b="1" i="0" u="none" strike="noStrike" dirty="0">
                          <a:solidFill>
                            <a:srgbClr val="FFFFFF"/>
                          </a:solidFill>
                          <a:effectLst/>
                          <a:latin typeface="Arial" panose="020B0604020202020204" pitchFamily="34" charset="0"/>
                        </a:rPr>
                        <a:t>Zillow</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85295"/>
                    </a:solidFill>
                  </a:tcPr>
                </a:tc>
                <a:extLst>
                  <a:ext uri="{0D108BD9-81ED-4DB2-BD59-A6C34878D82A}">
                    <a16:rowId xmlns:a16="http://schemas.microsoft.com/office/drawing/2014/main" val="1504100274"/>
                  </a:ext>
                </a:extLst>
              </a:tr>
              <a:tr h="322867">
                <a:tc>
                  <a:txBody>
                    <a:bodyPr/>
                    <a:lstStyle/>
                    <a:p>
                      <a:pPr algn="ctr" fontAlgn="t"/>
                      <a:r>
                        <a:rPr lang="en-US" sz="2000" b="0" i="0" u="none" strike="noStrike" dirty="0">
                          <a:solidFill>
                            <a:srgbClr val="000000"/>
                          </a:solidFill>
                          <a:effectLst/>
                          <a:latin typeface="Arial" panose="020B0604020202020204" pitchFamily="34" charset="0"/>
                        </a:rPr>
                        <a:t>Relative Bias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a:txBody>
                    <a:bodyPr/>
                    <a:lstStyle/>
                    <a:p>
                      <a:pPr algn="r" rtl="0" fontAlgn="ctr"/>
                      <a:r>
                        <a:rPr lang="en-US" sz="2000" b="0" i="0" u="none" strike="noStrike" dirty="0">
                          <a:solidFill>
                            <a:srgbClr val="000000"/>
                          </a:solidFill>
                          <a:effectLst/>
                          <a:latin typeface="Arial" panose="020B0604020202020204" pitchFamily="34" charset="0"/>
                        </a:rPr>
                        <a:t>-0.082</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a:txBody>
                    <a:bodyPr/>
                    <a:lstStyle/>
                    <a:p>
                      <a:pPr algn="r" rtl="0" fontAlgn="ctr"/>
                      <a:r>
                        <a:rPr lang="en-US" sz="2000" b="0" i="0" u="none" strike="noStrike" dirty="0">
                          <a:solidFill>
                            <a:srgbClr val="000000"/>
                          </a:solidFill>
                          <a:effectLst/>
                          <a:latin typeface="Arial" panose="020B0604020202020204" pitchFamily="34" charset="0"/>
                        </a:rPr>
                        <a:t>-0.14</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extLst>
                  <a:ext uri="{0D108BD9-81ED-4DB2-BD59-A6C34878D82A}">
                    <a16:rowId xmlns:a16="http://schemas.microsoft.com/office/drawing/2014/main" val="2555012390"/>
                  </a:ext>
                </a:extLst>
              </a:tr>
              <a:tr h="322867">
                <a:tc>
                  <a:txBody>
                    <a:bodyPr/>
                    <a:lstStyle/>
                    <a:p>
                      <a:pPr algn="ctr" fontAlgn="t"/>
                      <a:r>
                        <a:rPr lang="en-US" sz="2000" b="0" i="0" u="none" strike="noStrike" dirty="0">
                          <a:solidFill>
                            <a:srgbClr val="000000"/>
                          </a:solidFill>
                          <a:effectLst/>
                          <a:latin typeface="Arial" panose="020B0604020202020204" pitchFamily="34" charset="0"/>
                        </a:rPr>
                        <a:t>Pop’n CV</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9EF"/>
                    </a:solidFill>
                  </a:tcPr>
                </a:tc>
                <a:tc>
                  <a:txBody>
                    <a:bodyPr/>
                    <a:lstStyle/>
                    <a:p>
                      <a:pPr algn="r" rtl="0" fontAlgn="ctr"/>
                      <a:r>
                        <a:rPr lang="en-US" sz="2000" b="0" i="0" u="none" strike="noStrike" dirty="0">
                          <a:solidFill>
                            <a:srgbClr val="000000"/>
                          </a:solidFill>
                          <a:effectLst/>
                          <a:latin typeface="Arial" panose="020B0604020202020204" pitchFamily="34" charset="0"/>
                        </a:rPr>
                        <a:t>0.64</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9EF"/>
                    </a:solidFill>
                  </a:tcPr>
                </a:tc>
                <a:tc>
                  <a:txBody>
                    <a:bodyPr/>
                    <a:lstStyle/>
                    <a:p>
                      <a:pPr algn="r" rtl="0" fontAlgn="ctr"/>
                      <a:r>
                        <a:rPr lang="en-US" sz="2000" b="0" i="0" u="none" strike="noStrike" dirty="0">
                          <a:solidFill>
                            <a:srgbClr val="000000"/>
                          </a:solidFill>
                          <a:effectLst/>
                          <a:latin typeface="Arial" panose="020B0604020202020204" pitchFamily="34" charset="0"/>
                        </a:rPr>
                        <a:t>0.64</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9EF"/>
                    </a:solidFill>
                  </a:tcPr>
                </a:tc>
                <a:extLst>
                  <a:ext uri="{0D108BD9-81ED-4DB2-BD59-A6C34878D82A}">
                    <a16:rowId xmlns:a16="http://schemas.microsoft.com/office/drawing/2014/main" val="3884984597"/>
                  </a:ext>
                </a:extLst>
              </a:tr>
              <a:tr h="379369">
                <a:tc>
                  <a:txBody>
                    <a:bodyPr/>
                    <a:lstStyle/>
                    <a:p>
                      <a:pPr algn="ctr" fontAlgn="t"/>
                      <a:r>
                        <a:rPr lang="en-US" sz="2000" b="0" i="0" u="none" strike="noStrike" dirty="0">
                          <a:solidFill>
                            <a:srgbClr val="000000"/>
                          </a:solidFill>
                          <a:effectLst/>
                          <a:latin typeface="Arial" panose="020B0604020202020204" pitchFamily="34" charset="0"/>
                        </a:rPr>
                        <a:t>Reliability</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a:txBody>
                    <a:bodyPr/>
                    <a:lstStyle/>
                    <a:p>
                      <a:pPr algn="r" rtl="0" fontAlgn="ctr"/>
                      <a:r>
                        <a:rPr lang="en-US" sz="2000" b="0" i="0" u="none" strike="noStrike" dirty="0">
                          <a:solidFill>
                            <a:srgbClr val="000000"/>
                          </a:solidFill>
                          <a:effectLst/>
                          <a:latin typeface="Arial" panose="020B0604020202020204" pitchFamily="34" charset="0"/>
                        </a:rPr>
                        <a:t>0.59</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a:txBody>
                    <a:bodyPr/>
                    <a:lstStyle/>
                    <a:p>
                      <a:pPr algn="r" rtl="0" fontAlgn="ctr"/>
                      <a:r>
                        <a:rPr lang="en-US" sz="2000" b="0" i="0" u="none" strike="noStrike" dirty="0">
                          <a:solidFill>
                            <a:srgbClr val="000000"/>
                          </a:solidFill>
                          <a:effectLst/>
                          <a:latin typeface="Arial" panose="020B0604020202020204" pitchFamily="34" charset="0"/>
                        </a:rPr>
                        <a:t>0.66</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extLst>
                  <a:ext uri="{0D108BD9-81ED-4DB2-BD59-A6C34878D82A}">
                    <a16:rowId xmlns:a16="http://schemas.microsoft.com/office/drawing/2014/main" val="351219271"/>
                  </a:ext>
                </a:extLst>
              </a:tr>
              <a:tr h="322867">
                <a:tc>
                  <a:txBody>
                    <a:bodyPr/>
                    <a:lstStyle/>
                    <a:p>
                      <a:pPr algn="l" fontAlgn="t"/>
                      <a:endParaRPr lang="en-US" sz="2000" b="0" i="1" u="none" strike="noStrike" baseline="-25000" dirty="0">
                        <a:solidFill>
                          <a:srgbClr val="000000"/>
                        </a:solidFill>
                        <a:effectLst/>
                        <a:latin typeface="Arial" panose="020B0604020202020204" pitchFamily="34"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9EF"/>
                    </a:solidFill>
                  </a:tcPr>
                </a:tc>
                <a:tc>
                  <a:txBody>
                    <a:bodyPr/>
                    <a:lstStyle/>
                    <a:p>
                      <a:pPr algn="r" rtl="0" fontAlgn="ctr"/>
                      <a:r>
                        <a:rPr lang="en-US" sz="2000" b="0" i="0" u="none" strike="noStrike" dirty="0">
                          <a:solidFill>
                            <a:srgbClr val="000000"/>
                          </a:solidFill>
                          <a:effectLst/>
                          <a:latin typeface="Arial" panose="020B0604020202020204" pitchFamily="34" charset="0"/>
                        </a:rPr>
                        <a:t>-0.000295</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9EF"/>
                    </a:solidFill>
                  </a:tcPr>
                </a:tc>
                <a:tc>
                  <a:txBody>
                    <a:bodyPr/>
                    <a:lstStyle/>
                    <a:p>
                      <a:pPr algn="r" rtl="0" fontAlgn="ctr"/>
                      <a:r>
                        <a:rPr lang="en-US" sz="2000" b="0" i="0" u="none" strike="noStrike" dirty="0">
                          <a:solidFill>
                            <a:srgbClr val="000000"/>
                          </a:solidFill>
                          <a:effectLst/>
                          <a:latin typeface="Arial" panose="020B0604020202020204" pitchFamily="34" charset="0"/>
                        </a:rPr>
                        <a:t>[-0.27,0.22]</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9EF"/>
                    </a:solidFill>
                  </a:tcPr>
                </a:tc>
                <a:extLst>
                  <a:ext uri="{0D108BD9-81ED-4DB2-BD59-A6C34878D82A}">
                    <a16:rowId xmlns:a16="http://schemas.microsoft.com/office/drawing/2014/main" val="3329847256"/>
                  </a:ext>
                </a:extLst>
              </a:tr>
              <a:tr h="322867">
                <a:tc>
                  <a:txBody>
                    <a:bodyPr/>
                    <a:lstStyle/>
                    <a:p>
                      <a:pPr algn="ctr" rtl="0" fontAlgn="ctr"/>
                      <a:r>
                        <a:rPr lang="en-US" sz="2000" b="0" i="1" u="none" strike="noStrike" dirty="0">
                          <a:solidFill>
                            <a:srgbClr val="000000"/>
                          </a:solidFill>
                          <a:effectLst/>
                          <a:latin typeface="Arial" panose="020B0604020202020204" pitchFamily="34" charset="0"/>
                        </a:rPr>
                        <a:t>N</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a:txBody>
                    <a:bodyPr/>
                    <a:lstStyle/>
                    <a:p>
                      <a:pPr algn="r" fontAlgn="b"/>
                      <a:r>
                        <a:rPr lang="en-US" sz="2000" b="0" i="0" u="none" strike="noStrike" dirty="0">
                          <a:solidFill>
                            <a:srgbClr val="000000"/>
                          </a:solidFill>
                          <a:effectLst/>
                          <a:latin typeface="+mn-lt"/>
                        </a:rPr>
                        <a:t>118,208,250</a:t>
                      </a:r>
                    </a:p>
                  </a:txBody>
                  <a:tcPr marL="7620" marR="7620" marT="7620" marB="0" anchor="b">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a:txBody>
                    <a:bodyPr/>
                    <a:lstStyle/>
                    <a:p>
                      <a:pPr algn="r" fontAlgn="b"/>
                      <a:r>
                        <a:rPr lang="en-US" sz="2000" b="0" i="0" u="none" strike="noStrike" dirty="0">
                          <a:solidFill>
                            <a:srgbClr val="000000"/>
                          </a:solidFill>
                          <a:effectLst/>
                          <a:latin typeface="+mn-lt"/>
                        </a:rPr>
                        <a:t>118,208,250</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extLst>
                  <a:ext uri="{0D108BD9-81ED-4DB2-BD59-A6C34878D82A}">
                    <a16:rowId xmlns:a16="http://schemas.microsoft.com/office/drawing/2014/main" val="2794671599"/>
                  </a:ext>
                </a:extLst>
              </a:tr>
              <a:tr h="322867">
                <a:tc>
                  <a:txBody>
                    <a:bodyPr/>
                    <a:lstStyle/>
                    <a:p>
                      <a:pPr algn="ctr" rtl="0" fontAlgn="ctr"/>
                      <a:r>
                        <a:rPr lang="en-US" sz="2000" b="0" i="1" u="none" strike="noStrike">
                          <a:solidFill>
                            <a:srgbClr val="000000"/>
                          </a:solidFill>
                          <a:effectLst/>
                          <a:latin typeface="Arial" panose="020B0604020202020204" pitchFamily="34" charset="0"/>
                        </a:rPr>
                        <a:t>n</a:t>
                      </a:r>
                      <a:endParaRPr lang="en-US" sz="2000" b="0" i="1" u="none" strike="noStrike" dirty="0">
                        <a:solidFill>
                          <a:srgbClr val="000000"/>
                        </a:solidFill>
                        <a:effectLst/>
                        <a:latin typeface="Arial" panose="020B0604020202020204" pitchFamily="34" charset="0"/>
                      </a:endParaRP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9EF"/>
                    </a:solidFill>
                  </a:tcPr>
                </a:tc>
                <a:tc>
                  <a:txBody>
                    <a:bodyPr/>
                    <a:lstStyle/>
                    <a:p>
                      <a:pPr algn="r" rtl="0" fontAlgn="ctr"/>
                      <a:r>
                        <a:rPr lang="en-US" sz="2000" b="0" i="0" u="none" strike="noStrike" dirty="0">
                          <a:solidFill>
                            <a:srgbClr val="000000"/>
                          </a:solidFill>
                          <a:effectLst/>
                          <a:latin typeface="Arial" panose="020B0604020202020204" pitchFamily="34" charset="0"/>
                        </a:rPr>
                        <a:t>6,000</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9EF"/>
                    </a:solidFill>
                  </a:tcPr>
                </a:tc>
                <a:tc>
                  <a:txBody>
                    <a:bodyPr/>
                    <a:lstStyle/>
                    <a:p>
                      <a:pPr algn="r" rtl="0" fontAlgn="ctr"/>
                      <a:r>
                        <a:rPr lang="en-US" sz="2000" b="0" i="0" u="none" strike="noStrike" dirty="0">
                          <a:solidFill>
                            <a:srgbClr val="000000"/>
                          </a:solidFill>
                          <a:effectLst/>
                          <a:latin typeface="Arial" panose="020B0604020202020204" pitchFamily="34" charset="0"/>
                        </a:rPr>
                        <a:t>96,930,765</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9EF"/>
                    </a:solidFill>
                  </a:tcPr>
                </a:tc>
                <a:extLst>
                  <a:ext uri="{0D108BD9-81ED-4DB2-BD59-A6C34878D82A}">
                    <a16:rowId xmlns:a16="http://schemas.microsoft.com/office/drawing/2014/main" val="3641814893"/>
                  </a:ext>
                </a:extLst>
              </a:tr>
              <a:tr h="437325">
                <a:tc>
                  <a:txBody>
                    <a:bodyPr/>
                    <a:lstStyle/>
                    <a:p>
                      <a:pPr algn="ctr" rtl="0" fontAlgn="ctr"/>
                      <a:r>
                        <a:rPr lang="en-US" sz="2000" b="0" i="0" u="none" strike="noStrike" dirty="0">
                          <a:solidFill>
                            <a:srgbClr val="000000"/>
                          </a:solidFill>
                          <a:effectLst/>
                          <a:latin typeface="Arial" panose="020B0604020202020204" pitchFamily="34" charset="0"/>
                        </a:rPr>
                        <a:t>Response rate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a:txBody>
                    <a:bodyPr/>
                    <a:lstStyle/>
                    <a:p>
                      <a:pPr algn="r" rtl="0" fontAlgn="ctr"/>
                      <a:r>
                        <a:rPr lang="en-US" sz="2000" b="0" i="0" u="none" strike="noStrike" dirty="0">
                          <a:solidFill>
                            <a:srgbClr val="000000"/>
                          </a:solidFill>
                          <a:effectLst/>
                          <a:latin typeface="Arial" panose="020B0604020202020204" pitchFamily="34" charset="0"/>
                        </a:rPr>
                        <a:t>55.4%</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rowSpan="3">
                  <a:txBody>
                    <a:bodyPr/>
                    <a:lstStyle/>
                    <a:p>
                      <a:pPr algn="r" rtl="0" fontAlgn="ctr"/>
                      <a:r>
                        <a:rPr lang="en-US" sz="2000" b="0" i="0" u="none" strike="noStrike" dirty="0">
                          <a:solidFill>
                            <a:srgbClr val="000000"/>
                          </a:solidFill>
                          <a:effectLst/>
                          <a:latin typeface="Arial" panose="020B0604020202020204" pitchFamily="34" charset="0"/>
                        </a:rPr>
                        <a:t>82%</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extLst>
                  <a:ext uri="{0D108BD9-81ED-4DB2-BD59-A6C34878D82A}">
                    <a16:rowId xmlns:a16="http://schemas.microsoft.com/office/drawing/2014/main" val="3215904886"/>
                  </a:ext>
                </a:extLst>
              </a:tr>
              <a:tr h="417136">
                <a:tc>
                  <a:txBody>
                    <a:bodyPr/>
                    <a:lstStyle/>
                    <a:p>
                      <a:pPr algn="ctr" rtl="0" fontAlgn="ctr"/>
                      <a:r>
                        <a:rPr lang="en-US" sz="2000" b="0" i="0" u="none" strike="noStrike" dirty="0">
                          <a:solidFill>
                            <a:srgbClr val="000000"/>
                          </a:solidFill>
                          <a:effectLst/>
                          <a:latin typeface="Arial" panose="020B0604020202020204" pitchFamily="34" charset="0"/>
                        </a:rPr>
                        <a:t>Coverage rate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a:txBody>
                    <a:bodyPr/>
                    <a:lstStyle/>
                    <a:p>
                      <a:pPr algn="r" rtl="0" fontAlgn="ctr"/>
                      <a:r>
                        <a:rPr lang="en-US" sz="2000" b="0" i="0" u="none" strike="noStrike" dirty="0">
                          <a:solidFill>
                            <a:srgbClr val="000000"/>
                          </a:solidFill>
                          <a:effectLst/>
                          <a:latin typeface="Arial" panose="020B0604020202020204" pitchFamily="34" charset="0"/>
                        </a:rPr>
                        <a:t>≈ 99%</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vMerge="1">
                  <a:txBody>
                    <a:bodyPr/>
                    <a:lstStyle/>
                    <a:p>
                      <a:pPr algn="r" rtl="0" fontAlgn="ctr"/>
                      <a:endParaRPr lang="en-US" sz="2000" b="0" i="0" u="none" strike="noStrike" dirty="0">
                        <a:solidFill>
                          <a:srgbClr val="000000"/>
                        </a:solidFill>
                        <a:effectLst/>
                        <a:latin typeface="Arial" panose="020B0604020202020204" pitchFamily="34" charset="0"/>
                      </a:endParaRP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extLst>
                  <a:ext uri="{0D108BD9-81ED-4DB2-BD59-A6C34878D82A}">
                    <a16:rowId xmlns:a16="http://schemas.microsoft.com/office/drawing/2014/main" val="4003163639"/>
                  </a:ext>
                </a:extLst>
              </a:tr>
              <a:tr h="381000">
                <a:tc>
                  <a:txBody>
                    <a:bodyPr/>
                    <a:lstStyle/>
                    <a:p>
                      <a:pPr algn="ctr" rtl="0" fontAlgn="ctr"/>
                      <a:r>
                        <a:rPr lang="en-US" sz="2000" b="0" i="0" u="none" strike="noStrike" dirty="0">
                          <a:solidFill>
                            <a:srgbClr val="000000"/>
                          </a:solidFill>
                          <a:effectLst/>
                          <a:latin typeface="Arial" panose="020B0604020202020204" pitchFamily="34" charset="0"/>
                        </a:rPr>
                        <a:t>Selection rate</a:t>
                      </a:r>
                    </a:p>
                  </a:txBody>
                  <a:tcPr marL="0" marR="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a:txBody>
                    <a:bodyPr/>
                    <a:lstStyle/>
                    <a:p>
                      <a:pPr algn="r" rtl="0" fontAlgn="ctr"/>
                      <a:r>
                        <a:rPr lang="en-US" sz="2000" b="0" i="0" u="none" strike="noStrike" dirty="0">
                          <a:solidFill>
                            <a:srgbClr val="000000"/>
                          </a:solidFill>
                          <a:effectLst/>
                          <a:latin typeface="Arial" panose="020B0604020202020204" pitchFamily="34" charset="0"/>
                        </a:rPr>
                        <a:t>0.009%</a:t>
                      </a: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tc vMerge="1">
                  <a:txBody>
                    <a:bodyPr/>
                    <a:lstStyle/>
                    <a:p>
                      <a:pPr algn="r" rtl="0" fontAlgn="ctr"/>
                      <a:endParaRPr lang="en-US" sz="2000" b="0" i="0" u="none" strike="noStrike" dirty="0">
                        <a:solidFill>
                          <a:srgbClr val="000000"/>
                        </a:solidFill>
                        <a:effectLst/>
                        <a:latin typeface="Arial" panose="020B0604020202020204" pitchFamily="34" charset="0"/>
                      </a:endParaRPr>
                    </a:p>
                  </a:txBody>
                  <a:tcPr marL="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CD0DD"/>
                    </a:solidFill>
                  </a:tcPr>
                </a:tc>
                <a:extLst>
                  <a:ext uri="{0D108BD9-81ED-4DB2-BD59-A6C34878D82A}">
                    <a16:rowId xmlns:a16="http://schemas.microsoft.com/office/drawing/2014/main" val="809667134"/>
                  </a:ext>
                </a:extLst>
              </a:tr>
            </a:tbl>
          </a:graphicData>
        </a:graphic>
      </p:graphicFrame>
      <p:graphicFrame>
        <p:nvGraphicFramePr>
          <p:cNvPr id="3" name="Object 2">
            <a:extLst>
              <a:ext uri="{FF2B5EF4-FFF2-40B4-BE49-F238E27FC236}">
                <a16:creationId xmlns:a16="http://schemas.microsoft.com/office/drawing/2014/main" id="{9A306682-D327-4148-A739-76FF242E5A15}"/>
              </a:ext>
            </a:extLst>
          </p:cNvPr>
          <p:cNvGraphicFramePr>
            <a:graphicFrameLocks noChangeAspect="1"/>
          </p:cNvGraphicFramePr>
          <p:nvPr>
            <p:extLst/>
          </p:nvPr>
        </p:nvGraphicFramePr>
        <p:xfrm>
          <a:off x="1066800" y="2419350"/>
          <a:ext cx="616743" cy="528637"/>
        </p:xfrm>
        <a:graphic>
          <a:graphicData uri="http://schemas.openxmlformats.org/presentationml/2006/ole">
            <mc:AlternateContent xmlns:mc="http://schemas.openxmlformats.org/markup-compatibility/2006">
              <mc:Choice xmlns:v="urn:schemas-microsoft-com:vml" Requires="v">
                <p:oleObj spid="_x0000_s54276" name="Equation" r:id="rId4" imgW="266400" imgH="228600" progId="Equation.DSMT4">
                  <p:embed/>
                </p:oleObj>
              </mc:Choice>
              <mc:Fallback>
                <p:oleObj name="Equation" r:id="rId4" imgW="266400" imgH="228600" progId="Equation.DSMT4">
                  <p:embed/>
                  <p:pic>
                    <p:nvPicPr>
                      <p:cNvPr id="3" name="Object 2">
                        <a:extLst>
                          <a:ext uri="{FF2B5EF4-FFF2-40B4-BE49-F238E27FC236}">
                            <a16:creationId xmlns:a16="http://schemas.microsoft.com/office/drawing/2014/main" id="{9A306682-D327-4148-A739-76FF242E5A15}"/>
                          </a:ext>
                        </a:extLst>
                      </p:cNvPr>
                      <p:cNvPicPr/>
                      <p:nvPr/>
                    </p:nvPicPr>
                    <p:blipFill>
                      <a:blip r:embed="rId5"/>
                      <a:stretch>
                        <a:fillRect/>
                      </a:stretch>
                    </p:blipFill>
                    <p:spPr>
                      <a:xfrm>
                        <a:off x="1066800" y="2419350"/>
                        <a:ext cx="616743" cy="528637"/>
                      </a:xfrm>
                      <a:prstGeom prst="rect">
                        <a:avLst/>
                      </a:prstGeom>
                    </p:spPr>
                  </p:pic>
                </p:oleObj>
              </mc:Fallback>
            </mc:AlternateContent>
          </a:graphicData>
        </a:graphic>
      </p:graphicFrame>
      <p:sp>
        <p:nvSpPr>
          <p:cNvPr id="5" name="Slide Number Placeholder 4">
            <a:extLst>
              <a:ext uri="{FF2B5EF4-FFF2-40B4-BE49-F238E27FC236}">
                <a16:creationId xmlns:a16="http://schemas.microsoft.com/office/drawing/2014/main" id="{87D5F617-8C4F-4701-BF52-F00A9D977C0A}"/>
              </a:ext>
            </a:extLst>
          </p:cNvPr>
          <p:cNvSpPr>
            <a:spLocks noGrp="1"/>
          </p:cNvSpPr>
          <p:nvPr>
            <p:ph type="sldNum" sz="quarter" idx="10"/>
          </p:nvPr>
        </p:nvSpPr>
        <p:spPr/>
        <p:txBody>
          <a:bodyPr/>
          <a:lstStyle/>
          <a:p>
            <a:fld id="{D4325D4D-289E-48C1-B277-2BEB492A7D19}" type="slidenum">
              <a:rPr lang="en-US" smtClean="0"/>
              <a:pPr/>
              <a:t>19</a:t>
            </a:fld>
            <a:endParaRPr lang="en-US" dirty="0"/>
          </a:p>
        </p:txBody>
      </p:sp>
    </p:spTree>
    <p:extLst>
      <p:ext uri="{BB962C8B-B14F-4D97-AF65-F5344CB8AC3E}">
        <p14:creationId xmlns:p14="http://schemas.microsoft.com/office/powerpoint/2010/main" val="3493619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239F3-9F25-447E-8493-0DFD0DE70BBA}"/>
              </a:ext>
            </a:extLst>
          </p:cNvPr>
          <p:cNvSpPr>
            <a:spLocks noGrp="1"/>
          </p:cNvSpPr>
          <p:nvPr>
            <p:ph type="title"/>
          </p:nvPr>
        </p:nvSpPr>
        <p:spPr/>
        <p:txBody>
          <a:bodyPr/>
          <a:lstStyle/>
          <a:p>
            <a:r>
              <a:rPr lang="en-US" dirty="0"/>
              <a:t>Outline</a:t>
            </a:r>
          </a:p>
        </p:txBody>
      </p:sp>
      <p:sp>
        <p:nvSpPr>
          <p:cNvPr id="3" name="Content Placeholder 2">
            <a:extLst>
              <a:ext uri="{FF2B5EF4-FFF2-40B4-BE49-F238E27FC236}">
                <a16:creationId xmlns:a16="http://schemas.microsoft.com/office/drawing/2014/main" id="{773CF5AA-155D-441F-B133-8CD99F3D7130}"/>
              </a:ext>
            </a:extLst>
          </p:cNvPr>
          <p:cNvSpPr>
            <a:spLocks noGrp="1"/>
          </p:cNvSpPr>
          <p:nvPr>
            <p:ph idx="1"/>
          </p:nvPr>
        </p:nvSpPr>
        <p:spPr>
          <a:xfrm>
            <a:off x="347472" y="742950"/>
            <a:ext cx="8229600" cy="3546872"/>
          </a:xfrm>
        </p:spPr>
        <p:txBody>
          <a:bodyPr/>
          <a:lstStyle/>
          <a:p>
            <a:r>
              <a:rPr lang="en-US" dirty="0"/>
              <a:t>Total error framework for the mean of some data set</a:t>
            </a:r>
          </a:p>
          <a:p>
            <a:pPr lvl="1"/>
            <a:r>
              <a:rPr lang="en-US" dirty="0"/>
              <a:t>Simple dichotomous decomposition </a:t>
            </a:r>
          </a:p>
          <a:p>
            <a:pPr lvl="1"/>
            <a:r>
              <a:rPr lang="en-US" dirty="0"/>
              <a:t>More complex decompositions for error source targeting</a:t>
            </a:r>
          </a:p>
          <a:p>
            <a:r>
              <a:rPr lang="en-US" dirty="0"/>
              <a:t>Mathematical formulation of concepts</a:t>
            </a:r>
          </a:p>
          <a:p>
            <a:r>
              <a:rPr lang="en-US" dirty="0"/>
              <a:t>Expression for the “Total” Mean Squared Error of the unweighted data set mean</a:t>
            </a:r>
          </a:p>
          <a:p>
            <a:r>
              <a:rPr lang="en-US" dirty="0"/>
              <a:t>Illustration comparing a small </a:t>
            </a:r>
            <a:r>
              <a:rPr lang="en-US" i="1" dirty="0"/>
              <a:t>random</a:t>
            </a:r>
            <a:r>
              <a:rPr lang="en-US" dirty="0"/>
              <a:t> sample with a large census</a:t>
            </a:r>
          </a:p>
          <a:p>
            <a:r>
              <a:rPr lang="en-US" dirty="0"/>
              <a:t>Data weighting and other error mitigation strategies</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9595D7A-3749-4F2B-BDFD-0FBD836D114A}"/>
              </a:ext>
            </a:extLst>
          </p:cNvPr>
          <p:cNvSpPr>
            <a:spLocks noGrp="1"/>
          </p:cNvSpPr>
          <p:nvPr>
            <p:ph type="sldNum" sz="quarter" idx="10"/>
          </p:nvPr>
        </p:nvSpPr>
        <p:spPr/>
        <p:txBody>
          <a:bodyPr/>
          <a:lstStyle/>
          <a:p>
            <a:fld id="{D4325D4D-289E-48C1-B277-2BEB492A7D19}" type="slidenum">
              <a:rPr lang="en-US" smtClean="0"/>
              <a:pPr/>
              <a:t>2</a:t>
            </a:fld>
            <a:endParaRPr lang="en-US" dirty="0"/>
          </a:p>
        </p:txBody>
      </p:sp>
    </p:spTree>
    <p:extLst>
      <p:ext uri="{BB962C8B-B14F-4D97-AF65-F5344CB8AC3E}">
        <p14:creationId xmlns:p14="http://schemas.microsoft.com/office/powerpoint/2010/main" val="3103093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a:extLst>
              <a:ext uri="{FF2B5EF4-FFF2-40B4-BE49-F238E27FC236}">
                <a16:creationId xmlns:a16="http://schemas.microsoft.com/office/drawing/2014/main" id="{00000000-0008-0000-0100-000008000000}"/>
              </a:ext>
            </a:extLst>
          </p:cNvPr>
          <p:cNvGraphicFramePr>
            <a:graphicFrameLocks/>
          </p:cNvGraphicFramePr>
          <p:nvPr>
            <p:extLst>
              <p:ext uri="{D42A27DB-BD31-4B8C-83A1-F6EECF244321}">
                <p14:modId xmlns:p14="http://schemas.microsoft.com/office/powerpoint/2010/main" val="332726882"/>
              </p:ext>
            </p:extLst>
          </p:nvPr>
        </p:nvGraphicFramePr>
        <p:xfrm>
          <a:off x="-76200" y="573133"/>
          <a:ext cx="8763000" cy="428528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00000000-0008-0000-0200-000008000000}"/>
              </a:ext>
            </a:extLst>
          </p:cNvPr>
          <p:cNvGraphicFramePr>
            <a:graphicFrameLocks/>
          </p:cNvGraphicFramePr>
          <p:nvPr>
            <p:extLst>
              <p:ext uri="{D42A27DB-BD31-4B8C-83A1-F6EECF244321}">
                <p14:modId xmlns:p14="http://schemas.microsoft.com/office/powerpoint/2010/main" val="869286117"/>
              </p:ext>
            </p:extLst>
          </p:nvPr>
        </p:nvGraphicFramePr>
        <p:xfrm>
          <a:off x="187799" y="1175601"/>
          <a:ext cx="8077187" cy="379095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BF8C8C6A-7EDE-4574-93DD-9C2CDABE6F38}"/>
              </a:ext>
            </a:extLst>
          </p:cNvPr>
          <p:cNvSpPr>
            <a:spLocks noGrp="1"/>
          </p:cNvSpPr>
          <p:nvPr>
            <p:ph type="title"/>
          </p:nvPr>
        </p:nvSpPr>
        <p:spPr>
          <a:xfrm>
            <a:off x="3174" y="0"/>
            <a:ext cx="9140826" cy="572464"/>
          </a:xfrm>
        </p:spPr>
        <p:txBody>
          <a:bodyPr/>
          <a:lstStyle/>
          <a:p>
            <a:r>
              <a:rPr lang="en-US" dirty="0"/>
              <a:t>RMSEs as a Function of </a:t>
            </a:r>
            <a:r>
              <a:rPr lang="el-GR" i="1" dirty="0"/>
              <a:t>ρ</a:t>
            </a:r>
            <a:r>
              <a:rPr lang="en-US" baseline="-25000" dirty="0"/>
              <a:t>RX</a:t>
            </a:r>
            <a:r>
              <a:rPr lang="en-US" dirty="0"/>
              <a:t> for Zillow and RECS</a:t>
            </a:r>
          </a:p>
        </p:txBody>
      </p:sp>
      <p:sp>
        <p:nvSpPr>
          <p:cNvPr id="3" name="Rectangle 2">
            <a:extLst>
              <a:ext uri="{FF2B5EF4-FFF2-40B4-BE49-F238E27FC236}">
                <a16:creationId xmlns:a16="http://schemas.microsoft.com/office/drawing/2014/main" id="{613CA4DD-FA88-4A04-A126-AC3622244295}"/>
              </a:ext>
            </a:extLst>
          </p:cNvPr>
          <p:cNvSpPr/>
          <p:nvPr/>
        </p:nvSpPr>
        <p:spPr>
          <a:xfrm>
            <a:off x="3581400" y="4705350"/>
            <a:ext cx="1486817" cy="369332"/>
          </a:xfrm>
          <a:prstGeom prst="rect">
            <a:avLst/>
          </a:prstGeom>
        </p:spPr>
        <p:txBody>
          <a:bodyPr wrap="none">
            <a:spAutoFit/>
          </a:bodyPr>
          <a:lstStyle/>
          <a:p>
            <a:r>
              <a:rPr lang="en-US" dirty="0"/>
              <a:t>Value of </a:t>
            </a:r>
            <a:r>
              <a:rPr lang="el-GR" i="1" dirty="0"/>
              <a:t>ρ</a:t>
            </a:r>
            <a:r>
              <a:rPr lang="en-US" baseline="-25000" dirty="0"/>
              <a:t>RX</a:t>
            </a:r>
            <a:r>
              <a:rPr lang="en-US" dirty="0"/>
              <a:t> </a:t>
            </a:r>
          </a:p>
        </p:txBody>
      </p:sp>
      <p:cxnSp>
        <p:nvCxnSpPr>
          <p:cNvPr id="15" name="Straight Connector 14">
            <a:extLst>
              <a:ext uri="{FF2B5EF4-FFF2-40B4-BE49-F238E27FC236}">
                <a16:creationId xmlns:a16="http://schemas.microsoft.com/office/drawing/2014/main" id="{47FDD71E-24FA-48EB-9361-8626302B553B}"/>
              </a:ext>
            </a:extLst>
          </p:cNvPr>
          <p:cNvCxnSpPr/>
          <p:nvPr/>
        </p:nvCxnSpPr>
        <p:spPr bwMode="auto">
          <a:xfrm>
            <a:off x="228600" y="895350"/>
            <a:ext cx="0" cy="3810000"/>
          </a:xfrm>
          <a:prstGeom prst="line">
            <a:avLst/>
          </a:prstGeom>
          <a:no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228DB9F-C28A-47B4-85A6-507BFF3FEED5}"/>
              </a:ext>
            </a:extLst>
          </p:cNvPr>
          <p:cNvCxnSpPr/>
          <p:nvPr/>
        </p:nvCxnSpPr>
        <p:spPr bwMode="auto">
          <a:xfrm>
            <a:off x="222251" y="4705350"/>
            <a:ext cx="8077200" cy="0"/>
          </a:xfrm>
          <a:prstGeom prst="line">
            <a:avLst/>
          </a:prstGeom>
          <a:noFill/>
          <a:ln w="9525" cap="flat" cmpd="sng" algn="ctr">
            <a:solidFill>
              <a:schemeClr val="tx1"/>
            </a:solidFill>
            <a:prstDash val="solid"/>
            <a:round/>
            <a:headEnd type="none" w="med" len="med"/>
            <a:tailEnd type="none" w="med" len="med"/>
          </a:ln>
          <a:effectLst/>
        </p:spPr>
      </p:cxnSp>
      <p:cxnSp>
        <p:nvCxnSpPr>
          <p:cNvPr id="5" name="Straight Connector 4">
            <a:extLst>
              <a:ext uri="{FF2B5EF4-FFF2-40B4-BE49-F238E27FC236}">
                <a16:creationId xmlns:a16="http://schemas.microsoft.com/office/drawing/2014/main" id="{A0654AA8-260E-49FF-97E4-9E2F2B3EE4A3}"/>
              </a:ext>
            </a:extLst>
          </p:cNvPr>
          <p:cNvCxnSpPr>
            <a:cxnSpLocks/>
          </p:cNvCxnSpPr>
          <p:nvPr/>
        </p:nvCxnSpPr>
        <p:spPr bwMode="auto">
          <a:xfrm>
            <a:off x="4260851" y="572464"/>
            <a:ext cx="25398" cy="3936035"/>
          </a:xfrm>
          <a:prstGeom prst="line">
            <a:avLst/>
          </a:prstGeom>
          <a:noFill/>
          <a:ln w="9525" cap="flat" cmpd="sng" algn="ctr">
            <a:solidFill>
              <a:schemeClr val="tx1"/>
            </a:solidFill>
            <a:prstDash val="solid"/>
            <a:round/>
            <a:headEnd type="none" w="med" len="med"/>
            <a:tailEnd type="none" w="med" len="med"/>
          </a:ln>
          <a:effectLst/>
        </p:spPr>
      </p:cxnSp>
      <p:sp>
        <p:nvSpPr>
          <p:cNvPr id="4" name="Slide Number Placeholder 3">
            <a:extLst>
              <a:ext uri="{FF2B5EF4-FFF2-40B4-BE49-F238E27FC236}">
                <a16:creationId xmlns:a16="http://schemas.microsoft.com/office/drawing/2014/main" id="{F1FA6A5D-5562-405B-85E5-58EE1257207C}"/>
              </a:ext>
            </a:extLst>
          </p:cNvPr>
          <p:cNvSpPr>
            <a:spLocks noGrp="1"/>
          </p:cNvSpPr>
          <p:nvPr>
            <p:ph type="sldNum" sz="quarter" idx="10"/>
          </p:nvPr>
        </p:nvSpPr>
        <p:spPr/>
        <p:txBody>
          <a:bodyPr/>
          <a:lstStyle/>
          <a:p>
            <a:fld id="{D4325D4D-289E-48C1-B277-2BEB492A7D19}" type="slidenum">
              <a:rPr lang="en-US" smtClean="0"/>
              <a:pPr/>
              <a:t>20</a:t>
            </a:fld>
            <a:endParaRPr lang="en-US" dirty="0"/>
          </a:p>
        </p:txBody>
      </p:sp>
      <p:graphicFrame>
        <p:nvGraphicFramePr>
          <p:cNvPr id="13" name="Chart 12">
            <a:extLst>
              <a:ext uri="{FF2B5EF4-FFF2-40B4-BE49-F238E27FC236}">
                <a16:creationId xmlns:a16="http://schemas.microsoft.com/office/drawing/2014/main" id="{00000000-0008-0000-0200-000008000000}"/>
              </a:ext>
            </a:extLst>
          </p:cNvPr>
          <p:cNvGraphicFramePr>
            <a:graphicFrameLocks/>
          </p:cNvGraphicFramePr>
          <p:nvPr>
            <p:extLst>
              <p:ext uri="{D42A27DB-BD31-4B8C-83A1-F6EECF244321}">
                <p14:modId xmlns:p14="http://schemas.microsoft.com/office/powerpoint/2010/main" val="1045515300"/>
              </p:ext>
            </p:extLst>
          </p:nvPr>
        </p:nvGraphicFramePr>
        <p:xfrm>
          <a:off x="187804" y="827137"/>
          <a:ext cx="8077182" cy="3878212"/>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id="{E8D8A43B-092D-4882-8B6D-BA36ED55144D}"/>
              </a:ext>
            </a:extLst>
          </p:cNvPr>
          <p:cNvSpPr txBox="1"/>
          <p:nvPr/>
        </p:nvSpPr>
        <p:spPr>
          <a:xfrm>
            <a:off x="5263444" y="1607146"/>
            <a:ext cx="3575755" cy="923330"/>
          </a:xfrm>
          <a:prstGeom prst="rect">
            <a:avLst/>
          </a:prstGeom>
          <a:noFill/>
        </p:spPr>
        <p:txBody>
          <a:bodyPr wrap="square" rtlCol="0">
            <a:spAutoFit/>
          </a:bodyPr>
          <a:lstStyle/>
          <a:p>
            <a:r>
              <a:rPr lang="en-US" b="1" dirty="0">
                <a:solidFill>
                  <a:schemeClr val="accent1">
                    <a:lumMod val="75000"/>
                  </a:schemeClr>
                </a:solidFill>
              </a:rPr>
              <a:t>Ignoring Data Encoding Error, Zillow has uniformly smaller RMSE</a:t>
            </a:r>
          </a:p>
        </p:txBody>
      </p:sp>
    </p:spTree>
    <p:extLst>
      <p:ext uri="{BB962C8B-B14F-4D97-AF65-F5344CB8AC3E}">
        <p14:creationId xmlns:p14="http://schemas.microsoft.com/office/powerpoint/2010/main" val="3257599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a:extLst>
              <a:ext uri="{FF2B5EF4-FFF2-40B4-BE49-F238E27FC236}">
                <a16:creationId xmlns:a16="http://schemas.microsoft.com/office/drawing/2014/main" id="{00000000-0008-0000-0100-000008000000}"/>
              </a:ext>
            </a:extLst>
          </p:cNvPr>
          <p:cNvGraphicFramePr>
            <a:graphicFrameLocks/>
          </p:cNvGraphicFramePr>
          <p:nvPr>
            <p:extLst>
              <p:ext uri="{D42A27DB-BD31-4B8C-83A1-F6EECF244321}">
                <p14:modId xmlns:p14="http://schemas.microsoft.com/office/powerpoint/2010/main" val="575724490"/>
              </p:ext>
            </p:extLst>
          </p:nvPr>
        </p:nvGraphicFramePr>
        <p:xfrm>
          <a:off x="-76200" y="573133"/>
          <a:ext cx="8763000" cy="428528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BF8C8C6A-7EDE-4574-93DD-9C2CDABE6F38}"/>
              </a:ext>
            </a:extLst>
          </p:cNvPr>
          <p:cNvSpPr>
            <a:spLocks noGrp="1"/>
          </p:cNvSpPr>
          <p:nvPr>
            <p:ph type="title"/>
          </p:nvPr>
        </p:nvSpPr>
        <p:spPr>
          <a:xfrm>
            <a:off x="3174" y="0"/>
            <a:ext cx="9140826" cy="572464"/>
          </a:xfrm>
        </p:spPr>
        <p:txBody>
          <a:bodyPr/>
          <a:lstStyle/>
          <a:p>
            <a:r>
              <a:rPr lang="en-US" dirty="0"/>
              <a:t>RMSEs as a Function of </a:t>
            </a:r>
            <a:r>
              <a:rPr lang="el-GR" i="1" dirty="0"/>
              <a:t>ρ</a:t>
            </a:r>
            <a:r>
              <a:rPr lang="en-US" baseline="-25000" dirty="0"/>
              <a:t>RX</a:t>
            </a:r>
            <a:r>
              <a:rPr lang="en-US" dirty="0"/>
              <a:t> for Zillow and RECS</a:t>
            </a:r>
          </a:p>
        </p:txBody>
      </p:sp>
      <p:sp>
        <p:nvSpPr>
          <p:cNvPr id="3" name="Rectangle 2">
            <a:extLst>
              <a:ext uri="{FF2B5EF4-FFF2-40B4-BE49-F238E27FC236}">
                <a16:creationId xmlns:a16="http://schemas.microsoft.com/office/drawing/2014/main" id="{613CA4DD-FA88-4A04-A126-AC3622244295}"/>
              </a:ext>
            </a:extLst>
          </p:cNvPr>
          <p:cNvSpPr/>
          <p:nvPr/>
        </p:nvSpPr>
        <p:spPr>
          <a:xfrm>
            <a:off x="3790491" y="4767370"/>
            <a:ext cx="1486817" cy="369332"/>
          </a:xfrm>
          <a:prstGeom prst="rect">
            <a:avLst/>
          </a:prstGeom>
        </p:spPr>
        <p:txBody>
          <a:bodyPr wrap="none">
            <a:spAutoFit/>
          </a:bodyPr>
          <a:lstStyle/>
          <a:p>
            <a:r>
              <a:rPr lang="en-US" dirty="0"/>
              <a:t>Value of </a:t>
            </a:r>
            <a:r>
              <a:rPr lang="el-GR" i="1" dirty="0"/>
              <a:t>ρ</a:t>
            </a:r>
            <a:r>
              <a:rPr lang="en-US" baseline="-25000" dirty="0"/>
              <a:t>RX</a:t>
            </a:r>
            <a:r>
              <a:rPr lang="en-US" dirty="0"/>
              <a:t> </a:t>
            </a:r>
          </a:p>
        </p:txBody>
      </p:sp>
      <p:cxnSp>
        <p:nvCxnSpPr>
          <p:cNvPr id="15" name="Straight Connector 14">
            <a:extLst>
              <a:ext uri="{FF2B5EF4-FFF2-40B4-BE49-F238E27FC236}">
                <a16:creationId xmlns:a16="http://schemas.microsoft.com/office/drawing/2014/main" id="{47FDD71E-24FA-48EB-9361-8626302B553B}"/>
              </a:ext>
            </a:extLst>
          </p:cNvPr>
          <p:cNvCxnSpPr/>
          <p:nvPr/>
        </p:nvCxnSpPr>
        <p:spPr bwMode="auto">
          <a:xfrm>
            <a:off x="228600" y="666750"/>
            <a:ext cx="0" cy="3810000"/>
          </a:xfrm>
          <a:prstGeom prst="line">
            <a:avLst/>
          </a:prstGeom>
          <a:no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E228DB9F-C28A-47B4-85A6-507BFF3FEED5}"/>
              </a:ext>
            </a:extLst>
          </p:cNvPr>
          <p:cNvCxnSpPr/>
          <p:nvPr/>
        </p:nvCxnSpPr>
        <p:spPr bwMode="auto">
          <a:xfrm>
            <a:off x="228600" y="4451350"/>
            <a:ext cx="8077200" cy="0"/>
          </a:xfrm>
          <a:prstGeom prst="line">
            <a:avLst/>
          </a:prstGeom>
          <a:noFill/>
          <a:ln w="9525" cap="flat" cmpd="sng" algn="ctr">
            <a:solidFill>
              <a:schemeClr val="tx1"/>
            </a:solidFill>
            <a:prstDash val="solid"/>
            <a:round/>
            <a:headEnd type="none" w="med" len="med"/>
            <a:tailEnd type="none" w="med" len="med"/>
          </a:ln>
          <a:effectLst/>
        </p:spPr>
      </p:cxnSp>
      <p:cxnSp>
        <p:nvCxnSpPr>
          <p:cNvPr id="5" name="Straight Connector 4">
            <a:extLst>
              <a:ext uri="{FF2B5EF4-FFF2-40B4-BE49-F238E27FC236}">
                <a16:creationId xmlns:a16="http://schemas.microsoft.com/office/drawing/2014/main" id="{A0654AA8-260E-49FF-97E4-9E2F2B3EE4A3}"/>
              </a:ext>
            </a:extLst>
          </p:cNvPr>
          <p:cNvCxnSpPr>
            <a:cxnSpLocks/>
          </p:cNvCxnSpPr>
          <p:nvPr/>
        </p:nvCxnSpPr>
        <p:spPr bwMode="auto">
          <a:xfrm>
            <a:off x="4260851" y="572464"/>
            <a:ext cx="25398" cy="3936035"/>
          </a:xfrm>
          <a:prstGeom prst="line">
            <a:avLst/>
          </a:prstGeom>
          <a:noFill/>
          <a:ln w="9525" cap="flat" cmpd="sng" algn="ctr">
            <a:solidFill>
              <a:schemeClr val="tx1"/>
            </a:solidFill>
            <a:prstDash val="solid"/>
            <a:round/>
            <a:headEnd type="none" w="med" len="med"/>
            <a:tailEnd type="none" w="med" len="med"/>
          </a:ln>
          <a:effectLst/>
        </p:spPr>
      </p:cxnSp>
      <p:sp>
        <p:nvSpPr>
          <p:cNvPr id="4" name="Slide Number Placeholder 3">
            <a:extLst>
              <a:ext uri="{FF2B5EF4-FFF2-40B4-BE49-F238E27FC236}">
                <a16:creationId xmlns:a16="http://schemas.microsoft.com/office/drawing/2014/main" id="{F1FA6A5D-5562-405B-85E5-58EE1257207C}"/>
              </a:ext>
            </a:extLst>
          </p:cNvPr>
          <p:cNvSpPr>
            <a:spLocks noGrp="1"/>
          </p:cNvSpPr>
          <p:nvPr>
            <p:ph type="sldNum" sz="quarter" idx="10"/>
          </p:nvPr>
        </p:nvSpPr>
        <p:spPr/>
        <p:txBody>
          <a:bodyPr/>
          <a:lstStyle/>
          <a:p>
            <a:fld id="{D4325D4D-289E-48C1-B277-2BEB492A7D19}" type="slidenum">
              <a:rPr lang="en-US" smtClean="0"/>
              <a:pPr/>
              <a:t>21</a:t>
            </a:fld>
            <a:endParaRPr lang="en-US" dirty="0"/>
          </a:p>
        </p:txBody>
      </p:sp>
      <p:sp>
        <p:nvSpPr>
          <p:cNvPr id="9" name="TextBox 8">
            <a:extLst>
              <a:ext uri="{FF2B5EF4-FFF2-40B4-BE49-F238E27FC236}">
                <a16:creationId xmlns:a16="http://schemas.microsoft.com/office/drawing/2014/main" id="{24940A6F-8D08-4197-996B-5483EC5DDDEA}"/>
              </a:ext>
            </a:extLst>
          </p:cNvPr>
          <p:cNvSpPr txBox="1"/>
          <p:nvPr/>
        </p:nvSpPr>
        <p:spPr>
          <a:xfrm>
            <a:off x="5263444" y="1607146"/>
            <a:ext cx="3575755" cy="923330"/>
          </a:xfrm>
          <a:prstGeom prst="rect">
            <a:avLst/>
          </a:prstGeom>
          <a:noFill/>
        </p:spPr>
        <p:txBody>
          <a:bodyPr wrap="square" rtlCol="0">
            <a:spAutoFit/>
          </a:bodyPr>
          <a:lstStyle/>
          <a:p>
            <a:r>
              <a:rPr lang="en-US" b="1" dirty="0">
                <a:solidFill>
                  <a:schemeClr val="accent1">
                    <a:lumMod val="75000"/>
                  </a:schemeClr>
                </a:solidFill>
              </a:rPr>
              <a:t>With Data Encoding Error, RECS has the smallest RMSE for most of the range</a:t>
            </a:r>
          </a:p>
        </p:txBody>
      </p:sp>
    </p:spTree>
    <p:extLst>
      <p:ext uri="{BB962C8B-B14F-4D97-AF65-F5344CB8AC3E}">
        <p14:creationId xmlns:p14="http://schemas.microsoft.com/office/powerpoint/2010/main" val="3956977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a:extLst>
              <a:ext uri="{FF2B5EF4-FFF2-40B4-BE49-F238E27FC236}">
                <a16:creationId xmlns:a16="http://schemas.microsoft.com/office/drawing/2014/main" id="{00000000-0008-0000-0100-000008000000}"/>
              </a:ext>
            </a:extLst>
          </p:cNvPr>
          <p:cNvGraphicFramePr>
            <a:graphicFrameLocks/>
          </p:cNvGraphicFramePr>
          <p:nvPr>
            <p:extLst>
              <p:ext uri="{D42A27DB-BD31-4B8C-83A1-F6EECF244321}">
                <p14:modId xmlns:p14="http://schemas.microsoft.com/office/powerpoint/2010/main" val="3683265265"/>
              </p:ext>
            </p:extLst>
          </p:nvPr>
        </p:nvGraphicFramePr>
        <p:xfrm>
          <a:off x="-76200" y="573133"/>
          <a:ext cx="8763000" cy="428528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BF8C8C6A-7EDE-4574-93DD-9C2CDABE6F38}"/>
              </a:ext>
            </a:extLst>
          </p:cNvPr>
          <p:cNvSpPr>
            <a:spLocks noGrp="1"/>
          </p:cNvSpPr>
          <p:nvPr>
            <p:ph type="title"/>
          </p:nvPr>
        </p:nvSpPr>
        <p:spPr>
          <a:xfrm>
            <a:off x="3174" y="0"/>
            <a:ext cx="9140826" cy="572464"/>
          </a:xfrm>
        </p:spPr>
        <p:txBody>
          <a:bodyPr/>
          <a:lstStyle/>
          <a:p>
            <a:r>
              <a:rPr lang="en-US" dirty="0"/>
              <a:t>RMSEs as a Function of </a:t>
            </a:r>
            <a:r>
              <a:rPr lang="el-GR" i="1" dirty="0"/>
              <a:t>ρ</a:t>
            </a:r>
            <a:r>
              <a:rPr lang="en-US" baseline="-25000" dirty="0"/>
              <a:t>RX</a:t>
            </a:r>
            <a:r>
              <a:rPr lang="en-US" dirty="0"/>
              <a:t> for Zillow and RECS</a:t>
            </a:r>
          </a:p>
        </p:txBody>
      </p:sp>
      <p:sp>
        <p:nvSpPr>
          <p:cNvPr id="3" name="Rectangle 2">
            <a:extLst>
              <a:ext uri="{FF2B5EF4-FFF2-40B4-BE49-F238E27FC236}">
                <a16:creationId xmlns:a16="http://schemas.microsoft.com/office/drawing/2014/main" id="{613CA4DD-FA88-4A04-A126-AC3622244295}"/>
              </a:ext>
            </a:extLst>
          </p:cNvPr>
          <p:cNvSpPr/>
          <p:nvPr/>
        </p:nvSpPr>
        <p:spPr>
          <a:xfrm>
            <a:off x="3790491" y="4767370"/>
            <a:ext cx="1486817" cy="369332"/>
          </a:xfrm>
          <a:prstGeom prst="rect">
            <a:avLst/>
          </a:prstGeom>
        </p:spPr>
        <p:txBody>
          <a:bodyPr wrap="none">
            <a:spAutoFit/>
          </a:bodyPr>
          <a:lstStyle/>
          <a:p>
            <a:r>
              <a:rPr lang="en-US" dirty="0"/>
              <a:t>Value of </a:t>
            </a:r>
            <a:r>
              <a:rPr lang="el-GR" i="1" dirty="0"/>
              <a:t>ρ</a:t>
            </a:r>
            <a:r>
              <a:rPr lang="en-US" baseline="-25000" dirty="0"/>
              <a:t>RX</a:t>
            </a:r>
            <a:r>
              <a:rPr lang="en-US" dirty="0"/>
              <a:t> </a:t>
            </a:r>
          </a:p>
        </p:txBody>
      </p:sp>
      <p:cxnSp>
        <p:nvCxnSpPr>
          <p:cNvPr id="5" name="Straight Connector 4">
            <a:extLst>
              <a:ext uri="{FF2B5EF4-FFF2-40B4-BE49-F238E27FC236}">
                <a16:creationId xmlns:a16="http://schemas.microsoft.com/office/drawing/2014/main" id="{D37F843D-3318-4C9A-89ED-72CF44294ED0}"/>
              </a:ext>
            </a:extLst>
          </p:cNvPr>
          <p:cNvCxnSpPr/>
          <p:nvPr/>
        </p:nvCxnSpPr>
        <p:spPr bwMode="auto">
          <a:xfrm>
            <a:off x="228600" y="666750"/>
            <a:ext cx="0" cy="3810000"/>
          </a:xfrm>
          <a:prstGeom prst="line">
            <a:avLst/>
          </a:prstGeom>
          <a:noFill/>
          <a:ln w="9525" cap="flat" cmpd="sng" algn="ctr">
            <a:solidFill>
              <a:schemeClr val="tx1"/>
            </a:solidFill>
            <a:prstDash val="solid"/>
            <a:round/>
            <a:headEnd type="none" w="med" len="med"/>
            <a:tailEnd type="none" w="med" len="med"/>
          </a:ln>
          <a:effectLst/>
        </p:spPr>
      </p:cxnSp>
      <p:cxnSp>
        <p:nvCxnSpPr>
          <p:cNvPr id="7" name="Straight Connector 6">
            <a:extLst>
              <a:ext uri="{FF2B5EF4-FFF2-40B4-BE49-F238E27FC236}">
                <a16:creationId xmlns:a16="http://schemas.microsoft.com/office/drawing/2014/main" id="{E1F818F4-D7FB-4C4C-99F1-67AC5901A84D}"/>
              </a:ext>
            </a:extLst>
          </p:cNvPr>
          <p:cNvCxnSpPr/>
          <p:nvPr/>
        </p:nvCxnSpPr>
        <p:spPr bwMode="auto">
          <a:xfrm>
            <a:off x="228600" y="4451350"/>
            <a:ext cx="8077200" cy="0"/>
          </a:xfrm>
          <a:prstGeom prst="line">
            <a:avLst/>
          </a:prstGeom>
          <a:noFill/>
          <a:ln w="9525" cap="flat" cmpd="sng" algn="ctr">
            <a:solidFill>
              <a:schemeClr val="tx1"/>
            </a:solidFill>
            <a:prstDash val="solid"/>
            <a:round/>
            <a:headEnd type="none" w="med" len="med"/>
            <a:tailEnd type="none" w="med" len="med"/>
          </a:ln>
          <a:effectLst/>
        </p:spPr>
      </p:cxnSp>
      <p:cxnSp>
        <p:nvCxnSpPr>
          <p:cNvPr id="9" name="Straight Connector 8">
            <a:extLst>
              <a:ext uri="{FF2B5EF4-FFF2-40B4-BE49-F238E27FC236}">
                <a16:creationId xmlns:a16="http://schemas.microsoft.com/office/drawing/2014/main" id="{CCBDA21B-781E-43AE-87DA-0D9A7CB95693}"/>
              </a:ext>
            </a:extLst>
          </p:cNvPr>
          <p:cNvCxnSpPr>
            <a:cxnSpLocks/>
          </p:cNvCxnSpPr>
          <p:nvPr/>
        </p:nvCxnSpPr>
        <p:spPr bwMode="auto">
          <a:xfrm>
            <a:off x="4260851" y="572464"/>
            <a:ext cx="25398" cy="3936035"/>
          </a:xfrm>
          <a:prstGeom prst="line">
            <a:avLst/>
          </a:prstGeom>
          <a:noFill/>
          <a:ln w="9525" cap="flat" cmpd="sng" algn="ctr">
            <a:solidFill>
              <a:schemeClr val="tx1"/>
            </a:solidFill>
            <a:prstDash val="solid"/>
            <a:round/>
            <a:headEnd type="none" w="med" len="med"/>
            <a:tailEnd type="none" w="med" len="med"/>
          </a:ln>
          <a:effectLst/>
        </p:spPr>
      </p:cxnSp>
      <p:sp>
        <p:nvSpPr>
          <p:cNvPr id="4" name="Slide Number Placeholder 3">
            <a:extLst>
              <a:ext uri="{FF2B5EF4-FFF2-40B4-BE49-F238E27FC236}">
                <a16:creationId xmlns:a16="http://schemas.microsoft.com/office/drawing/2014/main" id="{57B75751-56F1-499E-8630-474E34661A53}"/>
              </a:ext>
            </a:extLst>
          </p:cNvPr>
          <p:cNvSpPr>
            <a:spLocks noGrp="1"/>
          </p:cNvSpPr>
          <p:nvPr>
            <p:ph type="sldNum" sz="quarter" idx="10"/>
          </p:nvPr>
        </p:nvSpPr>
        <p:spPr/>
        <p:txBody>
          <a:bodyPr/>
          <a:lstStyle/>
          <a:p>
            <a:fld id="{D4325D4D-289E-48C1-B277-2BEB492A7D19}" type="slidenum">
              <a:rPr lang="en-US" smtClean="0"/>
              <a:pPr/>
              <a:t>22</a:t>
            </a:fld>
            <a:endParaRPr lang="en-US" dirty="0"/>
          </a:p>
        </p:txBody>
      </p:sp>
    </p:spTree>
    <p:extLst>
      <p:ext uri="{BB962C8B-B14F-4D97-AF65-F5344CB8AC3E}">
        <p14:creationId xmlns:p14="http://schemas.microsoft.com/office/powerpoint/2010/main" val="1568941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10">
            <a:extLst>
              <a:ext uri="{FF2B5EF4-FFF2-40B4-BE49-F238E27FC236}">
                <a16:creationId xmlns:a16="http://schemas.microsoft.com/office/drawing/2014/main" id="{00000000-0008-0000-0100-000008000000}"/>
              </a:ext>
            </a:extLst>
          </p:cNvPr>
          <p:cNvGraphicFramePr>
            <a:graphicFrameLocks/>
          </p:cNvGraphicFramePr>
          <p:nvPr>
            <p:extLst>
              <p:ext uri="{D42A27DB-BD31-4B8C-83A1-F6EECF244321}">
                <p14:modId xmlns:p14="http://schemas.microsoft.com/office/powerpoint/2010/main" val="3355379421"/>
              </p:ext>
            </p:extLst>
          </p:nvPr>
        </p:nvGraphicFramePr>
        <p:xfrm>
          <a:off x="-76200" y="573133"/>
          <a:ext cx="8763000" cy="4285286"/>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BF8C8C6A-7EDE-4574-93DD-9C2CDABE6F38}"/>
              </a:ext>
            </a:extLst>
          </p:cNvPr>
          <p:cNvSpPr>
            <a:spLocks noGrp="1"/>
          </p:cNvSpPr>
          <p:nvPr>
            <p:ph type="title"/>
          </p:nvPr>
        </p:nvSpPr>
        <p:spPr>
          <a:xfrm>
            <a:off x="3174" y="0"/>
            <a:ext cx="9140826" cy="572464"/>
          </a:xfrm>
        </p:spPr>
        <p:txBody>
          <a:bodyPr/>
          <a:lstStyle/>
          <a:p>
            <a:r>
              <a:rPr lang="en-US" dirty="0"/>
              <a:t>RMSEs as a Function of </a:t>
            </a:r>
            <a:r>
              <a:rPr lang="el-GR" i="1" dirty="0"/>
              <a:t>ρ</a:t>
            </a:r>
            <a:r>
              <a:rPr lang="en-US" baseline="-25000" dirty="0"/>
              <a:t>RX</a:t>
            </a:r>
            <a:r>
              <a:rPr lang="en-US" dirty="0"/>
              <a:t> for Zillow </a:t>
            </a:r>
          </a:p>
        </p:txBody>
      </p:sp>
      <p:sp>
        <p:nvSpPr>
          <p:cNvPr id="3" name="Rectangle 2">
            <a:extLst>
              <a:ext uri="{FF2B5EF4-FFF2-40B4-BE49-F238E27FC236}">
                <a16:creationId xmlns:a16="http://schemas.microsoft.com/office/drawing/2014/main" id="{613CA4DD-FA88-4A04-A126-AC3622244295}"/>
              </a:ext>
            </a:extLst>
          </p:cNvPr>
          <p:cNvSpPr/>
          <p:nvPr/>
        </p:nvSpPr>
        <p:spPr>
          <a:xfrm>
            <a:off x="3790491" y="4767370"/>
            <a:ext cx="1486817" cy="369332"/>
          </a:xfrm>
          <a:prstGeom prst="rect">
            <a:avLst/>
          </a:prstGeom>
        </p:spPr>
        <p:txBody>
          <a:bodyPr wrap="none">
            <a:spAutoFit/>
          </a:bodyPr>
          <a:lstStyle/>
          <a:p>
            <a:r>
              <a:rPr lang="en-US" dirty="0"/>
              <a:t>Value of </a:t>
            </a:r>
            <a:r>
              <a:rPr lang="el-GR" i="1" dirty="0"/>
              <a:t>ρ</a:t>
            </a:r>
            <a:r>
              <a:rPr lang="en-US" baseline="-25000" dirty="0"/>
              <a:t>RX</a:t>
            </a:r>
            <a:r>
              <a:rPr lang="en-US" dirty="0"/>
              <a:t> </a:t>
            </a:r>
          </a:p>
        </p:txBody>
      </p:sp>
      <p:sp>
        <p:nvSpPr>
          <p:cNvPr id="9" name="TextBox 8">
            <a:extLst>
              <a:ext uri="{FF2B5EF4-FFF2-40B4-BE49-F238E27FC236}">
                <a16:creationId xmlns:a16="http://schemas.microsoft.com/office/drawing/2014/main" id="{DED2C980-C155-4A2D-85F5-B41A63F083CD}"/>
              </a:ext>
            </a:extLst>
          </p:cNvPr>
          <p:cNvSpPr txBox="1"/>
          <p:nvPr/>
        </p:nvSpPr>
        <p:spPr>
          <a:xfrm>
            <a:off x="5638800" y="2143467"/>
            <a:ext cx="1981200" cy="646331"/>
          </a:xfrm>
          <a:prstGeom prst="rect">
            <a:avLst/>
          </a:prstGeom>
          <a:solidFill>
            <a:schemeClr val="bg1"/>
          </a:solidFill>
          <a:ln>
            <a:noFill/>
          </a:ln>
        </p:spPr>
        <p:txBody>
          <a:bodyPr wrap="square" rtlCol="0">
            <a:spAutoFit/>
          </a:bodyPr>
          <a:lstStyle/>
          <a:p>
            <a:r>
              <a:rPr lang="en-US" dirty="0">
                <a:solidFill>
                  <a:srgbClr val="C00000"/>
                </a:solidFill>
              </a:rPr>
              <a:t>Data Encoding Error Component</a:t>
            </a:r>
          </a:p>
        </p:txBody>
      </p:sp>
      <p:sp>
        <p:nvSpPr>
          <p:cNvPr id="10" name="TextBox 9">
            <a:extLst>
              <a:ext uri="{FF2B5EF4-FFF2-40B4-BE49-F238E27FC236}">
                <a16:creationId xmlns:a16="http://schemas.microsoft.com/office/drawing/2014/main" id="{02A2FE2F-E949-4412-9310-595CE8FCF805}"/>
              </a:ext>
            </a:extLst>
          </p:cNvPr>
          <p:cNvSpPr txBox="1"/>
          <p:nvPr/>
        </p:nvSpPr>
        <p:spPr>
          <a:xfrm>
            <a:off x="7262812" y="2696057"/>
            <a:ext cx="1981200" cy="923330"/>
          </a:xfrm>
          <a:prstGeom prst="rect">
            <a:avLst/>
          </a:prstGeom>
          <a:solidFill>
            <a:schemeClr val="bg1"/>
          </a:solidFill>
        </p:spPr>
        <p:txBody>
          <a:bodyPr wrap="square" rtlCol="0">
            <a:spAutoFit/>
          </a:bodyPr>
          <a:lstStyle/>
          <a:p>
            <a:r>
              <a:rPr lang="en-US" dirty="0">
                <a:solidFill>
                  <a:srgbClr val="00B050"/>
                </a:solidFill>
              </a:rPr>
              <a:t>Sample Recruitment Error Component</a:t>
            </a:r>
          </a:p>
        </p:txBody>
      </p:sp>
      <p:cxnSp>
        <p:nvCxnSpPr>
          <p:cNvPr id="12" name="Straight Arrow Connector 11">
            <a:extLst>
              <a:ext uri="{FF2B5EF4-FFF2-40B4-BE49-F238E27FC236}">
                <a16:creationId xmlns:a16="http://schemas.microsoft.com/office/drawing/2014/main" id="{A9F7D5A0-EE30-4001-BE08-8512832D5420}"/>
              </a:ext>
            </a:extLst>
          </p:cNvPr>
          <p:cNvCxnSpPr>
            <a:cxnSpLocks/>
          </p:cNvCxnSpPr>
          <p:nvPr/>
        </p:nvCxnSpPr>
        <p:spPr bwMode="auto">
          <a:xfrm flipH="1">
            <a:off x="6019800" y="2715776"/>
            <a:ext cx="257175" cy="493931"/>
          </a:xfrm>
          <a:prstGeom prst="straightConnector1">
            <a:avLst/>
          </a:prstGeom>
          <a:noFill/>
          <a:ln w="28575" cap="flat" cmpd="sng" algn="ctr">
            <a:solidFill>
              <a:srgbClr val="C00000"/>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8878DED2-ADD2-4B41-BAA0-66379CD5754F}"/>
              </a:ext>
            </a:extLst>
          </p:cNvPr>
          <p:cNvCxnSpPr>
            <a:cxnSpLocks/>
          </p:cNvCxnSpPr>
          <p:nvPr/>
        </p:nvCxnSpPr>
        <p:spPr bwMode="auto">
          <a:xfrm flipH="1">
            <a:off x="7315200" y="3619387"/>
            <a:ext cx="571501" cy="740745"/>
          </a:xfrm>
          <a:prstGeom prst="straightConnector1">
            <a:avLst/>
          </a:prstGeom>
          <a:noFill/>
          <a:ln w="28575" cap="flat" cmpd="sng" algn="ctr">
            <a:solidFill>
              <a:srgbClr val="00B050"/>
            </a:solidFill>
            <a:prstDash val="solid"/>
            <a:round/>
            <a:headEnd type="none" w="med" len="med"/>
            <a:tailEnd type="triangle"/>
          </a:ln>
          <a:effectLst/>
        </p:spPr>
      </p:cxnSp>
      <p:cxnSp>
        <p:nvCxnSpPr>
          <p:cNvPr id="15" name="Straight Connector 14">
            <a:extLst>
              <a:ext uri="{FF2B5EF4-FFF2-40B4-BE49-F238E27FC236}">
                <a16:creationId xmlns:a16="http://schemas.microsoft.com/office/drawing/2014/main" id="{9B78121C-4867-48E4-A387-D7147CF209A7}"/>
              </a:ext>
            </a:extLst>
          </p:cNvPr>
          <p:cNvCxnSpPr/>
          <p:nvPr/>
        </p:nvCxnSpPr>
        <p:spPr bwMode="auto">
          <a:xfrm>
            <a:off x="228600" y="666750"/>
            <a:ext cx="0" cy="3810000"/>
          </a:xfrm>
          <a:prstGeom prst="line">
            <a:avLst/>
          </a:prstGeom>
          <a:noFill/>
          <a:ln w="9525" cap="flat" cmpd="sng" algn="ctr">
            <a:solidFill>
              <a:schemeClr val="tx1"/>
            </a:solidFill>
            <a:prstDash val="solid"/>
            <a:round/>
            <a:headEnd type="none" w="med" len="med"/>
            <a:tailEnd type="none" w="med" len="med"/>
          </a:ln>
          <a:effectLst/>
        </p:spPr>
      </p:cxnSp>
      <p:cxnSp>
        <p:nvCxnSpPr>
          <p:cNvPr id="16" name="Straight Connector 15">
            <a:extLst>
              <a:ext uri="{FF2B5EF4-FFF2-40B4-BE49-F238E27FC236}">
                <a16:creationId xmlns:a16="http://schemas.microsoft.com/office/drawing/2014/main" id="{58C79D10-B39B-45D8-9603-0786479AE3F6}"/>
              </a:ext>
            </a:extLst>
          </p:cNvPr>
          <p:cNvCxnSpPr/>
          <p:nvPr/>
        </p:nvCxnSpPr>
        <p:spPr bwMode="auto">
          <a:xfrm>
            <a:off x="228600" y="4140200"/>
            <a:ext cx="8077200" cy="0"/>
          </a:xfrm>
          <a:prstGeom prst="line">
            <a:avLst/>
          </a:prstGeom>
          <a:noFill/>
          <a:ln w="9525" cap="flat" cmpd="sng" algn="ctr">
            <a:solidFill>
              <a:schemeClr val="tx1"/>
            </a:solidFill>
            <a:prstDash val="solid"/>
            <a:round/>
            <a:headEnd type="none" w="med" len="med"/>
            <a:tailEnd type="none" w="med" len="med"/>
          </a:ln>
          <a:effectLst/>
        </p:spPr>
      </p:cxnSp>
      <p:cxnSp>
        <p:nvCxnSpPr>
          <p:cNvPr id="17" name="Straight Connector 16">
            <a:extLst>
              <a:ext uri="{FF2B5EF4-FFF2-40B4-BE49-F238E27FC236}">
                <a16:creationId xmlns:a16="http://schemas.microsoft.com/office/drawing/2014/main" id="{0468FF12-F24B-433C-B7FA-BE5209AC4E23}"/>
              </a:ext>
            </a:extLst>
          </p:cNvPr>
          <p:cNvCxnSpPr>
            <a:cxnSpLocks/>
          </p:cNvCxnSpPr>
          <p:nvPr/>
        </p:nvCxnSpPr>
        <p:spPr bwMode="auto">
          <a:xfrm>
            <a:off x="4273551" y="572464"/>
            <a:ext cx="0" cy="3599486"/>
          </a:xfrm>
          <a:prstGeom prst="line">
            <a:avLst/>
          </a:prstGeom>
          <a:noFill/>
          <a:ln w="9525" cap="flat" cmpd="sng" algn="ctr">
            <a:solidFill>
              <a:schemeClr val="tx1"/>
            </a:solidFill>
            <a:prstDash val="solid"/>
            <a:round/>
            <a:headEnd type="none" w="med" len="med"/>
            <a:tailEnd type="none" w="med" len="med"/>
          </a:ln>
          <a:effectLst/>
        </p:spPr>
      </p:cxnSp>
      <p:sp>
        <p:nvSpPr>
          <p:cNvPr id="4" name="Slide Number Placeholder 3">
            <a:extLst>
              <a:ext uri="{FF2B5EF4-FFF2-40B4-BE49-F238E27FC236}">
                <a16:creationId xmlns:a16="http://schemas.microsoft.com/office/drawing/2014/main" id="{A9F3B014-449A-48EF-87E0-2059CE93730D}"/>
              </a:ext>
            </a:extLst>
          </p:cNvPr>
          <p:cNvSpPr>
            <a:spLocks noGrp="1"/>
          </p:cNvSpPr>
          <p:nvPr>
            <p:ph type="sldNum" sz="quarter" idx="10"/>
          </p:nvPr>
        </p:nvSpPr>
        <p:spPr/>
        <p:txBody>
          <a:bodyPr/>
          <a:lstStyle/>
          <a:p>
            <a:fld id="{D4325D4D-289E-48C1-B277-2BEB492A7D19}" type="slidenum">
              <a:rPr lang="en-US" smtClean="0"/>
              <a:pPr/>
              <a:t>23</a:t>
            </a:fld>
            <a:endParaRPr lang="en-US" dirty="0"/>
          </a:p>
        </p:txBody>
      </p:sp>
    </p:spTree>
    <p:extLst>
      <p:ext uri="{BB962C8B-B14F-4D97-AF65-F5344CB8AC3E}">
        <p14:creationId xmlns:p14="http://schemas.microsoft.com/office/powerpoint/2010/main" val="15620287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6F6F5-F2EB-49B4-AE0A-5F6C498D7893}"/>
              </a:ext>
            </a:extLst>
          </p:cNvPr>
          <p:cNvSpPr>
            <a:spLocks noGrp="1"/>
          </p:cNvSpPr>
          <p:nvPr>
            <p:ph type="title"/>
          </p:nvPr>
        </p:nvSpPr>
        <p:spPr/>
        <p:txBody>
          <a:bodyPr/>
          <a:lstStyle/>
          <a:p>
            <a:r>
              <a:rPr lang="en-US" dirty="0"/>
              <a:t>Results Summary</a:t>
            </a:r>
          </a:p>
        </p:txBody>
      </p:sp>
      <p:sp>
        <p:nvSpPr>
          <p:cNvPr id="3" name="Content Placeholder 2">
            <a:extLst>
              <a:ext uri="{FF2B5EF4-FFF2-40B4-BE49-F238E27FC236}">
                <a16:creationId xmlns:a16="http://schemas.microsoft.com/office/drawing/2014/main" id="{EFFA44C5-1D7C-4B13-9A6E-A1E4EB8D74CA}"/>
              </a:ext>
            </a:extLst>
          </p:cNvPr>
          <p:cNvSpPr>
            <a:spLocks noGrp="1"/>
          </p:cNvSpPr>
          <p:nvPr>
            <p:ph idx="1"/>
          </p:nvPr>
        </p:nvSpPr>
        <p:spPr>
          <a:xfrm>
            <a:off x="455614" y="819150"/>
            <a:ext cx="8229600" cy="3546872"/>
          </a:xfrm>
        </p:spPr>
        <p:txBody>
          <a:bodyPr/>
          <a:lstStyle/>
          <a:p>
            <a:r>
              <a:rPr lang="en-US" dirty="0"/>
              <a:t>Whether </a:t>
            </a:r>
            <a:r>
              <a:rPr lang="en-US" dirty="0" err="1"/>
              <a:t>RMSE</a:t>
            </a:r>
            <a:r>
              <a:rPr lang="en-US" baseline="-25000" dirty="0" err="1"/>
              <a:t>Zillow</a:t>
            </a:r>
            <a:r>
              <a:rPr lang="en-US" dirty="0"/>
              <a:t> &lt; RMSE</a:t>
            </a:r>
            <a:r>
              <a:rPr lang="en-US" baseline="-25000" dirty="0"/>
              <a:t>RECS</a:t>
            </a:r>
            <a:r>
              <a:rPr lang="en-US" dirty="0"/>
              <a:t> depends on value of </a:t>
            </a:r>
            <a:r>
              <a:rPr lang="el-GR" i="1" dirty="0"/>
              <a:t>ρ</a:t>
            </a:r>
            <a:r>
              <a:rPr lang="en-US" baseline="-25000" dirty="0"/>
              <a:t>RX</a:t>
            </a:r>
          </a:p>
          <a:p>
            <a:r>
              <a:rPr lang="en-US" dirty="0"/>
              <a:t>In this case, reducing </a:t>
            </a:r>
            <a:r>
              <a:rPr lang="el-GR" i="1" dirty="0"/>
              <a:t>ρ</a:t>
            </a:r>
            <a:r>
              <a:rPr lang="en-US" baseline="-25000" dirty="0"/>
              <a:t>RX </a:t>
            </a:r>
            <a:r>
              <a:rPr lang="en-US" dirty="0"/>
              <a:t>may lead to larger RMSE because two biases are offsetting one another</a:t>
            </a:r>
          </a:p>
          <a:p>
            <a:r>
              <a:rPr lang="en-US" dirty="0"/>
              <a:t>Ideally, both biases should be minimized because an offsetting biases situation is not sustainable</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DF2EE0B4-B1CB-4D0B-B0BB-C34044A81175}"/>
              </a:ext>
            </a:extLst>
          </p:cNvPr>
          <p:cNvSpPr>
            <a:spLocks noGrp="1"/>
          </p:cNvSpPr>
          <p:nvPr>
            <p:ph type="sldNum" sz="quarter" idx="10"/>
          </p:nvPr>
        </p:nvSpPr>
        <p:spPr/>
        <p:txBody>
          <a:bodyPr/>
          <a:lstStyle/>
          <a:p>
            <a:fld id="{D4325D4D-289E-48C1-B277-2BEB492A7D19}" type="slidenum">
              <a:rPr lang="en-US" smtClean="0"/>
              <a:pPr/>
              <a:t>24</a:t>
            </a:fld>
            <a:endParaRPr lang="en-US" dirty="0"/>
          </a:p>
        </p:txBody>
      </p:sp>
    </p:spTree>
    <p:extLst>
      <p:ext uri="{BB962C8B-B14F-4D97-AF65-F5344CB8AC3E}">
        <p14:creationId xmlns:p14="http://schemas.microsoft.com/office/powerpoint/2010/main" val="16819933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5CA8C-C188-4B86-BBF9-D6027049CA13}"/>
              </a:ext>
            </a:extLst>
          </p:cNvPr>
          <p:cNvSpPr>
            <a:spLocks noGrp="1"/>
          </p:cNvSpPr>
          <p:nvPr>
            <p:ph type="title"/>
          </p:nvPr>
        </p:nvSpPr>
        <p:spPr/>
        <p:txBody>
          <a:bodyPr/>
          <a:lstStyle/>
          <a:p>
            <a:r>
              <a:rPr lang="en-US" dirty="0"/>
              <a:t>Potential Zillow Error Mitigation Strategies </a:t>
            </a:r>
          </a:p>
        </p:txBody>
      </p:sp>
      <p:sp>
        <p:nvSpPr>
          <p:cNvPr id="3" name="Content Placeholder 2">
            <a:extLst>
              <a:ext uri="{FF2B5EF4-FFF2-40B4-BE49-F238E27FC236}">
                <a16:creationId xmlns:a16="http://schemas.microsoft.com/office/drawing/2014/main" id="{F4CD730B-F8A0-42E3-B3F6-4CCAAB65ACFD}"/>
              </a:ext>
            </a:extLst>
          </p:cNvPr>
          <p:cNvSpPr>
            <a:spLocks noGrp="1"/>
          </p:cNvSpPr>
          <p:nvPr>
            <p:ph idx="1"/>
          </p:nvPr>
        </p:nvSpPr>
        <p:spPr>
          <a:xfrm>
            <a:off x="455614" y="798314"/>
            <a:ext cx="8229600" cy="3546872"/>
          </a:xfrm>
        </p:spPr>
        <p:txBody>
          <a:bodyPr/>
          <a:lstStyle/>
          <a:p>
            <a:pPr marL="0" indent="0">
              <a:buNone/>
            </a:pPr>
            <a:r>
              <a:rPr lang="en-US" b="1" dirty="0"/>
              <a:t>Data Encoding Error</a:t>
            </a:r>
          </a:p>
          <a:p>
            <a:r>
              <a:rPr lang="en-US" dirty="0"/>
              <a:t>Estimate the bias and adjust for it</a:t>
            </a:r>
          </a:p>
          <a:p>
            <a:r>
              <a:rPr lang="en-US" dirty="0"/>
              <a:t>May need ground truth square footage data to model this bias</a:t>
            </a:r>
          </a:p>
          <a:p>
            <a:pPr marL="0" indent="0">
              <a:buNone/>
            </a:pPr>
            <a:endParaRPr lang="en-US" dirty="0"/>
          </a:p>
          <a:p>
            <a:pPr marL="0" indent="0">
              <a:buNone/>
            </a:pPr>
            <a:r>
              <a:rPr lang="en-US" b="1" dirty="0"/>
              <a:t>Sample Recruitment Error</a:t>
            </a:r>
          </a:p>
          <a:p>
            <a:r>
              <a:rPr lang="en-US" dirty="0"/>
              <a:t>Weight the Zillow data to reduce |</a:t>
            </a:r>
            <a:r>
              <a:rPr lang="el-GR" dirty="0"/>
              <a:t>ρ</a:t>
            </a:r>
            <a:r>
              <a:rPr lang="en-US" baseline="-25000" dirty="0"/>
              <a:t>RX</a:t>
            </a:r>
            <a:r>
              <a:rPr lang="en-US" dirty="0"/>
              <a:t>|</a:t>
            </a:r>
          </a:p>
          <a:p>
            <a:r>
              <a:rPr lang="en-US" dirty="0"/>
              <a:t>Weights will approximate [E(</a:t>
            </a:r>
            <a:r>
              <a:rPr lang="en-US" i="1" dirty="0"/>
              <a:t>R</a:t>
            </a:r>
            <a:r>
              <a:rPr lang="en-US" i="1" baseline="-25000" dirty="0"/>
              <a:t>i</a:t>
            </a:r>
            <a:r>
              <a:rPr lang="en-US" dirty="0"/>
              <a:t>)]</a:t>
            </a:r>
            <a:r>
              <a:rPr lang="en-US" baseline="30000" dirty="0"/>
              <a:t>-1</a:t>
            </a:r>
            <a:endParaRPr lang="en-US" dirty="0"/>
          </a:p>
          <a:p>
            <a:r>
              <a:rPr lang="en-US" dirty="0"/>
              <a:t>Modeling E(</a:t>
            </a:r>
            <a:r>
              <a:rPr lang="en-US" i="1" dirty="0" err="1"/>
              <a:t>R</a:t>
            </a:r>
            <a:r>
              <a:rPr lang="en-US" i="1" baseline="-25000" dirty="0" err="1"/>
              <a:t>i</a:t>
            </a:r>
            <a:r>
              <a:rPr lang="en-US" dirty="0" err="1"/>
              <a:t>|</a:t>
            </a:r>
            <a:r>
              <a:rPr lang="en-US" i="1" dirty="0" err="1"/>
              <a:t>X</a:t>
            </a:r>
            <a:r>
              <a:rPr lang="en-US" dirty="0"/>
              <a:t>) will require understanding how </a:t>
            </a:r>
            <a:r>
              <a:rPr lang="en-US" i="1" dirty="0"/>
              <a:t>R</a:t>
            </a:r>
            <a:r>
              <a:rPr lang="en-US" i="1" baseline="-25000" dirty="0"/>
              <a:t>i</a:t>
            </a:r>
            <a:r>
              <a:rPr lang="en-US" dirty="0"/>
              <a:t> varies by housing unit and other characteristics (</a:t>
            </a:r>
            <a:r>
              <a:rPr lang="en-US" i="1" dirty="0"/>
              <a:t>X</a:t>
            </a:r>
            <a:r>
              <a:rPr lang="en-US" dirty="0"/>
              <a:t>) of the sample recruitment process</a:t>
            </a:r>
          </a:p>
          <a:p>
            <a:endParaRPr lang="en-US" baseline="-25000" dirty="0"/>
          </a:p>
        </p:txBody>
      </p:sp>
      <p:sp>
        <p:nvSpPr>
          <p:cNvPr id="4" name="Slide Number Placeholder 3">
            <a:extLst>
              <a:ext uri="{FF2B5EF4-FFF2-40B4-BE49-F238E27FC236}">
                <a16:creationId xmlns:a16="http://schemas.microsoft.com/office/drawing/2014/main" id="{71EFE722-0014-4BF3-A8FB-EED46885C44E}"/>
              </a:ext>
            </a:extLst>
          </p:cNvPr>
          <p:cNvSpPr>
            <a:spLocks noGrp="1"/>
          </p:cNvSpPr>
          <p:nvPr>
            <p:ph type="sldNum" sz="quarter" idx="10"/>
          </p:nvPr>
        </p:nvSpPr>
        <p:spPr/>
        <p:txBody>
          <a:bodyPr/>
          <a:lstStyle/>
          <a:p>
            <a:fld id="{D4325D4D-289E-48C1-B277-2BEB492A7D19}" type="slidenum">
              <a:rPr lang="en-US" smtClean="0"/>
              <a:pPr/>
              <a:t>25</a:t>
            </a:fld>
            <a:endParaRPr lang="en-US" dirty="0"/>
          </a:p>
        </p:txBody>
      </p:sp>
    </p:spTree>
    <p:extLst>
      <p:ext uri="{BB962C8B-B14F-4D97-AF65-F5344CB8AC3E}">
        <p14:creationId xmlns:p14="http://schemas.microsoft.com/office/powerpoint/2010/main" val="873659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C220C-0FA8-4DFB-A518-3F6C595CBDE5}"/>
              </a:ext>
            </a:extLst>
          </p:cNvPr>
          <p:cNvSpPr>
            <a:spLocks noGrp="1"/>
          </p:cNvSpPr>
          <p:nvPr>
            <p:ph type="title"/>
          </p:nvPr>
        </p:nvSpPr>
        <p:spPr>
          <a:xfrm>
            <a:off x="9041" y="0"/>
            <a:ext cx="6858000" cy="641714"/>
          </a:xfrm>
        </p:spPr>
        <p:txBody>
          <a:bodyPr/>
          <a:lstStyle/>
          <a:p>
            <a:r>
              <a:rPr lang="en-US" sz="3300" b="1" dirty="0"/>
              <a:t>A Few Take Aways</a:t>
            </a:r>
          </a:p>
        </p:txBody>
      </p:sp>
      <p:sp>
        <p:nvSpPr>
          <p:cNvPr id="3" name="Content Placeholder 2">
            <a:extLst>
              <a:ext uri="{FF2B5EF4-FFF2-40B4-BE49-F238E27FC236}">
                <a16:creationId xmlns:a16="http://schemas.microsoft.com/office/drawing/2014/main" id="{9B17895C-20F5-4C72-87A1-BF1B94E22A33}"/>
              </a:ext>
            </a:extLst>
          </p:cNvPr>
          <p:cNvSpPr>
            <a:spLocks noGrp="1"/>
          </p:cNvSpPr>
          <p:nvPr>
            <p:ph idx="1"/>
          </p:nvPr>
        </p:nvSpPr>
        <p:spPr>
          <a:xfrm>
            <a:off x="304800" y="666750"/>
            <a:ext cx="8229600" cy="4114800"/>
          </a:xfrm>
        </p:spPr>
        <p:txBody>
          <a:bodyPr/>
          <a:lstStyle/>
          <a:p>
            <a:r>
              <a:rPr lang="en-US" sz="1950" dirty="0"/>
              <a:t>As we move towards integrating survey and Big Data, need to consider the total error.</a:t>
            </a:r>
          </a:p>
          <a:p>
            <a:pPr lvl="1"/>
            <a:r>
              <a:rPr lang="en-US" sz="1750" dirty="0"/>
              <a:t>Sample recruitment bias is the least understood component of the total error.</a:t>
            </a:r>
          </a:p>
          <a:p>
            <a:pPr lvl="1"/>
            <a:r>
              <a:rPr lang="en-US" sz="1750" dirty="0"/>
              <a:t>Understanding this component will lead to statistical products of greater quality, utility and efficiency.</a:t>
            </a:r>
          </a:p>
          <a:p>
            <a:r>
              <a:rPr lang="en-US" sz="1950" dirty="0"/>
              <a:t>Focusing solely on data missingness may substantially underestimate total uncertainty. In this illustration, data encoding error dominated the MSE.</a:t>
            </a:r>
          </a:p>
          <a:p>
            <a:r>
              <a:rPr lang="en-US" sz="1950" dirty="0"/>
              <a:t>The monograph paper will further explore error mitigation strategies for dealing with both data encoding and sample recruitment error.</a:t>
            </a:r>
          </a:p>
          <a:p>
            <a:endParaRPr lang="en-US" sz="1950" dirty="0"/>
          </a:p>
          <a:p>
            <a:pPr lvl="1"/>
            <a:endParaRPr lang="en-US" sz="1750" dirty="0"/>
          </a:p>
        </p:txBody>
      </p:sp>
      <p:sp>
        <p:nvSpPr>
          <p:cNvPr id="4" name="Slide Number Placeholder 3">
            <a:extLst>
              <a:ext uri="{FF2B5EF4-FFF2-40B4-BE49-F238E27FC236}">
                <a16:creationId xmlns:a16="http://schemas.microsoft.com/office/drawing/2014/main" id="{B480AC7C-556E-448C-8DAC-6B888F4ECE1B}"/>
              </a:ext>
            </a:extLst>
          </p:cNvPr>
          <p:cNvSpPr>
            <a:spLocks noGrp="1"/>
          </p:cNvSpPr>
          <p:nvPr>
            <p:ph type="sldNum" sz="quarter" idx="10"/>
          </p:nvPr>
        </p:nvSpPr>
        <p:spPr/>
        <p:txBody>
          <a:bodyPr/>
          <a:lstStyle/>
          <a:p>
            <a:fld id="{D4325D4D-289E-48C1-B277-2BEB492A7D19}" type="slidenum">
              <a:rPr lang="en-US" smtClean="0"/>
              <a:pPr/>
              <a:t>26</a:t>
            </a:fld>
            <a:endParaRPr lang="en-US" dirty="0"/>
          </a:p>
        </p:txBody>
      </p:sp>
    </p:spTree>
    <p:extLst>
      <p:ext uri="{BB962C8B-B14F-4D97-AF65-F5344CB8AC3E}">
        <p14:creationId xmlns:p14="http://schemas.microsoft.com/office/powerpoint/2010/main" val="349517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FA5F1-E3D8-4A9E-9383-0324FA3F4503}"/>
              </a:ext>
            </a:extLst>
          </p:cNvPr>
          <p:cNvSpPr>
            <a:spLocks noGrp="1"/>
          </p:cNvSpPr>
          <p:nvPr>
            <p:ph type="title"/>
          </p:nvPr>
        </p:nvSpPr>
        <p:spPr/>
        <p:txBody>
          <a:bodyPr/>
          <a:lstStyle/>
          <a:p>
            <a:r>
              <a:rPr lang="en-US" dirty="0"/>
              <a:t>Generalized TE Framework</a:t>
            </a:r>
          </a:p>
        </p:txBody>
      </p:sp>
      <p:sp>
        <p:nvSpPr>
          <p:cNvPr id="4" name="Content Placeholder 8">
            <a:extLst>
              <a:ext uri="{FF2B5EF4-FFF2-40B4-BE49-F238E27FC236}">
                <a16:creationId xmlns:a16="http://schemas.microsoft.com/office/drawing/2014/main" id="{86471652-3ADB-446C-89A4-BD20996B8524}"/>
              </a:ext>
            </a:extLst>
          </p:cNvPr>
          <p:cNvSpPr txBox="1">
            <a:spLocks/>
          </p:cNvSpPr>
          <p:nvPr/>
        </p:nvSpPr>
        <p:spPr>
          <a:xfrm>
            <a:off x="1143000" y="742950"/>
            <a:ext cx="6629400" cy="1066800"/>
          </a:xfrm>
          <a:prstGeom prst="rect">
            <a:avLst/>
          </a:prstGeom>
          <a:ln>
            <a:noFill/>
          </a:ln>
        </p:spPr>
        <p:txBody>
          <a:bodyPr/>
          <a:lstStyle>
            <a:lvl1pPr marL="225425" indent="-225425" algn="l" rtl="0" eaLnBrk="1" fontAlgn="base" hangingPunct="1">
              <a:spcBef>
                <a:spcPct val="20000"/>
              </a:spcBef>
              <a:spcAft>
                <a:spcPct val="0"/>
              </a:spcAft>
              <a:buClrTx/>
              <a:buSzPct val="80000"/>
              <a:buFont typeface="Wingdings" pitchFamily="2" charset="2"/>
              <a:buChar char="§"/>
              <a:defRPr sz="2000">
                <a:solidFill>
                  <a:schemeClr val="tx1"/>
                </a:solidFill>
                <a:latin typeface="+mn-lt"/>
                <a:ea typeface="+mn-ea"/>
                <a:cs typeface="+mn-cs"/>
              </a:defRPr>
            </a:lvl1pPr>
            <a:lvl2pPr marL="457200" indent="-231775" algn="l" rtl="0" eaLnBrk="1" fontAlgn="base" hangingPunct="1">
              <a:spcBef>
                <a:spcPct val="20000"/>
              </a:spcBef>
              <a:spcAft>
                <a:spcPct val="0"/>
              </a:spcAft>
              <a:buClrTx/>
              <a:buSzPct val="80000"/>
              <a:buFont typeface="Arial" charset="0"/>
              <a:buChar char="–"/>
              <a:tabLst/>
              <a:defRPr sz="1800">
                <a:solidFill>
                  <a:schemeClr val="tx1"/>
                </a:solidFill>
                <a:latin typeface="+mn-lt"/>
                <a:cs typeface="+mn-cs"/>
              </a:defRPr>
            </a:lvl2pPr>
            <a:lvl3pPr marL="679450" indent="-222250" algn="l" rtl="0" eaLnBrk="1" fontAlgn="base" hangingPunct="1">
              <a:spcBef>
                <a:spcPct val="20000"/>
              </a:spcBef>
              <a:spcAft>
                <a:spcPct val="0"/>
              </a:spcAft>
              <a:buClrTx/>
              <a:buSzPct val="80000"/>
              <a:buFont typeface="Wingdings" pitchFamily="2" charset="2"/>
              <a:buChar char="§"/>
              <a:defRPr sz="1600">
                <a:solidFill>
                  <a:schemeClr val="tx1"/>
                </a:solidFill>
                <a:latin typeface="+mn-lt"/>
                <a:cs typeface="+mn-cs"/>
              </a:defRPr>
            </a:lvl3pPr>
            <a:lvl4pPr marL="1600200" indent="-228600" algn="l" rtl="0" eaLnBrk="1" fontAlgn="base" hangingPunct="1">
              <a:spcBef>
                <a:spcPct val="20000"/>
              </a:spcBef>
              <a:spcAft>
                <a:spcPct val="0"/>
              </a:spcAft>
              <a:buClr>
                <a:srgbClr val="003F82"/>
              </a:buClr>
              <a:buSzPct val="80000"/>
              <a:buFont typeface="Wingdings" pitchFamily="2" charset="2"/>
              <a:buChar char="§"/>
              <a:defRPr sz="1400">
                <a:solidFill>
                  <a:schemeClr val="tx1"/>
                </a:solidFill>
                <a:latin typeface="+mn-lt"/>
                <a:cs typeface="+mn-cs"/>
              </a:defRPr>
            </a:lvl4pPr>
            <a:lvl5pPr marL="2057400" indent="-228600" algn="l" rtl="0" eaLnBrk="1" fontAlgn="base" hangingPunct="1">
              <a:spcBef>
                <a:spcPct val="20000"/>
              </a:spcBef>
              <a:spcAft>
                <a:spcPct val="0"/>
              </a:spcAft>
              <a:buClr>
                <a:srgbClr val="003F82"/>
              </a:buClr>
              <a:buSzPct val="80000"/>
              <a:buFont typeface="Wingdings" pitchFamily="2" charset="2"/>
              <a:buChar char="§"/>
              <a:defRPr sz="1200">
                <a:solidFill>
                  <a:schemeClr val="tx1"/>
                </a:solidFill>
                <a:latin typeface="+mn-lt"/>
                <a:cs typeface="+mn-cs"/>
              </a:defRPr>
            </a:lvl5pPr>
            <a:lvl6pPr marL="25146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6pPr>
            <a:lvl7pPr marL="29718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7pPr>
            <a:lvl8pPr marL="34290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8pPr>
            <a:lvl9pPr marL="3886200" indent="-228600" algn="l" rtl="0" eaLnBrk="1" fontAlgn="base" hangingPunct="1">
              <a:spcBef>
                <a:spcPct val="20000"/>
              </a:spcBef>
              <a:spcAft>
                <a:spcPct val="0"/>
              </a:spcAft>
              <a:buClr>
                <a:srgbClr val="003F82"/>
              </a:buClr>
              <a:buSzPct val="80000"/>
              <a:buFont typeface="Wingdings" pitchFamily="1" charset="2"/>
              <a:buChar char="§"/>
              <a:defRPr sz="1200">
                <a:solidFill>
                  <a:schemeClr val="tx1"/>
                </a:solidFill>
                <a:latin typeface="+mn-lt"/>
                <a:cs typeface="+mn-cs"/>
              </a:defRPr>
            </a:lvl9pPr>
          </a:lstStyle>
          <a:p>
            <a:pPr marL="0" indent="0" algn="ctr">
              <a:buNone/>
            </a:pPr>
            <a:r>
              <a:rPr lang="en-US" sz="2800" kern="0" dirty="0">
                <a:solidFill>
                  <a:srgbClr val="FF0000"/>
                </a:solidFill>
              </a:rPr>
              <a:t>Total Error</a:t>
            </a:r>
            <a:r>
              <a:rPr lang="en-US" sz="2800" kern="0" dirty="0">
                <a:solidFill>
                  <a:schemeClr val="tx1">
                    <a:lumMod val="95000"/>
                    <a:lumOff val="5000"/>
                  </a:schemeClr>
                </a:solidFill>
              </a:rPr>
              <a:t> </a:t>
            </a:r>
            <a:r>
              <a:rPr lang="en-US" sz="2800" kern="0" dirty="0"/>
              <a:t>= </a:t>
            </a:r>
            <a:r>
              <a:rPr lang="en-US" sz="2800" kern="0" dirty="0">
                <a:solidFill>
                  <a:schemeClr val="accent2">
                    <a:lumMod val="75000"/>
                  </a:schemeClr>
                </a:solidFill>
              </a:rPr>
              <a:t>Sample Recruitment Error +</a:t>
            </a:r>
            <a:r>
              <a:rPr lang="en-US" sz="2800" kern="0" dirty="0">
                <a:solidFill>
                  <a:schemeClr val="accent1">
                    <a:lumMod val="60000"/>
                    <a:lumOff val="40000"/>
                  </a:schemeClr>
                </a:solidFill>
              </a:rPr>
              <a:t> Data Encoding Error</a:t>
            </a:r>
            <a:r>
              <a:rPr lang="en-US" sz="2800" kern="0" dirty="0"/>
              <a:t> </a:t>
            </a:r>
            <a:endParaRPr lang="en-US" sz="2800" kern="0" dirty="0">
              <a:solidFill>
                <a:schemeClr val="accent2">
                  <a:lumMod val="75000"/>
                </a:schemeClr>
              </a:solidFill>
            </a:endParaRPr>
          </a:p>
          <a:p>
            <a:pPr marL="0" indent="0" algn="ctr">
              <a:buFont typeface="Wingdings" pitchFamily="2" charset="2"/>
              <a:buNone/>
            </a:pPr>
            <a:endParaRPr lang="en-US" kern="0" dirty="0"/>
          </a:p>
          <a:p>
            <a:pPr marL="0" indent="0" algn="ctr">
              <a:buFont typeface="Wingdings" pitchFamily="2" charset="2"/>
              <a:buNone/>
            </a:pPr>
            <a:endParaRPr lang="en-US" kern="0" dirty="0"/>
          </a:p>
        </p:txBody>
      </p:sp>
      <p:sp>
        <p:nvSpPr>
          <p:cNvPr id="3" name="TextBox 2">
            <a:extLst>
              <a:ext uri="{FF2B5EF4-FFF2-40B4-BE49-F238E27FC236}">
                <a16:creationId xmlns:a16="http://schemas.microsoft.com/office/drawing/2014/main" id="{70FA582C-5405-49D7-A238-8F026CA4466A}"/>
              </a:ext>
            </a:extLst>
          </p:cNvPr>
          <p:cNvSpPr txBox="1"/>
          <p:nvPr/>
        </p:nvSpPr>
        <p:spPr>
          <a:xfrm>
            <a:off x="152400" y="2248584"/>
            <a:ext cx="8610600" cy="2308324"/>
          </a:xfrm>
          <a:prstGeom prst="rect">
            <a:avLst/>
          </a:prstGeom>
          <a:noFill/>
        </p:spPr>
        <p:txBody>
          <a:bodyPr wrap="square" rtlCol="0">
            <a:spAutoFit/>
          </a:bodyPr>
          <a:lstStyle/>
          <a:p>
            <a:r>
              <a:rPr lang="en-US" sz="2400" kern="0" dirty="0">
                <a:solidFill>
                  <a:schemeClr val="accent2">
                    <a:lumMod val="75000"/>
                  </a:schemeClr>
                </a:solidFill>
              </a:rPr>
              <a:t>Sample Recruitment Error </a:t>
            </a:r>
            <a:r>
              <a:rPr lang="en-US" sz="2400" kern="0" dirty="0"/>
              <a:t>is a generalization of the concept of representation error</a:t>
            </a:r>
          </a:p>
          <a:p>
            <a:endParaRPr lang="en-US" sz="2400" kern="0" dirty="0"/>
          </a:p>
          <a:p>
            <a:r>
              <a:rPr lang="en-US" sz="2400" kern="0" dirty="0">
                <a:solidFill>
                  <a:schemeClr val="accent1">
                    <a:lumMod val="60000"/>
                    <a:lumOff val="40000"/>
                  </a:schemeClr>
                </a:solidFill>
              </a:rPr>
              <a:t>Data Encoding Error </a:t>
            </a:r>
            <a:r>
              <a:rPr lang="en-US" sz="2400" kern="0" dirty="0"/>
              <a:t>is a generalization of the concept of measurement error</a:t>
            </a:r>
          </a:p>
          <a:p>
            <a:endParaRPr lang="en-US" sz="2400" dirty="0"/>
          </a:p>
        </p:txBody>
      </p:sp>
      <p:sp>
        <p:nvSpPr>
          <p:cNvPr id="5" name="Slide Number Placeholder 4">
            <a:extLst>
              <a:ext uri="{FF2B5EF4-FFF2-40B4-BE49-F238E27FC236}">
                <a16:creationId xmlns:a16="http://schemas.microsoft.com/office/drawing/2014/main" id="{BE9823B3-C522-4AC2-9090-BA536E7AAC84}"/>
              </a:ext>
            </a:extLst>
          </p:cNvPr>
          <p:cNvSpPr>
            <a:spLocks noGrp="1"/>
          </p:cNvSpPr>
          <p:nvPr>
            <p:ph type="sldNum" sz="quarter" idx="10"/>
          </p:nvPr>
        </p:nvSpPr>
        <p:spPr/>
        <p:txBody>
          <a:bodyPr/>
          <a:lstStyle/>
          <a:p>
            <a:fld id="{D4325D4D-289E-48C1-B277-2BEB492A7D19}" type="slidenum">
              <a:rPr lang="en-US" smtClean="0"/>
              <a:pPr/>
              <a:t>3</a:t>
            </a:fld>
            <a:endParaRPr lang="en-US" dirty="0"/>
          </a:p>
        </p:txBody>
      </p:sp>
    </p:spTree>
    <p:extLst>
      <p:ext uri="{BB962C8B-B14F-4D97-AF65-F5344CB8AC3E}">
        <p14:creationId xmlns:p14="http://schemas.microsoft.com/office/powerpoint/2010/main" val="2838656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00300-723E-4C35-8625-86022906C764}"/>
              </a:ext>
            </a:extLst>
          </p:cNvPr>
          <p:cNvSpPr>
            <a:spLocks noGrp="1"/>
          </p:cNvSpPr>
          <p:nvPr>
            <p:ph type="title"/>
          </p:nvPr>
        </p:nvSpPr>
        <p:spPr/>
        <p:txBody>
          <a:bodyPr/>
          <a:lstStyle/>
          <a:p>
            <a:r>
              <a:rPr lang="en-US" dirty="0"/>
              <a:t>Generalized TE Framework – </a:t>
            </a:r>
            <a:r>
              <a:rPr lang="en-US" dirty="0">
                <a:solidFill>
                  <a:srgbClr val="FFC525"/>
                </a:solidFill>
              </a:rPr>
              <a:t>Sample Recruitment Process</a:t>
            </a:r>
          </a:p>
        </p:txBody>
      </p:sp>
      <p:cxnSp>
        <p:nvCxnSpPr>
          <p:cNvPr id="23" name="Straight Arrow Connector 22">
            <a:extLst>
              <a:ext uri="{FF2B5EF4-FFF2-40B4-BE49-F238E27FC236}">
                <a16:creationId xmlns:a16="http://schemas.microsoft.com/office/drawing/2014/main" id="{F5767569-CD0A-4923-968D-EF7A389CA2C7}"/>
              </a:ext>
            </a:extLst>
          </p:cNvPr>
          <p:cNvCxnSpPr>
            <a:cxnSpLocks/>
            <a:stCxn id="6" idx="3"/>
            <a:endCxn id="15" idx="1"/>
          </p:cNvCxnSpPr>
          <p:nvPr/>
        </p:nvCxnSpPr>
        <p:spPr bwMode="auto">
          <a:xfrm>
            <a:off x="2057400" y="989916"/>
            <a:ext cx="655228" cy="0"/>
          </a:xfrm>
          <a:prstGeom prst="straightConnector1">
            <a:avLst/>
          </a:prstGeom>
          <a:noFill/>
          <a:ln w="9525" cap="flat" cmpd="sng" algn="ctr">
            <a:solidFill>
              <a:schemeClr val="tx1"/>
            </a:solidFill>
            <a:prstDash val="solid"/>
            <a:round/>
            <a:headEnd type="none" w="med" len="med"/>
            <a:tailEnd type="triangle"/>
          </a:ln>
          <a:effectLst/>
        </p:spPr>
      </p:cxnSp>
      <p:sp>
        <p:nvSpPr>
          <p:cNvPr id="24" name="TextBox 23">
            <a:extLst>
              <a:ext uri="{FF2B5EF4-FFF2-40B4-BE49-F238E27FC236}">
                <a16:creationId xmlns:a16="http://schemas.microsoft.com/office/drawing/2014/main" id="{350868D9-9FEB-4312-A6D5-BD510E3034B7}"/>
              </a:ext>
            </a:extLst>
          </p:cNvPr>
          <p:cNvSpPr txBox="1"/>
          <p:nvPr/>
        </p:nvSpPr>
        <p:spPr>
          <a:xfrm>
            <a:off x="6724081" y="678468"/>
            <a:ext cx="1806803" cy="646331"/>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Non-coverage</a:t>
            </a:r>
            <a:r>
              <a:rPr lang="en-US" dirty="0"/>
              <a:t>)</a:t>
            </a:r>
          </a:p>
        </p:txBody>
      </p:sp>
      <p:cxnSp>
        <p:nvCxnSpPr>
          <p:cNvPr id="25" name="Straight Arrow Connector 24">
            <a:extLst>
              <a:ext uri="{FF2B5EF4-FFF2-40B4-BE49-F238E27FC236}">
                <a16:creationId xmlns:a16="http://schemas.microsoft.com/office/drawing/2014/main" id="{53D874C0-1C10-4E83-809E-27AEE58FE95F}"/>
              </a:ext>
            </a:extLst>
          </p:cNvPr>
          <p:cNvCxnSpPr>
            <a:cxnSpLocks/>
            <a:stCxn id="15" idx="3"/>
            <a:endCxn id="24" idx="1"/>
          </p:cNvCxnSpPr>
          <p:nvPr/>
        </p:nvCxnSpPr>
        <p:spPr bwMode="auto">
          <a:xfrm>
            <a:off x="5306359" y="989916"/>
            <a:ext cx="1417722" cy="11718"/>
          </a:xfrm>
          <a:prstGeom prst="straightConnector1">
            <a:avLst/>
          </a:prstGeom>
          <a:noFill/>
          <a:ln w="9525" cap="flat" cmpd="sng" algn="ctr">
            <a:solidFill>
              <a:schemeClr val="tx1"/>
            </a:solidFill>
            <a:prstDash val="solid"/>
            <a:round/>
            <a:headEnd type="none" w="med" len="med"/>
            <a:tailEnd type="triangle"/>
          </a:ln>
          <a:effectLst/>
        </p:spPr>
      </p:cxnSp>
      <p:sp>
        <p:nvSpPr>
          <p:cNvPr id="33" name="TextBox 32">
            <a:extLst>
              <a:ext uri="{FF2B5EF4-FFF2-40B4-BE49-F238E27FC236}">
                <a16:creationId xmlns:a16="http://schemas.microsoft.com/office/drawing/2014/main" id="{3EF4F8E9-7FFA-409B-9E61-8FA08ACD2233}"/>
              </a:ext>
            </a:extLst>
          </p:cNvPr>
          <p:cNvSpPr txBox="1"/>
          <p:nvPr/>
        </p:nvSpPr>
        <p:spPr>
          <a:xfrm>
            <a:off x="6793364" y="2369912"/>
            <a:ext cx="1713511" cy="923330"/>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Nonresponse by noncontact</a:t>
            </a:r>
            <a:r>
              <a:rPr lang="en-US" dirty="0"/>
              <a:t>) </a:t>
            </a:r>
          </a:p>
        </p:txBody>
      </p:sp>
      <p:cxnSp>
        <p:nvCxnSpPr>
          <p:cNvPr id="34" name="Straight Arrow Connector 33">
            <a:extLst>
              <a:ext uri="{FF2B5EF4-FFF2-40B4-BE49-F238E27FC236}">
                <a16:creationId xmlns:a16="http://schemas.microsoft.com/office/drawing/2014/main" id="{1643F966-0467-482E-B608-5E544CDDFE3C}"/>
              </a:ext>
            </a:extLst>
          </p:cNvPr>
          <p:cNvCxnSpPr>
            <a:cxnSpLocks/>
            <a:stCxn id="18" idx="3"/>
            <a:endCxn id="33" idx="1"/>
          </p:cNvCxnSpPr>
          <p:nvPr/>
        </p:nvCxnSpPr>
        <p:spPr bwMode="auto">
          <a:xfrm>
            <a:off x="5964357" y="2827336"/>
            <a:ext cx="829007" cy="4241"/>
          </a:xfrm>
          <a:prstGeom prst="straightConnector1">
            <a:avLst/>
          </a:prstGeom>
          <a:noFill/>
          <a:ln w="9525" cap="flat" cmpd="sng" algn="ctr">
            <a:solidFill>
              <a:schemeClr val="tx1"/>
            </a:solidFill>
            <a:prstDash val="solid"/>
            <a:round/>
            <a:headEnd type="none" w="med" len="med"/>
            <a:tailEnd type="triangle"/>
          </a:ln>
          <a:effectLst/>
        </p:spPr>
      </p:cxnSp>
      <p:sp>
        <p:nvSpPr>
          <p:cNvPr id="35" name="TextBox 34">
            <a:extLst>
              <a:ext uri="{FF2B5EF4-FFF2-40B4-BE49-F238E27FC236}">
                <a16:creationId xmlns:a16="http://schemas.microsoft.com/office/drawing/2014/main" id="{C835F676-290B-41BE-A089-C446F58FE51A}"/>
              </a:ext>
            </a:extLst>
          </p:cNvPr>
          <p:cNvSpPr txBox="1"/>
          <p:nvPr/>
        </p:nvSpPr>
        <p:spPr>
          <a:xfrm>
            <a:off x="6797819" y="3390516"/>
            <a:ext cx="1705653" cy="923330"/>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Nonresponse by refusal</a:t>
            </a:r>
            <a:r>
              <a:rPr lang="en-US" dirty="0"/>
              <a:t>) </a:t>
            </a:r>
          </a:p>
        </p:txBody>
      </p:sp>
      <p:cxnSp>
        <p:nvCxnSpPr>
          <p:cNvPr id="36" name="Straight Arrow Connector 35">
            <a:extLst>
              <a:ext uri="{FF2B5EF4-FFF2-40B4-BE49-F238E27FC236}">
                <a16:creationId xmlns:a16="http://schemas.microsoft.com/office/drawing/2014/main" id="{959E0438-F010-49D0-8D84-E9F5070D370F}"/>
              </a:ext>
            </a:extLst>
          </p:cNvPr>
          <p:cNvCxnSpPr>
            <a:cxnSpLocks/>
            <a:stCxn id="21" idx="3"/>
            <a:endCxn id="35" idx="1"/>
          </p:cNvCxnSpPr>
          <p:nvPr/>
        </p:nvCxnSpPr>
        <p:spPr bwMode="auto">
          <a:xfrm>
            <a:off x="4885792" y="3826324"/>
            <a:ext cx="1912027" cy="25857"/>
          </a:xfrm>
          <a:prstGeom prst="straightConnector1">
            <a:avLst/>
          </a:prstGeom>
          <a:noFill/>
          <a:ln w="9525" cap="flat" cmpd="sng" algn="ctr">
            <a:solidFill>
              <a:schemeClr val="tx1"/>
            </a:solidFill>
            <a:prstDash val="solid"/>
            <a:round/>
            <a:headEnd type="none" w="med" len="med"/>
            <a:tailEnd type="triangle"/>
          </a:ln>
          <a:effectLst/>
        </p:spPr>
      </p:cxnSp>
      <p:sp>
        <p:nvSpPr>
          <p:cNvPr id="44" name="TextBox 43">
            <a:extLst>
              <a:ext uri="{FF2B5EF4-FFF2-40B4-BE49-F238E27FC236}">
                <a16:creationId xmlns:a16="http://schemas.microsoft.com/office/drawing/2014/main" id="{C1CCBC02-30EE-4703-BB02-BBAB73A7218A}"/>
              </a:ext>
            </a:extLst>
          </p:cNvPr>
          <p:cNvSpPr txBox="1"/>
          <p:nvPr/>
        </p:nvSpPr>
        <p:spPr>
          <a:xfrm>
            <a:off x="6259782" y="2529964"/>
            <a:ext cx="610609" cy="369332"/>
          </a:xfrm>
          <a:prstGeom prst="rect">
            <a:avLst/>
          </a:prstGeom>
          <a:noFill/>
        </p:spPr>
        <p:txBody>
          <a:bodyPr wrap="square" rtlCol="0">
            <a:spAutoFit/>
          </a:bodyPr>
          <a:lstStyle/>
          <a:p>
            <a:r>
              <a:rPr lang="en-US" dirty="0"/>
              <a:t>No</a:t>
            </a:r>
          </a:p>
        </p:txBody>
      </p:sp>
      <p:sp>
        <p:nvSpPr>
          <p:cNvPr id="46" name="TextBox 45">
            <a:extLst>
              <a:ext uri="{FF2B5EF4-FFF2-40B4-BE49-F238E27FC236}">
                <a16:creationId xmlns:a16="http://schemas.microsoft.com/office/drawing/2014/main" id="{E8C05B2F-8591-4CB9-AD20-A230DCD1CFCD}"/>
              </a:ext>
            </a:extLst>
          </p:cNvPr>
          <p:cNvSpPr txBox="1"/>
          <p:nvPr/>
        </p:nvSpPr>
        <p:spPr>
          <a:xfrm>
            <a:off x="6230048" y="1592552"/>
            <a:ext cx="610609" cy="369332"/>
          </a:xfrm>
          <a:prstGeom prst="rect">
            <a:avLst/>
          </a:prstGeom>
          <a:noFill/>
        </p:spPr>
        <p:txBody>
          <a:bodyPr wrap="square" rtlCol="0">
            <a:spAutoFit/>
          </a:bodyPr>
          <a:lstStyle/>
          <a:p>
            <a:r>
              <a:rPr lang="en-US" dirty="0"/>
              <a:t>No</a:t>
            </a:r>
          </a:p>
        </p:txBody>
      </p:sp>
      <p:sp>
        <p:nvSpPr>
          <p:cNvPr id="47" name="TextBox 46">
            <a:extLst>
              <a:ext uri="{FF2B5EF4-FFF2-40B4-BE49-F238E27FC236}">
                <a16:creationId xmlns:a16="http://schemas.microsoft.com/office/drawing/2014/main" id="{0727B879-A730-4714-9EF4-CC26D31E39AC}"/>
              </a:ext>
            </a:extLst>
          </p:cNvPr>
          <p:cNvSpPr txBox="1"/>
          <p:nvPr/>
        </p:nvSpPr>
        <p:spPr>
          <a:xfrm>
            <a:off x="6227247" y="665938"/>
            <a:ext cx="610609" cy="369332"/>
          </a:xfrm>
          <a:prstGeom prst="rect">
            <a:avLst/>
          </a:prstGeom>
          <a:noFill/>
        </p:spPr>
        <p:txBody>
          <a:bodyPr wrap="square" rtlCol="0">
            <a:spAutoFit/>
          </a:bodyPr>
          <a:lstStyle/>
          <a:p>
            <a:r>
              <a:rPr lang="en-US" dirty="0"/>
              <a:t>No</a:t>
            </a:r>
          </a:p>
        </p:txBody>
      </p:sp>
      <p:cxnSp>
        <p:nvCxnSpPr>
          <p:cNvPr id="49" name="Straight Arrow Connector 48">
            <a:extLst>
              <a:ext uri="{FF2B5EF4-FFF2-40B4-BE49-F238E27FC236}">
                <a16:creationId xmlns:a16="http://schemas.microsoft.com/office/drawing/2014/main" id="{78E90C13-5EBC-48CF-B0AA-825A678E931D}"/>
              </a:ext>
            </a:extLst>
          </p:cNvPr>
          <p:cNvCxnSpPr>
            <a:cxnSpLocks/>
            <a:stCxn id="40" idx="2"/>
            <a:endCxn id="18" idx="0"/>
          </p:cNvCxnSpPr>
          <p:nvPr/>
        </p:nvCxnSpPr>
        <p:spPr bwMode="auto">
          <a:xfrm flipH="1">
            <a:off x="4009492" y="2114550"/>
            <a:ext cx="2" cy="528120"/>
          </a:xfrm>
          <a:prstGeom prst="straightConnector1">
            <a:avLst/>
          </a:prstGeom>
          <a:noFill/>
          <a:ln w="9525" cap="flat" cmpd="sng" algn="ctr">
            <a:solidFill>
              <a:schemeClr val="tx1"/>
            </a:solidFill>
            <a:prstDash val="solid"/>
            <a:round/>
            <a:headEnd type="none" w="med" len="med"/>
            <a:tailEnd type="triangle"/>
          </a:ln>
          <a:effectLst/>
        </p:spPr>
      </p:cxnSp>
      <p:sp>
        <p:nvSpPr>
          <p:cNvPr id="6" name="TextBox 5">
            <a:extLst>
              <a:ext uri="{FF2B5EF4-FFF2-40B4-BE49-F238E27FC236}">
                <a16:creationId xmlns:a16="http://schemas.microsoft.com/office/drawing/2014/main" id="{8EE1AEF8-8FBE-4373-8E95-AAB01693D7BF}"/>
              </a:ext>
            </a:extLst>
          </p:cNvPr>
          <p:cNvSpPr txBox="1"/>
          <p:nvPr/>
        </p:nvSpPr>
        <p:spPr>
          <a:xfrm>
            <a:off x="159591" y="666750"/>
            <a:ext cx="1897809" cy="646331"/>
          </a:xfrm>
          <a:prstGeom prst="rect">
            <a:avLst/>
          </a:prstGeom>
          <a:noFill/>
          <a:ln>
            <a:solidFill>
              <a:schemeClr val="tx1"/>
            </a:solidFill>
          </a:ln>
        </p:spPr>
        <p:txBody>
          <a:bodyPr wrap="square" rtlCol="0">
            <a:spAutoFit/>
          </a:bodyPr>
          <a:lstStyle/>
          <a:p>
            <a:pPr algn="ctr"/>
            <a:r>
              <a:rPr lang="en-US" dirty="0"/>
              <a:t>Population members</a:t>
            </a:r>
          </a:p>
        </p:txBody>
      </p:sp>
      <p:sp>
        <p:nvSpPr>
          <p:cNvPr id="10" name="TextBox 9">
            <a:extLst>
              <a:ext uri="{FF2B5EF4-FFF2-40B4-BE49-F238E27FC236}">
                <a16:creationId xmlns:a16="http://schemas.microsoft.com/office/drawing/2014/main" id="{B6F99E4E-BBC8-4416-8B17-EAE5F2C2CF52}"/>
              </a:ext>
            </a:extLst>
          </p:cNvPr>
          <p:cNvSpPr txBox="1"/>
          <p:nvPr/>
        </p:nvSpPr>
        <p:spPr>
          <a:xfrm>
            <a:off x="2972464" y="4406622"/>
            <a:ext cx="2073302" cy="646331"/>
          </a:xfrm>
          <a:prstGeom prst="rect">
            <a:avLst/>
          </a:prstGeom>
          <a:noFill/>
          <a:ln>
            <a:solidFill>
              <a:schemeClr val="tx1"/>
            </a:solidFill>
          </a:ln>
        </p:spPr>
        <p:txBody>
          <a:bodyPr wrap="square" rtlCol="0">
            <a:spAutoFit/>
          </a:bodyPr>
          <a:lstStyle/>
          <a:p>
            <a:pPr algn="ctr"/>
            <a:r>
              <a:rPr lang="en-US" dirty="0"/>
              <a:t>Data are recorded</a:t>
            </a:r>
          </a:p>
          <a:p>
            <a:pPr algn="ctr"/>
            <a:r>
              <a:rPr lang="en-US" dirty="0"/>
              <a:t>(observation)</a:t>
            </a:r>
          </a:p>
        </p:txBody>
      </p:sp>
      <p:sp>
        <p:nvSpPr>
          <p:cNvPr id="15" name="TextBox 14">
            <a:extLst>
              <a:ext uri="{FF2B5EF4-FFF2-40B4-BE49-F238E27FC236}">
                <a16:creationId xmlns:a16="http://schemas.microsoft.com/office/drawing/2014/main" id="{372F4763-8020-40B8-AFC3-139CBB3E415A}"/>
              </a:ext>
            </a:extLst>
          </p:cNvPr>
          <p:cNvSpPr txBox="1"/>
          <p:nvPr/>
        </p:nvSpPr>
        <p:spPr>
          <a:xfrm>
            <a:off x="2712628" y="666750"/>
            <a:ext cx="2593731" cy="646331"/>
          </a:xfrm>
          <a:prstGeom prst="rect">
            <a:avLst/>
          </a:prstGeom>
          <a:solidFill>
            <a:schemeClr val="bg1"/>
          </a:solidFill>
          <a:ln>
            <a:solidFill>
              <a:schemeClr val="tx1"/>
            </a:solidFill>
          </a:ln>
        </p:spPr>
        <p:txBody>
          <a:bodyPr wrap="square" rtlCol="0">
            <a:spAutoFit/>
          </a:bodyPr>
          <a:lstStyle/>
          <a:p>
            <a:pPr algn="ctr"/>
            <a:r>
              <a:rPr lang="en-US" dirty="0"/>
              <a:t>1. Chance to encounter recruitment system?</a:t>
            </a:r>
          </a:p>
        </p:txBody>
      </p:sp>
      <p:sp>
        <p:nvSpPr>
          <p:cNvPr id="18" name="TextBox 17">
            <a:extLst>
              <a:ext uri="{FF2B5EF4-FFF2-40B4-BE49-F238E27FC236}">
                <a16:creationId xmlns:a16="http://schemas.microsoft.com/office/drawing/2014/main" id="{59FFF369-E8C7-4191-BEE5-2329477F63FD}"/>
              </a:ext>
            </a:extLst>
          </p:cNvPr>
          <p:cNvSpPr txBox="1"/>
          <p:nvPr/>
        </p:nvSpPr>
        <p:spPr>
          <a:xfrm>
            <a:off x="2054627" y="2642670"/>
            <a:ext cx="3909730" cy="369332"/>
          </a:xfrm>
          <a:prstGeom prst="rect">
            <a:avLst/>
          </a:prstGeom>
          <a:solidFill>
            <a:schemeClr val="bg1"/>
          </a:solidFill>
          <a:ln>
            <a:solidFill>
              <a:schemeClr val="tx1"/>
            </a:solidFill>
          </a:ln>
        </p:spPr>
        <p:txBody>
          <a:bodyPr wrap="square" rtlCol="0">
            <a:spAutoFit/>
          </a:bodyPr>
          <a:lstStyle/>
          <a:p>
            <a:pPr algn="ctr"/>
            <a:r>
              <a:rPr lang="en-US" dirty="0"/>
              <a:t>3. Receives stimulus for data input?</a:t>
            </a:r>
          </a:p>
        </p:txBody>
      </p:sp>
      <p:sp>
        <p:nvSpPr>
          <p:cNvPr id="21" name="TextBox 20">
            <a:extLst>
              <a:ext uri="{FF2B5EF4-FFF2-40B4-BE49-F238E27FC236}">
                <a16:creationId xmlns:a16="http://schemas.microsoft.com/office/drawing/2014/main" id="{68B5430E-2E65-4CFA-AD99-F87CB6805004}"/>
              </a:ext>
            </a:extLst>
          </p:cNvPr>
          <p:cNvSpPr txBox="1"/>
          <p:nvPr/>
        </p:nvSpPr>
        <p:spPr>
          <a:xfrm>
            <a:off x="3133192" y="3641658"/>
            <a:ext cx="1752600" cy="369332"/>
          </a:xfrm>
          <a:prstGeom prst="rect">
            <a:avLst/>
          </a:prstGeom>
          <a:solidFill>
            <a:schemeClr val="bg1"/>
          </a:solidFill>
          <a:ln>
            <a:solidFill>
              <a:schemeClr val="tx1"/>
            </a:solidFill>
          </a:ln>
        </p:spPr>
        <p:txBody>
          <a:bodyPr wrap="square" rtlCol="0">
            <a:spAutoFit/>
          </a:bodyPr>
          <a:lstStyle/>
          <a:p>
            <a:pPr algn="ctr"/>
            <a:r>
              <a:rPr lang="en-US" dirty="0"/>
              <a:t> 4.Inputs data?</a:t>
            </a:r>
          </a:p>
        </p:txBody>
      </p:sp>
      <p:sp>
        <p:nvSpPr>
          <p:cNvPr id="40" name="TextBox 39">
            <a:extLst>
              <a:ext uri="{FF2B5EF4-FFF2-40B4-BE49-F238E27FC236}">
                <a16:creationId xmlns:a16="http://schemas.microsoft.com/office/drawing/2014/main" id="{7441660B-AB99-4BE5-ABEC-23422A258913}"/>
              </a:ext>
            </a:extLst>
          </p:cNvPr>
          <p:cNvSpPr txBox="1"/>
          <p:nvPr/>
        </p:nvSpPr>
        <p:spPr>
          <a:xfrm>
            <a:off x="1760797" y="1745218"/>
            <a:ext cx="4497393" cy="369332"/>
          </a:xfrm>
          <a:prstGeom prst="rect">
            <a:avLst/>
          </a:prstGeom>
          <a:solidFill>
            <a:schemeClr val="bg1"/>
          </a:solidFill>
          <a:ln>
            <a:solidFill>
              <a:schemeClr val="tx1"/>
            </a:solidFill>
          </a:ln>
        </p:spPr>
        <p:txBody>
          <a:bodyPr wrap="square" rtlCol="0">
            <a:spAutoFit/>
          </a:bodyPr>
          <a:lstStyle/>
          <a:p>
            <a:pPr algn="ctr"/>
            <a:r>
              <a:rPr lang="en-US" dirty="0"/>
              <a:t>2. Encounters recruitment system?</a:t>
            </a:r>
          </a:p>
        </p:txBody>
      </p:sp>
      <p:cxnSp>
        <p:nvCxnSpPr>
          <p:cNvPr id="50" name="Straight Arrow Connector 49">
            <a:extLst>
              <a:ext uri="{FF2B5EF4-FFF2-40B4-BE49-F238E27FC236}">
                <a16:creationId xmlns:a16="http://schemas.microsoft.com/office/drawing/2014/main" id="{22A84545-B8CE-4A24-85FB-224A2E3B1353}"/>
              </a:ext>
            </a:extLst>
          </p:cNvPr>
          <p:cNvCxnSpPr>
            <a:cxnSpLocks/>
            <a:stCxn id="40" idx="3"/>
            <a:endCxn id="51" idx="1"/>
          </p:cNvCxnSpPr>
          <p:nvPr/>
        </p:nvCxnSpPr>
        <p:spPr bwMode="auto">
          <a:xfrm>
            <a:off x="6258190" y="1929884"/>
            <a:ext cx="497590" cy="8341"/>
          </a:xfrm>
          <a:prstGeom prst="straightConnector1">
            <a:avLst/>
          </a:prstGeom>
          <a:noFill/>
          <a:ln w="9525" cap="flat" cmpd="sng" algn="ctr">
            <a:solidFill>
              <a:schemeClr val="tx1"/>
            </a:solidFill>
            <a:prstDash val="solid"/>
            <a:round/>
            <a:headEnd type="none" w="med" len="med"/>
            <a:tailEnd type="triangle"/>
          </a:ln>
          <a:effectLst/>
        </p:spPr>
      </p:cxnSp>
      <p:sp>
        <p:nvSpPr>
          <p:cNvPr id="51" name="TextBox 50">
            <a:extLst>
              <a:ext uri="{FF2B5EF4-FFF2-40B4-BE49-F238E27FC236}">
                <a16:creationId xmlns:a16="http://schemas.microsoft.com/office/drawing/2014/main" id="{4A5155C9-E9ED-4A75-9B7D-CB6BF75A0D9A}"/>
              </a:ext>
            </a:extLst>
          </p:cNvPr>
          <p:cNvSpPr txBox="1"/>
          <p:nvPr/>
        </p:nvSpPr>
        <p:spPr>
          <a:xfrm>
            <a:off x="6755780" y="1615059"/>
            <a:ext cx="1751102" cy="646331"/>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Non-selection</a:t>
            </a:r>
            <a:r>
              <a:rPr lang="en-US" dirty="0"/>
              <a:t>)</a:t>
            </a:r>
          </a:p>
        </p:txBody>
      </p:sp>
      <p:cxnSp>
        <p:nvCxnSpPr>
          <p:cNvPr id="63" name="Straight Arrow Connector 62">
            <a:extLst>
              <a:ext uri="{FF2B5EF4-FFF2-40B4-BE49-F238E27FC236}">
                <a16:creationId xmlns:a16="http://schemas.microsoft.com/office/drawing/2014/main" id="{B31A9954-C92D-4E53-AFDA-30BEFF3D4C36}"/>
              </a:ext>
            </a:extLst>
          </p:cNvPr>
          <p:cNvCxnSpPr>
            <a:cxnSpLocks/>
            <a:stCxn id="15" idx="2"/>
            <a:endCxn id="40" idx="0"/>
          </p:cNvCxnSpPr>
          <p:nvPr/>
        </p:nvCxnSpPr>
        <p:spPr bwMode="auto">
          <a:xfrm>
            <a:off x="4009494" y="1313081"/>
            <a:ext cx="0" cy="432137"/>
          </a:xfrm>
          <a:prstGeom prst="straightConnector1">
            <a:avLst/>
          </a:prstGeom>
          <a:noFill/>
          <a:ln w="9525" cap="flat" cmpd="sng" algn="ctr">
            <a:solidFill>
              <a:schemeClr val="tx1"/>
            </a:solidFill>
            <a:prstDash val="solid"/>
            <a:round/>
            <a:headEnd type="none" w="med" len="med"/>
            <a:tailEnd type="triangle"/>
          </a:ln>
          <a:effectLst/>
        </p:spPr>
      </p:cxnSp>
      <p:cxnSp>
        <p:nvCxnSpPr>
          <p:cNvPr id="71" name="Straight Arrow Connector 70">
            <a:extLst>
              <a:ext uri="{FF2B5EF4-FFF2-40B4-BE49-F238E27FC236}">
                <a16:creationId xmlns:a16="http://schemas.microsoft.com/office/drawing/2014/main" id="{F34C7B48-6CE7-406F-8E30-71556166EDDE}"/>
              </a:ext>
            </a:extLst>
          </p:cNvPr>
          <p:cNvCxnSpPr>
            <a:cxnSpLocks/>
            <a:stCxn id="18" idx="2"/>
            <a:endCxn id="21" idx="0"/>
          </p:cNvCxnSpPr>
          <p:nvPr/>
        </p:nvCxnSpPr>
        <p:spPr bwMode="auto">
          <a:xfrm>
            <a:off x="4009492" y="3012002"/>
            <a:ext cx="0" cy="629656"/>
          </a:xfrm>
          <a:prstGeom prst="straightConnector1">
            <a:avLst/>
          </a:prstGeom>
          <a:noFill/>
          <a:ln w="9525" cap="flat" cmpd="sng" algn="ctr">
            <a:solidFill>
              <a:schemeClr val="tx1"/>
            </a:solidFill>
            <a:prstDash val="solid"/>
            <a:round/>
            <a:headEnd type="none" w="med" len="med"/>
            <a:tailEnd type="triangle"/>
          </a:ln>
          <a:effectLst/>
        </p:spPr>
      </p:cxnSp>
      <p:sp>
        <p:nvSpPr>
          <p:cNvPr id="74" name="TextBox 73">
            <a:extLst>
              <a:ext uri="{FF2B5EF4-FFF2-40B4-BE49-F238E27FC236}">
                <a16:creationId xmlns:a16="http://schemas.microsoft.com/office/drawing/2014/main" id="{FC4950BE-37E4-408E-AD0C-801DD393FD2C}"/>
              </a:ext>
            </a:extLst>
          </p:cNvPr>
          <p:cNvSpPr txBox="1"/>
          <p:nvPr/>
        </p:nvSpPr>
        <p:spPr>
          <a:xfrm>
            <a:off x="6230048" y="3497201"/>
            <a:ext cx="610609" cy="369332"/>
          </a:xfrm>
          <a:prstGeom prst="rect">
            <a:avLst/>
          </a:prstGeom>
          <a:noFill/>
        </p:spPr>
        <p:txBody>
          <a:bodyPr wrap="square" rtlCol="0">
            <a:spAutoFit/>
          </a:bodyPr>
          <a:lstStyle/>
          <a:p>
            <a:r>
              <a:rPr lang="en-US" dirty="0"/>
              <a:t>No</a:t>
            </a:r>
          </a:p>
        </p:txBody>
      </p:sp>
      <p:cxnSp>
        <p:nvCxnSpPr>
          <p:cNvPr id="76" name="Straight Arrow Connector 75">
            <a:extLst>
              <a:ext uri="{FF2B5EF4-FFF2-40B4-BE49-F238E27FC236}">
                <a16:creationId xmlns:a16="http://schemas.microsoft.com/office/drawing/2014/main" id="{DFBBB927-6C0B-4A62-9101-DC3C8E4B1F17}"/>
              </a:ext>
            </a:extLst>
          </p:cNvPr>
          <p:cNvCxnSpPr>
            <a:cxnSpLocks/>
            <a:stCxn id="21" idx="2"/>
            <a:endCxn id="10" idx="0"/>
          </p:cNvCxnSpPr>
          <p:nvPr/>
        </p:nvCxnSpPr>
        <p:spPr bwMode="auto">
          <a:xfrm flipH="1">
            <a:off x="4009115" y="4010990"/>
            <a:ext cx="377" cy="395632"/>
          </a:xfrm>
          <a:prstGeom prst="straightConnector1">
            <a:avLst/>
          </a:prstGeom>
          <a:noFill/>
          <a:ln w="9525" cap="flat" cmpd="sng" algn="ctr">
            <a:solidFill>
              <a:schemeClr val="tx1"/>
            </a:solidFill>
            <a:prstDash val="solid"/>
            <a:round/>
            <a:headEnd type="none" w="med" len="med"/>
            <a:tailEnd type="triangle"/>
          </a:ln>
          <a:effectLst/>
        </p:spPr>
      </p:cxnSp>
      <p:sp>
        <p:nvSpPr>
          <p:cNvPr id="3" name="Slide Number Placeholder 2">
            <a:extLst>
              <a:ext uri="{FF2B5EF4-FFF2-40B4-BE49-F238E27FC236}">
                <a16:creationId xmlns:a16="http://schemas.microsoft.com/office/drawing/2014/main" id="{62294CEA-A011-44F3-BBF0-33004A7AAEF3}"/>
              </a:ext>
            </a:extLst>
          </p:cNvPr>
          <p:cNvSpPr>
            <a:spLocks noGrp="1"/>
          </p:cNvSpPr>
          <p:nvPr>
            <p:ph type="sldNum" sz="quarter" idx="10"/>
          </p:nvPr>
        </p:nvSpPr>
        <p:spPr/>
        <p:txBody>
          <a:bodyPr/>
          <a:lstStyle/>
          <a:p>
            <a:fld id="{D4325D4D-289E-48C1-B277-2BEB492A7D19}" type="slidenum">
              <a:rPr lang="en-US" smtClean="0"/>
              <a:pPr/>
              <a:t>4</a:t>
            </a:fld>
            <a:endParaRPr lang="en-US" dirty="0"/>
          </a:p>
        </p:txBody>
      </p:sp>
    </p:spTree>
    <p:extLst>
      <p:ext uri="{BB962C8B-B14F-4D97-AF65-F5344CB8AC3E}">
        <p14:creationId xmlns:p14="http://schemas.microsoft.com/office/powerpoint/2010/main" val="3167166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7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33" grpId="0" animBg="1"/>
      <p:bldP spid="35" grpId="0" animBg="1"/>
      <p:bldP spid="44" grpId="0"/>
      <p:bldP spid="46" grpId="0"/>
      <p:bldP spid="47" grpId="0"/>
      <p:bldP spid="6" grpId="0" animBg="1"/>
      <p:bldP spid="10" grpId="0" animBg="1"/>
      <p:bldP spid="15" grpId="0" animBg="1"/>
      <p:bldP spid="18" grpId="0" animBg="1"/>
      <p:bldP spid="21" grpId="0" animBg="1"/>
      <p:bldP spid="40" grpId="0" animBg="1"/>
      <p:bldP spid="51" grpId="0" animBg="1"/>
      <p:bldP spid="7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00300-723E-4C35-8625-86022906C764}"/>
              </a:ext>
            </a:extLst>
          </p:cNvPr>
          <p:cNvSpPr>
            <a:spLocks noGrp="1"/>
          </p:cNvSpPr>
          <p:nvPr>
            <p:ph type="title"/>
          </p:nvPr>
        </p:nvSpPr>
        <p:spPr/>
        <p:txBody>
          <a:bodyPr/>
          <a:lstStyle/>
          <a:p>
            <a:r>
              <a:rPr lang="en-US" dirty="0"/>
              <a:t>Generalized TE Framework – </a:t>
            </a:r>
            <a:r>
              <a:rPr lang="en-US" dirty="0">
                <a:solidFill>
                  <a:srgbClr val="FFC525"/>
                </a:solidFill>
              </a:rPr>
              <a:t>Sample Recruitment Process</a:t>
            </a:r>
          </a:p>
        </p:txBody>
      </p:sp>
      <p:cxnSp>
        <p:nvCxnSpPr>
          <p:cNvPr id="23" name="Straight Arrow Connector 22">
            <a:extLst>
              <a:ext uri="{FF2B5EF4-FFF2-40B4-BE49-F238E27FC236}">
                <a16:creationId xmlns:a16="http://schemas.microsoft.com/office/drawing/2014/main" id="{F5767569-CD0A-4923-968D-EF7A389CA2C7}"/>
              </a:ext>
            </a:extLst>
          </p:cNvPr>
          <p:cNvCxnSpPr>
            <a:cxnSpLocks/>
            <a:stCxn id="6" idx="3"/>
            <a:endCxn id="15" idx="1"/>
          </p:cNvCxnSpPr>
          <p:nvPr/>
        </p:nvCxnSpPr>
        <p:spPr bwMode="auto">
          <a:xfrm>
            <a:off x="2057400" y="989916"/>
            <a:ext cx="655228" cy="0"/>
          </a:xfrm>
          <a:prstGeom prst="straightConnector1">
            <a:avLst/>
          </a:prstGeom>
          <a:noFill/>
          <a:ln w="9525" cap="flat" cmpd="sng" algn="ctr">
            <a:solidFill>
              <a:schemeClr val="tx1"/>
            </a:solidFill>
            <a:prstDash val="solid"/>
            <a:round/>
            <a:headEnd type="none" w="med" len="med"/>
            <a:tailEnd type="triangle"/>
          </a:ln>
          <a:effectLst/>
        </p:spPr>
      </p:cxnSp>
      <p:sp>
        <p:nvSpPr>
          <p:cNvPr id="24" name="TextBox 23">
            <a:extLst>
              <a:ext uri="{FF2B5EF4-FFF2-40B4-BE49-F238E27FC236}">
                <a16:creationId xmlns:a16="http://schemas.microsoft.com/office/drawing/2014/main" id="{350868D9-9FEB-4312-A6D5-BD510E3034B7}"/>
              </a:ext>
            </a:extLst>
          </p:cNvPr>
          <p:cNvSpPr txBox="1"/>
          <p:nvPr/>
        </p:nvSpPr>
        <p:spPr>
          <a:xfrm>
            <a:off x="6724081" y="678468"/>
            <a:ext cx="1806803" cy="646331"/>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Non-coverage</a:t>
            </a:r>
            <a:r>
              <a:rPr lang="en-US" dirty="0"/>
              <a:t>)</a:t>
            </a:r>
          </a:p>
        </p:txBody>
      </p:sp>
      <p:cxnSp>
        <p:nvCxnSpPr>
          <p:cNvPr id="25" name="Straight Arrow Connector 24">
            <a:extLst>
              <a:ext uri="{FF2B5EF4-FFF2-40B4-BE49-F238E27FC236}">
                <a16:creationId xmlns:a16="http://schemas.microsoft.com/office/drawing/2014/main" id="{53D874C0-1C10-4E83-809E-27AEE58FE95F}"/>
              </a:ext>
            </a:extLst>
          </p:cNvPr>
          <p:cNvCxnSpPr>
            <a:cxnSpLocks/>
            <a:stCxn id="15" idx="3"/>
            <a:endCxn id="24" idx="1"/>
          </p:cNvCxnSpPr>
          <p:nvPr/>
        </p:nvCxnSpPr>
        <p:spPr bwMode="auto">
          <a:xfrm>
            <a:off x="5306359" y="989916"/>
            <a:ext cx="1417722" cy="11718"/>
          </a:xfrm>
          <a:prstGeom prst="straightConnector1">
            <a:avLst/>
          </a:prstGeom>
          <a:noFill/>
          <a:ln w="9525" cap="flat" cmpd="sng" algn="ctr">
            <a:solidFill>
              <a:schemeClr val="tx1"/>
            </a:solidFill>
            <a:prstDash val="solid"/>
            <a:round/>
            <a:headEnd type="none" w="med" len="med"/>
            <a:tailEnd type="triangle"/>
          </a:ln>
          <a:effectLst/>
        </p:spPr>
      </p:cxnSp>
      <p:sp>
        <p:nvSpPr>
          <p:cNvPr id="33" name="TextBox 32">
            <a:extLst>
              <a:ext uri="{FF2B5EF4-FFF2-40B4-BE49-F238E27FC236}">
                <a16:creationId xmlns:a16="http://schemas.microsoft.com/office/drawing/2014/main" id="{3EF4F8E9-7FFA-409B-9E61-8FA08ACD2233}"/>
              </a:ext>
            </a:extLst>
          </p:cNvPr>
          <p:cNvSpPr txBox="1"/>
          <p:nvPr/>
        </p:nvSpPr>
        <p:spPr>
          <a:xfrm>
            <a:off x="6793364" y="2369912"/>
            <a:ext cx="1713511" cy="923330"/>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Nonresponse by noncontact</a:t>
            </a:r>
            <a:r>
              <a:rPr lang="en-US" dirty="0"/>
              <a:t>) </a:t>
            </a:r>
          </a:p>
        </p:txBody>
      </p:sp>
      <p:cxnSp>
        <p:nvCxnSpPr>
          <p:cNvPr id="34" name="Straight Arrow Connector 33">
            <a:extLst>
              <a:ext uri="{FF2B5EF4-FFF2-40B4-BE49-F238E27FC236}">
                <a16:creationId xmlns:a16="http://schemas.microsoft.com/office/drawing/2014/main" id="{1643F966-0467-482E-B608-5E544CDDFE3C}"/>
              </a:ext>
            </a:extLst>
          </p:cNvPr>
          <p:cNvCxnSpPr>
            <a:cxnSpLocks/>
            <a:stCxn id="18" idx="3"/>
            <a:endCxn id="33" idx="1"/>
          </p:cNvCxnSpPr>
          <p:nvPr/>
        </p:nvCxnSpPr>
        <p:spPr bwMode="auto">
          <a:xfrm>
            <a:off x="5964357" y="2827336"/>
            <a:ext cx="829007" cy="4241"/>
          </a:xfrm>
          <a:prstGeom prst="straightConnector1">
            <a:avLst/>
          </a:prstGeom>
          <a:noFill/>
          <a:ln w="9525" cap="flat" cmpd="sng" algn="ctr">
            <a:solidFill>
              <a:schemeClr val="tx1"/>
            </a:solidFill>
            <a:prstDash val="solid"/>
            <a:round/>
            <a:headEnd type="none" w="med" len="med"/>
            <a:tailEnd type="triangle"/>
          </a:ln>
          <a:effectLst/>
        </p:spPr>
      </p:cxnSp>
      <p:sp>
        <p:nvSpPr>
          <p:cNvPr id="35" name="TextBox 34">
            <a:extLst>
              <a:ext uri="{FF2B5EF4-FFF2-40B4-BE49-F238E27FC236}">
                <a16:creationId xmlns:a16="http://schemas.microsoft.com/office/drawing/2014/main" id="{C835F676-290B-41BE-A089-C446F58FE51A}"/>
              </a:ext>
            </a:extLst>
          </p:cNvPr>
          <p:cNvSpPr txBox="1"/>
          <p:nvPr/>
        </p:nvSpPr>
        <p:spPr>
          <a:xfrm>
            <a:off x="6797819" y="3390516"/>
            <a:ext cx="1705653" cy="923330"/>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Nonresponse by refusal</a:t>
            </a:r>
            <a:r>
              <a:rPr lang="en-US" dirty="0"/>
              <a:t>) </a:t>
            </a:r>
          </a:p>
        </p:txBody>
      </p:sp>
      <p:cxnSp>
        <p:nvCxnSpPr>
          <p:cNvPr id="36" name="Straight Arrow Connector 35">
            <a:extLst>
              <a:ext uri="{FF2B5EF4-FFF2-40B4-BE49-F238E27FC236}">
                <a16:creationId xmlns:a16="http://schemas.microsoft.com/office/drawing/2014/main" id="{959E0438-F010-49D0-8D84-E9F5070D370F}"/>
              </a:ext>
            </a:extLst>
          </p:cNvPr>
          <p:cNvCxnSpPr>
            <a:cxnSpLocks/>
            <a:stCxn id="21" idx="3"/>
            <a:endCxn id="35" idx="1"/>
          </p:cNvCxnSpPr>
          <p:nvPr/>
        </p:nvCxnSpPr>
        <p:spPr bwMode="auto">
          <a:xfrm>
            <a:off x="4885792" y="3846202"/>
            <a:ext cx="1912027" cy="5979"/>
          </a:xfrm>
          <a:prstGeom prst="straightConnector1">
            <a:avLst/>
          </a:prstGeom>
          <a:noFill/>
          <a:ln w="9525" cap="flat" cmpd="sng" algn="ctr">
            <a:solidFill>
              <a:schemeClr val="tx1"/>
            </a:solidFill>
            <a:prstDash val="solid"/>
            <a:round/>
            <a:headEnd type="none" w="med" len="med"/>
            <a:tailEnd type="triangle"/>
          </a:ln>
          <a:effectLst/>
        </p:spPr>
      </p:cxnSp>
      <p:sp>
        <p:nvSpPr>
          <p:cNvPr id="44" name="TextBox 43">
            <a:extLst>
              <a:ext uri="{FF2B5EF4-FFF2-40B4-BE49-F238E27FC236}">
                <a16:creationId xmlns:a16="http://schemas.microsoft.com/office/drawing/2014/main" id="{C1CCBC02-30EE-4703-BB02-BBAB73A7218A}"/>
              </a:ext>
            </a:extLst>
          </p:cNvPr>
          <p:cNvSpPr txBox="1"/>
          <p:nvPr/>
        </p:nvSpPr>
        <p:spPr>
          <a:xfrm>
            <a:off x="6259782" y="2529964"/>
            <a:ext cx="610609" cy="369332"/>
          </a:xfrm>
          <a:prstGeom prst="rect">
            <a:avLst/>
          </a:prstGeom>
          <a:noFill/>
        </p:spPr>
        <p:txBody>
          <a:bodyPr wrap="square" rtlCol="0">
            <a:spAutoFit/>
          </a:bodyPr>
          <a:lstStyle/>
          <a:p>
            <a:r>
              <a:rPr lang="en-US" dirty="0"/>
              <a:t>No</a:t>
            </a:r>
          </a:p>
        </p:txBody>
      </p:sp>
      <p:sp>
        <p:nvSpPr>
          <p:cNvPr id="46" name="TextBox 45">
            <a:extLst>
              <a:ext uri="{FF2B5EF4-FFF2-40B4-BE49-F238E27FC236}">
                <a16:creationId xmlns:a16="http://schemas.microsoft.com/office/drawing/2014/main" id="{E8C05B2F-8591-4CB9-AD20-A230DCD1CFCD}"/>
              </a:ext>
            </a:extLst>
          </p:cNvPr>
          <p:cNvSpPr txBox="1"/>
          <p:nvPr/>
        </p:nvSpPr>
        <p:spPr>
          <a:xfrm>
            <a:off x="6230048" y="1592552"/>
            <a:ext cx="610609" cy="369332"/>
          </a:xfrm>
          <a:prstGeom prst="rect">
            <a:avLst/>
          </a:prstGeom>
          <a:noFill/>
        </p:spPr>
        <p:txBody>
          <a:bodyPr wrap="square" rtlCol="0">
            <a:spAutoFit/>
          </a:bodyPr>
          <a:lstStyle/>
          <a:p>
            <a:r>
              <a:rPr lang="en-US" dirty="0"/>
              <a:t>No</a:t>
            </a:r>
          </a:p>
        </p:txBody>
      </p:sp>
      <p:sp>
        <p:nvSpPr>
          <p:cNvPr id="47" name="TextBox 46">
            <a:extLst>
              <a:ext uri="{FF2B5EF4-FFF2-40B4-BE49-F238E27FC236}">
                <a16:creationId xmlns:a16="http://schemas.microsoft.com/office/drawing/2014/main" id="{0727B879-A730-4714-9EF4-CC26D31E39AC}"/>
              </a:ext>
            </a:extLst>
          </p:cNvPr>
          <p:cNvSpPr txBox="1"/>
          <p:nvPr/>
        </p:nvSpPr>
        <p:spPr>
          <a:xfrm>
            <a:off x="6227247" y="665938"/>
            <a:ext cx="610609" cy="369332"/>
          </a:xfrm>
          <a:prstGeom prst="rect">
            <a:avLst/>
          </a:prstGeom>
          <a:noFill/>
        </p:spPr>
        <p:txBody>
          <a:bodyPr wrap="square" rtlCol="0">
            <a:spAutoFit/>
          </a:bodyPr>
          <a:lstStyle/>
          <a:p>
            <a:r>
              <a:rPr lang="en-US" dirty="0"/>
              <a:t>No</a:t>
            </a:r>
          </a:p>
        </p:txBody>
      </p:sp>
      <p:cxnSp>
        <p:nvCxnSpPr>
          <p:cNvPr id="49" name="Straight Arrow Connector 48">
            <a:extLst>
              <a:ext uri="{FF2B5EF4-FFF2-40B4-BE49-F238E27FC236}">
                <a16:creationId xmlns:a16="http://schemas.microsoft.com/office/drawing/2014/main" id="{78E90C13-5EBC-48CF-B0AA-825A678E931D}"/>
              </a:ext>
            </a:extLst>
          </p:cNvPr>
          <p:cNvCxnSpPr>
            <a:cxnSpLocks/>
            <a:stCxn id="40" idx="2"/>
            <a:endCxn id="18" idx="0"/>
          </p:cNvCxnSpPr>
          <p:nvPr/>
        </p:nvCxnSpPr>
        <p:spPr bwMode="auto">
          <a:xfrm flipH="1">
            <a:off x="4009492" y="2114550"/>
            <a:ext cx="2" cy="528120"/>
          </a:xfrm>
          <a:prstGeom prst="straightConnector1">
            <a:avLst/>
          </a:prstGeom>
          <a:noFill/>
          <a:ln w="9525" cap="flat" cmpd="sng" algn="ctr">
            <a:solidFill>
              <a:schemeClr val="tx1"/>
            </a:solidFill>
            <a:prstDash val="solid"/>
            <a:round/>
            <a:headEnd type="none" w="med" len="med"/>
            <a:tailEnd type="triangle"/>
          </a:ln>
          <a:effectLst/>
        </p:spPr>
      </p:cxnSp>
      <p:sp>
        <p:nvSpPr>
          <p:cNvPr id="6" name="TextBox 5">
            <a:extLst>
              <a:ext uri="{FF2B5EF4-FFF2-40B4-BE49-F238E27FC236}">
                <a16:creationId xmlns:a16="http://schemas.microsoft.com/office/drawing/2014/main" id="{8EE1AEF8-8FBE-4373-8E95-AAB01693D7BF}"/>
              </a:ext>
            </a:extLst>
          </p:cNvPr>
          <p:cNvSpPr txBox="1"/>
          <p:nvPr/>
        </p:nvSpPr>
        <p:spPr>
          <a:xfrm>
            <a:off x="159591" y="666750"/>
            <a:ext cx="1897809" cy="646331"/>
          </a:xfrm>
          <a:prstGeom prst="rect">
            <a:avLst/>
          </a:prstGeom>
          <a:noFill/>
          <a:ln>
            <a:solidFill>
              <a:schemeClr val="tx1"/>
            </a:solidFill>
          </a:ln>
        </p:spPr>
        <p:txBody>
          <a:bodyPr wrap="square" rtlCol="0">
            <a:spAutoFit/>
          </a:bodyPr>
          <a:lstStyle/>
          <a:p>
            <a:pPr algn="ctr"/>
            <a:r>
              <a:rPr lang="en-US" dirty="0"/>
              <a:t>Population members</a:t>
            </a:r>
          </a:p>
        </p:txBody>
      </p:sp>
      <p:sp>
        <p:nvSpPr>
          <p:cNvPr id="10" name="TextBox 9">
            <a:extLst>
              <a:ext uri="{FF2B5EF4-FFF2-40B4-BE49-F238E27FC236}">
                <a16:creationId xmlns:a16="http://schemas.microsoft.com/office/drawing/2014/main" id="{B6F99E4E-BBC8-4416-8B17-EAE5F2C2CF52}"/>
              </a:ext>
            </a:extLst>
          </p:cNvPr>
          <p:cNvSpPr txBox="1"/>
          <p:nvPr/>
        </p:nvSpPr>
        <p:spPr>
          <a:xfrm>
            <a:off x="2972464" y="4406622"/>
            <a:ext cx="2073302" cy="646331"/>
          </a:xfrm>
          <a:prstGeom prst="rect">
            <a:avLst/>
          </a:prstGeom>
          <a:noFill/>
          <a:ln>
            <a:solidFill>
              <a:schemeClr val="tx1"/>
            </a:solidFill>
          </a:ln>
        </p:spPr>
        <p:txBody>
          <a:bodyPr wrap="square" rtlCol="0">
            <a:spAutoFit/>
          </a:bodyPr>
          <a:lstStyle/>
          <a:p>
            <a:pPr algn="ctr"/>
            <a:r>
              <a:rPr lang="en-US" dirty="0"/>
              <a:t>Data are recorded</a:t>
            </a:r>
          </a:p>
          <a:p>
            <a:pPr algn="ctr"/>
            <a:r>
              <a:rPr lang="en-US" dirty="0"/>
              <a:t>(observation)</a:t>
            </a:r>
          </a:p>
        </p:txBody>
      </p:sp>
      <p:sp>
        <p:nvSpPr>
          <p:cNvPr id="15" name="TextBox 14">
            <a:extLst>
              <a:ext uri="{FF2B5EF4-FFF2-40B4-BE49-F238E27FC236}">
                <a16:creationId xmlns:a16="http://schemas.microsoft.com/office/drawing/2014/main" id="{372F4763-8020-40B8-AFC3-139CBB3E415A}"/>
              </a:ext>
            </a:extLst>
          </p:cNvPr>
          <p:cNvSpPr txBox="1"/>
          <p:nvPr/>
        </p:nvSpPr>
        <p:spPr>
          <a:xfrm>
            <a:off x="2712628" y="666750"/>
            <a:ext cx="2593731" cy="646331"/>
          </a:xfrm>
          <a:prstGeom prst="rect">
            <a:avLst/>
          </a:prstGeom>
          <a:solidFill>
            <a:schemeClr val="bg1"/>
          </a:solidFill>
          <a:ln>
            <a:solidFill>
              <a:schemeClr val="tx1"/>
            </a:solidFill>
          </a:ln>
        </p:spPr>
        <p:txBody>
          <a:bodyPr wrap="square" rtlCol="0">
            <a:spAutoFit/>
          </a:bodyPr>
          <a:lstStyle/>
          <a:p>
            <a:pPr algn="ctr"/>
            <a:r>
              <a:rPr lang="en-US" dirty="0"/>
              <a:t>1. Chance to encounter recruitment system?</a:t>
            </a:r>
          </a:p>
        </p:txBody>
      </p:sp>
      <p:sp>
        <p:nvSpPr>
          <p:cNvPr id="18" name="TextBox 17">
            <a:extLst>
              <a:ext uri="{FF2B5EF4-FFF2-40B4-BE49-F238E27FC236}">
                <a16:creationId xmlns:a16="http://schemas.microsoft.com/office/drawing/2014/main" id="{59FFF369-E8C7-4191-BEE5-2329477F63FD}"/>
              </a:ext>
            </a:extLst>
          </p:cNvPr>
          <p:cNvSpPr txBox="1"/>
          <p:nvPr/>
        </p:nvSpPr>
        <p:spPr>
          <a:xfrm>
            <a:off x="2054627" y="2642670"/>
            <a:ext cx="3909730" cy="369332"/>
          </a:xfrm>
          <a:prstGeom prst="rect">
            <a:avLst/>
          </a:prstGeom>
          <a:solidFill>
            <a:schemeClr val="bg1"/>
          </a:solidFill>
          <a:ln>
            <a:solidFill>
              <a:schemeClr val="tx1"/>
            </a:solidFill>
          </a:ln>
        </p:spPr>
        <p:txBody>
          <a:bodyPr wrap="square" rtlCol="0">
            <a:spAutoFit/>
          </a:bodyPr>
          <a:lstStyle/>
          <a:p>
            <a:pPr algn="ctr"/>
            <a:r>
              <a:rPr lang="en-US" dirty="0"/>
              <a:t>3. Receives stimulus for data input?</a:t>
            </a:r>
          </a:p>
        </p:txBody>
      </p:sp>
      <p:sp>
        <p:nvSpPr>
          <p:cNvPr id="21" name="TextBox 20">
            <a:extLst>
              <a:ext uri="{FF2B5EF4-FFF2-40B4-BE49-F238E27FC236}">
                <a16:creationId xmlns:a16="http://schemas.microsoft.com/office/drawing/2014/main" id="{68B5430E-2E65-4CFA-AD99-F87CB6805004}"/>
              </a:ext>
            </a:extLst>
          </p:cNvPr>
          <p:cNvSpPr txBox="1"/>
          <p:nvPr/>
        </p:nvSpPr>
        <p:spPr>
          <a:xfrm>
            <a:off x="3133192" y="3661536"/>
            <a:ext cx="1752600" cy="369332"/>
          </a:xfrm>
          <a:prstGeom prst="rect">
            <a:avLst/>
          </a:prstGeom>
          <a:solidFill>
            <a:schemeClr val="bg1"/>
          </a:solidFill>
          <a:ln>
            <a:solidFill>
              <a:schemeClr val="tx1"/>
            </a:solidFill>
          </a:ln>
        </p:spPr>
        <p:txBody>
          <a:bodyPr wrap="square" rtlCol="0">
            <a:spAutoFit/>
          </a:bodyPr>
          <a:lstStyle/>
          <a:p>
            <a:pPr algn="ctr"/>
            <a:r>
              <a:rPr lang="en-US" dirty="0"/>
              <a:t> 4.Inputs data?</a:t>
            </a:r>
          </a:p>
        </p:txBody>
      </p:sp>
      <p:sp>
        <p:nvSpPr>
          <p:cNvPr id="40" name="TextBox 39">
            <a:extLst>
              <a:ext uri="{FF2B5EF4-FFF2-40B4-BE49-F238E27FC236}">
                <a16:creationId xmlns:a16="http://schemas.microsoft.com/office/drawing/2014/main" id="{7441660B-AB99-4BE5-ABEC-23422A258913}"/>
              </a:ext>
            </a:extLst>
          </p:cNvPr>
          <p:cNvSpPr txBox="1"/>
          <p:nvPr/>
        </p:nvSpPr>
        <p:spPr>
          <a:xfrm>
            <a:off x="1760797" y="1745218"/>
            <a:ext cx="4497393" cy="369332"/>
          </a:xfrm>
          <a:prstGeom prst="rect">
            <a:avLst/>
          </a:prstGeom>
          <a:solidFill>
            <a:schemeClr val="bg1"/>
          </a:solidFill>
          <a:ln>
            <a:solidFill>
              <a:schemeClr val="tx1"/>
            </a:solidFill>
          </a:ln>
        </p:spPr>
        <p:txBody>
          <a:bodyPr wrap="square" rtlCol="0">
            <a:spAutoFit/>
          </a:bodyPr>
          <a:lstStyle/>
          <a:p>
            <a:pPr algn="ctr"/>
            <a:r>
              <a:rPr lang="en-US" dirty="0"/>
              <a:t>2. Encounters recruitment system?</a:t>
            </a:r>
          </a:p>
        </p:txBody>
      </p:sp>
      <p:cxnSp>
        <p:nvCxnSpPr>
          <p:cNvPr id="50" name="Straight Arrow Connector 49">
            <a:extLst>
              <a:ext uri="{FF2B5EF4-FFF2-40B4-BE49-F238E27FC236}">
                <a16:creationId xmlns:a16="http://schemas.microsoft.com/office/drawing/2014/main" id="{22A84545-B8CE-4A24-85FB-224A2E3B1353}"/>
              </a:ext>
            </a:extLst>
          </p:cNvPr>
          <p:cNvCxnSpPr>
            <a:cxnSpLocks/>
            <a:stCxn id="40" idx="3"/>
            <a:endCxn id="51" idx="1"/>
          </p:cNvCxnSpPr>
          <p:nvPr/>
        </p:nvCxnSpPr>
        <p:spPr bwMode="auto">
          <a:xfrm>
            <a:off x="6258190" y="1929884"/>
            <a:ext cx="497590" cy="8341"/>
          </a:xfrm>
          <a:prstGeom prst="straightConnector1">
            <a:avLst/>
          </a:prstGeom>
          <a:noFill/>
          <a:ln w="9525" cap="flat" cmpd="sng" algn="ctr">
            <a:solidFill>
              <a:schemeClr val="tx1"/>
            </a:solidFill>
            <a:prstDash val="solid"/>
            <a:round/>
            <a:headEnd type="none" w="med" len="med"/>
            <a:tailEnd type="triangle"/>
          </a:ln>
          <a:effectLst/>
        </p:spPr>
      </p:cxnSp>
      <p:sp>
        <p:nvSpPr>
          <p:cNvPr id="51" name="TextBox 50">
            <a:extLst>
              <a:ext uri="{FF2B5EF4-FFF2-40B4-BE49-F238E27FC236}">
                <a16:creationId xmlns:a16="http://schemas.microsoft.com/office/drawing/2014/main" id="{4A5155C9-E9ED-4A75-9B7D-CB6BF75A0D9A}"/>
              </a:ext>
            </a:extLst>
          </p:cNvPr>
          <p:cNvSpPr txBox="1"/>
          <p:nvPr/>
        </p:nvSpPr>
        <p:spPr>
          <a:xfrm>
            <a:off x="6755780" y="1615059"/>
            <a:ext cx="1751102" cy="646331"/>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Non-selection</a:t>
            </a:r>
            <a:r>
              <a:rPr lang="en-US" dirty="0"/>
              <a:t>)</a:t>
            </a:r>
          </a:p>
        </p:txBody>
      </p:sp>
      <p:cxnSp>
        <p:nvCxnSpPr>
          <p:cNvPr id="63" name="Straight Arrow Connector 62">
            <a:extLst>
              <a:ext uri="{FF2B5EF4-FFF2-40B4-BE49-F238E27FC236}">
                <a16:creationId xmlns:a16="http://schemas.microsoft.com/office/drawing/2014/main" id="{B31A9954-C92D-4E53-AFDA-30BEFF3D4C36}"/>
              </a:ext>
            </a:extLst>
          </p:cNvPr>
          <p:cNvCxnSpPr>
            <a:cxnSpLocks/>
            <a:stCxn id="15" idx="2"/>
            <a:endCxn id="40" idx="0"/>
          </p:cNvCxnSpPr>
          <p:nvPr/>
        </p:nvCxnSpPr>
        <p:spPr bwMode="auto">
          <a:xfrm>
            <a:off x="4009494" y="1313081"/>
            <a:ext cx="0" cy="432137"/>
          </a:xfrm>
          <a:prstGeom prst="straightConnector1">
            <a:avLst/>
          </a:prstGeom>
          <a:noFill/>
          <a:ln w="9525" cap="flat" cmpd="sng" algn="ctr">
            <a:solidFill>
              <a:schemeClr val="tx1"/>
            </a:solidFill>
            <a:prstDash val="solid"/>
            <a:round/>
            <a:headEnd type="none" w="med" len="med"/>
            <a:tailEnd type="triangle"/>
          </a:ln>
          <a:effectLst/>
        </p:spPr>
      </p:cxnSp>
      <p:cxnSp>
        <p:nvCxnSpPr>
          <p:cNvPr id="71" name="Straight Arrow Connector 70">
            <a:extLst>
              <a:ext uri="{FF2B5EF4-FFF2-40B4-BE49-F238E27FC236}">
                <a16:creationId xmlns:a16="http://schemas.microsoft.com/office/drawing/2014/main" id="{F34C7B48-6CE7-406F-8E30-71556166EDDE}"/>
              </a:ext>
            </a:extLst>
          </p:cNvPr>
          <p:cNvCxnSpPr>
            <a:cxnSpLocks/>
            <a:stCxn id="18" idx="2"/>
            <a:endCxn id="21" idx="0"/>
          </p:cNvCxnSpPr>
          <p:nvPr/>
        </p:nvCxnSpPr>
        <p:spPr bwMode="auto">
          <a:xfrm>
            <a:off x="4009492" y="3012002"/>
            <a:ext cx="0" cy="649534"/>
          </a:xfrm>
          <a:prstGeom prst="straightConnector1">
            <a:avLst/>
          </a:prstGeom>
          <a:noFill/>
          <a:ln w="9525" cap="flat" cmpd="sng" algn="ctr">
            <a:solidFill>
              <a:schemeClr val="tx1"/>
            </a:solidFill>
            <a:prstDash val="solid"/>
            <a:round/>
            <a:headEnd type="none" w="med" len="med"/>
            <a:tailEnd type="triangle"/>
          </a:ln>
          <a:effectLst/>
        </p:spPr>
      </p:cxnSp>
      <p:sp>
        <p:nvSpPr>
          <p:cNvPr id="74" name="TextBox 73">
            <a:extLst>
              <a:ext uri="{FF2B5EF4-FFF2-40B4-BE49-F238E27FC236}">
                <a16:creationId xmlns:a16="http://schemas.microsoft.com/office/drawing/2014/main" id="{FC4950BE-37E4-408E-AD0C-801DD393FD2C}"/>
              </a:ext>
            </a:extLst>
          </p:cNvPr>
          <p:cNvSpPr txBox="1"/>
          <p:nvPr/>
        </p:nvSpPr>
        <p:spPr>
          <a:xfrm>
            <a:off x="6230048" y="3497201"/>
            <a:ext cx="610609" cy="369332"/>
          </a:xfrm>
          <a:prstGeom prst="rect">
            <a:avLst/>
          </a:prstGeom>
          <a:noFill/>
        </p:spPr>
        <p:txBody>
          <a:bodyPr wrap="square" rtlCol="0">
            <a:spAutoFit/>
          </a:bodyPr>
          <a:lstStyle/>
          <a:p>
            <a:r>
              <a:rPr lang="en-US" dirty="0"/>
              <a:t>No</a:t>
            </a:r>
          </a:p>
        </p:txBody>
      </p:sp>
      <p:cxnSp>
        <p:nvCxnSpPr>
          <p:cNvPr id="76" name="Straight Arrow Connector 75">
            <a:extLst>
              <a:ext uri="{FF2B5EF4-FFF2-40B4-BE49-F238E27FC236}">
                <a16:creationId xmlns:a16="http://schemas.microsoft.com/office/drawing/2014/main" id="{DFBBB927-6C0B-4A62-9101-DC3C8E4B1F17}"/>
              </a:ext>
            </a:extLst>
          </p:cNvPr>
          <p:cNvCxnSpPr>
            <a:cxnSpLocks/>
            <a:stCxn id="21" idx="2"/>
            <a:endCxn id="10" idx="0"/>
          </p:cNvCxnSpPr>
          <p:nvPr/>
        </p:nvCxnSpPr>
        <p:spPr bwMode="auto">
          <a:xfrm flipH="1">
            <a:off x="4009115" y="4030868"/>
            <a:ext cx="377" cy="375754"/>
          </a:xfrm>
          <a:prstGeom prst="straightConnector1">
            <a:avLst/>
          </a:prstGeom>
          <a:noFill/>
          <a:ln w="9525" cap="flat" cmpd="sng" algn="ctr">
            <a:solidFill>
              <a:schemeClr val="tx1"/>
            </a:solidFill>
            <a:prstDash val="solid"/>
            <a:round/>
            <a:headEnd type="none" w="med" len="med"/>
            <a:tailEnd type="triangle"/>
          </a:ln>
          <a:effectLst/>
        </p:spPr>
      </p:cxnSp>
      <p:sp>
        <p:nvSpPr>
          <p:cNvPr id="3" name="TextBox 2">
            <a:extLst>
              <a:ext uri="{FF2B5EF4-FFF2-40B4-BE49-F238E27FC236}">
                <a16:creationId xmlns:a16="http://schemas.microsoft.com/office/drawing/2014/main" id="{C6DA1BB4-9805-4F0B-933E-4B3388A01D42}"/>
              </a:ext>
            </a:extLst>
          </p:cNvPr>
          <p:cNvSpPr txBox="1"/>
          <p:nvPr/>
        </p:nvSpPr>
        <p:spPr>
          <a:xfrm>
            <a:off x="45271" y="3230398"/>
            <a:ext cx="2351034" cy="1477328"/>
          </a:xfrm>
          <a:prstGeom prst="rect">
            <a:avLst/>
          </a:prstGeom>
          <a:solidFill>
            <a:srgbClr val="00B050"/>
          </a:solidFill>
        </p:spPr>
        <p:txBody>
          <a:bodyPr wrap="square" rtlCol="0">
            <a:spAutoFit/>
          </a:bodyPr>
          <a:lstStyle/>
          <a:p>
            <a:r>
              <a:rPr lang="en-US" dirty="0">
                <a:solidFill>
                  <a:schemeClr val="bg1"/>
                </a:solidFill>
              </a:rPr>
              <a:t>To be included in the data set, a population member must pass through all 4 gates.</a:t>
            </a:r>
          </a:p>
        </p:txBody>
      </p:sp>
      <p:graphicFrame>
        <p:nvGraphicFramePr>
          <p:cNvPr id="30" name="Object 29">
            <a:extLst>
              <a:ext uri="{FF2B5EF4-FFF2-40B4-BE49-F238E27FC236}">
                <a16:creationId xmlns:a16="http://schemas.microsoft.com/office/drawing/2014/main" id="{84DDC00A-E6BF-4025-A870-037E00CCA2D4}"/>
              </a:ext>
            </a:extLst>
          </p:cNvPr>
          <p:cNvGraphicFramePr>
            <a:graphicFrameLocks noChangeAspect="1"/>
          </p:cNvGraphicFramePr>
          <p:nvPr>
            <p:extLst>
              <p:ext uri="{D42A27DB-BD31-4B8C-83A1-F6EECF244321}">
                <p14:modId xmlns:p14="http://schemas.microsoft.com/office/powerpoint/2010/main" val="1700265323"/>
              </p:ext>
            </p:extLst>
          </p:nvPr>
        </p:nvGraphicFramePr>
        <p:xfrm>
          <a:off x="241738" y="1282412"/>
          <a:ext cx="1771653" cy="431326"/>
        </p:xfrm>
        <a:graphic>
          <a:graphicData uri="http://schemas.openxmlformats.org/presentationml/2006/ole">
            <mc:AlternateContent xmlns:mc="http://schemas.openxmlformats.org/markup-compatibility/2006">
              <mc:Choice xmlns:v="urn:schemas-microsoft-com:vml" Requires="v">
                <p:oleObj spid="_x0000_s31986" name="Equation" r:id="rId4" imgW="990360" imgH="241200" progId="Equation.DSMT4">
                  <p:embed/>
                </p:oleObj>
              </mc:Choice>
              <mc:Fallback>
                <p:oleObj name="Equation" r:id="rId4" imgW="990360" imgH="241200" progId="Equation.DSMT4">
                  <p:embed/>
                  <p:pic>
                    <p:nvPicPr>
                      <p:cNvPr id="26" name="Object 25">
                        <a:extLst>
                          <a:ext uri="{FF2B5EF4-FFF2-40B4-BE49-F238E27FC236}">
                            <a16:creationId xmlns:a16="http://schemas.microsoft.com/office/drawing/2014/main" id="{99B54AFB-D673-4E4E-A374-9E61DA092304}"/>
                          </a:ext>
                        </a:extLst>
                      </p:cNvPr>
                      <p:cNvPicPr/>
                      <p:nvPr/>
                    </p:nvPicPr>
                    <p:blipFill>
                      <a:blip r:embed="rId5"/>
                      <a:stretch>
                        <a:fillRect/>
                      </a:stretch>
                    </p:blipFill>
                    <p:spPr>
                      <a:xfrm>
                        <a:off x="241738" y="1282412"/>
                        <a:ext cx="1771653" cy="431326"/>
                      </a:xfrm>
                      <a:prstGeom prst="rect">
                        <a:avLst/>
                      </a:prstGeom>
                    </p:spPr>
                  </p:pic>
                </p:oleObj>
              </mc:Fallback>
            </mc:AlternateContent>
          </a:graphicData>
        </a:graphic>
      </p:graphicFrame>
      <p:graphicFrame>
        <p:nvGraphicFramePr>
          <p:cNvPr id="31" name="Object 30">
            <a:extLst>
              <a:ext uri="{FF2B5EF4-FFF2-40B4-BE49-F238E27FC236}">
                <a16:creationId xmlns:a16="http://schemas.microsoft.com/office/drawing/2014/main" id="{7A4716EE-CF45-4743-9073-B2F09134756A}"/>
              </a:ext>
            </a:extLst>
          </p:cNvPr>
          <p:cNvGraphicFramePr>
            <a:graphicFrameLocks noChangeAspect="1"/>
          </p:cNvGraphicFramePr>
          <p:nvPr>
            <p:extLst>
              <p:ext uri="{D42A27DB-BD31-4B8C-83A1-F6EECF244321}">
                <p14:modId xmlns:p14="http://schemas.microsoft.com/office/powerpoint/2010/main" val="2457806697"/>
              </p:ext>
            </p:extLst>
          </p:nvPr>
        </p:nvGraphicFramePr>
        <p:xfrm>
          <a:off x="5237163" y="4543425"/>
          <a:ext cx="1454150" cy="430213"/>
        </p:xfrm>
        <a:graphic>
          <a:graphicData uri="http://schemas.openxmlformats.org/presentationml/2006/ole">
            <mc:AlternateContent xmlns:mc="http://schemas.openxmlformats.org/markup-compatibility/2006">
              <mc:Choice xmlns:v="urn:schemas-microsoft-com:vml" Requires="v">
                <p:oleObj spid="_x0000_s31987" name="Equation" r:id="rId6" imgW="812520" imgH="241200" progId="Equation.DSMT4">
                  <p:embed/>
                </p:oleObj>
              </mc:Choice>
              <mc:Fallback>
                <p:oleObj name="Equation" r:id="rId6" imgW="812520" imgH="241200" progId="Equation.DSMT4">
                  <p:embed/>
                  <p:pic>
                    <p:nvPicPr>
                      <p:cNvPr id="28" name="Object 27">
                        <a:extLst>
                          <a:ext uri="{FF2B5EF4-FFF2-40B4-BE49-F238E27FC236}">
                            <a16:creationId xmlns:a16="http://schemas.microsoft.com/office/drawing/2014/main" id="{164DAAAC-38DA-4A09-815E-EF24C3D7D537}"/>
                          </a:ext>
                        </a:extLst>
                      </p:cNvPr>
                      <p:cNvPicPr/>
                      <p:nvPr/>
                    </p:nvPicPr>
                    <p:blipFill>
                      <a:blip r:embed="rId7"/>
                      <a:stretch>
                        <a:fillRect/>
                      </a:stretch>
                    </p:blipFill>
                    <p:spPr>
                      <a:xfrm>
                        <a:off x="5237163" y="4543425"/>
                        <a:ext cx="1454150" cy="430213"/>
                      </a:xfrm>
                      <a:prstGeom prst="rect">
                        <a:avLst/>
                      </a:prstGeom>
                    </p:spPr>
                  </p:pic>
                </p:oleObj>
              </mc:Fallback>
            </mc:AlternateContent>
          </a:graphicData>
        </a:graphic>
      </p:graphicFrame>
      <p:sp>
        <p:nvSpPr>
          <p:cNvPr id="4" name="Slide Number Placeholder 3">
            <a:extLst>
              <a:ext uri="{FF2B5EF4-FFF2-40B4-BE49-F238E27FC236}">
                <a16:creationId xmlns:a16="http://schemas.microsoft.com/office/drawing/2014/main" id="{E99E8612-2191-41B2-92A7-EA6F31A151B7}"/>
              </a:ext>
            </a:extLst>
          </p:cNvPr>
          <p:cNvSpPr>
            <a:spLocks noGrp="1"/>
          </p:cNvSpPr>
          <p:nvPr>
            <p:ph type="sldNum" sz="quarter" idx="10"/>
          </p:nvPr>
        </p:nvSpPr>
        <p:spPr/>
        <p:txBody>
          <a:bodyPr/>
          <a:lstStyle/>
          <a:p>
            <a:fld id="{D4325D4D-289E-48C1-B277-2BEB492A7D19}" type="slidenum">
              <a:rPr lang="en-US" smtClean="0"/>
              <a:pPr/>
              <a:t>5</a:t>
            </a:fld>
            <a:endParaRPr lang="en-US" dirty="0"/>
          </a:p>
        </p:txBody>
      </p:sp>
    </p:spTree>
    <p:extLst>
      <p:ext uri="{BB962C8B-B14F-4D97-AF65-F5344CB8AC3E}">
        <p14:creationId xmlns:p14="http://schemas.microsoft.com/office/powerpoint/2010/main" val="996175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00300-723E-4C35-8625-86022906C764}"/>
              </a:ext>
            </a:extLst>
          </p:cNvPr>
          <p:cNvSpPr>
            <a:spLocks noGrp="1"/>
          </p:cNvSpPr>
          <p:nvPr>
            <p:ph type="title"/>
          </p:nvPr>
        </p:nvSpPr>
        <p:spPr/>
        <p:txBody>
          <a:bodyPr/>
          <a:lstStyle/>
          <a:p>
            <a:r>
              <a:rPr lang="en-US" dirty="0"/>
              <a:t>Generalized TE Framework – </a:t>
            </a:r>
            <a:r>
              <a:rPr lang="en-US" dirty="0">
                <a:solidFill>
                  <a:srgbClr val="FFC525"/>
                </a:solidFill>
              </a:rPr>
              <a:t>Sample Recruitment Process</a:t>
            </a:r>
          </a:p>
        </p:txBody>
      </p:sp>
      <p:cxnSp>
        <p:nvCxnSpPr>
          <p:cNvPr id="23" name="Straight Arrow Connector 22">
            <a:extLst>
              <a:ext uri="{FF2B5EF4-FFF2-40B4-BE49-F238E27FC236}">
                <a16:creationId xmlns:a16="http://schemas.microsoft.com/office/drawing/2014/main" id="{F5767569-CD0A-4923-968D-EF7A389CA2C7}"/>
              </a:ext>
            </a:extLst>
          </p:cNvPr>
          <p:cNvCxnSpPr>
            <a:cxnSpLocks/>
            <a:stCxn id="6" idx="3"/>
            <a:endCxn id="15" idx="1"/>
          </p:cNvCxnSpPr>
          <p:nvPr/>
        </p:nvCxnSpPr>
        <p:spPr bwMode="auto">
          <a:xfrm>
            <a:off x="2057400" y="989916"/>
            <a:ext cx="655228" cy="0"/>
          </a:xfrm>
          <a:prstGeom prst="straightConnector1">
            <a:avLst/>
          </a:prstGeom>
          <a:noFill/>
          <a:ln w="9525" cap="flat" cmpd="sng" algn="ctr">
            <a:solidFill>
              <a:schemeClr val="tx1"/>
            </a:solidFill>
            <a:prstDash val="solid"/>
            <a:round/>
            <a:headEnd type="none" w="med" len="med"/>
            <a:tailEnd type="triangle"/>
          </a:ln>
          <a:effectLst/>
        </p:spPr>
      </p:cxnSp>
      <p:sp>
        <p:nvSpPr>
          <p:cNvPr id="24" name="TextBox 23">
            <a:extLst>
              <a:ext uri="{FF2B5EF4-FFF2-40B4-BE49-F238E27FC236}">
                <a16:creationId xmlns:a16="http://schemas.microsoft.com/office/drawing/2014/main" id="{350868D9-9FEB-4312-A6D5-BD510E3034B7}"/>
              </a:ext>
            </a:extLst>
          </p:cNvPr>
          <p:cNvSpPr txBox="1"/>
          <p:nvPr/>
        </p:nvSpPr>
        <p:spPr>
          <a:xfrm>
            <a:off x="6724081" y="678468"/>
            <a:ext cx="1806803" cy="646331"/>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Non-coverage</a:t>
            </a:r>
            <a:r>
              <a:rPr lang="en-US" dirty="0"/>
              <a:t>)</a:t>
            </a:r>
          </a:p>
        </p:txBody>
      </p:sp>
      <p:cxnSp>
        <p:nvCxnSpPr>
          <p:cNvPr id="25" name="Straight Arrow Connector 24">
            <a:extLst>
              <a:ext uri="{FF2B5EF4-FFF2-40B4-BE49-F238E27FC236}">
                <a16:creationId xmlns:a16="http://schemas.microsoft.com/office/drawing/2014/main" id="{53D874C0-1C10-4E83-809E-27AEE58FE95F}"/>
              </a:ext>
            </a:extLst>
          </p:cNvPr>
          <p:cNvCxnSpPr>
            <a:cxnSpLocks/>
            <a:stCxn id="15" idx="3"/>
            <a:endCxn id="24" idx="1"/>
          </p:cNvCxnSpPr>
          <p:nvPr/>
        </p:nvCxnSpPr>
        <p:spPr bwMode="auto">
          <a:xfrm>
            <a:off x="5306359" y="989916"/>
            <a:ext cx="1417722" cy="11718"/>
          </a:xfrm>
          <a:prstGeom prst="straightConnector1">
            <a:avLst/>
          </a:prstGeom>
          <a:noFill/>
          <a:ln w="9525" cap="flat" cmpd="sng" algn="ctr">
            <a:solidFill>
              <a:schemeClr val="tx1"/>
            </a:solidFill>
            <a:prstDash val="solid"/>
            <a:round/>
            <a:headEnd type="none" w="med" len="med"/>
            <a:tailEnd type="triangle"/>
          </a:ln>
          <a:effectLst/>
        </p:spPr>
      </p:cxnSp>
      <p:sp>
        <p:nvSpPr>
          <p:cNvPr id="33" name="TextBox 32">
            <a:extLst>
              <a:ext uri="{FF2B5EF4-FFF2-40B4-BE49-F238E27FC236}">
                <a16:creationId xmlns:a16="http://schemas.microsoft.com/office/drawing/2014/main" id="{3EF4F8E9-7FFA-409B-9E61-8FA08ACD2233}"/>
              </a:ext>
            </a:extLst>
          </p:cNvPr>
          <p:cNvSpPr txBox="1"/>
          <p:nvPr/>
        </p:nvSpPr>
        <p:spPr>
          <a:xfrm>
            <a:off x="6793364" y="2369912"/>
            <a:ext cx="1713511" cy="923330"/>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Nonresponse by noncontact</a:t>
            </a:r>
            <a:r>
              <a:rPr lang="en-US" dirty="0"/>
              <a:t>) </a:t>
            </a:r>
          </a:p>
        </p:txBody>
      </p:sp>
      <p:cxnSp>
        <p:nvCxnSpPr>
          <p:cNvPr id="34" name="Straight Arrow Connector 33">
            <a:extLst>
              <a:ext uri="{FF2B5EF4-FFF2-40B4-BE49-F238E27FC236}">
                <a16:creationId xmlns:a16="http://schemas.microsoft.com/office/drawing/2014/main" id="{1643F966-0467-482E-B608-5E544CDDFE3C}"/>
              </a:ext>
            </a:extLst>
          </p:cNvPr>
          <p:cNvCxnSpPr>
            <a:cxnSpLocks/>
            <a:stCxn id="18" idx="3"/>
            <a:endCxn id="33" idx="1"/>
          </p:cNvCxnSpPr>
          <p:nvPr/>
        </p:nvCxnSpPr>
        <p:spPr bwMode="auto">
          <a:xfrm>
            <a:off x="5964357" y="2827336"/>
            <a:ext cx="829007" cy="4241"/>
          </a:xfrm>
          <a:prstGeom prst="straightConnector1">
            <a:avLst/>
          </a:prstGeom>
          <a:noFill/>
          <a:ln w="9525" cap="flat" cmpd="sng" algn="ctr">
            <a:solidFill>
              <a:schemeClr val="tx1"/>
            </a:solidFill>
            <a:prstDash val="solid"/>
            <a:round/>
            <a:headEnd type="none" w="med" len="med"/>
            <a:tailEnd type="triangle"/>
          </a:ln>
          <a:effectLst/>
        </p:spPr>
      </p:cxnSp>
      <p:sp>
        <p:nvSpPr>
          <p:cNvPr id="35" name="TextBox 34">
            <a:extLst>
              <a:ext uri="{FF2B5EF4-FFF2-40B4-BE49-F238E27FC236}">
                <a16:creationId xmlns:a16="http://schemas.microsoft.com/office/drawing/2014/main" id="{C835F676-290B-41BE-A089-C446F58FE51A}"/>
              </a:ext>
            </a:extLst>
          </p:cNvPr>
          <p:cNvSpPr txBox="1"/>
          <p:nvPr/>
        </p:nvSpPr>
        <p:spPr>
          <a:xfrm>
            <a:off x="6797819" y="3390516"/>
            <a:ext cx="1705653" cy="923330"/>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Nonresponse by refusal</a:t>
            </a:r>
            <a:r>
              <a:rPr lang="en-US" dirty="0"/>
              <a:t>) </a:t>
            </a:r>
          </a:p>
        </p:txBody>
      </p:sp>
      <p:cxnSp>
        <p:nvCxnSpPr>
          <p:cNvPr id="36" name="Straight Arrow Connector 35">
            <a:extLst>
              <a:ext uri="{FF2B5EF4-FFF2-40B4-BE49-F238E27FC236}">
                <a16:creationId xmlns:a16="http://schemas.microsoft.com/office/drawing/2014/main" id="{959E0438-F010-49D0-8D84-E9F5070D370F}"/>
              </a:ext>
            </a:extLst>
          </p:cNvPr>
          <p:cNvCxnSpPr>
            <a:cxnSpLocks/>
            <a:stCxn id="21" idx="3"/>
            <a:endCxn id="35" idx="1"/>
          </p:cNvCxnSpPr>
          <p:nvPr/>
        </p:nvCxnSpPr>
        <p:spPr bwMode="auto">
          <a:xfrm>
            <a:off x="4885792" y="3846202"/>
            <a:ext cx="1912027" cy="5979"/>
          </a:xfrm>
          <a:prstGeom prst="straightConnector1">
            <a:avLst/>
          </a:prstGeom>
          <a:noFill/>
          <a:ln w="9525" cap="flat" cmpd="sng" algn="ctr">
            <a:solidFill>
              <a:schemeClr val="tx1"/>
            </a:solidFill>
            <a:prstDash val="solid"/>
            <a:round/>
            <a:headEnd type="none" w="med" len="med"/>
            <a:tailEnd type="triangle"/>
          </a:ln>
          <a:effectLst/>
        </p:spPr>
      </p:cxnSp>
      <p:sp>
        <p:nvSpPr>
          <p:cNvPr id="44" name="TextBox 43">
            <a:extLst>
              <a:ext uri="{FF2B5EF4-FFF2-40B4-BE49-F238E27FC236}">
                <a16:creationId xmlns:a16="http://schemas.microsoft.com/office/drawing/2014/main" id="{C1CCBC02-30EE-4703-BB02-BBAB73A7218A}"/>
              </a:ext>
            </a:extLst>
          </p:cNvPr>
          <p:cNvSpPr txBox="1"/>
          <p:nvPr/>
        </p:nvSpPr>
        <p:spPr>
          <a:xfrm>
            <a:off x="6259782" y="2529964"/>
            <a:ext cx="610609" cy="369332"/>
          </a:xfrm>
          <a:prstGeom prst="rect">
            <a:avLst/>
          </a:prstGeom>
          <a:noFill/>
        </p:spPr>
        <p:txBody>
          <a:bodyPr wrap="square" rtlCol="0">
            <a:spAutoFit/>
          </a:bodyPr>
          <a:lstStyle/>
          <a:p>
            <a:r>
              <a:rPr lang="en-US" dirty="0"/>
              <a:t>No</a:t>
            </a:r>
          </a:p>
        </p:txBody>
      </p:sp>
      <p:sp>
        <p:nvSpPr>
          <p:cNvPr id="46" name="TextBox 45">
            <a:extLst>
              <a:ext uri="{FF2B5EF4-FFF2-40B4-BE49-F238E27FC236}">
                <a16:creationId xmlns:a16="http://schemas.microsoft.com/office/drawing/2014/main" id="{E8C05B2F-8591-4CB9-AD20-A230DCD1CFCD}"/>
              </a:ext>
            </a:extLst>
          </p:cNvPr>
          <p:cNvSpPr txBox="1"/>
          <p:nvPr/>
        </p:nvSpPr>
        <p:spPr>
          <a:xfrm>
            <a:off x="6230048" y="1592552"/>
            <a:ext cx="610609" cy="369332"/>
          </a:xfrm>
          <a:prstGeom prst="rect">
            <a:avLst/>
          </a:prstGeom>
          <a:noFill/>
        </p:spPr>
        <p:txBody>
          <a:bodyPr wrap="square" rtlCol="0">
            <a:spAutoFit/>
          </a:bodyPr>
          <a:lstStyle/>
          <a:p>
            <a:r>
              <a:rPr lang="en-US" dirty="0"/>
              <a:t>No</a:t>
            </a:r>
          </a:p>
        </p:txBody>
      </p:sp>
      <p:sp>
        <p:nvSpPr>
          <p:cNvPr id="47" name="TextBox 46">
            <a:extLst>
              <a:ext uri="{FF2B5EF4-FFF2-40B4-BE49-F238E27FC236}">
                <a16:creationId xmlns:a16="http://schemas.microsoft.com/office/drawing/2014/main" id="{0727B879-A730-4714-9EF4-CC26D31E39AC}"/>
              </a:ext>
            </a:extLst>
          </p:cNvPr>
          <p:cNvSpPr txBox="1"/>
          <p:nvPr/>
        </p:nvSpPr>
        <p:spPr>
          <a:xfrm>
            <a:off x="6227247" y="665938"/>
            <a:ext cx="610609" cy="369332"/>
          </a:xfrm>
          <a:prstGeom prst="rect">
            <a:avLst/>
          </a:prstGeom>
          <a:noFill/>
        </p:spPr>
        <p:txBody>
          <a:bodyPr wrap="square" rtlCol="0">
            <a:spAutoFit/>
          </a:bodyPr>
          <a:lstStyle/>
          <a:p>
            <a:r>
              <a:rPr lang="en-US" dirty="0"/>
              <a:t>No</a:t>
            </a:r>
          </a:p>
        </p:txBody>
      </p:sp>
      <p:cxnSp>
        <p:nvCxnSpPr>
          <p:cNvPr id="49" name="Straight Arrow Connector 48">
            <a:extLst>
              <a:ext uri="{FF2B5EF4-FFF2-40B4-BE49-F238E27FC236}">
                <a16:creationId xmlns:a16="http://schemas.microsoft.com/office/drawing/2014/main" id="{78E90C13-5EBC-48CF-B0AA-825A678E931D}"/>
              </a:ext>
            </a:extLst>
          </p:cNvPr>
          <p:cNvCxnSpPr>
            <a:cxnSpLocks/>
            <a:stCxn id="40" idx="2"/>
            <a:endCxn id="18" idx="0"/>
          </p:cNvCxnSpPr>
          <p:nvPr/>
        </p:nvCxnSpPr>
        <p:spPr bwMode="auto">
          <a:xfrm flipH="1">
            <a:off x="4009492" y="2114550"/>
            <a:ext cx="2" cy="528120"/>
          </a:xfrm>
          <a:prstGeom prst="straightConnector1">
            <a:avLst/>
          </a:prstGeom>
          <a:noFill/>
          <a:ln w="9525" cap="flat" cmpd="sng" algn="ctr">
            <a:solidFill>
              <a:schemeClr val="tx1"/>
            </a:solidFill>
            <a:prstDash val="solid"/>
            <a:round/>
            <a:headEnd type="none" w="med" len="med"/>
            <a:tailEnd type="triangle"/>
          </a:ln>
          <a:effectLst/>
        </p:spPr>
      </p:cxnSp>
      <p:sp>
        <p:nvSpPr>
          <p:cNvPr id="6" name="TextBox 5">
            <a:extLst>
              <a:ext uri="{FF2B5EF4-FFF2-40B4-BE49-F238E27FC236}">
                <a16:creationId xmlns:a16="http://schemas.microsoft.com/office/drawing/2014/main" id="{8EE1AEF8-8FBE-4373-8E95-AAB01693D7BF}"/>
              </a:ext>
            </a:extLst>
          </p:cNvPr>
          <p:cNvSpPr txBox="1"/>
          <p:nvPr/>
        </p:nvSpPr>
        <p:spPr>
          <a:xfrm>
            <a:off x="159591" y="666750"/>
            <a:ext cx="1897809" cy="646331"/>
          </a:xfrm>
          <a:prstGeom prst="rect">
            <a:avLst/>
          </a:prstGeom>
          <a:noFill/>
          <a:ln>
            <a:solidFill>
              <a:schemeClr val="tx1"/>
            </a:solidFill>
          </a:ln>
        </p:spPr>
        <p:txBody>
          <a:bodyPr wrap="square" rtlCol="0">
            <a:spAutoFit/>
          </a:bodyPr>
          <a:lstStyle/>
          <a:p>
            <a:pPr algn="ctr"/>
            <a:r>
              <a:rPr lang="en-US" dirty="0"/>
              <a:t>Population members</a:t>
            </a:r>
          </a:p>
        </p:txBody>
      </p:sp>
      <p:sp>
        <p:nvSpPr>
          <p:cNvPr id="10" name="TextBox 9">
            <a:extLst>
              <a:ext uri="{FF2B5EF4-FFF2-40B4-BE49-F238E27FC236}">
                <a16:creationId xmlns:a16="http://schemas.microsoft.com/office/drawing/2014/main" id="{B6F99E4E-BBC8-4416-8B17-EAE5F2C2CF52}"/>
              </a:ext>
            </a:extLst>
          </p:cNvPr>
          <p:cNvSpPr txBox="1"/>
          <p:nvPr/>
        </p:nvSpPr>
        <p:spPr>
          <a:xfrm>
            <a:off x="2972464" y="4406622"/>
            <a:ext cx="2073302" cy="646331"/>
          </a:xfrm>
          <a:prstGeom prst="rect">
            <a:avLst/>
          </a:prstGeom>
          <a:noFill/>
          <a:ln>
            <a:solidFill>
              <a:schemeClr val="tx1"/>
            </a:solidFill>
          </a:ln>
        </p:spPr>
        <p:txBody>
          <a:bodyPr wrap="square" rtlCol="0">
            <a:spAutoFit/>
          </a:bodyPr>
          <a:lstStyle/>
          <a:p>
            <a:pPr algn="ctr"/>
            <a:r>
              <a:rPr lang="en-US" dirty="0"/>
              <a:t>Data are recorded</a:t>
            </a:r>
          </a:p>
          <a:p>
            <a:pPr algn="ctr"/>
            <a:r>
              <a:rPr lang="en-US" dirty="0"/>
              <a:t>(observation)</a:t>
            </a:r>
          </a:p>
        </p:txBody>
      </p:sp>
      <p:sp>
        <p:nvSpPr>
          <p:cNvPr id="15" name="TextBox 14">
            <a:extLst>
              <a:ext uri="{FF2B5EF4-FFF2-40B4-BE49-F238E27FC236}">
                <a16:creationId xmlns:a16="http://schemas.microsoft.com/office/drawing/2014/main" id="{372F4763-8020-40B8-AFC3-139CBB3E415A}"/>
              </a:ext>
            </a:extLst>
          </p:cNvPr>
          <p:cNvSpPr txBox="1"/>
          <p:nvPr/>
        </p:nvSpPr>
        <p:spPr>
          <a:xfrm>
            <a:off x="2712628" y="666750"/>
            <a:ext cx="2593731" cy="646331"/>
          </a:xfrm>
          <a:prstGeom prst="rect">
            <a:avLst/>
          </a:prstGeom>
          <a:solidFill>
            <a:schemeClr val="bg1"/>
          </a:solidFill>
          <a:ln>
            <a:solidFill>
              <a:schemeClr val="tx1"/>
            </a:solidFill>
          </a:ln>
        </p:spPr>
        <p:txBody>
          <a:bodyPr wrap="square" rtlCol="0">
            <a:spAutoFit/>
          </a:bodyPr>
          <a:lstStyle/>
          <a:p>
            <a:pPr algn="ctr"/>
            <a:r>
              <a:rPr lang="en-US" dirty="0"/>
              <a:t>1. Chance to encounter recruitment system?</a:t>
            </a:r>
          </a:p>
        </p:txBody>
      </p:sp>
      <p:sp>
        <p:nvSpPr>
          <p:cNvPr id="18" name="TextBox 17">
            <a:extLst>
              <a:ext uri="{FF2B5EF4-FFF2-40B4-BE49-F238E27FC236}">
                <a16:creationId xmlns:a16="http://schemas.microsoft.com/office/drawing/2014/main" id="{59FFF369-E8C7-4191-BEE5-2329477F63FD}"/>
              </a:ext>
            </a:extLst>
          </p:cNvPr>
          <p:cNvSpPr txBox="1"/>
          <p:nvPr/>
        </p:nvSpPr>
        <p:spPr>
          <a:xfrm>
            <a:off x="2054627" y="2642670"/>
            <a:ext cx="3909730" cy="369332"/>
          </a:xfrm>
          <a:prstGeom prst="rect">
            <a:avLst/>
          </a:prstGeom>
          <a:solidFill>
            <a:schemeClr val="bg1"/>
          </a:solidFill>
          <a:ln>
            <a:solidFill>
              <a:schemeClr val="tx1"/>
            </a:solidFill>
          </a:ln>
        </p:spPr>
        <p:txBody>
          <a:bodyPr wrap="square" rtlCol="0">
            <a:spAutoFit/>
          </a:bodyPr>
          <a:lstStyle/>
          <a:p>
            <a:pPr algn="ctr"/>
            <a:r>
              <a:rPr lang="en-US" dirty="0"/>
              <a:t>3. Receives stimulus for data input?</a:t>
            </a:r>
          </a:p>
        </p:txBody>
      </p:sp>
      <p:sp>
        <p:nvSpPr>
          <p:cNvPr id="21" name="TextBox 20">
            <a:extLst>
              <a:ext uri="{FF2B5EF4-FFF2-40B4-BE49-F238E27FC236}">
                <a16:creationId xmlns:a16="http://schemas.microsoft.com/office/drawing/2014/main" id="{68B5430E-2E65-4CFA-AD99-F87CB6805004}"/>
              </a:ext>
            </a:extLst>
          </p:cNvPr>
          <p:cNvSpPr txBox="1"/>
          <p:nvPr/>
        </p:nvSpPr>
        <p:spPr>
          <a:xfrm>
            <a:off x="3133192" y="3661536"/>
            <a:ext cx="1752600" cy="369332"/>
          </a:xfrm>
          <a:prstGeom prst="rect">
            <a:avLst/>
          </a:prstGeom>
          <a:solidFill>
            <a:schemeClr val="bg1"/>
          </a:solidFill>
          <a:ln>
            <a:solidFill>
              <a:schemeClr val="tx1"/>
            </a:solidFill>
          </a:ln>
        </p:spPr>
        <p:txBody>
          <a:bodyPr wrap="square" rtlCol="0">
            <a:spAutoFit/>
          </a:bodyPr>
          <a:lstStyle/>
          <a:p>
            <a:pPr algn="ctr"/>
            <a:r>
              <a:rPr lang="en-US" dirty="0"/>
              <a:t> 4.Inputs data?</a:t>
            </a:r>
          </a:p>
        </p:txBody>
      </p:sp>
      <p:sp>
        <p:nvSpPr>
          <p:cNvPr id="40" name="TextBox 39">
            <a:extLst>
              <a:ext uri="{FF2B5EF4-FFF2-40B4-BE49-F238E27FC236}">
                <a16:creationId xmlns:a16="http://schemas.microsoft.com/office/drawing/2014/main" id="{7441660B-AB99-4BE5-ABEC-23422A258913}"/>
              </a:ext>
            </a:extLst>
          </p:cNvPr>
          <p:cNvSpPr txBox="1"/>
          <p:nvPr/>
        </p:nvSpPr>
        <p:spPr>
          <a:xfrm>
            <a:off x="1760797" y="1745218"/>
            <a:ext cx="4497393" cy="369332"/>
          </a:xfrm>
          <a:prstGeom prst="rect">
            <a:avLst/>
          </a:prstGeom>
          <a:solidFill>
            <a:schemeClr val="bg1"/>
          </a:solidFill>
          <a:ln>
            <a:solidFill>
              <a:schemeClr val="tx1"/>
            </a:solidFill>
          </a:ln>
        </p:spPr>
        <p:txBody>
          <a:bodyPr wrap="square" rtlCol="0">
            <a:spAutoFit/>
          </a:bodyPr>
          <a:lstStyle/>
          <a:p>
            <a:pPr algn="ctr"/>
            <a:r>
              <a:rPr lang="en-US" dirty="0"/>
              <a:t>2. Encounters recruitment system?</a:t>
            </a:r>
          </a:p>
        </p:txBody>
      </p:sp>
      <p:cxnSp>
        <p:nvCxnSpPr>
          <p:cNvPr id="50" name="Straight Arrow Connector 49">
            <a:extLst>
              <a:ext uri="{FF2B5EF4-FFF2-40B4-BE49-F238E27FC236}">
                <a16:creationId xmlns:a16="http://schemas.microsoft.com/office/drawing/2014/main" id="{22A84545-B8CE-4A24-85FB-224A2E3B1353}"/>
              </a:ext>
            </a:extLst>
          </p:cNvPr>
          <p:cNvCxnSpPr>
            <a:cxnSpLocks/>
            <a:stCxn id="40" idx="3"/>
            <a:endCxn id="51" idx="1"/>
          </p:cNvCxnSpPr>
          <p:nvPr/>
        </p:nvCxnSpPr>
        <p:spPr bwMode="auto">
          <a:xfrm>
            <a:off x="6258190" y="1929884"/>
            <a:ext cx="497590" cy="8341"/>
          </a:xfrm>
          <a:prstGeom prst="straightConnector1">
            <a:avLst/>
          </a:prstGeom>
          <a:noFill/>
          <a:ln w="9525" cap="flat" cmpd="sng" algn="ctr">
            <a:solidFill>
              <a:schemeClr val="tx1"/>
            </a:solidFill>
            <a:prstDash val="solid"/>
            <a:round/>
            <a:headEnd type="none" w="med" len="med"/>
            <a:tailEnd type="triangle"/>
          </a:ln>
          <a:effectLst/>
        </p:spPr>
      </p:cxnSp>
      <p:sp>
        <p:nvSpPr>
          <p:cNvPr id="51" name="TextBox 50">
            <a:extLst>
              <a:ext uri="{FF2B5EF4-FFF2-40B4-BE49-F238E27FC236}">
                <a16:creationId xmlns:a16="http://schemas.microsoft.com/office/drawing/2014/main" id="{4A5155C9-E9ED-4A75-9B7D-CB6BF75A0D9A}"/>
              </a:ext>
            </a:extLst>
          </p:cNvPr>
          <p:cNvSpPr txBox="1"/>
          <p:nvPr/>
        </p:nvSpPr>
        <p:spPr>
          <a:xfrm>
            <a:off x="6755780" y="1615059"/>
            <a:ext cx="1751102" cy="646331"/>
          </a:xfrm>
          <a:prstGeom prst="rect">
            <a:avLst/>
          </a:prstGeom>
          <a:noFill/>
          <a:ln>
            <a:solidFill>
              <a:schemeClr val="tx1"/>
            </a:solidFill>
          </a:ln>
        </p:spPr>
        <p:txBody>
          <a:bodyPr wrap="square" rtlCol="0">
            <a:spAutoFit/>
          </a:bodyPr>
          <a:lstStyle/>
          <a:p>
            <a:pPr algn="ctr"/>
            <a:r>
              <a:rPr lang="en-US" dirty="0"/>
              <a:t>Exit Process</a:t>
            </a:r>
          </a:p>
          <a:p>
            <a:pPr algn="ctr"/>
            <a:r>
              <a:rPr lang="en-US" dirty="0"/>
              <a:t>(</a:t>
            </a:r>
            <a:r>
              <a:rPr lang="en-US" dirty="0">
                <a:solidFill>
                  <a:srgbClr val="FF0000"/>
                </a:solidFill>
              </a:rPr>
              <a:t>Non-selection</a:t>
            </a:r>
            <a:r>
              <a:rPr lang="en-US" dirty="0"/>
              <a:t>)</a:t>
            </a:r>
          </a:p>
        </p:txBody>
      </p:sp>
      <p:cxnSp>
        <p:nvCxnSpPr>
          <p:cNvPr id="63" name="Straight Arrow Connector 62">
            <a:extLst>
              <a:ext uri="{FF2B5EF4-FFF2-40B4-BE49-F238E27FC236}">
                <a16:creationId xmlns:a16="http://schemas.microsoft.com/office/drawing/2014/main" id="{B31A9954-C92D-4E53-AFDA-30BEFF3D4C36}"/>
              </a:ext>
            </a:extLst>
          </p:cNvPr>
          <p:cNvCxnSpPr>
            <a:cxnSpLocks/>
            <a:stCxn id="15" idx="2"/>
            <a:endCxn id="40" idx="0"/>
          </p:cNvCxnSpPr>
          <p:nvPr/>
        </p:nvCxnSpPr>
        <p:spPr bwMode="auto">
          <a:xfrm>
            <a:off x="4009494" y="1313081"/>
            <a:ext cx="0" cy="432137"/>
          </a:xfrm>
          <a:prstGeom prst="straightConnector1">
            <a:avLst/>
          </a:prstGeom>
          <a:noFill/>
          <a:ln w="9525" cap="flat" cmpd="sng" algn="ctr">
            <a:solidFill>
              <a:schemeClr val="tx1"/>
            </a:solidFill>
            <a:prstDash val="solid"/>
            <a:round/>
            <a:headEnd type="none" w="med" len="med"/>
            <a:tailEnd type="triangle"/>
          </a:ln>
          <a:effectLst/>
        </p:spPr>
      </p:cxnSp>
      <p:cxnSp>
        <p:nvCxnSpPr>
          <p:cNvPr id="71" name="Straight Arrow Connector 70">
            <a:extLst>
              <a:ext uri="{FF2B5EF4-FFF2-40B4-BE49-F238E27FC236}">
                <a16:creationId xmlns:a16="http://schemas.microsoft.com/office/drawing/2014/main" id="{F34C7B48-6CE7-406F-8E30-71556166EDDE}"/>
              </a:ext>
            </a:extLst>
          </p:cNvPr>
          <p:cNvCxnSpPr>
            <a:cxnSpLocks/>
            <a:stCxn id="18" idx="2"/>
            <a:endCxn id="21" idx="0"/>
          </p:cNvCxnSpPr>
          <p:nvPr/>
        </p:nvCxnSpPr>
        <p:spPr bwMode="auto">
          <a:xfrm>
            <a:off x="4009492" y="3012002"/>
            <a:ext cx="0" cy="649534"/>
          </a:xfrm>
          <a:prstGeom prst="straightConnector1">
            <a:avLst/>
          </a:prstGeom>
          <a:noFill/>
          <a:ln w="9525" cap="flat" cmpd="sng" algn="ctr">
            <a:solidFill>
              <a:schemeClr val="tx1"/>
            </a:solidFill>
            <a:prstDash val="solid"/>
            <a:round/>
            <a:headEnd type="none" w="med" len="med"/>
            <a:tailEnd type="triangle"/>
          </a:ln>
          <a:effectLst/>
        </p:spPr>
      </p:cxnSp>
      <p:sp>
        <p:nvSpPr>
          <p:cNvPr id="74" name="TextBox 73">
            <a:extLst>
              <a:ext uri="{FF2B5EF4-FFF2-40B4-BE49-F238E27FC236}">
                <a16:creationId xmlns:a16="http://schemas.microsoft.com/office/drawing/2014/main" id="{FC4950BE-37E4-408E-AD0C-801DD393FD2C}"/>
              </a:ext>
            </a:extLst>
          </p:cNvPr>
          <p:cNvSpPr txBox="1"/>
          <p:nvPr/>
        </p:nvSpPr>
        <p:spPr>
          <a:xfrm>
            <a:off x="6230048" y="3497201"/>
            <a:ext cx="610609" cy="369332"/>
          </a:xfrm>
          <a:prstGeom prst="rect">
            <a:avLst/>
          </a:prstGeom>
          <a:noFill/>
        </p:spPr>
        <p:txBody>
          <a:bodyPr wrap="square" rtlCol="0">
            <a:spAutoFit/>
          </a:bodyPr>
          <a:lstStyle/>
          <a:p>
            <a:r>
              <a:rPr lang="en-US" dirty="0"/>
              <a:t>No</a:t>
            </a:r>
          </a:p>
        </p:txBody>
      </p:sp>
      <p:cxnSp>
        <p:nvCxnSpPr>
          <p:cNvPr id="76" name="Straight Arrow Connector 75">
            <a:extLst>
              <a:ext uri="{FF2B5EF4-FFF2-40B4-BE49-F238E27FC236}">
                <a16:creationId xmlns:a16="http://schemas.microsoft.com/office/drawing/2014/main" id="{DFBBB927-6C0B-4A62-9101-DC3C8E4B1F17}"/>
              </a:ext>
            </a:extLst>
          </p:cNvPr>
          <p:cNvCxnSpPr>
            <a:cxnSpLocks/>
            <a:stCxn id="21" idx="2"/>
            <a:endCxn id="10" idx="0"/>
          </p:cNvCxnSpPr>
          <p:nvPr/>
        </p:nvCxnSpPr>
        <p:spPr bwMode="auto">
          <a:xfrm flipH="1">
            <a:off x="4009115" y="4030868"/>
            <a:ext cx="377" cy="375754"/>
          </a:xfrm>
          <a:prstGeom prst="straightConnector1">
            <a:avLst/>
          </a:prstGeom>
          <a:noFill/>
          <a:ln w="9525" cap="flat" cmpd="sng" algn="ctr">
            <a:solidFill>
              <a:schemeClr val="tx1"/>
            </a:solidFill>
            <a:prstDash val="solid"/>
            <a:round/>
            <a:headEnd type="none" w="med" len="med"/>
            <a:tailEnd type="triangle"/>
          </a:ln>
          <a:effectLst/>
        </p:spPr>
      </p:cxnSp>
      <p:sp>
        <p:nvSpPr>
          <p:cNvPr id="3" name="TextBox 2">
            <a:extLst>
              <a:ext uri="{FF2B5EF4-FFF2-40B4-BE49-F238E27FC236}">
                <a16:creationId xmlns:a16="http://schemas.microsoft.com/office/drawing/2014/main" id="{C6DA1BB4-9805-4F0B-933E-4B3388A01D42}"/>
              </a:ext>
            </a:extLst>
          </p:cNvPr>
          <p:cNvSpPr txBox="1"/>
          <p:nvPr/>
        </p:nvSpPr>
        <p:spPr>
          <a:xfrm>
            <a:off x="45271" y="3230398"/>
            <a:ext cx="2351034" cy="1477328"/>
          </a:xfrm>
          <a:prstGeom prst="rect">
            <a:avLst/>
          </a:prstGeom>
          <a:solidFill>
            <a:srgbClr val="00B050"/>
          </a:solidFill>
        </p:spPr>
        <p:txBody>
          <a:bodyPr wrap="square" rtlCol="0">
            <a:spAutoFit/>
          </a:bodyPr>
          <a:lstStyle/>
          <a:p>
            <a:r>
              <a:rPr lang="en-US" dirty="0">
                <a:solidFill>
                  <a:schemeClr val="bg1"/>
                </a:solidFill>
              </a:rPr>
              <a:t>To be included in the data set, a population member must pass through all 4 gates.</a:t>
            </a:r>
          </a:p>
        </p:txBody>
      </p:sp>
      <p:graphicFrame>
        <p:nvGraphicFramePr>
          <p:cNvPr id="30" name="Object 29">
            <a:extLst>
              <a:ext uri="{FF2B5EF4-FFF2-40B4-BE49-F238E27FC236}">
                <a16:creationId xmlns:a16="http://schemas.microsoft.com/office/drawing/2014/main" id="{84DDC00A-E6BF-4025-A870-037E00CCA2D4}"/>
              </a:ext>
            </a:extLst>
          </p:cNvPr>
          <p:cNvGraphicFramePr>
            <a:graphicFrameLocks noChangeAspect="1"/>
          </p:cNvGraphicFramePr>
          <p:nvPr>
            <p:extLst/>
          </p:nvPr>
        </p:nvGraphicFramePr>
        <p:xfrm>
          <a:off x="241738" y="1282412"/>
          <a:ext cx="1771653" cy="431326"/>
        </p:xfrm>
        <a:graphic>
          <a:graphicData uri="http://schemas.openxmlformats.org/presentationml/2006/ole">
            <mc:AlternateContent xmlns:mc="http://schemas.openxmlformats.org/markup-compatibility/2006">
              <mc:Choice xmlns:v="urn:schemas-microsoft-com:vml" Requires="v">
                <p:oleObj spid="_x0000_s53278" name="Equation" r:id="rId4" imgW="990360" imgH="241200" progId="Equation.DSMT4">
                  <p:embed/>
                </p:oleObj>
              </mc:Choice>
              <mc:Fallback>
                <p:oleObj name="Equation" r:id="rId4" imgW="990360" imgH="241200" progId="Equation.DSMT4">
                  <p:embed/>
                  <p:pic>
                    <p:nvPicPr>
                      <p:cNvPr id="30" name="Object 29">
                        <a:extLst>
                          <a:ext uri="{FF2B5EF4-FFF2-40B4-BE49-F238E27FC236}">
                            <a16:creationId xmlns:a16="http://schemas.microsoft.com/office/drawing/2014/main" id="{84DDC00A-E6BF-4025-A870-037E00CCA2D4}"/>
                          </a:ext>
                        </a:extLst>
                      </p:cNvPr>
                      <p:cNvPicPr/>
                      <p:nvPr/>
                    </p:nvPicPr>
                    <p:blipFill>
                      <a:blip r:embed="rId5"/>
                      <a:stretch>
                        <a:fillRect/>
                      </a:stretch>
                    </p:blipFill>
                    <p:spPr>
                      <a:xfrm>
                        <a:off x="241738" y="1282412"/>
                        <a:ext cx="1771653" cy="431326"/>
                      </a:xfrm>
                      <a:prstGeom prst="rect">
                        <a:avLst/>
                      </a:prstGeom>
                    </p:spPr>
                  </p:pic>
                </p:oleObj>
              </mc:Fallback>
            </mc:AlternateContent>
          </a:graphicData>
        </a:graphic>
      </p:graphicFrame>
      <p:graphicFrame>
        <p:nvGraphicFramePr>
          <p:cNvPr id="31" name="Object 30">
            <a:extLst>
              <a:ext uri="{FF2B5EF4-FFF2-40B4-BE49-F238E27FC236}">
                <a16:creationId xmlns:a16="http://schemas.microsoft.com/office/drawing/2014/main" id="{7A4716EE-CF45-4743-9073-B2F09134756A}"/>
              </a:ext>
            </a:extLst>
          </p:cNvPr>
          <p:cNvGraphicFramePr>
            <a:graphicFrameLocks noChangeAspect="1"/>
          </p:cNvGraphicFramePr>
          <p:nvPr>
            <p:extLst/>
          </p:nvPr>
        </p:nvGraphicFramePr>
        <p:xfrm>
          <a:off x="5237163" y="4543425"/>
          <a:ext cx="1454150" cy="430213"/>
        </p:xfrm>
        <a:graphic>
          <a:graphicData uri="http://schemas.openxmlformats.org/presentationml/2006/ole">
            <mc:AlternateContent xmlns:mc="http://schemas.openxmlformats.org/markup-compatibility/2006">
              <mc:Choice xmlns:v="urn:schemas-microsoft-com:vml" Requires="v">
                <p:oleObj spid="_x0000_s53279" name="Equation" r:id="rId6" imgW="812520" imgH="241200" progId="Equation.DSMT4">
                  <p:embed/>
                </p:oleObj>
              </mc:Choice>
              <mc:Fallback>
                <p:oleObj name="Equation" r:id="rId6" imgW="812520" imgH="241200" progId="Equation.DSMT4">
                  <p:embed/>
                  <p:pic>
                    <p:nvPicPr>
                      <p:cNvPr id="31" name="Object 30">
                        <a:extLst>
                          <a:ext uri="{FF2B5EF4-FFF2-40B4-BE49-F238E27FC236}">
                            <a16:creationId xmlns:a16="http://schemas.microsoft.com/office/drawing/2014/main" id="{7A4716EE-CF45-4743-9073-B2F09134756A}"/>
                          </a:ext>
                        </a:extLst>
                      </p:cNvPr>
                      <p:cNvPicPr/>
                      <p:nvPr/>
                    </p:nvPicPr>
                    <p:blipFill>
                      <a:blip r:embed="rId7"/>
                      <a:stretch>
                        <a:fillRect/>
                      </a:stretch>
                    </p:blipFill>
                    <p:spPr>
                      <a:xfrm>
                        <a:off x="5237163" y="4543425"/>
                        <a:ext cx="1454150" cy="430213"/>
                      </a:xfrm>
                      <a:prstGeom prst="rect">
                        <a:avLst/>
                      </a:prstGeom>
                    </p:spPr>
                  </p:pic>
                </p:oleObj>
              </mc:Fallback>
            </mc:AlternateContent>
          </a:graphicData>
        </a:graphic>
      </p:graphicFrame>
      <p:sp>
        <p:nvSpPr>
          <p:cNvPr id="4" name="Slide Number Placeholder 3">
            <a:extLst>
              <a:ext uri="{FF2B5EF4-FFF2-40B4-BE49-F238E27FC236}">
                <a16:creationId xmlns:a16="http://schemas.microsoft.com/office/drawing/2014/main" id="{E99E8612-2191-41B2-92A7-EA6F31A151B7}"/>
              </a:ext>
            </a:extLst>
          </p:cNvPr>
          <p:cNvSpPr>
            <a:spLocks noGrp="1"/>
          </p:cNvSpPr>
          <p:nvPr>
            <p:ph type="sldNum" sz="quarter" idx="10"/>
          </p:nvPr>
        </p:nvSpPr>
        <p:spPr/>
        <p:txBody>
          <a:bodyPr/>
          <a:lstStyle/>
          <a:p>
            <a:fld id="{D4325D4D-289E-48C1-B277-2BEB492A7D19}" type="slidenum">
              <a:rPr lang="en-US" smtClean="0"/>
              <a:pPr/>
              <a:t>6</a:t>
            </a:fld>
            <a:endParaRPr lang="en-US" dirty="0"/>
          </a:p>
        </p:txBody>
      </p:sp>
      <p:sp>
        <p:nvSpPr>
          <p:cNvPr id="5" name="TextBox 4">
            <a:extLst>
              <a:ext uri="{FF2B5EF4-FFF2-40B4-BE49-F238E27FC236}">
                <a16:creationId xmlns:a16="http://schemas.microsoft.com/office/drawing/2014/main" id="{758E4981-3208-4B0B-8271-FC1AC4395863}"/>
              </a:ext>
            </a:extLst>
          </p:cNvPr>
          <p:cNvSpPr txBox="1"/>
          <p:nvPr/>
        </p:nvSpPr>
        <p:spPr>
          <a:xfrm>
            <a:off x="2641409" y="1497913"/>
            <a:ext cx="6400792" cy="1754326"/>
          </a:xfrm>
          <a:prstGeom prst="rect">
            <a:avLst/>
          </a:prstGeom>
          <a:solidFill>
            <a:schemeClr val="accent2"/>
          </a:solidFill>
        </p:spPr>
        <p:txBody>
          <a:bodyPr wrap="square" rtlCol="0">
            <a:spAutoFit/>
          </a:bodyPr>
          <a:lstStyle/>
          <a:p>
            <a:r>
              <a:rPr lang="en-US" sz="3600" dirty="0">
                <a:solidFill>
                  <a:schemeClr val="bg1"/>
                </a:solidFill>
              </a:rPr>
              <a:t>Let </a:t>
            </a:r>
            <a:r>
              <a:rPr lang="en-US" sz="3600" i="1" dirty="0">
                <a:solidFill>
                  <a:schemeClr val="bg1"/>
                </a:solidFill>
              </a:rPr>
              <a:t>R</a:t>
            </a:r>
            <a:r>
              <a:rPr lang="en-US" sz="3600" i="1" baseline="-25000" dirty="0">
                <a:solidFill>
                  <a:schemeClr val="bg1"/>
                </a:solidFill>
              </a:rPr>
              <a:t>i</a:t>
            </a:r>
            <a:r>
              <a:rPr lang="en-US" sz="3600" dirty="0">
                <a:solidFill>
                  <a:schemeClr val="bg1"/>
                </a:solidFill>
              </a:rPr>
              <a:t> = 1 if a population unit makes it through all 4 gates; </a:t>
            </a:r>
          </a:p>
          <a:p>
            <a:r>
              <a:rPr lang="en-US" sz="3600" dirty="0">
                <a:solidFill>
                  <a:schemeClr val="bg1"/>
                </a:solidFill>
              </a:rPr>
              <a:t>Let</a:t>
            </a:r>
            <a:r>
              <a:rPr lang="en-US" sz="3600" i="1" dirty="0">
                <a:solidFill>
                  <a:schemeClr val="bg1"/>
                </a:solidFill>
              </a:rPr>
              <a:t> R</a:t>
            </a:r>
            <a:r>
              <a:rPr lang="en-US" sz="3600" i="1" baseline="-25000" dirty="0">
                <a:solidFill>
                  <a:schemeClr val="bg1"/>
                </a:solidFill>
              </a:rPr>
              <a:t>i</a:t>
            </a:r>
            <a:r>
              <a:rPr lang="en-US" sz="3600" dirty="0">
                <a:solidFill>
                  <a:schemeClr val="bg1"/>
                </a:solidFill>
              </a:rPr>
              <a:t> = 0 otherwise</a:t>
            </a:r>
          </a:p>
        </p:txBody>
      </p:sp>
    </p:spTree>
    <p:extLst>
      <p:ext uri="{BB962C8B-B14F-4D97-AF65-F5344CB8AC3E}">
        <p14:creationId xmlns:p14="http://schemas.microsoft.com/office/powerpoint/2010/main" val="990824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00300-723E-4C35-8625-86022906C764}"/>
              </a:ext>
            </a:extLst>
          </p:cNvPr>
          <p:cNvSpPr>
            <a:spLocks noGrp="1"/>
          </p:cNvSpPr>
          <p:nvPr>
            <p:ph type="title"/>
          </p:nvPr>
        </p:nvSpPr>
        <p:spPr/>
        <p:txBody>
          <a:bodyPr/>
          <a:lstStyle/>
          <a:p>
            <a:r>
              <a:rPr lang="en-US" dirty="0"/>
              <a:t>Generalized TE Framework – </a:t>
            </a:r>
            <a:r>
              <a:rPr lang="en-US" dirty="0">
                <a:solidFill>
                  <a:srgbClr val="FFC525"/>
                </a:solidFill>
              </a:rPr>
              <a:t>Data Encoding Process</a:t>
            </a:r>
          </a:p>
        </p:txBody>
      </p:sp>
      <p:cxnSp>
        <p:nvCxnSpPr>
          <p:cNvPr id="23" name="Straight Arrow Connector 22">
            <a:extLst>
              <a:ext uri="{FF2B5EF4-FFF2-40B4-BE49-F238E27FC236}">
                <a16:creationId xmlns:a16="http://schemas.microsoft.com/office/drawing/2014/main" id="{F5767569-CD0A-4923-968D-EF7A389CA2C7}"/>
              </a:ext>
            </a:extLst>
          </p:cNvPr>
          <p:cNvCxnSpPr>
            <a:cxnSpLocks/>
            <a:stCxn id="6" idx="3"/>
            <a:endCxn id="15" idx="1"/>
          </p:cNvCxnSpPr>
          <p:nvPr/>
        </p:nvCxnSpPr>
        <p:spPr bwMode="auto">
          <a:xfrm>
            <a:off x="2044829" y="1135178"/>
            <a:ext cx="536499" cy="0"/>
          </a:xfrm>
          <a:prstGeom prst="straightConnector1">
            <a:avLst/>
          </a:prstGeom>
          <a:noFill/>
          <a:ln w="9525" cap="flat" cmpd="sng" algn="ctr">
            <a:solidFill>
              <a:schemeClr val="tx1"/>
            </a:solidFill>
            <a:prstDash val="solid"/>
            <a:round/>
            <a:headEnd type="none" w="med" len="med"/>
            <a:tailEnd type="triangle"/>
          </a:ln>
          <a:effectLst/>
        </p:spPr>
      </p:cxnSp>
      <p:sp>
        <p:nvSpPr>
          <p:cNvPr id="24" name="TextBox 23">
            <a:extLst>
              <a:ext uri="{FF2B5EF4-FFF2-40B4-BE49-F238E27FC236}">
                <a16:creationId xmlns:a16="http://schemas.microsoft.com/office/drawing/2014/main" id="{350868D9-9FEB-4312-A6D5-BD510E3034B7}"/>
              </a:ext>
            </a:extLst>
          </p:cNvPr>
          <p:cNvSpPr txBox="1"/>
          <p:nvPr/>
        </p:nvSpPr>
        <p:spPr>
          <a:xfrm>
            <a:off x="6727589" y="806866"/>
            <a:ext cx="1731752" cy="646331"/>
          </a:xfrm>
          <a:prstGeom prst="rect">
            <a:avLst/>
          </a:prstGeom>
          <a:noFill/>
          <a:ln>
            <a:solidFill>
              <a:schemeClr val="tx1"/>
            </a:solidFill>
          </a:ln>
        </p:spPr>
        <p:txBody>
          <a:bodyPr wrap="square" rtlCol="0">
            <a:spAutoFit/>
          </a:bodyPr>
          <a:lstStyle/>
          <a:p>
            <a:pPr algn="ctr"/>
            <a:r>
              <a:rPr lang="en-US" dirty="0">
                <a:solidFill>
                  <a:srgbClr val="FF0000"/>
                </a:solidFill>
              </a:rPr>
              <a:t>Specification error</a:t>
            </a:r>
          </a:p>
        </p:txBody>
      </p:sp>
      <p:cxnSp>
        <p:nvCxnSpPr>
          <p:cNvPr id="25" name="Straight Arrow Connector 24">
            <a:extLst>
              <a:ext uri="{FF2B5EF4-FFF2-40B4-BE49-F238E27FC236}">
                <a16:creationId xmlns:a16="http://schemas.microsoft.com/office/drawing/2014/main" id="{53D874C0-1C10-4E83-809E-27AEE58FE95F}"/>
              </a:ext>
            </a:extLst>
          </p:cNvPr>
          <p:cNvCxnSpPr>
            <a:cxnSpLocks/>
            <a:stCxn id="15" idx="3"/>
            <a:endCxn id="24" idx="1"/>
          </p:cNvCxnSpPr>
          <p:nvPr/>
        </p:nvCxnSpPr>
        <p:spPr bwMode="auto">
          <a:xfrm flipV="1">
            <a:off x="5419551" y="1130032"/>
            <a:ext cx="1308038" cy="5146"/>
          </a:xfrm>
          <a:prstGeom prst="straightConnector1">
            <a:avLst/>
          </a:prstGeom>
          <a:noFill/>
          <a:ln w="9525" cap="flat" cmpd="sng" algn="ctr">
            <a:solidFill>
              <a:schemeClr val="tx1"/>
            </a:solidFill>
            <a:prstDash val="solid"/>
            <a:round/>
            <a:headEnd type="none" w="med" len="med"/>
            <a:tailEnd type="triangle"/>
          </a:ln>
          <a:effectLst/>
        </p:spPr>
      </p:cxnSp>
      <p:sp>
        <p:nvSpPr>
          <p:cNvPr id="33" name="TextBox 32">
            <a:extLst>
              <a:ext uri="{FF2B5EF4-FFF2-40B4-BE49-F238E27FC236}">
                <a16:creationId xmlns:a16="http://schemas.microsoft.com/office/drawing/2014/main" id="{3EF4F8E9-7FFA-409B-9E61-8FA08ACD2233}"/>
              </a:ext>
            </a:extLst>
          </p:cNvPr>
          <p:cNvSpPr txBox="1"/>
          <p:nvPr/>
        </p:nvSpPr>
        <p:spPr>
          <a:xfrm>
            <a:off x="6776859" y="3028950"/>
            <a:ext cx="1915884" cy="646331"/>
          </a:xfrm>
          <a:prstGeom prst="rect">
            <a:avLst/>
          </a:prstGeom>
          <a:noFill/>
          <a:ln>
            <a:solidFill>
              <a:schemeClr val="tx1"/>
            </a:solidFill>
          </a:ln>
        </p:spPr>
        <p:txBody>
          <a:bodyPr wrap="square" rtlCol="0">
            <a:spAutoFit/>
          </a:bodyPr>
          <a:lstStyle/>
          <a:p>
            <a:pPr algn="ctr"/>
            <a:r>
              <a:rPr lang="en-US" dirty="0">
                <a:solidFill>
                  <a:srgbClr val="FF0000"/>
                </a:solidFill>
              </a:rPr>
              <a:t>Data processing error</a:t>
            </a:r>
          </a:p>
        </p:txBody>
      </p:sp>
      <p:cxnSp>
        <p:nvCxnSpPr>
          <p:cNvPr id="34" name="Straight Arrow Connector 33">
            <a:extLst>
              <a:ext uri="{FF2B5EF4-FFF2-40B4-BE49-F238E27FC236}">
                <a16:creationId xmlns:a16="http://schemas.microsoft.com/office/drawing/2014/main" id="{1643F966-0467-482E-B608-5E544CDDFE3C}"/>
              </a:ext>
            </a:extLst>
          </p:cNvPr>
          <p:cNvCxnSpPr>
            <a:cxnSpLocks/>
            <a:stCxn id="18" idx="3"/>
            <a:endCxn id="33" idx="1"/>
          </p:cNvCxnSpPr>
          <p:nvPr/>
        </p:nvCxnSpPr>
        <p:spPr bwMode="auto">
          <a:xfrm>
            <a:off x="5951268" y="3347651"/>
            <a:ext cx="825591" cy="4465"/>
          </a:xfrm>
          <a:prstGeom prst="straightConnector1">
            <a:avLst/>
          </a:prstGeom>
          <a:noFill/>
          <a:ln w="9525" cap="flat" cmpd="sng" algn="ctr">
            <a:solidFill>
              <a:schemeClr val="tx1"/>
            </a:solidFill>
            <a:prstDash val="solid"/>
            <a:round/>
            <a:headEnd type="none" w="med" len="med"/>
            <a:tailEnd type="triangle"/>
          </a:ln>
          <a:effectLst/>
        </p:spPr>
      </p:cxnSp>
      <p:sp>
        <p:nvSpPr>
          <p:cNvPr id="44" name="TextBox 43">
            <a:extLst>
              <a:ext uri="{FF2B5EF4-FFF2-40B4-BE49-F238E27FC236}">
                <a16:creationId xmlns:a16="http://schemas.microsoft.com/office/drawing/2014/main" id="{C1CCBC02-30EE-4703-BB02-BBAB73A7218A}"/>
              </a:ext>
            </a:extLst>
          </p:cNvPr>
          <p:cNvSpPr txBox="1"/>
          <p:nvPr/>
        </p:nvSpPr>
        <p:spPr>
          <a:xfrm>
            <a:off x="6267633" y="3028950"/>
            <a:ext cx="610609" cy="369332"/>
          </a:xfrm>
          <a:prstGeom prst="rect">
            <a:avLst/>
          </a:prstGeom>
          <a:noFill/>
        </p:spPr>
        <p:txBody>
          <a:bodyPr wrap="square" rtlCol="0">
            <a:spAutoFit/>
          </a:bodyPr>
          <a:lstStyle/>
          <a:p>
            <a:r>
              <a:rPr lang="en-US" dirty="0"/>
              <a:t>No</a:t>
            </a:r>
          </a:p>
        </p:txBody>
      </p:sp>
      <p:sp>
        <p:nvSpPr>
          <p:cNvPr id="46" name="TextBox 45">
            <a:extLst>
              <a:ext uri="{FF2B5EF4-FFF2-40B4-BE49-F238E27FC236}">
                <a16:creationId xmlns:a16="http://schemas.microsoft.com/office/drawing/2014/main" id="{E8C05B2F-8591-4CB9-AD20-A230DCD1CFCD}"/>
              </a:ext>
            </a:extLst>
          </p:cNvPr>
          <p:cNvSpPr txBox="1"/>
          <p:nvPr/>
        </p:nvSpPr>
        <p:spPr>
          <a:xfrm>
            <a:off x="6267633" y="1858054"/>
            <a:ext cx="610609" cy="369332"/>
          </a:xfrm>
          <a:prstGeom prst="rect">
            <a:avLst/>
          </a:prstGeom>
          <a:noFill/>
        </p:spPr>
        <p:txBody>
          <a:bodyPr wrap="square" rtlCol="0">
            <a:spAutoFit/>
          </a:bodyPr>
          <a:lstStyle/>
          <a:p>
            <a:r>
              <a:rPr lang="en-US" dirty="0"/>
              <a:t>No</a:t>
            </a:r>
          </a:p>
        </p:txBody>
      </p:sp>
      <p:sp>
        <p:nvSpPr>
          <p:cNvPr id="47" name="TextBox 46">
            <a:extLst>
              <a:ext uri="{FF2B5EF4-FFF2-40B4-BE49-F238E27FC236}">
                <a16:creationId xmlns:a16="http://schemas.microsoft.com/office/drawing/2014/main" id="{0727B879-A730-4714-9EF4-CC26D31E39AC}"/>
              </a:ext>
            </a:extLst>
          </p:cNvPr>
          <p:cNvSpPr txBox="1"/>
          <p:nvPr/>
        </p:nvSpPr>
        <p:spPr>
          <a:xfrm>
            <a:off x="6267633" y="816580"/>
            <a:ext cx="610609" cy="369332"/>
          </a:xfrm>
          <a:prstGeom prst="rect">
            <a:avLst/>
          </a:prstGeom>
          <a:noFill/>
        </p:spPr>
        <p:txBody>
          <a:bodyPr wrap="square" rtlCol="0">
            <a:spAutoFit/>
          </a:bodyPr>
          <a:lstStyle/>
          <a:p>
            <a:r>
              <a:rPr lang="en-US" dirty="0"/>
              <a:t>No</a:t>
            </a:r>
          </a:p>
        </p:txBody>
      </p:sp>
      <p:cxnSp>
        <p:nvCxnSpPr>
          <p:cNvPr id="49" name="Straight Arrow Connector 48">
            <a:extLst>
              <a:ext uri="{FF2B5EF4-FFF2-40B4-BE49-F238E27FC236}">
                <a16:creationId xmlns:a16="http://schemas.microsoft.com/office/drawing/2014/main" id="{78E90C13-5EBC-48CF-B0AA-825A678E931D}"/>
              </a:ext>
            </a:extLst>
          </p:cNvPr>
          <p:cNvCxnSpPr>
            <a:cxnSpLocks/>
            <a:stCxn id="40" idx="2"/>
            <a:endCxn id="18" idx="0"/>
          </p:cNvCxnSpPr>
          <p:nvPr/>
        </p:nvCxnSpPr>
        <p:spPr bwMode="auto">
          <a:xfrm flipH="1">
            <a:off x="3995659" y="2373459"/>
            <a:ext cx="4779" cy="789526"/>
          </a:xfrm>
          <a:prstGeom prst="straightConnector1">
            <a:avLst/>
          </a:prstGeom>
          <a:noFill/>
          <a:ln w="9525" cap="flat" cmpd="sng" algn="ctr">
            <a:solidFill>
              <a:schemeClr val="tx1"/>
            </a:solidFill>
            <a:prstDash val="solid"/>
            <a:round/>
            <a:headEnd type="none" w="med" len="med"/>
            <a:tailEnd type="triangle"/>
          </a:ln>
          <a:effectLst/>
        </p:spPr>
      </p:cxnSp>
      <p:sp>
        <p:nvSpPr>
          <p:cNvPr id="6" name="TextBox 5">
            <a:extLst>
              <a:ext uri="{FF2B5EF4-FFF2-40B4-BE49-F238E27FC236}">
                <a16:creationId xmlns:a16="http://schemas.microsoft.com/office/drawing/2014/main" id="{8EE1AEF8-8FBE-4373-8E95-AAB01693D7BF}"/>
              </a:ext>
            </a:extLst>
          </p:cNvPr>
          <p:cNvSpPr txBox="1"/>
          <p:nvPr/>
        </p:nvSpPr>
        <p:spPr>
          <a:xfrm>
            <a:off x="147020" y="812012"/>
            <a:ext cx="1897809" cy="646331"/>
          </a:xfrm>
          <a:prstGeom prst="rect">
            <a:avLst/>
          </a:prstGeom>
          <a:noFill/>
          <a:ln>
            <a:solidFill>
              <a:schemeClr val="tx1"/>
            </a:solidFill>
          </a:ln>
        </p:spPr>
        <p:txBody>
          <a:bodyPr wrap="square" rtlCol="0">
            <a:spAutoFit/>
          </a:bodyPr>
          <a:lstStyle/>
          <a:p>
            <a:pPr algn="ctr"/>
            <a:r>
              <a:rPr lang="en-US" dirty="0"/>
              <a:t>Construct of interest, </a:t>
            </a:r>
            <a:r>
              <a:rPr lang="en-US" i="1" dirty="0"/>
              <a:t>x</a:t>
            </a:r>
          </a:p>
        </p:txBody>
      </p:sp>
      <p:sp>
        <p:nvSpPr>
          <p:cNvPr id="10" name="TextBox 9">
            <a:extLst>
              <a:ext uri="{FF2B5EF4-FFF2-40B4-BE49-F238E27FC236}">
                <a16:creationId xmlns:a16="http://schemas.microsoft.com/office/drawing/2014/main" id="{B6F99E4E-BBC8-4416-8B17-EAE5F2C2CF52}"/>
              </a:ext>
            </a:extLst>
          </p:cNvPr>
          <p:cNvSpPr txBox="1"/>
          <p:nvPr/>
        </p:nvSpPr>
        <p:spPr>
          <a:xfrm>
            <a:off x="2479033" y="4254098"/>
            <a:ext cx="3052571" cy="369332"/>
          </a:xfrm>
          <a:prstGeom prst="rect">
            <a:avLst/>
          </a:prstGeom>
          <a:noFill/>
          <a:ln>
            <a:solidFill>
              <a:schemeClr val="tx1"/>
            </a:solidFill>
          </a:ln>
        </p:spPr>
        <p:txBody>
          <a:bodyPr wrap="square" rtlCol="0">
            <a:spAutoFit/>
          </a:bodyPr>
          <a:lstStyle/>
          <a:p>
            <a:pPr algn="ctr"/>
            <a:r>
              <a:rPr lang="en-US" dirty="0"/>
              <a:t>Final data value, </a:t>
            </a:r>
            <a:r>
              <a:rPr lang="en-US" i="1" dirty="0"/>
              <a:t>y = x + </a:t>
            </a:r>
            <a:r>
              <a:rPr lang="el-GR" i="1" dirty="0"/>
              <a:t>ε</a:t>
            </a:r>
            <a:r>
              <a:rPr lang="en-US" i="1" dirty="0"/>
              <a:t> </a:t>
            </a:r>
          </a:p>
        </p:txBody>
      </p:sp>
      <p:sp>
        <p:nvSpPr>
          <p:cNvPr id="15" name="TextBox 14">
            <a:extLst>
              <a:ext uri="{FF2B5EF4-FFF2-40B4-BE49-F238E27FC236}">
                <a16:creationId xmlns:a16="http://schemas.microsoft.com/office/drawing/2014/main" id="{372F4763-8020-40B8-AFC3-139CBB3E415A}"/>
              </a:ext>
            </a:extLst>
          </p:cNvPr>
          <p:cNvSpPr txBox="1"/>
          <p:nvPr/>
        </p:nvSpPr>
        <p:spPr>
          <a:xfrm>
            <a:off x="2581328" y="673513"/>
            <a:ext cx="2838223" cy="923330"/>
          </a:xfrm>
          <a:prstGeom prst="rect">
            <a:avLst/>
          </a:prstGeom>
          <a:solidFill>
            <a:schemeClr val="bg1"/>
          </a:solidFill>
          <a:ln>
            <a:solidFill>
              <a:schemeClr val="tx1"/>
            </a:solidFill>
          </a:ln>
        </p:spPr>
        <p:txBody>
          <a:bodyPr wrap="square" rtlCol="0">
            <a:spAutoFit/>
          </a:bodyPr>
          <a:lstStyle/>
          <a:p>
            <a:pPr algn="ctr"/>
            <a:r>
              <a:rPr lang="en-US" dirty="0"/>
              <a:t>1. Construct represented by data is the desired construct?</a:t>
            </a:r>
          </a:p>
        </p:txBody>
      </p:sp>
      <p:sp>
        <p:nvSpPr>
          <p:cNvPr id="18" name="TextBox 17">
            <a:extLst>
              <a:ext uri="{FF2B5EF4-FFF2-40B4-BE49-F238E27FC236}">
                <a16:creationId xmlns:a16="http://schemas.microsoft.com/office/drawing/2014/main" id="{59FFF369-E8C7-4191-BEE5-2329477F63FD}"/>
              </a:ext>
            </a:extLst>
          </p:cNvPr>
          <p:cNvSpPr txBox="1"/>
          <p:nvPr/>
        </p:nvSpPr>
        <p:spPr>
          <a:xfrm>
            <a:off x="2040049" y="3162985"/>
            <a:ext cx="3911219" cy="369332"/>
          </a:xfrm>
          <a:prstGeom prst="rect">
            <a:avLst/>
          </a:prstGeom>
          <a:solidFill>
            <a:schemeClr val="bg1"/>
          </a:solidFill>
          <a:ln>
            <a:solidFill>
              <a:schemeClr val="tx1"/>
            </a:solidFill>
          </a:ln>
        </p:spPr>
        <p:txBody>
          <a:bodyPr wrap="square" rtlCol="0">
            <a:spAutoFit/>
          </a:bodyPr>
          <a:lstStyle/>
          <a:p>
            <a:pPr algn="ctr"/>
            <a:r>
              <a:rPr lang="en-US" dirty="0"/>
              <a:t>3. Data processed without error?</a:t>
            </a:r>
          </a:p>
        </p:txBody>
      </p:sp>
      <p:sp>
        <p:nvSpPr>
          <p:cNvPr id="40" name="TextBox 39">
            <a:extLst>
              <a:ext uri="{FF2B5EF4-FFF2-40B4-BE49-F238E27FC236}">
                <a16:creationId xmlns:a16="http://schemas.microsoft.com/office/drawing/2014/main" id="{7441660B-AB99-4BE5-ABEC-23422A258913}"/>
              </a:ext>
            </a:extLst>
          </p:cNvPr>
          <p:cNvSpPr txBox="1"/>
          <p:nvPr/>
        </p:nvSpPr>
        <p:spPr>
          <a:xfrm>
            <a:off x="1750885" y="2004105"/>
            <a:ext cx="4499106" cy="369354"/>
          </a:xfrm>
          <a:prstGeom prst="rect">
            <a:avLst/>
          </a:prstGeom>
          <a:solidFill>
            <a:schemeClr val="bg1"/>
          </a:solidFill>
          <a:ln>
            <a:solidFill>
              <a:schemeClr val="tx1"/>
            </a:solidFill>
          </a:ln>
        </p:spPr>
        <p:txBody>
          <a:bodyPr wrap="square" rtlCol="0">
            <a:spAutoFit/>
          </a:bodyPr>
          <a:lstStyle/>
          <a:p>
            <a:pPr algn="ctr"/>
            <a:r>
              <a:rPr lang="en-US" dirty="0"/>
              <a:t>2. Data captured without error?</a:t>
            </a:r>
          </a:p>
        </p:txBody>
      </p:sp>
      <p:cxnSp>
        <p:nvCxnSpPr>
          <p:cNvPr id="50" name="Straight Arrow Connector 49">
            <a:extLst>
              <a:ext uri="{FF2B5EF4-FFF2-40B4-BE49-F238E27FC236}">
                <a16:creationId xmlns:a16="http://schemas.microsoft.com/office/drawing/2014/main" id="{22A84545-B8CE-4A24-85FB-224A2E3B1353}"/>
              </a:ext>
            </a:extLst>
          </p:cNvPr>
          <p:cNvCxnSpPr>
            <a:cxnSpLocks/>
            <a:stCxn id="40" idx="3"/>
            <a:endCxn id="51" idx="1"/>
          </p:cNvCxnSpPr>
          <p:nvPr/>
        </p:nvCxnSpPr>
        <p:spPr bwMode="auto">
          <a:xfrm>
            <a:off x="6249991" y="2188782"/>
            <a:ext cx="533980" cy="0"/>
          </a:xfrm>
          <a:prstGeom prst="straightConnector1">
            <a:avLst/>
          </a:prstGeom>
          <a:noFill/>
          <a:ln w="9525" cap="flat" cmpd="sng" algn="ctr">
            <a:solidFill>
              <a:schemeClr val="tx1"/>
            </a:solidFill>
            <a:prstDash val="solid"/>
            <a:round/>
            <a:headEnd type="none" w="med" len="med"/>
            <a:tailEnd type="triangle"/>
          </a:ln>
          <a:effectLst/>
        </p:spPr>
      </p:cxnSp>
      <p:sp>
        <p:nvSpPr>
          <p:cNvPr id="51" name="TextBox 50">
            <a:extLst>
              <a:ext uri="{FF2B5EF4-FFF2-40B4-BE49-F238E27FC236}">
                <a16:creationId xmlns:a16="http://schemas.microsoft.com/office/drawing/2014/main" id="{4A5155C9-E9ED-4A75-9B7D-CB6BF75A0D9A}"/>
              </a:ext>
            </a:extLst>
          </p:cNvPr>
          <p:cNvSpPr txBox="1"/>
          <p:nvPr/>
        </p:nvSpPr>
        <p:spPr>
          <a:xfrm>
            <a:off x="6783971" y="1865616"/>
            <a:ext cx="1675370" cy="646331"/>
          </a:xfrm>
          <a:prstGeom prst="rect">
            <a:avLst/>
          </a:prstGeom>
          <a:noFill/>
          <a:ln>
            <a:solidFill>
              <a:schemeClr val="tx1"/>
            </a:solidFill>
          </a:ln>
        </p:spPr>
        <p:txBody>
          <a:bodyPr wrap="square" rtlCol="0">
            <a:spAutoFit/>
          </a:bodyPr>
          <a:lstStyle/>
          <a:p>
            <a:pPr algn="ctr"/>
            <a:r>
              <a:rPr lang="en-US" dirty="0">
                <a:solidFill>
                  <a:srgbClr val="FF0000"/>
                </a:solidFill>
              </a:rPr>
              <a:t>Measurement error</a:t>
            </a:r>
          </a:p>
        </p:txBody>
      </p:sp>
      <p:cxnSp>
        <p:nvCxnSpPr>
          <p:cNvPr id="63" name="Straight Arrow Connector 62">
            <a:extLst>
              <a:ext uri="{FF2B5EF4-FFF2-40B4-BE49-F238E27FC236}">
                <a16:creationId xmlns:a16="http://schemas.microsoft.com/office/drawing/2014/main" id="{B31A9954-C92D-4E53-AFDA-30BEFF3D4C36}"/>
              </a:ext>
            </a:extLst>
          </p:cNvPr>
          <p:cNvCxnSpPr>
            <a:cxnSpLocks/>
            <a:stCxn id="15" idx="2"/>
            <a:endCxn id="40" idx="0"/>
          </p:cNvCxnSpPr>
          <p:nvPr/>
        </p:nvCxnSpPr>
        <p:spPr bwMode="auto">
          <a:xfrm flipH="1">
            <a:off x="4000438" y="1596843"/>
            <a:ext cx="2" cy="407262"/>
          </a:xfrm>
          <a:prstGeom prst="straightConnector1">
            <a:avLst/>
          </a:prstGeom>
          <a:noFill/>
          <a:ln w="9525" cap="flat" cmpd="sng" algn="ctr">
            <a:solidFill>
              <a:schemeClr val="tx1"/>
            </a:solidFill>
            <a:prstDash val="solid"/>
            <a:round/>
            <a:headEnd type="none" w="med" len="med"/>
            <a:tailEnd type="triangle"/>
          </a:ln>
          <a:effectLst/>
        </p:spPr>
      </p:cxnSp>
      <p:cxnSp>
        <p:nvCxnSpPr>
          <p:cNvPr id="71" name="Straight Arrow Connector 70">
            <a:extLst>
              <a:ext uri="{FF2B5EF4-FFF2-40B4-BE49-F238E27FC236}">
                <a16:creationId xmlns:a16="http://schemas.microsoft.com/office/drawing/2014/main" id="{F34C7B48-6CE7-406F-8E30-71556166EDDE}"/>
              </a:ext>
            </a:extLst>
          </p:cNvPr>
          <p:cNvCxnSpPr>
            <a:cxnSpLocks/>
            <a:stCxn id="18" idx="2"/>
            <a:endCxn id="10" idx="0"/>
          </p:cNvCxnSpPr>
          <p:nvPr/>
        </p:nvCxnSpPr>
        <p:spPr bwMode="auto">
          <a:xfrm>
            <a:off x="3995659" y="3532317"/>
            <a:ext cx="9660" cy="721781"/>
          </a:xfrm>
          <a:prstGeom prst="straightConnector1">
            <a:avLst/>
          </a:prstGeom>
          <a:noFill/>
          <a:ln w="9525" cap="flat" cmpd="sng" algn="ctr">
            <a:solidFill>
              <a:schemeClr val="tx1"/>
            </a:solidFill>
            <a:prstDash val="solid"/>
            <a:round/>
            <a:headEnd type="none" w="med" len="med"/>
            <a:tailEnd type="triangle"/>
          </a:ln>
          <a:effectLst/>
        </p:spPr>
      </p:cxnSp>
      <p:cxnSp>
        <p:nvCxnSpPr>
          <p:cNvPr id="32" name="Connector: Elbow 31">
            <a:extLst>
              <a:ext uri="{FF2B5EF4-FFF2-40B4-BE49-F238E27FC236}">
                <a16:creationId xmlns:a16="http://schemas.microsoft.com/office/drawing/2014/main" id="{E868200F-EC3D-488B-A0BD-D92D8C461F22}"/>
              </a:ext>
            </a:extLst>
          </p:cNvPr>
          <p:cNvCxnSpPr>
            <a:cxnSpLocks/>
          </p:cNvCxnSpPr>
          <p:nvPr/>
        </p:nvCxnSpPr>
        <p:spPr bwMode="auto">
          <a:xfrm rot="5400000">
            <a:off x="5621487" y="-177441"/>
            <a:ext cx="342253" cy="3584346"/>
          </a:xfrm>
          <a:prstGeom prst="bentConnector2">
            <a:avLst/>
          </a:prstGeom>
          <a:noFill/>
          <a:ln w="12700" cap="flat" cmpd="sng" algn="ctr">
            <a:solidFill>
              <a:schemeClr val="accent1"/>
            </a:solidFill>
            <a:prstDash val="solid"/>
            <a:round/>
            <a:headEnd type="none" w="med" len="med"/>
            <a:tailEnd type="triangle"/>
          </a:ln>
          <a:effectLst/>
        </p:spPr>
      </p:cxnSp>
      <p:cxnSp>
        <p:nvCxnSpPr>
          <p:cNvPr id="41" name="Connector: Elbow 40">
            <a:extLst>
              <a:ext uri="{FF2B5EF4-FFF2-40B4-BE49-F238E27FC236}">
                <a16:creationId xmlns:a16="http://schemas.microsoft.com/office/drawing/2014/main" id="{5592DBC5-0080-4D21-AD52-DDF0B64E6462}"/>
              </a:ext>
            </a:extLst>
          </p:cNvPr>
          <p:cNvCxnSpPr>
            <a:cxnSpLocks/>
          </p:cNvCxnSpPr>
          <p:nvPr/>
        </p:nvCxnSpPr>
        <p:spPr bwMode="auto">
          <a:xfrm rot="5400000">
            <a:off x="5616705" y="889620"/>
            <a:ext cx="342253" cy="3584346"/>
          </a:xfrm>
          <a:prstGeom prst="bentConnector2">
            <a:avLst/>
          </a:prstGeom>
          <a:noFill/>
          <a:ln w="12700" cap="flat" cmpd="sng" algn="ctr">
            <a:solidFill>
              <a:schemeClr val="accent1"/>
            </a:solidFill>
            <a:prstDash val="solid"/>
            <a:round/>
            <a:headEnd type="none" w="med" len="med"/>
            <a:tailEnd type="triangle"/>
          </a:ln>
          <a:effectLst/>
        </p:spPr>
      </p:cxnSp>
      <p:cxnSp>
        <p:nvCxnSpPr>
          <p:cNvPr id="45" name="Connector: Elbow 44">
            <a:extLst>
              <a:ext uri="{FF2B5EF4-FFF2-40B4-BE49-F238E27FC236}">
                <a16:creationId xmlns:a16="http://schemas.microsoft.com/office/drawing/2014/main" id="{966452E9-4F57-4949-AD2D-F4CAFC575EE4}"/>
              </a:ext>
            </a:extLst>
          </p:cNvPr>
          <p:cNvCxnSpPr>
            <a:cxnSpLocks/>
            <a:stCxn id="33" idx="2"/>
          </p:cNvCxnSpPr>
          <p:nvPr/>
        </p:nvCxnSpPr>
        <p:spPr bwMode="auto">
          <a:xfrm rot="5400000">
            <a:off x="5732163" y="1936147"/>
            <a:ext cx="263504" cy="3741772"/>
          </a:xfrm>
          <a:prstGeom prst="bentConnector2">
            <a:avLst/>
          </a:prstGeom>
          <a:noFill/>
          <a:ln w="12700" cap="flat" cmpd="sng" algn="ctr">
            <a:solidFill>
              <a:schemeClr val="accent1"/>
            </a:solidFill>
            <a:prstDash val="solid"/>
            <a:round/>
            <a:headEnd type="none" w="med" len="med"/>
            <a:tailEnd type="triangle"/>
          </a:ln>
          <a:effectLst/>
        </p:spPr>
      </p:cxnSp>
      <p:sp>
        <p:nvSpPr>
          <p:cNvPr id="3" name="Slide Number Placeholder 2">
            <a:extLst>
              <a:ext uri="{FF2B5EF4-FFF2-40B4-BE49-F238E27FC236}">
                <a16:creationId xmlns:a16="http://schemas.microsoft.com/office/drawing/2014/main" id="{8AED981E-5518-4679-9FFA-EB903F3AF5F1}"/>
              </a:ext>
            </a:extLst>
          </p:cNvPr>
          <p:cNvSpPr>
            <a:spLocks noGrp="1"/>
          </p:cNvSpPr>
          <p:nvPr>
            <p:ph type="sldNum" sz="quarter" idx="10"/>
          </p:nvPr>
        </p:nvSpPr>
        <p:spPr/>
        <p:txBody>
          <a:bodyPr/>
          <a:lstStyle/>
          <a:p>
            <a:fld id="{D4325D4D-289E-48C1-B277-2BEB492A7D19}" type="slidenum">
              <a:rPr lang="en-US" smtClean="0"/>
              <a:pPr/>
              <a:t>7</a:t>
            </a:fld>
            <a:endParaRPr lang="en-US" dirty="0"/>
          </a:p>
        </p:txBody>
      </p:sp>
    </p:spTree>
    <p:extLst>
      <p:ext uri="{BB962C8B-B14F-4D97-AF65-F5344CB8AC3E}">
        <p14:creationId xmlns:p14="http://schemas.microsoft.com/office/powerpoint/2010/main" val="3066808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33" grpId="0" animBg="1"/>
      <p:bldP spid="44" grpId="0"/>
      <p:bldP spid="46" grpId="0"/>
      <p:bldP spid="47" grpId="0"/>
      <p:bldP spid="6" grpId="0" animBg="1"/>
      <p:bldP spid="10" grpId="0" animBg="1"/>
      <p:bldP spid="15" grpId="0" animBg="1"/>
      <p:bldP spid="18" grpId="0" animBg="1"/>
      <p:bldP spid="40" grpId="0" animBg="1"/>
      <p:bldP spid="5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 y="199843"/>
            <a:ext cx="9144000" cy="572464"/>
          </a:xfrm>
        </p:spPr>
        <p:txBody>
          <a:bodyPr/>
          <a:lstStyle/>
          <a:p>
            <a:r>
              <a:rPr lang="en-US" dirty="0"/>
              <a:t>Total Error Identity for the Mean of the Encoded Data</a:t>
            </a:r>
          </a:p>
        </p:txBody>
      </p:sp>
      <p:sp>
        <p:nvSpPr>
          <p:cNvPr id="9" name="Content Placeholder 8"/>
          <p:cNvSpPr>
            <a:spLocks noGrp="1"/>
          </p:cNvSpPr>
          <p:nvPr>
            <p:ph sz="quarter" idx="12"/>
          </p:nvPr>
        </p:nvSpPr>
        <p:spPr>
          <a:xfrm>
            <a:off x="152400" y="868806"/>
            <a:ext cx="8077200" cy="487985"/>
          </a:xfrm>
          <a:ln>
            <a:noFill/>
          </a:ln>
        </p:spPr>
        <p:txBody>
          <a:bodyPr/>
          <a:lstStyle/>
          <a:p>
            <a:pPr marL="0" indent="0" algn="ctr">
              <a:buNone/>
            </a:pPr>
            <a:r>
              <a:rPr lang="en-US" sz="2800" dirty="0">
                <a:solidFill>
                  <a:srgbClr val="FF0000"/>
                </a:solidFill>
              </a:rPr>
              <a:t>Total Error</a:t>
            </a:r>
            <a:r>
              <a:rPr lang="en-US" sz="2800" dirty="0">
                <a:solidFill>
                  <a:schemeClr val="tx1">
                    <a:lumMod val="95000"/>
                    <a:lumOff val="5000"/>
                  </a:schemeClr>
                </a:solidFill>
              </a:rPr>
              <a:t> </a:t>
            </a:r>
            <a:r>
              <a:rPr lang="en-US" sz="2800" dirty="0"/>
              <a:t>= </a:t>
            </a:r>
            <a:r>
              <a:rPr lang="en-US" sz="2800" dirty="0">
                <a:solidFill>
                  <a:schemeClr val="accent1">
                    <a:lumMod val="60000"/>
                    <a:lumOff val="40000"/>
                  </a:schemeClr>
                </a:solidFill>
              </a:rPr>
              <a:t>Data Enc Error</a:t>
            </a:r>
            <a:r>
              <a:rPr lang="en-US" sz="2800" dirty="0"/>
              <a:t>  + </a:t>
            </a:r>
            <a:r>
              <a:rPr lang="en-US" sz="2800" dirty="0">
                <a:solidFill>
                  <a:schemeClr val="accent2">
                    <a:lumMod val="75000"/>
                  </a:schemeClr>
                </a:solidFill>
              </a:rPr>
              <a:t>Samp Recr Error</a:t>
            </a:r>
          </a:p>
          <a:p>
            <a:pPr marL="0" indent="0" algn="ctr">
              <a:buNone/>
            </a:pPr>
            <a:endParaRPr lang="en-US" dirty="0"/>
          </a:p>
          <a:p>
            <a:pPr marL="0" indent="0" algn="ctr">
              <a:buNone/>
            </a:pPr>
            <a:endParaRPr lang="en-US" dirty="0"/>
          </a:p>
        </p:txBody>
      </p:sp>
      <p:graphicFrame>
        <p:nvGraphicFramePr>
          <p:cNvPr id="2" name="Object 1">
            <a:extLst>
              <a:ext uri="{FF2B5EF4-FFF2-40B4-BE49-F238E27FC236}">
                <a16:creationId xmlns:a16="http://schemas.microsoft.com/office/drawing/2014/main" id="{5ED4B898-B642-4192-AE29-555D4B6C3ACE}"/>
              </a:ext>
            </a:extLst>
          </p:cNvPr>
          <p:cNvGraphicFramePr>
            <a:graphicFrameLocks noChangeAspect="1"/>
          </p:cNvGraphicFramePr>
          <p:nvPr>
            <p:extLst>
              <p:ext uri="{D42A27DB-BD31-4B8C-83A1-F6EECF244321}">
                <p14:modId xmlns:p14="http://schemas.microsoft.com/office/powerpoint/2010/main" val="2647979087"/>
              </p:ext>
            </p:extLst>
          </p:nvPr>
        </p:nvGraphicFramePr>
        <p:xfrm>
          <a:off x="762000" y="1419981"/>
          <a:ext cx="6978650" cy="581025"/>
        </p:xfrm>
        <a:graphic>
          <a:graphicData uri="http://schemas.openxmlformats.org/presentationml/2006/ole">
            <mc:AlternateContent xmlns:mc="http://schemas.openxmlformats.org/markup-compatibility/2006">
              <mc:Choice xmlns:v="urn:schemas-microsoft-com:vml" Requires="v">
                <p:oleObj spid="_x0000_s21654" name="Equation" r:id="rId4" imgW="2895480" imgH="241200" progId="Equation.DSMT4">
                  <p:embed/>
                </p:oleObj>
              </mc:Choice>
              <mc:Fallback>
                <p:oleObj name="Equation" r:id="rId4" imgW="2895480" imgH="241200" progId="Equation.DSMT4">
                  <p:embed/>
                  <p:pic>
                    <p:nvPicPr>
                      <p:cNvPr id="0" name=""/>
                      <p:cNvPicPr/>
                      <p:nvPr/>
                    </p:nvPicPr>
                    <p:blipFill>
                      <a:blip r:embed="rId5"/>
                      <a:stretch>
                        <a:fillRect/>
                      </a:stretch>
                    </p:blipFill>
                    <p:spPr>
                      <a:xfrm>
                        <a:off x="762000" y="1419981"/>
                        <a:ext cx="6978650" cy="581025"/>
                      </a:xfrm>
                      <a:prstGeom prst="rect">
                        <a:avLst/>
                      </a:prstGeom>
                    </p:spPr>
                  </p:pic>
                </p:oleObj>
              </mc:Fallback>
            </mc:AlternateContent>
          </a:graphicData>
        </a:graphic>
      </p:graphicFrame>
      <p:grpSp>
        <p:nvGrpSpPr>
          <p:cNvPr id="6" name="Group 5">
            <a:extLst>
              <a:ext uri="{FF2B5EF4-FFF2-40B4-BE49-F238E27FC236}">
                <a16:creationId xmlns:a16="http://schemas.microsoft.com/office/drawing/2014/main" id="{DDF37186-7972-48C9-AC77-6C7E855CB884}"/>
              </a:ext>
            </a:extLst>
          </p:cNvPr>
          <p:cNvGrpSpPr/>
          <p:nvPr/>
        </p:nvGrpSpPr>
        <p:grpSpPr>
          <a:xfrm>
            <a:off x="2440278" y="2114550"/>
            <a:ext cx="3198522" cy="2590800"/>
            <a:chOff x="2209800" y="2114550"/>
            <a:chExt cx="3198522" cy="2590800"/>
          </a:xfrm>
        </p:grpSpPr>
        <p:sp>
          <p:nvSpPr>
            <p:cNvPr id="3" name="Arrow: Up 2">
              <a:extLst>
                <a:ext uri="{FF2B5EF4-FFF2-40B4-BE49-F238E27FC236}">
                  <a16:creationId xmlns:a16="http://schemas.microsoft.com/office/drawing/2014/main" id="{BEB0836E-FBD8-49DB-A880-04F6D38E83EC}"/>
                </a:ext>
              </a:extLst>
            </p:cNvPr>
            <p:cNvSpPr/>
            <p:nvPr/>
          </p:nvSpPr>
          <p:spPr bwMode="auto">
            <a:xfrm>
              <a:off x="2209800" y="2114550"/>
              <a:ext cx="3198522" cy="2590800"/>
            </a:xfrm>
            <a:prstGeom prst="upArrow">
              <a:avLst>
                <a:gd name="adj1" fmla="val 50000"/>
                <a:gd name="adj2" fmla="val 50000"/>
              </a:avLst>
            </a:prstGeom>
            <a:solidFill>
              <a:schemeClr val="accent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a typeface="ヒラギノ角ゴ Pro W3" pitchFamily="1" charset="-128"/>
              </a:endParaRPr>
            </a:p>
          </p:txBody>
        </p:sp>
        <p:sp>
          <p:nvSpPr>
            <p:cNvPr id="11" name="TextBox 10">
              <a:extLst>
                <a:ext uri="{FF2B5EF4-FFF2-40B4-BE49-F238E27FC236}">
                  <a16:creationId xmlns:a16="http://schemas.microsoft.com/office/drawing/2014/main" id="{D6F34205-CCA2-4D96-8CC8-B56E48F65459}"/>
                </a:ext>
              </a:extLst>
            </p:cNvPr>
            <p:cNvSpPr txBox="1"/>
            <p:nvPr/>
          </p:nvSpPr>
          <p:spPr>
            <a:xfrm>
              <a:off x="2990697" y="2598760"/>
              <a:ext cx="1636729" cy="1754326"/>
            </a:xfrm>
            <a:prstGeom prst="rect">
              <a:avLst/>
            </a:prstGeom>
            <a:noFill/>
            <a:ln>
              <a:noFill/>
            </a:ln>
          </p:spPr>
          <p:txBody>
            <a:bodyPr wrap="square" rtlCol="0">
              <a:spAutoFit/>
            </a:bodyPr>
            <a:lstStyle/>
            <a:p>
              <a:pPr algn="ctr"/>
              <a:r>
                <a:rPr lang="en-US" dirty="0">
                  <a:solidFill>
                    <a:schemeClr val="bg1"/>
                  </a:solidFill>
                </a:rPr>
                <a:t>Specification</a:t>
              </a:r>
            </a:p>
            <a:p>
              <a:pPr algn="ctr"/>
              <a:endParaRPr lang="en-US" dirty="0">
                <a:solidFill>
                  <a:schemeClr val="bg1"/>
                </a:solidFill>
              </a:endParaRPr>
            </a:p>
            <a:p>
              <a:pPr algn="ctr"/>
              <a:r>
                <a:rPr lang="en-US" dirty="0">
                  <a:solidFill>
                    <a:schemeClr val="bg1"/>
                  </a:solidFill>
                </a:rPr>
                <a:t>Measurement</a:t>
              </a:r>
            </a:p>
            <a:p>
              <a:pPr algn="ctr"/>
              <a:endParaRPr lang="en-US" dirty="0">
                <a:solidFill>
                  <a:schemeClr val="bg1"/>
                </a:solidFill>
              </a:endParaRPr>
            </a:p>
            <a:p>
              <a:pPr algn="ctr"/>
              <a:r>
                <a:rPr lang="en-US" dirty="0">
                  <a:solidFill>
                    <a:schemeClr val="bg1"/>
                  </a:solidFill>
                </a:rPr>
                <a:t>Data Processing</a:t>
              </a:r>
            </a:p>
          </p:txBody>
        </p:sp>
      </p:grpSp>
      <p:grpSp>
        <p:nvGrpSpPr>
          <p:cNvPr id="5" name="Group 4">
            <a:extLst>
              <a:ext uri="{FF2B5EF4-FFF2-40B4-BE49-F238E27FC236}">
                <a16:creationId xmlns:a16="http://schemas.microsoft.com/office/drawing/2014/main" id="{5F078789-32D8-4CBD-AF9B-87376ADF0137}"/>
              </a:ext>
            </a:extLst>
          </p:cNvPr>
          <p:cNvGrpSpPr/>
          <p:nvPr/>
        </p:nvGrpSpPr>
        <p:grpSpPr>
          <a:xfrm>
            <a:off x="5335878" y="2114550"/>
            <a:ext cx="3198522" cy="2615809"/>
            <a:chOff x="4872904" y="2076947"/>
            <a:chExt cx="3198522" cy="2615809"/>
          </a:xfrm>
        </p:grpSpPr>
        <p:sp>
          <p:nvSpPr>
            <p:cNvPr id="15" name="Arrow: Up 14">
              <a:extLst>
                <a:ext uri="{FF2B5EF4-FFF2-40B4-BE49-F238E27FC236}">
                  <a16:creationId xmlns:a16="http://schemas.microsoft.com/office/drawing/2014/main" id="{7F9D8449-FE83-43EF-BB6A-E6DCDEE93878}"/>
                </a:ext>
              </a:extLst>
            </p:cNvPr>
            <p:cNvSpPr/>
            <p:nvPr/>
          </p:nvSpPr>
          <p:spPr bwMode="auto">
            <a:xfrm>
              <a:off x="4872904" y="2076947"/>
              <a:ext cx="3198522" cy="2590800"/>
            </a:xfrm>
            <a:prstGeom prst="upArrow">
              <a:avLst>
                <a:gd name="adj1" fmla="val 50000"/>
                <a:gd name="adj2" fmla="val 50000"/>
              </a:avLst>
            </a:prstGeom>
            <a:solidFill>
              <a:schemeClr val="accent2">
                <a:lumMod val="75000"/>
              </a:schemeClr>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charset="0"/>
                <a:ea typeface="ヒラギノ角ゴ Pro W3" pitchFamily="1" charset="-128"/>
              </a:endParaRPr>
            </a:p>
          </p:txBody>
        </p:sp>
        <p:sp>
          <p:nvSpPr>
            <p:cNvPr id="14" name="TextBox 13">
              <a:extLst>
                <a:ext uri="{FF2B5EF4-FFF2-40B4-BE49-F238E27FC236}">
                  <a16:creationId xmlns:a16="http://schemas.microsoft.com/office/drawing/2014/main" id="{DE83ED74-E2C1-46C9-8683-D2F0101F7049}"/>
                </a:ext>
              </a:extLst>
            </p:cNvPr>
            <p:cNvSpPr txBox="1"/>
            <p:nvPr/>
          </p:nvSpPr>
          <p:spPr>
            <a:xfrm>
              <a:off x="5653801" y="2661431"/>
              <a:ext cx="1636729" cy="2031325"/>
            </a:xfrm>
            <a:prstGeom prst="rect">
              <a:avLst/>
            </a:prstGeom>
            <a:noFill/>
            <a:ln>
              <a:noFill/>
            </a:ln>
          </p:spPr>
          <p:txBody>
            <a:bodyPr wrap="square" rtlCol="0">
              <a:spAutoFit/>
            </a:bodyPr>
            <a:lstStyle/>
            <a:p>
              <a:pPr algn="ctr"/>
              <a:r>
                <a:rPr lang="en-US" dirty="0">
                  <a:solidFill>
                    <a:schemeClr val="bg1"/>
                  </a:solidFill>
                </a:rPr>
                <a:t>Non-coverage</a:t>
              </a:r>
            </a:p>
            <a:p>
              <a:pPr algn="ctr"/>
              <a:endParaRPr lang="en-US" dirty="0">
                <a:solidFill>
                  <a:schemeClr val="bg1"/>
                </a:solidFill>
              </a:endParaRPr>
            </a:p>
            <a:p>
              <a:pPr algn="ctr"/>
              <a:r>
                <a:rPr lang="en-US" dirty="0">
                  <a:solidFill>
                    <a:schemeClr val="bg1"/>
                  </a:solidFill>
                </a:rPr>
                <a:t>Non-selection</a:t>
              </a:r>
            </a:p>
            <a:p>
              <a:pPr algn="ctr"/>
              <a:endParaRPr lang="en-US" dirty="0">
                <a:solidFill>
                  <a:schemeClr val="bg1"/>
                </a:solidFill>
              </a:endParaRPr>
            </a:p>
            <a:p>
              <a:pPr algn="ctr"/>
              <a:r>
                <a:rPr lang="en-US" dirty="0">
                  <a:solidFill>
                    <a:schemeClr val="bg1"/>
                  </a:solidFill>
                </a:rPr>
                <a:t>Nonresponse</a:t>
              </a:r>
            </a:p>
            <a:p>
              <a:pPr algn="ctr"/>
              <a:r>
                <a:rPr lang="en-US" dirty="0">
                  <a:solidFill>
                    <a:schemeClr val="bg1"/>
                  </a:solidFill>
                </a:rPr>
                <a:t>(noncontact/</a:t>
              </a:r>
            </a:p>
            <a:p>
              <a:pPr algn="ctr"/>
              <a:r>
                <a:rPr lang="en-US" dirty="0">
                  <a:solidFill>
                    <a:schemeClr val="bg1"/>
                  </a:solidFill>
                </a:rPr>
                <a:t>refusal)</a:t>
              </a:r>
            </a:p>
          </p:txBody>
        </p:sp>
      </p:grpSp>
      <p:sp>
        <p:nvSpPr>
          <p:cNvPr id="4" name="Slide Number Placeholder 3">
            <a:extLst>
              <a:ext uri="{FF2B5EF4-FFF2-40B4-BE49-F238E27FC236}">
                <a16:creationId xmlns:a16="http://schemas.microsoft.com/office/drawing/2014/main" id="{307C2739-AA46-4F7E-981A-CD61EDE79119}"/>
              </a:ext>
            </a:extLst>
          </p:cNvPr>
          <p:cNvSpPr>
            <a:spLocks noGrp="1"/>
          </p:cNvSpPr>
          <p:nvPr>
            <p:ph type="sldNum" sz="quarter" idx="10"/>
          </p:nvPr>
        </p:nvSpPr>
        <p:spPr/>
        <p:txBody>
          <a:bodyPr/>
          <a:lstStyle/>
          <a:p>
            <a:fld id="{D4325D4D-289E-48C1-B277-2BEB492A7D19}" type="slidenum">
              <a:rPr lang="en-US" smtClean="0"/>
              <a:pPr/>
              <a:t>8</a:t>
            </a:fld>
            <a:endParaRPr lang="en-US" dirty="0"/>
          </a:p>
        </p:txBody>
      </p:sp>
    </p:spTree>
    <p:extLst>
      <p:ext uri="{BB962C8B-B14F-4D97-AF65-F5344CB8AC3E}">
        <p14:creationId xmlns:p14="http://schemas.microsoft.com/office/powerpoint/2010/main" val="1343811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BDAD1D2-09F4-497D-9390-814EADBC7245}"/>
              </a:ext>
            </a:extLst>
          </p:cNvPr>
          <p:cNvSpPr>
            <a:spLocks noGrp="1"/>
          </p:cNvSpPr>
          <p:nvPr>
            <p:ph type="title"/>
          </p:nvPr>
        </p:nvSpPr>
        <p:spPr>
          <a:xfrm>
            <a:off x="1" y="-7089"/>
            <a:ext cx="9140826" cy="572464"/>
          </a:xfrm>
        </p:spPr>
        <p:txBody>
          <a:bodyPr/>
          <a:lstStyle/>
          <a:p>
            <a:r>
              <a:rPr lang="en-US" dirty="0"/>
              <a:t>Data Encoding Error</a:t>
            </a:r>
          </a:p>
        </p:txBody>
      </p:sp>
      <p:sp>
        <p:nvSpPr>
          <p:cNvPr id="6" name="Content Placeholder 5">
            <a:extLst>
              <a:ext uri="{FF2B5EF4-FFF2-40B4-BE49-F238E27FC236}">
                <a16:creationId xmlns:a16="http://schemas.microsoft.com/office/drawing/2014/main" id="{36E0B498-FC19-4E0D-9309-743012F805FD}"/>
              </a:ext>
            </a:extLst>
          </p:cNvPr>
          <p:cNvSpPr>
            <a:spLocks noGrp="1"/>
          </p:cNvSpPr>
          <p:nvPr>
            <p:ph idx="1"/>
          </p:nvPr>
        </p:nvSpPr>
        <p:spPr>
          <a:xfrm>
            <a:off x="304800" y="645914"/>
            <a:ext cx="8229600" cy="3546872"/>
          </a:xfrm>
        </p:spPr>
        <p:txBody>
          <a:bodyPr/>
          <a:lstStyle/>
          <a:p>
            <a:r>
              <a:rPr lang="en-US" sz="2400" i="1" dirty="0"/>
              <a:t>x</a:t>
            </a:r>
            <a:r>
              <a:rPr lang="en-US" sz="2400" i="1" baseline="-25000" dirty="0"/>
              <a:t>i</a:t>
            </a:r>
            <a:r>
              <a:rPr lang="en-US" sz="2400" dirty="0"/>
              <a:t> is the true characteristic for the </a:t>
            </a:r>
            <a:r>
              <a:rPr lang="en-US" sz="2400" i="1" dirty="0"/>
              <a:t>i</a:t>
            </a:r>
            <a:r>
              <a:rPr lang="en-US" sz="2400" dirty="0"/>
              <a:t>th sample unit</a:t>
            </a:r>
          </a:p>
          <a:p>
            <a:r>
              <a:rPr lang="en-US" sz="2400" i="1" dirty="0"/>
              <a:t>y</a:t>
            </a:r>
            <a:r>
              <a:rPr lang="en-US" sz="2400" i="1" baseline="-25000" dirty="0"/>
              <a:t>i</a:t>
            </a:r>
            <a:r>
              <a:rPr lang="en-US" sz="2400" dirty="0"/>
              <a:t> is the encoded value of </a:t>
            </a:r>
            <a:r>
              <a:rPr lang="en-US" sz="2400" i="1" dirty="0"/>
              <a:t>x</a:t>
            </a:r>
            <a:r>
              <a:rPr lang="en-US" sz="2400" i="1" baseline="-25000" dirty="0"/>
              <a:t>i</a:t>
            </a:r>
            <a:r>
              <a:rPr lang="en-US" sz="2400" dirty="0"/>
              <a:t> </a:t>
            </a:r>
          </a:p>
          <a:p>
            <a:r>
              <a:rPr lang="el-GR" sz="2400" i="1" dirty="0"/>
              <a:t>ε</a:t>
            </a:r>
            <a:r>
              <a:rPr lang="en-US" sz="2400" i="1" baseline="-25000" dirty="0"/>
              <a:t>i</a:t>
            </a:r>
            <a:r>
              <a:rPr lang="en-US" sz="2400" i="1" dirty="0"/>
              <a:t> = y</a:t>
            </a:r>
            <a:r>
              <a:rPr lang="en-US" sz="2400" i="1" baseline="-25000" dirty="0"/>
              <a:t>i</a:t>
            </a:r>
            <a:r>
              <a:rPr lang="en-US" sz="2400" i="1" dirty="0"/>
              <a:t>  - x</a:t>
            </a:r>
            <a:r>
              <a:rPr lang="en-US" sz="2400" i="1" baseline="-25000" dirty="0"/>
              <a:t>i</a:t>
            </a:r>
            <a:r>
              <a:rPr lang="en-US" sz="2400" i="1" dirty="0"/>
              <a:t> </a:t>
            </a:r>
            <a:r>
              <a:rPr lang="en-US" sz="2400" dirty="0"/>
              <a:t>is the error in the encoded value for the </a:t>
            </a:r>
            <a:r>
              <a:rPr lang="en-US" sz="2400" i="1" dirty="0"/>
              <a:t>i</a:t>
            </a:r>
            <a:r>
              <a:rPr lang="en-US" sz="2400" dirty="0"/>
              <a:t>th sample unit</a:t>
            </a:r>
          </a:p>
          <a:p>
            <a:pPr lvl="1"/>
            <a:r>
              <a:rPr lang="en-US" sz="2200" dirty="0"/>
              <a:t>Assume </a:t>
            </a:r>
            <a:r>
              <a:rPr lang="el-GR" sz="2000" i="1" dirty="0"/>
              <a:t>ε</a:t>
            </a:r>
            <a:r>
              <a:rPr lang="en-US" sz="2000" i="1" baseline="-25000" dirty="0"/>
              <a:t>i</a:t>
            </a:r>
            <a:r>
              <a:rPr lang="en-US" sz="2000" i="1" dirty="0"/>
              <a:t> ~ i.i.d </a:t>
            </a:r>
            <a:r>
              <a:rPr lang="en-US" sz="2000" dirty="0"/>
              <a:t>(</a:t>
            </a:r>
            <a:r>
              <a:rPr lang="en-US" sz="2000" i="1" dirty="0"/>
              <a:t>B</a:t>
            </a:r>
            <a:r>
              <a:rPr lang="el-GR" sz="2400" i="1" baseline="-25000" dirty="0"/>
              <a:t>ε</a:t>
            </a:r>
            <a:r>
              <a:rPr lang="en-US" sz="2400" i="1" baseline="-25000" dirty="0"/>
              <a:t> </a:t>
            </a:r>
            <a:r>
              <a:rPr lang="en-US" sz="2400" i="1" dirty="0"/>
              <a:t>,    </a:t>
            </a:r>
            <a:r>
              <a:rPr lang="en-US" sz="2000" dirty="0"/>
              <a:t>)</a:t>
            </a:r>
            <a:endParaRPr lang="en-US" sz="2000" baseline="-25000" dirty="0"/>
          </a:p>
        </p:txBody>
      </p:sp>
      <p:graphicFrame>
        <p:nvGraphicFramePr>
          <p:cNvPr id="2" name="Object 1">
            <a:extLst>
              <a:ext uri="{FF2B5EF4-FFF2-40B4-BE49-F238E27FC236}">
                <a16:creationId xmlns:a16="http://schemas.microsoft.com/office/drawing/2014/main" id="{CBE179D5-D626-431E-9990-90A42BAC95C2}"/>
              </a:ext>
            </a:extLst>
          </p:cNvPr>
          <p:cNvGraphicFramePr>
            <a:graphicFrameLocks noChangeAspect="1"/>
          </p:cNvGraphicFramePr>
          <p:nvPr>
            <p:extLst>
              <p:ext uri="{D42A27DB-BD31-4B8C-83A1-F6EECF244321}">
                <p14:modId xmlns:p14="http://schemas.microsoft.com/office/powerpoint/2010/main" val="2355840855"/>
              </p:ext>
            </p:extLst>
          </p:nvPr>
        </p:nvGraphicFramePr>
        <p:xfrm>
          <a:off x="1752600" y="2756251"/>
          <a:ext cx="4175125" cy="1139825"/>
        </p:xfrm>
        <a:graphic>
          <a:graphicData uri="http://schemas.openxmlformats.org/presentationml/2006/ole">
            <mc:AlternateContent xmlns:mc="http://schemas.openxmlformats.org/markup-compatibility/2006">
              <mc:Choice xmlns:v="urn:schemas-microsoft-com:vml" Requires="v">
                <p:oleObj spid="_x0000_s40158" name="Equation" r:id="rId3" imgW="1536480" imgH="419040" progId="Equation.DSMT4">
                  <p:embed/>
                </p:oleObj>
              </mc:Choice>
              <mc:Fallback>
                <p:oleObj name="Equation" r:id="rId3" imgW="1536480" imgH="419040" progId="Equation.DSMT4">
                  <p:embed/>
                  <p:pic>
                    <p:nvPicPr>
                      <p:cNvPr id="2" name="Object 1">
                        <a:extLst>
                          <a:ext uri="{FF2B5EF4-FFF2-40B4-BE49-F238E27FC236}">
                            <a16:creationId xmlns:a16="http://schemas.microsoft.com/office/drawing/2014/main" id="{CBE179D5-D626-431E-9990-90A42BAC95C2}"/>
                          </a:ext>
                        </a:extLst>
                      </p:cNvPr>
                      <p:cNvPicPr/>
                      <p:nvPr/>
                    </p:nvPicPr>
                    <p:blipFill>
                      <a:blip r:embed="rId4"/>
                      <a:stretch>
                        <a:fillRect/>
                      </a:stretch>
                    </p:blipFill>
                    <p:spPr>
                      <a:xfrm>
                        <a:off x="1752600" y="2756251"/>
                        <a:ext cx="4175125" cy="1139825"/>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id="{1172FB8E-54C4-4E04-BBEE-BD277EECDBA7}"/>
              </a:ext>
            </a:extLst>
          </p:cNvPr>
          <p:cNvGraphicFramePr>
            <a:graphicFrameLocks noChangeAspect="1"/>
          </p:cNvGraphicFramePr>
          <p:nvPr>
            <p:extLst>
              <p:ext uri="{D42A27DB-BD31-4B8C-83A1-F6EECF244321}">
                <p14:modId xmlns:p14="http://schemas.microsoft.com/office/powerpoint/2010/main" val="2104958465"/>
              </p:ext>
            </p:extLst>
          </p:nvPr>
        </p:nvGraphicFramePr>
        <p:xfrm>
          <a:off x="3276600" y="2300286"/>
          <a:ext cx="457200" cy="542927"/>
        </p:xfrm>
        <a:graphic>
          <a:graphicData uri="http://schemas.openxmlformats.org/presentationml/2006/ole">
            <mc:AlternateContent xmlns:mc="http://schemas.openxmlformats.org/markup-compatibility/2006">
              <mc:Choice xmlns:v="urn:schemas-microsoft-com:vml" Requires="v">
                <p:oleObj spid="_x0000_s40159" name="Equation" r:id="rId5" imgW="203040" imgH="241200" progId="Equation.DSMT4">
                  <p:embed/>
                </p:oleObj>
              </mc:Choice>
              <mc:Fallback>
                <p:oleObj name="Equation" r:id="rId5" imgW="203040" imgH="241200" progId="Equation.DSMT4">
                  <p:embed/>
                  <p:pic>
                    <p:nvPicPr>
                      <p:cNvPr id="3" name="Object 2">
                        <a:extLst>
                          <a:ext uri="{FF2B5EF4-FFF2-40B4-BE49-F238E27FC236}">
                            <a16:creationId xmlns:a16="http://schemas.microsoft.com/office/drawing/2014/main" id="{1172FB8E-54C4-4E04-BBEE-BD277EECDBA7}"/>
                          </a:ext>
                        </a:extLst>
                      </p:cNvPr>
                      <p:cNvPicPr/>
                      <p:nvPr/>
                    </p:nvPicPr>
                    <p:blipFill>
                      <a:blip r:embed="rId6"/>
                      <a:stretch>
                        <a:fillRect/>
                      </a:stretch>
                    </p:blipFill>
                    <p:spPr>
                      <a:xfrm>
                        <a:off x="3276600" y="2300286"/>
                        <a:ext cx="457200" cy="542927"/>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06649B72-4514-44BD-B4B2-C05172A6925E}"/>
              </a:ext>
            </a:extLst>
          </p:cNvPr>
          <p:cNvSpPr txBox="1"/>
          <p:nvPr/>
        </p:nvSpPr>
        <p:spPr>
          <a:xfrm>
            <a:off x="3733800" y="4363818"/>
            <a:ext cx="1524000" cy="646331"/>
          </a:xfrm>
          <a:prstGeom prst="rect">
            <a:avLst/>
          </a:prstGeom>
          <a:noFill/>
        </p:spPr>
        <p:txBody>
          <a:bodyPr wrap="square" rtlCol="0">
            <a:spAutoFit/>
          </a:bodyPr>
          <a:lstStyle/>
          <a:p>
            <a:r>
              <a:rPr lang="en-US" dirty="0"/>
              <a:t>Data capture error bias</a:t>
            </a:r>
          </a:p>
        </p:txBody>
      </p:sp>
      <p:sp>
        <p:nvSpPr>
          <p:cNvPr id="11" name="TextBox 10">
            <a:extLst>
              <a:ext uri="{FF2B5EF4-FFF2-40B4-BE49-F238E27FC236}">
                <a16:creationId xmlns:a16="http://schemas.microsoft.com/office/drawing/2014/main" id="{82FAFB10-545E-4EA4-8767-3EC91EAF4EE7}"/>
              </a:ext>
            </a:extLst>
          </p:cNvPr>
          <p:cNvSpPr txBox="1"/>
          <p:nvPr/>
        </p:nvSpPr>
        <p:spPr>
          <a:xfrm>
            <a:off x="5334000" y="4363819"/>
            <a:ext cx="1676400" cy="646331"/>
          </a:xfrm>
          <a:prstGeom prst="rect">
            <a:avLst/>
          </a:prstGeom>
          <a:noFill/>
        </p:spPr>
        <p:txBody>
          <a:bodyPr wrap="square" rtlCol="0">
            <a:spAutoFit/>
          </a:bodyPr>
          <a:lstStyle/>
          <a:p>
            <a:r>
              <a:rPr lang="en-US" dirty="0"/>
              <a:t>Data capture error variance</a:t>
            </a:r>
          </a:p>
        </p:txBody>
      </p:sp>
      <p:cxnSp>
        <p:nvCxnSpPr>
          <p:cNvPr id="13" name="Straight Arrow Connector 12">
            <a:extLst>
              <a:ext uri="{FF2B5EF4-FFF2-40B4-BE49-F238E27FC236}">
                <a16:creationId xmlns:a16="http://schemas.microsoft.com/office/drawing/2014/main" id="{A8B600CD-DEA0-4777-AE04-4C1802016B9D}"/>
              </a:ext>
            </a:extLst>
          </p:cNvPr>
          <p:cNvCxnSpPr>
            <a:cxnSpLocks/>
          </p:cNvCxnSpPr>
          <p:nvPr/>
        </p:nvCxnSpPr>
        <p:spPr bwMode="auto">
          <a:xfrm flipV="1">
            <a:off x="4648200" y="3936346"/>
            <a:ext cx="0" cy="512880"/>
          </a:xfrm>
          <a:prstGeom prst="straightConnector1">
            <a:avLst/>
          </a:prstGeom>
          <a:noFill/>
          <a:ln w="9525" cap="flat" cmpd="sng" algn="ctr">
            <a:solidFill>
              <a:schemeClr val="tx1"/>
            </a:solidFill>
            <a:prstDash val="solid"/>
            <a:round/>
            <a:headEnd type="none" w="med" len="med"/>
            <a:tailEnd type="triangle"/>
          </a:ln>
          <a:effectLst/>
        </p:spPr>
      </p:cxnSp>
      <p:cxnSp>
        <p:nvCxnSpPr>
          <p:cNvPr id="14" name="Straight Arrow Connector 13">
            <a:extLst>
              <a:ext uri="{FF2B5EF4-FFF2-40B4-BE49-F238E27FC236}">
                <a16:creationId xmlns:a16="http://schemas.microsoft.com/office/drawing/2014/main" id="{50AFC444-E887-456A-BCAF-BE07FB5924A5}"/>
              </a:ext>
            </a:extLst>
          </p:cNvPr>
          <p:cNvCxnSpPr>
            <a:cxnSpLocks/>
          </p:cNvCxnSpPr>
          <p:nvPr/>
        </p:nvCxnSpPr>
        <p:spPr bwMode="auto">
          <a:xfrm flipV="1">
            <a:off x="5791200" y="3936346"/>
            <a:ext cx="0" cy="512880"/>
          </a:xfrm>
          <a:prstGeom prst="straightConnector1">
            <a:avLst/>
          </a:prstGeom>
          <a:noFill/>
          <a:ln w="9525" cap="flat" cmpd="sng" algn="ctr">
            <a:solidFill>
              <a:schemeClr val="tx1"/>
            </a:solidFill>
            <a:prstDash val="solid"/>
            <a:round/>
            <a:headEnd type="none" w="med" len="med"/>
            <a:tailEnd type="triangle"/>
          </a:ln>
          <a:effectLst/>
        </p:spPr>
      </p:cxnSp>
      <p:sp>
        <p:nvSpPr>
          <p:cNvPr id="4" name="Slide Number Placeholder 3">
            <a:extLst>
              <a:ext uri="{FF2B5EF4-FFF2-40B4-BE49-F238E27FC236}">
                <a16:creationId xmlns:a16="http://schemas.microsoft.com/office/drawing/2014/main" id="{0EB67548-1709-4FBD-8F71-7592CB9739DF}"/>
              </a:ext>
            </a:extLst>
          </p:cNvPr>
          <p:cNvSpPr>
            <a:spLocks noGrp="1"/>
          </p:cNvSpPr>
          <p:nvPr>
            <p:ph type="sldNum" sz="quarter" idx="10"/>
          </p:nvPr>
        </p:nvSpPr>
        <p:spPr/>
        <p:txBody>
          <a:bodyPr/>
          <a:lstStyle/>
          <a:p>
            <a:fld id="{D4325D4D-289E-48C1-B277-2BEB492A7D19}" type="slidenum">
              <a:rPr lang="en-US" smtClean="0"/>
              <a:pPr/>
              <a:t>9</a:t>
            </a:fld>
            <a:endParaRPr lang="en-US" dirty="0"/>
          </a:p>
        </p:txBody>
      </p:sp>
    </p:spTree>
    <p:extLst>
      <p:ext uri="{BB962C8B-B14F-4D97-AF65-F5344CB8AC3E}">
        <p14:creationId xmlns:p14="http://schemas.microsoft.com/office/powerpoint/2010/main" val="568033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theme/theme1.xml><?xml version="1.0" encoding="utf-8"?>
<a:theme xmlns:a="http://schemas.openxmlformats.org/drawingml/2006/main" name="RTI Corporate (White)">
  <a:themeElements>
    <a:clrScheme name="RTI Theme Colors">
      <a:dk1>
        <a:srgbClr val="000000"/>
      </a:dk1>
      <a:lt1>
        <a:srgbClr val="FFFFFF"/>
      </a:lt1>
      <a:dk2>
        <a:srgbClr val="000000"/>
      </a:dk2>
      <a:lt2>
        <a:srgbClr val="808080"/>
      </a:lt2>
      <a:accent1>
        <a:srgbClr val="085295"/>
      </a:accent1>
      <a:accent2>
        <a:srgbClr val="D06F1A"/>
      </a:accent2>
      <a:accent3>
        <a:srgbClr val="B1953A"/>
      </a:accent3>
      <a:accent4>
        <a:srgbClr val="FFC525"/>
      </a:accent4>
      <a:accent5>
        <a:srgbClr val="5D9732"/>
      </a:accent5>
      <a:accent6>
        <a:srgbClr val="4F2683"/>
      </a:accent6>
      <a:hlink>
        <a:srgbClr val="0045C7"/>
      </a:hlink>
      <a:folHlink>
        <a:srgbClr val="5D6EC9"/>
      </a:folHlink>
    </a:clrScheme>
    <a:fontScheme name="Custom Design">
      <a:majorFont>
        <a:latin typeface="Arial Narrow"/>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GSURV18 - Biemer presentation" id="{1B6ADF7E-47B2-45FB-BFDE-4E4F7F0965F1}" vid="{50282069-0B1C-485D-BEFC-5E7CA90935FB}"/>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BIGSURV18 - Biemer presentation</Template>
  <TotalTime>131</TotalTime>
  <Words>2368</Words>
  <Application>Microsoft Office PowerPoint</Application>
  <PresentationFormat>On-screen Show (16:9)</PresentationFormat>
  <Paragraphs>300</Paragraphs>
  <Slides>26</Slides>
  <Notes>15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2" baseType="lpstr">
      <vt:lpstr>Arial</vt:lpstr>
      <vt:lpstr>Arial Narrow</vt:lpstr>
      <vt:lpstr>Wingdings</vt:lpstr>
      <vt:lpstr>ヒラギノ角ゴ Pro W3</vt:lpstr>
      <vt:lpstr>RTI Corporate (White)</vt:lpstr>
      <vt:lpstr>Equation</vt:lpstr>
      <vt:lpstr>A Total Error Framework for Hybrid Estimation</vt:lpstr>
      <vt:lpstr>Outline</vt:lpstr>
      <vt:lpstr>Generalized TE Framework</vt:lpstr>
      <vt:lpstr>Generalized TE Framework – Sample Recruitment Process</vt:lpstr>
      <vt:lpstr>Generalized TE Framework – Sample Recruitment Process</vt:lpstr>
      <vt:lpstr>Generalized TE Framework – Sample Recruitment Process</vt:lpstr>
      <vt:lpstr>Generalized TE Framework – Data Encoding Process</vt:lpstr>
      <vt:lpstr>Total Error Identity for the Mean of the Encoded Data</vt:lpstr>
      <vt:lpstr>Data Encoding Error</vt:lpstr>
      <vt:lpstr>Sample Recruitment Error (or Errors of Nonobservation)</vt:lpstr>
      <vt:lpstr>Sample Recruitment Error </vt:lpstr>
      <vt:lpstr>Total Mean Squared Error of the Mean of a Generic Data Set</vt:lpstr>
      <vt:lpstr>Interpretation of </vt:lpstr>
      <vt:lpstr>Illustration of Some Uses of these Results?</vt:lpstr>
      <vt:lpstr>We try to answer this question for the US Residential Energy Consumption Survey (RECS)</vt:lpstr>
      <vt:lpstr>We try to answer this question for the US Residential Energy Consumption Survey (RECS)</vt:lpstr>
      <vt:lpstr>Evidence of Nonsampling Error from the RECS</vt:lpstr>
      <vt:lpstr>Evidence of Nonsampling Error from the RECS</vt:lpstr>
      <vt:lpstr>Input Parameters for Computing MSE</vt:lpstr>
      <vt:lpstr>RMSEs as a Function of ρRX for Zillow and RECS</vt:lpstr>
      <vt:lpstr>RMSEs as a Function of ρRX for Zillow and RECS</vt:lpstr>
      <vt:lpstr>RMSEs as a Function of ρRX for Zillow and RECS</vt:lpstr>
      <vt:lpstr>RMSEs as a Function of ρRX for Zillow </vt:lpstr>
      <vt:lpstr>Results Summary</vt:lpstr>
      <vt:lpstr>Potential Zillow Error Mitigation Strategies </vt:lpstr>
      <vt:lpstr>A Few Take Aways</vt:lpstr>
    </vt:vector>
  </TitlesOfParts>
  <Company>RTI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Total Error Framework for Hybrid Estimation</dc:title>
  <dc:creator>Biemer, Paul</dc:creator>
  <cp:lastModifiedBy>Biemer, Paul</cp:lastModifiedBy>
  <cp:revision>19</cp:revision>
  <dcterms:created xsi:type="dcterms:W3CDTF">2018-10-25T07:27:07Z</dcterms:created>
  <dcterms:modified xsi:type="dcterms:W3CDTF">2018-10-28T07:15:44Z</dcterms:modified>
</cp:coreProperties>
</file>