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59" r:id="rId5"/>
    <p:sldId id="269" r:id="rId6"/>
    <p:sldId id="270" r:id="rId7"/>
    <p:sldId id="257" r:id="rId8"/>
    <p:sldId id="258" r:id="rId9"/>
    <p:sldId id="266" r:id="rId10"/>
    <p:sldId id="272" r:id="rId11"/>
    <p:sldId id="267" r:id="rId12"/>
    <p:sldId id="263" r:id="rId13"/>
    <p:sldId id="260" r:id="rId14"/>
    <p:sldId id="262" r:id="rId15"/>
    <p:sldId id="273" r:id="rId16"/>
    <p:sldId id="271" r:id="rId17"/>
    <p:sldId id="26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Correctly Classified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QDA</c:v>
                </c:pt>
                <c:pt idx="1">
                  <c:v>LDA</c:v>
                </c:pt>
                <c:pt idx="2">
                  <c:v>Logistic Regression</c:v>
                </c:pt>
                <c:pt idx="3">
                  <c:v>KNN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93.67</c:v>
                </c:pt>
                <c:pt idx="1">
                  <c:v>94.94</c:v>
                </c:pt>
                <c:pt idx="2">
                  <c:v>94.93</c:v>
                </c:pt>
                <c:pt idx="3">
                  <c:v>98.73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Misclassified (%)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QDA</c:v>
                </c:pt>
                <c:pt idx="1">
                  <c:v>LDA</c:v>
                </c:pt>
                <c:pt idx="2">
                  <c:v>Logistic Regression</c:v>
                </c:pt>
                <c:pt idx="3">
                  <c:v>KNN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6.33</c:v>
                </c:pt>
                <c:pt idx="1">
                  <c:v>5.0599999999999996</c:v>
                </c:pt>
                <c:pt idx="2">
                  <c:v>5.07</c:v>
                </c:pt>
                <c:pt idx="3">
                  <c:v>1.27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939546272"/>
        <c:axId val="-939552256"/>
      </c:barChart>
      <c:catAx>
        <c:axId val="-939546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39552256"/>
        <c:crosses val="autoZero"/>
        <c:auto val="1"/>
        <c:lblAlgn val="ctr"/>
        <c:lblOffset val="100"/>
        <c:noMultiLvlLbl val="0"/>
      </c:catAx>
      <c:valAx>
        <c:axId val="-939552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39546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844841378864096"/>
          <c:y val="0.94153253844226437"/>
          <c:w val="0.26310306703816827"/>
          <c:h val="4.31318131184195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5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0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9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6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9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0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AF019-9F8E-427F-B17A-BA4E7EA190A5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0C9D-E726-454E-A5FE-35F2A759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8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585" y="1388853"/>
            <a:ext cx="11153955" cy="212110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Predicting Depression Occurrence Using Classification Algorithm in Data </a:t>
            </a:r>
            <a:r>
              <a:rPr lang="en-US" b="1" dirty="0" smtClean="0"/>
              <a:t>Mining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100" b="1" dirty="0" smtClean="0"/>
              <a:t>Abdur Rahman</a:t>
            </a:r>
          </a:p>
          <a:p>
            <a:r>
              <a:rPr lang="en-US" dirty="0" smtClean="0"/>
              <a:t>Department of Statistics</a:t>
            </a:r>
          </a:p>
          <a:p>
            <a:r>
              <a:rPr lang="en-US" dirty="0" err="1" smtClean="0"/>
              <a:t>Shahjalal</a:t>
            </a:r>
            <a:r>
              <a:rPr lang="en-US" dirty="0" smtClean="0"/>
              <a:t> University of Science and Technology</a:t>
            </a:r>
          </a:p>
          <a:p>
            <a:r>
              <a:rPr lang="en-US" dirty="0" err="1" smtClean="0"/>
              <a:t>Sylhet</a:t>
            </a:r>
            <a:r>
              <a:rPr lang="en-US" dirty="0" smtClean="0"/>
              <a:t>, Bangladesh</a:t>
            </a:r>
          </a:p>
          <a:p>
            <a:r>
              <a:rPr lang="en-US" dirty="0" smtClean="0"/>
              <a:t>E-mail: airdipu@gmail.com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31" y="-1"/>
            <a:ext cx="10515600" cy="202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38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logistic regression, the dependent variable is binary or dichotomous, i.e. it only contains data coded as 1 (TRUE, success, pregnant, etc.) or 0 (FALSE, failure, </a:t>
            </a:r>
            <a:r>
              <a:rPr lang="en-US" sz="2400" dirty="0" smtClean="0"/>
              <a:t>non-pregnant</a:t>
            </a:r>
            <a:r>
              <a:rPr lang="en-US" sz="2400" dirty="0"/>
              <a:t>, etc</a:t>
            </a:r>
            <a:r>
              <a:rPr lang="en-US" sz="2400" dirty="0" smtClean="0"/>
              <a:t>.)</a:t>
            </a:r>
          </a:p>
          <a:p>
            <a:r>
              <a:rPr lang="en-US" sz="2400" dirty="0"/>
              <a:t>The </a:t>
            </a:r>
            <a:r>
              <a:rPr lang="en-US" sz="2400" dirty="0" err="1"/>
              <a:t>logit</a:t>
            </a:r>
            <a:r>
              <a:rPr lang="en-US" sz="2400" dirty="0"/>
              <a:t> transformation is defined as the logged odds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612" y="3666004"/>
            <a:ext cx="6364941" cy="208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44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KNN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KNN is completely non-parametric: No assumptions are made about the shape of the decision boundary! </a:t>
            </a:r>
          </a:p>
          <a:p>
            <a:r>
              <a:rPr lang="en-US" dirty="0" smtClean="0"/>
              <a:t>We can expect KNN to dominate both LDA and Logistic Regression when the decision boundary is highly non-linear</a:t>
            </a:r>
          </a:p>
          <a:p>
            <a:r>
              <a:rPr lang="en-US" dirty="0"/>
              <a:t>The most intuitive nearest </a:t>
            </a:r>
            <a:r>
              <a:rPr lang="en-US" dirty="0" err="1"/>
              <a:t>neighbour</a:t>
            </a:r>
            <a:r>
              <a:rPr lang="en-US" dirty="0"/>
              <a:t> type classifier is the one nearest </a:t>
            </a:r>
            <a:r>
              <a:rPr lang="en-US" dirty="0" err="1"/>
              <a:t>neighbour</a:t>
            </a:r>
            <a:r>
              <a:rPr lang="en-US" dirty="0"/>
              <a:t> classifier that assigns a point x to the class of its closest </a:t>
            </a:r>
            <a:r>
              <a:rPr lang="en-US" dirty="0" err="1"/>
              <a:t>neighbour</a:t>
            </a:r>
            <a:r>
              <a:rPr lang="en-US" dirty="0"/>
              <a:t> in the feature space, that </a:t>
            </a:r>
            <a:r>
              <a:rPr lang="en-US" dirty="0" smtClean="0"/>
              <a:t>is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931" y="5100916"/>
            <a:ext cx="1506069" cy="32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634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3" y="6030835"/>
            <a:ext cx="10515600" cy="646981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Figure: Error Rate for Different Value of K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011" y="1"/>
            <a:ext cx="7427343" cy="603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333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Results &amp;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</a:t>
            </a:r>
            <a:r>
              <a:rPr lang="en-US" u="sng" dirty="0" smtClean="0"/>
              <a:t>true decision boundary </a:t>
            </a:r>
            <a:r>
              <a:rPr lang="en-US" dirty="0" smtClean="0"/>
              <a:t>is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Linear: LDA and Logistic outperforms</a:t>
            </a:r>
          </a:p>
          <a:p>
            <a:pPr lvl="1"/>
            <a:r>
              <a:rPr lang="en-US" dirty="0" smtClean="0"/>
              <a:t>Moderately Non-linear: QDA outperforms</a:t>
            </a:r>
          </a:p>
          <a:p>
            <a:pPr lvl="1"/>
            <a:r>
              <a:rPr lang="en-US" dirty="0" smtClean="0"/>
              <a:t>More complicated: KNN is superior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15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Results &amp; Discussions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87449"/>
              </p:ext>
            </p:extLst>
          </p:nvPr>
        </p:nvGraphicFramePr>
        <p:xfrm>
          <a:off x="1086928" y="1992700"/>
          <a:ext cx="9868620" cy="3307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9797"/>
                <a:gridCol w="3398807"/>
                <a:gridCol w="3140016"/>
              </a:tblGrid>
              <a:tr h="5658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Correctly Classified (%)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Misclassified (%)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5658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QDA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93.67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6.33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58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LDA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94.94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5.06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58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Logistic Regression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94.94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5.06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58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KNN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98.73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1.27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972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70" y="5840083"/>
            <a:ext cx="10515600" cy="67286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Figure: Graphical Representation of Accuracy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455080"/>
              </p:ext>
            </p:extLst>
          </p:nvPr>
        </p:nvGraphicFramePr>
        <p:xfrm>
          <a:off x="1190445" y="681487"/>
          <a:ext cx="9489057" cy="4968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7832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LDA and Logistic regression shows same accuracy</a:t>
            </a:r>
          </a:p>
          <a:p>
            <a:r>
              <a:rPr lang="en-US" dirty="0" smtClean="0"/>
              <a:t>QDA performs lowest accuracy</a:t>
            </a:r>
          </a:p>
          <a:p>
            <a:r>
              <a:rPr lang="en-US" dirty="0" smtClean="0"/>
              <a:t>KNN is better than LDA, QDA and Logistic regression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53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442" y="24613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/>
              <a:t>THANK YOU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968635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5725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Universal </a:t>
            </a:r>
            <a:r>
              <a:rPr lang="en-US" dirty="0"/>
              <a:t>definition of old age is </a:t>
            </a:r>
            <a:r>
              <a:rPr lang="en-US" dirty="0" smtClean="0"/>
              <a:t>elusive</a:t>
            </a:r>
          </a:p>
          <a:p>
            <a:r>
              <a:rPr lang="en-US" dirty="0" smtClean="0"/>
              <a:t>Only 6.13 percent is elder (60+) in Bangladesh</a:t>
            </a:r>
            <a:endParaRPr lang="en-US" dirty="0"/>
          </a:p>
          <a:p>
            <a:r>
              <a:rPr lang="en-US" dirty="0" smtClean="0"/>
              <a:t>Become </a:t>
            </a:r>
            <a:r>
              <a:rPr lang="en-US" dirty="0"/>
              <a:t>senile and lose </a:t>
            </a:r>
            <a:r>
              <a:rPr lang="en-US" dirty="0" smtClean="0"/>
              <a:t>ability </a:t>
            </a:r>
            <a:r>
              <a:rPr lang="en-US" dirty="0"/>
              <a:t>in physically and </a:t>
            </a:r>
            <a:r>
              <a:rPr lang="en-US" dirty="0" smtClean="0"/>
              <a:t>mentally</a:t>
            </a:r>
          </a:p>
          <a:p>
            <a:r>
              <a:rPr lang="en-US" dirty="0"/>
              <a:t>Aging is one of the embryonic problems </a:t>
            </a:r>
            <a:r>
              <a:rPr lang="en-US" dirty="0" smtClean="0"/>
              <a:t>in Bangladesh</a:t>
            </a:r>
          </a:p>
          <a:p>
            <a:r>
              <a:rPr lang="en-US" dirty="0" smtClean="0"/>
              <a:t>Self-assessments </a:t>
            </a:r>
            <a:r>
              <a:rPr lang="en-US" dirty="0"/>
              <a:t>of health are common components of population-based </a:t>
            </a:r>
            <a:r>
              <a:rPr lang="en-US" dirty="0" smtClean="0"/>
              <a:t>surveys</a:t>
            </a:r>
          </a:p>
          <a:p>
            <a:r>
              <a:rPr lang="en-US" dirty="0"/>
              <a:t>E</a:t>
            </a:r>
            <a:r>
              <a:rPr lang="en-US" dirty="0" smtClean="0"/>
              <a:t>lderly </a:t>
            </a:r>
            <a:r>
              <a:rPr lang="en-US" dirty="0"/>
              <a:t>are found to suffer from diseases like depression, sleeping problem, gastric problem, diabetes, mental problem and so on</a:t>
            </a:r>
          </a:p>
        </p:txBody>
      </p:sp>
    </p:spTree>
    <p:extLst>
      <p:ext uri="{BB962C8B-B14F-4D97-AF65-F5344CB8AC3E}">
        <p14:creationId xmlns:p14="http://schemas.microsoft.com/office/powerpoint/2010/main" val="1558625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Linear Discriminant Analysis (LDA)</a:t>
            </a:r>
          </a:p>
          <a:p>
            <a:r>
              <a:rPr lang="en-US" dirty="0" smtClean="0"/>
              <a:t>Quadratic Discriminant Analysis (QDA)</a:t>
            </a:r>
          </a:p>
          <a:p>
            <a:r>
              <a:rPr lang="en-US" dirty="0" smtClean="0"/>
              <a:t>Logistic Regression Analysis</a:t>
            </a:r>
          </a:p>
          <a:p>
            <a:r>
              <a:rPr lang="en-US" dirty="0" smtClean="0"/>
              <a:t>K-Nearest Neighbor (KNN)</a:t>
            </a:r>
          </a:p>
        </p:txBody>
      </p:sp>
    </p:spTree>
    <p:extLst>
      <p:ext uri="{BB962C8B-B14F-4D97-AF65-F5344CB8AC3E}">
        <p14:creationId xmlns:p14="http://schemas.microsoft.com/office/powerpoint/2010/main" val="428726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6096061"/>
            <a:ext cx="10515600" cy="662781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Figure: Architecture of Classification Algorithm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264" y="0"/>
            <a:ext cx="5541471" cy="609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17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Sampling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Cluster sampling</a:t>
            </a:r>
          </a:p>
          <a:p>
            <a:r>
              <a:rPr lang="en-US" dirty="0" smtClean="0"/>
              <a:t>Urban area, rural area, tea garden area and ethnic area</a:t>
            </a:r>
          </a:p>
          <a:p>
            <a:r>
              <a:rPr lang="en-US" dirty="0" smtClean="0"/>
              <a:t>Collected whole population from each cluster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6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data</a:t>
            </a:r>
          </a:p>
          <a:p>
            <a:r>
              <a:rPr lang="en-US" dirty="0" smtClean="0"/>
              <a:t>Collected during March to September 2015</a:t>
            </a:r>
          </a:p>
          <a:p>
            <a:r>
              <a:rPr lang="en-US" dirty="0" smtClean="0"/>
              <a:t>229 elderly peoples aged ranges from 60 to 60</a:t>
            </a:r>
            <a:r>
              <a:rPr lang="en-US" baseline="30000" dirty="0" smtClean="0"/>
              <a:t>+</a:t>
            </a:r>
            <a:endParaRPr lang="en-US" dirty="0" smtClean="0"/>
          </a:p>
          <a:p>
            <a:r>
              <a:rPr lang="en-US" dirty="0" smtClean="0"/>
              <a:t>Face to face personal interviews through questionnaires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1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Linear Discriminant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LDA  undertakes the same task as Logistic Regression. It classifies data based on categorical variables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Making profit or not</a:t>
            </a:r>
          </a:p>
          <a:p>
            <a:pPr lvl="1"/>
            <a:r>
              <a:rPr lang="en-US" dirty="0" smtClean="0"/>
              <a:t>Buy a product or not</a:t>
            </a:r>
          </a:p>
          <a:p>
            <a:pPr lvl="1"/>
            <a:r>
              <a:rPr lang="en-US" dirty="0" smtClean="0"/>
              <a:t>Satisfied customer or not</a:t>
            </a:r>
          </a:p>
          <a:p>
            <a:pPr lvl="1"/>
            <a:r>
              <a:rPr lang="en-US" dirty="0" smtClean="0"/>
              <a:t>Political party voting intention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7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Linear Discriminant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390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LDA involves the determination of linear equation (just like linear regression) that will predict which group the case belongs to.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Here</a:t>
            </a:r>
          </a:p>
          <a:p>
            <a:pPr lvl="1"/>
            <a:r>
              <a:rPr lang="en-US" dirty="0" smtClean="0"/>
              <a:t>D: discriminant function</a:t>
            </a:r>
          </a:p>
          <a:p>
            <a:pPr lvl="1"/>
            <a:r>
              <a:rPr lang="en-US" dirty="0" smtClean="0"/>
              <a:t>v: discriminant coefficient or weight for the variable</a:t>
            </a:r>
          </a:p>
          <a:p>
            <a:pPr lvl="1"/>
            <a:r>
              <a:rPr lang="en-US" dirty="0" smtClean="0"/>
              <a:t>X: variable</a:t>
            </a:r>
          </a:p>
          <a:p>
            <a:pPr lvl="1"/>
            <a:r>
              <a:rPr lang="en-US" dirty="0" smtClean="0"/>
              <a:t>a: constant 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27670"/>
              </p:ext>
            </p:extLst>
          </p:nvPr>
        </p:nvGraphicFramePr>
        <p:xfrm>
          <a:off x="3647463" y="3064357"/>
          <a:ext cx="5122863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1739900" imgH="215900" progId="Equation.3">
                  <p:embed/>
                </p:oleObj>
              </mc:Choice>
              <mc:Fallback>
                <p:oleObj name="Equation" r:id="rId3" imgW="17399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463" y="3064357"/>
                        <a:ext cx="5122863" cy="7477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414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Quadratic Discriminant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Quadratic </a:t>
            </a:r>
            <a:r>
              <a:rPr lang="en-US" dirty="0"/>
              <a:t>discriminant analysis calculates a Quadratic Score </a:t>
            </a:r>
            <a:r>
              <a:rPr lang="en-US" dirty="0" smtClean="0"/>
              <a:t>Function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a function of population mean vectors and the variance-covariance matrices for the </a:t>
            </a:r>
            <a:r>
              <a:rPr lang="en-US" i="1" dirty="0" err="1"/>
              <a:t>i</a:t>
            </a:r>
            <a:r>
              <a:rPr lang="en-US" dirty="0" err="1"/>
              <a:t>th</a:t>
            </a:r>
            <a:r>
              <a:rPr lang="en-US" dirty="0"/>
              <a:t> group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729" y="2531128"/>
            <a:ext cx="5979459" cy="85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17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484</Words>
  <Application>Microsoft Office PowerPoint</Application>
  <PresentationFormat>Widescreen</PresentationFormat>
  <Paragraphs>87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Equation</vt:lpstr>
      <vt:lpstr>Predicting Depression Occurrence Using Classification Algorithm in Data Mining</vt:lpstr>
      <vt:lpstr>Introduction</vt:lpstr>
      <vt:lpstr>Methodology</vt:lpstr>
      <vt:lpstr>Figure: Architecture of Classification Algorithm</vt:lpstr>
      <vt:lpstr>Sampling Method</vt:lpstr>
      <vt:lpstr>Data</vt:lpstr>
      <vt:lpstr>Linear Discriminant Analysis </vt:lpstr>
      <vt:lpstr>Linear Discriminant Analysis </vt:lpstr>
      <vt:lpstr>Quadratic Discriminant Analysis</vt:lpstr>
      <vt:lpstr>Logistic Regression</vt:lpstr>
      <vt:lpstr>KNN</vt:lpstr>
      <vt:lpstr>Figure: Error Rate for Different Value of K</vt:lpstr>
      <vt:lpstr>Results &amp; Discussions</vt:lpstr>
      <vt:lpstr>Results &amp; Discussions</vt:lpstr>
      <vt:lpstr>Figure: Graphical Representation of Accuracy</vt:lpstr>
      <vt:lpstr>Conclusions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Depression Occurrence Using Classification Algorithm in Data Mining</dc:title>
  <dc:creator>Abdur Rahman</dc:creator>
  <cp:lastModifiedBy>Abdur Rahman</cp:lastModifiedBy>
  <cp:revision>25</cp:revision>
  <dcterms:created xsi:type="dcterms:W3CDTF">2018-10-13T09:00:11Z</dcterms:created>
  <dcterms:modified xsi:type="dcterms:W3CDTF">2018-10-19T17:40:35Z</dcterms:modified>
</cp:coreProperties>
</file>