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338" r:id="rId2"/>
    <p:sldId id="381" r:id="rId3"/>
    <p:sldId id="339" r:id="rId4"/>
    <p:sldId id="379" r:id="rId5"/>
    <p:sldId id="342" r:id="rId6"/>
    <p:sldId id="361" r:id="rId7"/>
    <p:sldId id="373" r:id="rId8"/>
    <p:sldId id="380" r:id="rId9"/>
    <p:sldId id="362" r:id="rId10"/>
    <p:sldId id="343" r:id="rId11"/>
    <p:sldId id="360" r:id="rId12"/>
    <p:sldId id="351" r:id="rId13"/>
    <p:sldId id="363" r:id="rId14"/>
    <p:sldId id="374" r:id="rId15"/>
    <p:sldId id="348" r:id="rId16"/>
    <p:sldId id="369" r:id="rId17"/>
    <p:sldId id="367" r:id="rId18"/>
    <p:sldId id="365" r:id="rId19"/>
    <p:sldId id="370" r:id="rId20"/>
    <p:sldId id="371" r:id="rId21"/>
    <p:sldId id="372" r:id="rId22"/>
    <p:sldId id="366" r:id="rId23"/>
    <p:sldId id="378" r:id="rId24"/>
    <p:sldId id="377" r:id="rId25"/>
    <p:sldId id="368" r:id="rId26"/>
    <p:sldId id="354" r:id="rId27"/>
    <p:sldId id="353" r:id="rId28"/>
    <p:sldId id="349" r:id="rId29"/>
    <p:sldId id="364" r:id="rId30"/>
    <p:sldId id="35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63"/>
    <p:restoredTop sz="94578"/>
  </p:normalViewPr>
  <p:slideViewPr>
    <p:cSldViewPr>
      <p:cViewPr varScale="1">
        <p:scale>
          <a:sx n="101" d="100"/>
          <a:sy n="101" d="100"/>
        </p:scale>
        <p:origin x="192" y="8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FED75E8E-11A1-46E4-B0C7-4A8A68A9AB5E/Plots_maineffects_maineffectsonlymodel_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atricksturgis/Library/Containers/com.apple.mail/Data/Library/Mail%20Downloads/4EA5B69B-F766-4818-BA63-B516A2B0E1A7/Plots_maineffects_maineffectsonlymod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'number of words'!$E$3:$E$85</c:f>
              <c:numCache>
                <c:formatCode>General</c:formatCode>
                <c:ptCount val="83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</c:numCache>
            </c:numRef>
          </c:xVal>
          <c:yVal>
            <c:numRef>
              <c:f>'number of words'!$F$3:$F$85</c:f>
              <c:numCache>
                <c:formatCode>General</c:formatCode>
                <c:ptCount val="83"/>
                <c:pt idx="0">
                  <c:v>4.5722251951421589</c:v>
                </c:pt>
                <c:pt idx="1">
                  <c:v>4.6227973089803802</c:v>
                </c:pt>
                <c:pt idx="2">
                  <c:v>4.6739287869332093</c:v>
                </c:pt>
                <c:pt idx="3">
                  <c:v>4.7256258159718616</c:v>
                </c:pt>
                <c:pt idx="4">
                  <c:v>4.7778946514999285</c:v>
                </c:pt>
                <c:pt idx="5">
                  <c:v>4.8307416181102782</c:v>
                </c:pt>
                <c:pt idx="6">
                  <c:v>4.8841731103503525</c:v>
                </c:pt>
                <c:pt idx="7">
                  <c:v>4.9381955934958999</c:v>
                </c:pt>
                <c:pt idx="8">
                  <c:v>4.9928156043332956</c:v>
                </c:pt>
                <c:pt idx="9">
                  <c:v>5.0480397519504905</c:v>
                </c:pt>
                <c:pt idx="10">
                  <c:v>5.1038747185367255</c:v>
                </c:pt>
                <c:pt idx="11">
                  <c:v>5.1603272601910817</c:v>
                </c:pt>
                <c:pt idx="12">
                  <c:v>5.2174042077399747</c:v>
                </c:pt>
                <c:pt idx="13">
                  <c:v>5.2751124675636989</c:v>
                </c:pt>
                <c:pt idx="14">
                  <c:v>5.3334590224321001</c:v>
                </c:pt>
                <c:pt idx="15">
                  <c:v>5.392450932349508</c:v>
                </c:pt>
                <c:pt idx="16">
                  <c:v>5.4520953354089947</c:v>
                </c:pt>
                <c:pt idx="17">
                  <c:v>5.5123994486561045</c:v>
                </c:pt>
                <c:pt idx="18">
                  <c:v>5.5733705689621136</c:v>
                </c:pt>
                <c:pt idx="19">
                  <c:v>5.6350160739069732</c:v>
                </c:pt>
                <c:pt idx="20">
                  <c:v>5.6973434226719908</c:v>
                </c:pt>
                <c:pt idx="21">
                  <c:v>5.7603601569424141</c:v>
                </c:pt>
                <c:pt idx="22">
                  <c:v>5.8240739018199754</c:v>
                </c:pt>
                <c:pt idx="23">
                  <c:v>5.8884923667455409</c:v>
                </c:pt>
                <c:pt idx="24">
                  <c:v>5.9536233464319634</c:v>
                </c:pt>
                <c:pt idx="25">
                  <c:v>6.0194747218072493</c:v>
                </c:pt>
                <c:pt idx="26">
                  <c:v>6.0860544609681657</c:v>
                </c:pt>
                <c:pt idx="27">
                  <c:v>6.153370620144381</c:v>
                </c:pt>
                <c:pt idx="28">
                  <c:v>6.221431344673289</c:v>
                </c:pt>
                <c:pt idx="29">
                  <c:v>6.2902448699855995</c:v>
                </c:pt>
                <c:pt idx="30">
                  <c:v>6.3598195226018319</c:v>
                </c:pt>
                <c:pt idx="31">
                  <c:v>6.4301637211398397</c:v>
                </c:pt>
                <c:pt idx="32">
                  <c:v>6.5012859773334712</c:v>
                </c:pt>
                <c:pt idx="33">
                  <c:v>6.5731948970625051</c:v>
                </c:pt>
                <c:pt idx="34">
                  <c:v>6.6458991813939594</c:v>
                </c:pt>
                <c:pt idx="35">
                  <c:v>6.7194076276349479</c:v>
                </c:pt>
                <c:pt idx="36">
                  <c:v>6.793729130397149</c:v>
                </c:pt>
                <c:pt idx="37">
                  <c:v>6.8688726826730786</c:v>
                </c:pt>
                <c:pt idx="38">
                  <c:v>6.9448473769242414</c:v>
                </c:pt>
                <c:pt idx="39">
                  <c:v>7.0216624061813384</c:v>
                </c:pt>
                <c:pt idx="40">
                  <c:v>7.0993270651566327</c:v>
                </c:pt>
                <c:pt idx="41">
                  <c:v>7.1778507513686165</c:v>
                </c:pt>
                <c:pt idx="42">
                  <c:v>7.2572429662791258</c:v>
                </c:pt>
                <c:pt idx="43">
                  <c:v>7.3375133164430313</c:v>
                </c:pt>
                <c:pt idx="44">
                  <c:v>7.4186715146706428</c:v>
                </c:pt>
                <c:pt idx="45">
                  <c:v>7.5007273812029629</c:v>
                </c:pt>
                <c:pt idx="46">
                  <c:v>7.5836908448999543</c:v>
                </c:pt>
                <c:pt idx="47">
                  <c:v>7.6675719444419546</c:v>
                </c:pt>
                <c:pt idx="48">
                  <c:v>7.7523808295443466</c:v>
                </c:pt>
                <c:pt idx="49">
                  <c:v>7.8381277621857022</c:v>
                </c:pt>
                <c:pt idx="50">
                  <c:v>7.9248231178494866</c:v>
                </c:pt>
                <c:pt idx="51">
                  <c:v>8.0124773867795174</c:v>
                </c:pt>
                <c:pt idx="52">
                  <c:v>8.1011011752492781</c:v>
                </c:pt>
                <c:pt idx="53">
                  <c:v>8.1907052068452995</c:v>
                </c:pt>
                <c:pt idx="54">
                  <c:v>8.2813003237647358</c:v>
                </c:pt>
                <c:pt idx="55">
                  <c:v>8.3728974881272649</c:v>
                </c:pt>
                <c:pt idx="56">
                  <c:v>8.4655077833015309</c:v>
                </c:pt>
                <c:pt idx="57">
                  <c:v>8.5591424152462388</c:v>
                </c:pt>
                <c:pt idx="58">
                  <c:v>8.6538127138661061</c:v>
                </c:pt>
                <c:pt idx="59">
                  <c:v>8.7495301343827645</c:v>
                </c:pt>
                <c:pt idx="60">
                  <c:v>8.8463062587208796</c:v>
                </c:pt>
                <c:pt idx="61">
                  <c:v>8.9441527969095773</c:v>
                </c:pt>
                <c:pt idx="62">
                  <c:v>9.0430815884993585</c:v>
                </c:pt>
                <c:pt idx="63">
                  <c:v>9.1431046039947041</c:v>
                </c:pt>
                <c:pt idx="64">
                  <c:v>9.2442339463025274</c:v>
                </c:pt>
                <c:pt idx="65">
                  <c:v>9.3464818521966322</c:v>
                </c:pt>
                <c:pt idx="66">
                  <c:v>9.4498606937983887</c:v>
                </c:pt>
                <c:pt idx="67">
                  <c:v>9.5543829800737594</c:v>
                </c:pt>
                <c:pt idx="68">
                  <c:v>9.660061358346903</c:v>
                </c:pt>
                <c:pt idx="69">
                  <c:v>9.7669086158305412</c:v>
                </c:pt>
                <c:pt idx="70">
                  <c:v>9.8749376811731828</c:v>
                </c:pt>
                <c:pt idx="71">
                  <c:v>9.9841616260235444</c:v>
                </c:pt>
                <c:pt idx="72">
                  <c:v>10.094593666612207</c:v>
                </c:pt>
                <c:pt idx="73">
                  <c:v>10.206247165350829</c:v>
                </c:pt>
                <c:pt idx="74">
                  <c:v>10.319135632448981</c:v>
                </c:pt>
                <c:pt idx="75">
                  <c:v>10.433272727548912</c:v>
                </c:pt>
                <c:pt idx="76">
                  <c:v>10.548672261378394</c:v>
                </c:pt>
                <c:pt idx="77">
                  <c:v>10.665348197421814</c:v>
                </c:pt>
                <c:pt idx="78">
                  <c:v>10.783314653609789</c:v>
                </c:pt>
                <c:pt idx="79">
                  <c:v>10.90258590402744</c:v>
                </c:pt>
                <c:pt idx="80">
                  <c:v>11.023176380641601</c:v>
                </c:pt>
                <c:pt idx="81">
                  <c:v>11.145100675047066</c:v>
                </c:pt>
                <c:pt idx="82">
                  <c:v>11.268373540232215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0A0-504F-B84C-58256D4B0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431168"/>
        <c:axId val="205433088"/>
      </c:scatterChart>
      <c:valAx>
        <c:axId val="205431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Number</a:t>
                </a:r>
                <a:r>
                  <a:rPr lang="en-GB" baseline="0"/>
                  <a:t> of words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433088"/>
        <c:crosses val="autoZero"/>
        <c:crossBetween val="midCat"/>
      </c:valAx>
      <c:valAx>
        <c:axId val="205433088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54311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'response options'!$B$11:$B$13</c:f>
              <c:strCache>
                <c:ptCount val="3"/>
                <c:pt idx="0">
                  <c:v>Single response option</c:v>
                </c:pt>
                <c:pt idx="1">
                  <c:v>Multiple responses</c:v>
                </c:pt>
                <c:pt idx="2">
                  <c:v>Open textual or numeric answer</c:v>
                </c:pt>
              </c:strCache>
            </c:strRef>
          </c:cat>
          <c:val>
            <c:numRef>
              <c:f>'response options'!$C$11:$C$13</c:f>
              <c:numCache>
                <c:formatCode>General</c:formatCode>
                <c:ptCount val="3"/>
                <c:pt idx="0">
                  <c:v>4.4727346496029305</c:v>
                </c:pt>
                <c:pt idx="1">
                  <c:v>6.4494831769974548</c:v>
                </c:pt>
                <c:pt idx="2">
                  <c:v>9.025013499434122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0-144E-9882-F806F76B9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541760"/>
        <c:axId val="205543296"/>
      </c:barChart>
      <c:catAx>
        <c:axId val="205541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5543296"/>
        <c:crosses val="autoZero"/>
        <c:auto val="1"/>
        <c:lblAlgn val="ctr"/>
        <c:lblOffset val="100"/>
        <c:noMultiLvlLbl val="0"/>
      </c:catAx>
      <c:valAx>
        <c:axId val="205543296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554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'Respondent''s age'!$L$4:$L$87</c:f>
              <c:numCache>
                <c:formatCode>General</c:formatCode>
                <c:ptCount val="84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25</c:v>
                </c:pt>
                <c:pt idx="10">
                  <c:v>26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  <c:pt idx="16">
                  <c:v>32</c:v>
                </c:pt>
                <c:pt idx="17">
                  <c:v>33</c:v>
                </c:pt>
                <c:pt idx="18">
                  <c:v>34</c:v>
                </c:pt>
                <c:pt idx="19">
                  <c:v>35</c:v>
                </c:pt>
                <c:pt idx="20">
                  <c:v>36</c:v>
                </c:pt>
                <c:pt idx="21">
                  <c:v>37</c:v>
                </c:pt>
                <c:pt idx="22">
                  <c:v>38</c:v>
                </c:pt>
                <c:pt idx="23">
                  <c:v>39</c:v>
                </c:pt>
                <c:pt idx="24">
                  <c:v>40</c:v>
                </c:pt>
                <c:pt idx="25">
                  <c:v>41</c:v>
                </c:pt>
                <c:pt idx="26">
                  <c:v>42</c:v>
                </c:pt>
                <c:pt idx="27">
                  <c:v>43</c:v>
                </c:pt>
                <c:pt idx="28">
                  <c:v>44</c:v>
                </c:pt>
                <c:pt idx="29">
                  <c:v>45</c:v>
                </c:pt>
                <c:pt idx="30">
                  <c:v>46</c:v>
                </c:pt>
                <c:pt idx="31">
                  <c:v>47</c:v>
                </c:pt>
                <c:pt idx="32">
                  <c:v>48</c:v>
                </c:pt>
                <c:pt idx="33">
                  <c:v>49</c:v>
                </c:pt>
                <c:pt idx="34">
                  <c:v>50</c:v>
                </c:pt>
                <c:pt idx="35">
                  <c:v>51</c:v>
                </c:pt>
                <c:pt idx="36">
                  <c:v>52</c:v>
                </c:pt>
                <c:pt idx="37">
                  <c:v>53</c:v>
                </c:pt>
                <c:pt idx="38">
                  <c:v>54</c:v>
                </c:pt>
                <c:pt idx="39">
                  <c:v>55</c:v>
                </c:pt>
                <c:pt idx="40">
                  <c:v>56</c:v>
                </c:pt>
                <c:pt idx="41">
                  <c:v>57</c:v>
                </c:pt>
                <c:pt idx="42">
                  <c:v>58</c:v>
                </c:pt>
                <c:pt idx="43">
                  <c:v>59</c:v>
                </c:pt>
                <c:pt idx="44">
                  <c:v>60</c:v>
                </c:pt>
                <c:pt idx="45">
                  <c:v>61</c:v>
                </c:pt>
                <c:pt idx="46">
                  <c:v>62</c:v>
                </c:pt>
                <c:pt idx="47">
                  <c:v>63</c:v>
                </c:pt>
                <c:pt idx="48">
                  <c:v>64</c:v>
                </c:pt>
                <c:pt idx="49">
                  <c:v>65</c:v>
                </c:pt>
                <c:pt idx="50">
                  <c:v>66</c:v>
                </c:pt>
                <c:pt idx="51">
                  <c:v>67</c:v>
                </c:pt>
                <c:pt idx="52">
                  <c:v>68</c:v>
                </c:pt>
                <c:pt idx="53">
                  <c:v>69</c:v>
                </c:pt>
                <c:pt idx="54">
                  <c:v>70</c:v>
                </c:pt>
                <c:pt idx="55">
                  <c:v>71</c:v>
                </c:pt>
                <c:pt idx="56">
                  <c:v>72</c:v>
                </c:pt>
                <c:pt idx="57">
                  <c:v>73</c:v>
                </c:pt>
                <c:pt idx="58">
                  <c:v>74</c:v>
                </c:pt>
                <c:pt idx="59">
                  <c:v>75</c:v>
                </c:pt>
                <c:pt idx="60">
                  <c:v>76</c:v>
                </c:pt>
                <c:pt idx="61">
                  <c:v>77</c:v>
                </c:pt>
                <c:pt idx="62">
                  <c:v>78</c:v>
                </c:pt>
                <c:pt idx="63">
                  <c:v>79</c:v>
                </c:pt>
                <c:pt idx="64">
                  <c:v>80</c:v>
                </c:pt>
                <c:pt idx="65">
                  <c:v>81</c:v>
                </c:pt>
                <c:pt idx="66">
                  <c:v>82</c:v>
                </c:pt>
                <c:pt idx="67">
                  <c:v>83</c:v>
                </c:pt>
                <c:pt idx="68">
                  <c:v>84</c:v>
                </c:pt>
                <c:pt idx="69">
                  <c:v>85</c:v>
                </c:pt>
                <c:pt idx="70">
                  <c:v>86</c:v>
                </c:pt>
                <c:pt idx="71">
                  <c:v>87</c:v>
                </c:pt>
                <c:pt idx="72">
                  <c:v>88</c:v>
                </c:pt>
                <c:pt idx="73">
                  <c:v>89</c:v>
                </c:pt>
                <c:pt idx="74">
                  <c:v>90</c:v>
                </c:pt>
                <c:pt idx="75">
                  <c:v>91</c:v>
                </c:pt>
                <c:pt idx="76">
                  <c:v>92</c:v>
                </c:pt>
                <c:pt idx="77">
                  <c:v>93</c:v>
                </c:pt>
                <c:pt idx="78">
                  <c:v>94</c:v>
                </c:pt>
                <c:pt idx="79">
                  <c:v>95</c:v>
                </c:pt>
                <c:pt idx="80">
                  <c:v>96</c:v>
                </c:pt>
                <c:pt idx="81">
                  <c:v>97</c:v>
                </c:pt>
                <c:pt idx="82">
                  <c:v>98</c:v>
                </c:pt>
                <c:pt idx="83">
                  <c:v>99</c:v>
                </c:pt>
              </c:numCache>
            </c:numRef>
          </c:xVal>
          <c:yVal>
            <c:numRef>
              <c:f>'Respondent''s age'!$M$4:$M$87</c:f>
              <c:numCache>
                <c:formatCode>General</c:formatCode>
                <c:ptCount val="84"/>
                <c:pt idx="0">
                  <c:v>4.7683484116188888</c:v>
                </c:pt>
                <c:pt idx="1">
                  <c:v>4.7874600029659442</c:v>
                </c:pt>
                <c:pt idx="2">
                  <c:v>4.8066481937751782</c:v>
                </c:pt>
                <c:pt idx="3">
                  <c:v>4.8259132910580558</c:v>
                </c:pt>
                <c:pt idx="4">
                  <c:v>4.8452556030565423</c:v>
                </c:pt>
                <c:pt idx="5">
                  <c:v>4.8646754392480434</c:v>
                </c:pt>
                <c:pt idx="6">
                  <c:v>4.8841731103503525</c:v>
                </c:pt>
                <c:pt idx="7">
                  <c:v>4.9037489283266229</c:v>
                </c:pt>
                <c:pt idx="8">
                  <c:v>4.9234032063903594</c:v>
                </c:pt>
                <c:pt idx="9">
                  <c:v>4.9431362590104309</c:v>
                </c:pt>
                <c:pt idx="10">
                  <c:v>4.9629484019161012</c:v>
                </c:pt>
                <c:pt idx="11">
                  <c:v>4.9828399521020774</c:v>
                </c:pt>
                <c:pt idx="12">
                  <c:v>5.0028112278335879</c:v>
                </c:pt>
                <c:pt idx="13">
                  <c:v>5.0228625486514709</c:v>
                </c:pt>
                <c:pt idx="14">
                  <c:v>5.0429942353772859</c:v>
                </c:pt>
                <c:pt idx="15">
                  <c:v>5.063206610118451</c:v>
                </c:pt>
                <c:pt idx="16">
                  <c:v>5.0834999962733942</c:v>
                </c:pt>
                <c:pt idx="17">
                  <c:v>5.1038747185367255</c:v>
                </c:pt>
                <c:pt idx="18">
                  <c:v>5.1243311029044358</c:v>
                </c:pt>
                <c:pt idx="19">
                  <c:v>5.1448694766791121</c:v>
                </c:pt>
                <c:pt idx="20">
                  <c:v>5.1654901684751717</c:v>
                </c:pt>
                <c:pt idx="21">
                  <c:v>5.1861935082241253</c:v>
                </c:pt>
                <c:pt idx="22">
                  <c:v>5.2069798271798486</c:v>
                </c:pt>
                <c:pt idx="23">
                  <c:v>5.227849457923889</c:v>
                </c:pt>
                <c:pt idx="24">
                  <c:v>5.2488027343707842</c:v>
                </c:pt>
                <c:pt idx="25">
                  <c:v>5.2698399917734031</c:v>
                </c:pt>
                <c:pt idx="26">
                  <c:v>5.2909615667283143</c:v>
                </c:pt>
                <c:pt idx="27">
                  <c:v>5.3121677971811669</c:v>
                </c:pt>
                <c:pt idx="28">
                  <c:v>5.3334590224321001</c:v>
                </c:pt>
                <c:pt idx="29">
                  <c:v>5.354835583141174</c:v>
                </c:pt>
                <c:pt idx="30">
                  <c:v>5.3762978213338135</c:v>
                </c:pt>
                <c:pt idx="31">
                  <c:v>5.3978460804062891</c:v>
                </c:pt>
                <c:pt idx="32">
                  <c:v>5.4194807051312059</c:v>
                </c:pt>
                <c:pt idx="33">
                  <c:v>5.4412020416630202</c:v>
                </c:pt>
                <c:pt idx="34">
                  <c:v>5.4630104375435797</c:v>
                </c:pt>
                <c:pt idx="35">
                  <c:v>5.4849062417076846</c:v>
                </c:pt>
                <c:pt idx="36">
                  <c:v>5.5068898044886678</c:v>
                </c:pt>
                <c:pt idx="37">
                  <c:v>5.5289614776240041</c:v>
                </c:pt>
                <c:pt idx="38">
                  <c:v>5.551121614260933</c:v>
                </c:pt>
                <c:pt idx="39">
                  <c:v>5.5733705689621136</c:v>
                </c:pt>
                <c:pt idx="40">
                  <c:v>5.5957086977112969</c:v>
                </c:pt>
                <c:pt idx="41">
                  <c:v>5.6181363579190187</c:v>
                </c:pt>
                <c:pt idx="42">
                  <c:v>5.6406539084283205</c:v>
                </c:pt>
                <c:pt idx="43">
                  <c:v>5.6632617095204916</c:v>
                </c:pt>
                <c:pt idx="44">
                  <c:v>5.6859601229208314</c:v>
                </c:pt>
                <c:pt idx="45">
                  <c:v>5.708749511804438</c:v>
                </c:pt>
                <c:pt idx="46">
                  <c:v>5.7316302408020201</c:v>
                </c:pt>
                <c:pt idx="47">
                  <c:v>5.7546026760057307</c:v>
                </c:pt>
                <c:pt idx="48">
                  <c:v>5.7776671849750212</c:v>
                </c:pt>
                <c:pt idx="49">
                  <c:v>5.8008241367425288</c:v>
                </c:pt>
                <c:pt idx="50">
                  <c:v>5.8240739018199754</c:v>
                </c:pt>
                <c:pt idx="51">
                  <c:v>5.8474168522040983</c:v>
                </c:pt>
                <c:pt idx="52">
                  <c:v>5.8708533613826015</c:v>
                </c:pt>
                <c:pt idx="53">
                  <c:v>5.8943838043401309</c:v>
                </c:pt>
                <c:pt idx="54">
                  <c:v>5.9180085575642778</c:v>
                </c:pt>
                <c:pt idx="55">
                  <c:v>5.9417279990515954</c:v>
                </c:pt>
                <c:pt idx="56">
                  <c:v>5.9655425083136553</c:v>
                </c:pt>
                <c:pt idx="57">
                  <c:v>5.9894524663831135</c:v>
                </c:pt>
                <c:pt idx="58">
                  <c:v>6.0134582558198089</c:v>
                </c:pt>
                <c:pt idx="59">
                  <c:v>6.0375602607168846</c:v>
                </c:pt>
                <c:pt idx="60">
                  <c:v>6.0617588667069322</c:v>
                </c:pt>
                <c:pt idx="61">
                  <c:v>6.0860544609681657</c:v>
                </c:pt>
                <c:pt idx="62">
                  <c:v>6.1104474322306102</c:v>
                </c:pt>
                <c:pt idx="63">
                  <c:v>6.1349381707823269</c:v>
                </c:pt>
                <c:pt idx="64">
                  <c:v>6.1595270684756542</c:v>
                </c:pt>
                <c:pt idx="65">
                  <c:v>6.1842145187334809</c:v>
                </c:pt>
                <c:pt idx="66">
                  <c:v>6.2090009165555378</c:v>
                </c:pt>
                <c:pt idx="67">
                  <c:v>6.2338866585247175</c:v>
                </c:pt>
                <c:pt idx="68">
                  <c:v>6.2588721428134235</c:v>
                </c:pt>
                <c:pt idx="69">
                  <c:v>6.2839577691899375</c:v>
                </c:pt>
                <c:pt idx="70">
                  <c:v>6.3091439390248167</c:v>
                </c:pt>
                <c:pt idx="71">
                  <c:v>6.3344310552973146</c:v>
                </c:pt>
                <c:pt idx="72">
                  <c:v>6.3598195226018319</c:v>
                </c:pt>
                <c:pt idx="73">
                  <c:v>6.3853097471543876</c:v>
                </c:pt>
                <c:pt idx="74">
                  <c:v>6.4109021367991179</c:v>
                </c:pt>
                <c:pt idx="75">
                  <c:v>6.4365971010148026</c:v>
                </c:pt>
                <c:pt idx="76">
                  <c:v>6.4623950509214172</c:v>
                </c:pt>
                <c:pt idx="77">
                  <c:v>6.4882963992867122</c:v>
                </c:pt>
                <c:pt idx="78">
                  <c:v>6.5143015605328118</c:v>
                </c:pt>
                <c:pt idx="79">
                  <c:v>6.5404109507428521</c:v>
                </c:pt>
                <c:pt idx="80">
                  <c:v>6.566624987667633</c:v>
                </c:pt>
                <c:pt idx="81">
                  <c:v>6.5929440907323054</c:v>
                </c:pt>
                <c:pt idx="82">
                  <c:v>6.6193686810430785</c:v>
                </c:pt>
                <c:pt idx="83">
                  <c:v>6.6458991813939612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99-094D-B43D-F093CE711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604032"/>
        <c:axId val="216602496"/>
      </c:scatterChart>
      <c:valAx>
        <c:axId val="216604032"/>
        <c:scaling>
          <c:orientation val="minMax"/>
          <c:max val="10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  <a:r>
                  <a:rPr lang="en-GB" baseline="0"/>
                  <a:t> of respondents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6602496"/>
        <c:crosses val="autoZero"/>
        <c:crossBetween val="midCat"/>
      </c:valAx>
      <c:valAx>
        <c:axId val="216602496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6604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'Interviewr''s age'!$B$16:$B$20</c:f>
              <c:strCache>
                <c:ptCount val="5"/>
                <c:pt idx="0">
                  <c:v>31-40 </c:v>
                </c:pt>
                <c:pt idx="1">
                  <c:v>41-50 </c:v>
                </c:pt>
                <c:pt idx="2">
                  <c:v>51-60 </c:v>
                </c:pt>
                <c:pt idx="3">
                  <c:v>61-70 </c:v>
                </c:pt>
                <c:pt idx="4">
                  <c:v>71-79 </c:v>
                </c:pt>
              </c:strCache>
            </c:strRef>
          </c:cat>
          <c:val>
            <c:numRef>
              <c:f>'Interviewr''s age'!$C$16:$C$20</c:f>
              <c:numCache>
                <c:formatCode>General</c:formatCode>
                <c:ptCount val="5"/>
                <c:pt idx="0">
                  <c:v>3.9590337778412028</c:v>
                </c:pt>
                <c:pt idx="1">
                  <c:v>4.034974572632203</c:v>
                </c:pt>
                <c:pt idx="2">
                  <c:v>4.1703501453689693</c:v>
                </c:pt>
                <c:pt idx="3">
                  <c:v>4.2844834656021167</c:v>
                </c:pt>
                <c:pt idx="4">
                  <c:v>4.4727346496029305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9-F149-8E7D-11BA47BF1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904768"/>
        <c:axId val="187906304"/>
      </c:barChart>
      <c:catAx>
        <c:axId val="18790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Age</a:t>
                </a:r>
                <a:r>
                  <a:rPr lang="en-GB" baseline="0"/>
                  <a:t> of interviewers</a:t>
                </a:r>
                <a:endParaRPr lang="en-GB"/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187906304"/>
        <c:crosses val="autoZero"/>
        <c:auto val="1"/>
        <c:lblAlgn val="ctr"/>
        <c:lblOffset val="100"/>
        <c:noMultiLvlLbl val="0"/>
      </c:catAx>
      <c:valAx>
        <c:axId val="187906304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7904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'UKHLS - too long'!$B$10:$B$13</c:f>
              <c:strCache>
                <c:ptCount val="4"/>
                <c:pt idx="0">
                  <c:v>Strongly agree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'UKHLS - too long'!$C$10:$C$13</c:f>
              <c:numCache>
                <c:formatCode>General</c:formatCode>
                <c:ptCount val="4"/>
                <c:pt idx="0">
                  <c:v>4.7635824465869492</c:v>
                </c:pt>
                <c:pt idx="1">
                  <c:v>4.5859624663314174</c:v>
                </c:pt>
                <c:pt idx="2">
                  <c:v>4.4370955190036643</c:v>
                </c:pt>
                <c:pt idx="3">
                  <c:v>4.2673797619519398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4-7E41-8F35-997765A9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59296"/>
        <c:axId val="89347200"/>
      </c:barChart>
      <c:catAx>
        <c:axId val="194359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9347200"/>
        <c:crosses val="autoZero"/>
        <c:auto val="1"/>
        <c:lblAlgn val="ctr"/>
        <c:lblOffset val="100"/>
        <c:noMultiLvlLbl val="0"/>
      </c:catAx>
      <c:valAx>
        <c:axId val="89347200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435929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Straightlining!$B$13:$B$14</c:f>
              <c:strCache>
                <c:ptCount val="2"/>
                <c:pt idx="0">
                  <c:v>No straightlining tendency</c:v>
                </c:pt>
                <c:pt idx="1">
                  <c:v>Straightlining tendency</c:v>
                </c:pt>
              </c:strCache>
            </c:strRef>
          </c:cat>
          <c:val>
            <c:numRef>
              <c:f>Straightlining!$C$13:$C$14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4.3666669219463907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E-6643-818D-E3C496E40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81440"/>
        <c:axId val="206791424"/>
      </c:barChart>
      <c:catAx>
        <c:axId val="206781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6791424"/>
        <c:crosses val="autoZero"/>
        <c:auto val="1"/>
        <c:lblAlgn val="ctr"/>
        <c:lblOffset val="100"/>
        <c:noMultiLvlLbl val="0"/>
      </c:catAx>
      <c:valAx>
        <c:axId val="206791424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678144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'total number of high extreme'!$E$3:$E$30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xVal>
          <c:yVal>
            <c:numRef>
              <c:f>'total number of high extreme'!$F$3:$F$30</c:f>
              <c:numCache>
                <c:formatCode>General</c:formatCode>
                <c:ptCount val="28"/>
                <c:pt idx="0">
                  <c:v>4.4727346496029305</c:v>
                </c:pt>
                <c:pt idx="1">
                  <c:v>4.4861730010000729</c:v>
                </c:pt>
                <c:pt idx="2">
                  <c:v>4.4996517279845065</c:v>
                </c:pt>
                <c:pt idx="3">
                  <c:v>4.5131709518648631</c:v>
                </c:pt>
                <c:pt idx="4">
                  <c:v>4.5267307943142523</c:v>
                </c:pt>
                <c:pt idx="5">
                  <c:v>4.5403313773713441</c:v>
                </c:pt>
                <c:pt idx="6">
                  <c:v>4.5539728234414811</c:v>
                </c:pt>
                <c:pt idx="7">
                  <c:v>4.5676552552977672</c:v>
                </c:pt>
                <c:pt idx="8">
                  <c:v>4.5813787960821832</c:v>
                </c:pt>
                <c:pt idx="9">
                  <c:v>4.5951435693066882</c:v>
                </c:pt>
                <c:pt idx="10">
                  <c:v>4.6089496988543344</c:v>
                </c:pt>
                <c:pt idx="11">
                  <c:v>4.6227973089803802</c:v>
                </c:pt>
                <c:pt idx="12">
                  <c:v>4.6366865243134114</c:v>
                </c:pt>
                <c:pt idx="13">
                  <c:v>4.6506174698564582</c:v>
                </c:pt>
                <c:pt idx="14">
                  <c:v>4.6645902709881257</c:v>
                </c:pt>
                <c:pt idx="15">
                  <c:v>4.678605053463718</c:v>
                </c:pt>
                <c:pt idx="16">
                  <c:v>4.6926619434163728</c:v>
                </c:pt>
                <c:pt idx="17">
                  <c:v>4.706761067358193</c:v>
                </c:pt>
                <c:pt idx="18">
                  <c:v>4.720902552181391</c:v>
                </c:pt>
                <c:pt idx="19">
                  <c:v>4.7350865251594234</c:v>
                </c:pt>
                <c:pt idx="20">
                  <c:v>4.749313113948145</c:v>
                </c:pt>
                <c:pt idx="21">
                  <c:v>4.7635824465869492</c:v>
                </c:pt>
                <c:pt idx="22">
                  <c:v>4.7778946514999285</c:v>
                </c:pt>
                <c:pt idx="23">
                  <c:v>4.79224985749702</c:v>
                </c:pt>
                <c:pt idx="24">
                  <c:v>4.8066481937751782</c:v>
                </c:pt>
                <c:pt idx="25">
                  <c:v>4.8210897899195242</c:v>
                </c:pt>
                <c:pt idx="26">
                  <c:v>4.8355747759045231</c:v>
                </c:pt>
                <c:pt idx="27">
                  <c:v>4.8501032820951444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93-734F-A48B-779CFF963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049280"/>
        <c:axId val="210051456"/>
      </c:scatterChart>
      <c:valAx>
        <c:axId val="21004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Number</a:t>
                </a:r>
                <a:r>
                  <a:rPr lang="en-GB" baseline="0" dirty="0"/>
                  <a:t> of extreme responses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051456"/>
        <c:crosses val="autoZero"/>
        <c:crossBetween val="midCat"/>
      </c:valAx>
      <c:valAx>
        <c:axId val="210051456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049280"/>
        <c:crosses val="autoZero"/>
        <c:crossBetween val="midCat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'show cards'!$B$10:$B$11</c:f>
              <c:strCache>
                <c:ptCount val="2"/>
                <c:pt idx="0">
                  <c:v>No showcard</c:v>
                </c:pt>
                <c:pt idx="1">
                  <c:v>Showcard</c:v>
                </c:pt>
              </c:strCache>
            </c:strRef>
          </c:cat>
          <c:val>
            <c:numRef>
              <c:f>'show cards'!$C$10:$C$11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5.1861935082241253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0A-F745-9490-37B2D0B7F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78624"/>
        <c:axId val="209180160"/>
      </c:barChart>
      <c:catAx>
        <c:axId val="20917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180160"/>
        <c:crosses val="autoZero"/>
        <c:auto val="1"/>
        <c:lblAlgn val="ctr"/>
        <c:lblOffset val="100"/>
        <c:noMultiLvlLbl val="0"/>
      </c:catAx>
      <c:valAx>
        <c:axId val="209180160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178624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'Years of experience'!$B$13:$B$15</c:f>
              <c:strCache>
                <c:ptCount val="3"/>
                <c:pt idx="0">
                  <c:v>0-4 years</c:v>
                </c:pt>
                <c:pt idx="1">
                  <c:v>5-10 years</c:v>
                </c:pt>
                <c:pt idx="2">
                  <c:v>10+ years</c:v>
                </c:pt>
              </c:strCache>
            </c:strRef>
          </c:cat>
          <c:val>
            <c:numRef>
              <c:f>'Years of experience'!$C$13:$C$15</c:f>
              <c:numCache>
                <c:formatCode>General</c:formatCode>
                <c:ptCount val="3"/>
                <c:pt idx="0">
                  <c:v>4.4727346496029305</c:v>
                </c:pt>
                <c:pt idx="1">
                  <c:v>4.3318729480341318</c:v>
                </c:pt>
                <c:pt idx="2">
                  <c:v>4.1620177802208342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2-DC49-A62B-4B5F6B5C0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32608"/>
        <c:axId val="192848640"/>
      </c:barChart>
      <c:catAx>
        <c:axId val="21053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2848640"/>
        <c:crosses val="autoZero"/>
        <c:auto val="1"/>
        <c:lblAlgn val="ctr"/>
        <c:lblOffset val="100"/>
        <c:noMultiLvlLbl val="0"/>
      </c:catAx>
      <c:valAx>
        <c:axId val="192848640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105326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'Respondent''s qualification'!$B$15:$B$20</c:f>
              <c:strCache>
                <c:ptCount val="6"/>
                <c:pt idx="0">
                  <c:v>Degree</c:v>
                </c:pt>
                <c:pt idx="1">
                  <c:v>Other higher degree</c:v>
                </c:pt>
                <c:pt idx="2">
                  <c:v>A-level</c:v>
                </c:pt>
                <c:pt idx="3">
                  <c:v>GCSE</c:v>
                </c:pt>
                <c:pt idx="4">
                  <c:v>Other qualification</c:v>
                </c:pt>
                <c:pt idx="5">
                  <c:v>No qualification</c:v>
                </c:pt>
              </c:strCache>
            </c:strRef>
          </c:cat>
          <c:val>
            <c:numRef>
              <c:f>'Respondent''s qualification'!$C$15:$C$20</c:f>
              <c:numCache>
                <c:formatCode>General</c:formatCode>
                <c:ptCount val="6"/>
                <c:pt idx="0">
                  <c:v>4.4727346496029305</c:v>
                </c:pt>
                <c:pt idx="1">
                  <c:v>4.6043430528623626</c:v>
                </c:pt>
                <c:pt idx="2">
                  <c:v>4.5813787960821832</c:v>
                </c:pt>
                <c:pt idx="3">
                  <c:v>4.5997410112138288</c:v>
                </c:pt>
                <c:pt idx="4">
                  <c:v>4.7303538053885434</c:v>
                </c:pt>
                <c:pt idx="5">
                  <c:v>4.6320521553597711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0-6346-9BBF-1E7B74EE1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080640"/>
        <c:axId val="228233984"/>
      </c:barChart>
      <c:catAx>
        <c:axId val="22808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8233984"/>
        <c:crosses val="autoZero"/>
        <c:auto val="1"/>
        <c:lblAlgn val="ctr"/>
        <c:lblOffset val="100"/>
        <c:noMultiLvlLbl val="0"/>
      </c:catAx>
      <c:valAx>
        <c:axId val="228233984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Predicted</a:t>
                </a:r>
                <a:r>
                  <a:rPr lang="en-GB" baseline="0" dirty="0"/>
                  <a:t> RLs in seconds</a:t>
                </a:r>
                <a:endParaRPr lang="en-GB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2808064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'Respondent gender'!$C$17:$C$18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'Respondent gender'!$D$17:$D$18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4.43266064129309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E-1649-829B-119B3E9DF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0032"/>
        <c:axId val="1622784"/>
      </c:barChart>
      <c:catAx>
        <c:axId val="1580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22784"/>
        <c:crosses val="autoZero"/>
        <c:auto val="1"/>
        <c:lblAlgn val="ctr"/>
        <c:lblOffset val="100"/>
        <c:noMultiLvlLbl val="0"/>
      </c:catAx>
      <c:valAx>
        <c:axId val="1622784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800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'interviewer instructions'!$B$8:$B$9</c:f>
              <c:strCache>
                <c:ptCount val="2"/>
                <c:pt idx="0">
                  <c:v>No interviewer insturctions</c:v>
                </c:pt>
                <c:pt idx="1">
                  <c:v>Interviewer instructions</c:v>
                </c:pt>
              </c:strCache>
            </c:strRef>
          </c:cat>
          <c:val>
            <c:numRef>
              <c:f>'interviewer instructions'!$C$8:$C$9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5.4303305127324677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95-4E4D-BE3A-1BA29BFA3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93632"/>
        <c:axId val="209981440"/>
      </c:barChart>
      <c:catAx>
        <c:axId val="209893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981440"/>
        <c:crosses val="autoZero"/>
        <c:auto val="1"/>
        <c:lblAlgn val="ctr"/>
        <c:lblOffset val="100"/>
        <c:noMultiLvlLbl val="0"/>
      </c:catAx>
      <c:valAx>
        <c:axId val="209981440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89363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'visual emphasis'!$B$8:$B$9</c:f>
              <c:strCache>
                <c:ptCount val="2"/>
                <c:pt idx="0">
                  <c:v>No visual emphasis</c:v>
                </c:pt>
                <c:pt idx="1">
                  <c:v>Visual emphasis</c:v>
                </c:pt>
              </c:strCache>
            </c:strRef>
          </c:cat>
          <c:val>
            <c:numRef>
              <c:f>'visual emphasis'!$C$8:$C$9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5.2698399917734031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D-AA40-8362-EC996C92A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17888"/>
        <c:axId val="209740160"/>
      </c:barChart>
      <c:catAx>
        <c:axId val="209717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740160"/>
        <c:crosses val="autoZero"/>
        <c:auto val="1"/>
        <c:lblAlgn val="ctr"/>
        <c:lblOffset val="100"/>
        <c:noMultiLvlLbl val="0"/>
      </c:catAx>
      <c:valAx>
        <c:axId val="209740160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71788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'later in a battery'!$B$9:$B$10</c:f>
              <c:strCache>
                <c:ptCount val="2"/>
                <c:pt idx="0">
                  <c:v>Not later in a battery</c:v>
                </c:pt>
                <c:pt idx="1">
                  <c:v>Later in a battery</c:v>
                </c:pt>
              </c:strCache>
            </c:strRef>
          </c:cat>
          <c:val>
            <c:numRef>
              <c:f>'later in a battery'!$C$9:$C$10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3.3400975060812867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6-9B4D-8EB2-CAB588036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660928"/>
        <c:axId val="209666816"/>
      </c:barChart>
      <c:catAx>
        <c:axId val="20966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666816"/>
        <c:crosses val="autoZero"/>
        <c:auto val="1"/>
        <c:lblAlgn val="ctr"/>
        <c:lblOffset val="100"/>
        <c:noMultiLvlLbl val="0"/>
      </c:catAx>
      <c:valAx>
        <c:axId val="209666816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660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help!$B$10:$B$11</c:f>
              <c:strCache>
                <c:ptCount val="2"/>
                <c:pt idx="0">
                  <c:v>No help</c:v>
                </c:pt>
                <c:pt idx="1">
                  <c:v>Help</c:v>
                </c:pt>
              </c:strCache>
            </c:strRef>
          </c:cat>
          <c:val>
            <c:numRef>
              <c:f>help!$C$10:$C$11</c:f>
              <c:numCache>
                <c:formatCode>General</c:formatCode>
                <c:ptCount val="2"/>
                <c:pt idx="0">
                  <c:v>4.4727346496029305</c:v>
                </c:pt>
                <c:pt idx="1">
                  <c:v>4.9978109171777749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AE-BF45-A1E3-E8ACD49BB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31936"/>
        <c:axId val="209433728"/>
      </c:barChart>
      <c:catAx>
        <c:axId val="20943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433728"/>
        <c:crosses val="autoZero"/>
        <c:auto val="1"/>
        <c:lblAlgn val="ctr"/>
        <c:lblOffset val="100"/>
        <c:noMultiLvlLbl val="0"/>
      </c:catAx>
      <c:valAx>
        <c:axId val="209433728"/>
        <c:scaling>
          <c:orientation val="minMax"/>
          <c:min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Predicted</a:t>
                </a:r>
                <a:r>
                  <a:rPr lang="en-GB" baseline="0"/>
                  <a:t> RLs in seconds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43193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BB6C-5FBB-47C6-82C0-C1EAB93D8FE5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A5609-0C51-43F0-A3F8-D3B764161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72899-2F35-9F4A-B9EE-F42251AF47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872" y="1491630"/>
            <a:ext cx="7270576" cy="1134126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700" baseline="0">
                <a:solidFill>
                  <a:srgbClr val="003D6E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79762"/>
            <a:ext cx="6984776" cy="113412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soton.ac.uk\ude\personalfiles\users\kjph1a06\mydesktop\patter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8877"/>
            <a:ext cx="3263641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2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64096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65620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4" y="67144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4" y="68668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572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:\CENTRES\NCRM\Publicity\Logos\University of Southampton\university logo 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91078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R:\CENTRES\NCRM\Publicity\Logos\Other\TAB_col_white_backgrou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81328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R:\CENTRES\NCRM\Publicity\Logos\Other\298px-University_of_Edinburgh_logo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305938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R:\CENTRES\NCRM\Publicity\Logos\ESRC\JPG RGB Larg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6409605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:\CENTRES\NCRM\Publicity\Logos\University of Southampton\university logo cop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00" y="6543478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R:\CENTRES\NCRM\Publicity\Logos\Other\TAB_col_white_backgrou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56" y="6533728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:\CENTRES\NCRM\Publicity\Logos\Other\298px-University_of_Edinburgh_logo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08" y="6458338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R:\CENTRES\NCRM\Publicity\Logos\ESRC\JPG RGB 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2" y="4566308"/>
            <a:ext cx="581845" cy="484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R:\CENTRES\NCRM\Publicity\Logos\University of Southampton\university logo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8" y="4700181"/>
            <a:ext cx="1944216" cy="422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R:\CENTRES\NCRM\Publicity\Logos\Other\TAB_col_white_backgrou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14" y="4690431"/>
            <a:ext cx="936104" cy="39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R:\CENTRES\NCRM\Publicity\Logos\Other\298px-University_of_Edinburgh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66" y="4615041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04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97564"/>
            <a:ext cx="8291264" cy="594066"/>
          </a:xfrm>
        </p:spPr>
        <p:txBody>
          <a:bodyPr anchor="t">
            <a:noAutofit/>
          </a:bodyPr>
          <a:lstStyle>
            <a:lvl1pPr>
              <a:defRPr sz="2400" baseline="0">
                <a:solidFill>
                  <a:srgbClr val="003D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5636"/>
            <a:ext cx="8291264" cy="3186354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100"/>
            </a:lvl1pPr>
            <a:lvl2pPr>
              <a:buClr>
                <a:schemeClr val="bg1">
                  <a:lumMod val="75000"/>
                </a:schemeClr>
              </a:buClr>
              <a:defRPr sz="1800"/>
            </a:lvl2pPr>
            <a:lvl3pPr>
              <a:buClr>
                <a:schemeClr val="bg1">
                  <a:lumMod val="75000"/>
                </a:schemeClr>
              </a:buClr>
              <a:defRPr sz="1500"/>
            </a:lvl3pPr>
            <a:lvl4pPr>
              <a:buClr>
                <a:schemeClr val="bg1">
                  <a:lumMod val="75000"/>
                </a:schemeClr>
              </a:buClr>
              <a:defRPr sz="1350"/>
            </a:lvl4pPr>
            <a:lvl5pPr>
              <a:buClr>
                <a:schemeClr val="bg1">
                  <a:lumMod val="75000"/>
                </a:schemeClr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30" y="4728177"/>
            <a:ext cx="2133600" cy="273844"/>
          </a:xfrm>
        </p:spPr>
        <p:txBody>
          <a:bodyPr/>
          <a:lstStyle>
            <a:lvl1pPr>
              <a:defRPr sz="90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AE7E63-4990-4D96-BA59-BDAA8C074AB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oton.ac.uk\ude\personalfiles\users\kjph1a06\mydesktop\pattern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6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111811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850" u="none" baseline="0">
                <a:solidFill>
                  <a:srgbClr val="8BBD3A"/>
                </a:solidFill>
                <a:latin typeface="Gill Sans MT" panose="020B0502020104020203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Z:\SocialSciences\CENTRES\NCRM\Website\Website Oct14\background_bottomright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6" y="2756914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7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532986"/>
            <a:ext cx="4968552" cy="688614"/>
          </a:xfrm>
        </p:spPr>
        <p:txBody>
          <a:bodyPr anchor="t">
            <a:noAutofit/>
          </a:bodyPr>
          <a:lstStyle>
            <a:lvl1pPr>
              <a:defRPr sz="2100">
                <a:solidFill>
                  <a:srgbClr val="003D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6" name="Picture 3" descr="Z:\SocialSciences\CENTRES\NCRM\Website\Website Oct14\background_bottomright@2x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6" y="2756914"/>
            <a:ext cx="2808312" cy="2407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93917"/>
            <a:ext cx="8291264" cy="435695"/>
          </a:xfrm>
        </p:spPr>
        <p:txBody>
          <a:bodyPr anchor="t">
            <a:noAutofit/>
          </a:bodyPr>
          <a:lstStyle>
            <a:lvl1pPr>
              <a:defRPr sz="2400" baseline="0">
                <a:solidFill>
                  <a:srgbClr val="003D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91630"/>
            <a:ext cx="4038600" cy="324036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100"/>
            </a:lvl1pPr>
            <a:lvl2pPr>
              <a:buClr>
                <a:schemeClr val="bg1">
                  <a:lumMod val="75000"/>
                </a:schemeClr>
              </a:buClr>
              <a:defRPr sz="1800"/>
            </a:lvl2pPr>
            <a:lvl3pPr>
              <a:buClr>
                <a:schemeClr val="bg1">
                  <a:lumMod val="75000"/>
                </a:schemeClr>
              </a:buClr>
              <a:defRPr sz="1500"/>
            </a:lvl3pPr>
            <a:lvl4pPr>
              <a:buClr>
                <a:schemeClr val="bg1">
                  <a:lumMod val="75000"/>
                </a:schemeClr>
              </a:buClr>
              <a:defRPr sz="1350"/>
            </a:lvl4pPr>
            <a:lvl5pPr>
              <a:buClr>
                <a:schemeClr val="bg1">
                  <a:lumMod val="75000"/>
                </a:schemeClr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1630"/>
            <a:ext cx="4038600" cy="3240360"/>
          </a:xfrm>
        </p:spPr>
        <p:txBody>
          <a:bodyPr/>
          <a:lstStyle>
            <a:lvl1pPr>
              <a:buClr>
                <a:schemeClr val="bg1">
                  <a:lumMod val="75000"/>
                </a:schemeClr>
              </a:buClr>
              <a:defRPr sz="2100"/>
            </a:lvl1pPr>
            <a:lvl2pPr>
              <a:buClr>
                <a:schemeClr val="bg1">
                  <a:lumMod val="75000"/>
                </a:schemeClr>
              </a:buClr>
              <a:defRPr sz="1800"/>
            </a:lvl2pPr>
            <a:lvl3pPr>
              <a:buClr>
                <a:schemeClr val="bg1">
                  <a:lumMod val="75000"/>
                </a:schemeClr>
              </a:buClr>
              <a:defRPr sz="1500"/>
            </a:lvl3pPr>
            <a:lvl4pPr>
              <a:buClr>
                <a:schemeClr val="bg1">
                  <a:lumMod val="75000"/>
                </a:schemeClr>
              </a:buClr>
              <a:defRPr sz="1350"/>
            </a:lvl4pPr>
            <a:lvl5pPr>
              <a:buClr>
                <a:schemeClr val="bg1">
                  <a:lumMod val="75000"/>
                </a:schemeClr>
              </a:buCl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4" descr="R:\CENTRES\NCRM\Publicity\Logos\NCRM Logo\NCRM logo for Word and PowerPoint\NCRM Logo Horizontal (CMYK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3096344" cy="37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oton.ac.uk\ude\personalfiles\users\kjph1a06\mydesktop\pattern_sma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" y="235"/>
            <a:ext cx="1794212" cy="2132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7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7E63-4990-4D96-BA59-BDAA8C074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rgbClr val="003D6E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Combining High-Volume </a:t>
            </a:r>
            <a:r>
              <a:rPr lang="en-GB" b="1" dirty="0" err="1"/>
              <a:t>Paradata</a:t>
            </a:r>
            <a:r>
              <a:rPr lang="en-GB" b="1" dirty="0"/>
              <a:t> with Survey Data to Understand Respondent, Instrument, and Interviewer Effects on Response Latencies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39" y="2788365"/>
            <a:ext cx="5976665" cy="122354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Patrick Sturgis, University of Southampton</a:t>
            </a:r>
          </a:p>
          <a:p>
            <a:r>
              <a:rPr lang="en-GB" dirty="0"/>
              <a:t>Gabi </a:t>
            </a:r>
            <a:r>
              <a:rPr lang="en-GB" dirty="0" err="1"/>
              <a:t>Durrant</a:t>
            </a:r>
            <a:r>
              <a:rPr lang="en-GB" dirty="0"/>
              <a:t>, University of Southampton</a:t>
            </a:r>
          </a:p>
          <a:p>
            <a:r>
              <a:rPr lang="en-GB" dirty="0"/>
              <a:t>Olga </a:t>
            </a:r>
            <a:r>
              <a:rPr lang="en-GB" dirty="0" err="1"/>
              <a:t>Maslovskaya</a:t>
            </a:r>
            <a:r>
              <a:rPr lang="en-GB" dirty="0"/>
              <a:t>, University of Southampton</a:t>
            </a:r>
          </a:p>
          <a:p>
            <a:r>
              <a:rPr lang="en-GB" dirty="0"/>
              <a:t>Ian Brunton-Smith, University of Surrey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9330" y="4074626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presented at the BigSurv18 Conference, Barcelona, October 2018</a:t>
            </a:r>
          </a:p>
        </p:txBody>
      </p:sp>
    </p:spTree>
    <p:extLst>
      <p:ext uri="{BB962C8B-B14F-4D97-AF65-F5344CB8AC3E}">
        <p14:creationId xmlns:p14="http://schemas.microsoft.com/office/powerpoint/2010/main" val="125531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51470"/>
            <a:ext cx="4968552" cy="688614"/>
          </a:xfrm>
        </p:spPr>
        <p:txBody>
          <a:bodyPr/>
          <a:lstStyle/>
          <a:p>
            <a:r>
              <a:rPr lang="en-US" dirty="0"/>
              <a:t>Data Structure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28165" y="843434"/>
            <a:ext cx="5798820" cy="3306128"/>
            <a:chOff x="476250" y="0"/>
            <a:chExt cx="5798820" cy="4408170"/>
          </a:xfrm>
        </p:grpSpPr>
        <p:grpSp>
          <p:nvGrpSpPr>
            <p:cNvPr id="6" name="Group 5"/>
            <p:cNvGrpSpPr/>
            <p:nvPr/>
          </p:nvGrpSpPr>
          <p:grpSpPr>
            <a:xfrm>
              <a:off x="819150" y="0"/>
              <a:ext cx="5219700" cy="2565400"/>
              <a:chOff x="819150" y="0"/>
              <a:chExt cx="5219700" cy="2565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377950" y="0"/>
                <a:ext cx="654050" cy="387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solidFill>
                      <a:srgbClr val="000000"/>
                    </a:solidFill>
                    <a:effectLst/>
                    <a:ea typeface="宋体"/>
                    <a:cs typeface="Arial"/>
                  </a:rPr>
                  <a:t>I,A</a:t>
                </a:r>
                <a:r>
                  <a:rPr lang="en-GB" sz="1100" b="1" baseline="-25000" dirty="0">
                    <a:solidFill>
                      <a:srgbClr val="000000"/>
                    </a:solidFill>
                    <a:effectLst/>
                    <a:ea typeface="宋体"/>
                    <a:cs typeface="Arial"/>
                  </a:rPr>
                  <a:t>1</a:t>
                </a:r>
                <a:endParaRPr lang="en-GB" sz="1100" dirty="0">
                  <a:effectLst/>
                  <a:ea typeface="宋体"/>
                  <a:cs typeface="Arial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667000" y="0"/>
                <a:ext cx="654050" cy="38735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I,A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2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40250" y="0"/>
                <a:ext cx="654050" cy="38735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I,A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J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632200" y="0"/>
                <a:ext cx="654050" cy="3873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dirty="0">
                    <a:effectLst/>
                    <a:latin typeface="Calibri"/>
                    <a:ea typeface="宋体"/>
                    <a:cs typeface="Arial"/>
                  </a:rPr>
                  <a:t>…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819150" y="1581150"/>
                <a:ext cx="641350" cy="43815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900" b="1" dirty="0">
                    <a:solidFill>
                      <a:srgbClr val="000000"/>
                    </a:solidFill>
                    <a:effectLst/>
                    <a:ea typeface="宋体"/>
                    <a:cs typeface="Arial"/>
                  </a:rPr>
                  <a:t>R,Q</a:t>
                </a:r>
                <a:r>
                  <a:rPr lang="en-GB" sz="900" b="1" baseline="-25000" dirty="0">
                    <a:solidFill>
                      <a:srgbClr val="000000"/>
                    </a:solidFill>
                    <a:effectLst/>
                    <a:ea typeface="宋体"/>
                    <a:cs typeface="Arial"/>
                  </a:rPr>
                  <a:t>1</a:t>
                </a:r>
                <a:endParaRPr lang="en-GB" sz="900" dirty="0">
                  <a:effectLst/>
                  <a:ea typeface="宋体"/>
                  <a:cs typeface="Arial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346200" y="2082800"/>
                <a:ext cx="635000" cy="438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900" b="1" dirty="0">
                    <a:solidFill>
                      <a:srgbClr val="000000"/>
                    </a:solidFill>
                    <a:ea typeface="宋体"/>
                    <a:cs typeface="Arial"/>
                  </a:rPr>
                  <a:t>R,Q</a:t>
                </a:r>
                <a:r>
                  <a:rPr lang="en-GB" sz="900" b="1" baseline="-25000" dirty="0">
                    <a:solidFill>
                      <a:srgbClr val="000000"/>
                    </a:solidFill>
                    <a:ea typeface="宋体"/>
                    <a:cs typeface="Arial"/>
                  </a:rPr>
                  <a:t>2</a:t>
                </a:r>
                <a:endParaRPr lang="en-GB" sz="900" dirty="0">
                  <a:ea typeface="宋体"/>
                  <a:cs typeface="Arial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790700" y="1612900"/>
                <a:ext cx="603250" cy="438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800" b="1" dirty="0">
                    <a:solidFill>
                      <a:srgbClr val="000000"/>
                    </a:solidFill>
                    <a:ea typeface="宋体"/>
                    <a:cs typeface="Arial"/>
                  </a:rPr>
                  <a:t>R,Q</a:t>
                </a:r>
                <a:r>
                  <a:rPr lang="en-GB" sz="800" b="1" baseline="-25000" dirty="0">
                    <a:solidFill>
                      <a:srgbClr val="000000"/>
                    </a:solidFill>
                    <a:ea typeface="宋体"/>
                    <a:cs typeface="Arial"/>
                  </a:rPr>
                  <a:t>3</a:t>
                </a:r>
                <a:endParaRPr lang="en-GB" sz="800" dirty="0">
                  <a:ea typeface="宋体"/>
                  <a:cs typeface="Arial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63800" y="1619250"/>
                <a:ext cx="603250" cy="46990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000" b="1" dirty="0">
                    <a:effectLst/>
                    <a:latin typeface="Calibri"/>
                    <a:ea typeface="宋体"/>
                    <a:cs typeface="Arial"/>
                  </a:rPr>
                  <a:t>R,Q</a:t>
                </a:r>
                <a:r>
                  <a:rPr lang="en-GB" sz="1000" b="1" baseline="-25000" dirty="0">
                    <a:effectLst/>
                    <a:latin typeface="Calibri"/>
                    <a:ea typeface="宋体"/>
                    <a:cs typeface="Arial"/>
                  </a:rPr>
                  <a:t>4</a:t>
                </a:r>
                <a:endParaRPr lang="en-GB" sz="10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143250" y="1625600"/>
                <a:ext cx="596900" cy="438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900" b="1" dirty="0">
                    <a:effectLst/>
                    <a:latin typeface="Calibri"/>
                    <a:ea typeface="宋体"/>
                    <a:cs typeface="Arial"/>
                  </a:rPr>
                  <a:t>R,Q</a:t>
                </a:r>
                <a:r>
                  <a:rPr lang="en-GB" sz="900" b="1" baseline="-25000" dirty="0">
                    <a:effectLst/>
                    <a:latin typeface="Calibri"/>
                    <a:ea typeface="宋体"/>
                    <a:cs typeface="Arial"/>
                  </a:rPr>
                  <a:t>5</a:t>
                </a:r>
                <a:endParaRPr lang="en-GB" sz="9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413250" y="1651000"/>
                <a:ext cx="603250" cy="438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900" b="1" dirty="0">
                    <a:effectLst/>
                    <a:latin typeface="Calibri"/>
                    <a:ea typeface="宋体"/>
                    <a:cs typeface="Arial"/>
                  </a:rPr>
                  <a:t>R,Q</a:t>
                </a:r>
                <a:r>
                  <a:rPr lang="en-GB" sz="900" b="1" baseline="-25000" dirty="0">
                    <a:effectLst/>
                    <a:latin typeface="Calibri"/>
                    <a:ea typeface="宋体"/>
                    <a:cs typeface="Arial"/>
                  </a:rPr>
                  <a:t>N</a:t>
                </a:r>
                <a:endParaRPr lang="en-GB" sz="9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902200" y="2127250"/>
                <a:ext cx="609600" cy="438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000" b="1" dirty="0">
                    <a:effectLst/>
                    <a:latin typeface="Calibri"/>
                    <a:ea typeface="宋体"/>
                    <a:cs typeface="Arial"/>
                  </a:rPr>
                  <a:t>R,Q</a:t>
                </a:r>
                <a:r>
                  <a:rPr lang="en-GB" sz="1000" b="1" baseline="-25000" dirty="0">
                    <a:effectLst/>
                    <a:latin typeface="Calibri"/>
                    <a:ea typeface="宋体"/>
                    <a:cs typeface="Arial"/>
                  </a:rPr>
                  <a:t>N</a:t>
                </a:r>
                <a:endParaRPr lang="en-GB" sz="10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391150" y="1689100"/>
                <a:ext cx="647700" cy="438150"/>
              </a:xfrm>
              <a:prstGeom prst="ellipse">
                <a:avLst/>
              </a:prstGeom>
              <a:solidFill>
                <a:srgbClr val="92D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R,Q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N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1143000" y="387350"/>
                <a:ext cx="558800" cy="1193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701800" y="387350"/>
                <a:ext cx="381000" cy="1225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1663700" y="387350"/>
                <a:ext cx="38100" cy="1695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2755900" y="387350"/>
                <a:ext cx="247650" cy="1225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003550" y="387350"/>
                <a:ext cx="431800" cy="12319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705350" y="387350"/>
                <a:ext cx="196850" cy="12636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902200" y="387350"/>
                <a:ext cx="292100" cy="17399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902200" y="387350"/>
                <a:ext cx="800100" cy="13017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476250" y="2018030"/>
              <a:ext cx="5798820" cy="2390140"/>
              <a:chOff x="0" y="0"/>
              <a:chExt cx="5798820" cy="23901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103632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solidFill>
                      <a:srgbClr val="000000"/>
                    </a:solidFill>
                    <a:effectLst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solidFill>
                      <a:srgbClr val="000000"/>
                    </a:solidFill>
                    <a:effectLst/>
                    <a:ea typeface="宋体"/>
                    <a:cs typeface="Arial"/>
                  </a:rPr>
                  <a:t>1</a:t>
                </a:r>
                <a:endParaRPr lang="en-GB" sz="1100" dirty="0">
                  <a:effectLst/>
                  <a:ea typeface="宋体"/>
                  <a:cs typeface="Arial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25780" y="103632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32460" y="156210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1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37260" y="197358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latin typeface="Calibri"/>
                    <a:ea typeface="宋体"/>
                    <a:cs typeface="Arial"/>
                  </a:rPr>
                  <a:t>2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11580" y="156210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18260" y="105156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1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851660" y="105156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80260" y="159258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1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628900" y="159258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latin typeface="Calibri"/>
                    <a:ea typeface="宋体"/>
                    <a:cs typeface="Arial"/>
                  </a:rPr>
                  <a:t>2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346960" y="201930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461260" y="105156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2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025140" y="105156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72840" y="159258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1P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175760" y="159258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985260" y="207264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229100" y="102870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70120" y="103632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effectLst/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341620" y="1051560"/>
                <a:ext cx="457200" cy="317500"/>
              </a:xfrm>
              <a:prstGeom prst="rect">
                <a:avLst/>
              </a:prstGeom>
              <a:solidFill>
                <a:srgbClr val="7030A0"/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1100" b="1" dirty="0">
                    <a:effectLst/>
                    <a:latin typeface="Calibri"/>
                    <a:ea typeface="宋体"/>
                    <a:cs typeface="Arial"/>
                  </a:rPr>
                  <a:t>L</a:t>
                </a:r>
                <a:r>
                  <a:rPr lang="en-GB" sz="1100" b="1" baseline="-25000" dirty="0">
                    <a:latin typeface="Calibri"/>
                    <a:ea typeface="宋体"/>
                    <a:cs typeface="Arial"/>
                  </a:rPr>
                  <a:t>P</a:t>
                </a:r>
                <a:endParaRPr lang="en-GB" sz="1100" dirty="0">
                  <a:effectLst/>
                  <a:latin typeface="Calibri"/>
                  <a:ea typeface="宋体"/>
                  <a:cs typeface="Arial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H="1">
                <a:off x="213360" y="0"/>
                <a:ext cx="412750" cy="10350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32460" y="0"/>
                <a:ext cx="127000" cy="10287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868680" y="502920"/>
                <a:ext cx="317500" cy="1060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158240" y="502920"/>
                <a:ext cx="31750" cy="1473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203960" y="502920"/>
                <a:ext cx="228600" cy="1060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1531620" y="38100"/>
                <a:ext cx="76200" cy="1003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607820" y="45720"/>
                <a:ext cx="469900" cy="10033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278380" y="68580"/>
                <a:ext cx="25400" cy="15303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278380" y="68580"/>
                <a:ext cx="254000" cy="1955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78380" y="68580"/>
                <a:ext cx="565150" cy="15303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2667000" y="68580"/>
                <a:ext cx="292100" cy="9842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956560" y="68580"/>
                <a:ext cx="304800" cy="971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3909060" y="68580"/>
                <a:ext cx="32385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4175760" y="68580"/>
                <a:ext cx="50800" cy="20002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229100" y="68580"/>
                <a:ext cx="158750" cy="1524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442460" y="548640"/>
                <a:ext cx="279400" cy="482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716780" y="548640"/>
                <a:ext cx="285750" cy="482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/>
                <a:endCxn id="25" idx="0"/>
              </p:cNvCxnSpPr>
              <p:nvPr/>
            </p:nvCxnSpPr>
            <p:spPr>
              <a:xfrm>
                <a:off x="5227320" y="106680"/>
                <a:ext cx="342900" cy="94488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Rectangle 66"/>
          <p:cNvSpPr/>
          <p:nvPr/>
        </p:nvSpPr>
        <p:spPr>
          <a:xfrm>
            <a:off x="498164" y="843558"/>
            <a:ext cx="1187584" cy="36481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Calibri"/>
                <a:ea typeface="宋体"/>
                <a:cs typeface="Arial"/>
              </a:rPr>
              <a:t>Level </a:t>
            </a:r>
            <a:r>
              <a:rPr lang="en-GB" sz="1400" b="1" dirty="0">
                <a:solidFill>
                  <a:srgbClr val="000000"/>
                </a:solidFill>
                <a:latin typeface="Calibri"/>
                <a:ea typeface="宋体"/>
                <a:cs typeface="Arial"/>
              </a:rPr>
              <a:t>3</a:t>
            </a:r>
            <a:endParaRPr lang="en-GB" sz="1400" b="1" dirty="0">
              <a:solidFill>
                <a:srgbClr val="000000"/>
              </a:solidFill>
              <a:effectLst/>
              <a:latin typeface="Calibri"/>
              <a:ea typeface="宋体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/>
                <a:ea typeface="宋体"/>
                <a:cs typeface="Arial"/>
              </a:rPr>
              <a:t>Interviewers/areas</a:t>
            </a:r>
            <a:endParaRPr lang="en-GB" sz="1400" dirty="0">
              <a:effectLst/>
              <a:latin typeface="Calibri"/>
              <a:ea typeface="宋体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70066" y="2085966"/>
            <a:ext cx="1228534" cy="4844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Calibri"/>
                <a:ea typeface="宋体"/>
                <a:cs typeface="Arial"/>
              </a:rPr>
              <a:t>Level </a:t>
            </a:r>
            <a:r>
              <a:rPr lang="en-GB" sz="1400" b="1" dirty="0">
                <a:solidFill>
                  <a:srgbClr val="000000"/>
                </a:solidFill>
                <a:latin typeface="Calibri"/>
                <a:ea typeface="宋体"/>
                <a:cs typeface="Arial"/>
              </a:rPr>
              <a:t>2</a:t>
            </a:r>
            <a:endParaRPr lang="en-GB" sz="1400" b="1" dirty="0">
              <a:solidFill>
                <a:srgbClr val="000000"/>
              </a:solidFill>
              <a:effectLst/>
              <a:latin typeface="Calibri"/>
              <a:ea typeface="宋体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/>
                <a:ea typeface="宋体"/>
                <a:cs typeface="Arial"/>
              </a:rPr>
              <a:t>Respondents/Questions</a:t>
            </a:r>
            <a:endParaRPr lang="en-GB" sz="1400" dirty="0">
              <a:effectLst/>
              <a:latin typeface="Calibri"/>
              <a:ea typeface="宋体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30369" y="3366607"/>
            <a:ext cx="1228534" cy="48443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effectLst/>
                <a:latin typeface="Calibri"/>
                <a:ea typeface="宋体"/>
                <a:cs typeface="Arial"/>
              </a:rPr>
              <a:t>Level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00000"/>
                </a:solidFill>
                <a:latin typeface="Calibri"/>
                <a:ea typeface="宋体"/>
                <a:cs typeface="Arial"/>
              </a:rPr>
              <a:t>Latencies</a:t>
            </a:r>
            <a:endParaRPr lang="en-GB" sz="1400" dirty="0">
              <a:effectLst/>
              <a:latin typeface="Calibri"/>
              <a:ea typeface="宋体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296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330824-6D70-4242-9F3F-665C0447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C93B5-0928-DC4D-9E7E-9CA7766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Cross-classified multi-level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5EE2C7-7DD3-264F-AD11-999FBEDAE112}"/>
                  </a:ext>
                </a:extLst>
              </p:cNvPr>
              <p:cNvSpPr/>
              <p:nvPr/>
            </p:nvSpPr>
            <p:spPr>
              <a:xfrm>
                <a:off x="1259632" y="1563638"/>
                <a:ext cx="5760640" cy="491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400" b="1" i="0">
                          <a:latin typeface="Cambria Math" panose="02040503050406030204" pitchFamily="18" charset="0"/>
                        </a:rPr>
                        <m:t>𝛃</m:t>
                      </m:r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5EE2C7-7DD3-264F-AD11-999FBEDAE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563638"/>
                <a:ext cx="5760640" cy="491417"/>
              </a:xfrm>
              <a:prstGeom prst="rect">
                <a:avLst/>
              </a:prstGeom>
              <a:blipFill>
                <a:blip r:embed="rId2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61173F-78EE-734A-B781-BBD8DC1C815A}"/>
                  </a:ext>
                </a:extLst>
              </p:cNvPr>
              <p:cNvSpPr/>
              <p:nvPr/>
            </p:nvSpPr>
            <p:spPr>
              <a:xfrm>
                <a:off x="1331640" y="2397093"/>
                <a:ext cx="6165727" cy="2054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interviewer, area, respondent, question characteristics</a:t>
                </a:r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𝛃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coefficient estimates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area random effect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interviewer random effect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respondent random effect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question random effect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latency specific residual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61173F-78EE-734A-B781-BBD8DC1C8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97093"/>
                <a:ext cx="6165727" cy="2054152"/>
              </a:xfrm>
              <a:prstGeom prst="rect">
                <a:avLst/>
              </a:prstGeom>
              <a:blipFill>
                <a:blip r:embed="rId3"/>
                <a:stretch>
                  <a:fillRect l="-206" t="-123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9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distributions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34320" b="2879"/>
          <a:stretch/>
        </p:blipFill>
        <p:spPr>
          <a:xfrm>
            <a:off x="179512" y="1059582"/>
            <a:ext cx="6946900" cy="390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CFF7F6-17C8-A34C-A45F-E7B5CE5F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distribution and outliers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D96F5-EA9E-1942-B3C5-A9F2FCB3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latency = 11 seconds</a:t>
            </a:r>
          </a:p>
          <a:p>
            <a:r>
              <a:rPr lang="en-US" dirty="0"/>
              <a:t>Median latency = 7 seconds</a:t>
            </a:r>
          </a:p>
          <a:p>
            <a:r>
              <a:rPr lang="en-US" dirty="0"/>
              <a:t>Range = 0-179 seconds</a:t>
            </a:r>
          </a:p>
          <a:p>
            <a:r>
              <a:rPr lang="en-US" dirty="0"/>
              <a:t>18% of latencies were &lt;4 seconds</a:t>
            </a:r>
          </a:p>
          <a:p>
            <a:r>
              <a:rPr lang="en-US" dirty="0"/>
              <a:t>Investigation revealed 0 seconds were due to over-writing</a:t>
            </a:r>
          </a:p>
          <a:p>
            <a:r>
              <a:rPr lang="en-US" dirty="0"/>
              <a:t>1-3 seconds were due to interviewer </a:t>
            </a:r>
            <a:r>
              <a:rPr lang="en-US" dirty="0" err="1"/>
              <a:t>behaviour</a:t>
            </a:r>
            <a:endParaRPr lang="en-US" dirty="0"/>
          </a:p>
          <a:p>
            <a:r>
              <a:rPr lang="en-US" dirty="0"/>
              <a:t>0 latencies and latencies &gt;100 seconds are excluded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8482F2-1671-2242-8DF0-1A4E5722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4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441DC-07CC-5347-AA52-4BC1681D5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1FB7D-18A6-F34C-8EE4-94A05C72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90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1884"/>
            <a:ext cx="4968552" cy="688614"/>
          </a:xfrm>
        </p:spPr>
        <p:txBody>
          <a:bodyPr/>
          <a:lstStyle/>
          <a:p>
            <a:r>
              <a:rPr lang="en-US" dirty="0"/>
              <a:t>Variance Components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69754"/>
              </p:ext>
            </p:extLst>
          </p:nvPr>
        </p:nvGraphicFramePr>
        <p:xfrm>
          <a:off x="539750" y="1779588"/>
          <a:ext cx="7299325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4" imgW="6210300" imgH="2082800" progId="Word.Document.12">
                  <p:embed/>
                </p:oleObj>
              </mc:Choice>
              <mc:Fallback>
                <p:oleObj name="Document" r:id="rId4" imgW="6210300" imgH="208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750" y="1779588"/>
                        <a:ext cx="7299325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4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36751-5681-D140-A108-76644E15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16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E3BA7-D5DB-C841-B259-08B34861F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words &amp; use of </a:t>
            </a:r>
            <a:r>
              <a:rPr lang="en-US" dirty="0" err="1"/>
              <a:t>showcards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082761"/>
              </p:ext>
            </p:extLst>
          </p:nvPr>
        </p:nvGraphicFramePr>
        <p:xfrm>
          <a:off x="179512" y="1719064"/>
          <a:ext cx="4092426" cy="243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104059"/>
              </p:ext>
            </p:extLst>
          </p:nvPr>
        </p:nvGraphicFramePr>
        <p:xfrm>
          <a:off x="4572000" y="1647056"/>
          <a:ext cx="3816424" cy="225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256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8C309B-430F-3C4C-BEA3-28A651DC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experience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838546"/>
              </p:ext>
            </p:extLst>
          </p:nvPr>
        </p:nvGraphicFramePr>
        <p:xfrm>
          <a:off x="1331640" y="1419622"/>
          <a:ext cx="50165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709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CECA8-DEA2-3E46-B3AC-D8655CD6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18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B5B84E-8DF9-FA42-9D49-C8FF1320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education &amp; gender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331444"/>
              </p:ext>
            </p:extLst>
          </p:nvPr>
        </p:nvGraphicFramePr>
        <p:xfrm>
          <a:off x="179512" y="1722105"/>
          <a:ext cx="4248472" cy="2865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857062"/>
              </p:ext>
            </p:extLst>
          </p:nvPr>
        </p:nvGraphicFramePr>
        <p:xfrm>
          <a:off x="4572000" y="1707654"/>
          <a:ext cx="3689430" cy="215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46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9FF560-A118-B14C-BB62-A2BAD913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19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B136CF-E66E-FE4D-AF07-EBE16315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instructions &amp; visual emphasis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86105"/>
              </p:ext>
            </p:extLst>
          </p:nvPr>
        </p:nvGraphicFramePr>
        <p:xfrm>
          <a:off x="107504" y="1635646"/>
          <a:ext cx="446974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99953"/>
              </p:ext>
            </p:extLst>
          </p:nvPr>
        </p:nvGraphicFramePr>
        <p:xfrm>
          <a:off x="4067944" y="1647056"/>
          <a:ext cx="4521200" cy="243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992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22517-1388-324A-B4A5-EBEDCA87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FA8E2C-C539-4F45-A075-4930FF40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F.C. Donders 1818-1889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8906A-1747-604B-9670-B16CFD9A8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59707"/>
            <a:ext cx="22733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9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7207EF-8276-3D42-8E81-2E3B835D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3C002D-BF64-B748-8D6B-80DDD46AF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 battery &amp; help screens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294072"/>
              </p:ext>
            </p:extLst>
          </p:nvPr>
        </p:nvGraphicFramePr>
        <p:xfrm>
          <a:off x="107504" y="1779662"/>
          <a:ext cx="4268192" cy="25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480849"/>
              </p:ext>
            </p:extLst>
          </p:nvPr>
        </p:nvGraphicFramePr>
        <p:xfrm>
          <a:off x="4139952" y="1779662"/>
          <a:ext cx="4320480" cy="25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3431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D8966-52BE-7843-BBAA-03C229A0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B8FCA1-1AF2-6D49-B788-14783E02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options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604108"/>
              </p:ext>
            </p:extLst>
          </p:nvPr>
        </p:nvGraphicFramePr>
        <p:xfrm>
          <a:off x="11048" y="1995686"/>
          <a:ext cx="4521200" cy="243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54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511-38A7-C943-8B2A-67068559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CE3D41-66E9-3340-BEBE-B029AEF9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&amp; interviewer age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121654"/>
              </p:ext>
            </p:extLst>
          </p:nvPr>
        </p:nvGraphicFramePr>
        <p:xfrm>
          <a:off x="35496" y="1851670"/>
          <a:ext cx="4248472" cy="249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552588"/>
              </p:ext>
            </p:extLst>
          </p:nvPr>
        </p:nvGraphicFramePr>
        <p:xfrm>
          <a:off x="4259014" y="1829594"/>
          <a:ext cx="4489450" cy="25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610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A725F-F637-7641-BEAC-0BCD1E30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519A5-9FFD-F541-A573-7CCC69DF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attitudes:</a:t>
            </a:r>
            <a:br>
              <a:rPr lang="en-US" dirty="0"/>
            </a:br>
            <a:r>
              <a:rPr lang="en-US" dirty="0"/>
              <a:t> ‘Wave 1 UKHLS was too long’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8929"/>
              </p:ext>
            </p:extLst>
          </p:nvPr>
        </p:nvGraphicFramePr>
        <p:xfrm>
          <a:off x="539552" y="1894796"/>
          <a:ext cx="5080000" cy="285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4531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19C6E-F1A6-C346-AF73-345F4452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effects for most interviewer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9E7882-C0D7-4B46-8370-1CEF1D356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</a:t>
            </a:r>
          </a:p>
          <a:p>
            <a:r>
              <a:rPr lang="en-US" dirty="0"/>
              <a:t>Personality &amp; trust </a:t>
            </a:r>
          </a:p>
          <a:p>
            <a:r>
              <a:rPr lang="en-US" dirty="0"/>
              <a:t>Satisfaction with work as interviewer</a:t>
            </a:r>
          </a:p>
          <a:p>
            <a:r>
              <a:rPr lang="en-US" dirty="0"/>
              <a:t>Attitudes to persuasion</a:t>
            </a:r>
          </a:p>
          <a:p>
            <a:r>
              <a:rPr lang="en-US" dirty="0"/>
              <a:t>Attitudes to value of surveys</a:t>
            </a:r>
          </a:p>
          <a:p>
            <a:r>
              <a:rPr lang="en-US" dirty="0"/>
              <a:t>Attitudes to privacy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734BA8-D5A6-0A4A-B69D-76FB857C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478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4241C-14FA-524A-907E-27680C79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5E72B-CC58-C74E-8892-BCACB88D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Response-styles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422615"/>
              </p:ext>
            </p:extLst>
          </p:nvPr>
        </p:nvGraphicFramePr>
        <p:xfrm>
          <a:off x="-108520" y="1635646"/>
          <a:ext cx="4464496" cy="242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527415"/>
              </p:ext>
            </p:extLst>
          </p:nvPr>
        </p:nvGraphicFramePr>
        <p:xfrm>
          <a:off x="4111560" y="1563638"/>
          <a:ext cx="4564896" cy="27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692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Interviewer &amp; question specific Intra-class correlations (ICC)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0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ICCs over all questions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7434"/>
            <a:ext cx="50292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18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Interviewer ICCS for specific questions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Q1							Q3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33598"/>
            <a:ext cx="4351870" cy="240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070" y="2133597"/>
            <a:ext cx="4470397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982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ACC68A-AE20-D74C-A5C4-F689F466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29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178528-6CE3-894E-B064-1B0661A9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specific ICCs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5B2A41-CC24-B048-9AFA-E923069990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91328"/>
            <a:ext cx="399478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9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Response 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Indicator of attitude strength </a:t>
            </a:r>
          </a:p>
          <a:p>
            <a:endParaRPr lang="en-US" dirty="0"/>
          </a:p>
          <a:p>
            <a:r>
              <a:rPr lang="en-US" dirty="0"/>
              <a:t>Indicator of respondent effort/measurement error (cf. satisficing)</a:t>
            </a:r>
          </a:p>
          <a:p>
            <a:endParaRPr lang="en-US" dirty="0"/>
          </a:p>
          <a:p>
            <a:r>
              <a:rPr lang="en-US" dirty="0"/>
              <a:t>Interview length -&gt; survey cost</a:t>
            </a:r>
          </a:p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Use in survey practice?</a:t>
            </a:r>
          </a:p>
        </p:txBody>
      </p:sp>
    </p:spTree>
    <p:extLst>
      <p:ext uri="{BB962C8B-B14F-4D97-AF65-F5344CB8AC3E}">
        <p14:creationId xmlns:p14="http://schemas.microsoft.com/office/powerpoint/2010/main" val="1251221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but significant interviewer component (3.5%)</a:t>
            </a:r>
          </a:p>
          <a:p>
            <a:r>
              <a:rPr lang="en-US" dirty="0"/>
              <a:t>Similar size to previous studies using quite different designs</a:t>
            </a:r>
          </a:p>
          <a:p>
            <a:r>
              <a:rPr lang="en-US" dirty="0"/>
              <a:t>Age important for respondents and interviewers</a:t>
            </a:r>
          </a:p>
          <a:p>
            <a:r>
              <a:rPr lang="en-US" dirty="0"/>
              <a:t>Pattern for questions intuitive, similar to previous studies</a:t>
            </a:r>
          </a:p>
          <a:p>
            <a:r>
              <a:rPr lang="en-US" dirty="0"/>
              <a:t>Little effect of interviewer attitudes/personality/experience</a:t>
            </a:r>
          </a:p>
          <a:p>
            <a:r>
              <a:rPr lang="en-US" dirty="0"/>
              <a:t>ICC plots for detecting ‘problem’ interviewers &amp; questions</a:t>
            </a:r>
          </a:p>
          <a:p>
            <a:r>
              <a:rPr lang="en-US" dirty="0"/>
              <a:t>Does satisficing reduce cognitive costs?</a:t>
            </a:r>
          </a:p>
        </p:txBody>
      </p:sp>
    </p:spTree>
    <p:extLst>
      <p:ext uri="{BB962C8B-B14F-4D97-AF65-F5344CB8AC3E}">
        <p14:creationId xmlns:p14="http://schemas.microsoft.com/office/powerpoint/2010/main" val="401895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720D-7D14-7E4C-BFCE-AE4B7095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169A66-F2E7-C744-B229-126B79B1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267494"/>
            <a:ext cx="4968552" cy="688614"/>
          </a:xfrm>
        </p:spPr>
        <p:txBody>
          <a:bodyPr/>
          <a:lstStyle/>
          <a:p>
            <a:r>
              <a:rPr lang="en-US" dirty="0"/>
              <a:t>Data Structure </a:t>
            </a: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F0112484-2A0D-AC49-86B3-F3334DC3B0C1}"/>
              </a:ext>
            </a:extLst>
          </p:cNvPr>
          <p:cNvSpPr/>
          <p:nvPr/>
        </p:nvSpPr>
        <p:spPr>
          <a:xfrm>
            <a:off x="3023828" y="1995686"/>
            <a:ext cx="2268252" cy="215570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Questionnaire</a:t>
            </a:r>
          </a:p>
          <a:p>
            <a:pPr algn="ctr"/>
            <a:r>
              <a:rPr lang="en-US" sz="1400" dirty="0"/>
              <a:t>Demographics</a:t>
            </a:r>
          </a:p>
          <a:p>
            <a:pPr algn="ctr"/>
            <a:r>
              <a:rPr lang="en-US" sz="1400" dirty="0"/>
              <a:t>Question types</a:t>
            </a:r>
          </a:p>
          <a:p>
            <a:pPr algn="ctr"/>
            <a:r>
              <a:rPr lang="en-US" sz="1400" dirty="0"/>
              <a:t>Response-styles</a:t>
            </a:r>
            <a:endParaRPr lang="en-US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3EAABD2-B24B-E64D-9687-BE774349ED57}"/>
              </a:ext>
            </a:extLst>
          </p:cNvPr>
          <p:cNvSpPr/>
          <p:nvPr/>
        </p:nvSpPr>
        <p:spPr>
          <a:xfrm>
            <a:off x="775172" y="1131590"/>
            <a:ext cx="1872208" cy="13501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Interviewer data</a:t>
            </a:r>
          </a:p>
          <a:p>
            <a:pPr algn="ctr"/>
            <a:r>
              <a:rPr lang="en-US" dirty="0"/>
              <a:t>(survey)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D2E4CDE-2054-664D-9CD9-BB3BBB0B5079}"/>
              </a:ext>
            </a:extLst>
          </p:cNvPr>
          <p:cNvSpPr/>
          <p:nvPr/>
        </p:nvSpPr>
        <p:spPr>
          <a:xfrm>
            <a:off x="775172" y="3574815"/>
            <a:ext cx="1872208" cy="13501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area data</a:t>
            </a:r>
          </a:p>
          <a:p>
            <a:pPr algn="ctr"/>
            <a:r>
              <a:rPr lang="en-US" dirty="0"/>
              <a:t>(census)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E2EA6C9-EFAF-2E48-B9E5-2B4AE59D2D7C}"/>
              </a:ext>
            </a:extLst>
          </p:cNvPr>
          <p:cNvSpPr/>
          <p:nvPr/>
        </p:nvSpPr>
        <p:spPr>
          <a:xfrm>
            <a:off x="5940152" y="2481740"/>
            <a:ext cx="1872208" cy="1350150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Paradata</a:t>
            </a:r>
            <a:endParaRPr lang="en-US" dirty="0"/>
          </a:p>
          <a:p>
            <a:pPr algn="ctr"/>
            <a:r>
              <a:rPr lang="en-US" dirty="0"/>
              <a:t>(latencies)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9AB4B92-5B21-E24D-8874-4C3508994ECC}"/>
              </a:ext>
            </a:extLst>
          </p:cNvPr>
          <p:cNvSpPr/>
          <p:nvPr/>
        </p:nvSpPr>
        <p:spPr>
          <a:xfrm rot="5400000">
            <a:off x="5443120" y="2938814"/>
            <a:ext cx="288032" cy="41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79C211E9-704E-F744-A4F6-98E25F913CE3}"/>
              </a:ext>
            </a:extLst>
          </p:cNvPr>
          <p:cNvSpPr/>
          <p:nvPr/>
        </p:nvSpPr>
        <p:spPr>
          <a:xfrm rot="17416196">
            <a:off x="2712364" y="1858694"/>
            <a:ext cx="288032" cy="41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10CE666-90D1-034D-BE71-E3A0128E8992}"/>
              </a:ext>
            </a:extLst>
          </p:cNvPr>
          <p:cNvSpPr/>
          <p:nvPr/>
        </p:nvSpPr>
        <p:spPr>
          <a:xfrm rot="14493740">
            <a:off x="2819866" y="3896874"/>
            <a:ext cx="288032" cy="41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43558"/>
            <a:ext cx="3744416" cy="576064"/>
          </a:xfrm>
        </p:spPr>
        <p:txBody>
          <a:bodyPr/>
          <a:lstStyle/>
          <a:p>
            <a:r>
              <a:rPr lang="en-US" dirty="0"/>
              <a:t>Survey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137768"/>
          </a:xfrm>
        </p:spPr>
        <p:txBody>
          <a:bodyPr>
            <a:normAutofit/>
          </a:bodyPr>
          <a:lstStyle/>
          <a:p>
            <a:r>
              <a:rPr lang="en-US" dirty="0"/>
              <a:t>Wave 3: UK Household Longitudinal Survey (2011-2013), n=30,685</a:t>
            </a:r>
          </a:p>
          <a:p>
            <a:r>
              <a:rPr lang="en-US" dirty="0"/>
              <a:t>Exclude Scotland and N. Ireland (no MSOA identifiers)</a:t>
            </a:r>
          </a:p>
          <a:p>
            <a:r>
              <a:rPr lang="en-US" dirty="0"/>
              <a:t>Exclude ethnic minority boost sample + BHPS</a:t>
            </a:r>
          </a:p>
          <a:p>
            <a:r>
              <a:rPr lang="en-US" dirty="0"/>
              <a:t>Exclude interviewers who did not complete interviewer survey</a:t>
            </a:r>
          </a:p>
          <a:p>
            <a:r>
              <a:rPr lang="en-US" dirty="0"/>
              <a:t>Analysis sample, n=~13,904 within 288 interviewers</a:t>
            </a:r>
          </a:p>
          <a:p>
            <a:r>
              <a:rPr lang="en-US" dirty="0"/>
              <a:t>~370 questions with auto-generated CAPI time stamps</a:t>
            </a:r>
          </a:p>
          <a:p>
            <a:pPr lvl="1"/>
            <a:r>
              <a:rPr lang="en-US" dirty="0"/>
              <a:t>= 3,149,871 records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6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D74FD-2746-864F-97C5-FEC5301B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52769-A205-1541-B68F-1B30D775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Survey of </a:t>
            </a:r>
            <a:r>
              <a:rPr lang="en-US" dirty="0" err="1"/>
              <a:t>NatCen</a:t>
            </a:r>
            <a:r>
              <a:rPr lang="en-US" dirty="0"/>
              <a:t> interviewers in 2014</a:t>
            </a:r>
          </a:p>
          <a:p>
            <a:endParaRPr lang="en-US" dirty="0"/>
          </a:p>
          <a:p>
            <a:r>
              <a:rPr lang="en-US" dirty="0"/>
              <a:t>Online and paper self-completion</a:t>
            </a:r>
          </a:p>
          <a:p>
            <a:endParaRPr lang="en-US" dirty="0"/>
          </a:p>
          <a:p>
            <a:r>
              <a:rPr lang="en-US" dirty="0"/>
              <a:t>473 interviewers completed the survey of 823 invited (58%)</a:t>
            </a:r>
          </a:p>
          <a:p>
            <a:endParaRPr lang="en-US" dirty="0"/>
          </a:p>
          <a:p>
            <a:r>
              <a:rPr lang="en-US" dirty="0"/>
              <a:t>Demographic characteristics</a:t>
            </a:r>
          </a:p>
          <a:p>
            <a:endParaRPr lang="en-US" dirty="0"/>
          </a:p>
          <a:p>
            <a:r>
              <a:rPr lang="en-US" dirty="0"/>
              <a:t>Attitudes to fieldwork, data privacy, personality traits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4A9BE-E776-EE46-AC17-BB159D2B0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DDE2-B182-F244-909B-00BB62A6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Respondent characteristics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EE7CA-5DA4-5844-8343-FA1E40B0E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Satisficing response styles</a:t>
            </a:r>
          </a:p>
          <a:p>
            <a:pPr lvl="1"/>
            <a:r>
              <a:rPr lang="en-US" dirty="0"/>
              <a:t>Don’t knows</a:t>
            </a:r>
          </a:p>
          <a:p>
            <a:pPr lvl="1"/>
            <a:r>
              <a:rPr lang="en-US" dirty="0"/>
              <a:t>Mid-points</a:t>
            </a:r>
          </a:p>
          <a:p>
            <a:pPr lvl="1"/>
            <a:r>
              <a:rPr lang="en-US" dirty="0"/>
              <a:t>Straight-lining/non-differentiation</a:t>
            </a:r>
          </a:p>
          <a:p>
            <a:pPr lvl="1"/>
            <a:r>
              <a:rPr lang="en-US" dirty="0"/>
              <a:t>Extreme responding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513A7-7808-D641-A848-B1EC3065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1C4F-590D-5A40-BFE6-E73F212C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8BC6-0788-D24F-B3F6-84AC75DA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 Super Output Areas (MSOA), size = 4000 households</a:t>
            </a:r>
          </a:p>
          <a:p>
            <a:r>
              <a:rPr lang="en-US" dirty="0"/>
              <a:t>Linked to Factorial ecology variables from 2011 census counts:</a:t>
            </a:r>
          </a:p>
          <a:p>
            <a:pPr lvl="1"/>
            <a:r>
              <a:rPr lang="en-US" dirty="0"/>
              <a:t>Economic disadvantage</a:t>
            </a:r>
          </a:p>
          <a:p>
            <a:pPr lvl="1"/>
            <a:r>
              <a:rPr lang="en-US" dirty="0" err="1"/>
              <a:t>Urbancitiy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Population mobility</a:t>
            </a:r>
          </a:p>
          <a:p>
            <a:pPr lvl="1"/>
            <a:r>
              <a:rPr lang="en-US" dirty="0"/>
              <a:t>Age structure </a:t>
            </a:r>
          </a:p>
          <a:p>
            <a:pPr lvl="1"/>
            <a:r>
              <a:rPr lang="en-US" dirty="0"/>
              <a:t>Housing structure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E62B-34F0-7A48-AC32-8191A95A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55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148DB-ABB8-2543-AA44-9CB6EEB44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A073-8655-8D41-A0BD-508C17F1A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of 3 coders coded questions according to observable characteristics:</a:t>
            </a:r>
          </a:p>
          <a:p>
            <a:pPr lvl="1"/>
            <a:r>
              <a:rPr lang="en-US" dirty="0"/>
              <a:t>Number of words, interviewer instructions, position in battery, order in questionnaire, response options, show-card, transition statement, definitions, visual emphasis, self/interviewer-administered</a:t>
            </a:r>
          </a:p>
          <a:p>
            <a:pPr lvl="1"/>
            <a:r>
              <a:rPr lang="en-US" dirty="0"/>
              <a:t>Also by question type: demographic, income, </a:t>
            </a:r>
            <a:r>
              <a:rPr lang="en-US" dirty="0" err="1"/>
              <a:t>behaviour</a:t>
            </a:r>
            <a:r>
              <a:rPr lang="en-US" dirty="0"/>
              <a:t>, test, event and whether question addressed potentially sensitive topic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E4973-591B-CE49-8C11-FCC6DEEC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7E63-4990-4D96-BA59-BDAA8C074A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821219"/>
      </p:ext>
    </p:extLst>
  </p:cSld>
  <p:clrMapOvr>
    <a:masterClrMapping/>
  </p:clrMapOvr>
</p:sld>
</file>

<file path=ppt/theme/theme1.xml><?xml version="1.0" encoding="utf-8"?>
<a:theme xmlns:a="http://schemas.openxmlformats.org/drawingml/2006/main" name="NCRM presentation template Nov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CRM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NCRM presentation template Nov14</Template>
  <TotalTime>27504</TotalTime>
  <Words>733</Words>
  <Application>Microsoft Macintosh PowerPoint</Application>
  <PresentationFormat>On-screen Show (16:9)</PresentationFormat>
  <Paragraphs>192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Cambria Math</vt:lpstr>
      <vt:lpstr>Gill Sans MT</vt:lpstr>
      <vt:lpstr>NCRM presentation template Nov14</vt:lpstr>
      <vt:lpstr>Document</vt:lpstr>
      <vt:lpstr>Combining High-Volume Paradata with Survey Data to Understand Respondent, Instrument, and Interviewer Effects on Response Latencies </vt:lpstr>
      <vt:lpstr>F.C. Donders 1818-1889</vt:lpstr>
      <vt:lpstr>Response latency</vt:lpstr>
      <vt:lpstr>Data Structure </vt:lpstr>
      <vt:lpstr>Survey Data</vt:lpstr>
      <vt:lpstr>Interviewer characteristics</vt:lpstr>
      <vt:lpstr>Respondent characteristics </vt:lpstr>
      <vt:lpstr>Area Characteristics</vt:lpstr>
      <vt:lpstr>Question characteristics</vt:lpstr>
      <vt:lpstr>Data Structure </vt:lpstr>
      <vt:lpstr>Cross-classified multi-level model</vt:lpstr>
      <vt:lpstr>Latency distributions</vt:lpstr>
      <vt:lpstr>Latency distribution and outliers </vt:lpstr>
      <vt:lpstr>PowerPoint Presentation</vt:lpstr>
      <vt:lpstr>Variance Components</vt:lpstr>
      <vt:lpstr>Number of words &amp; use of showcards</vt:lpstr>
      <vt:lpstr>Interviewer experience</vt:lpstr>
      <vt:lpstr>Respondent education &amp; gender</vt:lpstr>
      <vt:lpstr>Interviewer instructions &amp; visual emphasis</vt:lpstr>
      <vt:lpstr>Position in battery &amp; help screens</vt:lpstr>
      <vt:lpstr>Response options</vt:lpstr>
      <vt:lpstr>Respondent &amp; interviewer age</vt:lpstr>
      <vt:lpstr>Interviewer attitudes:  ‘Wave 1 UKHLS was too long’</vt:lpstr>
      <vt:lpstr>No effects for most interviewer characteristics</vt:lpstr>
      <vt:lpstr>Response-styles</vt:lpstr>
      <vt:lpstr>PowerPoint Presentation</vt:lpstr>
      <vt:lpstr>Interviewer ICCs over all questions</vt:lpstr>
      <vt:lpstr>Interviewer ICCS for specific questions  Q1       Q3</vt:lpstr>
      <vt:lpstr>Question specific ICCs</vt:lpstr>
      <vt:lpstr>Discussion </vt:lpstr>
    </vt:vector>
  </TitlesOfParts>
  <Manager/>
  <Company>University of Southampton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2015 Great British Polling Disaster – What Have We Learned?</dc:title>
  <dc:subject>AAPOR 2016</dc:subject>
  <dc:creator>Sturgis P.</dc:creator>
  <cp:keywords/>
  <dc:description/>
  <cp:lastModifiedBy>Microsoft Office User</cp:lastModifiedBy>
  <cp:revision>159</cp:revision>
  <dcterms:created xsi:type="dcterms:W3CDTF">2015-12-08T14:46:55Z</dcterms:created>
  <dcterms:modified xsi:type="dcterms:W3CDTF">2018-10-26T07:30:05Z</dcterms:modified>
  <cp:category/>
</cp:coreProperties>
</file>