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5" r:id="rId3"/>
    <p:sldId id="263" r:id="rId4"/>
    <p:sldId id="279" r:id="rId5"/>
    <p:sldId id="268" r:id="rId6"/>
    <p:sldId id="264" r:id="rId7"/>
    <p:sldId id="280" r:id="rId8"/>
    <p:sldId id="270" r:id="rId9"/>
    <p:sldId id="281" r:id="rId10"/>
    <p:sldId id="271" r:id="rId11"/>
    <p:sldId id="275" r:id="rId12"/>
    <p:sldId id="274" r:id="rId13"/>
    <p:sldId id="273" r:id="rId14"/>
    <p:sldId id="277" r:id="rId15"/>
    <p:sldId id="276" r:id="rId16"/>
    <p:sldId id="278" r:id="rId17"/>
    <p:sldId id="262" r:id="rId18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954C"/>
    <a:srgbClr val="1F324F"/>
    <a:srgbClr val="414140"/>
    <a:srgbClr val="31708D"/>
    <a:srgbClr val="4D4D4C"/>
    <a:srgbClr val="6A9BDE"/>
    <a:srgbClr val="003366"/>
    <a:srgbClr val="3677D3"/>
    <a:srgbClr val="FFFFFF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94" autoAdjust="0"/>
  </p:normalViewPr>
  <p:slideViewPr>
    <p:cSldViewPr>
      <p:cViewPr varScale="1">
        <p:scale>
          <a:sx n="84" d="100"/>
          <a:sy n="8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613122-041A-B643-BF17-0B5187D6A49D}" type="datetimeFigureOut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316607-DDA9-A74E-810C-8ADF1EDED44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0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3FC74E-2FAA-8548-A87C-C61EEADAA61E}" type="slidenum">
              <a:rPr lang="en-CA" altLang="en-US"/>
              <a:pPr>
                <a:defRPr/>
              </a:pPr>
              <a:t>‹N°›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63351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5803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9660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005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171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4592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792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4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8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0504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7683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5317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2813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2774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2469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4145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3520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288" y="2343951"/>
            <a:ext cx="3177499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95288" y="3409278"/>
            <a:ext cx="2736552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31912" y="5301495"/>
            <a:ext cx="2736552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382597"/>
      </p:ext>
    </p:extLst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83511"/>
            <a:ext cx="6247606" cy="56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844824"/>
            <a:ext cx="6247606" cy="192266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D49E52-E8EF-DA4A-8F32-7C603672876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357"/>
      </p:ext>
    </p:extLst>
  </p:cSld>
  <p:clrMapOvr>
    <a:masterClrMapping/>
  </p:clrMapOvr>
  <p:transition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0038" y="1700213"/>
            <a:ext cx="7224289" cy="4105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0038" y="980728"/>
            <a:ext cx="6720234" cy="5754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1035CCF7-F785-B244-8BA7-6E3786CD22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55621"/>
      </p:ext>
    </p:extLst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Bullets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038" y="1773238"/>
            <a:ext cx="7224290" cy="396001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0037" y="1037431"/>
            <a:ext cx="6648227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1884"/>
      </p:ext>
    </p:extLst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783" y="1825625"/>
            <a:ext cx="3679153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825625"/>
            <a:ext cx="3528392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00037" y="1037431"/>
            <a:ext cx="64322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7CFA41A2-4FDC-C24E-98D5-D993FFD46137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5529"/>
      </p:ext>
    </p:extLst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38257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382577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39923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399234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0037" y="1037431"/>
            <a:ext cx="6648227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5469BB81-0033-064E-AF3C-69404994693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8029"/>
      </p:ext>
    </p:extLst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276872"/>
            <a:ext cx="4140596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00808"/>
            <a:ext cx="2949575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987425"/>
            <a:ext cx="6247606" cy="5693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8E2B60D-FD75-7146-999F-80B942CDE5F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8172400" y="5257006"/>
            <a:ext cx="576064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03784"/>
      </p:ext>
    </p:extLst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22" r:id="rId2"/>
    <p:sldLayoutId id="2147484406" r:id="rId3"/>
    <p:sldLayoutId id="2147484408" r:id="rId4"/>
    <p:sldLayoutId id="2147484404" r:id="rId5"/>
    <p:sldLayoutId id="2147484411" r:id="rId6"/>
    <p:sldLayoutId id="2147484412" r:id="rId7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663F2-2BFC-944A-9567-B8BE14C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60848"/>
            <a:ext cx="4720602" cy="1296144"/>
          </a:xfrm>
        </p:spPr>
        <p:txBody>
          <a:bodyPr/>
          <a:lstStyle/>
          <a:p>
            <a:r>
              <a:rPr lang="en-CA" dirty="0"/>
              <a:t>Use of Alternative Data Sources at Statistics Canada: A Case Study With GPS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D437CA-7EB0-B542-862A-DE919922B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2736552" cy="720080"/>
          </a:xfrm>
        </p:spPr>
        <p:txBody>
          <a:bodyPr/>
          <a:lstStyle/>
          <a:p>
            <a:r>
              <a:rPr lang="en-CA" sz="1800" dirty="0" smtClean="0"/>
              <a:t>François Brisebois</a:t>
            </a:r>
          </a:p>
          <a:p>
            <a:r>
              <a:rPr lang="en-CA" dirty="0" smtClean="0"/>
              <a:t>Statistics Canada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2C1C60-BF04-C347-87DF-490858E5A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04" y="5229200"/>
            <a:ext cx="3708040" cy="504055"/>
          </a:xfrm>
        </p:spPr>
        <p:txBody>
          <a:bodyPr/>
          <a:lstStyle/>
          <a:p>
            <a:r>
              <a:rPr lang="en-CA" dirty="0" smtClean="0"/>
              <a:t>BigSurv 2018 Conference, Barcelona (Spain)</a:t>
            </a:r>
          </a:p>
          <a:p>
            <a:r>
              <a:rPr lang="en-CA" dirty="0" smtClean="0"/>
              <a:t>October 25-27, 2018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600400" cy="3292297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7488882" cy="4392488"/>
          </a:xfrm>
        </p:spPr>
        <p:txBody>
          <a:bodyPr/>
          <a:lstStyle/>
          <a:p>
            <a:r>
              <a:rPr lang="en-CA" dirty="0" smtClean="0"/>
              <a:t>ADS: </a:t>
            </a:r>
            <a:r>
              <a:rPr lang="en-CA" b="1" dirty="0" smtClean="0"/>
              <a:t>Scanner data</a:t>
            </a:r>
            <a:r>
              <a:rPr lang="en-CA" dirty="0" smtClean="0"/>
              <a:t> from retail stores</a:t>
            </a:r>
          </a:p>
          <a:p>
            <a:r>
              <a:rPr lang="en-CA" dirty="0" smtClean="0"/>
              <a:t>Uses: 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Price indexes (item level info)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Total retail sales (store level info)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Allocators in household spending</a:t>
            </a:r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48227" cy="591369"/>
          </a:xfrm>
        </p:spPr>
        <p:txBody>
          <a:bodyPr/>
          <a:lstStyle/>
          <a:p>
            <a:r>
              <a:rPr lang="en-CA" dirty="0"/>
              <a:t>Use of </a:t>
            </a:r>
            <a:r>
              <a:rPr lang="en-CA" dirty="0" smtClean="0"/>
              <a:t>ADS – </a:t>
            </a:r>
            <a:r>
              <a:rPr lang="en-CA" dirty="0"/>
              <a:t>Some examples </a:t>
            </a:r>
          </a:p>
        </p:txBody>
      </p:sp>
    </p:spTree>
    <p:extLst>
      <p:ext uri="{BB962C8B-B14F-4D97-AF65-F5344CB8AC3E}">
        <p14:creationId xmlns:p14="http://schemas.microsoft.com/office/powerpoint/2010/main" val="252349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496" y="1391096"/>
            <a:ext cx="8856984" cy="1173808"/>
          </a:xfrm>
        </p:spPr>
        <p:txBody>
          <a:bodyPr/>
          <a:lstStyle/>
          <a:p>
            <a:r>
              <a:rPr lang="en-CA" dirty="0"/>
              <a:t>ADS: </a:t>
            </a:r>
            <a:r>
              <a:rPr lang="en-CA" b="1" dirty="0"/>
              <a:t>Global Positioning </a:t>
            </a:r>
            <a:r>
              <a:rPr lang="en-CA" b="1" dirty="0" smtClean="0"/>
              <a:t>System (GPS)</a:t>
            </a:r>
            <a:endParaRPr lang="en-CA" b="1" dirty="0"/>
          </a:p>
          <a:p>
            <a:r>
              <a:rPr lang="en-CA" dirty="0"/>
              <a:t>Use: </a:t>
            </a:r>
            <a:r>
              <a:rPr lang="en-CA" dirty="0" smtClean="0"/>
              <a:t>Freight shipments (trips and commodities)</a:t>
            </a:r>
            <a:endParaRPr lang="en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/>
              <a:t>Feasibility study using GPS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/>
          <a:srcRect l="2176" r="6751"/>
          <a:stretch/>
        </p:blipFill>
        <p:spPr bwMode="auto">
          <a:xfrm rot="591651">
            <a:off x="839176" y="2687267"/>
            <a:ext cx="4248472" cy="3438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835">
            <a:off x="5602932" y="3293132"/>
            <a:ext cx="2857500" cy="19050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29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25400"/>
            <a:contourClr>
              <a:schemeClr val="bg1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05855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496" y="1124744"/>
            <a:ext cx="8928992" cy="1440160"/>
          </a:xfrm>
        </p:spPr>
        <p:txBody>
          <a:bodyPr/>
          <a:lstStyle/>
          <a:p>
            <a:r>
              <a:rPr lang="en-CA" sz="2700" dirty="0"/>
              <a:t>Trucking Commodity Origin </a:t>
            </a:r>
            <a:r>
              <a:rPr lang="en-CA" sz="2700" dirty="0" smtClean="0"/>
              <a:t>and Destination </a:t>
            </a:r>
          </a:p>
          <a:p>
            <a:r>
              <a:rPr lang="en-CA" sz="2700" dirty="0" smtClean="0"/>
              <a:t>Objective: Measure </a:t>
            </a:r>
            <a:r>
              <a:rPr lang="en-CA" sz="2700" dirty="0"/>
              <a:t>the commodity </a:t>
            </a:r>
            <a:r>
              <a:rPr lang="en-CA" sz="2700" dirty="0" smtClean="0"/>
              <a:t>movements</a:t>
            </a:r>
            <a:br>
              <a:rPr lang="en-CA" sz="2700" dirty="0" smtClean="0"/>
            </a:br>
            <a:r>
              <a:rPr lang="en-CA" sz="2700" dirty="0" smtClean="0"/>
              <a:t>and the </a:t>
            </a:r>
            <a:r>
              <a:rPr lang="en-CA" sz="2700" dirty="0"/>
              <a:t>activities of the Canadian trucking </a:t>
            </a:r>
            <a:r>
              <a:rPr lang="en-CA" sz="2700" dirty="0" smtClean="0"/>
              <a:t>industry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389359"/>
            <a:ext cx="6648227" cy="591369"/>
          </a:xfrm>
        </p:spPr>
        <p:txBody>
          <a:bodyPr/>
          <a:lstStyle/>
          <a:p>
            <a:r>
              <a:rPr lang="en-CA" dirty="0"/>
              <a:t>Feasibility study using GPS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38238"/>
              </p:ext>
            </p:extLst>
          </p:nvPr>
        </p:nvGraphicFramePr>
        <p:xfrm>
          <a:off x="179512" y="2780928"/>
          <a:ext cx="8784976" cy="38221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0160"/>
                <a:gridCol w="792088"/>
                <a:gridCol w="864096"/>
                <a:gridCol w="1152128"/>
                <a:gridCol w="1296144"/>
                <a:gridCol w="1152128"/>
                <a:gridCol w="1080120"/>
                <a:gridCol w="1008112"/>
              </a:tblGrid>
              <a:tr h="135621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Carrier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Origin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Destination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Commodity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Shipment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Tonnage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Shipment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Distance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Shipment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Value</a:t>
                      </a:r>
                      <a:endParaRPr lang="en-CA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/>
                        <a:t>Shipment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Revenue</a:t>
                      </a:r>
                      <a:endParaRPr lang="en-CA" sz="1800" dirty="0"/>
                    </a:p>
                  </a:txBody>
                  <a:tcPr vert="vert270" anchor="ctr"/>
                </a:tc>
              </a:tr>
              <a:tr h="444199">
                <a:tc>
                  <a:txBody>
                    <a:bodyPr/>
                    <a:lstStyle/>
                    <a:p>
                      <a:pPr algn="ctr"/>
                      <a:r>
                        <a:rPr lang="en-CA" sz="1900" baseline="0" dirty="0" smtClean="0"/>
                        <a:t>C</a:t>
                      </a:r>
                      <a:r>
                        <a:rPr lang="en-CA" sz="1900" dirty="0" smtClean="0"/>
                        <a:t>1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baseline="0" dirty="0" smtClean="0"/>
                        <a:t>Pt B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D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Widgets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900</a:t>
                      </a:r>
                      <a:r>
                        <a:rPr lang="en-CA" sz="1900" baseline="0" dirty="0" smtClean="0"/>
                        <a:t> kg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100 km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40,000$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1,000$</a:t>
                      </a:r>
                      <a:endParaRPr lang="en-CA" sz="1900" dirty="0"/>
                    </a:p>
                  </a:txBody>
                  <a:tcPr/>
                </a:tc>
              </a:tr>
              <a:tr h="393769"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C1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E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H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Food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4,000 kg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125 km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6,000$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700$</a:t>
                      </a:r>
                      <a:endParaRPr lang="en-CA" sz="1900" dirty="0"/>
                    </a:p>
                  </a:txBody>
                  <a:tcPr/>
                </a:tc>
              </a:tr>
              <a:tr h="393769"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</a:tr>
              <a:tr h="393769"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C2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X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Z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Tires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1,000 kg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200 km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500$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250$</a:t>
                      </a:r>
                      <a:endParaRPr lang="en-CA" sz="1900" dirty="0"/>
                    </a:p>
                  </a:txBody>
                  <a:tcPr/>
                </a:tc>
              </a:tr>
              <a:tr h="446659"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C2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S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Pt Y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Lumber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9,000 kg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900 km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15,000$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9,000$</a:t>
                      </a:r>
                      <a:endParaRPr lang="en-CA" sz="1900" dirty="0"/>
                    </a:p>
                  </a:txBody>
                  <a:tcPr/>
                </a:tc>
              </a:tr>
              <a:tr h="393769"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 smtClean="0"/>
                        <a:t>…</a:t>
                      </a:r>
                      <a:endParaRPr lang="en-CA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51520" y="2708920"/>
            <a:ext cx="4176464" cy="3960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3908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8856984" cy="2253927"/>
          </a:xfrm>
        </p:spPr>
        <p:txBody>
          <a:bodyPr/>
          <a:lstStyle/>
          <a:p>
            <a:r>
              <a:rPr lang="en-CA" dirty="0" smtClean="0"/>
              <a:t>Description of the GPS data</a:t>
            </a:r>
          </a:p>
          <a:p>
            <a:pPr lvl="1"/>
            <a:r>
              <a:rPr lang="en-CA" dirty="0" smtClean="0"/>
              <a:t>Generated from GPS </a:t>
            </a:r>
            <a:r>
              <a:rPr lang="en-CA" dirty="0"/>
              <a:t>tracking </a:t>
            </a:r>
            <a:r>
              <a:rPr lang="en-CA" dirty="0" smtClean="0"/>
              <a:t>devices located</a:t>
            </a:r>
            <a:br>
              <a:rPr lang="en-CA" dirty="0" smtClean="0"/>
            </a:br>
            <a:r>
              <a:rPr lang="en-CA" dirty="0" smtClean="0"/>
              <a:t> in each truck</a:t>
            </a:r>
          </a:p>
          <a:p>
            <a:pPr lvl="1"/>
            <a:r>
              <a:rPr lang="en-CA" dirty="0" smtClean="0"/>
              <a:t>Sequence </a:t>
            </a:r>
            <a:r>
              <a:rPr lang="en-CA" dirty="0"/>
              <a:t>of records called </a:t>
            </a:r>
            <a:r>
              <a:rPr lang="en-CA" dirty="0" smtClean="0"/>
              <a:t>pings (high frequency)</a:t>
            </a:r>
            <a:endParaRPr lang="en-CA" dirty="0"/>
          </a:p>
          <a:p>
            <a:pPr lvl="2"/>
            <a:r>
              <a:rPr lang="en-CA" dirty="0" smtClean="0"/>
              <a:t>Test file: 6 months, 670 carriers, 40K trucks, 750M pings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389359"/>
            <a:ext cx="6648227" cy="591369"/>
          </a:xfrm>
        </p:spPr>
        <p:txBody>
          <a:bodyPr/>
          <a:lstStyle/>
          <a:p>
            <a:r>
              <a:rPr lang="en-CA" dirty="0"/>
              <a:t>Feasibility study using GPS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90125"/>
              </p:ext>
            </p:extLst>
          </p:nvPr>
        </p:nvGraphicFramePr>
        <p:xfrm>
          <a:off x="179512" y="3429000"/>
          <a:ext cx="8784976" cy="22635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68152"/>
                <a:gridCol w="1296144"/>
                <a:gridCol w="2736304"/>
                <a:gridCol w="1584176"/>
                <a:gridCol w="1800200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Carrier ID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Truck ID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Date-time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Latitude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Longitude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A1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25/04/2018 </a:t>
                      </a:r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8:03:12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45.555586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-125.896732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A1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25/04/2018 </a:t>
                      </a:r>
                      <a:r>
                        <a:rPr lang="en-CA" sz="2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8:04:34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45.235238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-125.714385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A1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25/04/2018 </a:t>
                      </a:r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CA" sz="2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8</a:t>
                      </a:r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:06:21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45.265958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>
                          <a:effectLst/>
                          <a:latin typeface="Arial Narrow" panose="020B0606020202030204" pitchFamily="34" charset="0"/>
                        </a:rPr>
                        <a:t>-125.577085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endParaRPr lang="en-CA" sz="2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890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23" y="2897238"/>
            <a:ext cx="2477818" cy="2941151"/>
          </a:xfrm>
          <a:prstGeom prst="rect">
            <a:avLst/>
          </a:prstGeom>
        </p:spPr>
      </p:pic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65361"/>
              </p:ext>
            </p:extLst>
          </p:nvPr>
        </p:nvGraphicFramePr>
        <p:xfrm>
          <a:off x="323528" y="908720"/>
          <a:ext cx="3816425" cy="19906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76962"/>
                <a:gridCol w="876962"/>
                <a:gridCol w="876962"/>
                <a:gridCol w="1185539"/>
              </a:tblGrid>
              <a:tr h="1568672"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Carrier</a:t>
                      </a:r>
                      <a:endParaRPr lang="en-CA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Origin</a:t>
                      </a:r>
                      <a:endParaRPr lang="en-CA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Destination</a:t>
                      </a:r>
                      <a:endParaRPr lang="en-CA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Commodity</a:t>
                      </a:r>
                      <a:endParaRPr lang="en-CA" sz="2000" dirty="0"/>
                    </a:p>
                  </a:txBody>
                  <a:tcPr vert="vert270" anchor="ctr"/>
                </a:tc>
              </a:tr>
              <a:tr h="422021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Pt B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Pt 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Widgets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6021" y="195231"/>
            <a:ext cx="8304411" cy="591369"/>
          </a:xfrm>
        </p:spPr>
        <p:txBody>
          <a:bodyPr anchor="b"/>
          <a:lstStyle/>
          <a:p>
            <a:r>
              <a:rPr lang="en-CA" dirty="0" smtClean="0"/>
              <a:t>Feasibility </a:t>
            </a:r>
            <a:r>
              <a:rPr lang="en-CA" dirty="0"/>
              <a:t>study using GPS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39305"/>
            <a:ext cx="2353807" cy="27939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76497" y="3347542"/>
            <a:ext cx="288032" cy="26554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6228184" y="4193282"/>
            <a:ext cx="288032" cy="5318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Line Callout 1 30"/>
          <p:cNvSpPr/>
          <p:nvPr/>
        </p:nvSpPr>
        <p:spPr>
          <a:xfrm>
            <a:off x="7045817" y="5517232"/>
            <a:ext cx="478511" cy="360040"/>
          </a:xfrm>
          <a:prstGeom prst="borderCallout1">
            <a:avLst>
              <a:gd name="adj1" fmla="val -39853"/>
              <a:gd name="adj2" fmla="val -41811"/>
              <a:gd name="adj3" fmla="val -8555"/>
              <a:gd name="adj4" fmla="val 512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…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8341961" y="5157192"/>
            <a:ext cx="478511" cy="360040"/>
          </a:xfrm>
          <a:prstGeom prst="borderCallout1">
            <a:avLst>
              <a:gd name="adj1" fmla="val -11136"/>
              <a:gd name="adj2" fmla="val 17002"/>
              <a:gd name="adj3" fmla="val -96181"/>
              <a:gd name="adj4" fmla="val -8111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…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6588224" y="3212976"/>
            <a:ext cx="478511" cy="360040"/>
          </a:xfrm>
          <a:prstGeom prst="borderCallout1">
            <a:avLst>
              <a:gd name="adj1" fmla="val 46970"/>
              <a:gd name="adj2" fmla="val 109411"/>
              <a:gd name="adj3" fmla="val 59303"/>
              <a:gd name="adj4" fmla="val 15505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…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8557985" y="3356992"/>
            <a:ext cx="478511" cy="360040"/>
          </a:xfrm>
          <a:prstGeom prst="borderCallout1">
            <a:avLst>
              <a:gd name="adj1" fmla="val 113670"/>
              <a:gd name="adj2" fmla="val 65016"/>
              <a:gd name="adj3" fmla="val 215274"/>
              <a:gd name="adj4" fmla="val -2029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…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1655" y="3212976"/>
            <a:ext cx="52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C1</a:t>
            </a:r>
            <a:endParaRPr lang="en-CA" sz="2000" b="1" dirty="0"/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04" y="3140969"/>
            <a:ext cx="4249260" cy="2520280"/>
          </a:xfrm>
          <a:noFill/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CA" sz="2200" dirty="0" smtClean="0">
                <a:solidFill>
                  <a:schemeClr val="tx1"/>
                </a:solidFill>
              </a:rPr>
              <a:t>Start from GPS pings</a:t>
            </a:r>
          </a:p>
          <a:p>
            <a:pPr>
              <a:buClrTx/>
              <a:buFont typeface="+mj-lt"/>
              <a:buAutoNum type="arabicPeriod"/>
            </a:pPr>
            <a:r>
              <a:rPr lang="en-CA" sz="2200" dirty="0" smtClean="0">
                <a:solidFill>
                  <a:schemeClr val="tx1"/>
                </a:solidFill>
              </a:rPr>
              <a:t>Find trucking stops</a:t>
            </a:r>
          </a:p>
          <a:p>
            <a:pPr>
              <a:buClrTx/>
              <a:buFont typeface="+mj-lt"/>
              <a:buAutoNum type="arabicPeriod"/>
            </a:pPr>
            <a:r>
              <a:rPr lang="en-CA" sz="2200" dirty="0" smtClean="0">
                <a:solidFill>
                  <a:schemeClr val="tx1"/>
                </a:solidFill>
              </a:rPr>
              <a:t>Link stops to businesses</a:t>
            </a:r>
          </a:p>
          <a:p>
            <a:pPr lvl="1"/>
            <a:r>
              <a:rPr lang="en-CA" sz="2200" dirty="0" smtClean="0">
                <a:solidFill>
                  <a:schemeClr val="tx1"/>
                </a:solidFill>
              </a:rPr>
              <a:t>Determine carrier </a:t>
            </a:r>
          </a:p>
          <a:p>
            <a:pPr>
              <a:buClrTx/>
              <a:buFont typeface="+mj-lt"/>
              <a:buAutoNum type="arabicPeriod"/>
            </a:pPr>
            <a:r>
              <a:rPr lang="en-CA" sz="2200" dirty="0" smtClean="0">
                <a:solidFill>
                  <a:schemeClr val="tx1"/>
                </a:solidFill>
              </a:rPr>
              <a:t>Model to determine the </a:t>
            </a:r>
            <a:br>
              <a:rPr lang="en-CA" sz="2200" dirty="0" smtClean="0">
                <a:solidFill>
                  <a:schemeClr val="tx1"/>
                </a:solidFill>
              </a:rPr>
            </a:br>
            <a:r>
              <a:rPr lang="en-CA" sz="2200" dirty="0" smtClean="0">
                <a:solidFill>
                  <a:schemeClr val="tx1"/>
                </a:solidFill>
              </a:rPr>
              <a:t>O&amp;D and its shipment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65356" y="4286252"/>
            <a:ext cx="1041533" cy="638923"/>
          </a:xfrm>
          <a:custGeom>
            <a:avLst/>
            <a:gdLst>
              <a:gd name="connsiteX0" fmla="*/ 1257300 w 1257300"/>
              <a:gd name="connsiteY0" fmla="*/ 0 h 940777"/>
              <a:gd name="connsiteX1" fmla="*/ 659423 w 1257300"/>
              <a:gd name="connsiteY1" fmla="*/ 316523 h 940777"/>
              <a:gd name="connsiteX2" fmla="*/ 0 w 1257300"/>
              <a:gd name="connsiteY2" fmla="*/ 940777 h 94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940777">
                <a:moveTo>
                  <a:pt x="1257300" y="0"/>
                </a:moveTo>
                <a:cubicBezTo>
                  <a:pt x="1063136" y="79863"/>
                  <a:pt x="868973" y="159727"/>
                  <a:pt x="659423" y="316523"/>
                </a:cubicBezTo>
                <a:cubicBezTo>
                  <a:pt x="449873" y="473319"/>
                  <a:pt x="224936" y="707048"/>
                  <a:pt x="0" y="940777"/>
                </a:cubicBezTo>
              </a:path>
            </a:pathLst>
          </a:custGeom>
          <a:noFill/>
          <a:ln w="7620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9" name="Straight Arrow Connector 7"/>
          <p:cNvCxnSpPr/>
          <p:nvPr/>
        </p:nvCxnSpPr>
        <p:spPr>
          <a:xfrm>
            <a:off x="7740352" y="3499942"/>
            <a:ext cx="288032" cy="26554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nimBg="1"/>
      <p:bldP spid="31" grpId="0" uiExpand="1" animBg="1"/>
      <p:bldP spid="33" grpId="0" uiExpand="1" animBg="1"/>
      <p:bldP spid="34" grpId="0" uiExpand="1" animBg="1"/>
      <p:bldP spid="36" grpId="0" uiExpand="1" animBg="1"/>
      <p:bldP spid="22" grpId="0"/>
      <p:bldP spid="30" grpId="0" uiExpand="1" build="p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1319088"/>
            <a:ext cx="8856984" cy="42701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 smtClean="0"/>
              <a:t>Results: 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Using 6-month test file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Data comparison for (25) common units</a:t>
            </a:r>
          </a:p>
          <a:p>
            <a:pPr lvl="2">
              <a:spcBef>
                <a:spcPts val="1200"/>
              </a:spcBef>
            </a:pPr>
            <a:r>
              <a:rPr lang="en-CA" sz="2400" dirty="0" smtClean="0"/>
              <a:t>Most survey’s data shipments linked to observed movements in GPS data</a:t>
            </a:r>
            <a:endParaRPr lang="en-CA" dirty="0" smtClean="0"/>
          </a:p>
          <a:p>
            <a:pPr>
              <a:spcBef>
                <a:spcPts val="1200"/>
              </a:spcBef>
            </a:pPr>
            <a:r>
              <a:rPr lang="en-CA" dirty="0" smtClean="0"/>
              <a:t>Conclusion: 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Promising, but more work to improve &amp; expand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/>
              <a:t>Feasibility study using GPS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2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1319088"/>
            <a:ext cx="8856984" cy="38381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ADS have shown great potential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Some applications already in place, </a:t>
            </a:r>
            <a:endParaRPr lang="en-CA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Some are in development,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Others are at the feasibility stage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Methods far from the traditional survey methodology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Explore and innovate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9BF9-A7BD-6E4A-BE04-D6BE95C7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285830"/>
            <a:ext cx="6648227" cy="591369"/>
          </a:xfrm>
        </p:spPr>
        <p:txBody>
          <a:bodyPr/>
          <a:lstStyle/>
          <a:p>
            <a:r>
              <a:rPr lang="en-CA" sz="4000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BECDB-590E-DD49-85A9-1A4FCC573D6F}"/>
              </a:ext>
            </a:extLst>
          </p:cNvPr>
          <p:cNvSpPr/>
          <p:nvPr/>
        </p:nvSpPr>
        <p:spPr>
          <a:xfrm>
            <a:off x="1027986" y="2182212"/>
            <a:ext cx="61363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For more </a:t>
            </a:r>
            <a: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information, 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please </a:t>
            </a:r>
            <a: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visit </a:t>
            </a:r>
          </a:p>
          <a:p>
            <a:r>
              <a:rPr lang="en-CA" alt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#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StatCan100</a:t>
            </a:r>
            <a: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72351C-BA35-0F4F-9945-5B136BF54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2" y="3861048"/>
            <a:ext cx="500031" cy="50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4FDDEB-11AD-E540-BC71-D1B76BBE3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67" y="3861048"/>
            <a:ext cx="500031" cy="500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1DA655-5D7C-8141-B7BC-6086A0123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4826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7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76672" y="1273771"/>
            <a:ext cx="7895728" cy="39600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Context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Use of alternative data sources (ADS):</a:t>
            </a:r>
          </a:p>
          <a:p>
            <a:pPr lvl="1">
              <a:lnSpc>
                <a:spcPct val="150000"/>
              </a:lnSpc>
            </a:pPr>
            <a:r>
              <a:rPr lang="en-CA" sz="2800" dirty="0" smtClean="0"/>
              <a:t>Some examples of sources &amp; their uses</a:t>
            </a:r>
          </a:p>
          <a:p>
            <a:pPr lvl="1">
              <a:lnSpc>
                <a:spcPct val="150000"/>
              </a:lnSpc>
            </a:pPr>
            <a:r>
              <a:rPr lang="en-CA" sz="2800" dirty="0" smtClean="0"/>
              <a:t>Feasibility study using GPS data in the trucking statistics program.</a:t>
            </a: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5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76672" y="1273771"/>
            <a:ext cx="8736458" cy="39600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Growing demand for statistical information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Traditionally relying on survey taking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Administrative data extensively used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Alternative </a:t>
            </a:r>
            <a:r>
              <a:rPr lang="en-CA" dirty="0"/>
              <a:t>data sources </a:t>
            </a:r>
            <a:r>
              <a:rPr lang="en-CA" dirty="0" smtClean="0"/>
              <a:t>present opportunities</a:t>
            </a: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2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1470" y="1196752"/>
            <a:ext cx="8785026" cy="43924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Statistics Canada</a:t>
            </a:r>
            <a:r>
              <a:rPr lang="en-CA" dirty="0" smtClean="0"/>
              <a:t> has </a:t>
            </a:r>
            <a:r>
              <a:rPr lang="en-CA" dirty="0"/>
              <a:t>undertaken </a:t>
            </a:r>
            <a:r>
              <a:rPr lang="en-CA" dirty="0" smtClean="0"/>
              <a:t>a</a:t>
            </a:r>
            <a:br>
              <a:rPr lang="en-CA" dirty="0" smtClean="0"/>
            </a:br>
            <a:r>
              <a:rPr lang="en-CA" dirty="0" smtClean="0"/>
              <a:t>modernization </a:t>
            </a:r>
            <a:r>
              <a:rPr lang="en-CA" dirty="0"/>
              <a:t>initiative </a:t>
            </a:r>
            <a:endParaRPr lang="en-CA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More </a:t>
            </a:r>
            <a:r>
              <a:rPr lang="en-CA" dirty="0"/>
              <a:t>timely and responsive </a:t>
            </a:r>
            <a:r>
              <a:rPr lang="en-CA" dirty="0" smtClean="0"/>
              <a:t>statistics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Moving </a:t>
            </a:r>
            <a:r>
              <a:rPr lang="en-CA" dirty="0"/>
              <a:t>beyond a survey-first </a:t>
            </a:r>
            <a:r>
              <a:rPr lang="en-CA" dirty="0" smtClean="0"/>
              <a:t>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New </a:t>
            </a:r>
            <a:r>
              <a:rPr lang="en-CA" dirty="0"/>
              <a:t>methods and integrating data from a variety of </a:t>
            </a:r>
            <a:r>
              <a:rPr lang="en-CA" dirty="0" smtClean="0"/>
              <a:t>sources</a:t>
            </a:r>
            <a:endParaRPr lang="en-CA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Statistical </a:t>
            </a:r>
            <a:r>
              <a:rPr lang="en-CA" dirty="0"/>
              <a:t>programs have explored various alternative data sources in order to improve, supplement, or replace survey data</a:t>
            </a:r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65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1470" y="1068042"/>
            <a:ext cx="8785026" cy="4521198"/>
          </a:xfrm>
        </p:spPr>
        <p:txBody>
          <a:bodyPr/>
          <a:lstStyle/>
          <a:p>
            <a:r>
              <a:rPr lang="en-CA" dirty="0" smtClean="0"/>
              <a:t>ADS: </a:t>
            </a:r>
            <a:r>
              <a:rPr lang="en-CA" b="1" dirty="0" smtClean="0"/>
              <a:t>Satellite </a:t>
            </a:r>
            <a:r>
              <a:rPr lang="en-CA" b="1" dirty="0"/>
              <a:t>imagery</a:t>
            </a:r>
            <a:r>
              <a:rPr lang="en-CA" b="1" dirty="0" smtClean="0"/>
              <a:t> </a:t>
            </a:r>
          </a:p>
          <a:p>
            <a:r>
              <a:rPr lang="en-CA" dirty="0" smtClean="0"/>
              <a:t>Use: Field </a:t>
            </a:r>
            <a:r>
              <a:rPr lang="en-CA" dirty="0"/>
              <a:t>crop yield estimation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48227" cy="591369"/>
          </a:xfrm>
        </p:spPr>
        <p:txBody>
          <a:bodyPr/>
          <a:lstStyle/>
          <a:p>
            <a:r>
              <a:rPr lang="en-CA" dirty="0"/>
              <a:t>Use of </a:t>
            </a:r>
            <a:r>
              <a:rPr lang="en-CA" dirty="0" smtClean="0"/>
              <a:t>ADS – </a:t>
            </a:r>
            <a:r>
              <a:rPr lang="en-CA" dirty="0"/>
              <a:t>Some examples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27" y="2160662"/>
            <a:ext cx="6643152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54">
            <a:off x="335262" y="4040033"/>
            <a:ext cx="3588486" cy="21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78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1319088"/>
            <a:ext cx="8640960" cy="42701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Question: Can we replace the </a:t>
            </a:r>
            <a:r>
              <a:rPr lang="en-CA" dirty="0" smtClean="0"/>
              <a:t>yield</a:t>
            </a:r>
            <a:br>
              <a:rPr lang="en-CA" dirty="0" smtClean="0"/>
            </a:br>
            <a:r>
              <a:rPr lang="en-CA" dirty="0" smtClean="0"/>
              <a:t>component </a:t>
            </a:r>
            <a:r>
              <a:rPr lang="en-CA" dirty="0"/>
              <a:t>of the September field </a:t>
            </a:r>
            <a:r>
              <a:rPr lang="en-CA" dirty="0" smtClean="0"/>
              <a:t>crop</a:t>
            </a:r>
            <a:br>
              <a:rPr lang="en-CA" dirty="0" smtClean="0"/>
            </a:br>
            <a:r>
              <a:rPr lang="en-CA" dirty="0" smtClean="0"/>
              <a:t>survey </a:t>
            </a:r>
            <a:r>
              <a:rPr lang="en-CA" dirty="0"/>
              <a:t>with an estimate based on </a:t>
            </a:r>
            <a:r>
              <a:rPr lang="en-CA" dirty="0" smtClean="0"/>
              <a:t>alternative</a:t>
            </a:r>
            <a:br>
              <a:rPr lang="en-CA" dirty="0" smtClean="0"/>
            </a:br>
            <a:r>
              <a:rPr lang="en-CA" dirty="0" smtClean="0"/>
              <a:t>data sources?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How</a:t>
            </a:r>
            <a:r>
              <a:rPr lang="en-CA" dirty="0"/>
              <a:t>: </a:t>
            </a:r>
            <a:r>
              <a:rPr lang="en-CA" dirty="0" smtClean="0"/>
              <a:t>Regression model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 smtClean="0"/>
              <a:t>Results: Similar quality </a:t>
            </a:r>
            <a:r>
              <a:rPr lang="en-CA" dirty="0"/>
              <a:t>to </a:t>
            </a:r>
            <a:r>
              <a:rPr lang="en-CA" dirty="0" smtClean="0"/>
              <a:t>the </a:t>
            </a:r>
            <a:r>
              <a:rPr lang="en-CA" dirty="0"/>
              <a:t>September survey</a:t>
            </a:r>
          </a:p>
          <a:p>
            <a:pPr>
              <a:spcBef>
                <a:spcPts val="1200"/>
              </a:spcBef>
            </a:pPr>
            <a:r>
              <a:rPr lang="en-CA" dirty="0"/>
              <a:t>Conclusion: </a:t>
            </a:r>
            <a:r>
              <a:rPr lang="en-CA" dirty="0" smtClean="0"/>
              <a:t>September survey occasion cancelled since 2016</a:t>
            </a: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/>
              <a:t>Use of </a:t>
            </a:r>
            <a:r>
              <a:rPr lang="en-CA" dirty="0" smtClean="0"/>
              <a:t>ADS – </a:t>
            </a:r>
            <a:r>
              <a:rPr lang="en-CA" dirty="0"/>
              <a:t>Some examples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64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7071286" cy="392849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245343"/>
            <a:ext cx="6648227" cy="591369"/>
          </a:xfrm>
        </p:spPr>
        <p:txBody>
          <a:bodyPr/>
          <a:lstStyle/>
          <a:p>
            <a:r>
              <a:rPr lang="en-CA" dirty="0"/>
              <a:t>Use of </a:t>
            </a:r>
            <a:r>
              <a:rPr lang="en-CA" dirty="0" smtClean="0"/>
              <a:t>ADS – </a:t>
            </a:r>
            <a:r>
              <a:rPr lang="en-CA" dirty="0"/>
              <a:t>Some examples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71600" y="2397261"/>
            <a:ext cx="3384376" cy="30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CA" altLang="en-US" sz="1800" i="1" dirty="0" smtClean="0">
                <a:solidFill>
                  <a:srgbClr val="7030A0"/>
                </a:solidFill>
              </a:rPr>
              <a:t>Shoe stores sales in Quebec</a:t>
            </a:r>
            <a:endParaRPr lang="en-CA" altLang="en-US" i="1" dirty="0">
              <a:solidFill>
                <a:srgbClr val="7030A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-36512" y="1124744"/>
            <a:ext cx="7992888" cy="1136822"/>
          </a:xfrm>
        </p:spPr>
        <p:txBody>
          <a:bodyPr/>
          <a:lstStyle/>
          <a:p>
            <a:r>
              <a:rPr lang="en-CA" dirty="0" smtClean="0"/>
              <a:t>ADS: </a:t>
            </a:r>
            <a:r>
              <a:rPr lang="en-CA" b="1" dirty="0" smtClean="0"/>
              <a:t>Daily </a:t>
            </a:r>
            <a:r>
              <a:rPr lang="en-CA" b="1" dirty="0"/>
              <a:t>weather </a:t>
            </a:r>
            <a:r>
              <a:rPr lang="en-CA" b="1" dirty="0" smtClean="0"/>
              <a:t>info </a:t>
            </a:r>
            <a:r>
              <a:rPr lang="en-CA" dirty="0" smtClean="0"/>
              <a:t>by </a:t>
            </a:r>
            <a:r>
              <a:rPr lang="en-CA" dirty="0"/>
              <a:t>climate </a:t>
            </a:r>
            <a:r>
              <a:rPr lang="en-CA" dirty="0" smtClean="0"/>
              <a:t>station</a:t>
            </a:r>
          </a:p>
          <a:p>
            <a:r>
              <a:rPr lang="en-CA" dirty="0" smtClean="0"/>
              <a:t>Use: </a:t>
            </a:r>
            <a:r>
              <a:rPr lang="en-CA" dirty="0"/>
              <a:t>B</a:t>
            </a:r>
            <a:r>
              <a:rPr lang="en-CA" dirty="0" smtClean="0"/>
              <a:t>etter explain survey results (time series</a:t>
            </a:r>
            <a:r>
              <a:rPr lang="en-CA" dirty="0" smtClean="0"/>
              <a:t>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1958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1319088"/>
            <a:ext cx="8784976" cy="42701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Question</a:t>
            </a:r>
            <a:r>
              <a:rPr lang="en-CA" dirty="0" smtClean="0"/>
              <a:t>: Can </a:t>
            </a:r>
            <a:r>
              <a:rPr lang="en-CA" dirty="0"/>
              <a:t>weather help explain </a:t>
            </a:r>
            <a:r>
              <a:rPr lang="en-CA" dirty="0" smtClean="0"/>
              <a:t>some</a:t>
            </a:r>
            <a:br>
              <a:rPr lang="en-CA" dirty="0" smtClean="0"/>
            </a:br>
            <a:r>
              <a:rPr lang="en-CA" dirty="0" smtClean="0"/>
              <a:t>of </a:t>
            </a:r>
            <a:r>
              <a:rPr lang="en-CA" dirty="0"/>
              <a:t>the </a:t>
            </a:r>
            <a:r>
              <a:rPr lang="en-CA" dirty="0" smtClean="0"/>
              <a:t>movements </a:t>
            </a:r>
            <a:r>
              <a:rPr lang="en-CA" dirty="0"/>
              <a:t>observed in </a:t>
            </a:r>
            <a:r>
              <a:rPr lang="en-CA" dirty="0" smtClean="0"/>
              <a:t>the time </a:t>
            </a:r>
            <a:r>
              <a:rPr lang="en-CA" dirty="0"/>
              <a:t>series</a:t>
            </a:r>
            <a:endParaRPr lang="en-CA" dirty="0" smtClean="0"/>
          </a:p>
          <a:p>
            <a:pPr>
              <a:spcBef>
                <a:spcPts val="1200"/>
              </a:spcBef>
            </a:pPr>
            <a:r>
              <a:rPr lang="en-CA" dirty="0" smtClean="0"/>
              <a:t>How: Incorporate </a:t>
            </a:r>
            <a:r>
              <a:rPr lang="en-CA" dirty="0"/>
              <a:t>as a predictor in the </a:t>
            </a:r>
            <a:r>
              <a:rPr lang="en-CA" dirty="0" smtClean="0"/>
              <a:t>ARIMA model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 smtClean="0"/>
              <a:t>Results: </a:t>
            </a:r>
            <a:r>
              <a:rPr lang="en-CA" dirty="0"/>
              <a:t>Validated assumptions made to explain dips </a:t>
            </a:r>
            <a:r>
              <a:rPr lang="en-CA" dirty="0" smtClean="0"/>
              <a:t>and peaks observed 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/>
              <a:t>Conclusion</a:t>
            </a:r>
            <a:r>
              <a:rPr lang="en-CA" dirty="0" smtClean="0"/>
              <a:t>: Works – next step is the implementation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48227" cy="591369"/>
          </a:xfrm>
        </p:spPr>
        <p:txBody>
          <a:bodyPr/>
          <a:lstStyle/>
          <a:p>
            <a:r>
              <a:rPr lang="en-CA" dirty="0"/>
              <a:t>Use of </a:t>
            </a:r>
            <a:r>
              <a:rPr lang="en-CA" dirty="0" smtClean="0"/>
              <a:t>ADS – </a:t>
            </a:r>
            <a:r>
              <a:rPr lang="en-CA" dirty="0"/>
              <a:t>Some examples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84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231712" cy="540060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55576" y="980728"/>
            <a:ext cx="3384376" cy="30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CA" altLang="en-US" sz="1800" i="1" dirty="0" smtClean="0">
                <a:solidFill>
                  <a:srgbClr val="7030A0"/>
                </a:solidFill>
              </a:rPr>
              <a:t>Shoe stores sales in Quebec</a:t>
            </a:r>
            <a:endParaRPr lang="en-CA" alt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 Canada Blue">
  <a:themeElements>
    <a:clrScheme name="Blue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D3521"/>
      </a:accent1>
      <a:accent2>
        <a:srgbClr val="316F8D"/>
      </a:accent2>
      <a:accent3>
        <a:srgbClr val="DB4F49"/>
      </a:accent3>
      <a:accent4>
        <a:srgbClr val="FEBF00"/>
      </a:accent4>
      <a:accent5>
        <a:srgbClr val="78B690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7D75DC8-F050-F145-8D99-EC0239AD8236}" vid="{DFA70FC6-B788-8742-BC8D-C0522D31305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Statistic Canada Blue</Template>
  <TotalTime>2080</TotalTime>
  <Words>501</Words>
  <Application>Microsoft Office PowerPoint</Application>
  <PresentationFormat>Affichage à l'écran (4:3)</PresentationFormat>
  <Paragraphs>199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Century Gothic</vt:lpstr>
      <vt:lpstr>Wingdings</vt:lpstr>
      <vt:lpstr>Statistic Canada Blue</vt:lpstr>
      <vt:lpstr>Use of Alternative Data Sources at Statistics Canada: A Case Study With GPS Data</vt:lpstr>
      <vt:lpstr>Outline</vt:lpstr>
      <vt:lpstr>Context</vt:lpstr>
      <vt:lpstr>Context</vt:lpstr>
      <vt:lpstr>Use of ADS – Some examples </vt:lpstr>
      <vt:lpstr>Use of ADS – Some examples </vt:lpstr>
      <vt:lpstr>Use of ADS – Some examples </vt:lpstr>
      <vt:lpstr>Use of ADS – Some examples </vt:lpstr>
      <vt:lpstr>Présentation PowerPoint</vt:lpstr>
      <vt:lpstr>Use of ADS – Some examples </vt:lpstr>
      <vt:lpstr>Feasibility study using GPS</vt:lpstr>
      <vt:lpstr>Feasibility study using GPS</vt:lpstr>
      <vt:lpstr>Feasibility study using GPS</vt:lpstr>
      <vt:lpstr>Feasibility study using GPS</vt:lpstr>
      <vt:lpstr>Feasibility study using GPS</vt:lpstr>
      <vt:lpstr>Conclusion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Marie-Josée Lemaire</dc:creator>
  <cp:lastModifiedBy>Brisebois, François - BSMD/DMEE</cp:lastModifiedBy>
  <cp:revision>89</cp:revision>
  <cp:lastPrinted>2017-01-19T17:26:07Z</cp:lastPrinted>
  <dcterms:created xsi:type="dcterms:W3CDTF">2018-03-19T14:04:20Z</dcterms:created>
  <dcterms:modified xsi:type="dcterms:W3CDTF">2018-10-19T15:02:34Z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-491549167</vt:i4>
  </property>
  <property fmtid="{D5CDD505-2E9C-101B-9397-08002B2CF9AE}" pid="3" name="_NewReviewCycle">
    <vt:lpwstr/>
  </property>
  <property fmtid="{D5CDD505-2E9C-101B-9397-08002B2CF9AE}" pid="4" name="_EmailSubject">
    <vt:lpwstr>ppt bigsurv</vt:lpwstr>
  </property>
  <property fmtid="{D5CDD505-2E9C-101B-9397-08002B2CF9AE}" pid="5" name="_AuthorEmail">
    <vt:lpwstr>f.brisebois@rogers.com</vt:lpwstr>
  </property>
  <property fmtid="{D5CDD505-2E9C-101B-9397-08002B2CF9AE}" pid="6" name="_AuthorEmailDisplayName">
    <vt:lpwstr>Francois Brisebois</vt:lpwstr>
  </property>
  <property fmtid="{D5CDD505-2E9C-101B-9397-08002B2CF9AE}" pid="7" name="_PreviousAdHocReviewCycleID">
    <vt:i4>1714501334</vt:i4>
  </property>
</Properties>
</file>