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73" r:id="rId1"/>
  </p:sldMasterIdLst>
  <p:notesMasterIdLst>
    <p:notesMasterId r:id="rId18"/>
  </p:notesMasterIdLst>
  <p:sldIdLst>
    <p:sldId id="273" r:id="rId2"/>
    <p:sldId id="276" r:id="rId3"/>
    <p:sldId id="277" r:id="rId4"/>
    <p:sldId id="278" r:id="rId5"/>
    <p:sldId id="279" r:id="rId6"/>
    <p:sldId id="259" r:id="rId7"/>
    <p:sldId id="260" r:id="rId8"/>
    <p:sldId id="262" r:id="rId9"/>
    <p:sldId id="264" r:id="rId10"/>
    <p:sldId id="261" r:id="rId11"/>
    <p:sldId id="263" r:id="rId12"/>
    <p:sldId id="265" r:id="rId13"/>
    <p:sldId id="266" r:id="rId14"/>
    <p:sldId id="267" r:id="rId15"/>
    <p:sldId id="271" r:id="rId16"/>
    <p:sldId id="269"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7743"/>
    <a:srgbClr val="F3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387"/>
  </p:normalViewPr>
  <p:slideViewPr>
    <p:cSldViewPr snapToGrid="0" snapToObjects="1">
      <p:cViewPr varScale="1">
        <p:scale>
          <a:sx n="102" d="100"/>
          <a:sy n="102" d="100"/>
        </p:scale>
        <p:origin x="19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992130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4bb5c1351_0_9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4bb5c1351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796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4bb5c1351_0_22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4bb5c1351_0_2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Negative sentiment overall aligns with findings from</a:t>
            </a:r>
            <a:r>
              <a:rPr lang="en-US" baseline="0" dirty="0" smtClean="0"/>
              <a:t> Pew Research</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a sample that includes German election tweets from all locations across the globe (n = 980), 57.3% of tweets are specifically on the topic of </a:t>
            </a:r>
            <a:r>
              <a:rPr lang="en-US" dirty="0" err="1" smtClean="0"/>
              <a:t>AfD</a:t>
            </a:r>
            <a:r>
              <a:rPr lang="en-US" dirty="0" smtClean="0"/>
              <a:t>. Of the global </a:t>
            </a:r>
            <a:r>
              <a:rPr lang="en-US" dirty="0" err="1" smtClean="0"/>
              <a:t>AfD</a:t>
            </a:r>
            <a:r>
              <a:rPr lang="en-US" dirty="0" smtClean="0"/>
              <a:t> tweets, 39% of these tweets were supportive of the party, while 44% were in fact critical (see Figure 1).</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 dirty="0" smtClean="0">
                <a:solidFill>
                  <a:schemeClr val="dk2"/>
                </a:solidFill>
                <a:latin typeface="Avenir Light" charset="0"/>
                <a:ea typeface="Avenir Light" charset="0"/>
                <a:cs typeface="Avenir Light" charset="0"/>
              </a:rPr>
              <a:t>Taken at face value, this finding implies a high level of support for </a:t>
            </a:r>
            <a:r>
              <a:rPr lang="en" dirty="0" err="1" smtClean="0">
                <a:solidFill>
                  <a:schemeClr val="dk2"/>
                </a:solidFill>
                <a:latin typeface="Avenir Light" charset="0"/>
                <a:ea typeface="Avenir Light" charset="0"/>
                <a:cs typeface="Avenir Light" charset="0"/>
              </a:rPr>
              <a:t>AfD</a:t>
            </a:r>
            <a:r>
              <a:rPr lang="en" dirty="0" smtClean="0">
                <a:solidFill>
                  <a:schemeClr val="dk2"/>
                </a:solidFill>
                <a:latin typeface="Avenir Light" charset="0"/>
                <a:ea typeface="Avenir Light" charset="0"/>
                <a:cs typeface="Avenir Light" charset="0"/>
              </a:rPr>
              <a:t> in online discussion. </a:t>
            </a:r>
            <a:endParaRPr dirty="0"/>
          </a:p>
        </p:txBody>
      </p:sp>
    </p:spTree>
    <p:extLst>
      <p:ext uri="{BB962C8B-B14F-4D97-AF65-F5344CB8AC3E}">
        <p14:creationId xmlns:p14="http://schemas.microsoft.com/office/powerpoint/2010/main" val="175844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4bb5c1351_0_2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4bb5c1351_0_2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dk2"/>
                </a:solidFill>
                <a:latin typeface="Avenir Light" charset="0"/>
                <a:ea typeface="Avenir Light" charset="0"/>
                <a:cs typeface="Avenir Light" charset="0"/>
              </a:rPr>
              <a:t>However, tweets confined to unique users within Germany are far more critical of the </a:t>
            </a:r>
            <a:r>
              <a:rPr lang="en" dirty="0" err="1" smtClean="0">
                <a:solidFill>
                  <a:schemeClr val="dk2"/>
                </a:solidFill>
                <a:latin typeface="Avenir Light" charset="0"/>
                <a:ea typeface="Avenir Light" charset="0"/>
                <a:cs typeface="Avenir Light" charset="0"/>
              </a:rPr>
              <a:t>AfD</a:t>
            </a:r>
            <a:r>
              <a:rPr lang="en" dirty="0" smtClean="0">
                <a:solidFill>
                  <a:schemeClr val="dk2"/>
                </a:solidFill>
                <a:latin typeface="Avenir Light" charset="0"/>
                <a:ea typeface="Avenir Light" charset="0"/>
                <a:cs typeface="Avenir Light" charset="0"/>
              </a:rPr>
              <a:t> party than this global discussion. From the random sample of tweets (n = 1,068) that were geocoded and narrowed down to unique users within Germany, 14.25% of tweets are supportive of </a:t>
            </a:r>
            <a:r>
              <a:rPr lang="en" dirty="0" err="1" smtClean="0">
                <a:solidFill>
                  <a:schemeClr val="dk2"/>
                </a:solidFill>
                <a:latin typeface="Avenir Light" charset="0"/>
                <a:ea typeface="Avenir Light" charset="0"/>
                <a:cs typeface="Avenir Light" charset="0"/>
              </a:rPr>
              <a:t>AfD</a:t>
            </a:r>
            <a:r>
              <a:rPr lang="en" dirty="0" smtClean="0">
                <a:solidFill>
                  <a:schemeClr val="dk2"/>
                </a:solidFill>
                <a:latin typeface="Avenir Light" charset="0"/>
                <a:ea typeface="Avenir Light" charset="0"/>
                <a:cs typeface="Avenir Light" charset="0"/>
              </a:rPr>
              <a:t> (95% confidence, ±2.93%). This more conservative estimate of support for the rightwing party is comparable to the actual election results, in which </a:t>
            </a:r>
            <a:r>
              <a:rPr lang="en" dirty="0" err="1" smtClean="0">
                <a:solidFill>
                  <a:schemeClr val="dk2"/>
                </a:solidFill>
                <a:latin typeface="Avenir Light" charset="0"/>
                <a:ea typeface="Avenir Light" charset="0"/>
                <a:cs typeface="Avenir Light" charset="0"/>
              </a:rPr>
              <a:t>AfD</a:t>
            </a:r>
            <a:r>
              <a:rPr lang="en" dirty="0" smtClean="0">
                <a:solidFill>
                  <a:schemeClr val="dk2"/>
                </a:solidFill>
                <a:latin typeface="Avenir Light" charset="0"/>
                <a:ea typeface="Avenir Light" charset="0"/>
                <a:cs typeface="Avenir Light" charset="0"/>
              </a:rPr>
              <a:t> achieved 12.6% of the vote.</a:t>
            </a:r>
            <a:endParaRPr dirty="0"/>
          </a:p>
        </p:txBody>
      </p:sp>
    </p:spTree>
    <p:extLst>
      <p:ext uri="{BB962C8B-B14F-4D97-AF65-F5344CB8AC3E}">
        <p14:creationId xmlns:p14="http://schemas.microsoft.com/office/powerpoint/2010/main" val="20295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4bb5c1351_0_2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4bb5c1351_0_2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smtClean="0"/>
              <a:t>Findings show that Twitter sentiment analysis on a state-by-state level tends to be more supportive of </a:t>
            </a:r>
            <a:r>
              <a:rPr lang="en-US" sz="1500" dirty="0" err="1" smtClean="0"/>
              <a:t>AfD</a:t>
            </a:r>
            <a:r>
              <a:rPr lang="en-US" sz="1500" dirty="0" smtClean="0"/>
              <a:t> than actual voter results. In half of the states, Twitter sentiment was comparable to voter results, within a margin of error (MOE) of under 10%</a:t>
            </a:r>
          </a:p>
          <a:p>
            <a:pPr marL="0" lvl="0" indent="0" algn="l" rtl="0">
              <a:spcBef>
                <a:spcPts val="0"/>
              </a:spcBef>
              <a:spcAft>
                <a:spcPts val="0"/>
              </a:spcAft>
              <a:buNone/>
            </a:pPr>
            <a:endParaRPr lang="en-US" sz="1500" dirty="0" smtClean="0"/>
          </a:p>
          <a:p>
            <a:pPr marL="0" lvl="0" indent="0" algn="l" rtl="0">
              <a:spcBef>
                <a:spcPts val="0"/>
              </a:spcBef>
              <a:spcAft>
                <a:spcPts val="0"/>
              </a:spcAft>
              <a:buNone/>
            </a:pPr>
            <a:r>
              <a:rPr lang="en-US" sz="1500" dirty="0" smtClean="0"/>
              <a:t>In three East German states, the election results far outstripped Twitter sentiment in terms of support for </a:t>
            </a:r>
            <a:r>
              <a:rPr lang="en-US" sz="1500" dirty="0" err="1" smtClean="0"/>
              <a:t>AfD</a:t>
            </a:r>
            <a:r>
              <a:rPr lang="en-US" sz="1500" dirty="0" smtClean="0"/>
              <a:t>: Saxony, Saxony-Anhalt, and Thuringia. There are many possible explanations for this—these states may have both a significantly different political history and demographic characteristics (education, age, industry, employment, population density) than other German states, which would influence how citizens are represented on Twitter. Further investigation would analyze how such variables correlate with sentiment results. Saxony presents an interesting case, as its capital, Dresden, is home to former </a:t>
            </a:r>
            <a:r>
              <a:rPr lang="en-US" sz="1500" dirty="0" err="1" smtClean="0"/>
              <a:t>AfD</a:t>
            </a:r>
            <a:r>
              <a:rPr lang="en-US" sz="1500" dirty="0" smtClean="0"/>
              <a:t> party leader and arch chancellor candidate, </a:t>
            </a:r>
            <a:r>
              <a:rPr lang="en-US" sz="1500" dirty="0" err="1" smtClean="0"/>
              <a:t>Frauke</a:t>
            </a:r>
            <a:r>
              <a:rPr lang="en-US" sz="1500" dirty="0" smtClean="0"/>
              <a:t> </a:t>
            </a:r>
            <a:r>
              <a:rPr lang="en-US" sz="1500" dirty="0" err="1" smtClean="0"/>
              <a:t>Petry</a:t>
            </a:r>
            <a:r>
              <a:rPr lang="en-US" sz="1500" dirty="0" smtClean="0"/>
              <a:t>.</a:t>
            </a:r>
            <a:endParaRPr sz="1500" dirty="0"/>
          </a:p>
        </p:txBody>
      </p:sp>
    </p:spTree>
    <p:extLst>
      <p:ext uri="{BB962C8B-B14F-4D97-AF65-F5344CB8AC3E}">
        <p14:creationId xmlns:p14="http://schemas.microsoft.com/office/powerpoint/2010/main" val="88139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4bb5c1351_0_23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4bb5c1351_0_2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While most of these tweets included insults or accusations of </a:t>
            </a:r>
            <a:r>
              <a:rPr lang="en-US" dirty="0" err="1" smtClean="0"/>
              <a:t>AfD</a:t>
            </a:r>
            <a:r>
              <a:rPr lang="en-US" dirty="0" smtClean="0"/>
              <a:t> supporters, there were also a significant number of tweets that made specific historical references.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These tweets included specific years (1933, 1945), quotes from speeches made by National Socialist party members, and references to party symbols and colors. </a:t>
            </a:r>
            <a:r>
              <a:rPr lang="en-US" dirty="0" err="1" smtClean="0"/>
              <a:t>AfD</a:t>
            </a:r>
            <a:r>
              <a:rPr lang="en-US" dirty="0" smtClean="0"/>
              <a:t> sympathizers did not avoid this subject altogether, but their tweets tended to use hashtags instead of a complete thought and it is thus hard to understand the user's exact meaning.</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Both </a:t>
            </a:r>
            <a:r>
              <a:rPr lang="en-US" dirty="0" err="1" smtClean="0"/>
              <a:t>AfD</a:t>
            </a:r>
            <a:r>
              <a:rPr lang="en-US" dirty="0" smtClean="0"/>
              <a:t> sympathizers and critics discuss the future, which included predictions of the impending composition of the Bundestag or long-term discussion of what Germany would look like down the road, often in the context of immigration.</a:t>
            </a:r>
            <a:endParaRPr dirty="0"/>
          </a:p>
        </p:txBody>
      </p:sp>
    </p:spTree>
    <p:extLst>
      <p:ext uri="{BB962C8B-B14F-4D97-AF65-F5344CB8AC3E}">
        <p14:creationId xmlns:p14="http://schemas.microsoft.com/office/powerpoint/2010/main" val="23671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4bb5c1351_0_23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4bb5c1351_0_2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figure reveals heavy discussion of</a:t>
            </a:r>
            <a:r>
              <a:rPr lang="en-US" baseline="0" dirty="0" smtClean="0"/>
              <a:t> </a:t>
            </a:r>
            <a:r>
              <a:rPr lang="en-US" dirty="0" smtClean="0"/>
              <a:t>opposition party leaders. </a:t>
            </a:r>
            <a:r>
              <a:rPr lang="en-US" dirty="0" err="1" smtClean="0"/>
              <a:t>AfD</a:t>
            </a:r>
            <a:r>
              <a:rPr lang="en-US" dirty="0" smtClean="0"/>
              <a:t> supporters, who were often critical of the established party, CDU, commonly tweeted discontent towards Angela Merkel.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Meanwhile, </a:t>
            </a:r>
            <a:r>
              <a:rPr lang="en-US" dirty="0" err="1" smtClean="0"/>
              <a:t>AfD</a:t>
            </a:r>
            <a:r>
              <a:rPr lang="en-US" dirty="0" smtClean="0"/>
              <a:t> critics discussed </a:t>
            </a:r>
            <a:r>
              <a:rPr lang="en-US" dirty="0" err="1" smtClean="0"/>
              <a:t>Gauland</a:t>
            </a:r>
            <a:r>
              <a:rPr lang="en-US" dirty="0" smtClean="0"/>
              <a:t> and </a:t>
            </a:r>
            <a:r>
              <a:rPr lang="en-US" dirty="0" err="1" smtClean="0"/>
              <a:t>Weidel</a:t>
            </a:r>
            <a:r>
              <a:rPr lang="en-US" dirty="0" smtClean="0"/>
              <a:t> equally as often. </a:t>
            </a:r>
            <a:r>
              <a:rPr lang="en-US" dirty="0" err="1" smtClean="0"/>
              <a:t>Petry</a:t>
            </a:r>
            <a:r>
              <a:rPr lang="en-US" dirty="0" smtClean="0"/>
              <a:t>, who dropped out of the </a:t>
            </a:r>
            <a:r>
              <a:rPr lang="en-US" dirty="0" err="1" smtClean="0"/>
              <a:t>AfD</a:t>
            </a:r>
            <a:r>
              <a:rPr lang="en-US" dirty="0" smtClean="0"/>
              <a:t> party leading up to the election, was a person of interest for many. Overall, Twitter appeared to support discourse criticizing </a:t>
            </a:r>
            <a:r>
              <a:rPr lang="en-US" dirty="0" err="1" smtClean="0"/>
              <a:t>AfD</a:t>
            </a:r>
            <a:r>
              <a:rPr lang="en-US" dirty="0" smtClean="0"/>
              <a:t> rather than creating a space where </a:t>
            </a:r>
            <a:r>
              <a:rPr lang="en-US" dirty="0" err="1" smtClean="0"/>
              <a:t>AfD</a:t>
            </a:r>
            <a:r>
              <a:rPr lang="en-US" dirty="0" smtClean="0"/>
              <a:t> sympathizers voiced strong opinions.</a:t>
            </a:r>
            <a:endParaRPr dirty="0"/>
          </a:p>
        </p:txBody>
      </p:sp>
    </p:spTree>
    <p:extLst>
      <p:ext uri="{BB962C8B-B14F-4D97-AF65-F5344CB8AC3E}">
        <p14:creationId xmlns:p14="http://schemas.microsoft.com/office/powerpoint/2010/main" val="184007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4bb5c1351_0_23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4bb5c1351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Results indicate that Twitter users tend to be more critical than supportive in discussion of all political parties, and that there is less far-right support for </a:t>
            </a:r>
            <a:r>
              <a:rPr lang="en-US" dirty="0" err="1" smtClean="0"/>
              <a:t>AfD</a:t>
            </a:r>
            <a:r>
              <a:rPr lang="en-US" dirty="0" smtClean="0"/>
              <a:t> than expected. This may indicate that there is still a strong influence of the Spiral of Silence in the context of German culture and in discussion of nationalist sentiments even online. Discourse analysis reveals a split in discussion topics of </a:t>
            </a:r>
            <a:r>
              <a:rPr lang="en-US" dirty="0" err="1" smtClean="0"/>
              <a:t>AfD</a:t>
            </a:r>
            <a:r>
              <a:rPr lang="en-US" dirty="0" smtClean="0"/>
              <a:t> supporters and critics. The former tended to focus on the future of Germany and immigration, while the latter focused on Germany's history and slandering </a:t>
            </a:r>
            <a:r>
              <a:rPr lang="en-US" dirty="0" err="1" smtClean="0"/>
              <a:t>AfD</a:t>
            </a:r>
            <a:r>
              <a:rPr lang="en-US" dirty="0" smtClean="0"/>
              <a:t> party candidates. A lack of concrete discussion of National Socialist sentiment by </a:t>
            </a:r>
            <a:r>
              <a:rPr lang="en-US" dirty="0" err="1" smtClean="0"/>
              <a:t>AfD</a:t>
            </a:r>
            <a:r>
              <a:rPr lang="en-US" dirty="0" smtClean="0"/>
              <a:t> supporters may be due to fear of legal or social ramifications described in the concept of the Spiral of Silence.</a:t>
            </a:r>
            <a:endParaRPr dirty="0"/>
          </a:p>
        </p:txBody>
      </p:sp>
    </p:spTree>
    <p:extLst>
      <p:ext uri="{BB962C8B-B14F-4D97-AF65-F5344CB8AC3E}">
        <p14:creationId xmlns:p14="http://schemas.microsoft.com/office/powerpoint/2010/main" val="107113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000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alternative, election polls, has been shown to be potentially inaccurate. </a:t>
            </a:r>
          </a:p>
          <a:p>
            <a:r>
              <a:rPr lang="en-US" dirty="0" smtClean="0"/>
              <a:t>This is in part due to a </a:t>
            </a:r>
            <a:r>
              <a:rPr lang="en-US" b="1" dirty="0" smtClean="0"/>
              <a:t>non-response bias </a:t>
            </a:r>
            <a:r>
              <a:rPr lang="en-US" dirty="0" smtClean="0"/>
              <a:t>that leads towards underrepresentation of certain groups and in part due to the </a:t>
            </a:r>
            <a:r>
              <a:rPr lang="en-US" b="1" dirty="0" smtClean="0"/>
              <a:t>social-desirability</a:t>
            </a:r>
            <a:r>
              <a:rPr lang="en-US" dirty="0" smtClean="0"/>
              <a:t> bias (Pew Research, 2016), where survey respondents give responses that are socially acceptable, similar to concepts found in the Spiral of Silence.</a:t>
            </a:r>
          </a:p>
          <a:p>
            <a:r>
              <a:rPr lang="en-US" dirty="0" smtClean="0"/>
              <a:t> An ideal gauge of public opinion would triangulate between multiple sources such as social media data and poll data.</a:t>
            </a:r>
            <a:endParaRPr lang="en-US" dirty="0"/>
          </a:p>
        </p:txBody>
      </p:sp>
    </p:spTree>
    <p:extLst>
      <p:ext uri="{BB962C8B-B14F-4D97-AF65-F5344CB8AC3E}">
        <p14:creationId xmlns:p14="http://schemas.microsoft.com/office/powerpoint/2010/main" val="210219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 </a:t>
            </a:r>
            <a:r>
              <a:rPr lang="en-US" dirty="0" err="1" smtClean="0"/>
              <a:t>Pasek</a:t>
            </a:r>
            <a:r>
              <a:rPr lang="en-US" dirty="0" smtClean="0"/>
              <a:t> already talked about Twitter</a:t>
            </a:r>
            <a:r>
              <a:rPr lang="en-US" baseline="0" dirty="0" smtClean="0"/>
              <a:t> as a way of measuring “What audiences are thinking about”</a:t>
            </a:r>
            <a:endParaRPr lang="en-US" dirty="0"/>
          </a:p>
        </p:txBody>
      </p:sp>
    </p:spTree>
    <p:extLst>
      <p:ext uri="{BB962C8B-B14F-4D97-AF65-F5344CB8AC3E}">
        <p14:creationId xmlns:p14="http://schemas.microsoft.com/office/powerpoint/2010/main" val="49927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4bb5c1351_0_1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4bb5c1351_0_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53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4bb5c1351_0_2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4bb5c1351_0_2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73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4bb5c1351_0_2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4bb5c1351_0_2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study was limited to a hand-coded sample of tweets because sentiment analysis tools such as Vader, NLTK, and </a:t>
            </a:r>
            <a:r>
              <a:rPr lang="en-US" dirty="0" err="1" smtClean="0"/>
              <a:t>SentiWS</a:t>
            </a:r>
            <a:r>
              <a:rPr lang="en-US" dirty="0" smtClean="0"/>
              <a:t> were accurate less than 50% of the time. Given the large corpus of tweets and variety of tweets, this study could benefit from a larger hand-coded sample.</a:t>
            </a:r>
            <a:endParaRPr dirty="0"/>
          </a:p>
        </p:txBody>
      </p:sp>
    </p:spTree>
    <p:extLst>
      <p:ext uri="{BB962C8B-B14F-4D97-AF65-F5344CB8AC3E}">
        <p14:creationId xmlns:p14="http://schemas.microsoft.com/office/powerpoint/2010/main" val="1897791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4bb5c1351_0_22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4bb5c1351_0_2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01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4bb5c1351_0_10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4bb5c1351_0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960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4"/>
        <p:cNvGrpSpPr/>
        <p:nvPr/>
      </p:nvGrpSpPr>
      <p:grpSpPr>
        <a:xfrm>
          <a:off x="0" y="0"/>
          <a:ext cx="0" cy="0"/>
          <a:chOff x="0" y="0"/>
          <a:chExt cx="0" cy="0"/>
        </a:xfrm>
      </p:grpSpPr>
      <p:sp>
        <p:nvSpPr>
          <p:cNvPr id="65" name="Google Shape;65;p14"/>
          <p:cNvSpPr/>
          <p:nvPr/>
        </p:nvSpPr>
        <p:spPr>
          <a:xfrm flipH="1">
            <a:off x="-688" y="0"/>
            <a:ext cx="4575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14"/>
          <p:cNvSpPr txBox="1">
            <a:spLocks noGrp="1"/>
          </p:cNvSpPr>
          <p:nvPr>
            <p:ph type="ctrTitle"/>
          </p:nvPr>
        </p:nvSpPr>
        <p:spPr>
          <a:xfrm>
            <a:off x="468925" y="3183000"/>
            <a:ext cx="3636600" cy="3012000"/>
          </a:xfrm>
          <a:prstGeom prst="rect">
            <a:avLst/>
          </a:prstGeom>
        </p:spPr>
        <p:txBody>
          <a:bodyPr spcFirstLastPara="1" wrap="square" lIns="91425" tIns="91425" rIns="91425" bIns="91425" anchor="t" anchorCtr="0"/>
          <a:lstStyle>
            <a:lvl1pPr lvl="0" rtl="0">
              <a:spcBef>
                <a:spcPts val="0"/>
              </a:spcBef>
              <a:spcAft>
                <a:spcPts val="0"/>
              </a:spcAft>
              <a:buClr>
                <a:srgbClr val="F67031"/>
              </a:buClr>
              <a:buSzPts val="3000"/>
              <a:buNone/>
              <a:defRPr sz="3000" b="0" i="0">
                <a:solidFill>
                  <a:srgbClr val="F67031"/>
                </a:solidFill>
                <a:latin typeface="Avenir Light" charset="0"/>
                <a:ea typeface="Avenir Light" charset="0"/>
                <a:cs typeface="Avenir Light" charset="0"/>
              </a:defRPr>
            </a:lvl1pPr>
            <a:lvl2pPr lvl="1" rtl="0">
              <a:spcBef>
                <a:spcPts val="0"/>
              </a:spcBef>
              <a:spcAft>
                <a:spcPts val="0"/>
              </a:spcAft>
              <a:buClr>
                <a:srgbClr val="F67031"/>
              </a:buClr>
              <a:buSzPts val="3000"/>
              <a:buNone/>
              <a:defRPr sz="3000" b="1">
                <a:solidFill>
                  <a:srgbClr val="F67031"/>
                </a:solidFill>
              </a:defRPr>
            </a:lvl2pPr>
            <a:lvl3pPr lvl="2" rtl="0">
              <a:spcBef>
                <a:spcPts val="0"/>
              </a:spcBef>
              <a:spcAft>
                <a:spcPts val="0"/>
              </a:spcAft>
              <a:buClr>
                <a:srgbClr val="F67031"/>
              </a:buClr>
              <a:buSzPts val="3000"/>
              <a:buNone/>
              <a:defRPr sz="3000" b="1">
                <a:solidFill>
                  <a:srgbClr val="F67031"/>
                </a:solidFill>
              </a:defRPr>
            </a:lvl3pPr>
            <a:lvl4pPr lvl="3" rtl="0">
              <a:spcBef>
                <a:spcPts val="0"/>
              </a:spcBef>
              <a:spcAft>
                <a:spcPts val="0"/>
              </a:spcAft>
              <a:buClr>
                <a:srgbClr val="F67031"/>
              </a:buClr>
              <a:buSzPts val="3000"/>
              <a:buNone/>
              <a:defRPr sz="3000" b="1">
                <a:solidFill>
                  <a:srgbClr val="F67031"/>
                </a:solidFill>
              </a:defRPr>
            </a:lvl4pPr>
            <a:lvl5pPr lvl="4" rtl="0">
              <a:spcBef>
                <a:spcPts val="0"/>
              </a:spcBef>
              <a:spcAft>
                <a:spcPts val="0"/>
              </a:spcAft>
              <a:buClr>
                <a:srgbClr val="F67031"/>
              </a:buClr>
              <a:buSzPts val="3000"/>
              <a:buNone/>
              <a:defRPr sz="3000" b="1">
                <a:solidFill>
                  <a:srgbClr val="F67031"/>
                </a:solidFill>
              </a:defRPr>
            </a:lvl5pPr>
            <a:lvl6pPr lvl="5" rtl="0">
              <a:spcBef>
                <a:spcPts val="0"/>
              </a:spcBef>
              <a:spcAft>
                <a:spcPts val="0"/>
              </a:spcAft>
              <a:buClr>
                <a:srgbClr val="F67031"/>
              </a:buClr>
              <a:buSzPts val="3000"/>
              <a:buNone/>
              <a:defRPr sz="3000" b="1">
                <a:solidFill>
                  <a:srgbClr val="F67031"/>
                </a:solidFill>
              </a:defRPr>
            </a:lvl6pPr>
            <a:lvl7pPr lvl="6" rtl="0">
              <a:spcBef>
                <a:spcPts val="0"/>
              </a:spcBef>
              <a:spcAft>
                <a:spcPts val="0"/>
              </a:spcAft>
              <a:buClr>
                <a:srgbClr val="F67031"/>
              </a:buClr>
              <a:buSzPts val="3000"/>
              <a:buNone/>
              <a:defRPr sz="3000" b="1">
                <a:solidFill>
                  <a:srgbClr val="F67031"/>
                </a:solidFill>
              </a:defRPr>
            </a:lvl7pPr>
            <a:lvl8pPr lvl="7" rtl="0">
              <a:spcBef>
                <a:spcPts val="0"/>
              </a:spcBef>
              <a:spcAft>
                <a:spcPts val="0"/>
              </a:spcAft>
              <a:buClr>
                <a:srgbClr val="F67031"/>
              </a:buClr>
              <a:buSzPts val="3000"/>
              <a:buNone/>
              <a:defRPr sz="3000" b="1">
                <a:solidFill>
                  <a:srgbClr val="F67031"/>
                </a:solidFill>
              </a:defRPr>
            </a:lvl8pPr>
            <a:lvl9pPr lvl="8" rtl="0">
              <a:spcBef>
                <a:spcPts val="0"/>
              </a:spcBef>
              <a:spcAft>
                <a:spcPts val="0"/>
              </a:spcAft>
              <a:buClr>
                <a:srgbClr val="F67031"/>
              </a:buClr>
              <a:buSzPts val="3000"/>
              <a:buNone/>
              <a:defRPr sz="3000" b="1">
                <a:solidFill>
                  <a:srgbClr val="F67031"/>
                </a:solidFill>
              </a:defRPr>
            </a:lvl9pPr>
          </a:lstStyle>
          <a:p>
            <a:endParaRPr dirty="0"/>
          </a:p>
        </p:txBody>
      </p:sp>
      <p:sp>
        <p:nvSpPr>
          <p:cNvPr id="67" name="Google Shape;67;p14"/>
          <p:cNvSpPr/>
          <p:nvPr/>
        </p:nvSpPr>
        <p:spPr>
          <a:xfrm>
            <a:off x="4574900" y="-200"/>
            <a:ext cx="185400" cy="6858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25"/>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7" name="Google Shape;137;p25"/>
          <p:cNvSpPr/>
          <p:nvPr/>
        </p:nvSpPr>
        <p:spPr>
          <a:xfrm>
            <a:off x="2585475" y="0"/>
            <a:ext cx="6558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25"/>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b="0" i="0">
                <a:latin typeface="Avenir Light" charset="0"/>
                <a:ea typeface="Avenir Light" charset="0"/>
                <a:cs typeface="Avenir Light"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139" name="Google Shape;139;p25"/>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26"/>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8"/>
        <p:cNvGrpSpPr/>
        <p:nvPr/>
      </p:nvGrpSpPr>
      <p:grpSpPr>
        <a:xfrm>
          <a:off x="0" y="0"/>
          <a:ext cx="0" cy="0"/>
          <a:chOff x="0" y="0"/>
          <a:chExt cx="0" cy="0"/>
        </a:xfrm>
      </p:grpSpPr>
      <p:sp>
        <p:nvSpPr>
          <p:cNvPr id="69" name="Google Shape;69;p15"/>
          <p:cNvSpPr/>
          <p:nvPr/>
        </p:nvSpPr>
        <p:spPr>
          <a:xfrm flipH="1">
            <a:off x="-7125" y="0"/>
            <a:ext cx="2592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15"/>
          <p:cNvSpPr/>
          <p:nvPr/>
        </p:nvSpPr>
        <p:spPr>
          <a:xfrm>
            <a:off x="2585478"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15"/>
          <p:cNvSpPr txBox="1">
            <a:spLocks noGrp="1"/>
          </p:cNvSpPr>
          <p:nvPr>
            <p:ph type="ctrTitle"/>
          </p:nvPr>
        </p:nvSpPr>
        <p:spPr>
          <a:xfrm>
            <a:off x="277100" y="378933"/>
            <a:ext cx="2024100" cy="4904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b="0" i="0">
                <a:solidFill>
                  <a:srgbClr val="F67031"/>
                </a:solidFill>
                <a:latin typeface="Avenir Light" charset="0"/>
                <a:ea typeface="Avenir Light" charset="0"/>
                <a:cs typeface="Avenir Light" charset="0"/>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dirty="0"/>
          </a:p>
        </p:txBody>
      </p:sp>
      <p:sp>
        <p:nvSpPr>
          <p:cNvPr id="72" name="Google Shape;72;p15"/>
          <p:cNvSpPr txBox="1">
            <a:spLocks noGrp="1"/>
          </p:cNvSpPr>
          <p:nvPr>
            <p:ph type="subTitle" idx="1"/>
          </p:nvPr>
        </p:nvSpPr>
        <p:spPr>
          <a:xfrm>
            <a:off x="277100" y="5310733"/>
            <a:ext cx="2024100" cy="10464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73" name="Google Shape;73;p15"/>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74"/>
        <p:cNvGrpSpPr/>
        <p:nvPr/>
      </p:nvGrpSpPr>
      <p:grpSpPr>
        <a:xfrm>
          <a:off x="0" y="0"/>
          <a:ext cx="0" cy="0"/>
          <a:chOff x="0" y="0"/>
          <a:chExt cx="0" cy="0"/>
        </a:xfrm>
      </p:grpSpPr>
      <p:sp>
        <p:nvSpPr>
          <p:cNvPr id="75" name="Google Shape;75;p16"/>
          <p:cNvSpPr/>
          <p:nvPr/>
        </p:nvSpPr>
        <p:spPr>
          <a:xfrm flipH="1">
            <a:off x="4568412" y="0"/>
            <a:ext cx="4575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16"/>
          <p:cNvSpPr txBox="1">
            <a:spLocks noGrp="1"/>
          </p:cNvSpPr>
          <p:nvPr>
            <p:ph type="subTitle" idx="1"/>
          </p:nvPr>
        </p:nvSpPr>
        <p:spPr>
          <a:xfrm>
            <a:off x="646550" y="2652667"/>
            <a:ext cx="3246900" cy="28352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77" name="Google Shape;77;p16"/>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uk-UA" smtClean="0"/>
              <a:pPr/>
              <a:t>‹#›</a:t>
            </a:fld>
            <a:endParaRPr lang="uk-UA"/>
          </a:p>
        </p:txBody>
      </p:sp>
      <p:sp>
        <p:nvSpPr>
          <p:cNvPr id="78" name="Google Shape;78;p16"/>
          <p:cNvSpPr/>
          <p:nvPr/>
        </p:nvSpPr>
        <p:spPr>
          <a:xfrm flipH="1">
            <a:off x="4455300"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16"/>
          <p:cNvSpPr txBox="1">
            <a:spLocks noGrp="1"/>
          </p:cNvSpPr>
          <p:nvPr>
            <p:ph type="body" idx="2"/>
          </p:nvPr>
        </p:nvSpPr>
        <p:spPr>
          <a:xfrm>
            <a:off x="5130225" y="1354667"/>
            <a:ext cx="3470700" cy="4133200"/>
          </a:xfrm>
          <a:prstGeom prst="rect">
            <a:avLst/>
          </a:prstGeom>
        </p:spPr>
        <p:txBody>
          <a:bodyPr spcFirstLastPara="1" wrap="square" lIns="91425" tIns="91425" rIns="91425" bIns="91425" anchor="t" anchorCtr="0"/>
          <a:lstStyle>
            <a:lvl1pPr marL="457189" lvl="0" indent="-342892" rtl="0">
              <a:spcBef>
                <a:spcPts val="0"/>
              </a:spcBef>
              <a:spcAft>
                <a:spcPts val="0"/>
              </a:spcAft>
              <a:buClr>
                <a:srgbClr val="F67031"/>
              </a:buClr>
              <a:buSzPts val="1800"/>
              <a:buAutoNum type="arabicPeriod"/>
              <a:defRPr sz="1800" b="0" i="0">
                <a:latin typeface="Avenir Light" charset="0"/>
                <a:ea typeface="Avenir Light" charset="0"/>
                <a:cs typeface="Avenir Light" charset="0"/>
              </a:defRPr>
            </a:lvl1pPr>
            <a:lvl2pPr marL="914378" lvl="1" indent="-317492" rtl="0">
              <a:spcBef>
                <a:spcPts val="1000"/>
              </a:spcBef>
              <a:spcAft>
                <a:spcPts val="0"/>
              </a:spcAft>
              <a:buSzPts val="1400"/>
              <a:buAutoNum type="alphaLcPeriod"/>
              <a:defRPr>
                <a:solidFill>
                  <a:srgbClr val="999999"/>
                </a:solidFill>
              </a:defRPr>
            </a:lvl2pPr>
            <a:lvl3pPr marL="1371566" lvl="2" indent="-317492" rtl="0">
              <a:spcBef>
                <a:spcPts val="1000"/>
              </a:spcBef>
              <a:spcAft>
                <a:spcPts val="0"/>
              </a:spcAft>
              <a:buSzPts val="1400"/>
              <a:buAutoNum type="romanLcPeriod"/>
              <a:defRPr>
                <a:solidFill>
                  <a:srgbClr val="999999"/>
                </a:solidFill>
              </a:defRPr>
            </a:lvl3pPr>
            <a:lvl4pPr marL="1828754" lvl="3" indent="-317492" rtl="0">
              <a:spcBef>
                <a:spcPts val="1000"/>
              </a:spcBef>
              <a:spcAft>
                <a:spcPts val="0"/>
              </a:spcAft>
              <a:buSzPts val="1400"/>
              <a:buAutoNum type="arabicPeriod"/>
              <a:defRPr>
                <a:solidFill>
                  <a:srgbClr val="999999"/>
                </a:solidFill>
              </a:defRPr>
            </a:lvl4pPr>
            <a:lvl5pPr marL="2285943" lvl="4" indent="-317492" rtl="0">
              <a:spcBef>
                <a:spcPts val="1000"/>
              </a:spcBef>
              <a:spcAft>
                <a:spcPts val="0"/>
              </a:spcAft>
              <a:buClr>
                <a:srgbClr val="999999"/>
              </a:buClr>
              <a:buSzPts val="1400"/>
              <a:buAutoNum type="alphaLcPeriod"/>
              <a:defRPr>
                <a:solidFill>
                  <a:srgbClr val="999999"/>
                </a:solidFill>
              </a:defRPr>
            </a:lvl5pPr>
            <a:lvl6pPr marL="2743132" lvl="5" indent="-317492" rtl="0">
              <a:spcBef>
                <a:spcPts val="1000"/>
              </a:spcBef>
              <a:spcAft>
                <a:spcPts val="0"/>
              </a:spcAft>
              <a:buClr>
                <a:srgbClr val="999999"/>
              </a:buClr>
              <a:buSzPts val="1400"/>
              <a:buAutoNum type="romanLcPeriod"/>
              <a:defRPr>
                <a:solidFill>
                  <a:srgbClr val="999999"/>
                </a:solidFill>
              </a:defRPr>
            </a:lvl6pPr>
            <a:lvl7pPr marL="3200320" lvl="6" indent="-317492" rtl="0">
              <a:spcBef>
                <a:spcPts val="1000"/>
              </a:spcBef>
              <a:spcAft>
                <a:spcPts val="0"/>
              </a:spcAft>
              <a:buClr>
                <a:srgbClr val="999999"/>
              </a:buClr>
              <a:buSzPts val="1400"/>
              <a:buAutoNum type="arabicPeriod"/>
              <a:defRPr>
                <a:solidFill>
                  <a:srgbClr val="999999"/>
                </a:solidFill>
              </a:defRPr>
            </a:lvl7pPr>
            <a:lvl8pPr marL="3657509" lvl="7" indent="-317492" rtl="0">
              <a:spcBef>
                <a:spcPts val="1000"/>
              </a:spcBef>
              <a:spcAft>
                <a:spcPts val="0"/>
              </a:spcAft>
              <a:buClr>
                <a:srgbClr val="999999"/>
              </a:buClr>
              <a:buSzPts val="1400"/>
              <a:buAutoNum type="alphaLcPeriod"/>
              <a:defRPr>
                <a:solidFill>
                  <a:srgbClr val="999999"/>
                </a:solidFill>
              </a:defRPr>
            </a:lvl8pPr>
            <a:lvl9pPr marL="4114697" lvl="8" indent="-317492" rtl="0">
              <a:spcBef>
                <a:spcPts val="1000"/>
              </a:spcBef>
              <a:spcAft>
                <a:spcPts val="1000"/>
              </a:spcAft>
              <a:buClr>
                <a:srgbClr val="999999"/>
              </a:buClr>
              <a:buSzPts val="1400"/>
              <a:buAutoNum type="romanLcPeriod"/>
              <a:defRPr>
                <a:solidFill>
                  <a:srgbClr val="999999"/>
                </a:solidFill>
              </a:defRPr>
            </a:lvl9pPr>
          </a:lstStyle>
          <a:p>
            <a:endParaRPr dirty="0"/>
          </a:p>
        </p:txBody>
      </p:sp>
      <p:sp>
        <p:nvSpPr>
          <p:cNvPr id="80" name="Google Shape;80;p16"/>
          <p:cNvSpPr txBox="1">
            <a:spLocks noGrp="1"/>
          </p:cNvSpPr>
          <p:nvPr>
            <p:ph type="title"/>
          </p:nvPr>
        </p:nvSpPr>
        <p:spPr>
          <a:xfrm>
            <a:off x="646573" y="1354667"/>
            <a:ext cx="3246900" cy="1298000"/>
          </a:xfrm>
          <a:prstGeom prst="rect">
            <a:avLst/>
          </a:prstGeom>
        </p:spPr>
        <p:txBody>
          <a:bodyPr spcFirstLastPara="1" wrap="square" lIns="91425" tIns="91425" rIns="91425" bIns="91425" anchor="t" anchorCtr="0"/>
          <a:lstStyle>
            <a:lvl1pPr lvl="0" rtl="0">
              <a:spcBef>
                <a:spcPts val="0"/>
              </a:spcBef>
              <a:spcAft>
                <a:spcPts val="0"/>
              </a:spcAft>
              <a:buSzPts val="2400"/>
              <a:buNone/>
              <a:defRPr b="0" i="0">
                <a:latin typeface="Avenir Light" charset="0"/>
                <a:ea typeface="Avenir Light" charset="0"/>
                <a:cs typeface="Avenir Light"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7"/>
        <p:cNvGrpSpPr/>
        <p:nvPr/>
      </p:nvGrpSpPr>
      <p:grpSpPr>
        <a:xfrm>
          <a:off x="0" y="0"/>
          <a:ext cx="0" cy="0"/>
          <a:chOff x="0" y="0"/>
          <a:chExt cx="0" cy="0"/>
        </a:xfrm>
      </p:grpSpPr>
      <p:sp>
        <p:nvSpPr>
          <p:cNvPr id="88" name="Google Shape;88;p18"/>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 name="Google Shape;89;p18"/>
          <p:cNvSpPr/>
          <p:nvPr/>
        </p:nvSpPr>
        <p:spPr>
          <a:xfrm>
            <a:off x="2585475" y="0"/>
            <a:ext cx="6558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18"/>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b="0" i="0">
                <a:latin typeface="Avenir Light" charset="0"/>
                <a:ea typeface="Avenir Light" charset="0"/>
                <a:cs typeface="Avenir Light"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91" name="Google Shape;91;p18"/>
          <p:cNvSpPr txBox="1">
            <a:spLocks noGrp="1"/>
          </p:cNvSpPr>
          <p:nvPr>
            <p:ph type="body" idx="1"/>
          </p:nvPr>
        </p:nvSpPr>
        <p:spPr>
          <a:xfrm>
            <a:off x="3090625" y="767333"/>
            <a:ext cx="5596200" cy="53080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b="0" i="0">
                <a:latin typeface="Avenir Light" charset="0"/>
                <a:ea typeface="Avenir Light" charset="0"/>
                <a:cs typeface="Avenir Light" charset="0"/>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dirty="0"/>
          </a:p>
        </p:txBody>
      </p:sp>
      <p:sp>
        <p:nvSpPr>
          <p:cNvPr id="92" name="Google Shape;92;p18"/>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93"/>
        <p:cNvGrpSpPr/>
        <p:nvPr/>
      </p:nvGrpSpPr>
      <p:grpSpPr>
        <a:xfrm>
          <a:off x="0" y="0"/>
          <a:ext cx="0" cy="0"/>
          <a:chOff x="0" y="0"/>
          <a:chExt cx="0" cy="0"/>
        </a:xfrm>
      </p:grpSpPr>
      <p:sp>
        <p:nvSpPr>
          <p:cNvPr id="94" name="Google Shape;94;p19"/>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19"/>
          <p:cNvSpPr/>
          <p:nvPr/>
        </p:nvSpPr>
        <p:spPr>
          <a:xfrm>
            <a:off x="2585475" y="0"/>
            <a:ext cx="6558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19"/>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b="0" i="0">
                <a:latin typeface="Avenir Light" charset="0"/>
                <a:ea typeface="Avenir Light" charset="0"/>
                <a:cs typeface="Avenir Light"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97" name="Google Shape;97;p19"/>
          <p:cNvSpPr txBox="1">
            <a:spLocks noGrp="1"/>
          </p:cNvSpPr>
          <p:nvPr>
            <p:ph type="body" idx="1"/>
          </p:nvPr>
        </p:nvSpPr>
        <p:spPr>
          <a:xfrm>
            <a:off x="3090625" y="767333"/>
            <a:ext cx="5596200" cy="1610400"/>
          </a:xfrm>
          <a:prstGeom prst="rect">
            <a:avLst/>
          </a:prstGeom>
        </p:spPr>
        <p:txBody>
          <a:bodyPr spcFirstLastPara="1" wrap="square" lIns="91425" tIns="91425" rIns="91425" bIns="91425" anchor="t" anchorCtr="0"/>
          <a:lstStyle>
            <a:lvl1pPr marL="457189" lvl="0" indent="-330192"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378" lvl="1"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566" lvl="2"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754" lvl="3"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5943" lvl="4"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132" lvl="5"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320" lvl="6"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509" lvl="7"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697" lvl="8"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98" name="Google Shape;98;p19"/>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uk-UA" smtClean="0"/>
              <a:pPr/>
              <a:t>‹#›</a:t>
            </a:fld>
            <a:endParaRPr lang="uk-UA"/>
          </a:p>
        </p:txBody>
      </p:sp>
      <p:sp>
        <p:nvSpPr>
          <p:cNvPr id="99" name="Google Shape;99;p19"/>
          <p:cNvSpPr txBox="1">
            <a:spLocks noGrp="1"/>
          </p:cNvSpPr>
          <p:nvPr>
            <p:ph type="body" idx="2"/>
          </p:nvPr>
        </p:nvSpPr>
        <p:spPr>
          <a:xfrm>
            <a:off x="3090625" y="2672417"/>
            <a:ext cx="5596200" cy="34028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b="0" i="0">
                <a:latin typeface="Avenir Light" charset="0"/>
                <a:ea typeface="Avenir Light" charset="0"/>
                <a:cs typeface="Avenir Light" charset="0"/>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100"/>
        <p:cNvGrpSpPr/>
        <p:nvPr/>
      </p:nvGrpSpPr>
      <p:grpSpPr>
        <a:xfrm>
          <a:off x="0" y="0"/>
          <a:ext cx="0" cy="0"/>
          <a:chOff x="0" y="0"/>
          <a:chExt cx="0" cy="0"/>
        </a:xfrm>
      </p:grpSpPr>
      <p:sp>
        <p:nvSpPr>
          <p:cNvPr id="101" name="Google Shape;101;p20"/>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2" name="Google Shape;102;p20"/>
          <p:cNvSpPr/>
          <p:nvPr/>
        </p:nvSpPr>
        <p:spPr>
          <a:xfrm>
            <a:off x="2585475" y="0"/>
            <a:ext cx="6558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20"/>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b="0" i="0">
                <a:latin typeface="Avenir Light" charset="0"/>
                <a:ea typeface="Avenir Light" charset="0"/>
                <a:cs typeface="Avenir Light"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104" name="Google Shape;104;p20"/>
          <p:cNvSpPr txBox="1">
            <a:spLocks noGrp="1"/>
          </p:cNvSpPr>
          <p:nvPr>
            <p:ph type="body" idx="1"/>
          </p:nvPr>
        </p:nvSpPr>
        <p:spPr>
          <a:xfrm>
            <a:off x="3090625" y="767333"/>
            <a:ext cx="5596200" cy="1610400"/>
          </a:xfrm>
          <a:prstGeom prst="rect">
            <a:avLst/>
          </a:prstGeom>
        </p:spPr>
        <p:txBody>
          <a:bodyPr spcFirstLastPara="1" wrap="square" lIns="91425" tIns="91425" rIns="91425" bIns="91425" anchor="t" anchorCtr="0"/>
          <a:lstStyle>
            <a:lvl1pPr marL="457189" lvl="0" indent="-330192"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378" lvl="1"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566" lvl="2"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754" lvl="3"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5943" lvl="4"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132" lvl="5"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320" lvl="6"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509" lvl="7"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697" lvl="8" indent="-330192"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105" name="Google Shape;105;p20"/>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uk-UA" smtClean="0"/>
              <a:pPr/>
              <a:t>‹#›</a:t>
            </a:fld>
            <a:endParaRPr lang="uk-UA"/>
          </a:p>
        </p:txBody>
      </p:sp>
      <p:sp>
        <p:nvSpPr>
          <p:cNvPr id="106" name="Google Shape;106;p20"/>
          <p:cNvSpPr txBox="1">
            <a:spLocks noGrp="1"/>
          </p:cNvSpPr>
          <p:nvPr>
            <p:ph type="body" idx="2"/>
          </p:nvPr>
        </p:nvSpPr>
        <p:spPr>
          <a:xfrm>
            <a:off x="3090625" y="2672433"/>
            <a:ext cx="2727000" cy="3402800"/>
          </a:xfrm>
          <a:prstGeom prst="rect">
            <a:avLst/>
          </a:prstGeom>
        </p:spPr>
        <p:txBody>
          <a:bodyPr spcFirstLastPara="1" wrap="square" lIns="91425" tIns="91425" rIns="91425" bIns="91425" anchor="t" anchorCtr="0"/>
          <a:lstStyle>
            <a:lvl1pPr marL="457189" lvl="0" indent="-298442" rtl="0">
              <a:spcBef>
                <a:spcPts val="600"/>
              </a:spcBef>
              <a:spcAft>
                <a:spcPts val="0"/>
              </a:spcAft>
              <a:buSzPts val="1100"/>
              <a:buChar char="▪"/>
              <a:defRPr sz="1100" b="0" i="0">
                <a:latin typeface="Avenir Light" charset="0"/>
                <a:ea typeface="Avenir Light" charset="0"/>
                <a:cs typeface="Avenir Light" charset="0"/>
              </a:defRPr>
            </a:lvl1pPr>
            <a:lvl2pPr marL="914378" lvl="1" indent="-298442" rtl="0">
              <a:spcBef>
                <a:spcPts val="0"/>
              </a:spcBef>
              <a:spcAft>
                <a:spcPts val="0"/>
              </a:spcAft>
              <a:buSzPts val="1100"/>
              <a:buChar char="-"/>
              <a:defRPr sz="1100"/>
            </a:lvl2pPr>
            <a:lvl3pPr marL="1371566" lvl="2" indent="-298442" rtl="0">
              <a:spcBef>
                <a:spcPts val="0"/>
              </a:spcBef>
              <a:spcAft>
                <a:spcPts val="0"/>
              </a:spcAft>
              <a:buSzPts val="1100"/>
              <a:buChar char="-"/>
              <a:defRPr sz="1100"/>
            </a:lvl3pPr>
            <a:lvl4pPr marL="1828754" lvl="3" indent="-298442" rtl="0">
              <a:spcBef>
                <a:spcPts val="0"/>
              </a:spcBef>
              <a:spcAft>
                <a:spcPts val="0"/>
              </a:spcAft>
              <a:buSzPts val="1100"/>
              <a:buChar char="-"/>
              <a:defRPr sz="1100"/>
            </a:lvl4pPr>
            <a:lvl5pPr marL="2285943" lvl="4" indent="-298442" rtl="0">
              <a:spcBef>
                <a:spcPts val="0"/>
              </a:spcBef>
              <a:spcAft>
                <a:spcPts val="0"/>
              </a:spcAft>
              <a:buSzPts val="1100"/>
              <a:buChar char="-"/>
              <a:defRPr sz="1100"/>
            </a:lvl5pPr>
            <a:lvl6pPr marL="2743132" lvl="5" indent="-298442" rtl="0">
              <a:spcBef>
                <a:spcPts val="0"/>
              </a:spcBef>
              <a:spcAft>
                <a:spcPts val="0"/>
              </a:spcAft>
              <a:buSzPts val="1100"/>
              <a:buChar char="-"/>
              <a:defRPr sz="1100"/>
            </a:lvl6pPr>
            <a:lvl7pPr marL="3200320" lvl="6" indent="-298442" rtl="0">
              <a:spcBef>
                <a:spcPts val="0"/>
              </a:spcBef>
              <a:spcAft>
                <a:spcPts val="0"/>
              </a:spcAft>
              <a:buSzPts val="1100"/>
              <a:buChar char="-"/>
              <a:defRPr sz="1100"/>
            </a:lvl7pPr>
            <a:lvl8pPr marL="3657509" lvl="7" indent="-298442" rtl="0">
              <a:spcBef>
                <a:spcPts val="0"/>
              </a:spcBef>
              <a:spcAft>
                <a:spcPts val="0"/>
              </a:spcAft>
              <a:buSzPts val="1100"/>
              <a:buChar char="-"/>
              <a:defRPr sz="1100"/>
            </a:lvl8pPr>
            <a:lvl9pPr marL="4114697" lvl="8" indent="-298442" rtl="0">
              <a:spcBef>
                <a:spcPts val="0"/>
              </a:spcBef>
              <a:spcAft>
                <a:spcPts val="0"/>
              </a:spcAft>
              <a:buSzPts val="1100"/>
              <a:buChar char="-"/>
              <a:defRPr sz="1100"/>
            </a:lvl9pPr>
          </a:lstStyle>
          <a:p>
            <a:endParaRPr dirty="0"/>
          </a:p>
        </p:txBody>
      </p:sp>
      <p:sp>
        <p:nvSpPr>
          <p:cNvPr id="107" name="Google Shape;107;p20"/>
          <p:cNvSpPr txBox="1">
            <a:spLocks noGrp="1"/>
          </p:cNvSpPr>
          <p:nvPr>
            <p:ph type="body" idx="3"/>
          </p:nvPr>
        </p:nvSpPr>
        <p:spPr>
          <a:xfrm>
            <a:off x="5959744" y="2672433"/>
            <a:ext cx="2727000" cy="3402800"/>
          </a:xfrm>
          <a:prstGeom prst="rect">
            <a:avLst/>
          </a:prstGeom>
        </p:spPr>
        <p:txBody>
          <a:bodyPr spcFirstLastPara="1" wrap="square" lIns="91425" tIns="91425" rIns="91425" bIns="91425" anchor="t" anchorCtr="0"/>
          <a:lstStyle>
            <a:lvl1pPr marL="457189" lvl="0" indent="-298442" rtl="0">
              <a:spcBef>
                <a:spcPts val="600"/>
              </a:spcBef>
              <a:spcAft>
                <a:spcPts val="0"/>
              </a:spcAft>
              <a:buSzPts val="1100"/>
              <a:buChar char="▪"/>
              <a:defRPr sz="1100" b="0" i="0">
                <a:latin typeface="Avenir Light" charset="0"/>
                <a:ea typeface="Avenir Light" charset="0"/>
                <a:cs typeface="Avenir Light" charset="0"/>
              </a:defRPr>
            </a:lvl1pPr>
            <a:lvl2pPr marL="914378" lvl="1" indent="-298442" rtl="0">
              <a:spcBef>
                <a:spcPts val="0"/>
              </a:spcBef>
              <a:spcAft>
                <a:spcPts val="0"/>
              </a:spcAft>
              <a:buSzPts val="1100"/>
              <a:buChar char="-"/>
              <a:defRPr sz="1100"/>
            </a:lvl2pPr>
            <a:lvl3pPr marL="1371566" lvl="2" indent="-298442" rtl="0">
              <a:spcBef>
                <a:spcPts val="0"/>
              </a:spcBef>
              <a:spcAft>
                <a:spcPts val="0"/>
              </a:spcAft>
              <a:buSzPts val="1100"/>
              <a:buChar char="-"/>
              <a:defRPr sz="1100"/>
            </a:lvl3pPr>
            <a:lvl4pPr marL="1828754" lvl="3" indent="-298442" rtl="0">
              <a:spcBef>
                <a:spcPts val="0"/>
              </a:spcBef>
              <a:spcAft>
                <a:spcPts val="0"/>
              </a:spcAft>
              <a:buSzPts val="1100"/>
              <a:buChar char="-"/>
              <a:defRPr sz="1100"/>
            </a:lvl4pPr>
            <a:lvl5pPr marL="2285943" lvl="4" indent="-298442" rtl="0">
              <a:spcBef>
                <a:spcPts val="0"/>
              </a:spcBef>
              <a:spcAft>
                <a:spcPts val="0"/>
              </a:spcAft>
              <a:buSzPts val="1100"/>
              <a:buChar char="-"/>
              <a:defRPr sz="1100"/>
            </a:lvl5pPr>
            <a:lvl6pPr marL="2743132" lvl="5" indent="-298442" rtl="0">
              <a:spcBef>
                <a:spcPts val="0"/>
              </a:spcBef>
              <a:spcAft>
                <a:spcPts val="0"/>
              </a:spcAft>
              <a:buSzPts val="1100"/>
              <a:buChar char="-"/>
              <a:defRPr sz="1100"/>
            </a:lvl6pPr>
            <a:lvl7pPr marL="3200320" lvl="6" indent="-298442" rtl="0">
              <a:spcBef>
                <a:spcPts val="0"/>
              </a:spcBef>
              <a:spcAft>
                <a:spcPts val="0"/>
              </a:spcAft>
              <a:buSzPts val="1100"/>
              <a:buChar char="-"/>
              <a:defRPr sz="1100"/>
            </a:lvl7pPr>
            <a:lvl8pPr marL="3657509" lvl="7" indent="-298442" rtl="0">
              <a:spcBef>
                <a:spcPts val="0"/>
              </a:spcBef>
              <a:spcAft>
                <a:spcPts val="0"/>
              </a:spcAft>
              <a:buSzPts val="1100"/>
              <a:buChar char="-"/>
              <a:defRPr sz="1100"/>
            </a:lvl8pPr>
            <a:lvl9pPr marL="4114697" lvl="8" indent="-298442" rtl="0">
              <a:spcBef>
                <a:spcPts val="0"/>
              </a:spcBef>
              <a:spcAft>
                <a:spcPts val="0"/>
              </a:spcAft>
              <a:buSzPts val="1100"/>
              <a:buChar char="-"/>
              <a:defRPr sz="1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108"/>
        <p:cNvGrpSpPr/>
        <p:nvPr/>
      </p:nvGrpSpPr>
      <p:grpSpPr>
        <a:xfrm>
          <a:off x="0" y="0"/>
          <a:ext cx="0" cy="0"/>
          <a:chOff x="0" y="0"/>
          <a:chExt cx="0" cy="0"/>
        </a:xfrm>
      </p:grpSpPr>
      <p:sp>
        <p:nvSpPr>
          <p:cNvPr id="109" name="Google Shape;109;p21"/>
          <p:cNvSpPr/>
          <p:nvPr/>
        </p:nvSpPr>
        <p:spPr>
          <a:xfrm flipH="1">
            <a:off x="-7125" y="0"/>
            <a:ext cx="2592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21"/>
          <p:cNvSpPr/>
          <p:nvPr/>
        </p:nvSpPr>
        <p:spPr>
          <a:xfrm>
            <a:off x="2585478"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21"/>
          <p:cNvSpPr txBox="1">
            <a:spLocks noGrp="1"/>
          </p:cNvSpPr>
          <p:nvPr>
            <p:ph type="title"/>
          </p:nvPr>
        </p:nvSpPr>
        <p:spPr>
          <a:xfrm>
            <a:off x="234450" y="767333"/>
            <a:ext cx="2046300" cy="18188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b="0" i="0">
                <a:solidFill>
                  <a:srgbClr val="F67031"/>
                </a:solidFill>
                <a:latin typeface="Avenir Light" charset="0"/>
                <a:ea typeface="Avenir Light" charset="0"/>
                <a:cs typeface="Avenir Light" charset="0"/>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dirty="0"/>
          </a:p>
        </p:txBody>
      </p:sp>
      <p:sp>
        <p:nvSpPr>
          <p:cNvPr id="112" name="Google Shape;112;p21"/>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uk-UA" smtClean="0"/>
              <a:pPr/>
              <a:t>‹#›</a:t>
            </a:fld>
            <a:endParaRPr lang="uk-UA"/>
          </a:p>
        </p:txBody>
      </p:sp>
      <p:sp>
        <p:nvSpPr>
          <p:cNvPr id="113" name="Google Shape;113;p21"/>
          <p:cNvSpPr txBox="1">
            <a:spLocks noGrp="1"/>
          </p:cNvSpPr>
          <p:nvPr>
            <p:ph type="body" idx="1"/>
          </p:nvPr>
        </p:nvSpPr>
        <p:spPr>
          <a:xfrm>
            <a:off x="234450" y="2672433"/>
            <a:ext cx="2046300" cy="3402800"/>
          </a:xfrm>
          <a:prstGeom prst="rect">
            <a:avLst/>
          </a:prstGeom>
        </p:spPr>
        <p:txBody>
          <a:bodyPr spcFirstLastPara="1" wrap="square" lIns="91425" tIns="91425" rIns="91425" bIns="91425" anchor="t" anchorCtr="0"/>
          <a:lstStyle>
            <a:lvl1pPr marL="457189" lvl="0" indent="-304793" rtl="0">
              <a:spcBef>
                <a:spcPts val="600"/>
              </a:spcBef>
              <a:spcAft>
                <a:spcPts val="0"/>
              </a:spcAft>
              <a:buSzPts val="1200"/>
              <a:buChar char="▪"/>
              <a:defRPr sz="1200" b="0" i="0">
                <a:latin typeface="Avenir Light" charset="0"/>
                <a:ea typeface="Avenir Light" charset="0"/>
                <a:cs typeface="Avenir Light" charset="0"/>
              </a:defRPr>
            </a:lvl1pPr>
            <a:lvl2pPr marL="914378" lvl="1" indent="-304793" rtl="0">
              <a:spcBef>
                <a:spcPts val="0"/>
              </a:spcBef>
              <a:spcAft>
                <a:spcPts val="0"/>
              </a:spcAft>
              <a:buSzPts val="1200"/>
              <a:buChar char="-"/>
              <a:defRPr sz="1200"/>
            </a:lvl2pPr>
            <a:lvl3pPr marL="1371566" lvl="2" indent="-304793" rtl="0">
              <a:spcBef>
                <a:spcPts val="0"/>
              </a:spcBef>
              <a:spcAft>
                <a:spcPts val="0"/>
              </a:spcAft>
              <a:buSzPts val="1200"/>
              <a:buChar char="-"/>
              <a:defRPr sz="1200"/>
            </a:lvl3pPr>
            <a:lvl4pPr marL="1828754" lvl="3" indent="-304793" rtl="0">
              <a:spcBef>
                <a:spcPts val="0"/>
              </a:spcBef>
              <a:spcAft>
                <a:spcPts val="0"/>
              </a:spcAft>
              <a:buSzPts val="1200"/>
              <a:buChar char="-"/>
              <a:defRPr sz="1200"/>
            </a:lvl4pPr>
            <a:lvl5pPr marL="2285943" lvl="4" indent="-304793" rtl="0">
              <a:spcBef>
                <a:spcPts val="0"/>
              </a:spcBef>
              <a:spcAft>
                <a:spcPts val="0"/>
              </a:spcAft>
              <a:buSzPts val="1200"/>
              <a:buChar char="-"/>
              <a:defRPr sz="1200"/>
            </a:lvl5pPr>
            <a:lvl6pPr marL="2743132" lvl="5" indent="-304793" rtl="0">
              <a:spcBef>
                <a:spcPts val="0"/>
              </a:spcBef>
              <a:spcAft>
                <a:spcPts val="0"/>
              </a:spcAft>
              <a:buSzPts val="1200"/>
              <a:buChar char="-"/>
              <a:defRPr sz="1200"/>
            </a:lvl6pPr>
            <a:lvl7pPr marL="3200320" lvl="6" indent="-304793" rtl="0">
              <a:spcBef>
                <a:spcPts val="0"/>
              </a:spcBef>
              <a:spcAft>
                <a:spcPts val="0"/>
              </a:spcAft>
              <a:buSzPts val="1200"/>
              <a:buChar char="-"/>
              <a:defRPr sz="1200"/>
            </a:lvl7pPr>
            <a:lvl8pPr marL="3657509" lvl="7" indent="-304793" rtl="0">
              <a:spcBef>
                <a:spcPts val="0"/>
              </a:spcBef>
              <a:spcAft>
                <a:spcPts val="0"/>
              </a:spcAft>
              <a:buSzPts val="1200"/>
              <a:buChar char="-"/>
              <a:defRPr sz="1200"/>
            </a:lvl8pPr>
            <a:lvl9pPr marL="4114697" lvl="8" indent="-304793" rtl="0">
              <a:spcBef>
                <a:spcPts val="0"/>
              </a:spcBef>
              <a:spcAft>
                <a:spcPts val="0"/>
              </a:spcAft>
              <a:buSzPts val="1200"/>
              <a:buChar char="-"/>
              <a:defRPr sz="12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0"/>
        <p:cNvGrpSpPr/>
        <p:nvPr/>
      </p:nvGrpSpPr>
      <p:grpSpPr>
        <a:xfrm>
          <a:off x="0" y="0"/>
          <a:ext cx="0" cy="0"/>
          <a:chOff x="0" y="0"/>
          <a:chExt cx="0" cy="0"/>
        </a:xfrm>
      </p:grpSpPr>
      <p:sp>
        <p:nvSpPr>
          <p:cNvPr id="121" name="Google Shape;121;p23"/>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2" name="Google Shape;122;p23"/>
          <p:cNvSpPr/>
          <p:nvPr/>
        </p:nvSpPr>
        <p:spPr>
          <a:xfrm>
            <a:off x="2585475" y="0"/>
            <a:ext cx="6558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23"/>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b="0" i="0">
                <a:latin typeface="Avenir Light" charset="0"/>
                <a:ea typeface="Avenir Light" charset="0"/>
                <a:cs typeface="Avenir Light"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124" name="Google Shape;124;p23"/>
          <p:cNvSpPr txBox="1">
            <a:spLocks noGrp="1"/>
          </p:cNvSpPr>
          <p:nvPr>
            <p:ph type="body" idx="1"/>
          </p:nvPr>
        </p:nvSpPr>
        <p:spPr>
          <a:xfrm>
            <a:off x="3062200" y="767333"/>
            <a:ext cx="2730000" cy="5308000"/>
          </a:xfrm>
          <a:prstGeom prst="rect">
            <a:avLst/>
          </a:prstGeom>
        </p:spPr>
        <p:txBody>
          <a:bodyPr spcFirstLastPara="1" wrap="square" lIns="91425" tIns="91425" rIns="91425" bIns="91425" anchor="t" anchorCtr="0"/>
          <a:lstStyle>
            <a:lvl1pPr marL="457189" lvl="0" indent="-298442" rtl="0">
              <a:spcBef>
                <a:spcPts val="600"/>
              </a:spcBef>
              <a:spcAft>
                <a:spcPts val="0"/>
              </a:spcAft>
              <a:buSzPts val="1100"/>
              <a:buChar char="▪"/>
              <a:defRPr sz="1100" b="0" i="0">
                <a:latin typeface="Avenir Light" charset="0"/>
                <a:ea typeface="Avenir Light" charset="0"/>
                <a:cs typeface="Avenir Light" charset="0"/>
              </a:defRPr>
            </a:lvl1pPr>
            <a:lvl2pPr marL="914378" lvl="1" indent="-298442" rtl="0">
              <a:spcBef>
                <a:spcPts val="0"/>
              </a:spcBef>
              <a:spcAft>
                <a:spcPts val="0"/>
              </a:spcAft>
              <a:buSzPts val="1100"/>
              <a:buChar char="-"/>
              <a:defRPr sz="1100"/>
            </a:lvl2pPr>
            <a:lvl3pPr marL="1371566" lvl="2" indent="-298442" rtl="0">
              <a:spcBef>
                <a:spcPts val="0"/>
              </a:spcBef>
              <a:spcAft>
                <a:spcPts val="0"/>
              </a:spcAft>
              <a:buSzPts val="1100"/>
              <a:buChar char="-"/>
              <a:defRPr sz="1100"/>
            </a:lvl3pPr>
            <a:lvl4pPr marL="1828754" lvl="3" indent="-298442" rtl="0">
              <a:spcBef>
                <a:spcPts val="0"/>
              </a:spcBef>
              <a:spcAft>
                <a:spcPts val="0"/>
              </a:spcAft>
              <a:buSzPts val="1100"/>
              <a:buChar char="-"/>
              <a:defRPr sz="1100"/>
            </a:lvl4pPr>
            <a:lvl5pPr marL="2285943" lvl="4" indent="-298442" rtl="0">
              <a:spcBef>
                <a:spcPts val="0"/>
              </a:spcBef>
              <a:spcAft>
                <a:spcPts val="0"/>
              </a:spcAft>
              <a:buSzPts val="1100"/>
              <a:buChar char="-"/>
              <a:defRPr sz="1100"/>
            </a:lvl5pPr>
            <a:lvl6pPr marL="2743132" lvl="5" indent="-298442" rtl="0">
              <a:spcBef>
                <a:spcPts val="0"/>
              </a:spcBef>
              <a:spcAft>
                <a:spcPts val="0"/>
              </a:spcAft>
              <a:buSzPts val="1100"/>
              <a:buChar char="-"/>
              <a:defRPr sz="1100"/>
            </a:lvl6pPr>
            <a:lvl7pPr marL="3200320" lvl="6" indent="-298442" rtl="0">
              <a:spcBef>
                <a:spcPts val="0"/>
              </a:spcBef>
              <a:spcAft>
                <a:spcPts val="0"/>
              </a:spcAft>
              <a:buSzPts val="1100"/>
              <a:buChar char="-"/>
              <a:defRPr sz="1100"/>
            </a:lvl7pPr>
            <a:lvl8pPr marL="3657509" lvl="7" indent="-298442" rtl="0">
              <a:spcBef>
                <a:spcPts val="0"/>
              </a:spcBef>
              <a:spcAft>
                <a:spcPts val="0"/>
              </a:spcAft>
              <a:buSzPts val="1100"/>
              <a:buChar char="-"/>
              <a:defRPr sz="1100"/>
            </a:lvl8pPr>
            <a:lvl9pPr marL="4114697" lvl="8" indent="-298442" rtl="0">
              <a:spcBef>
                <a:spcPts val="0"/>
              </a:spcBef>
              <a:spcAft>
                <a:spcPts val="0"/>
              </a:spcAft>
              <a:buSzPts val="1100"/>
              <a:buChar char="-"/>
              <a:defRPr sz="1100"/>
            </a:lvl9pPr>
          </a:lstStyle>
          <a:p>
            <a:endParaRPr dirty="0"/>
          </a:p>
        </p:txBody>
      </p:sp>
      <p:sp>
        <p:nvSpPr>
          <p:cNvPr id="125" name="Google Shape;125;p23"/>
          <p:cNvSpPr txBox="1">
            <a:spLocks noGrp="1"/>
          </p:cNvSpPr>
          <p:nvPr>
            <p:ph type="body" idx="2"/>
          </p:nvPr>
        </p:nvSpPr>
        <p:spPr>
          <a:xfrm>
            <a:off x="5956701" y="767333"/>
            <a:ext cx="2730000" cy="5308000"/>
          </a:xfrm>
          <a:prstGeom prst="rect">
            <a:avLst/>
          </a:prstGeom>
        </p:spPr>
        <p:txBody>
          <a:bodyPr spcFirstLastPara="1" wrap="square" lIns="91425" tIns="91425" rIns="91425" bIns="91425" anchor="t" anchorCtr="0"/>
          <a:lstStyle>
            <a:lvl1pPr marL="457189" lvl="0" indent="-298442" rtl="0">
              <a:spcBef>
                <a:spcPts val="600"/>
              </a:spcBef>
              <a:spcAft>
                <a:spcPts val="0"/>
              </a:spcAft>
              <a:buSzPts val="1100"/>
              <a:buChar char="▪"/>
              <a:defRPr sz="1100" b="0" i="0">
                <a:latin typeface="Avenir Light" charset="0"/>
                <a:ea typeface="Avenir Light" charset="0"/>
                <a:cs typeface="Avenir Light" charset="0"/>
              </a:defRPr>
            </a:lvl1pPr>
            <a:lvl2pPr marL="914378" lvl="1" indent="-298442" rtl="0">
              <a:spcBef>
                <a:spcPts val="0"/>
              </a:spcBef>
              <a:spcAft>
                <a:spcPts val="0"/>
              </a:spcAft>
              <a:buSzPts val="1100"/>
              <a:buChar char="-"/>
              <a:defRPr sz="1100"/>
            </a:lvl2pPr>
            <a:lvl3pPr marL="1371566" lvl="2" indent="-298442" rtl="0">
              <a:spcBef>
                <a:spcPts val="0"/>
              </a:spcBef>
              <a:spcAft>
                <a:spcPts val="0"/>
              </a:spcAft>
              <a:buSzPts val="1100"/>
              <a:buChar char="-"/>
              <a:defRPr sz="1100"/>
            </a:lvl3pPr>
            <a:lvl4pPr marL="1828754" lvl="3" indent="-298442" rtl="0">
              <a:spcBef>
                <a:spcPts val="0"/>
              </a:spcBef>
              <a:spcAft>
                <a:spcPts val="0"/>
              </a:spcAft>
              <a:buSzPts val="1100"/>
              <a:buChar char="-"/>
              <a:defRPr sz="1100"/>
            </a:lvl4pPr>
            <a:lvl5pPr marL="2285943" lvl="4" indent="-298442" rtl="0">
              <a:spcBef>
                <a:spcPts val="0"/>
              </a:spcBef>
              <a:spcAft>
                <a:spcPts val="0"/>
              </a:spcAft>
              <a:buSzPts val="1100"/>
              <a:buChar char="-"/>
              <a:defRPr sz="1100"/>
            </a:lvl5pPr>
            <a:lvl6pPr marL="2743132" lvl="5" indent="-298442" rtl="0">
              <a:spcBef>
                <a:spcPts val="0"/>
              </a:spcBef>
              <a:spcAft>
                <a:spcPts val="0"/>
              </a:spcAft>
              <a:buSzPts val="1100"/>
              <a:buChar char="-"/>
              <a:defRPr sz="1100"/>
            </a:lvl6pPr>
            <a:lvl7pPr marL="3200320" lvl="6" indent="-298442" rtl="0">
              <a:spcBef>
                <a:spcPts val="0"/>
              </a:spcBef>
              <a:spcAft>
                <a:spcPts val="0"/>
              </a:spcAft>
              <a:buSzPts val="1100"/>
              <a:buChar char="-"/>
              <a:defRPr sz="1100"/>
            </a:lvl7pPr>
            <a:lvl8pPr marL="3657509" lvl="7" indent="-298442" rtl="0">
              <a:spcBef>
                <a:spcPts val="0"/>
              </a:spcBef>
              <a:spcAft>
                <a:spcPts val="0"/>
              </a:spcAft>
              <a:buSzPts val="1100"/>
              <a:buChar char="-"/>
              <a:defRPr sz="1100"/>
            </a:lvl8pPr>
            <a:lvl9pPr marL="4114697" lvl="8" indent="-298442" rtl="0">
              <a:spcBef>
                <a:spcPts val="0"/>
              </a:spcBef>
              <a:spcAft>
                <a:spcPts val="0"/>
              </a:spcAft>
              <a:buSzPts val="1100"/>
              <a:buChar char="-"/>
              <a:defRPr sz="1100"/>
            </a:lvl9pPr>
          </a:lstStyle>
          <a:p>
            <a:endParaRPr dirty="0"/>
          </a:p>
        </p:txBody>
      </p:sp>
      <p:sp>
        <p:nvSpPr>
          <p:cNvPr id="126" name="Google Shape;126;p23"/>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7"/>
        <p:cNvGrpSpPr/>
        <p:nvPr/>
      </p:nvGrpSpPr>
      <p:grpSpPr>
        <a:xfrm>
          <a:off x="0" y="0"/>
          <a:ext cx="0" cy="0"/>
          <a:chOff x="0" y="0"/>
          <a:chExt cx="0" cy="0"/>
        </a:xfrm>
      </p:grpSpPr>
      <p:sp>
        <p:nvSpPr>
          <p:cNvPr id="128" name="Google Shape;128;p24"/>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9" name="Google Shape;129;p24"/>
          <p:cNvSpPr/>
          <p:nvPr/>
        </p:nvSpPr>
        <p:spPr>
          <a:xfrm>
            <a:off x="2585475" y="0"/>
            <a:ext cx="6558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24"/>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b="0" i="0">
                <a:latin typeface="Avenir Light" charset="0"/>
                <a:ea typeface="Avenir Light" charset="0"/>
                <a:cs typeface="Avenir Light"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131" name="Google Shape;131;p24"/>
          <p:cNvSpPr txBox="1">
            <a:spLocks noGrp="1"/>
          </p:cNvSpPr>
          <p:nvPr>
            <p:ph type="body" idx="1"/>
          </p:nvPr>
        </p:nvSpPr>
        <p:spPr>
          <a:xfrm>
            <a:off x="3069325" y="767333"/>
            <a:ext cx="1789800" cy="5308000"/>
          </a:xfrm>
          <a:prstGeom prst="rect">
            <a:avLst/>
          </a:prstGeom>
        </p:spPr>
        <p:txBody>
          <a:bodyPr spcFirstLastPara="1" wrap="square" lIns="91425" tIns="91425" rIns="91425" bIns="91425" anchor="t" anchorCtr="0"/>
          <a:lstStyle>
            <a:lvl1pPr marL="457189" lvl="0" indent="-285743" rtl="0">
              <a:spcBef>
                <a:spcPts val="600"/>
              </a:spcBef>
              <a:spcAft>
                <a:spcPts val="0"/>
              </a:spcAft>
              <a:buSzPts val="900"/>
              <a:buChar char="▪"/>
              <a:defRPr sz="900" b="0" i="0">
                <a:latin typeface="Avenir Light" charset="0"/>
                <a:ea typeface="Avenir Light" charset="0"/>
                <a:cs typeface="Avenir Light" charset="0"/>
              </a:defRPr>
            </a:lvl1pPr>
            <a:lvl2pPr marL="914378" lvl="1" indent="-285743" rtl="0">
              <a:spcBef>
                <a:spcPts val="0"/>
              </a:spcBef>
              <a:spcAft>
                <a:spcPts val="0"/>
              </a:spcAft>
              <a:buSzPts val="900"/>
              <a:buChar char="-"/>
              <a:defRPr sz="900"/>
            </a:lvl2pPr>
            <a:lvl3pPr marL="1371566" lvl="2" indent="-285743" rtl="0">
              <a:spcBef>
                <a:spcPts val="0"/>
              </a:spcBef>
              <a:spcAft>
                <a:spcPts val="0"/>
              </a:spcAft>
              <a:buSzPts val="900"/>
              <a:buChar char="-"/>
              <a:defRPr sz="900"/>
            </a:lvl3pPr>
            <a:lvl4pPr marL="1828754" lvl="3" indent="-285743" rtl="0">
              <a:spcBef>
                <a:spcPts val="0"/>
              </a:spcBef>
              <a:spcAft>
                <a:spcPts val="0"/>
              </a:spcAft>
              <a:buSzPts val="900"/>
              <a:buChar char="-"/>
              <a:defRPr sz="900"/>
            </a:lvl4pPr>
            <a:lvl5pPr marL="2285943" lvl="4" indent="-285743" rtl="0">
              <a:spcBef>
                <a:spcPts val="0"/>
              </a:spcBef>
              <a:spcAft>
                <a:spcPts val="0"/>
              </a:spcAft>
              <a:buSzPts val="900"/>
              <a:buChar char="-"/>
              <a:defRPr sz="900"/>
            </a:lvl5pPr>
            <a:lvl6pPr marL="2743132" lvl="5" indent="-285743" rtl="0">
              <a:spcBef>
                <a:spcPts val="0"/>
              </a:spcBef>
              <a:spcAft>
                <a:spcPts val="0"/>
              </a:spcAft>
              <a:buSzPts val="900"/>
              <a:buChar char="-"/>
              <a:defRPr sz="900"/>
            </a:lvl6pPr>
            <a:lvl7pPr marL="3200320" lvl="6" indent="-285743" rtl="0">
              <a:spcBef>
                <a:spcPts val="0"/>
              </a:spcBef>
              <a:spcAft>
                <a:spcPts val="0"/>
              </a:spcAft>
              <a:buSzPts val="900"/>
              <a:buChar char="-"/>
              <a:defRPr sz="900"/>
            </a:lvl7pPr>
            <a:lvl8pPr marL="3657509" lvl="7" indent="-285743" rtl="0">
              <a:spcBef>
                <a:spcPts val="0"/>
              </a:spcBef>
              <a:spcAft>
                <a:spcPts val="0"/>
              </a:spcAft>
              <a:buSzPts val="900"/>
              <a:buChar char="-"/>
              <a:defRPr sz="900"/>
            </a:lvl8pPr>
            <a:lvl9pPr marL="4114697" lvl="8" indent="-285743" rtl="0">
              <a:spcBef>
                <a:spcPts val="0"/>
              </a:spcBef>
              <a:spcAft>
                <a:spcPts val="0"/>
              </a:spcAft>
              <a:buSzPts val="900"/>
              <a:buChar char="-"/>
              <a:defRPr sz="900"/>
            </a:lvl9pPr>
          </a:lstStyle>
          <a:p>
            <a:endParaRPr dirty="0"/>
          </a:p>
        </p:txBody>
      </p:sp>
      <p:sp>
        <p:nvSpPr>
          <p:cNvPr id="132" name="Google Shape;132;p24"/>
          <p:cNvSpPr txBox="1">
            <a:spLocks noGrp="1"/>
          </p:cNvSpPr>
          <p:nvPr>
            <p:ph type="body" idx="2"/>
          </p:nvPr>
        </p:nvSpPr>
        <p:spPr>
          <a:xfrm>
            <a:off x="4951006" y="767333"/>
            <a:ext cx="1789800" cy="5308000"/>
          </a:xfrm>
          <a:prstGeom prst="rect">
            <a:avLst/>
          </a:prstGeom>
        </p:spPr>
        <p:txBody>
          <a:bodyPr spcFirstLastPara="1" wrap="square" lIns="91425" tIns="91425" rIns="91425" bIns="91425" anchor="t" anchorCtr="0"/>
          <a:lstStyle>
            <a:lvl1pPr marL="457189" lvl="0" indent="-285743" rtl="0">
              <a:spcBef>
                <a:spcPts val="600"/>
              </a:spcBef>
              <a:spcAft>
                <a:spcPts val="0"/>
              </a:spcAft>
              <a:buSzPts val="900"/>
              <a:buChar char="▪"/>
              <a:defRPr sz="900" b="0" i="0">
                <a:latin typeface="Avenir Light" charset="0"/>
                <a:ea typeface="Avenir Light" charset="0"/>
                <a:cs typeface="Avenir Light" charset="0"/>
              </a:defRPr>
            </a:lvl1pPr>
            <a:lvl2pPr marL="914378" lvl="1" indent="-285743" rtl="0">
              <a:spcBef>
                <a:spcPts val="0"/>
              </a:spcBef>
              <a:spcAft>
                <a:spcPts val="0"/>
              </a:spcAft>
              <a:buSzPts val="900"/>
              <a:buChar char="-"/>
              <a:defRPr sz="900"/>
            </a:lvl2pPr>
            <a:lvl3pPr marL="1371566" lvl="2" indent="-285743" rtl="0">
              <a:spcBef>
                <a:spcPts val="0"/>
              </a:spcBef>
              <a:spcAft>
                <a:spcPts val="0"/>
              </a:spcAft>
              <a:buSzPts val="900"/>
              <a:buChar char="-"/>
              <a:defRPr sz="900"/>
            </a:lvl3pPr>
            <a:lvl4pPr marL="1828754" lvl="3" indent="-285743" rtl="0">
              <a:spcBef>
                <a:spcPts val="0"/>
              </a:spcBef>
              <a:spcAft>
                <a:spcPts val="0"/>
              </a:spcAft>
              <a:buSzPts val="900"/>
              <a:buChar char="-"/>
              <a:defRPr sz="900"/>
            </a:lvl4pPr>
            <a:lvl5pPr marL="2285943" lvl="4" indent="-285743" rtl="0">
              <a:spcBef>
                <a:spcPts val="0"/>
              </a:spcBef>
              <a:spcAft>
                <a:spcPts val="0"/>
              </a:spcAft>
              <a:buSzPts val="900"/>
              <a:buChar char="-"/>
              <a:defRPr sz="900"/>
            </a:lvl5pPr>
            <a:lvl6pPr marL="2743132" lvl="5" indent="-285743" rtl="0">
              <a:spcBef>
                <a:spcPts val="0"/>
              </a:spcBef>
              <a:spcAft>
                <a:spcPts val="0"/>
              </a:spcAft>
              <a:buSzPts val="900"/>
              <a:buChar char="-"/>
              <a:defRPr sz="900"/>
            </a:lvl6pPr>
            <a:lvl7pPr marL="3200320" lvl="6" indent="-285743" rtl="0">
              <a:spcBef>
                <a:spcPts val="0"/>
              </a:spcBef>
              <a:spcAft>
                <a:spcPts val="0"/>
              </a:spcAft>
              <a:buSzPts val="900"/>
              <a:buChar char="-"/>
              <a:defRPr sz="900"/>
            </a:lvl7pPr>
            <a:lvl8pPr marL="3657509" lvl="7" indent="-285743" rtl="0">
              <a:spcBef>
                <a:spcPts val="0"/>
              </a:spcBef>
              <a:spcAft>
                <a:spcPts val="0"/>
              </a:spcAft>
              <a:buSzPts val="900"/>
              <a:buChar char="-"/>
              <a:defRPr sz="900"/>
            </a:lvl8pPr>
            <a:lvl9pPr marL="4114697" lvl="8" indent="-285743" rtl="0">
              <a:spcBef>
                <a:spcPts val="0"/>
              </a:spcBef>
              <a:spcAft>
                <a:spcPts val="0"/>
              </a:spcAft>
              <a:buSzPts val="900"/>
              <a:buChar char="-"/>
              <a:defRPr sz="900"/>
            </a:lvl9pPr>
          </a:lstStyle>
          <a:p>
            <a:endParaRPr dirty="0"/>
          </a:p>
        </p:txBody>
      </p:sp>
      <p:sp>
        <p:nvSpPr>
          <p:cNvPr id="133" name="Google Shape;133;p24"/>
          <p:cNvSpPr txBox="1">
            <a:spLocks noGrp="1"/>
          </p:cNvSpPr>
          <p:nvPr>
            <p:ph type="body" idx="3"/>
          </p:nvPr>
        </p:nvSpPr>
        <p:spPr>
          <a:xfrm>
            <a:off x="6832686" y="767333"/>
            <a:ext cx="1789800" cy="5308000"/>
          </a:xfrm>
          <a:prstGeom prst="rect">
            <a:avLst/>
          </a:prstGeom>
        </p:spPr>
        <p:txBody>
          <a:bodyPr spcFirstLastPara="1" wrap="square" lIns="91425" tIns="91425" rIns="91425" bIns="91425" anchor="t" anchorCtr="0"/>
          <a:lstStyle>
            <a:lvl1pPr marL="457189" lvl="0" indent="-285743" rtl="0">
              <a:spcBef>
                <a:spcPts val="600"/>
              </a:spcBef>
              <a:spcAft>
                <a:spcPts val="0"/>
              </a:spcAft>
              <a:buSzPts val="900"/>
              <a:buChar char="▪"/>
              <a:defRPr sz="900" b="0" i="0">
                <a:latin typeface="Avenir Light" charset="0"/>
                <a:ea typeface="Avenir Light" charset="0"/>
                <a:cs typeface="Avenir Light" charset="0"/>
              </a:defRPr>
            </a:lvl1pPr>
            <a:lvl2pPr marL="914378" lvl="1" indent="-285743" rtl="0">
              <a:spcBef>
                <a:spcPts val="0"/>
              </a:spcBef>
              <a:spcAft>
                <a:spcPts val="0"/>
              </a:spcAft>
              <a:buSzPts val="900"/>
              <a:buChar char="-"/>
              <a:defRPr sz="900"/>
            </a:lvl2pPr>
            <a:lvl3pPr marL="1371566" lvl="2" indent="-285743" rtl="0">
              <a:spcBef>
                <a:spcPts val="0"/>
              </a:spcBef>
              <a:spcAft>
                <a:spcPts val="0"/>
              </a:spcAft>
              <a:buSzPts val="900"/>
              <a:buChar char="-"/>
              <a:defRPr sz="900"/>
            </a:lvl3pPr>
            <a:lvl4pPr marL="1828754" lvl="3" indent="-285743" rtl="0">
              <a:spcBef>
                <a:spcPts val="0"/>
              </a:spcBef>
              <a:spcAft>
                <a:spcPts val="0"/>
              </a:spcAft>
              <a:buSzPts val="900"/>
              <a:buChar char="-"/>
              <a:defRPr sz="900"/>
            </a:lvl4pPr>
            <a:lvl5pPr marL="2285943" lvl="4" indent="-285743" rtl="0">
              <a:spcBef>
                <a:spcPts val="0"/>
              </a:spcBef>
              <a:spcAft>
                <a:spcPts val="0"/>
              </a:spcAft>
              <a:buSzPts val="900"/>
              <a:buChar char="-"/>
              <a:defRPr sz="900"/>
            </a:lvl5pPr>
            <a:lvl6pPr marL="2743132" lvl="5" indent="-285743" rtl="0">
              <a:spcBef>
                <a:spcPts val="0"/>
              </a:spcBef>
              <a:spcAft>
                <a:spcPts val="0"/>
              </a:spcAft>
              <a:buSzPts val="900"/>
              <a:buChar char="-"/>
              <a:defRPr sz="900"/>
            </a:lvl6pPr>
            <a:lvl7pPr marL="3200320" lvl="6" indent="-285743" rtl="0">
              <a:spcBef>
                <a:spcPts val="0"/>
              </a:spcBef>
              <a:spcAft>
                <a:spcPts val="0"/>
              </a:spcAft>
              <a:buSzPts val="900"/>
              <a:buChar char="-"/>
              <a:defRPr sz="900"/>
            </a:lvl7pPr>
            <a:lvl8pPr marL="3657509" lvl="7" indent="-285743" rtl="0">
              <a:spcBef>
                <a:spcPts val="0"/>
              </a:spcBef>
              <a:spcAft>
                <a:spcPts val="0"/>
              </a:spcAft>
              <a:buSzPts val="900"/>
              <a:buChar char="-"/>
              <a:defRPr sz="900"/>
            </a:lvl8pPr>
            <a:lvl9pPr marL="4114697" lvl="8" indent="-285743" rtl="0">
              <a:spcBef>
                <a:spcPts val="0"/>
              </a:spcBef>
              <a:spcAft>
                <a:spcPts val="0"/>
              </a:spcAft>
              <a:buSzPts val="900"/>
              <a:buChar char="-"/>
              <a:defRPr sz="900"/>
            </a:lvl9pPr>
          </a:lstStyle>
          <a:p>
            <a:endParaRPr dirty="0"/>
          </a:p>
        </p:txBody>
      </p:sp>
      <p:sp>
        <p:nvSpPr>
          <p:cNvPr id="134" name="Google Shape;134;p24"/>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6703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234450" y="767333"/>
            <a:ext cx="2046300" cy="53080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rt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dirty="0"/>
          </a:p>
        </p:txBody>
      </p:sp>
      <p:sp>
        <p:nvSpPr>
          <p:cNvPr id="62" name="Google Shape;62;p13"/>
          <p:cNvSpPr txBox="1">
            <a:spLocks noGrp="1"/>
          </p:cNvSpPr>
          <p:nvPr>
            <p:ph type="body" idx="1"/>
          </p:nvPr>
        </p:nvSpPr>
        <p:spPr>
          <a:xfrm>
            <a:off x="3090625" y="767333"/>
            <a:ext cx="5596200" cy="5308000"/>
          </a:xfrm>
          <a:prstGeom prst="rect">
            <a:avLst/>
          </a:prstGeom>
          <a:noFill/>
          <a:ln>
            <a:noFill/>
          </a:ln>
        </p:spPr>
        <p:txBody>
          <a:bodyPr spcFirstLastPara="1" wrap="square" lIns="91425" tIns="91425" rIns="91425" bIns="91425" anchor="t" anchorCtr="0"/>
          <a:lstStyle>
            <a:lvl1pPr marL="457200" lvl="0" indent="-317500" rtl="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rtl="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dirty="0"/>
          </a:p>
        </p:txBody>
      </p:sp>
      <p:sp>
        <p:nvSpPr>
          <p:cNvPr id="63" name="Google Shape;63;p13"/>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ctr" anchorCtr="0">
            <a:noAutofit/>
          </a:bodyPr>
          <a:lstStyle>
            <a:lvl1pPr lvl="0" algn="r" rtl="0">
              <a:buNone/>
              <a:defRPr sz="1000" b="0" i="0">
                <a:solidFill>
                  <a:srgbClr val="CCCCCC"/>
                </a:solidFill>
                <a:latin typeface="Avenir Light" charset="0"/>
                <a:ea typeface="Avenir Light" charset="0"/>
                <a:cs typeface="Avenir Light" charset="0"/>
                <a:sym typeface="Nunito Sans"/>
              </a:defRPr>
            </a:lvl1pPr>
            <a:lvl2pPr lvl="1" algn="r" rtl="0">
              <a:buNone/>
              <a:defRPr sz="1000">
                <a:solidFill>
                  <a:srgbClr val="CCCCCC"/>
                </a:solidFill>
                <a:latin typeface="Nunito Sans"/>
                <a:ea typeface="Nunito Sans"/>
                <a:cs typeface="Nunito Sans"/>
                <a:sym typeface="Nunito Sans"/>
              </a:defRPr>
            </a:lvl2pPr>
            <a:lvl3pPr lvl="2" algn="r" rtl="0">
              <a:buNone/>
              <a:defRPr sz="1000">
                <a:solidFill>
                  <a:srgbClr val="CCCCCC"/>
                </a:solidFill>
                <a:latin typeface="Nunito Sans"/>
                <a:ea typeface="Nunito Sans"/>
                <a:cs typeface="Nunito Sans"/>
                <a:sym typeface="Nunito Sans"/>
              </a:defRPr>
            </a:lvl3pPr>
            <a:lvl4pPr lvl="3" algn="r" rtl="0">
              <a:buNone/>
              <a:defRPr sz="1000">
                <a:solidFill>
                  <a:srgbClr val="CCCCCC"/>
                </a:solidFill>
                <a:latin typeface="Nunito Sans"/>
                <a:ea typeface="Nunito Sans"/>
                <a:cs typeface="Nunito Sans"/>
                <a:sym typeface="Nunito Sans"/>
              </a:defRPr>
            </a:lvl4pPr>
            <a:lvl5pPr lvl="4" algn="r" rtl="0">
              <a:buNone/>
              <a:defRPr sz="1000">
                <a:solidFill>
                  <a:srgbClr val="CCCCCC"/>
                </a:solidFill>
                <a:latin typeface="Nunito Sans"/>
                <a:ea typeface="Nunito Sans"/>
                <a:cs typeface="Nunito Sans"/>
                <a:sym typeface="Nunito Sans"/>
              </a:defRPr>
            </a:lvl5pPr>
            <a:lvl6pPr lvl="5" algn="r" rtl="0">
              <a:buNone/>
              <a:defRPr sz="1000">
                <a:solidFill>
                  <a:srgbClr val="CCCCCC"/>
                </a:solidFill>
                <a:latin typeface="Nunito Sans"/>
                <a:ea typeface="Nunito Sans"/>
                <a:cs typeface="Nunito Sans"/>
                <a:sym typeface="Nunito Sans"/>
              </a:defRPr>
            </a:lvl6pPr>
            <a:lvl7pPr lvl="6" algn="r" rtl="0">
              <a:buNone/>
              <a:defRPr sz="1000">
                <a:solidFill>
                  <a:srgbClr val="CCCCCC"/>
                </a:solidFill>
                <a:latin typeface="Nunito Sans"/>
                <a:ea typeface="Nunito Sans"/>
                <a:cs typeface="Nunito Sans"/>
                <a:sym typeface="Nunito Sans"/>
              </a:defRPr>
            </a:lvl7pPr>
            <a:lvl8pPr lvl="7" algn="r" rtl="0">
              <a:buNone/>
              <a:defRPr sz="1000">
                <a:solidFill>
                  <a:srgbClr val="CCCCCC"/>
                </a:solidFill>
                <a:latin typeface="Nunito Sans"/>
                <a:ea typeface="Nunito Sans"/>
                <a:cs typeface="Nunito Sans"/>
                <a:sym typeface="Nunito Sans"/>
              </a:defRPr>
            </a:lvl8pPr>
            <a:lvl9pPr lvl="8" algn="r" rtl="0">
              <a:buNone/>
              <a:defRPr sz="1000">
                <a:solidFill>
                  <a:srgbClr val="CCCCCC"/>
                </a:solidFill>
                <a:latin typeface="Nunito Sans"/>
                <a:ea typeface="Nunito Sans"/>
                <a:cs typeface="Nunito Sans"/>
                <a:sym typeface="Nunito Sans"/>
              </a:defRPr>
            </a:lvl9pPr>
          </a:lstStyle>
          <a:p>
            <a:fld id="{00000000-1234-1234-1234-123412341234}" type="slidenum">
              <a:rPr lang="uk-UA" smtClean="0"/>
              <a:pPr/>
              <a:t>‹#›</a:t>
            </a:fld>
            <a:endParaRPr lang="uk-UA"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Light" charset="0"/>
          <a:ea typeface="Avenir Light" charset="0"/>
          <a:cs typeface="Avenir Light"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Light" charset="0"/>
          <a:ea typeface="Avenir Light" charset="0"/>
          <a:cs typeface="Avenir Light"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p:cNvPicPr>
            <a:picLocks noChangeAspect="1"/>
          </p:cNvPicPr>
          <p:nvPr/>
        </p:nvPicPr>
        <p:blipFill rotWithShape="1">
          <a:blip r:embed="rId3">
            <a:alphaModFix/>
            <a:extLst>
              <a:ext uri="{28A0092B-C50C-407E-A947-70E740481C1C}">
                <a14:useLocalDpi xmlns:a14="http://schemas.microsoft.com/office/drawing/2010/main" val="0"/>
              </a:ext>
            </a:extLst>
          </a:blip>
          <a:srcRect l="36698" r="5599"/>
          <a:stretch/>
        </p:blipFill>
        <p:spPr>
          <a:xfrm>
            <a:off x="4571998" y="-25053"/>
            <a:ext cx="5113639" cy="6964471"/>
          </a:xfrm>
          <a:prstGeom prst="rect">
            <a:avLst/>
          </a:prstGeom>
          <a:effectLst/>
        </p:spPr>
      </p:pic>
      <p:sp>
        <p:nvSpPr>
          <p:cNvPr id="2" name="Rectangle 1"/>
          <p:cNvSpPr/>
          <p:nvPr/>
        </p:nvSpPr>
        <p:spPr>
          <a:xfrm>
            <a:off x="0" y="-25053"/>
            <a:ext cx="4697260" cy="7077206"/>
          </a:xfrm>
          <a:prstGeom prst="rect">
            <a:avLst/>
          </a:prstGeom>
          <a:solidFill>
            <a:schemeClr val="bg1"/>
          </a:solidFill>
          <a:ln>
            <a:noFill/>
          </a:ln>
          <a:effectLst>
            <a:outerShdw blurRad="152400" dist="50800" algn="ctr" rotWithShape="0">
              <a:srgbClr val="000000">
                <a:alpha val="8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146;p27"/>
          <p:cNvSpPr txBox="1">
            <a:spLocks noGrp="1"/>
          </p:cNvSpPr>
          <p:nvPr>
            <p:ph type="ctrTitle"/>
          </p:nvPr>
        </p:nvSpPr>
        <p:spPr>
          <a:xfrm>
            <a:off x="468925" y="1872900"/>
            <a:ext cx="3636600" cy="2259000"/>
          </a:xfrm>
          <a:prstGeom prst="rect">
            <a:avLst/>
          </a:prstGeom>
        </p:spPr>
        <p:txBody>
          <a:bodyPr spcFirstLastPara="1" wrap="square" lIns="91425" tIns="91425" rIns="91425" bIns="91425" anchor="t" anchorCtr="0">
            <a:noAutofit/>
          </a:bodyPr>
          <a:lstStyle/>
          <a:p>
            <a:r>
              <a:rPr lang="en" b="1" dirty="0"/>
              <a:t>Analyzing </a:t>
            </a:r>
            <a:r>
              <a:rPr lang="en-US" b="1" dirty="0" smtClean="0"/>
              <a:t/>
            </a:r>
            <a:br>
              <a:rPr lang="en-US" b="1" dirty="0" smtClean="0"/>
            </a:br>
            <a:r>
              <a:rPr lang="en" b="1" dirty="0" smtClean="0"/>
              <a:t>Right-Wing </a:t>
            </a:r>
            <a:r>
              <a:rPr lang="en" b="1" dirty="0"/>
              <a:t>Discourse on Twitter: </a:t>
            </a:r>
            <a:endParaRPr b="1" dirty="0"/>
          </a:p>
          <a:p>
            <a:endParaRPr dirty="0"/>
          </a:p>
          <a:p>
            <a:pPr>
              <a:buClr>
                <a:schemeClr val="dk1"/>
              </a:buClr>
              <a:buSzPts val="1100"/>
            </a:pPr>
            <a:r>
              <a:rPr lang="en" sz="1800" dirty="0"/>
              <a:t>A Case Study of the 2017 German Federal Election</a:t>
            </a:r>
            <a:endParaRPr sz="1800" dirty="0"/>
          </a:p>
          <a:p>
            <a:pPr>
              <a:buClr>
                <a:schemeClr val="dk1"/>
              </a:buClr>
              <a:buSzPts val="1100"/>
            </a:pPr>
            <a:endParaRPr dirty="0"/>
          </a:p>
          <a:p>
            <a:r>
              <a:rPr lang="en" sz="1400" dirty="0"/>
              <a:t>Aubrey O’Neal</a:t>
            </a:r>
            <a:endParaRPr sz="1400" dirty="0"/>
          </a:p>
          <a:p>
            <a:r>
              <a:rPr lang="en" sz="1400" dirty="0"/>
              <a:t>UT Austin, School of  Journalism</a:t>
            </a:r>
            <a:endParaRPr sz="1400" dirty="0"/>
          </a:p>
        </p:txBody>
      </p:sp>
      <p:grpSp>
        <p:nvGrpSpPr>
          <p:cNvPr id="13" name="Google Shape;147;p27"/>
          <p:cNvGrpSpPr/>
          <p:nvPr/>
        </p:nvGrpSpPr>
        <p:grpSpPr>
          <a:xfrm>
            <a:off x="572752" y="1232514"/>
            <a:ext cx="549262" cy="487982"/>
            <a:chOff x="5292575" y="3681900"/>
            <a:chExt cx="420150" cy="373275"/>
          </a:xfrm>
        </p:grpSpPr>
        <p:sp>
          <p:nvSpPr>
            <p:cNvPr id="14" name="Google Shape;148;p27"/>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49;p27"/>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50;p27"/>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51;p27"/>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52;p27"/>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53;p27"/>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54;p27"/>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542972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5F29"/>
        </a:solidFill>
        <a:effectLst/>
      </p:bgPr>
    </p:bg>
    <p:spTree>
      <p:nvGrpSpPr>
        <p:cNvPr id="1" name="Shape 208"/>
        <p:cNvGrpSpPr/>
        <p:nvPr/>
      </p:nvGrpSpPr>
      <p:grpSpPr>
        <a:xfrm>
          <a:off x="0" y="0"/>
          <a:ext cx="0" cy="0"/>
          <a:chOff x="0" y="0"/>
          <a:chExt cx="0" cy="0"/>
        </a:xfrm>
      </p:grpSpPr>
      <p:pic>
        <p:nvPicPr>
          <p:cNvPr id="209" name="Google Shape;209;p32" descr="aoc7tslb1o8-lauren-mancke.jpg"/>
          <p:cNvPicPr preferRelativeResize="0"/>
          <p:nvPr/>
        </p:nvPicPr>
        <p:blipFill>
          <a:blip r:embed="rId3">
            <a:alphaModFix amt="29000"/>
          </a:blip>
          <a:stretch>
            <a:fillRect/>
          </a:stretch>
        </p:blipFill>
        <p:spPr>
          <a:xfrm>
            <a:off x="-1327759" y="0"/>
            <a:ext cx="11849621" cy="6858000"/>
          </a:xfrm>
          <a:prstGeom prst="rect">
            <a:avLst/>
          </a:prstGeom>
          <a:noFill/>
          <a:ln>
            <a:noFill/>
          </a:ln>
        </p:spPr>
      </p:pic>
      <p:sp>
        <p:nvSpPr>
          <p:cNvPr id="210" name="Google Shape;210;p32"/>
          <p:cNvSpPr txBox="1">
            <a:spLocks noGrp="1"/>
          </p:cNvSpPr>
          <p:nvPr>
            <p:ph type="sldNum" idx="12"/>
          </p:nvPr>
        </p:nvSpPr>
        <p:spPr>
          <a:xfrm>
            <a:off x="9318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11</a:t>
            </a:fld>
            <a:endParaRPr dirty="0"/>
          </a:p>
        </p:txBody>
      </p:sp>
      <p:sp>
        <p:nvSpPr>
          <p:cNvPr id="211" name="Google Shape;211;p32"/>
          <p:cNvSpPr txBox="1">
            <a:spLocks noGrp="1"/>
          </p:cNvSpPr>
          <p:nvPr>
            <p:ph type="title" idx="4294967295"/>
          </p:nvPr>
        </p:nvSpPr>
        <p:spPr>
          <a:xfrm>
            <a:off x="2737080" y="2027592"/>
            <a:ext cx="8308500" cy="3441000"/>
          </a:xfrm>
          <a:prstGeom prst="rect">
            <a:avLst/>
          </a:prstGeom>
        </p:spPr>
        <p:txBody>
          <a:bodyPr spcFirstLastPara="1" wrap="square" lIns="91425" tIns="91425" rIns="91425" bIns="91425" anchor="t" anchorCtr="0">
            <a:noAutofit/>
          </a:bodyPr>
          <a:lstStyle/>
          <a:p>
            <a:pPr>
              <a:lnSpc>
                <a:spcPct val="200000"/>
              </a:lnSpc>
            </a:pPr>
            <a:r>
              <a:rPr lang="en" b="1" dirty="0">
                <a:latin typeface="Avenir Book" charset="0"/>
                <a:ea typeface="Avenir Book" charset="0"/>
                <a:cs typeface="Avenir Book" charset="0"/>
                <a:sym typeface="Open Sans"/>
              </a:rPr>
              <a:t>Data Collection</a:t>
            </a:r>
            <a:endParaRPr b="1" dirty="0">
              <a:latin typeface="Avenir Book" charset="0"/>
              <a:ea typeface="Avenir Book" charset="0"/>
              <a:cs typeface="Avenir Book" charset="0"/>
              <a:sym typeface="Open Sans"/>
            </a:endParaRPr>
          </a:p>
          <a:p>
            <a:pPr>
              <a:lnSpc>
                <a:spcPct val="200000"/>
              </a:lnSpc>
              <a:spcBef>
                <a:spcPts val="1000"/>
              </a:spcBef>
            </a:pPr>
            <a:r>
              <a:rPr lang="en" b="1" dirty="0">
                <a:latin typeface="Avenir Book" charset="0"/>
                <a:ea typeface="Avenir Book" charset="0"/>
                <a:cs typeface="Avenir Book" charset="0"/>
                <a:sym typeface="Open Sans"/>
              </a:rPr>
              <a:t>Topic</a:t>
            </a:r>
            <a:endParaRPr b="1" dirty="0">
              <a:latin typeface="Avenir Book" charset="0"/>
              <a:ea typeface="Avenir Book" charset="0"/>
              <a:cs typeface="Avenir Book" charset="0"/>
              <a:sym typeface="Open Sans"/>
            </a:endParaRPr>
          </a:p>
          <a:p>
            <a:pPr>
              <a:lnSpc>
                <a:spcPct val="200000"/>
              </a:lnSpc>
              <a:spcBef>
                <a:spcPts val="1000"/>
              </a:spcBef>
            </a:pPr>
            <a:r>
              <a:rPr lang="en" b="1" dirty="0" smtClean="0">
                <a:latin typeface="Avenir Book" charset="0"/>
                <a:ea typeface="Avenir Book" charset="0"/>
                <a:cs typeface="Avenir Book" charset="0"/>
                <a:sym typeface="Open Sans"/>
              </a:rPr>
              <a:t>Relevancy</a:t>
            </a:r>
            <a:r>
              <a:rPr lang="en-US" b="1" dirty="0" smtClean="0">
                <a:latin typeface="Avenir Book" charset="0"/>
                <a:ea typeface="Avenir Book" charset="0"/>
                <a:cs typeface="Avenir Book" charset="0"/>
                <a:sym typeface="Open Sans"/>
              </a:rPr>
              <a:t> Local</a:t>
            </a:r>
            <a:r>
              <a:rPr lang="en" b="1" dirty="0" smtClean="0">
                <a:latin typeface="Avenir Book" charset="0"/>
                <a:ea typeface="Avenir Book" charset="0"/>
                <a:cs typeface="Avenir Book" charset="0"/>
                <a:sym typeface="Open Sans"/>
              </a:rPr>
              <a:t> </a:t>
            </a:r>
            <a:endParaRPr b="1" dirty="0">
              <a:latin typeface="Avenir Book" charset="0"/>
              <a:ea typeface="Avenir Book" charset="0"/>
              <a:cs typeface="Avenir Book" charset="0"/>
              <a:sym typeface="Open Sans"/>
            </a:endParaRPr>
          </a:p>
          <a:p>
            <a:pPr>
              <a:lnSpc>
                <a:spcPct val="200000"/>
              </a:lnSpc>
              <a:spcBef>
                <a:spcPts val="1000"/>
              </a:spcBef>
              <a:spcAft>
                <a:spcPts val="1000"/>
              </a:spcAft>
            </a:pPr>
            <a:r>
              <a:rPr lang="en" b="1" dirty="0" smtClean="0">
                <a:latin typeface="Avenir Book" charset="0"/>
                <a:ea typeface="Avenir Book" charset="0"/>
                <a:cs typeface="Avenir Book" charset="0"/>
                <a:sym typeface="Open Sans"/>
              </a:rPr>
              <a:t>Text Analysis</a:t>
            </a:r>
            <a:endParaRPr b="1" dirty="0">
              <a:latin typeface="Avenir Book" charset="0"/>
              <a:ea typeface="Avenir Book" charset="0"/>
              <a:cs typeface="Avenir Book" charset="0"/>
              <a:sym typeface="Open Sans"/>
            </a:endParaRPr>
          </a:p>
        </p:txBody>
      </p:sp>
      <p:sp>
        <p:nvSpPr>
          <p:cNvPr id="212" name="Google Shape;212;p32"/>
          <p:cNvSpPr txBox="1">
            <a:spLocks noGrp="1"/>
          </p:cNvSpPr>
          <p:nvPr>
            <p:ph type="title" idx="4294967295"/>
          </p:nvPr>
        </p:nvSpPr>
        <p:spPr>
          <a:xfrm>
            <a:off x="1073725" y="1358175"/>
            <a:ext cx="8520600" cy="623700"/>
          </a:xfrm>
          <a:prstGeom prst="rect">
            <a:avLst/>
          </a:prstGeom>
        </p:spPr>
        <p:txBody>
          <a:bodyPr spcFirstLastPara="1" wrap="square" lIns="91425" tIns="91425" rIns="91425" bIns="91425" anchor="t" anchorCtr="0">
            <a:noAutofit/>
          </a:bodyPr>
          <a:lstStyle/>
          <a:p>
            <a:r>
              <a:rPr lang="en-US" sz="3000" dirty="0" smtClean="0">
                <a:latin typeface="Avenir Light" charset="0"/>
                <a:ea typeface="Avenir Light" charset="0"/>
                <a:cs typeface="Avenir Light" charset="0"/>
              </a:rPr>
              <a:t>Current Literature</a:t>
            </a:r>
            <a:endParaRPr sz="3000" dirty="0">
              <a:latin typeface="Avenir Light" charset="0"/>
              <a:ea typeface="Avenir Light" charset="0"/>
              <a:cs typeface="Avenir Light" charset="0"/>
            </a:endParaRPr>
          </a:p>
        </p:txBody>
      </p:sp>
      <p:pic>
        <p:nvPicPr>
          <p:cNvPr id="213" name="Google Shape;213;p32"/>
          <p:cNvPicPr preferRelativeResize="0"/>
          <p:nvPr/>
        </p:nvPicPr>
        <p:blipFill>
          <a:blip r:embed="rId4">
            <a:alphaModFix/>
          </a:blip>
          <a:stretch>
            <a:fillRect/>
          </a:stretch>
        </p:blipFill>
        <p:spPr>
          <a:xfrm>
            <a:off x="2038313" y="4794876"/>
            <a:ext cx="550200" cy="550200"/>
          </a:xfrm>
          <a:prstGeom prst="rect">
            <a:avLst/>
          </a:prstGeom>
          <a:noFill/>
          <a:ln>
            <a:noFill/>
          </a:ln>
        </p:spPr>
      </p:pic>
      <p:pic>
        <p:nvPicPr>
          <p:cNvPr id="214" name="Google Shape;214;p32"/>
          <p:cNvPicPr preferRelativeResize="0"/>
          <p:nvPr/>
        </p:nvPicPr>
        <p:blipFill>
          <a:blip r:embed="rId5">
            <a:alphaModFix/>
          </a:blip>
          <a:stretch>
            <a:fillRect/>
          </a:stretch>
        </p:blipFill>
        <p:spPr>
          <a:xfrm>
            <a:off x="2148550" y="2252001"/>
            <a:ext cx="476700" cy="476700"/>
          </a:xfrm>
          <a:prstGeom prst="rect">
            <a:avLst/>
          </a:prstGeom>
          <a:noFill/>
          <a:ln>
            <a:noFill/>
          </a:ln>
        </p:spPr>
      </p:pic>
      <p:pic>
        <p:nvPicPr>
          <p:cNvPr id="215" name="Google Shape;215;p32"/>
          <p:cNvPicPr preferRelativeResize="0"/>
          <p:nvPr/>
        </p:nvPicPr>
        <p:blipFill>
          <a:blip r:embed="rId6">
            <a:alphaModFix/>
          </a:blip>
          <a:stretch>
            <a:fillRect/>
          </a:stretch>
        </p:blipFill>
        <p:spPr>
          <a:xfrm>
            <a:off x="2001550" y="2994151"/>
            <a:ext cx="623700" cy="623700"/>
          </a:xfrm>
          <a:prstGeom prst="rect">
            <a:avLst/>
          </a:prstGeom>
          <a:noFill/>
          <a:ln>
            <a:noFill/>
          </a:ln>
        </p:spPr>
      </p:pic>
      <p:pic>
        <p:nvPicPr>
          <p:cNvPr id="216" name="Google Shape;216;p32"/>
          <p:cNvPicPr preferRelativeResize="0"/>
          <p:nvPr/>
        </p:nvPicPr>
        <p:blipFill>
          <a:blip r:embed="rId7">
            <a:alphaModFix/>
          </a:blip>
          <a:stretch>
            <a:fillRect/>
          </a:stretch>
        </p:blipFill>
        <p:spPr>
          <a:xfrm>
            <a:off x="1976815" y="3833978"/>
            <a:ext cx="673175" cy="6731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p34"/>
          <p:cNvSpPr txBox="1">
            <a:spLocks noGrp="1"/>
          </p:cNvSpPr>
          <p:nvPr>
            <p:ph type="ctrTitle"/>
          </p:nvPr>
        </p:nvSpPr>
        <p:spPr>
          <a:xfrm>
            <a:off x="136294" y="3323662"/>
            <a:ext cx="2352300" cy="3315133"/>
          </a:xfrm>
          <a:prstGeom prst="rect">
            <a:avLst/>
          </a:prstGeom>
        </p:spPr>
        <p:txBody>
          <a:bodyPr spcFirstLastPara="1" wrap="square" lIns="91425" tIns="91425" rIns="91425" bIns="91425" anchor="b" anchorCtr="0">
            <a:noAutofit/>
          </a:bodyPr>
          <a:lstStyle/>
          <a:p>
            <a:pPr lvl="0"/>
            <a:r>
              <a:rPr lang="en" sz="3200" b="1" dirty="0"/>
              <a:t>57.3% </a:t>
            </a:r>
            <a:r>
              <a:rPr lang="en-US" dirty="0" smtClean="0">
                <a:solidFill>
                  <a:schemeClr val="dk2"/>
                </a:solidFill>
              </a:rPr>
              <a:t>of </a:t>
            </a:r>
            <a:r>
              <a:rPr lang="en" dirty="0" smtClean="0">
                <a:solidFill>
                  <a:schemeClr val="dk2"/>
                </a:solidFill>
              </a:rPr>
              <a:t>tweets </a:t>
            </a:r>
            <a:r>
              <a:rPr lang="en" dirty="0">
                <a:solidFill>
                  <a:schemeClr val="dk2"/>
                </a:solidFill>
              </a:rPr>
              <a:t>about </a:t>
            </a:r>
            <a:r>
              <a:rPr lang="en" dirty="0" err="1">
                <a:solidFill>
                  <a:schemeClr val="dk2"/>
                </a:solidFill>
              </a:rPr>
              <a:t>AfD</a:t>
            </a:r>
            <a:r>
              <a:rPr lang="en" dirty="0">
                <a:solidFill>
                  <a:schemeClr val="dk2"/>
                </a:solidFill>
              </a:rPr>
              <a:t>.</a:t>
            </a:r>
            <a:endParaRPr dirty="0">
              <a:solidFill>
                <a:schemeClr val="dk2"/>
              </a:solidFill>
            </a:endParaRPr>
          </a:p>
          <a:p>
            <a:pPr>
              <a:buClr>
                <a:schemeClr val="dk1"/>
              </a:buClr>
              <a:buSzPts val="1100"/>
            </a:pPr>
            <a:endParaRPr dirty="0"/>
          </a:p>
          <a:p>
            <a:r>
              <a:rPr lang="en" sz="3200" dirty="0"/>
              <a:t> </a:t>
            </a:r>
            <a:r>
              <a:rPr lang="en" sz="3200" b="1" dirty="0" smtClean="0"/>
              <a:t>31.5%</a:t>
            </a:r>
            <a:r>
              <a:rPr lang="en" dirty="0" smtClean="0"/>
              <a:t> </a:t>
            </a:r>
            <a:r>
              <a:rPr lang="en-US" dirty="0" smtClean="0">
                <a:solidFill>
                  <a:schemeClr val="dk2"/>
                </a:solidFill>
              </a:rPr>
              <a:t>tweets c</a:t>
            </a:r>
            <a:r>
              <a:rPr lang="en" dirty="0" err="1" smtClean="0">
                <a:solidFill>
                  <a:schemeClr val="dk2"/>
                </a:solidFill>
              </a:rPr>
              <a:t>ontained</a:t>
            </a:r>
            <a:r>
              <a:rPr lang="en" dirty="0" smtClean="0">
                <a:solidFill>
                  <a:schemeClr val="dk2"/>
                </a:solidFill>
              </a:rPr>
              <a:t> </a:t>
            </a:r>
            <a:r>
              <a:rPr lang="en" dirty="0">
                <a:solidFill>
                  <a:schemeClr val="dk2"/>
                </a:solidFill>
              </a:rPr>
              <a:t>#</a:t>
            </a:r>
            <a:r>
              <a:rPr lang="en" dirty="0" err="1">
                <a:solidFill>
                  <a:schemeClr val="dk2"/>
                </a:solidFill>
              </a:rPr>
              <a:t>AfD</a:t>
            </a:r>
            <a:r>
              <a:rPr lang="en" dirty="0">
                <a:solidFill>
                  <a:schemeClr val="dk2"/>
                </a:solidFill>
              </a:rPr>
              <a:t>.</a:t>
            </a:r>
            <a:endParaRPr dirty="0">
              <a:solidFill>
                <a:schemeClr val="dk2"/>
              </a:solidFill>
            </a:endParaRPr>
          </a:p>
          <a:p>
            <a:pPr>
              <a:buClr>
                <a:schemeClr val="dk1"/>
              </a:buClr>
              <a:buSzPts val="1100"/>
            </a:pPr>
            <a:endParaRPr dirty="0"/>
          </a:p>
          <a:p>
            <a:pPr>
              <a:buClr>
                <a:schemeClr val="dk1"/>
              </a:buClr>
              <a:buSzPts val="1100"/>
            </a:pPr>
            <a:r>
              <a:rPr lang="en" sz="3100" b="1" dirty="0"/>
              <a:t>39</a:t>
            </a:r>
            <a:r>
              <a:rPr lang="en-US" sz="3100" b="1" dirty="0"/>
              <a:t>.1</a:t>
            </a:r>
            <a:r>
              <a:rPr lang="en" sz="3100" b="1" dirty="0"/>
              <a:t>%</a:t>
            </a:r>
            <a:r>
              <a:rPr lang="en" sz="3100" dirty="0"/>
              <a:t> </a:t>
            </a:r>
            <a:r>
              <a:rPr lang="en" dirty="0">
                <a:solidFill>
                  <a:schemeClr val="dk2"/>
                </a:solidFill>
              </a:rPr>
              <a:t>of </a:t>
            </a:r>
            <a:r>
              <a:rPr lang="en" dirty="0" err="1" smtClean="0">
                <a:solidFill>
                  <a:schemeClr val="dk2"/>
                </a:solidFill>
              </a:rPr>
              <a:t>AfD</a:t>
            </a:r>
            <a:r>
              <a:rPr lang="en-US" dirty="0" smtClean="0">
                <a:solidFill>
                  <a:schemeClr val="dk2"/>
                </a:solidFill>
              </a:rPr>
              <a:t> tweets</a:t>
            </a:r>
            <a:r>
              <a:rPr lang="en" dirty="0" smtClean="0">
                <a:solidFill>
                  <a:schemeClr val="dk2"/>
                </a:solidFill>
              </a:rPr>
              <a:t> </a:t>
            </a:r>
            <a:r>
              <a:rPr lang="en" dirty="0">
                <a:solidFill>
                  <a:schemeClr val="dk2"/>
                </a:solidFill>
              </a:rPr>
              <a:t>are supportive.</a:t>
            </a:r>
            <a:endParaRPr dirty="0">
              <a:solidFill>
                <a:schemeClr val="dk2"/>
              </a:solidFill>
            </a:endParaRPr>
          </a:p>
          <a:p>
            <a:pPr>
              <a:buClr>
                <a:schemeClr val="dk1"/>
              </a:buClr>
              <a:buSzPts val="1100"/>
            </a:pPr>
            <a:endParaRPr dirty="0"/>
          </a:p>
          <a:p>
            <a:endParaRPr dirty="0"/>
          </a:p>
        </p:txBody>
      </p:sp>
      <p:sp>
        <p:nvSpPr>
          <p:cNvPr id="233" name="Google Shape;233;p34"/>
          <p:cNvSpPr txBox="1">
            <a:spLocks noGrp="1"/>
          </p:cNvSpPr>
          <p:nvPr>
            <p:ph type="subTitle" idx="1"/>
          </p:nvPr>
        </p:nvSpPr>
        <p:spPr>
          <a:xfrm>
            <a:off x="3338875" y="5132525"/>
            <a:ext cx="8279700" cy="642300"/>
          </a:xfrm>
          <a:prstGeom prst="rect">
            <a:avLst/>
          </a:prstGeom>
        </p:spPr>
        <p:txBody>
          <a:bodyPr spcFirstLastPara="1" wrap="square" lIns="91425" tIns="91425" rIns="91425" bIns="91425" anchor="t" anchorCtr="0">
            <a:noAutofit/>
          </a:bodyPr>
          <a:lstStyle/>
          <a:p>
            <a:pPr marL="0" indent="0"/>
            <a:r>
              <a:rPr lang="en" sz="1800"/>
              <a:t>Sentiment Analysis of Global Tweets. </a:t>
            </a:r>
            <a:r>
              <a:rPr lang="en" sz="1800" dirty="0"/>
              <a:t>n = 980</a:t>
            </a:r>
            <a:endParaRPr sz="1800" dirty="0"/>
          </a:p>
        </p:txBody>
      </p:sp>
      <p:sp>
        <p:nvSpPr>
          <p:cNvPr id="234" name="Google Shape;234;p34"/>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12</a:t>
            </a:fld>
            <a:endParaRPr/>
          </a:p>
        </p:txBody>
      </p:sp>
      <p:pic>
        <p:nvPicPr>
          <p:cNvPr id="235" name="Google Shape;235;p34"/>
          <p:cNvPicPr preferRelativeResize="0"/>
          <p:nvPr/>
        </p:nvPicPr>
        <p:blipFill>
          <a:blip r:embed="rId3">
            <a:alphaModFix/>
          </a:blip>
          <a:stretch>
            <a:fillRect/>
          </a:stretch>
        </p:blipFill>
        <p:spPr>
          <a:xfrm>
            <a:off x="3111927" y="1996276"/>
            <a:ext cx="5612601" cy="3136250"/>
          </a:xfrm>
          <a:prstGeom prst="rect">
            <a:avLst/>
          </a:prstGeom>
          <a:noFill/>
          <a:ln>
            <a:noFill/>
          </a:ln>
        </p:spPr>
      </p:pic>
      <p:sp>
        <p:nvSpPr>
          <p:cNvPr id="6" name="Google Shape;222;p33"/>
          <p:cNvSpPr txBox="1">
            <a:spLocks/>
          </p:cNvSpPr>
          <p:nvPr/>
        </p:nvSpPr>
        <p:spPr>
          <a:xfrm>
            <a:off x="289294" y="255303"/>
            <a:ext cx="2046300" cy="947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Avenir Light" charset="0"/>
                <a:ea typeface="Avenir Light" charset="0"/>
                <a:cs typeface="Avenir Light" charset="0"/>
                <a:sym typeface="Nunito Sans"/>
              </a:defRPr>
            </a:lvl1pPr>
            <a:lvl2pPr marR="0" lvl="1"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2pPr>
            <a:lvl3pPr marR="0" lvl="2"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3pPr>
            <a:lvl4pPr marR="0" lvl="3"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4pPr>
            <a:lvl5pPr marR="0" lvl="4"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5pPr>
            <a:lvl6pPr marR="0" lvl="5"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6pPr>
            <a:lvl7pPr marR="0" lvl="6"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7pPr>
            <a:lvl8pPr marR="0" lvl="7"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8pPr>
            <a:lvl9pPr marR="0" lvl="8"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9pPr>
          </a:lstStyle>
          <a:p>
            <a:r>
              <a:rPr lang="en-US" dirty="0" smtClean="0"/>
              <a:t>The Data</a:t>
            </a:r>
            <a:br>
              <a:rPr lang="en-US" dirty="0" smtClean="0"/>
            </a:br>
            <a:r>
              <a:rPr lang="en-US" dirty="0" smtClean="0"/>
              <a:t>Part I</a:t>
            </a:r>
            <a:endParaRPr lang="en-US" dirty="0"/>
          </a:p>
        </p:txBody>
      </p:sp>
      <p:sp>
        <p:nvSpPr>
          <p:cNvPr id="7" name="Google Shape;233;p34"/>
          <p:cNvSpPr txBox="1">
            <a:spLocks/>
          </p:cNvSpPr>
          <p:nvPr/>
        </p:nvSpPr>
        <p:spPr>
          <a:xfrm>
            <a:off x="3131507" y="255303"/>
            <a:ext cx="5805963" cy="947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999999"/>
              </a:buClr>
              <a:buSzPts val="1400"/>
              <a:buFont typeface="Georgia"/>
              <a:buNone/>
              <a:defRPr sz="1400" b="0" i="1" u="none" strike="noStrike" cap="none">
                <a:solidFill>
                  <a:srgbClr val="999999"/>
                </a:solidFill>
                <a:latin typeface="Georgia"/>
                <a:ea typeface="Georgia"/>
                <a:cs typeface="Georgia"/>
                <a:sym typeface="Georgia"/>
              </a:defRPr>
            </a:lvl1pPr>
            <a:lvl2pPr marL="914400" marR="0" lvl="1"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2pPr>
            <a:lvl3pPr marL="1371600" marR="0" lvl="2"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3pPr>
            <a:lvl4pPr marL="1828800" marR="0" lvl="3"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4pPr>
            <a:lvl5pPr marL="2286000" marR="0" lvl="4"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5pPr>
            <a:lvl6pPr marL="2743200" marR="0" lvl="5"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6pPr>
            <a:lvl7pPr marL="3200400" marR="0" lvl="6"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7pPr>
            <a:lvl8pPr marL="3657600" marR="0" lvl="7"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8pPr>
            <a:lvl9pPr marL="4114800" marR="0" lvl="8"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9pPr>
          </a:lstStyle>
          <a:p>
            <a:pPr marL="0" indent="0"/>
            <a:r>
              <a:rPr lang="en" sz="1800" dirty="0"/>
              <a:t>Are tweets posted during the federal election interpreted as supportive or critical of </a:t>
            </a:r>
            <a:r>
              <a:rPr lang="en" sz="1800" dirty="0" err="1"/>
              <a:t>AfD</a:t>
            </a:r>
            <a:r>
              <a:rPr lang="en" sz="18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646573" y="1873250"/>
            <a:ext cx="3246900" cy="973500"/>
          </a:xfrm>
          <a:prstGeom prst="rect">
            <a:avLst/>
          </a:prstGeom>
        </p:spPr>
        <p:txBody>
          <a:bodyPr spcFirstLastPara="1" wrap="square" lIns="91425" tIns="91425" rIns="91425" bIns="91425" anchor="t" anchorCtr="0">
            <a:noAutofit/>
          </a:bodyPr>
          <a:lstStyle/>
          <a:p>
            <a:pPr>
              <a:buClr>
                <a:schemeClr val="dk1"/>
              </a:buClr>
              <a:buSzPts val="1100"/>
            </a:pPr>
            <a:r>
              <a:rPr lang="en" dirty="0"/>
              <a:t>Let’s narrow the set to </a:t>
            </a:r>
            <a:r>
              <a:rPr lang="en-US" u="sng" dirty="0" err="1" smtClean="0"/>
              <a:t>AfD</a:t>
            </a:r>
            <a:r>
              <a:rPr lang="en-US" dirty="0" smtClean="0"/>
              <a:t> tweets </a:t>
            </a:r>
            <a:r>
              <a:rPr lang="en" u="sng" dirty="0" smtClean="0"/>
              <a:t>within </a:t>
            </a:r>
            <a:r>
              <a:rPr lang="en" u="sng" dirty="0"/>
              <a:t>Germany</a:t>
            </a:r>
            <a:r>
              <a:rPr lang="en" dirty="0"/>
              <a:t> and </a:t>
            </a:r>
            <a:r>
              <a:rPr lang="en" u="sng" dirty="0"/>
              <a:t>unique users</a:t>
            </a:r>
            <a:r>
              <a:rPr lang="en" dirty="0"/>
              <a:t> only</a:t>
            </a:r>
            <a:r>
              <a:rPr lang="en" dirty="0" smtClean="0"/>
              <a:t>.</a:t>
            </a:r>
            <a:endParaRPr dirty="0"/>
          </a:p>
          <a:p>
            <a:pPr>
              <a:buClr>
                <a:schemeClr val="dk1"/>
              </a:buClr>
              <a:buSzPts val="1100"/>
            </a:pPr>
            <a:endParaRPr dirty="0"/>
          </a:p>
          <a:p>
            <a:endParaRPr dirty="0"/>
          </a:p>
        </p:txBody>
      </p:sp>
      <p:sp>
        <p:nvSpPr>
          <p:cNvPr id="256" name="Google Shape;256;p36"/>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13</a:t>
            </a:fld>
            <a:endParaRPr/>
          </a:p>
        </p:txBody>
      </p:sp>
      <p:sp>
        <p:nvSpPr>
          <p:cNvPr id="257" name="Google Shape;257;p36"/>
          <p:cNvSpPr txBox="1">
            <a:spLocks noGrp="1"/>
          </p:cNvSpPr>
          <p:nvPr>
            <p:ph type="ctrTitle" idx="4294967295"/>
          </p:nvPr>
        </p:nvSpPr>
        <p:spPr>
          <a:xfrm>
            <a:off x="4797175" y="1136875"/>
            <a:ext cx="4117500" cy="3678000"/>
          </a:xfrm>
          <a:prstGeom prst="rect">
            <a:avLst/>
          </a:prstGeom>
        </p:spPr>
        <p:txBody>
          <a:bodyPr spcFirstLastPara="1" wrap="square" lIns="91425" tIns="91425" rIns="91425" bIns="91425" anchor="t" anchorCtr="0">
            <a:noAutofit/>
          </a:bodyPr>
          <a:lstStyle/>
          <a:p>
            <a:r>
              <a:rPr lang="en" sz="3200" dirty="0" smtClean="0">
                <a:solidFill>
                  <a:srgbClr val="FFA400"/>
                </a:solidFill>
                <a:latin typeface="Avenir Light" charset="0"/>
                <a:ea typeface="Avenir Light" charset="0"/>
                <a:cs typeface="Avenir Light" charset="0"/>
              </a:rPr>
              <a:t>36</a:t>
            </a:r>
            <a:r>
              <a:rPr lang="en-US" sz="3200" dirty="0" smtClean="0">
                <a:solidFill>
                  <a:srgbClr val="FFA400"/>
                </a:solidFill>
                <a:latin typeface="Avenir Light" charset="0"/>
                <a:ea typeface="Avenir Light" charset="0"/>
                <a:cs typeface="Avenir Light" charset="0"/>
              </a:rPr>
              <a:t>.0</a:t>
            </a:r>
            <a:r>
              <a:rPr lang="en" sz="3200" dirty="0" smtClean="0">
                <a:solidFill>
                  <a:srgbClr val="FFA400"/>
                </a:solidFill>
                <a:latin typeface="Avenir Light" charset="0"/>
                <a:ea typeface="Avenir Light" charset="0"/>
                <a:cs typeface="Avenir Light" charset="0"/>
              </a:rPr>
              <a:t>%</a:t>
            </a:r>
            <a:r>
              <a:rPr lang="en" dirty="0" smtClean="0">
                <a:solidFill>
                  <a:srgbClr val="FFA400"/>
                </a:solidFill>
                <a:latin typeface="Avenir Light" charset="0"/>
                <a:ea typeface="Avenir Light" charset="0"/>
                <a:cs typeface="Avenir Light" charset="0"/>
              </a:rPr>
              <a:t> </a:t>
            </a:r>
            <a:r>
              <a:rPr lang="en" dirty="0">
                <a:solidFill>
                  <a:schemeClr val="dk2"/>
                </a:solidFill>
                <a:latin typeface="Avenir Light" charset="0"/>
                <a:ea typeface="Avenir Light" charset="0"/>
                <a:cs typeface="Avenir Light" charset="0"/>
              </a:rPr>
              <a:t>of tweets from Germany are about </a:t>
            </a:r>
            <a:r>
              <a:rPr lang="en" dirty="0" err="1">
                <a:solidFill>
                  <a:schemeClr val="dk2"/>
                </a:solidFill>
                <a:latin typeface="Avenir Light" charset="0"/>
                <a:ea typeface="Avenir Light" charset="0"/>
                <a:cs typeface="Avenir Light" charset="0"/>
              </a:rPr>
              <a:t>AfD</a:t>
            </a:r>
            <a:r>
              <a:rPr lang="en" dirty="0">
                <a:solidFill>
                  <a:schemeClr val="dk2"/>
                </a:solidFill>
                <a:latin typeface="Avenir Light" charset="0"/>
                <a:ea typeface="Avenir Light" charset="0"/>
                <a:cs typeface="Avenir Light" charset="0"/>
              </a:rPr>
              <a:t>.</a:t>
            </a:r>
            <a:r>
              <a:rPr lang="en" dirty="0">
                <a:solidFill>
                  <a:srgbClr val="FFA400"/>
                </a:solidFill>
                <a:latin typeface="Avenir Light" charset="0"/>
                <a:ea typeface="Avenir Light" charset="0"/>
                <a:cs typeface="Avenir Light" charset="0"/>
              </a:rPr>
              <a:t> </a:t>
            </a:r>
            <a:endParaRPr dirty="0">
              <a:solidFill>
                <a:srgbClr val="FFA400"/>
              </a:solidFill>
              <a:latin typeface="Avenir Light" charset="0"/>
              <a:ea typeface="Avenir Light" charset="0"/>
              <a:cs typeface="Avenir Light" charset="0"/>
            </a:endParaRPr>
          </a:p>
          <a:p>
            <a:endParaRPr dirty="0">
              <a:solidFill>
                <a:srgbClr val="FFA400"/>
              </a:solidFill>
              <a:latin typeface="Avenir Light" charset="0"/>
              <a:ea typeface="Avenir Light" charset="0"/>
              <a:cs typeface="Avenir Light" charset="0"/>
            </a:endParaRPr>
          </a:p>
          <a:p>
            <a:r>
              <a:rPr lang="en" sz="3200" dirty="0">
                <a:solidFill>
                  <a:srgbClr val="FFA400"/>
                </a:solidFill>
                <a:latin typeface="Avenir Light" charset="0"/>
                <a:ea typeface="Avenir Light" charset="0"/>
                <a:cs typeface="Avenir Light" charset="0"/>
              </a:rPr>
              <a:t> </a:t>
            </a:r>
            <a:r>
              <a:rPr lang="en" sz="3200" dirty="0" smtClean="0">
                <a:solidFill>
                  <a:srgbClr val="FFA400"/>
                </a:solidFill>
                <a:latin typeface="Avenir Light" charset="0"/>
                <a:ea typeface="Avenir Light" charset="0"/>
                <a:cs typeface="Avenir Light" charset="0"/>
              </a:rPr>
              <a:t>14.</a:t>
            </a:r>
            <a:r>
              <a:rPr lang="en-US" sz="3200" dirty="0" smtClean="0">
                <a:solidFill>
                  <a:srgbClr val="FFA400"/>
                </a:solidFill>
                <a:latin typeface="Avenir Light" charset="0"/>
                <a:ea typeface="Avenir Light" charset="0"/>
                <a:cs typeface="Avenir Light" charset="0"/>
              </a:rPr>
              <a:t>3%</a:t>
            </a:r>
            <a:r>
              <a:rPr lang="en" dirty="0" smtClean="0">
                <a:solidFill>
                  <a:srgbClr val="FFA400"/>
                </a:solidFill>
                <a:latin typeface="Avenir Light" charset="0"/>
                <a:ea typeface="Avenir Light" charset="0"/>
                <a:cs typeface="Avenir Light" charset="0"/>
              </a:rPr>
              <a:t> </a:t>
            </a:r>
            <a:r>
              <a:rPr lang="en" dirty="0">
                <a:solidFill>
                  <a:schemeClr val="dk2"/>
                </a:solidFill>
                <a:latin typeface="Avenir Light" charset="0"/>
                <a:ea typeface="Avenir Light" charset="0"/>
                <a:cs typeface="Avenir Light" charset="0"/>
              </a:rPr>
              <a:t>of </a:t>
            </a:r>
            <a:r>
              <a:rPr lang="en" dirty="0" err="1">
                <a:solidFill>
                  <a:schemeClr val="dk2"/>
                </a:solidFill>
                <a:latin typeface="Avenir Light" charset="0"/>
                <a:ea typeface="Avenir Light" charset="0"/>
                <a:cs typeface="Avenir Light" charset="0"/>
              </a:rPr>
              <a:t>AfD</a:t>
            </a:r>
            <a:r>
              <a:rPr lang="en" dirty="0">
                <a:solidFill>
                  <a:schemeClr val="dk2"/>
                </a:solidFill>
                <a:latin typeface="Avenir Light" charset="0"/>
                <a:ea typeface="Avenir Light" charset="0"/>
                <a:cs typeface="Avenir Light" charset="0"/>
              </a:rPr>
              <a:t> tweets from unique users from Germany are </a:t>
            </a:r>
            <a:r>
              <a:rPr lang="en" dirty="0" smtClean="0">
                <a:solidFill>
                  <a:schemeClr val="dk2"/>
                </a:solidFill>
                <a:latin typeface="Avenir Light" charset="0"/>
                <a:ea typeface="Avenir Light" charset="0"/>
                <a:cs typeface="Avenir Light" charset="0"/>
              </a:rPr>
              <a:t>supportive</a:t>
            </a:r>
            <a:endParaRPr dirty="0" smtClean="0">
              <a:solidFill>
                <a:schemeClr val="dk2"/>
              </a:solidFill>
              <a:latin typeface="Avenir Light" charset="0"/>
              <a:ea typeface="Avenir Light" charset="0"/>
              <a:cs typeface="Avenir Light" charset="0"/>
            </a:endParaRPr>
          </a:p>
          <a:p>
            <a:r>
              <a:rPr lang="en" dirty="0" smtClean="0">
                <a:solidFill>
                  <a:schemeClr val="dk2"/>
                </a:solidFill>
                <a:latin typeface="Avenir Light" charset="0"/>
                <a:ea typeface="Avenir Light" charset="0"/>
                <a:cs typeface="Avenir Light" charset="0"/>
              </a:rPr>
              <a:t>(n = 10</a:t>
            </a:r>
            <a:r>
              <a:rPr lang="en-US" dirty="0" smtClean="0">
                <a:solidFill>
                  <a:schemeClr val="dk2"/>
                </a:solidFill>
                <a:latin typeface="Avenir Light" charset="0"/>
                <a:ea typeface="Avenir Light" charset="0"/>
                <a:cs typeface="Avenir Light" charset="0"/>
              </a:rPr>
              <a:t>68</a:t>
            </a:r>
            <a:r>
              <a:rPr lang="en" dirty="0" smtClean="0">
                <a:solidFill>
                  <a:schemeClr val="dk2"/>
                </a:solidFill>
                <a:latin typeface="Avenir Light" charset="0"/>
                <a:ea typeface="Avenir Light" charset="0"/>
                <a:cs typeface="Avenir Light" charset="0"/>
              </a:rPr>
              <a:t>).</a:t>
            </a:r>
            <a:endParaRPr dirty="0" smtClean="0">
              <a:solidFill>
                <a:schemeClr val="dk2"/>
              </a:solidFill>
              <a:latin typeface="Avenir Light" charset="0"/>
              <a:ea typeface="Avenir Light" charset="0"/>
              <a:cs typeface="Avenir Light" charset="0"/>
            </a:endParaRPr>
          </a:p>
          <a:p>
            <a:endParaRPr dirty="0">
              <a:solidFill>
                <a:srgbClr val="FFA400"/>
              </a:solidFill>
              <a:latin typeface="Avenir Light" charset="0"/>
              <a:ea typeface="Avenir Light" charset="0"/>
              <a:cs typeface="Avenir Light" charset="0"/>
            </a:endParaRPr>
          </a:p>
          <a:p>
            <a:r>
              <a:rPr lang="en" sz="3100" dirty="0">
                <a:solidFill>
                  <a:srgbClr val="FFA400"/>
                </a:solidFill>
                <a:latin typeface="Avenir Light" charset="0"/>
                <a:ea typeface="Avenir Light" charset="0"/>
                <a:cs typeface="Avenir Light" charset="0"/>
              </a:rPr>
              <a:t>12.6% </a:t>
            </a:r>
            <a:r>
              <a:rPr lang="en" dirty="0">
                <a:solidFill>
                  <a:schemeClr val="dk2"/>
                </a:solidFill>
                <a:latin typeface="Avenir Light" charset="0"/>
                <a:ea typeface="Avenir Light" charset="0"/>
                <a:cs typeface="Avenir Light" charset="0"/>
              </a:rPr>
              <a:t>of Germans voted for </a:t>
            </a:r>
            <a:r>
              <a:rPr lang="en" dirty="0" err="1">
                <a:solidFill>
                  <a:schemeClr val="dk2"/>
                </a:solidFill>
                <a:latin typeface="Avenir Light" charset="0"/>
                <a:ea typeface="Avenir Light" charset="0"/>
                <a:cs typeface="Avenir Light" charset="0"/>
              </a:rPr>
              <a:t>AfD</a:t>
            </a:r>
            <a:endParaRPr dirty="0">
              <a:solidFill>
                <a:schemeClr val="dk2"/>
              </a:solidFill>
              <a:latin typeface="Avenir Light" charset="0"/>
              <a:ea typeface="Avenir Light" charset="0"/>
              <a:cs typeface="Avenir Light" charset="0"/>
            </a:endParaRPr>
          </a:p>
          <a:p>
            <a:endParaRPr dirty="0">
              <a:solidFill>
                <a:schemeClr val="dk2"/>
              </a:solidFill>
              <a:latin typeface="Avenir Light" charset="0"/>
              <a:ea typeface="Avenir Light" charset="0"/>
              <a:cs typeface="Avenir Light" charset="0"/>
            </a:endParaRPr>
          </a:p>
          <a:p>
            <a:endParaRPr dirty="0">
              <a:solidFill>
                <a:srgbClr val="FFA400"/>
              </a:solidFill>
              <a:latin typeface="Avenir Light" charset="0"/>
              <a:ea typeface="Avenir Light" charset="0"/>
              <a:cs typeface="Avenir Light" charset="0"/>
            </a:endParaRPr>
          </a:p>
          <a:p>
            <a:endParaRPr dirty="0">
              <a:solidFill>
                <a:srgbClr val="FFA400"/>
              </a:solidFill>
              <a:latin typeface="Avenir Light" charset="0"/>
              <a:ea typeface="Avenir Light" charset="0"/>
              <a:cs typeface="Avenir Light" charset="0"/>
            </a:endParaRPr>
          </a:p>
          <a:p>
            <a:endParaRPr dirty="0">
              <a:solidFill>
                <a:srgbClr val="FFA400"/>
              </a:solidFill>
              <a:latin typeface="Avenir Light" charset="0"/>
              <a:ea typeface="Avenir Light" charset="0"/>
              <a:cs typeface="Avenir Light" charset="0"/>
            </a:endParaRPr>
          </a:p>
        </p:txBody>
      </p:sp>
      <p:sp>
        <p:nvSpPr>
          <p:cNvPr id="5" name="Google Shape;222;p33"/>
          <p:cNvSpPr txBox="1">
            <a:spLocks/>
          </p:cNvSpPr>
          <p:nvPr/>
        </p:nvSpPr>
        <p:spPr>
          <a:xfrm>
            <a:off x="289294" y="255303"/>
            <a:ext cx="2046300" cy="947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Avenir Light" charset="0"/>
                <a:ea typeface="Avenir Light" charset="0"/>
                <a:cs typeface="Avenir Light" charset="0"/>
                <a:sym typeface="Nunito Sans"/>
              </a:defRPr>
            </a:lvl1pPr>
            <a:lvl2pPr marR="0" lvl="1"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2pPr>
            <a:lvl3pPr marR="0" lvl="2"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3pPr>
            <a:lvl4pPr marR="0" lvl="3"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4pPr>
            <a:lvl5pPr marR="0" lvl="4"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5pPr>
            <a:lvl6pPr marR="0" lvl="5"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6pPr>
            <a:lvl7pPr marR="0" lvl="6"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7pPr>
            <a:lvl8pPr marR="0" lvl="7"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8pPr>
            <a:lvl9pPr marR="0" lvl="8"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9pPr>
          </a:lstStyle>
          <a:p>
            <a:r>
              <a:rPr lang="en-US" dirty="0" smtClean="0">
                <a:solidFill>
                  <a:schemeClr val="bg1"/>
                </a:solidFill>
              </a:rPr>
              <a:t>The Data</a:t>
            </a:r>
            <a:br>
              <a:rPr lang="en-US" dirty="0" smtClean="0">
                <a:solidFill>
                  <a:schemeClr val="bg1"/>
                </a:solidFill>
              </a:rPr>
            </a:br>
            <a:r>
              <a:rPr lang="en-US" smtClean="0">
                <a:solidFill>
                  <a:schemeClr val="bg1"/>
                </a:solidFill>
              </a:rPr>
              <a:t>Part II</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1"/>
        <p:cNvGrpSpPr/>
        <p:nvPr/>
      </p:nvGrpSpPr>
      <p:grpSpPr>
        <a:xfrm>
          <a:off x="0" y="0"/>
          <a:ext cx="0" cy="0"/>
          <a:chOff x="0" y="0"/>
          <a:chExt cx="0" cy="0"/>
        </a:xfrm>
      </p:grpSpPr>
      <p:sp>
        <p:nvSpPr>
          <p:cNvPr id="262" name="Google Shape;262;p37"/>
          <p:cNvSpPr txBox="1">
            <a:spLocks noGrp="1"/>
          </p:cNvSpPr>
          <p:nvPr>
            <p:ph type="ctrTitle"/>
          </p:nvPr>
        </p:nvSpPr>
        <p:spPr>
          <a:xfrm>
            <a:off x="148050" y="2144875"/>
            <a:ext cx="2352300" cy="3678000"/>
          </a:xfrm>
          <a:prstGeom prst="rect">
            <a:avLst/>
          </a:prstGeom>
        </p:spPr>
        <p:txBody>
          <a:bodyPr spcFirstLastPara="1" wrap="square" lIns="91425" tIns="91425" rIns="91425" bIns="91425" anchor="b" anchorCtr="0">
            <a:noAutofit/>
          </a:bodyPr>
          <a:lstStyle/>
          <a:p>
            <a:pPr>
              <a:buClr>
                <a:srgbClr val="000000"/>
              </a:buClr>
              <a:buSzPts val="1100"/>
            </a:pPr>
            <a:r>
              <a:rPr lang="en" sz="3200" b="1" dirty="0" err="1"/>
              <a:t>AfD</a:t>
            </a:r>
            <a:r>
              <a:rPr lang="en" sz="3200" b="1" dirty="0"/>
              <a:t> </a:t>
            </a:r>
            <a:r>
              <a:rPr lang="en-US" sz="3200" b="1" dirty="0" smtClean="0"/>
              <a:t>tweeting </a:t>
            </a:r>
            <a:r>
              <a:rPr lang="en" sz="3200" b="1" dirty="0" smtClean="0"/>
              <a:t>versus </a:t>
            </a:r>
            <a:r>
              <a:rPr lang="en" sz="3200" b="1" dirty="0"/>
              <a:t>voter support.</a:t>
            </a:r>
            <a:endParaRPr dirty="0"/>
          </a:p>
        </p:txBody>
      </p:sp>
      <p:sp>
        <p:nvSpPr>
          <p:cNvPr id="263" name="Google Shape;263;p37"/>
          <p:cNvSpPr txBox="1">
            <a:spLocks noGrp="1"/>
          </p:cNvSpPr>
          <p:nvPr>
            <p:ph type="subTitle" idx="1"/>
          </p:nvPr>
        </p:nvSpPr>
        <p:spPr>
          <a:xfrm>
            <a:off x="3027575" y="5132525"/>
            <a:ext cx="6015900" cy="642300"/>
          </a:xfrm>
          <a:prstGeom prst="rect">
            <a:avLst/>
          </a:prstGeom>
        </p:spPr>
        <p:txBody>
          <a:bodyPr spcFirstLastPara="1" wrap="square" lIns="91425" tIns="91425" rIns="91425" bIns="91425" anchor="t" anchorCtr="0">
            <a:noAutofit/>
          </a:bodyPr>
          <a:lstStyle/>
          <a:p>
            <a:pPr marL="0" indent="0"/>
            <a:r>
              <a:rPr lang="en" sz="1800"/>
              <a:t>n = 1068. 95% confidence, ±5.7-9.5% MOE, using proportionate stratified random sampling </a:t>
            </a:r>
            <a:endParaRPr sz="1800"/>
          </a:p>
        </p:txBody>
      </p:sp>
      <p:sp>
        <p:nvSpPr>
          <p:cNvPr id="264" name="Google Shape;264;p37"/>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14</a:t>
            </a:fld>
            <a:endParaRPr/>
          </a:p>
        </p:txBody>
      </p:sp>
      <p:pic>
        <p:nvPicPr>
          <p:cNvPr id="265" name="Google Shape;265;p37"/>
          <p:cNvPicPr preferRelativeResize="0"/>
          <p:nvPr/>
        </p:nvPicPr>
        <p:blipFill>
          <a:blip r:embed="rId3">
            <a:alphaModFix/>
          </a:blip>
          <a:stretch>
            <a:fillRect/>
          </a:stretch>
        </p:blipFill>
        <p:spPr>
          <a:xfrm>
            <a:off x="2859576" y="1926600"/>
            <a:ext cx="6151000" cy="3004800"/>
          </a:xfrm>
          <a:prstGeom prst="rect">
            <a:avLst/>
          </a:prstGeom>
          <a:noFill/>
          <a:ln>
            <a:noFill/>
          </a:ln>
        </p:spPr>
      </p:pic>
      <p:sp>
        <p:nvSpPr>
          <p:cNvPr id="9" name="Google Shape;222;p33"/>
          <p:cNvSpPr txBox="1">
            <a:spLocks/>
          </p:cNvSpPr>
          <p:nvPr/>
        </p:nvSpPr>
        <p:spPr>
          <a:xfrm>
            <a:off x="289294" y="255303"/>
            <a:ext cx="2046300" cy="947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Avenir Light" charset="0"/>
                <a:ea typeface="Avenir Light" charset="0"/>
                <a:cs typeface="Avenir Light" charset="0"/>
                <a:sym typeface="Nunito Sans"/>
              </a:defRPr>
            </a:lvl1pPr>
            <a:lvl2pPr marR="0" lvl="1"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2pPr>
            <a:lvl3pPr marR="0" lvl="2"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3pPr>
            <a:lvl4pPr marR="0" lvl="3"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4pPr>
            <a:lvl5pPr marR="0" lvl="4"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5pPr>
            <a:lvl6pPr marR="0" lvl="5"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6pPr>
            <a:lvl7pPr marR="0" lvl="6"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7pPr>
            <a:lvl8pPr marR="0" lvl="7"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8pPr>
            <a:lvl9pPr marR="0" lvl="8"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9pPr>
          </a:lstStyle>
          <a:p>
            <a:r>
              <a:rPr lang="en-US" dirty="0" smtClean="0"/>
              <a:t>The Data</a:t>
            </a:r>
            <a:br>
              <a:rPr lang="en-US" dirty="0" smtClean="0"/>
            </a:br>
            <a:r>
              <a:rPr lang="en-US" dirty="0" smtClean="0"/>
              <a:t>Part II</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9"/>
        <p:cNvGrpSpPr/>
        <p:nvPr/>
      </p:nvGrpSpPr>
      <p:grpSpPr>
        <a:xfrm>
          <a:off x="0" y="0"/>
          <a:ext cx="0" cy="0"/>
          <a:chOff x="0" y="0"/>
          <a:chExt cx="0" cy="0"/>
        </a:xfrm>
      </p:grpSpPr>
      <p:sp>
        <p:nvSpPr>
          <p:cNvPr id="270" name="Google Shape;270;p38"/>
          <p:cNvSpPr txBox="1">
            <a:spLocks noGrp="1"/>
          </p:cNvSpPr>
          <p:nvPr>
            <p:ph type="ctrTitle"/>
          </p:nvPr>
        </p:nvSpPr>
        <p:spPr>
          <a:xfrm>
            <a:off x="148050" y="2144875"/>
            <a:ext cx="2352300" cy="3678000"/>
          </a:xfrm>
          <a:prstGeom prst="rect">
            <a:avLst/>
          </a:prstGeom>
        </p:spPr>
        <p:txBody>
          <a:bodyPr spcFirstLastPara="1" wrap="square" lIns="91425" tIns="91425" rIns="91425" bIns="91425" anchor="b" anchorCtr="0">
            <a:noAutofit/>
          </a:bodyPr>
          <a:lstStyle/>
          <a:p>
            <a:r>
              <a:rPr lang="en" sz="3200" b="1"/>
              <a:t>Topic Saliency by Sentiment.</a:t>
            </a:r>
            <a:endParaRPr/>
          </a:p>
        </p:txBody>
      </p:sp>
      <p:sp>
        <p:nvSpPr>
          <p:cNvPr id="271" name="Google Shape;271;p38"/>
          <p:cNvSpPr txBox="1">
            <a:spLocks noGrp="1"/>
          </p:cNvSpPr>
          <p:nvPr>
            <p:ph type="subTitle" idx="1"/>
          </p:nvPr>
        </p:nvSpPr>
        <p:spPr>
          <a:xfrm>
            <a:off x="3027575" y="5132525"/>
            <a:ext cx="6015900" cy="642300"/>
          </a:xfrm>
          <a:prstGeom prst="rect">
            <a:avLst/>
          </a:prstGeom>
        </p:spPr>
        <p:txBody>
          <a:bodyPr spcFirstLastPara="1" wrap="square" lIns="91425" tIns="91425" rIns="91425" bIns="91425" anchor="t" anchorCtr="0">
            <a:noAutofit/>
          </a:bodyPr>
          <a:lstStyle/>
          <a:p>
            <a:pPr marL="0" indent="0"/>
            <a:r>
              <a:rPr lang="en" sz="1800"/>
              <a:t>n = 1,068.</a:t>
            </a:r>
            <a:endParaRPr sz="1800"/>
          </a:p>
          <a:p>
            <a:pPr marL="0" indent="0"/>
            <a:endParaRPr sz="1800"/>
          </a:p>
          <a:p>
            <a:pPr marL="0" indent="0"/>
            <a:endParaRPr sz="1800"/>
          </a:p>
        </p:txBody>
      </p:sp>
      <p:sp>
        <p:nvSpPr>
          <p:cNvPr id="272" name="Google Shape;272;p38"/>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15</a:t>
            </a:fld>
            <a:endParaRPr/>
          </a:p>
        </p:txBody>
      </p:sp>
      <p:pic>
        <p:nvPicPr>
          <p:cNvPr id="273" name="Google Shape;273;p38"/>
          <p:cNvPicPr preferRelativeResize="0"/>
          <p:nvPr/>
        </p:nvPicPr>
        <p:blipFill>
          <a:blip r:embed="rId3">
            <a:alphaModFix/>
          </a:blip>
          <a:stretch>
            <a:fillRect/>
          </a:stretch>
        </p:blipFill>
        <p:spPr>
          <a:xfrm>
            <a:off x="2899297" y="2071107"/>
            <a:ext cx="6015900" cy="2663644"/>
          </a:xfrm>
          <a:prstGeom prst="rect">
            <a:avLst/>
          </a:prstGeom>
          <a:noFill/>
          <a:ln>
            <a:noFill/>
          </a:ln>
        </p:spPr>
      </p:pic>
      <p:sp>
        <p:nvSpPr>
          <p:cNvPr id="274" name="Google Shape;274;p38"/>
          <p:cNvSpPr/>
          <p:nvPr/>
        </p:nvSpPr>
        <p:spPr>
          <a:xfrm>
            <a:off x="5264514" y="2000725"/>
            <a:ext cx="1542000" cy="2804400"/>
          </a:xfrm>
          <a:prstGeom prst="rect">
            <a:avLst/>
          </a:prstGeom>
          <a:noFill/>
          <a:ln w="38100" cap="flat" cmpd="sng">
            <a:solidFill>
              <a:srgbClr val="F6703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222;p33"/>
          <p:cNvSpPr txBox="1">
            <a:spLocks/>
          </p:cNvSpPr>
          <p:nvPr/>
        </p:nvSpPr>
        <p:spPr>
          <a:xfrm>
            <a:off x="289294" y="255303"/>
            <a:ext cx="2046300" cy="947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Avenir Light" charset="0"/>
                <a:ea typeface="Avenir Light" charset="0"/>
                <a:cs typeface="Avenir Light" charset="0"/>
                <a:sym typeface="Nunito Sans"/>
              </a:defRPr>
            </a:lvl1pPr>
            <a:lvl2pPr marR="0" lvl="1"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2pPr>
            <a:lvl3pPr marR="0" lvl="2"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3pPr>
            <a:lvl4pPr marR="0" lvl="3"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4pPr>
            <a:lvl5pPr marR="0" lvl="4"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5pPr>
            <a:lvl6pPr marR="0" lvl="5"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6pPr>
            <a:lvl7pPr marR="0" lvl="6"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7pPr>
            <a:lvl8pPr marR="0" lvl="7"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8pPr>
            <a:lvl9pPr marR="0" lvl="8"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9pPr>
          </a:lstStyle>
          <a:p>
            <a:r>
              <a:rPr lang="en-US" dirty="0" smtClean="0"/>
              <a:t>The Data</a:t>
            </a:r>
            <a:br>
              <a:rPr lang="en-US" dirty="0" smtClean="0"/>
            </a:br>
            <a:r>
              <a:rPr lang="en-US" dirty="0" smtClean="0"/>
              <a:t>Part II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p42"/>
          <p:cNvSpPr txBox="1">
            <a:spLocks noGrp="1"/>
          </p:cNvSpPr>
          <p:nvPr>
            <p:ph type="ctrTitle"/>
          </p:nvPr>
        </p:nvSpPr>
        <p:spPr>
          <a:xfrm>
            <a:off x="148050" y="2633389"/>
            <a:ext cx="2352300" cy="3678000"/>
          </a:xfrm>
          <a:prstGeom prst="rect">
            <a:avLst/>
          </a:prstGeom>
        </p:spPr>
        <p:txBody>
          <a:bodyPr spcFirstLastPara="1" wrap="square" lIns="91425" tIns="91425" rIns="91425" bIns="91425" anchor="b" anchorCtr="0">
            <a:noAutofit/>
          </a:bodyPr>
          <a:lstStyle/>
          <a:p>
            <a:r>
              <a:rPr lang="en" sz="3200" b="1" dirty="0"/>
              <a:t>Politician Saliency by Sentiment.</a:t>
            </a:r>
            <a:endParaRPr dirty="0"/>
          </a:p>
        </p:txBody>
      </p:sp>
      <p:sp>
        <p:nvSpPr>
          <p:cNvPr id="315" name="Google Shape;315;p42"/>
          <p:cNvSpPr txBox="1">
            <a:spLocks noGrp="1"/>
          </p:cNvSpPr>
          <p:nvPr>
            <p:ph type="subTitle" idx="1"/>
          </p:nvPr>
        </p:nvSpPr>
        <p:spPr>
          <a:xfrm>
            <a:off x="3027575" y="5132525"/>
            <a:ext cx="6015900" cy="642300"/>
          </a:xfrm>
          <a:prstGeom prst="rect">
            <a:avLst/>
          </a:prstGeom>
        </p:spPr>
        <p:txBody>
          <a:bodyPr spcFirstLastPara="1" wrap="square" lIns="91425" tIns="91425" rIns="91425" bIns="91425" anchor="t" anchorCtr="0">
            <a:noAutofit/>
          </a:bodyPr>
          <a:lstStyle/>
          <a:p>
            <a:pPr marL="0" indent="0"/>
            <a:r>
              <a:rPr lang="en" sz="1800"/>
              <a:t>n = 1,068.</a:t>
            </a:r>
            <a:endParaRPr sz="1800"/>
          </a:p>
          <a:p>
            <a:pPr marL="0" indent="0"/>
            <a:endParaRPr sz="1800"/>
          </a:p>
          <a:p>
            <a:pPr marL="0" indent="0"/>
            <a:endParaRPr sz="1800"/>
          </a:p>
        </p:txBody>
      </p:sp>
      <p:sp>
        <p:nvSpPr>
          <p:cNvPr id="316" name="Google Shape;316;p42"/>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16</a:t>
            </a:fld>
            <a:endParaRPr/>
          </a:p>
        </p:txBody>
      </p:sp>
      <p:pic>
        <p:nvPicPr>
          <p:cNvPr id="317" name="Google Shape;317;p42"/>
          <p:cNvPicPr preferRelativeResize="0"/>
          <p:nvPr/>
        </p:nvPicPr>
        <p:blipFill>
          <a:blip r:embed="rId3">
            <a:alphaModFix/>
          </a:blip>
          <a:stretch>
            <a:fillRect/>
          </a:stretch>
        </p:blipFill>
        <p:spPr>
          <a:xfrm>
            <a:off x="3131525" y="1498300"/>
            <a:ext cx="5715000" cy="3429000"/>
          </a:xfrm>
          <a:prstGeom prst="rect">
            <a:avLst/>
          </a:prstGeom>
          <a:noFill/>
          <a:ln>
            <a:noFill/>
          </a:ln>
        </p:spPr>
      </p:pic>
      <p:pic>
        <p:nvPicPr>
          <p:cNvPr id="318" name="Google Shape;318;p42" descr="Image result for gauland with tie"/>
          <p:cNvPicPr preferRelativeResize="0"/>
          <p:nvPr/>
        </p:nvPicPr>
        <p:blipFill rotWithShape="1">
          <a:blip r:embed="rId4">
            <a:alphaModFix/>
          </a:blip>
          <a:srcRect l="12960" r="-12959"/>
          <a:stretch/>
        </p:blipFill>
        <p:spPr>
          <a:xfrm>
            <a:off x="71850" y="1454265"/>
            <a:ext cx="2770400" cy="1380675"/>
          </a:xfrm>
          <a:prstGeom prst="rect">
            <a:avLst/>
          </a:prstGeom>
          <a:noFill/>
          <a:ln>
            <a:noFill/>
          </a:ln>
        </p:spPr>
      </p:pic>
      <p:pic>
        <p:nvPicPr>
          <p:cNvPr id="319" name="Google Shape;319;p42" descr="Image result for weidel"/>
          <p:cNvPicPr preferRelativeResize="0"/>
          <p:nvPr/>
        </p:nvPicPr>
        <p:blipFill rotWithShape="1">
          <a:blip r:embed="rId5">
            <a:alphaModFix/>
          </a:blip>
          <a:srcRect l="8257" t="8340" r="4084" b="-8340"/>
          <a:stretch/>
        </p:blipFill>
        <p:spPr>
          <a:xfrm>
            <a:off x="71851" y="2932389"/>
            <a:ext cx="2428499" cy="1845526"/>
          </a:xfrm>
          <a:prstGeom prst="rect">
            <a:avLst/>
          </a:prstGeom>
          <a:noFill/>
          <a:ln>
            <a:noFill/>
          </a:ln>
        </p:spPr>
      </p:pic>
      <p:sp>
        <p:nvSpPr>
          <p:cNvPr id="8" name="Google Shape;222;p33"/>
          <p:cNvSpPr txBox="1">
            <a:spLocks/>
          </p:cNvSpPr>
          <p:nvPr/>
        </p:nvSpPr>
        <p:spPr>
          <a:xfrm>
            <a:off x="289294" y="255303"/>
            <a:ext cx="2046300" cy="947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Avenir Light" charset="0"/>
                <a:ea typeface="Avenir Light" charset="0"/>
                <a:cs typeface="Avenir Light" charset="0"/>
                <a:sym typeface="Nunito Sans"/>
              </a:defRPr>
            </a:lvl1pPr>
            <a:lvl2pPr marR="0" lvl="1"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2pPr>
            <a:lvl3pPr marR="0" lvl="2"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3pPr>
            <a:lvl4pPr marR="0" lvl="3"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4pPr>
            <a:lvl5pPr marR="0" lvl="4"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5pPr>
            <a:lvl6pPr marR="0" lvl="5"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6pPr>
            <a:lvl7pPr marR="0" lvl="6"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7pPr>
            <a:lvl8pPr marR="0" lvl="7"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8pPr>
            <a:lvl9pPr marR="0" lvl="8"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9pPr>
          </a:lstStyle>
          <a:p>
            <a:r>
              <a:rPr lang="en-US" dirty="0" smtClean="0"/>
              <a:t>The Data</a:t>
            </a:r>
            <a:br>
              <a:rPr lang="en-US" dirty="0" smtClean="0"/>
            </a:br>
            <a:r>
              <a:rPr lang="en-US" dirty="0" smtClean="0"/>
              <a:t>Part II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sp>
        <p:nvSpPr>
          <p:cNvPr id="286" name="Google Shape;286;p40"/>
          <p:cNvSpPr txBox="1">
            <a:spLocks noGrp="1"/>
          </p:cNvSpPr>
          <p:nvPr>
            <p:ph type="sldNum" idx="12"/>
          </p:nvPr>
        </p:nvSpPr>
        <p:spPr>
          <a:xfrm>
            <a:off x="8556784" y="5870147"/>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17</a:t>
            </a:fld>
            <a:endParaRPr/>
          </a:p>
        </p:txBody>
      </p:sp>
      <p:sp>
        <p:nvSpPr>
          <p:cNvPr id="287" name="Google Shape;287;p40"/>
          <p:cNvSpPr txBox="1"/>
          <p:nvPr/>
        </p:nvSpPr>
        <p:spPr>
          <a:xfrm>
            <a:off x="148050" y="466324"/>
            <a:ext cx="7060500" cy="621000"/>
          </a:xfrm>
          <a:prstGeom prst="rect">
            <a:avLst/>
          </a:prstGeom>
          <a:noFill/>
          <a:ln>
            <a:noFill/>
          </a:ln>
        </p:spPr>
        <p:txBody>
          <a:bodyPr spcFirstLastPara="1" wrap="square" lIns="91425" tIns="91425" rIns="91425" bIns="91425" anchor="b" anchorCtr="0">
            <a:noAutofit/>
          </a:bodyPr>
          <a:lstStyle/>
          <a:p>
            <a:r>
              <a:rPr lang="en" sz="3200" dirty="0">
                <a:solidFill>
                  <a:srgbClr val="F67031"/>
                </a:solidFill>
                <a:latin typeface="Avenir Light" charset="0"/>
                <a:ea typeface="Avenir Light" charset="0"/>
                <a:cs typeface="Avenir Light" charset="0"/>
                <a:sym typeface="Nunito Sans"/>
              </a:rPr>
              <a:t>LESSONS LEARNED</a:t>
            </a:r>
            <a:endParaRPr sz="2400" dirty="0">
              <a:solidFill>
                <a:srgbClr val="F67031"/>
              </a:solidFill>
              <a:latin typeface="Avenir Light" charset="0"/>
              <a:ea typeface="Avenir Light" charset="0"/>
              <a:cs typeface="Avenir Light" charset="0"/>
              <a:sym typeface="Nunito Sans"/>
            </a:endParaRPr>
          </a:p>
        </p:txBody>
      </p:sp>
      <p:sp>
        <p:nvSpPr>
          <p:cNvPr id="288" name="Google Shape;288;p40"/>
          <p:cNvSpPr txBox="1">
            <a:spLocks noGrp="1"/>
          </p:cNvSpPr>
          <p:nvPr>
            <p:ph type="body" idx="4294967295"/>
          </p:nvPr>
        </p:nvSpPr>
        <p:spPr>
          <a:xfrm>
            <a:off x="567986" y="3227311"/>
            <a:ext cx="3399600" cy="18744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sz="2000" dirty="0">
                <a:latin typeface="Avenir Light" charset="0"/>
                <a:ea typeface="Avenir Light" charset="0"/>
                <a:cs typeface="Avenir Light" charset="0"/>
              </a:rPr>
              <a:t>While there exists German </a:t>
            </a:r>
            <a:r>
              <a:rPr lang="en" sz="2000" dirty="0" err="1">
                <a:latin typeface="Avenir Light" charset="0"/>
                <a:ea typeface="Avenir Light" charset="0"/>
                <a:cs typeface="Avenir Light" charset="0"/>
              </a:rPr>
              <a:t>AfD</a:t>
            </a:r>
            <a:r>
              <a:rPr lang="en" sz="2000" dirty="0">
                <a:latin typeface="Avenir Light" charset="0"/>
                <a:ea typeface="Avenir Light" charset="0"/>
                <a:cs typeface="Avenir Light" charset="0"/>
              </a:rPr>
              <a:t> supports online, </a:t>
            </a:r>
            <a:r>
              <a:rPr lang="en" sz="2000" u="sng" dirty="0">
                <a:latin typeface="Avenir Light" charset="0"/>
                <a:ea typeface="Avenir Light" charset="0"/>
                <a:cs typeface="Avenir Light" charset="0"/>
              </a:rPr>
              <a:t>it is a smaller, more conservative</a:t>
            </a:r>
            <a:r>
              <a:rPr lang="en" sz="2000" dirty="0">
                <a:latin typeface="Avenir Light" charset="0"/>
                <a:ea typeface="Avenir Light" charset="0"/>
                <a:cs typeface="Avenir Light" charset="0"/>
              </a:rPr>
              <a:t> conversation than initially anticipated. </a:t>
            </a:r>
            <a:endParaRPr sz="2000" dirty="0">
              <a:latin typeface="Avenir Light" charset="0"/>
              <a:ea typeface="Avenir Light" charset="0"/>
              <a:cs typeface="Avenir Light" charset="0"/>
            </a:endParaRPr>
          </a:p>
          <a:p>
            <a:pPr marL="0" indent="0">
              <a:buNone/>
            </a:pPr>
            <a:endParaRPr sz="2000" dirty="0">
              <a:latin typeface="Avenir Light" charset="0"/>
              <a:ea typeface="Avenir Light" charset="0"/>
              <a:cs typeface="Avenir Light" charset="0"/>
            </a:endParaRPr>
          </a:p>
        </p:txBody>
      </p:sp>
      <p:sp>
        <p:nvSpPr>
          <p:cNvPr id="289" name="Google Shape;289;p40"/>
          <p:cNvSpPr txBox="1">
            <a:spLocks noGrp="1"/>
          </p:cNvSpPr>
          <p:nvPr>
            <p:ph type="sldNum" idx="12"/>
          </p:nvPr>
        </p:nvSpPr>
        <p:spPr>
          <a:xfrm>
            <a:off x="8556784" y="5870147"/>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17</a:t>
            </a:fld>
            <a:endParaRPr dirty="0"/>
          </a:p>
        </p:txBody>
      </p:sp>
      <p:sp>
        <p:nvSpPr>
          <p:cNvPr id="290" name="Google Shape;290;p40"/>
          <p:cNvSpPr txBox="1">
            <a:spLocks noGrp="1"/>
          </p:cNvSpPr>
          <p:nvPr>
            <p:ph type="body" idx="4294967295"/>
          </p:nvPr>
        </p:nvSpPr>
        <p:spPr>
          <a:xfrm>
            <a:off x="4550986" y="3151111"/>
            <a:ext cx="4200900" cy="18744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sz="2000" dirty="0">
                <a:latin typeface="Avenir Light" charset="0"/>
                <a:ea typeface="Avenir Light" charset="0"/>
                <a:cs typeface="Avenir Light" charset="0"/>
              </a:rPr>
              <a:t>We have the tools to perform a more </a:t>
            </a:r>
            <a:r>
              <a:rPr lang="en" sz="2000" u="sng" dirty="0">
                <a:latin typeface="Avenir Light" charset="0"/>
                <a:ea typeface="Avenir Light" charset="0"/>
                <a:cs typeface="Avenir Light" charset="0"/>
              </a:rPr>
              <a:t>nuanced analysis</a:t>
            </a:r>
            <a:r>
              <a:rPr lang="en" sz="2000" dirty="0">
                <a:latin typeface="Avenir Light" charset="0"/>
                <a:ea typeface="Avenir Light" charset="0"/>
                <a:cs typeface="Avenir Light" charset="0"/>
              </a:rPr>
              <a:t> for </a:t>
            </a:r>
            <a:r>
              <a:rPr lang="en" sz="2000" u="sng" dirty="0">
                <a:latin typeface="Avenir Light" charset="0"/>
                <a:ea typeface="Avenir Light" charset="0"/>
                <a:cs typeface="Avenir Light" charset="0"/>
              </a:rPr>
              <a:t>location-based</a:t>
            </a:r>
            <a:r>
              <a:rPr lang="en" sz="2000" dirty="0">
                <a:latin typeface="Avenir Light" charset="0"/>
                <a:ea typeface="Avenir Light" charset="0"/>
                <a:cs typeface="Avenir Light" charset="0"/>
              </a:rPr>
              <a:t> events on social media, allowing us to monitor public opinion and discourse. Not taking advantage of these methods </a:t>
            </a:r>
            <a:r>
              <a:rPr lang="en" sz="2000" u="sng" dirty="0">
                <a:latin typeface="Avenir Light" charset="0"/>
                <a:ea typeface="Avenir Light" charset="0"/>
                <a:cs typeface="Avenir Light" charset="0"/>
              </a:rPr>
              <a:t>can lead to misleading results. </a:t>
            </a:r>
            <a:endParaRPr sz="2000" u="sng" dirty="0">
              <a:latin typeface="Avenir Light" charset="0"/>
              <a:ea typeface="Avenir Light" charset="0"/>
              <a:cs typeface="Avenir Light" charset="0"/>
            </a:endParaRPr>
          </a:p>
          <a:p>
            <a:pPr marL="0" indent="0">
              <a:buClr>
                <a:schemeClr val="dk1"/>
              </a:buClr>
              <a:buSzPts val="1100"/>
              <a:buNone/>
            </a:pPr>
            <a:endParaRPr sz="2000" dirty="0">
              <a:latin typeface="Avenir Light" charset="0"/>
              <a:ea typeface="Avenir Light" charset="0"/>
              <a:cs typeface="Avenir Light" charset="0"/>
            </a:endParaRPr>
          </a:p>
          <a:p>
            <a:pPr marL="0" indent="0">
              <a:buClr>
                <a:schemeClr val="dk1"/>
              </a:buClr>
              <a:buSzPts val="1100"/>
              <a:buNone/>
            </a:pPr>
            <a:endParaRPr sz="2000" dirty="0">
              <a:latin typeface="Avenir Light" charset="0"/>
              <a:ea typeface="Avenir Light" charset="0"/>
              <a:cs typeface="Avenir Light" charset="0"/>
            </a:endParaRPr>
          </a:p>
          <a:p>
            <a:pPr marL="0" indent="0">
              <a:buClr>
                <a:schemeClr val="dk1"/>
              </a:buClr>
              <a:buSzPts val="1100"/>
              <a:buNone/>
            </a:pPr>
            <a:endParaRPr sz="2000" dirty="0">
              <a:latin typeface="Avenir Light" charset="0"/>
              <a:ea typeface="Avenir Light" charset="0"/>
              <a:cs typeface="Avenir Light" charset="0"/>
            </a:endParaRPr>
          </a:p>
          <a:p>
            <a:pPr marL="0" indent="0">
              <a:buClr>
                <a:schemeClr val="dk1"/>
              </a:buClr>
              <a:buSzPts val="1100"/>
              <a:buNone/>
            </a:pPr>
            <a:endParaRPr sz="2000" dirty="0">
              <a:latin typeface="Avenir Light" charset="0"/>
              <a:ea typeface="Avenir Light" charset="0"/>
              <a:cs typeface="Avenir Light" charset="0"/>
            </a:endParaRPr>
          </a:p>
          <a:p>
            <a:pPr marL="0" indent="0">
              <a:buClr>
                <a:schemeClr val="dk1"/>
              </a:buClr>
              <a:buSzPts val="1100"/>
              <a:buNone/>
            </a:pPr>
            <a:endParaRPr sz="2000" dirty="0">
              <a:latin typeface="Avenir Light" charset="0"/>
              <a:ea typeface="Avenir Light" charset="0"/>
              <a:cs typeface="Avenir Light" charset="0"/>
            </a:endParaRPr>
          </a:p>
          <a:p>
            <a:pPr marL="0" indent="0">
              <a:buClr>
                <a:schemeClr val="dk1"/>
              </a:buClr>
              <a:buSzPts val="1100"/>
              <a:buNone/>
            </a:pPr>
            <a:endParaRPr sz="2000" dirty="0">
              <a:latin typeface="Avenir Light" charset="0"/>
              <a:ea typeface="Avenir Light" charset="0"/>
              <a:cs typeface="Avenir Light" charset="0"/>
            </a:endParaRPr>
          </a:p>
          <a:p>
            <a:pPr marL="0" indent="0">
              <a:buNone/>
            </a:pPr>
            <a:endParaRPr sz="2000" dirty="0">
              <a:latin typeface="Avenir Light" charset="0"/>
              <a:ea typeface="Avenir Light" charset="0"/>
              <a:cs typeface="Avenir Light" charset="0"/>
            </a:endParaRPr>
          </a:p>
        </p:txBody>
      </p:sp>
      <p:sp>
        <p:nvSpPr>
          <p:cNvPr id="291" name="Google Shape;291;p40"/>
          <p:cNvSpPr/>
          <p:nvPr/>
        </p:nvSpPr>
        <p:spPr>
          <a:xfrm rot="729144">
            <a:off x="738384" y="1415255"/>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endParaRPr>
              <a:solidFill>
                <a:srgbClr val="00BCD4"/>
              </a:solidFill>
            </a:endParaRPr>
          </a:p>
        </p:txBody>
      </p:sp>
      <p:sp>
        <p:nvSpPr>
          <p:cNvPr id="292" name="Google Shape;292;p40"/>
          <p:cNvSpPr/>
          <p:nvPr/>
        </p:nvSpPr>
        <p:spPr>
          <a:xfrm rot="-773137" flipH="1">
            <a:off x="1157919" y="1186351"/>
            <a:ext cx="992801" cy="929054"/>
          </a:xfrm>
          <a:prstGeom prst="wedgeEllipseCallout">
            <a:avLst>
              <a:gd name="adj1" fmla="val -20833"/>
              <a:gd name="adj2" fmla="val 62500"/>
            </a:avLst>
          </a:prstGeom>
          <a:solidFill>
            <a:srgbClr val="ED0036">
              <a:alpha val="71540"/>
            </a:srgbClr>
          </a:solidFill>
          <a:ln>
            <a:noFill/>
          </a:ln>
        </p:spPr>
        <p:txBody>
          <a:bodyPr spcFirstLastPara="1" wrap="square" lIns="91425" tIns="91425" rIns="91425" bIns="91425" anchor="ctr" anchorCtr="0">
            <a:noAutofit/>
          </a:bodyPr>
          <a:lstStyle/>
          <a:p>
            <a:endParaRPr>
              <a:solidFill>
                <a:srgbClr val="00BCD4"/>
              </a:solidFill>
            </a:endParaRPr>
          </a:p>
        </p:txBody>
      </p:sp>
      <p:sp>
        <p:nvSpPr>
          <p:cNvPr id="293" name="Google Shape;293;p40"/>
          <p:cNvSpPr/>
          <p:nvPr/>
        </p:nvSpPr>
        <p:spPr>
          <a:xfrm rot="729144">
            <a:off x="4814535" y="1339056"/>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endParaRPr>
              <a:solidFill>
                <a:srgbClr val="00BCD4"/>
              </a:solidFill>
            </a:endParaRPr>
          </a:p>
        </p:txBody>
      </p:sp>
      <p:sp>
        <p:nvSpPr>
          <p:cNvPr id="294" name="Google Shape;294;p40"/>
          <p:cNvSpPr/>
          <p:nvPr/>
        </p:nvSpPr>
        <p:spPr>
          <a:xfrm rot="-773137" flipH="1">
            <a:off x="5234069" y="1147729"/>
            <a:ext cx="992801" cy="929054"/>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endParaRPr>
              <a:solidFill>
                <a:srgbClr val="00BCD4"/>
              </a:solidFill>
            </a:endParaRPr>
          </a:p>
        </p:txBody>
      </p:sp>
      <p:grpSp>
        <p:nvGrpSpPr>
          <p:cNvPr id="295" name="Google Shape;295;p40"/>
          <p:cNvGrpSpPr/>
          <p:nvPr/>
        </p:nvGrpSpPr>
        <p:grpSpPr>
          <a:xfrm>
            <a:off x="5360517" y="1336801"/>
            <a:ext cx="675591" cy="508970"/>
            <a:chOff x="5247525" y="3007275"/>
            <a:chExt cx="517575" cy="384825"/>
          </a:xfrm>
        </p:grpSpPr>
        <p:sp>
          <p:nvSpPr>
            <p:cNvPr id="296" name="Google Shape;296;p40"/>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7" name="Google Shape;297;p40"/>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pic>
        <p:nvPicPr>
          <p:cNvPr id="298" name="Google Shape;298;p40"/>
          <p:cNvPicPr preferRelativeResize="0"/>
          <p:nvPr/>
        </p:nvPicPr>
        <p:blipFill>
          <a:blip r:embed="rId3">
            <a:alphaModFix/>
          </a:blip>
          <a:stretch>
            <a:fillRect/>
          </a:stretch>
        </p:blipFill>
        <p:spPr>
          <a:xfrm>
            <a:off x="1379975" y="1393136"/>
            <a:ext cx="548700" cy="548700"/>
          </a:xfrm>
          <a:prstGeom prst="rect">
            <a:avLst/>
          </a:prstGeom>
          <a:noFill/>
          <a:ln>
            <a:noFill/>
          </a:ln>
        </p:spPr>
      </p:pic>
      <p:pic>
        <p:nvPicPr>
          <p:cNvPr id="299" name="Google Shape;299;p40"/>
          <p:cNvPicPr preferRelativeResize="0"/>
          <p:nvPr/>
        </p:nvPicPr>
        <p:blipFill>
          <a:blip r:embed="rId4">
            <a:alphaModFix/>
          </a:blip>
          <a:stretch>
            <a:fillRect/>
          </a:stretch>
        </p:blipFill>
        <p:spPr>
          <a:xfrm>
            <a:off x="557567" y="5875732"/>
            <a:ext cx="753225" cy="753225"/>
          </a:xfrm>
          <a:prstGeom prst="rect">
            <a:avLst/>
          </a:prstGeom>
          <a:noFill/>
          <a:ln>
            <a:noFill/>
          </a:ln>
        </p:spPr>
      </p:pic>
      <p:sp>
        <p:nvSpPr>
          <p:cNvPr id="16" name="Google Shape;304;p41"/>
          <p:cNvSpPr txBox="1">
            <a:spLocks/>
          </p:cNvSpPr>
          <p:nvPr/>
        </p:nvSpPr>
        <p:spPr>
          <a:xfrm>
            <a:off x="1580391" y="6164719"/>
            <a:ext cx="3517200" cy="46423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Light" charset="0"/>
                <a:ea typeface="Avenir Light" charset="0"/>
                <a:cs typeface="Avenir Light"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dirty="0" smtClean="0"/>
              <a:t>Thank you very much for your time</a:t>
            </a:r>
            <a:endParaRPr lang="en" dirty="0"/>
          </a:p>
        </p:txBody>
      </p:sp>
      <p:sp>
        <p:nvSpPr>
          <p:cNvPr id="17" name="Google Shape;306;p41"/>
          <p:cNvSpPr txBox="1">
            <a:spLocks/>
          </p:cNvSpPr>
          <p:nvPr/>
        </p:nvSpPr>
        <p:spPr>
          <a:xfrm>
            <a:off x="4934936" y="6089389"/>
            <a:ext cx="4611893" cy="6964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Light" charset="0"/>
                <a:ea typeface="Avenir Light" charset="0"/>
                <a:cs typeface="Avenir Light"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 dirty="0" err="1" smtClean="0"/>
              <a:t>aoneal@utexas.edu</a:t>
            </a:r>
            <a:r>
              <a:rPr lang="en-US" dirty="0"/>
              <a:t>	</a:t>
            </a:r>
            <a:r>
              <a:rPr lang="en" dirty="0" smtClean="0"/>
              <a:t>@</a:t>
            </a:r>
            <a:r>
              <a:rPr lang="en" dirty="0" err="1" smtClean="0"/>
              <a:t>aubrilya</a:t>
            </a:r>
            <a:endParaRPr lang="en" dirty="0" smtClean="0"/>
          </a:p>
          <a:p>
            <a:pPr>
              <a:spcBef>
                <a:spcPts val="1000"/>
              </a:spcBef>
              <a:spcAft>
                <a:spcPts val="1000"/>
              </a:spcAft>
            </a:pP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3193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32356" y="1672445"/>
            <a:ext cx="8254652" cy="4067714"/>
          </a:xfrm>
        </p:spPr>
        <p:txBody>
          <a:bodyPr/>
          <a:lstStyle/>
          <a:p>
            <a:pPr marL="654047" indent="-514350" fontAlgn="base">
              <a:spcAft>
                <a:spcPts val="1200"/>
              </a:spcAft>
              <a:buFont typeface="+mj-lt"/>
              <a:buAutoNum type="arabicPeriod"/>
            </a:pPr>
            <a:r>
              <a:rPr lang="en-US" sz="2800" dirty="0"/>
              <a:t>Motivation </a:t>
            </a:r>
            <a:r>
              <a:rPr lang="en-US" sz="2800" dirty="0" smtClean="0"/>
              <a:t>&amp; Goals</a:t>
            </a:r>
            <a:endParaRPr lang="en-US" sz="2800" dirty="0"/>
          </a:p>
          <a:p>
            <a:pPr marL="654047" indent="-514350" fontAlgn="base">
              <a:spcAft>
                <a:spcPts val="1200"/>
              </a:spcAft>
              <a:buFont typeface="+mj-lt"/>
              <a:buAutoNum type="arabicPeriod"/>
            </a:pPr>
            <a:r>
              <a:rPr lang="en-US" sz="2800" dirty="0"/>
              <a:t>Methodologies, particularly curating relevant data given </a:t>
            </a:r>
            <a:r>
              <a:rPr lang="en-US" sz="2800" dirty="0" smtClean="0"/>
              <a:t>context</a:t>
            </a:r>
            <a:endParaRPr lang="en-US" sz="2800" dirty="0"/>
          </a:p>
          <a:p>
            <a:pPr marL="654047" indent="-514350" fontAlgn="base">
              <a:spcAft>
                <a:spcPts val="1200"/>
              </a:spcAft>
              <a:buFont typeface="+mj-lt"/>
              <a:buAutoNum type="arabicPeriod"/>
            </a:pPr>
            <a:r>
              <a:rPr lang="en-US" sz="2800" dirty="0"/>
              <a:t>Findings on which constituencies are represented and core narratives surrounding the </a:t>
            </a:r>
            <a:r>
              <a:rPr lang="en-US" sz="2800" dirty="0" err="1"/>
              <a:t>AfD</a:t>
            </a:r>
            <a:r>
              <a:rPr lang="en-US" sz="2800" dirty="0"/>
              <a:t> Party.</a:t>
            </a:r>
          </a:p>
          <a:p>
            <a:pPr marL="654047" indent="-514350" fontAlgn="base">
              <a:spcAft>
                <a:spcPts val="1200"/>
              </a:spcAft>
              <a:buFont typeface="+mj-lt"/>
              <a:buAutoNum type="arabicPeriod"/>
            </a:pPr>
            <a:r>
              <a:rPr lang="en-US" sz="2800" dirty="0"/>
              <a:t>Limitations</a:t>
            </a:r>
          </a:p>
          <a:p>
            <a:pPr marL="654047" indent="-514350">
              <a:spcAft>
                <a:spcPts val="1200"/>
              </a:spcAft>
              <a:buFont typeface="+mj-lt"/>
              <a:buAutoNum type="arabicPeriod"/>
            </a:pPr>
            <a:endParaRPr lang="en-US" sz="2800" dirty="0"/>
          </a:p>
        </p:txBody>
      </p:sp>
      <p:sp>
        <p:nvSpPr>
          <p:cNvPr id="8" name="Rectangle 7"/>
          <p:cNvSpPr/>
          <p:nvPr/>
        </p:nvSpPr>
        <p:spPr>
          <a:xfrm>
            <a:off x="0" y="0"/>
            <a:ext cx="9319364" cy="1453019"/>
          </a:xfrm>
          <a:prstGeom prst="rect">
            <a:avLst/>
          </a:prstGeom>
          <a:solidFill>
            <a:srgbClr val="E67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532356" y="375999"/>
            <a:ext cx="8254652" cy="8891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189" marR="0" lvl="0" indent="-317492"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Avenir Light" charset="0"/>
                <a:ea typeface="Avenir Light" charset="0"/>
                <a:cs typeface="Avenir Light" charset="0"/>
                <a:sym typeface="Nunito Sans"/>
              </a:defRPr>
            </a:lvl1pPr>
            <a:lvl2pPr marL="914378" marR="0" lvl="1"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566" marR="0" lvl="2"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754" marR="0" lvl="3"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5943" marR="0" lvl="4"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132" marR="0" lvl="5"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320" marR="0" lvl="6"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509" marR="0" lvl="7"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697" marR="0" lvl="8"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697" indent="0" fontAlgn="base">
              <a:buNone/>
            </a:pPr>
            <a:r>
              <a:rPr lang="en-US" sz="2800" b="1" dirty="0" smtClean="0">
                <a:solidFill>
                  <a:schemeClr val="bg1"/>
                </a:solidFill>
              </a:rPr>
              <a:t>Outline</a:t>
            </a:r>
            <a:endParaRPr lang="en-US" sz="2800" b="1" dirty="0">
              <a:solidFill>
                <a:schemeClr val="bg1"/>
              </a:solidFill>
            </a:endParaRPr>
          </a:p>
        </p:txBody>
      </p:sp>
      <p:sp>
        <p:nvSpPr>
          <p:cNvPr id="2" name="Slide Number Placeholder 1"/>
          <p:cNvSpPr>
            <a:spLocks noGrp="1"/>
          </p:cNvSpPr>
          <p:nvPr>
            <p:ph type="sldNum" idx="12"/>
          </p:nvPr>
        </p:nvSpPr>
        <p:spPr/>
        <p:txBody>
          <a:bodyPr/>
          <a:lstStyle/>
          <a:p>
            <a:fld id="{00000000-1234-1234-1234-123412341234}" type="slidenum">
              <a:rPr lang="uk-UA" smtClean="0"/>
              <a:pPr/>
              <a:t>3</a:t>
            </a:fld>
            <a:endParaRPr lang="uk-UA" dirty="0"/>
          </a:p>
        </p:txBody>
      </p:sp>
    </p:spTree>
    <p:extLst>
      <p:ext uri="{BB962C8B-B14F-4D97-AF65-F5344CB8AC3E}">
        <p14:creationId xmlns:p14="http://schemas.microsoft.com/office/powerpoint/2010/main" val="1618391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3193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38203" y="1672444"/>
            <a:ext cx="8668011" cy="4590569"/>
          </a:xfrm>
        </p:spPr>
        <p:txBody>
          <a:bodyPr/>
          <a:lstStyle/>
          <a:p>
            <a:pPr marL="654047" indent="-514350" fontAlgn="base">
              <a:spcAft>
                <a:spcPts val="1200"/>
              </a:spcAft>
              <a:buFont typeface="+mj-lt"/>
              <a:buAutoNum type="arabicPeriod"/>
            </a:pPr>
            <a:r>
              <a:rPr lang="en-US" sz="2800" dirty="0" smtClean="0"/>
              <a:t>Declining </a:t>
            </a:r>
            <a:r>
              <a:rPr lang="en-US" sz="2800" dirty="0"/>
              <a:t>response rate</a:t>
            </a:r>
          </a:p>
          <a:p>
            <a:pPr marL="654047" indent="-514350" fontAlgn="base">
              <a:spcAft>
                <a:spcPts val="1200"/>
              </a:spcAft>
              <a:buFont typeface="+mj-lt"/>
              <a:buAutoNum type="arabicPeriod"/>
            </a:pPr>
            <a:r>
              <a:rPr lang="en-US" sz="2800" dirty="0" smtClean="0"/>
              <a:t>Free </a:t>
            </a:r>
            <a:r>
              <a:rPr lang="en-US" sz="2800" dirty="0"/>
              <a:t>form response allows for novelty topics to emerge</a:t>
            </a:r>
          </a:p>
          <a:p>
            <a:pPr marL="654047" indent="-514350" fontAlgn="base">
              <a:spcAft>
                <a:spcPts val="1200"/>
              </a:spcAft>
              <a:buFont typeface="+mj-lt"/>
              <a:buAutoNum type="arabicPeriod"/>
            </a:pPr>
            <a:r>
              <a:rPr lang="en-US" sz="2800" dirty="0" smtClean="0"/>
              <a:t>Potential </a:t>
            </a:r>
            <a:r>
              <a:rPr lang="en-US" sz="2800" dirty="0"/>
              <a:t>for time series/retrospective look</a:t>
            </a:r>
          </a:p>
          <a:p>
            <a:pPr marL="654047" indent="-514350" fontAlgn="base">
              <a:spcAft>
                <a:spcPts val="1200"/>
              </a:spcAft>
              <a:buFont typeface="+mj-lt"/>
              <a:buAutoNum type="arabicPeriod"/>
            </a:pPr>
            <a:r>
              <a:rPr lang="en-US" sz="2800" dirty="0" smtClean="0"/>
              <a:t>Ease/cost </a:t>
            </a:r>
            <a:r>
              <a:rPr lang="en-US" sz="2800" dirty="0"/>
              <a:t>of collection</a:t>
            </a:r>
          </a:p>
          <a:p>
            <a:pPr marL="654047" indent="-514350" fontAlgn="base">
              <a:spcAft>
                <a:spcPts val="1200"/>
              </a:spcAft>
              <a:buFont typeface="+mj-lt"/>
              <a:buAutoNum type="arabicPeriod"/>
            </a:pPr>
            <a:r>
              <a:rPr lang="en-US" sz="2800" dirty="0" smtClean="0"/>
              <a:t>Potential </a:t>
            </a:r>
            <a:r>
              <a:rPr lang="en-US" sz="2800" dirty="0"/>
              <a:t>to overcome the “Spiral of Silence” (Noelle Neumann, 1980</a:t>
            </a:r>
            <a:r>
              <a:rPr lang="en-US" sz="2800" dirty="0" smtClean="0"/>
              <a:t>)</a:t>
            </a:r>
            <a:r>
              <a:rPr lang="en-US" sz="2800" dirty="0"/>
              <a:t/>
            </a:r>
            <a:br>
              <a:rPr lang="en-US" sz="2800" dirty="0"/>
            </a:br>
            <a:endParaRPr lang="en-US" sz="2800" dirty="0"/>
          </a:p>
        </p:txBody>
      </p:sp>
      <p:sp>
        <p:nvSpPr>
          <p:cNvPr id="7" name="Rectangle 6"/>
          <p:cNvSpPr/>
          <p:nvPr/>
        </p:nvSpPr>
        <p:spPr>
          <a:xfrm>
            <a:off x="0" y="0"/>
            <a:ext cx="9319364" cy="1453019"/>
          </a:xfrm>
          <a:prstGeom prst="rect">
            <a:avLst/>
          </a:prstGeom>
          <a:solidFill>
            <a:srgbClr val="E67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532356" y="375999"/>
            <a:ext cx="8254652" cy="8891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189" marR="0" lvl="0" indent="-317492"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Avenir Light" charset="0"/>
                <a:ea typeface="Avenir Light" charset="0"/>
                <a:cs typeface="Avenir Light" charset="0"/>
                <a:sym typeface="Nunito Sans"/>
              </a:defRPr>
            </a:lvl1pPr>
            <a:lvl2pPr marL="914378" marR="0" lvl="1"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566" marR="0" lvl="2"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754" marR="0" lvl="3"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5943" marR="0" lvl="4"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132" marR="0" lvl="5"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320" marR="0" lvl="6"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509" marR="0" lvl="7"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697" marR="0" lvl="8"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697" indent="0" fontAlgn="base">
              <a:buNone/>
            </a:pPr>
            <a:r>
              <a:rPr lang="en-US" sz="2800" b="1" dirty="0" smtClean="0">
                <a:solidFill>
                  <a:schemeClr val="bg1"/>
                </a:solidFill>
              </a:rPr>
              <a:t>Why Social Media?</a:t>
            </a:r>
            <a:endParaRPr lang="en-US" sz="2800" b="1" dirty="0">
              <a:solidFill>
                <a:schemeClr val="bg1"/>
              </a:solidFill>
            </a:endParaRPr>
          </a:p>
        </p:txBody>
      </p:sp>
      <p:sp>
        <p:nvSpPr>
          <p:cNvPr id="2" name="Slide Number Placeholder 1"/>
          <p:cNvSpPr>
            <a:spLocks noGrp="1"/>
          </p:cNvSpPr>
          <p:nvPr>
            <p:ph type="sldNum" idx="12"/>
          </p:nvPr>
        </p:nvSpPr>
        <p:spPr/>
        <p:txBody>
          <a:bodyPr/>
          <a:lstStyle/>
          <a:p>
            <a:fld id="{00000000-1234-1234-1234-123412341234}" type="slidenum">
              <a:rPr lang="uk-UA" smtClean="0"/>
              <a:pPr/>
              <a:t>4</a:t>
            </a:fld>
            <a:endParaRPr lang="uk-UA"/>
          </a:p>
        </p:txBody>
      </p:sp>
    </p:spTree>
    <p:extLst>
      <p:ext uri="{BB962C8B-B14F-4D97-AF65-F5344CB8AC3E}">
        <p14:creationId xmlns:p14="http://schemas.microsoft.com/office/powerpoint/2010/main" val="1727055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3193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38203" y="1371820"/>
            <a:ext cx="8668011" cy="4590569"/>
          </a:xfrm>
        </p:spPr>
        <p:txBody>
          <a:bodyPr/>
          <a:lstStyle/>
          <a:p>
            <a:pPr marL="654047" indent="-514350" fontAlgn="base">
              <a:spcAft>
                <a:spcPts val="2400"/>
              </a:spcAft>
              <a:buFont typeface="+mj-lt"/>
              <a:buAutoNum type="arabicPeriod"/>
            </a:pPr>
            <a:r>
              <a:rPr lang="en-US" sz="2200" dirty="0" smtClean="0"/>
              <a:t>Ethnographic </a:t>
            </a:r>
            <a:r>
              <a:rPr lang="en-US" sz="2200" dirty="0"/>
              <a:t>studies on FB communities focus on rally organizers instruction to audiences, rather than the public itself </a:t>
            </a:r>
            <a:r>
              <a:rPr lang="en-US" dirty="0"/>
              <a:t>(</a:t>
            </a:r>
            <a:r>
              <a:rPr lang="en-US" dirty="0" err="1"/>
              <a:t>Puschmann</a:t>
            </a:r>
            <a:r>
              <a:rPr lang="en-US" dirty="0"/>
              <a:t>, </a:t>
            </a:r>
            <a:r>
              <a:rPr lang="en-US" dirty="0" err="1"/>
              <a:t>Ausserhofer</a:t>
            </a:r>
            <a:r>
              <a:rPr lang="en-US" dirty="0"/>
              <a:t>, </a:t>
            </a:r>
            <a:r>
              <a:rPr lang="en-US" dirty="0" err="1"/>
              <a:t>Hametner</a:t>
            </a:r>
            <a:r>
              <a:rPr lang="en-US" dirty="0"/>
              <a:t>, &amp; </a:t>
            </a:r>
            <a:r>
              <a:rPr lang="en-US" dirty="0" err="1"/>
              <a:t>Maan</a:t>
            </a:r>
            <a:r>
              <a:rPr lang="en-US" dirty="0"/>
              <a:t>, 2016; </a:t>
            </a:r>
            <a:r>
              <a:rPr lang="en-US" dirty="0" err="1"/>
              <a:t>Schelter</a:t>
            </a:r>
            <a:r>
              <a:rPr lang="en-US" dirty="0"/>
              <a:t> and </a:t>
            </a:r>
            <a:r>
              <a:rPr lang="en-US" dirty="0" err="1"/>
              <a:t>Kunegis</a:t>
            </a:r>
            <a:r>
              <a:rPr lang="en-US" dirty="0"/>
              <a:t>, 2017; </a:t>
            </a:r>
            <a:r>
              <a:rPr lang="en-US" dirty="0" err="1"/>
              <a:t>Schelter</a:t>
            </a:r>
            <a:r>
              <a:rPr lang="en-US" dirty="0"/>
              <a:t>, </a:t>
            </a:r>
            <a:r>
              <a:rPr lang="en-US" dirty="0" err="1"/>
              <a:t>Biessmann</a:t>
            </a:r>
            <a:r>
              <a:rPr lang="en-US" dirty="0"/>
              <a:t>, </a:t>
            </a:r>
            <a:r>
              <a:rPr lang="en-US" dirty="0" err="1"/>
              <a:t>Zobel</a:t>
            </a:r>
            <a:r>
              <a:rPr lang="en-US" dirty="0"/>
              <a:t>, &amp; </a:t>
            </a:r>
            <a:r>
              <a:rPr lang="en-US" dirty="0" err="1"/>
              <a:t>Teneva</a:t>
            </a:r>
            <a:r>
              <a:rPr lang="en-US" dirty="0"/>
              <a:t>, 2016).</a:t>
            </a:r>
          </a:p>
          <a:p>
            <a:pPr marL="654047" indent="-514350" fontAlgn="base">
              <a:spcAft>
                <a:spcPts val="2400"/>
              </a:spcAft>
              <a:buFont typeface="+mj-lt"/>
              <a:buAutoNum type="arabicPeriod"/>
            </a:pPr>
            <a:r>
              <a:rPr lang="en-US" sz="2200" dirty="0" smtClean="0"/>
              <a:t>Users </a:t>
            </a:r>
            <a:r>
              <a:rPr lang="en-US" sz="2200" dirty="0"/>
              <a:t>may self-censor less on Twitter </a:t>
            </a:r>
            <a:r>
              <a:rPr lang="en-US" dirty="0"/>
              <a:t>(Marwick and </a:t>
            </a:r>
            <a:r>
              <a:rPr lang="en-US" dirty="0" err="1"/>
              <a:t>boyd</a:t>
            </a:r>
            <a:r>
              <a:rPr lang="en-US" dirty="0"/>
              <a:t> </a:t>
            </a:r>
            <a:r>
              <a:rPr lang="en-US" dirty="0" smtClean="0"/>
              <a:t>2010)</a:t>
            </a:r>
          </a:p>
          <a:p>
            <a:pPr marL="654047" indent="-514350" fontAlgn="base">
              <a:spcAft>
                <a:spcPts val="2400"/>
              </a:spcAft>
              <a:buFont typeface="+mj-lt"/>
              <a:buAutoNum type="arabicPeriod"/>
            </a:pPr>
            <a:r>
              <a:rPr lang="en-US" sz="2200" dirty="0" smtClean="0"/>
              <a:t>The </a:t>
            </a:r>
            <a:r>
              <a:rPr lang="en-US" sz="2200" dirty="0"/>
              <a:t>egocentric structure of the Twitter platform encourages users to believe that their tweets are important, correct, and supported by the audience </a:t>
            </a:r>
            <a:r>
              <a:rPr lang="en-US" dirty="0"/>
              <a:t>(</a:t>
            </a:r>
            <a:r>
              <a:rPr lang="en-US" dirty="0" err="1"/>
              <a:t>Twenge</a:t>
            </a:r>
            <a:r>
              <a:rPr lang="en-US" dirty="0"/>
              <a:t> &amp; Campbell, 2009; </a:t>
            </a:r>
            <a:r>
              <a:rPr lang="en-US" dirty="0" err="1"/>
              <a:t>Panek</a:t>
            </a:r>
            <a:r>
              <a:rPr lang="en-US" dirty="0"/>
              <a:t>, </a:t>
            </a:r>
            <a:r>
              <a:rPr lang="en-US" dirty="0" err="1"/>
              <a:t>Nardis</a:t>
            </a:r>
            <a:r>
              <a:rPr lang="en-US" dirty="0"/>
              <a:t>, &amp; </a:t>
            </a:r>
            <a:r>
              <a:rPr lang="en-US" dirty="0" err="1"/>
              <a:t>Konrath</a:t>
            </a:r>
            <a:r>
              <a:rPr lang="en-US" dirty="0"/>
              <a:t>, 2013; Marwick and </a:t>
            </a:r>
            <a:r>
              <a:rPr lang="en-US" dirty="0" err="1"/>
              <a:t>boyd</a:t>
            </a:r>
            <a:r>
              <a:rPr lang="en-US" dirty="0"/>
              <a:t> 2010).</a:t>
            </a:r>
          </a:p>
          <a:p>
            <a:pPr marL="654047" indent="-514350" fontAlgn="base">
              <a:spcAft>
                <a:spcPts val="2400"/>
              </a:spcAft>
              <a:buFont typeface="+mj-lt"/>
              <a:buAutoNum type="arabicPeriod"/>
            </a:pPr>
            <a:r>
              <a:rPr lang="en-US" sz="2200" dirty="0"/>
              <a:t>4. Ease of data collection and the “Social Media Blitz” by Harris Media</a:t>
            </a:r>
          </a:p>
          <a:p>
            <a:pPr marL="654047" indent="-514350" fontAlgn="base">
              <a:spcAft>
                <a:spcPts val="2400"/>
              </a:spcAft>
              <a:buFont typeface="+mj-lt"/>
              <a:buAutoNum type="arabicPeriod"/>
            </a:pPr>
            <a:r>
              <a:rPr lang="en-US" sz="2200" dirty="0"/>
              <a:t/>
            </a:r>
            <a:br>
              <a:rPr lang="en-US" sz="2200" dirty="0"/>
            </a:br>
            <a:endParaRPr lang="en-US" sz="2200" dirty="0"/>
          </a:p>
        </p:txBody>
      </p:sp>
      <p:sp>
        <p:nvSpPr>
          <p:cNvPr id="6" name="Rectangle 5"/>
          <p:cNvSpPr/>
          <p:nvPr/>
        </p:nvSpPr>
        <p:spPr>
          <a:xfrm>
            <a:off x="0" y="0"/>
            <a:ext cx="9319364" cy="1453019"/>
          </a:xfrm>
          <a:prstGeom prst="rect">
            <a:avLst/>
          </a:prstGeom>
          <a:solidFill>
            <a:srgbClr val="E67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532356" y="375999"/>
            <a:ext cx="8254652" cy="8891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189" marR="0" lvl="0" indent="-317492"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Avenir Light" charset="0"/>
                <a:ea typeface="Avenir Light" charset="0"/>
                <a:cs typeface="Avenir Light" charset="0"/>
                <a:sym typeface="Nunito Sans"/>
              </a:defRPr>
            </a:lvl1pPr>
            <a:lvl2pPr marL="914378" marR="0" lvl="1"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566" marR="0" lvl="2"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754" marR="0" lvl="3"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5943" marR="0" lvl="4"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132" marR="0" lvl="5"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320" marR="0" lvl="6"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509" marR="0" lvl="7"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697" marR="0" lvl="8"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697" indent="0" fontAlgn="base">
              <a:buNone/>
            </a:pPr>
            <a:r>
              <a:rPr lang="en-US" sz="2800" b="1" dirty="0" smtClean="0">
                <a:solidFill>
                  <a:schemeClr val="bg1"/>
                </a:solidFill>
              </a:rPr>
              <a:t>Why Twitter?</a:t>
            </a:r>
            <a:endParaRPr lang="en-US" sz="2800" b="1" dirty="0">
              <a:solidFill>
                <a:schemeClr val="bg1"/>
              </a:solidFill>
            </a:endParaRPr>
          </a:p>
        </p:txBody>
      </p:sp>
      <p:sp>
        <p:nvSpPr>
          <p:cNvPr id="2" name="Slide Number Placeholder 1"/>
          <p:cNvSpPr>
            <a:spLocks noGrp="1"/>
          </p:cNvSpPr>
          <p:nvPr>
            <p:ph type="sldNum" idx="12"/>
          </p:nvPr>
        </p:nvSpPr>
        <p:spPr/>
        <p:txBody>
          <a:bodyPr/>
          <a:lstStyle/>
          <a:p>
            <a:fld id="{00000000-1234-1234-1234-123412341234}" type="slidenum">
              <a:rPr lang="uk-UA" smtClean="0"/>
              <a:pPr/>
              <a:t>5</a:t>
            </a:fld>
            <a:endParaRPr lang="uk-UA"/>
          </a:p>
        </p:txBody>
      </p:sp>
    </p:spTree>
    <p:extLst>
      <p:ext uri="{BB962C8B-B14F-4D97-AF65-F5344CB8AC3E}">
        <p14:creationId xmlns:p14="http://schemas.microsoft.com/office/powerpoint/2010/main" val="1059423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3193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38203" y="1446976"/>
            <a:ext cx="8668011" cy="4590569"/>
          </a:xfrm>
        </p:spPr>
        <p:txBody>
          <a:bodyPr/>
          <a:lstStyle/>
          <a:p>
            <a:pPr marL="596897" indent="-457200" fontAlgn="base">
              <a:spcAft>
                <a:spcPts val="2400"/>
              </a:spcAft>
              <a:buFont typeface="+mj-lt"/>
              <a:buAutoNum type="arabicPeriod"/>
            </a:pPr>
            <a:r>
              <a:rPr lang="en-US" sz="2400" dirty="0"/>
              <a:t>A follow up to America’s elections, where voters felt “</a:t>
            </a:r>
            <a:r>
              <a:rPr lang="en-US" sz="2400" b="1" dirty="0"/>
              <a:t>under reported</a:t>
            </a:r>
            <a:r>
              <a:rPr lang="en-US" sz="2400" dirty="0"/>
              <a:t>” in mainstream media. </a:t>
            </a:r>
          </a:p>
          <a:p>
            <a:pPr marL="596897" indent="-457200" fontAlgn="base">
              <a:spcAft>
                <a:spcPts val="2400"/>
              </a:spcAft>
              <a:buFont typeface="+mj-lt"/>
              <a:buAutoNum type="arabicPeriod"/>
            </a:pPr>
            <a:r>
              <a:rPr lang="en-US" sz="2400" dirty="0" err="1"/>
              <a:t>AfD’s</a:t>
            </a:r>
            <a:r>
              <a:rPr lang="en-US" sz="2400" dirty="0"/>
              <a:t> sharp rise in popularity is </a:t>
            </a:r>
            <a:r>
              <a:rPr lang="en-US" sz="2400" b="1" dirty="0"/>
              <a:t>surprising</a:t>
            </a:r>
          </a:p>
          <a:p>
            <a:pPr marL="596897" indent="-457200" fontAlgn="base">
              <a:spcAft>
                <a:spcPts val="2400"/>
              </a:spcAft>
              <a:buFont typeface="+mj-lt"/>
              <a:buAutoNum type="arabicPeriod"/>
            </a:pPr>
            <a:r>
              <a:rPr lang="en-US" sz="2400" b="1" dirty="0"/>
              <a:t>Significant conversation </a:t>
            </a:r>
            <a:r>
              <a:rPr lang="en-US" sz="2400" dirty="0"/>
              <a:t>on social media. ~30% of all German election-related Tweets included the hashtag #</a:t>
            </a:r>
            <a:r>
              <a:rPr lang="en-US" sz="2400" dirty="0" err="1"/>
              <a:t>AfD</a:t>
            </a:r>
            <a:r>
              <a:rPr lang="en-US" sz="2400" dirty="0"/>
              <a:t> </a:t>
            </a:r>
            <a:r>
              <a:rPr lang="en-US" dirty="0"/>
              <a:t>(</a:t>
            </a:r>
            <a:r>
              <a:rPr lang="en-US" dirty="0" err="1"/>
              <a:t>Kollanyi</a:t>
            </a:r>
            <a:r>
              <a:rPr lang="en-US" dirty="0"/>
              <a:t> &amp; Howard, 2017). </a:t>
            </a:r>
          </a:p>
        </p:txBody>
      </p:sp>
      <p:sp>
        <p:nvSpPr>
          <p:cNvPr id="7" name="Rectangle 6"/>
          <p:cNvSpPr/>
          <p:nvPr/>
        </p:nvSpPr>
        <p:spPr>
          <a:xfrm>
            <a:off x="0" y="0"/>
            <a:ext cx="9319364" cy="1453019"/>
          </a:xfrm>
          <a:prstGeom prst="rect">
            <a:avLst/>
          </a:prstGeom>
          <a:solidFill>
            <a:srgbClr val="E67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532356" y="375999"/>
            <a:ext cx="8254652" cy="8891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189" marR="0" lvl="0" indent="-317492"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Avenir Light" charset="0"/>
                <a:ea typeface="Avenir Light" charset="0"/>
                <a:cs typeface="Avenir Light" charset="0"/>
                <a:sym typeface="Nunito Sans"/>
              </a:defRPr>
            </a:lvl1pPr>
            <a:lvl2pPr marL="914378" marR="0" lvl="1"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566" marR="0" lvl="2"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754" marR="0" lvl="3"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5943" marR="0" lvl="4"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132" marR="0" lvl="5"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320" marR="0" lvl="6"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509" marR="0" lvl="7"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697" marR="0" lvl="8" indent="-317492"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697" indent="0" fontAlgn="base">
              <a:buNone/>
            </a:pPr>
            <a:r>
              <a:rPr lang="en-US" sz="2800" b="1" dirty="0" smtClean="0">
                <a:solidFill>
                  <a:schemeClr val="bg1"/>
                </a:solidFill>
              </a:rPr>
              <a:t>Why the German Elections?</a:t>
            </a:r>
            <a:endParaRPr lang="en-US" sz="2800" b="1" dirty="0">
              <a:solidFill>
                <a:schemeClr val="bg1"/>
              </a:solidFill>
            </a:endParaRPr>
          </a:p>
        </p:txBody>
      </p:sp>
      <p:pic>
        <p:nvPicPr>
          <p:cNvPr id="6" name="Google Shape;166;p29" descr="Image result for german election results"/>
          <p:cNvPicPr preferRelativeResize="0"/>
          <p:nvPr/>
        </p:nvPicPr>
        <p:blipFill>
          <a:blip r:embed="rId2">
            <a:alphaModFix/>
          </a:blip>
          <a:stretch>
            <a:fillRect/>
          </a:stretch>
        </p:blipFill>
        <p:spPr>
          <a:xfrm>
            <a:off x="5361140" y="4559474"/>
            <a:ext cx="3291164" cy="2058771"/>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uk-UA" smtClean="0"/>
              <a:pPr/>
              <a:t>6</a:t>
            </a:fld>
            <a:endParaRPr lang="uk-UA"/>
          </a:p>
        </p:txBody>
      </p:sp>
    </p:spTree>
    <p:extLst>
      <p:ext uri="{BB962C8B-B14F-4D97-AF65-F5344CB8AC3E}">
        <p14:creationId xmlns:p14="http://schemas.microsoft.com/office/powerpoint/2010/main" val="124292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3090625" y="1432750"/>
            <a:ext cx="1257600" cy="512100"/>
          </a:xfrm>
          <a:prstGeom prst="rect">
            <a:avLst/>
          </a:prstGeom>
        </p:spPr>
        <p:txBody>
          <a:bodyPr spcFirstLastPara="1" wrap="square" lIns="91425" tIns="91425" rIns="91425" bIns="91425" anchor="t" anchorCtr="0">
            <a:noAutofit/>
          </a:bodyPr>
          <a:lstStyle/>
          <a:p>
            <a:pPr marL="0" indent="0">
              <a:buNone/>
            </a:pPr>
            <a:r>
              <a:rPr lang="en"/>
              <a:t>Theoretical</a:t>
            </a:r>
            <a:endParaRPr/>
          </a:p>
        </p:txBody>
      </p:sp>
      <p:sp>
        <p:nvSpPr>
          <p:cNvPr id="172" name="Google Shape;172;p30"/>
          <p:cNvSpPr txBox="1">
            <a:spLocks noGrp="1"/>
          </p:cNvSpPr>
          <p:nvPr>
            <p:ph type="title"/>
          </p:nvPr>
        </p:nvSpPr>
        <p:spPr>
          <a:xfrm>
            <a:off x="234450" y="1432750"/>
            <a:ext cx="2046300" cy="3981000"/>
          </a:xfrm>
          <a:prstGeom prst="rect">
            <a:avLst/>
          </a:prstGeom>
        </p:spPr>
        <p:txBody>
          <a:bodyPr spcFirstLastPara="1" wrap="square" lIns="91425" tIns="91425" rIns="91425" bIns="91425" anchor="t" anchorCtr="0">
            <a:noAutofit/>
          </a:bodyPr>
          <a:lstStyle/>
          <a:p>
            <a:r>
              <a:rPr lang="en" dirty="0"/>
              <a:t>TWO GOALS</a:t>
            </a:r>
            <a:endParaRPr dirty="0"/>
          </a:p>
        </p:txBody>
      </p:sp>
      <p:sp>
        <p:nvSpPr>
          <p:cNvPr id="173" name="Google Shape;173;p30"/>
          <p:cNvSpPr txBox="1">
            <a:spLocks noGrp="1"/>
          </p:cNvSpPr>
          <p:nvPr>
            <p:ph type="body" idx="2"/>
          </p:nvPr>
        </p:nvSpPr>
        <p:spPr>
          <a:xfrm>
            <a:off x="3090625" y="3841625"/>
            <a:ext cx="2719200" cy="1874400"/>
          </a:xfrm>
          <a:prstGeom prst="rect">
            <a:avLst/>
          </a:prstGeom>
        </p:spPr>
        <p:txBody>
          <a:bodyPr spcFirstLastPara="1" wrap="square" lIns="91425" tIns="91425" rIns="91425" bIns="91425" anchor="t" anchorCtr="0">
            <a:noAutofit/>
          </a:bodyPr>
          <a:lstStyle/>
          <a:p>
            <a:pPr marL="0" indent="0">
              <a:buClr>
                <a:schemeClr val="dk1"/>
              </a:buClr>
              <a:buNone/>
            </a:pPr>
            <a:r>
              <a:rPr lang="en" sz="1400" dirty="0"/>
              <a:t>Can we test if the </a:t>
            </a:r>
            <a:r>
              <a:rPr lang="en" sz="1400" u="sng" dirty="0"/>
              <a:t>Spiral of Silence</a:t>
            </a:r>
            <a:r>
              <a:rPr lang="en" sz="1400" dirty="0"/>
              <a:t> exists </a:t>
            </a:r>
            <a:r>
              <a:rPr lang="en" sz="1400" u="sng" dirty="0"/>
              <a:t>online for a German culture</a:t>
            </a:r>
            <a:r>
              <a:rPr lang="en" sz="1400" dirty="0"/>
              <a:t> around discussion of right-wing ideals?</a:t>
            </a:r>
            <a:endParaRPr sz="1400" dirty="0"/>
          </a:p>
          <a:p>
            <a:pPr marL="0" indent="0">
              <a:buClr>
                <a:schemeClr val="dk1"/>
              </a:buClr>
              <a:buNone/>
            </a:pPr>
            <a:r>
              <a:rPr lang="en" sz="1400" dirty="0"/>
              <a:t>In essence: Is Twitter a </a:t>
            </a:r>
            <a:r>
              <a:rPr lang="en-US" sz="1400" dirty="0" smtClean="0"/>
              <a:t>useful </a:t>
            </a:r>
            <a:r>
              <a:rPr lang="en" sz="1400" dirty="0" smtClean="0"/>
              <a:t>monitoring </a:t>
            </a:r>
            <a:r>
              <a:rPr lang="en" sz="1400" dirty="0"/>
              <a:t>solution?</a:t>
            </a:r>
            <a:endParaRPr sz="1400" dirty="0"/>
          </a:p>
          <a:p>
            <a:pPr marL="0" indent="0">
              <a:buClr>
                <a:schemeClr val="dk1"/>
              </a:buClr>
              <a:buNone/>
            </a:pPr>
            <a:endParaRPr sz="1400" dirty="0"/>
          </a:p>
          <a:p>
            <a:pPr marL="0" indent="0">
              <a:buClr>
                <a:schemeClr val="dk1"/>
              </a:buClr>
              <a:buNone/>
            </a:pPr>
            <a:endParaRPr sz="1400" dirty="0"/>
          </a:p>
          <a:p>
            <a:pPr marL="0" indent="0">
              <a:buClr>
                <a:schemeClr val="dk1"/>
              </a:buClr>
              <a:buNone/>
            </a:pPr>
            <a:endParaRPr sz="1400" dirty="0"/>
          </a:p>
          <a:p>
            <a:pPr marL="0" indent="0">
              <a:buNone/>
            </a:pPr>
            <a:endParaRPr sz="1400" dirty="0"/>
          </a:p>
        </p:txBody>
      </p:sp>
      <p:sp>
        <p:nvSpPr>
          <p:cNvPr id="174" name="Google Shape;174;p30"/>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7</a:t>
            </a:fld>
            <a:endParaRPr/>
          </a:p>
        </p:txBody>
      </p:sp>
      <p:sp>
        <p:nvSpPr>
          <p:cNvPr id="175" name="Google Shape;175;p30"/>
          <p:cNvSpPr txBox="1">
            <a:spLocks noGrp="1"/>
          </p:cNvSpPr>
          <p:nvPr>
            <p:ph type="body" idx="3"/>
          </p:nvPr>
        </p:nvSpPr>
        <p:spPr>
          <a:xfrm>
            <a:off x="5951597" y="3841625"/>
            <a:ext cx="2719200" cy="1874400"/>
          </a:xfrm>
          <a:prstGeom prst="rect">
            <a:avLst/>
          </a:prstGeom>
        </p:spPr>
        <p:txBody>
          <a:bodyPr spcFirstLastPara="1" wrap="square" lIns="91425" tIns="91425" rIns="91425" bIns="91425" anchor="t" anchorCtr="0">
            <a:noAutofit/>
          </a:bodyPr>
          <a:lstStyle/>
          <a:p>
            <a:pPr marL="0" indent="0">
              <a:buClr>
                <a:schemeClr val="dk1"/>
              </a:buClr>
              <a:buNone/>
            </a:pPr>
            <a:r>
              <a:rPr lang="en" sz="1400"/>
              <a:t>Can we create a </a:t>
            </a:r>
            <a:r>
              <a:rPr lang="en" sz="1400" u="sng"/>
              <a:t>better way of monitoring public opinion</a:t>
            </a:r>
            <a:r>
              <a:rPr lang="en" sz="1400"/>
              <a:t> using Twitter data through </a:t>
            </a:r>
            <a:r>
              <a:rPr lang="en" sz="1400" u="sng"/>
              <a:t>filtering mechanisms</a:t>
            </a:r>
            <a:r>
              <a:rPr lang="en" sz="1400"/>
              <a:t> that </a:t>
            </a:r>
            <a:r>
              <a:rPr lang="en" sz="1400" u="sng"/>
              <a:t>increase relevancy</a:t>
            </a:r>
            <a:r>
              <a:rPr lang="en" sz="1400"/>
              <a:t> of the data?</a:t>
            </a:r>
            <a:endParaRPr sz="1400"/>
          </a:p>
          <a:p>
            <a:pPr marL="0" indent="0">
              <a:buClr>
                <a:schemeClr val="dk1"/>
              </a:buClr>
              <a:buNone/>
            </a:pPr>
            <a:endParaRPr sz="1400"/>
          </a:p>
          <a:p>
            <a:pPr marL="0" indent="0">
              <a:buClr>
                <a:schemeClr val="dk1"/>
              </a:buClr>
              <a:buNone/>
            </a:pPr>
            <a:endParaRPr sz="1400"/>
          </a:p>
          <a:p>
            <a:pPr marL="0" indent="0">
              <a:buNone/>
            </a:pPr>
            <a:endParaRPr sz="1400"/>
          </a:p>
        </p:txBody>
      </p:sp>
      <p:sp>
        <p:nvSpPr>
          <p:cNvPr id="176" name="Google Shape;176;p30"/>
          <p:cNvSpPr/>
          <p:nvPr/>
        </p:nvSpPr>
        <p:spPr>
          <a:xfrm rot="729144">
            <a:off x="3085660" y="2272782"/>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endParaRPr>
              <a:solidFill>
                <a:srgbClr val="00BCD4"/>
              </a:solidFill>
            </a:endParaRPr>
          </a:p>
        </p:txBody>
      </p:sp>
      <p:sp>
        <p:nvSpPr>
          <p:cNvPr id="177" name="Google Shape;177;p30"/>
          <p:cNvSpPr/>
          <p:nvPr/>
        </p:nvSpPr>
        <p:spPr>
          <a:xfrm rot="-773137" flipH="1">
            <a:off x="3505194" y="2043877"/>
            <a:ext cx="992801" cy="929054"/>
          </a:xfrm>
          <a:prstGeom prst="wedgeEllipseCallout">
            <a:avLst>
              <a:gd name="adj1" fmla="val -20833"/>
              <a:gd name="adj2" fmla="val 62500"/>
            </a:avLst>
          </a:prstGeom>
          <a:solidFill>
            <a:srgbClr val="ED0036">
              <a:alpha val="71540"/>
            </a:srgbClr>
          </a:solidFill>
          <a:ln>
            <a:noFill/>
          </a:ln>
        </p:spPr>
        <p:txBody>
          <a:bodyPr spcFirstLastPara="1" wrap="square" lIns="91425" tIns="91425" rIns="91425" bIns="91425" anchor="ctr" anchorCtr="0">
            <a:noAutofit/>
          </a:bodyPr>
          <a:lstStyle/>
          <a:p>
            <a:endParaRPr>
              <a:solidFill>
                <a:srgbClr val="00BCD4"/>
              </a:solidFill>
            </a:endParaRPr>
          </a:p>
        </p:txBody>
      </p:sp>
      <p:sp>
        <p:nvSpPr>
          <p:cNvPr id="178" name="Google Shape;178;p30"/>
          <p:cNvSpPr/>
          <p:nvPr/>
        </p:nvSpPr>
        <p:spPr>
          <a:xfrm rot="729144">
            <a:off x="6039784" y="2272782"/>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endParaRPr>
              <a:solidFill>
                <a:srgbClr val="00BCD4"/>
              </a:solidFill>
            </a:endParaRPr>
          </a:p>
        </p:txBody>
      </p:sp>
      <p:sp>
        <p:nvSpPr>
          <p:cNvPr id="179" name="Google Shape;179;p30"/>
          <p:cNvSpPr/>
          <p:nvPr/>
        </p:nvSpPr>
        <p:spPr>
          <a:xfrm rot="-773137" flipH="1">
            <a:off x="6459319" y="2043877"/>
            <a:ext cx="992801" cy="929054"/>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endParaRPr>
              <a:solidFill>
                <a:srgbClr val="00BCD4"/>
              </a:solidFill>
            </a:endParaRPr>
          </a:p>
        </p:txBody>
      </p:sp>
      <p:sp>
        <p:nvSpPr>
          <p:cNvPr id="180" name="Google Shape;180;p30"/>
          <p:cNvSpPr txBox="1">
            <a:spLocks noGrp="1"/>
          </p:cNvSpPr>
          <p:nvPr>
            <p:ph type="body" idx="1"/>
          </p:nvPr>
        </p:nvSpPr>
        <p:spPr>
          <a:xfrm>
            <a:off x="5974125" y="1432750"/>
            <a:ext cx="1963200" cy="5121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a:t>Methodological</a:t>
            </a:r>
            <a:endParaRPr/>
          </a:p>
          <a:p>
            <a:pPr marL="0" indent="0">
              <a:buNone/>
            </a:pPr>
            <a:endParaRPr/>
          </a:p>
        </p:txBody>
      </p:sp>
      <p:grpSp>
        <p:nvGrpSpPr>
          <p:cNvPr id="181" name="Google Shape;181;p30"/>
          <p:cNvGrpSpPr/>
          <p:nvPr/>
        </p:nvGrpSpPr>
        <p:grpSpPr>
          <a:xfrm>
            <a:off x="6585768" y="2270527"/>
            <a:ext cx="675591" cy="508970"/>
            <a:chOff x="5247525" y="3007275"/>
            <a:chExt cx="517575" cy="384825"/>
          </a:xfrm>
        </p:grpSpPr>
        <p:sp>
          <p:nvSpPr>
            <p:cNvPr id="182" name="Google Shape;182;p30"/>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3" name="Google Shape;183;p30"/>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pic>
        <p:nvPicPr>
          <p:cNvPr id="184" name="Google Shape;184;p30"/>
          <p:cNvPicPr preferRelativeResize="0"/>
          <p:nvPr/>
        </p:nvPicPr>
        <p:blipFill>
          <a:blip r:embed="rId3">
            <a:alphaModFix/>
          </a:blip>
          <a:stretch>
            <a:fillRect/>
          </a:stretch>
        </p:blipFill>
        <p:spPr>
          <a:xfrm>
            <a:off x="3727250" y="2250662"/>
            <a:ext cx="548700" cy="5487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body" idx="1"/>
          </p:nvPr>
        </p:nvSpPr>
        <p:spPr>
          <a:xfrm>
            <a:off x="3090625" y="1432750"/>
            <a:ext cx="2348100" cy="5121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a:t>Testing SoS Online</a:t>
            </a:r>
            <a:endParaRPr/>
          </a:p>
          <a:p>
            <a:pPr marL="0" indent="0">
              <a:buClr>
                <a:schemeClr val="dk1"/>
              </a:buClr>
              <a:buSzPts val="1100"/>
              <a:buNone/>
            </a:pPr>
            <a:endParaRPr/>
          </a:p>
          <a:p>
            <a:pPr marL="0" indent="0">
              <a:buNone/>
            </a:pPr>
            <a:endParaRPr/>
          </a:p>
        </p:txBody>
      </p:sp>
      <p:sp>
        <p:nvSpPr>
          <p:cNvPr id="190" name="Google Shape;190;p31"/>
          <p:cNvSpPr txBox="1">
            <a:spLocks noGrp="1"/>
          </p:cNvSpPr>
          <p:nvPr>
            <p:ph type="title"/>
          </p:nvPr>
        </p:nvSpPr>
        <p:spPr>
          <a:xfrm>
            <a:off x="234450" y="1432750"/>
            <a:ext cx="2046300" cy="3981000"/>
          </a:xfrm>
          <a:prstGeom prst="rect">
            <a:avLst/>
          </a:prstGeom>
        </p:spPr>
        <p:txBody>
          <a:bodyPr spcFirstLastPara="1" wrap="square" lIns="91425" tIns="91425" rIns="91425" bIns="91425" anchor="t" anchorCtr="0">
            <a:noAutofit/>
          </a:bodyPr>
          <a:lstStyle/>
          <a:p>
            <a:r>
              <a:rPr lang="en"/>
              <a:t>TWO GOALS</a:t>
            </a:r>
            <a:endParaRPr/>
          </a:p>
        </p:txBody>
      </p:sp>
      <p:sp>
        <p:nvSpPr>
          <p:cNvPr id="191" name="Google Shape;191;p31"/>
          <p:cNvSpPr txBox="1">
            <a:spLocks noGrp="1"/>
          </p:cNvSpPr>
          <p:nvPr>
            <p:ph type="body" idx="2"/>
          </p:nvPr>
        </p:nvSpPr>
        <p:spPr>
          <a:xfrm>
            <a:off x="3090625" y="4070225"/>
            <a:ext cx="2719200" cy="1874400"/>
          </a:xfrm>
          <a:prstGeom prst="rect">
            <a:avLst/>
          </a:prstGeom>
        </p:spPr>
        <p:txBody>
          <a:bodyPr spcFirstLastPara="1" wrap="square" lIns="91425" tIns="91425" rIns="91425" bIns="91425" anchor="t" anchorCtr="0">
            <a:noAutofit/>
          </a:bodyPr>
          <a:lstStyle/>
          <a:p>
            <a:pPr marL="0" indent="0">
              <a:buClr>
                <a:schemeClr val="dk1"/>
              </a:buClr>
              <a:buNone/>
            </a:pPr>
            <a:r>
              <a:rPr lang="en" sz="1400" dirty="0"/>
              <a:t>Conceived in Germany in context of strong social and legal stigma against voicing nationalist sympathies.</a:t>
            </a:r>
            <a:endParaRPr sz="1400" dirty="0"/>
          </a:p>
          <a:p>
            <a:pPr marL="0" indent="0">
              <a:buClr>
                <a:schemeClr val="dk1"/>
              </a:buClr>
              <a:buNone/>
            </a:pPr>
            <a:r>
              <a:rPr lang="en" sz="1400" dirty="0" err="1"/>
              <a:t>Strafgesetzbuch</a:t>
            </a:r>
            <a:r>
              <a:rPr lang="en" sz="1400" dirty="0"/>
              <a:t> § 86</a:t>
            </a:r>
            <a:endParaRPr sz="1400" dirty="0"/>
          </a:p>
          <a:p>
            <a:pPr marL="0" indent="0">
              <a:buClr>
                <a:schemeClr val="dk1"/>
              </a:buClr>
              <a:buNone/>
            </a:pPr>
            <a:r>
              <a:rPr lang="en" sz="1400" dirty="0"/>
              <a:t>Does the </a:t>
            </a:r>
            <a:r>
              <a:rPr lang="en" sz="1400" dirty="0" err="1"/>
              <a:t>SoS</a:t>
            </a:r>
            <a:r>
              <a:rPr lang="en" sz="1400" dirty="0"/>
              <a:t> apply online? </a:t>
            </a:r>
            <a:endParaRPr sz="1400" dirty="0"/>
          </a:p>
          <a:p>
            <a:pPr marL="0" indent="0">
              <a:buClr>
                <a:schemeClr val="dk1"/>
              </a:buClr>
              <a:buNone/>
            </a:pPr>
            <a:endParaRPr sz="1400" dirty="0"/>
          </a:p>
          <a:p>
            <a:pPr marL="0" indent="0">
              <a:buNone/>
            </a:pPr>
            <a:endParaRPr sz="1400" dirty="0"/>
          </a:p>
        </p:txBody>
      </p:sp>
      <p:sp>
        <p:nvSpPr>
          <p:cNvPr id="192" name="Google Shape;192;p31"/>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8</a:t>
            </a:fld>
            <a:endParaRPr/>
          </a:p>
        </p:txBody>
      </p:sp>
      <p:sp>
        <p:nvSpPr>
          <p:cNvPr id="193" name="Google Shape;193;p31"/>
          <p:cNvSpPr txBox="1">
            <a:spLocks noGrp="1"/>
          </p:cNvSpPr>
          <p:nvPr>
            <p:ph type="body" idx="3"/>
          </p:nvPr>
        </p:nvSpPr>
        <p:spPr>
          <a:xfrm>
            <a:off x="5951597" y="4070225"/>
            <a:ext cx="2719200" cy="1874400"/>
          </a:xfrm>
          <a:prstGeom prst="rect">
            <a:avLst/>
          </a:prstGeom>
        </p:spPr>
        <p:txBody>
          <a:bodyPr spcFirstLastPara="1" wrap="square" lIns="91425" tIns="91425" rIns="91425" bIns="91425" anchor="t" anchorCtr="0">
            <a:noAutofit/>
          </a:bodyPr>
          <a:lstStyle/>
          <a:p>
            <a:pPr marL="0" indent="0">
              <a:buClr>
                <a:schemeClr val="dk1"/>
              </a:buClr>
              <a:buNone/>
            </a:pPr>
            <a:r>
              <a:rPr lang="en" sz="1400" dirty="0"/>
              <a:t>Skeptics include:</a:t>
            </a:r>
            <a:endParaRPr sz="1400" dirty="0"/>
          </a:p>
          <a:p>
            <a:pPr marL="0" indent="0">
              <a:buClr>
                <a:schemeClr val="dk1"/>
              </a:buClr>
              <a:buNone/>
            </a:pPr>
            <a:r>
              <a:rPr lang="en" sz="1400" dirty="0" err="1"/>
              <a:t>Jungherr</a:t>
            </a:r>
            <a:r>
              <a:rPr lang="en" sz="1400" dirty="0"/>
              <a:t>, </a:t>
            </a:r>
            <a:r>
              <a:rPr lang="en" sz="1400" dirty="0" err="1"/>
              <a:t>Jürgens</a:t>
            </a:r>
            <a:r>
              <a:rPr lang="en" sz="1400" dirty="0"/>
              <a:t>, &amp; Schoen, 2012 O’Connor, 2010</a:t>
            </a:r>
            <a:endParaRPr sz="1400" dirty="0"/>
          </a:p>
          <a:p>
            <a:pPr marL="0" indent="0">
              <a:buClr>
                <a:schemeClr val="dk1"/>
              </a:buClr>
              <a:buNone/>
            </a:pPr>
            <a:r>
              <a:rPr lang="en" sz="1400" dirty="0" err="1"/>
              <a:t>Kollyani</a:t>
            </a:r>
            <a:r>
              <a:rPr lang="en" sz="1400" dirty="0"/>
              <a:t> </a:t>
            </a:r>
            <a:r>
              <a:rPr lang="en-US" sz="1400" dirty="0" smtClean="0"/>
              <a:t>&amp; </a:t>
            </a:r>
            <a:r>
              <a:rPr lang="en" sz="1400" dirty="0" smtClean="0"/>
              <a:t>Howard</a:t>
            </a:r>
            <a:r>
              <a:rPr lang="en" sz="1400" dirty="0"/>
              <a:t>, </a:t>
            </a:r>
            <a:r>
              <a:rPr lang="en" sz="1400" dirty="0" smtClean="0"/>
              <a:t>2017</a:t>
            </a:r>
            <a:endParaRPr lang="en-US" sz="1400" dirty="0" smtClean="0"/>
          </a:p>
          <a:p>
            <a:pPr marL="0" indent="0">
              <a:buClr>
                <a:schemeClr val="dk1"/>
              </a:buClr>
              <a:buNone/>
            </a:pPr>
            <a:r>
              <a:rPr lang="en-US" sz="1400" dirty="0" smtClean="0"/>
              <a:t>Many others</a:t>
            </a:r>
            <a:endParaRPr sz="1400" dirty="0"/>
          </a:p>
          <a:p>
            <a:pPr marL="0" indent="0">
              <a:buClr>
                <a:schemeClr val="dk1"/>
              </a:buClr>
              <a:buNone/>
            </a:pPr>
            <a:endParaRPr sz="1400" dirty="0"/>
          </a:p>
          <a:p>
            <a:pPr marL="0" indent="0">
              <a:buClr>
                <a:schemeClr val="dk1"/>
              </a:buClr>
              <a:buNone/>
            </a:pPr>
            <a:endParaRPr sz="1400" dirty="0"/>
          </a:p>
          <a:p>
            <a:pPr marL="0" indent="0">
              <a:buClr>
                <a:schemeClr val="dk1"/>
              </a:buClr>
              <a:buNone/>
            </a:pPr>
            <a:endParaRPr sz="1400" dirty="0"/>
          </a:p>
          <a:p>
            <a:pPr marL="0" indent="0">
              <a:buClr>
                <a:schemeClr val="dk1"/>
              </a:buClr>
              <a:buNone/>
            </a:pPr>
            <a:endParaRPr sz="1400" dirty="0"/>
          </a:p>
          <a:p>
            <a:pPr marL="0" indent="0">
              <a:buNone/>
            </a:pPr>
            <a:endParaRPr sz="1400" dirty="0"/>
          </a:p>
        </p:txBody>
      </p:sp>
      <p:sp>
        <p:nvSpPr>
          <p:cNvPr id="194" name="Google Shape;194;p31"/>
          <p:cNvSpPr/>
          <p:nvPr/>
        </p:nvSpPr>
        <p:spPr>
          <a:xfrm rot="729144">
            <a:off x="3085660" y="2272782"/>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endParaRPr>
              <a:solidFill>
                <a:srgbClr val="00BCD4"/>
              </a:solidFill>
            </a:endParaRPr>
          </a:p>
        </p:txBody>
      </p:sp>
      <p:sp>
        <p:nvSpPr>
          <p:cNvPr id="195" name="Google Shape;195;p31"/>
          <p:cNvSpPr/>
          <p:nvPr/>
        </p:nvSpPr>
        <p:spPr>
          <a:xfrm rot="-773137" flipH="1">
            <a:off x="3505194" y="2043877"/>
            <a:ext cx="992801" cy="929054"/>
          </a:xfrm>
          <a:prstGeom prst="wedgeEllipseCallout">
            <a:avLst>
              <a:gd name="adj1" fmla="val -20833"/>
              <a:gd name="adj2" fmla="val 62500"/>
            </a:avLst>
          </a:prstGeom>
          <a:solidFill>
            <a:srgbClr val="ED0036">
              <a:alpha val="71540"/>
            </a:srgbClr>
          </a:solidFill>
          <a:ln>
            <a:noFill/>
          </a:ln>
        </p:spPr>
        <p:txBody>
          <a:bodyPr spcFirstLastPara="1" wrap="square" lIns="91425" tIns="91425" rIns="91425" bIns="91425" anchor="ctr" anchorCtr="0">
            <a:noAutofit/>
          </a:bodyPr>
          <a:lstStyle/>
          <a:p>
            <a:endParaRPr>
              <a:solidFill>
                <a:srgbClr val="00BCD4"/>
              </a:solidFill>
            </a:endParaRPr>
          </a:p>
        </p:txBody>
      </p:sp>
      <p:sp>
        <p:nvSpPr>
          <p:cNvPr id="196" name="Google Shape;196;p31"/>
          <p:cNvSpPr/>
          <p:nvPr/>
        </p:nvSpPr>
        <p:spPr>
          <a:xfrm rot="729144">
            <a:off x="6039784" y="2272782"/>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endParaRPr>
              <a:solidFill>
                <a:srgbClr val="00BCD4"/>
              </a:solidFill>
            </a:endParaRPr>
          </a:p>
        </p:txBody>
      </p:sp>
      <p:sp>
        <p:nvSpPr>
          <p:cNvPr id="197" name="Google Shape;197;p31"/>
          <p:cNvSpPr/>
          <p:nvPr/>
        </p:nvSpPr>
        <p:spPr>
          <a:xfrm rot="-773137" flipH="1">
            <a:off x="6459319" y="2043877"/>
            <a:ext cx="992801" cy="929054"/>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endParaRPr>
              <a:solidFill>
                <a:srgbClr val="00BCD4"/>
              </a:solidFill>
            </a:endParaRPr>
          </a:p>
        </p:txBody>
      </p:sp>
      <p:sp>
        <p:nvSpPr>
          <p:cNvPr id="198" name="Google Shape;198;p31"/>
          <p:cNvSpPr txBox="1">
            <a:spLocks noGrp="1"/>
          </p:cNvSpPr>
          <p:nvPr>
            <p:ph type="body" idx="1"/>
          </p:nvPr>
        </p:nvSpPr>
        <p:spPr>
          <a:xfrm>
            <a:off x="5974125" y="1432750"/>
            <a:ext cx="2719200" cy="512100"/>
          </a:xfrm>
          <a:prstGeom prst="rect">
            <a:avLst/>
          </a:prstGeom>
        </p:spPr>
        <p:txBody>
          <a:bodyPr spcFirstLastPara="1" wrap="square" lIns="91425" tIns="91425" rIns="91425" bIns="91425" anchor="t" anchorCtr="0">
            <a:noAutofit/>
          </a:bodyPr>
          <a:lstStyle/>
          <a:p>
            <a:pPr marL="0" indent="0">
              <a:buNone/>
            </a:pPr>
            <a:r>
              <a:rPr lang="en"/>
              <a:t>Measuring Public Opinion</a:t>
            </a:r>
            <a:endParaRPr/>
          </a:p>
          <a:p>
            <a:pPr marL="0" indent="0">
              <a:buNone/>
            </a:pPr>
            <a:endParaRPr/>
          </a:p>
        </p:txBody>
      </p:sp>
      <p:grpSp>
        <p:nvGrpSpPr>
          <p:cNvPr id="199" name="Google Shape;199;p31"/>
          <p:cNvGrpSpPr/>
          <p:nvPr/>
        </p:nvGrpSpPr>
        <p:grpSpPr>
          <a:xfrm>
            <a:off x="6585768" y="2270527"/>
            <a:ext cx="675591" cy="508970"/>
            <a:chOff x="5247525" y="3007275"/>
            <a:chExt cx="517575" cy="384825"/>
          </a:xfrm>
        </p:grpSpPr>
        <p:sp>
          <p:nvSpPr>
            <p:cNvPr id="200" name="Google Shape;200;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1" name="Google Shape;201;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pic>
        <p:nvPicPr>
          <p:cNvPr id="202" name="Google Shape;202;p31"/>
          <p:cNvPicPr preferRelativeResize="0"/>
          <p:nvPr/>
        </p:nvPicPr>
        <p:blipFill>
          <a:blip r:embed="rId3">
            <a:alphaModFix/>
          </a:blip>
          <a:stretch>
            <a:fillRect/>
          </a:stretch>
        </p:blipFill>
        <p:spPr>
          <a:xfrm>
            <a:off x="3727250" y="2250662"/>
            <a:ext cx="548700" cy="548700"/>
          </a:xfrm>
          <a:prstGeom prst="rect">
            <a:avLst/>
          </a:prstGeom>
          <a:noFill/>
          <a:ln>
            <a:noFill/>
          </a:ln>
        </p:spPr>
      </p:pic>
      <p:pic>
        <p:nvPicPr>
          <p:cNvPr id="203" name="Google Shape;203;p31"/>
          <p:cNvPicPr preferRelativeResize="0"/>
          <p:nvPr/>
        </p:nvPicPr>
        <p:blipFill>
          <a:blip r:embed="rId4">
            <a:alphaModFix/>
          </a:blip>
          <a:stretch>
            <a:fillRect/>
          </a:stretch>
        </p:blipFill>
        <p:spPr>
          <a:xfrm>
            <a:off x="3779875" y="3274925"/>
            <a:ext cx="672600" cy="672600"/>
          </a:xfrm>
          <a:prstGeom prst="rect">
            <a:avLst/>
          </a:prstGeom>
          <a:noFill/>
          <a:ln>
            <a:noFill/>
          </a:ln>
        </p:spPr>
      </p:pic>
      <p:pic>
        <p:nvPicPr>
          <p:cNvPr id="204" name="Google Shape;204;p31"/>
          <p:cNvPicPr preferRelativeResize="0"/>
          <p:nvPr/>
        </p:nvPicPr>
        <p:blipFill>
          <a:blip r:embed="rId5">
            <a:alphaModFix/>
          </a:blip>
          <a:stretch>
            <a:fillRect/>
          </a:stretch>
        </p:blipFill>
        <p:spPr>
          <a:xfrm>
            <a:off x="6368327" y="3234602"/>
            <a:ext cx="753225" cy="7532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sldNum" idx="12"/>
          </p:nvPr>
        </p:nvSpPr>
        <p:spPr>
          <a:xfrm>
            <a:off x="8556784" y="5607101"/>
            <a:ext cx="548700" cy="393600"/>
          </a:xfrm>
          <a:prstGeom prst="rect">
            <a:avLst/>
          </a:prstGeom>
        </p:spPr>
        <p:txBody>
          <a:bodyPr spcFirstLastPara="1" wrap="square" lIns="91425" tIns="91425" rIns="91425" bIns="91425" anchor="ctr" anchorCtr="0">
            <a:noAutofit/>
          </a:bodyPr>
          <a:lstStyle/>
          <a:p>
            <a:fld id="{00000000-1234-1234-1234-123412341234}" type="slidenum">
              <a:rPr lang="en">
                <a:solidFill>
                  <a:srgbClr val="CCCCCC"/>
                </a:solidFill>
              </a:rPr>
              <a:pPr/>
              <a:t>9</a:t>
            </a:fld>
            <a:endParaRPr>
              <a:solidFill>
                <a:srgbClr val="CCCCCC"/>
              </a:solidFill>
            </a:endParaRPr>
          </a:p>
        </p:txBody>
      </p:sp>
      <p:sp>
        <p:nvSpPr>
          <p:cNvPr id="222" name="Google Shape;222;p33"/>
          <p:cNvSpPr txBox="1">
            <a:spLocks noGrp="1"/>
          </p:cNvSpPr>
          <p:nvPr>
            <p:ph type="title"/>
          </p:nvPr>
        </p:nvSpPr>
        <p:spPr>
          <a:xfrm>
            <a:off x="234450" y="1432750"/>
            <a:ext cx="2046300" cy="947195"/>
          </a:xfrm>
          <a:prstGeom prst="rect">
            <a:avLst/>
          </a:prstGeom>
        </p:spPr>
        <p:txBody>
          <a:bodyPr spcFirstLastPara="1" wrap="square" lIns="91425" tIns="91425" rIns="91425" bIns="91425" anchor="t" anchorCtr="0">
            <a:noAutofit/>
          </a:bodyPr>
          <a:lstStyle/>
          <a:p>
            <a:r>
              <a:rPr lang="en-US" dirty="0" smtClean="0"/>
              <a:t>The Data</a:t>
            </a:r>
            <a:br>
              <a:rPr lang="en-US" dirty="0" smtClean="0"/>
            </a:br>
            <a:r>
              <a:rPr lang="en-US" dirty="0" smtClean="0"/>
              <a:t>Part I</a:t>
            </a:r>
            <a:endParaRPr dirty="0"/>
          </a:p>
        </p:txBody>
      </p:sp>
      <p:sp>
        <p:nvSpPr>
          <p:cNvPr id="223" name="Google Shape;223;p33"/>
          <p:cNvSpPr txBox="1">
            <a:spLocks noGrp="1"/>
          </p:cNvSpPr>
          <p:nvPr>
            <p:ph type="ctrTitle" idx="4294967295"/>
          </p:nvPr>
        </p:nvSpPr>
        <p:spPr>
          <a:xfrm>
            <a:off x="3400100" y="338495"/>
            <a:ext cx="5058000" cy="1268700"/>
          </a:xfrm>
          <a:prstGeom prst="rect">
            <a:avLst/>
          </a:prstGeom>
          <a:solidFill>
            <a:srgbClr val="FFA400"/>
          </a:solidFill>
        </p:spPr>
        <p:txBody>
          <a:bodyPr spcFirstLastPara="1" wrap="square" lIns="91425" tIns="91425" rIns="91425" bIns="91425" anchor="ctr" anchorCtr="0">
            <a:noAutofit/>
          </a:bodyPr>
          <a:lstStyle/>
          <a:p>
            <a:pPr>
              <a:spcBef>
                <a:spcPts val="600"/>
              </a:spcBef>
              <a:buClr>
                <a:schemeClr val="dk1"/>
              </a:buClr>
              <a:buSzPts val="1100"/>
            </a:pPr>
            <a:r>
              <a:rPr lang="en" sz="2000" dirty="0" smtClean="0">
                <a:latin typeface="Avenir Light" charset="0"/>
                <a:ea typeface="Avenir Light" charset="0"/>
                <a:cs typeface="Avenir Light" charset="0"/>
              </a:rPr>
              <a:t>Keywords</a:t>
            </a:r>
            <a:r>
              <a:rPr lang="en-US" sz="2000" dirty="0">
                <a:latin typeface="Avenir Light" charset="0"/>
                <a:ea typeface="Avenir Light" charset="0"/>
                <a:cs typeface="Avenir Light" charset="0"/>
              </a:rPr>
              <a:t> </a:t>
            </a:r>
            <a:r>
              <a:rPr lang="en" sz="2000" dirty="0" smtClean="0">
                <a:latin typeface="Avenir Light" charset="0"/>
                <a:ea typeface="Avenir Light" charset="0"/>
                <a:cs typeface="Avenir Light" charset="0"/>
              </a:rPr>
              <a:t>on </a:t>
            </a:r>
            <a:r>
              <a:rPr lang="en" sz="2000" dirty="0">
                <a:latin typeface="Avenir Light" charset="0"/>
                <a:ea typeface="Avenir Light" charset="0"/>
                <a:cs typeface="Avenir Light" charset="0"/>
              </a:rPr>
              <a:t>general </a:t>
            </a:r>
            <a:r>
              <a:rPr lang="en" sz="2000" dirty="0" smtClean="0">
                <a:latin typeface="Avenir Light" charset="0"/>
                <a:ea typeface="Avenir Light" charset="0"/>
                <a:cs typeface="Avenir Light" charset="0"/>
              </a:rPr>
              <a:t>election</a:t>
            </a:r>
            <a:r>
              <a:rPr lang="en-US" sz="2000" dirty="0" smtClean="0">
                <a:latin typeface="Avenir Light" charset="0"/>
                <a:ea typeface="Avenir Light" charset="0"/>
                <a:cs typeface="Avenir Light" charset="0"/>
              </a:rPr>
              <a:t> </a:t>
            </a:r>
            <a:br>
              <a:rPr lang="en-US" sz="2000" dirty="0" smtClean="0">
                <a:latin typeface="Avenir Light" charset="0"/>
                <a:ea typeface="Avenir Light" charset="0"/>
                <a:cs typeface="Avenir Light" charset="0"/>
              </a:rPr>
            </a:br>
            <a:r>
              <a:rPr lang="mr-IN" sz="2000" dirty="0" err="1" smtClean="0">
                <a:latin typeface="Avenir Light" charset="0"/>
                <a:ea typeface="Avenir Light" charset="0"/>
                <a:cs typeface="Avenir Light" charset="0"/>
              </a:rPr>
              <a:t>Sept</a:t>
            </a:r>
            <a:r>
              <a:rPr lang="mr-IN" sz="2000" dirty="0">
                <a:latin typeface="Avenir Light" charset="0"/>
                <a:ea typeface="Avenir Light" charset="0"/>
                <a:cs typeface="Avenir Light" charset="0"/>
              </a:rPr>
              <a:t>. </a:t>
            </a:r>
            <a:r>
              <a:rPr lang="mr-IN" sz="2000" dirty="0" smtClean="0">
                <a:latin typeface="Avenir Light" charset="0"/>
                <a:ea typeface="Avenir Light" charset="0"/>
                <a:cs typeface="Avenir Light" charset="0"/>
              </a:rPr>
              <a:t>16-30</a:t>
            </a:r>
            <a:r>
              <a:rPr lang="en-US" sz="2000" dirty="0">
                <a:latin typeface="Avenir Light" charset="0"/>
                <a:ea typeface="Avenir Light" charset="0"/>
                <a:cs typeface="Avenir Light" charset="0"/>
              </a:rPr>
              <a:t> </a:t>
            </a:r>
            <a:r>
              <a:rPr lang="en-US" sz="2000" dirty="0" smtClean="0">
                <a:latin typeface="Avenir Light" charset="0"/>
                <a:ea typeface="Avenir Light" charset="0"/>
                <a:cs typeface="Avenir Light" charset="0"/>
              </a:rPr>
              <a:t>(n = 1.5 Million )</a:t>
            </a:r>
            <a:endParaRPr sz="2000" dirty="0">
              <a:latin typeface="Avenir Light" charset="0"/>
              <a:ea typeface="Avenir Light" charset="0"/>
              <a:cs typeface="Avenir Light" charset="0"/>
            </a:endParaRPr>
          </a:p>
        </p:txBody>
      </p:sp>
      <p:sp>
        <p:nvSpPr>
          <p:cNvPr id="224" name="Google Shape;224;p33"/>
          <p:cNvSpPr txBox="1">
            <a:spLocks noGrp="1"/>
          </p:cNvSpPr>
          <p:nvPr>
            <p:ph type="ctrTitle" idx="4294967295"/>
          </p:nvPr>
        </p:nvSpPr>
        <p:spPr>
          <a:xfrm>
            <a:off x="3400100" y="1719728"/>
            <a:ext cx="5058000" cy="1268700"/>
          </a:xfrm>
          <a:prstGeom prst="rect">
            <a:avLst/>
          </a:prstGeom>
          <a:solidFill>
            <a:srgbClr val="FFA400"/>
          </a:solidFill>
        </p:spPr>
        <p:txBody>
          <a:bodyPr spcFirstLastPara="1" wrap="square" lIns="91425" tIns="91425" rIns="91425" bIns="91425" anchor="ctr" anchorCtr="0">
            <a:noAutofit/>
          </a:bodyPr>
          <a:lstStyle/>
          <a:p>
            <a:pPr>
              <a:spcBef>
                <a:spcPts val="600"/>
              </a:spcBef>
              <a:buClr>
                <a:schemeClr val="dk1"/>
              </a:buClr>
              <a:buSzPts val="1100"/>
            </a:pPr>
            <a:endParaRPr sz="2000" dirty="0">
              <a:latin typeface="Avenir Light" charset="0"/>
              <a:ea typeface="Avenir Light" charset="0"/>
              <a:cs typeface="Avenir Light" charset="0"/>
            </a:endParaRPr>
          </a:p>
          <a:p>
            <a:pPr>
              <a:spcBef>
                <a:spcPts val="600"/>
              </a:spcBef>
              <a:buClr>
                <a:schemeClr val="dk1"/>
              </a:buClr>
              <a:buSzPts val="1100"/>
            </a:pPr>
            <a:endParaRPr sz="2000" dirty="0">
              <a:latin typeface="Avenir Light" charset="0"/>
              <a:ea typeface="Avenir Light" charset="0"/>
              <a:cs typeface="Avenir Light" charset="0"/>
            </a:endParaRPr>
          </a:p>
          <a:p>
            <a:pPr>
              <a:spcBef>
                <a:spcPts val="600"/>
              </a:spcBef>
              <a:buClr>
                <a:schemeClr val="dk1"/>
              </a:buClr>
              <a:buSzPts val="1100"/>
            </a:pPr>
            <a:r>
              <a:rPr lang="en-US" sz="2000" dirty="0" smtClean="0">
                <a:latin typeface="Avenir Light" charset="0"/>
                <a:ea typeface="Avenir Light" charset="0"/>
                <a:cs typeface="Avenir Light" charset="0"/>
              </a:rPr>
              <a:t>General election analysis </a:t>
            </a:r>
            <a:br>
              <a:rPr lang="en-US" sz="2000" dirty="0" smtClean="0">
                <a:latin typeface="Avenir Light" charset="0"/>
                <a:ea typeface="Avenir Light" charset="0"/>
                <a:cs typeface="Avenir Light" charset="0"/>
              </a:rPr>
            </a:br>
            <a:r>
              <a:rPr lang="en" sz="2000" dirty="0" smtClean="0">
                <a:latin typeface="Avenir Light" charset="0"/>
                <a:ea typeface="Avenir Light" charset="0"/>
                <a:cs typeface="Avenir Light" charset="0"/>
              </a:rPr>
              <a:t>(n </a:t>
            </a:r>
            <a:r>
              <a:rPr lang="en" sz="2000" dirty="0">
                <a:latin typeface="Avenir Light" charset="0"/>
                <a:ea typeface="Avenir Light" charset="0"/>
                <a:cs typeface="Avenir Light" charset="0"/>
              </a:rPr>
              <a:t>= 980, 84% agreement)</a:t>
            </a:r>
            <a:endParaRPr sz="2000" dirty="0">
              <a:latin typeface="Avenir Light" charset="0"/>
              <a:ea typeface="Avenir Light" charset="0"/>
              <a:cs typeface="Avenir Light" charset="0"/>
            </a:endParaRPr>
          </a:p>
          <a:p>
            <a:pPr>
              <a:spcBef>
                <a:spcPts val="600"/>
              </a:spcBef>
              <a:buClr>
                <a:schemeClr val="dk1"/>
              </a:buClr>
              <a:buSzPts val="1100"/>
            </a:pPr>
            <a:endParaRPr sz="2000" dirty="0">
              <a:latin typeface="Avenir Light" charset="0"/>
              <a:ea typeface="Avenir Light" charset="0"/>
              <a:cs typeface="Avenir Light" charset="0"/>
            </a:endParaRPr>
          </a:p>
          <a:p>
            <a:pPr>
              <a:spcBef>
                <a:spcPts val="600"/>
              </a:spcBef>
              <a:buClr>
                <a:schemeClr val="dk1"/>
              </a:buClr>
              <a:buSzPts val="1100"/>
            </a:pPr>
            <a:endParaRPr sz="2000" dirty="0">
              <a:latin typeface="Avenir Light" charset="0"/>
              <a:ea typeface="Avenir Light" charset="0"/>
              <a:cs typeface="Avenir Light" charset="0"/>
            </a:endParaRPr>
          </a:p>
        </p:txBody>
      </p:sp>
      <p:pic>
        <p:nvPicPr>
          <p:cNvPr id="226" name="Google Shape;226;p33"/>
          <p:cNvPicPr preferRelativeResize="0"/>
          <p:nvPr/>
        </p:nvPicPr>
        <p:blipFill>
          <a:blip r:embed="rId3">
            <a:alphaModFix/>
          </a:blip>
          <a:stretch>
            <a:fillRect/>
          </a:stretch>
        </p:blipFill>
        <p:spPr>
          <a:xfrm>
            <a:off x="7511163" y="734490"/>
            <a:ext cx="476700" cy="476700"/>
          </a:xfrm>
          <a:prstGeom prst="rect">
            <a:avLst/>
          </a:prstGeom>
          <a:noFill/>
          <a:ln>
            <a:noFill/>
          </a:ln>
        </p:spPr>
      </p:pic>
      <p:sp>
        <p:nvSpPr>
          <p:cNvPr id="10" name="Google Shape;224;p33"/>
          <p:cNvSpPr txBox="1">
            <a:spLocks/>
          </p:cNvSpPr>
          <p:nvPr/>
        </p:nvSpPr>
        <p:spPr>
          <a:xfrm>
            <a:off x="3400100" y="3123065"/>
            <a:ext cx="5058000" cy="1268700"/>
          </a:xfrm>
          <a:prstGeom prst="rect">
            <a:avLst/>
          </a:prstGeom>
          <a:solidFill>
            <a:srgbClr val="FFA4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spcBef>
                <a:spcPts val="600"/>
              </a:spcBef>
              <a:buClr>
                <a:schemeClr val="dk1"/>
              </a:buClr>
              <a:buSzPts val="1100"/>
            </a:pPr>
            <a:endParaRPr lang="en-US" sz="2000" dirty="0" smtClean="0">
              <a:latin typeface="Avenir Light" charset="0"/>
              <a:ea typeface="Avenir Light" charset="0"/>
              <a:cs typeface="Avenir Light" charset="0"/>
            </a:endParaRPr>
          </a:p>
          <a:p>
            <a:pPr>
              <a:spcBef>
                <a:spcPts val="600"/>
              </a:spcBef>
              <a:buClr>
                <a:schemeClr val="dk1"/>
              </a:buClr>
              <a:buSzPts val="1100"/>
            </a:pPr>
            <a:r>
              <a:rPr lang="en-US" sz="2000" dirty="0" smtClean="0">
                <a:latin typeface="Avenir Light" charset="0"/>
                <a:ea typeface="Avenir Light" charset="0"/>
                <a:cs typeface="Avenir Light" charset="0"/>
              </a:rPr>
              <a:t>Bag-of-words to narrow topic </a:t>
            </a:r>
          </a:p>
          <a:p>
            <a:pPr>
              <a:spcBef>
                <a:spcPts val="600"/>
              </a:spcBef>
              <a:buClr>
                <a:schemeClr val="dk1"/>
              </a:buClr>
              <a:buSzPts val="1100"/>
            </a:pPr>
            <a:r>
              <a:rPr lang="en-US" sz="2000" dirty="0" smtClean="0">
                <a:latin typeface="Avenir Light" charset="0"/>
                <a:ea typeface="Avenir Light" charset="0"/>
                <a:cs typeface="Avenir Light" charset="0"/>
              </a:rPr>
              <a:t>to </a:t>
            </a:r>
            <a:r>
              <a:rPr lang="en-US" sz="2000" dirty="0" err="1" smtClean="0">
                <a:latin typeface="Avenir Light" charset="0"/>
                <a:ea typeface="Avenir Light" charset="0"/>
                <a:cs typeface="Avenir Light" charset="0"/>
              </a:rPr>
              <a:t>AfD</a:t>
            </a:r>
            <a:endParaRPr lang="en-US" sz="2000" dirty="0" smtClean="0">
              <a:latin typeface="Avenir Light" charset="0"/>
              <a:ea typeface="Avenir Light" charset="0"/>
              <a:cs typeface="Avenir Light" charset="0"/>
            </a:endParaRPr>
          </a:p>
          <a:p>
            <a:pPr>
              <a:spcBef>
                <a:spcPts val="600"/>
              </a:spcBef>
              <a:buClr>
                <a:schemeClr val="dk1"/>
              </a:buClr>
              <a:buSzPts val="1100"/>
            </a:pPr>
            <a:endParaRPr lang="en-US" sz="2000" dirty="0">
              <a:latin typeface="Avenir Light" charset="0"/>
              <a:ea typeface="Avenir Light" charset="0"/>
              <a:cs typeface="Avenir Light" charset="0"/>
            </a:endParaRPr>
          </a:p>
        </p:txBody>
      </p:sp>
      <p:pic>
        <p:nvPicPr>
          <p:cNvPr id="227" name="Google Shape;227;p33"/>
          <p:cNvPicPr preferRelativeResize="0"/>
          <p:nvPr/>
        </p:nvPicPr>
        <p:blipFill>
          <a:blip r:embed="rId4">
            <a:alphaModFix/>
          </a:blip>
          <a:stretch>
            <a:fillRect/>
          </a:stretch>
        </p:blipFill>
        <p:spPr>
          <a:xfrm>
            <a:off x="7426793" y="3459964"/>
            <a:ext cx="623700" cy="623700"/>
          </a:xfrm>
          <a:prstGeom prst="rect">
            <a:avLst/>
          </a:prstGeom>
          <a:noFill/>
          <a:ln>
            <a:noFill/>
          </a:ln>
        </p:spPr>
      </p:pic>
      <p:pic>
        <p:nvPicPr>
          <p:cNvPr id="11" name="Google Shape;249;p35"/>
          <p:cNvPicPr preferRelativeResize="0"/>
          <p:nvPr/>
        </p:nvPicPr>
        <p:blipFill>
          <a:blip r:embed="rId5">
            <a:alphaModFix/>
          </a:blip>
          <a:stretch>
            <a:fillRect/>
          </a:stretch>
        </p:blipFill>
        <p:spPr>
          <a:xfrm>
            <a:off x="7509077" y="2116790"/>
            <a:ext cx="550200" cy="5502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234450" y="1432750"/>
            <a:ext cx="2046300" cy="3981000"/>
          </a:xfrm>
          <a:prstGeom prst="rect">
            <a:avLst/>
          </a:prstGeom>
        </p:spPr>
        <p:txBody>
          <a:bodyPr spcFirstLastPara="1" wrap="square" lIns="91425" tIns="91425" rIns="91425" bIns="91425" anchor="t" anchorCtr="0">
            <a:noAutofit/>
          </a:bodyPr>
          <a:lstStyle/>
          <a:p>
            <a:r>
              <a:rPr lang="en-US" dirty="0" smtClean="0"/>
              <a:t>The Data</a:t>
            </a:r>
            <a:br>
              <a:rPr lang="en-US" dirty="0" smtClean="0"/>
            </a:br>
            <a:r>
              <a:rPr lang="en-US" dirty="0" smtClean="0"/>
              <a:t>Part II</a:t>
            </a:r>
            <a:endParaRPr dirty="0"/>
          </a:p>
        </p:txBody>
      </p:sp>
      <p:sp>
        <p:nvSpPr>
          <p:cNvPr id="241" name="Google Shape;241;p35"/>
          <p:cNvSpPr txBox="1">
            <a:spLocks noGrp="1"/>
          </p:cNvSpPr>
          <p:nvPr>
            <p:ph type="ctrTitle" idx="4294967295"/>
          </p:nvPr>
        </p:nvSpPr>
        <p:spPr>
          <a:xfrm>
            <a:off x="2962975" y="467454"/>
            <a:ext cx="5759100" cy="791400"/>
          </a:xfrm>
          <a:prstGeom prst="rect">
            <a:avLst/>
          </a:prstGeom>
          <a:solidFill>
            <a:srgbClr val="FFA400"/>
          </a:solidFill>
        </p:spPr>
        <p:txBody>
          <a:bodyPr spcFirstLastPara="1" wrap="square" lIns="91425" tIns="91425" rIns="91425" bIns="91425" anchor="ctr" anchorCtr="0">
            <a:noAutofit/>
          </a:bodyPr>
          <a:lstStyle/>
          <a:p>
            <a:pPr>
              <a:spcBef>
                <a:spcPts val="600"/>
              </a:spcBef>
              <a:buClr>
                <a:schemeClr val="dk1"/>
              </a:buClr>
              <a:buSzPts val="1100"/>
            </a:pPr>
            <a:r>
              <a:rPr lang="en" sz="2000" dirty="0">
                <a:latin typeface="Avenir Light" charset="0"/>
                <a:ea typeface="Avenir Light" charset="0"/>
                <a:cs typeface="Avenir Light" charset="0"/>
              </a:rPr>
              <a:t>Keywords rather than hashtags </a:t>
            </a:r>
            <a:endParaRPr sz="2000" dirty="0">
              <a:latin typeface="Avenir Light" charset="0"/>
              <a:ea typeface="Avenir Light" charset="0"/>
              <a:cs typeface="Avenir Light" charset="0"/>
            </a:endParaRPr>
          </a:p>
        </p:txBody>
      </p:sp>
      <p:pic>
        <p:nvPicPr>
          <p:cNvPr id="242" name="Google Shape;242;p35"/>
          <p:cNvPicPr preferRelativeResize="0"/>
          <p:nvPr/>
        </p:nvPicPr>
        <p:blipFill>
          <a:blip r:embed="rId3">
            <a:alphaModFix/>
          </a:blip>
          <a:stretch>
            <a:fillRect/>
          </a:stretch>
        </p:blipFill>
        <p:spPr>
          <a:xfrm>
            <a:off x="7763913" y="595254"/>
            <a:ext cx="476700" cy="476700"/>
          </a:xfrm>
          <a:prstGeom prst="rect">
            <a:avLst/>
          </a:prstGeom>
          <a:noFill/>
          <a:ln>
            <a:noFill/>
          </a:ln>
        </p:spPr>
      </p:pic>
      <p:sp>
        <p:nvSpPr>
          <p:cNvPr id="243" name="Google Shape;243;p35"/>
          <p:cNvSpPr txBox="1">
            <a:spLocks noGrp="1"/>
          </p:cNvSpPr>
          <p:nvPr>
            <p:ph type="ctrTitle" idx="4294967295"/>
          </p:nvPr>
        </p:nvSpPr>
        <p:spPr>
          <a:xfrm>
            <a:off x="2962975" y="1402279"/>
            <a:ext cx="5759100" cy="791400"/>
          </a:xfrm>
          <a:prstGeom prst="rect">
            <a:avLst/>
          </a:prstGeom>
          <a:solidFill>
            <a:srgbClr val="FFA400"/>
          </a:solidFill>
        </p:spPr>
        <p:txBody>
          <a:bodyPr spcFirstLastPara="1" wrap="square" lIns="91425" tIns="91425" rIns="91425" bIns="91425" anchor="ctr" anchorCtr="0">
            <a:noAutofit/>
          </a:bodyPr>
          <a:lstStyle/>
          <a:p>
            <a:pPr>
              <a:spcBef>
                <a:spcPts val="600"/>
              </a:spcBef>
              <a:buClr>
                <a:schemeClr val="dk1"/>
              </a:buClr>
              <a:buSzPts val="1100"/>
            </a:pPr>
            <a:r>
              <a:rPr lang="en" sz="2000" dirty="0">
                <a:solidFill>
                  <a:schemeClr val="lt1"/>
                </a:solidFill>
                <a:latin typeface="Avenir Light" charset="0"/>
                <a:ea typeface="Avenir Light" charset="0"/>
                <a:cs typeface="Avenir Light" charset="0"/>
              </a:rPr>
              <a:t>Bag-of-words to narrow topic</a:t>
            </a:r>
            <a:endParaRPr sz="2000" dirty="0">
              <a:latin typeface="Avenir Light" charset="0"/>
              <a:ea typeface="Avenir Light" charset="0"/>
              <a:cs typeface="Avenir Light" charset="0"/>
            </a:endParaRPr>
          </a:p>
        </p:txBody>
      </p:sp>
      <p:sp>
        <p:nvSpPr>
          <p:cNvPr id="244" name="Google Shape;244;p35"/>
          <p:cNvSpPr txBox="1">
            <a:spLocks noGrp="1"/>
          </p:cNvSpPr>
          <p:nvPr>
            <p:ph type="ctrTitle" idx="4294967295"/>
          </p:nvPr>
        </p:nvSpPr>
        <p:spPr>
          <a:xfrm>
            <a:off x="2962975" y="2337104"/>
            <a:ext cx="5759100" cy="791400"/>
          </a:xfrm>
          <a:prstGeom prst="rect">
            <a:avLst/>
          </a:prstGeom>
          <a:solidFill>
            <a:srgbClr val="F67031"/>
          </a:solidFill>
        </p:spPr>
        <p:txBody>
          <a:bodyPr spcFirstLastPara="1" wrap="square" lIns="91425" tIns="91425" rIns="91425" bIns="91425" anchor="ctr" anchorCtr="0">
            <a:noAutofit/>
          </a:bodyPr>
          <a:lstStyle/>
          <a:p>
            <a:pPr>
              <a:spcBef>
                <a:spcPts val="600"/>
              </a:spcBef>
              <a:buClr>
                <a:schemeClr val="dk1"/>
              </a:buClr>
              <a:buSzPts val="1100"/>
            </a:pPr>
            <a:r>
              <a:rPr lang="en" sz="2000" dirty="0" err="1">
                <a:latin typeface="Avenir Light" charset="0"/>
                <a:ea typeface="Avenir Light" charset="0"/>
                <a:cs typeface="Avenir Light" charset="0"/>
              </a:rPr>
              <a:t>Geolocating</a:t>
            </a:r>
            <a:r>
              <a:rPr lang="en" sz="2000" dirty="0">
                <a:latin typeface="Avenir Light" charset="0"/>
                <a:ea typeface="Avenir Light" charset="0"/>
                <a:cs typeface="Avenir Light" charset="0"/>
              </a:rPr>
              <a:t> to narrow to relevant local</a:t>
            </a:r>
            <a:endParaRPr sz="2000" dirty="0">
              <a:latin typeface="Avenir Light" charset="0"/>
              <a:ea typeface="Avenir Light" charset="0"/>
              <a:cs typeface="Avenir Light" charset="0"/>
            </a:endParaRPr>
          </a:p>
        </p:txBody>
      </p:sp>
      <p:sp>
        <p:nvSpPr>
          <p:cNvPr id="245" name="Google Shape;245;p35"/>
          <p:cNvSpPr txBox="1">
            <a:spLocks noGrp="1"/>
          </p:cNvSpPr>
          <p:nvPr>
            <p:ph type="ctrTitle" idx="4294967295"/>
          </p:nvPr>
        </p:nvSpPr>
        <p:spPr>
          <a:xfrm>
            <a:off x="2962975" y="3271929"/>
            <a:ext cx="5759100" cy="791400"/>
          </a:xfrm>
          <a:prstGeom prst="rect">
            <a:avLst/>
          </a:prstGeom>
          <a:solidFill>
            <a:srgbClr val="F67031"/>
          </a:solidFill>
        </p:spPr>
        <p:txBody>
          <a:bodyPr spcFirstLastPara="1" wrap="square" lIns="91425" tIns="91425" rIns="91425" bIns="91425" anchor="ctr" anchorCtr="0">
            <a:noAutofit/>
          </a:bodyPr>
          <a:lstStyle/>
          <a:p>
            <a:pPr>
              <a:spcBef>
                <a:spcPts val="600"/>
              </a:spcBef>
              <a:buClr>
                <a:schemeClr val="dk1"/>
              </a:buClr>
              <a:buSzPts val="1100"/>
            </a:pPr>
            <a:r>
              <a:rPr lang="en" sz="2000" dirty="0">
                <a:latin typeface="Avenir Light" charset="0"/>
                <a:ea typeface="Avenir Light" charset="0"/>
                <a:cs typeface="Avenir Light" charset="0"/>
              </a:rPr>
              <a:t>Unique users rather than volume </a:t>
            </a:r>
            <a:endParaRPr sz="2000" dirty="0">
              <a:latin typeface="Avenir Light" charset="0"/>
              <a:ea typeface="Avenir Light" charset="0"/>
              <a:cs typeface="Avenir Light" charset="0"/>
            </a:endParaRPr>
          </a:p>
        </p:txBody>
      </p:sp>
      <p:sp>
        <p:nvSpPr>
          <p:cNvPr id="246" name="Google Shape;246;p35"/>
          <p:cNvSpPr txBox="1">
            <a:spLocks noGrp="1"/>
          </p:cNvSpPr>
          <p:nvPr>
            <p:ph type="ctrTitle" idx="4294967295"/>
          </p:nvPr>
        </p:nvSpPr>
        <p:spPr>
          <a:xfrm>
            <a:off x="2962975" y="4206754"/>
            <a:ext cx="5759100" cy="791400"/>
          </a:xfrm>
          <a:prstGeom prst="rect">
            <a:avLst/>
          </a:prstGeom>
          <a:solidFill>
            <a:srgbClr val="F67031"/>
          </a:solidFill>
        </p:spPr>
        <p:txBody>
          <a:bodyPr spcFirstLastPara="1" wrap="square" lIns="91425" tIns="91425" rIns="91425" bIns="91425" anchor="ctr" anchorCtr="0">
            <a:noAutofit/>
          </a:bodyPr>
          <a:lstStyle/>
          <a:p>
            <a:pPr>
              <a:spcBef>
                <a:spcPts val="600"/>
              </a:spcBef>
              <a:buClr>
                <a:schemeClr val="dk1"/>
              </a:buClr>
              <a:buSzPts val="1100"/>
            </a:pPr>
            <a:r>
              <a:rPr lang="en" sz="2000" dirty="0">
                <a:latin typeface="Avenir Light" charset="0"/>
                <a:ea typeface="Avenir Light" charset="0"/>
                <a:cs typeface="Avenir Light" charset="0"/>
              </a:rPr>
              <a:t>Hand-coding </a:t>
            </a:r>
            <a:r>
              <a:rPr lang="en" sz="2000" dirty="0" smtClean="0">
                <a:latin typeface="Avenir Light" charset="0"/>
                <a:ea typeface="Avenir Light" charset="0"/>
                <a:cs typeface="Avenir Light" charset="0"/>
              </a:rPr>
              <a:t>sentiment</a:t>
            </a:r>
            <a:r>
              <a:rPr lang="en-US" sz="2000" dirty="0" smtClean="0">
                <a:latin typeface="Avenir Light" charset="0"/>
                <a:ea typeface="Avenir Light" charset="0"/>
                <a:cs typeface="Avenir Light" charset="0"/>
              </a:rPr>
              <a:t> and themes</a:t>
            </a:r>
            <a:r>
              <a:rPr lang="en" sz="2000" dirty="0" smtClean="0">
                <a:latin typeface="Avenir Light" charset="0"/>
                <a:ea typeface="Avenir Light" charset="0"/>
                <a:cs typeface="Avenir Light" charset="0"/>
              </a:rPr>
              <a:t> </a:t>
            </a:r>
            <a:endParaRPr sz="2000" dirty="0">
              <a:latin typeface="Avenir Light" charset="0"/>
              <a:ea typeface="Avenir Light" charset="0"/>
              <a:cs typeface="Avenir Light" charset="0"/>
            </a:endParaRPr>
          </a:p>
        </p:txBody>
      </p:sp>
      <p:pic>
        <p:nvPicPr>
          <p:cNvPr id="247" name="Google Shape;247;p35"/>
          <p:cNvPicPr preferRelativeResize="0"/>
          <p:nvPr/>
        </p:nvPicPr>
        <p:blipFill>
          <a:blip r:embed="rId4">
            <a:alphaModFix/>
          </a:blip>
          <a:stretch>
            <a:fillRect/>
          </a:stretch>
        </p:blipFill>
        <p:spPr>
          <a:xfrm>
            <a:off x="7690425" y="1486129"/>
            <a:ext cx="623700" cy="623700"/>
          </a:xfrm>
          <a:prstGeom prst="rect">
            <a:avLst/>
          </a:prstGeom>
          <a:noFill/>
          <a:ln>
            <a:noFill/>
          </a:ln>
        </p:spPr>
      </p:pic>
      <p:pic>
        <p:nvPicPr>
          <p:cNvPr id="248" name="Google Shape;248;p35"/>
          <p:cNvPicPr preferRelativeResize="0"/>
          <p:nvPr/>
        </p:nvPicPr>
        <p:blipFill>
          <a:blip r:embed="rId5">
            <a:alphaModFix/>
          </a:blip>
          <a:stretch>
            <a:fillRect/>
          </a:stretch>
        </p:blipFill>
        <p:spPr>
          <a:xfrm>
            <a:off x="7658290" y="2396219"/>
            <a:ext cx="673175" cy="673175"/>
          </a:xfrm>
          <a:prstGeom prst="rect">
            <a:avLst/>
          </a:prstGeom>
          <a:noFill/>
          <a:ln>
            <a:noFill/>
          </a:ln>
        </p:spPr>
      </p:pic>
      <p:pic>
        <p:nvPicPr>
          <p:cNvPr id="249" name="Google Shape;249;p35"/>
          <p:cNvPicPr preferRelativeResize="0"/>
          <p:nvPr/>
        </p:nvPicPr>
        <p:blipFill>
          <a:blip r:embed="rId6">
            <a:alphaModFix/>
          </a:blip>
          <a:stretch>
            <a:fillRect/>
          </a:stretch>
        </p:blipFill>
        <p:spPr>
          <a:xfrm>
            <a:off x="7719775" y="4327354"/>
            <a:ext cx="550200" cy="550200"/>
          </a:xfrm>
          <a:prstGeom prst="rect">
            <a:avLst/>
          </a:prstGeom>
          <a:noFill/>
          <a:ln>
            <a:noFill/>
          </a:ln>
        </p:spPr>
      </p:pic>
      <p:sp>
        <p:nvSpPr>
          <p:cNvPr id="250" name="Google Shape;250;p35"/>
          <p:cNvSpPr/>
          <p:nvPr/>
        </p:nvSpPr>
        <p:spPr>
          <a:xfrm>
            <a:off x="7766622" y="3413108"/>
            <a:ext cx="476697" cy="502545"/>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Slide Number Placeholder 1"/>
          <p:cNvSpPr>
            <a:spLocks noGrp="1"/>
          </p:cNvSpPr>
          <p:nvPr>
            <p:ph type="sldNum" idx="12"/>
          </p:nvPr>
        </p:nvSpPr>
        <p:spPr/>
        <p:txBody>
          <a:bodyPr/>
          <a:lstStyle/>
          <a:p>
            <a:fld id="{00000000-1234-1234-1234-123412341234}" type="slidenum">
              <a:rPr lang="uk-UA" smtClean="0"/>
              <a:pPr/>
              <a:t>10</a:t>
            </a:fld>
            <a:endParaRPr lang="uk-UA"/>
          </a:p>
        </p:txBody>
      </p:sp>
      <p:pic>
        <p:nvPicPr>
          <p:cNvPr id="14" name="Google Shape;225;p33"/>
          <p:cNvPicPr preferRelativeResize="0"/>
          <p:nvPr/>
        </p:nvPicPr>
        <p:blipFill>
          <a:blip r:embed="rId7">
            <a:alphaModFix/>
          </a:blip>
          <a:stretch>
            <a:fillRect/>
          </a:stretch>
        </p:blipFill>
        <p:spPr>
          <a:xfrm>
            <a:off x="4522150" y="5221893"/>
            <a:ext cx="2745525" cy="14637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7430</TotalTime>
  <Words>1483</Words>
  <Application>Microsoft Macintosh PowerPoint</Application>
  <PresentationFormat>On-screen Show (4:3)</PresentationFormat>
  <Paragraphs>144</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Avenir Book</vt:lpstr>
      <vt:lpstr>Avenir Light</vt:lpstr>
      <vt:lpstr>Calibri</vt:lpstr>
      <vt:lpstr>Georgia</vt:lpstr>
      <vt:lpstr>Nunito Sans</vt:lpstr>
      <vt:lpstr>Open Sans</vt:lpstr>
      <vt:lpstr>Ulysses template</vt:lpstr>
      <vt:lpstr>Analyzing  Right-Wing Discourse on Twitter:   A Case Study of the 2017 German Federal Election  Aubrey O’Neal UT Austin, School of  Journalism</vt:lpstr>
      <vt:lpstr>PowerPoint Presentation</vt:lpstr>
      <vt:lpstr>PowerPoint Presentation</vt:lpstr>
      <vt:lpstr>PowerPoint Presentation</vt:lpstr>
      <vt:lpstr>PowerPoint Presentation</vt:lpstr>
      <vt:lpstr>TWO GOALS</vt:lpstr>
      <vt:lpstr>TWO GOALS</vt:lpstr>
      <vt:lpstr>The Data Part I</vt:lpstr>
      <vt:lpstr>The Data Part II</vt:lpstr>
      <vt:lpstr>Data Collection Topic Relevancy Local  Text Analysis</vt:lpstr>
      <vt:lpstr>57.3% of tweets about AfD.   31.5% tweets contained #AfD.  39.1% of AfD tweets are supportive.  </vt:lpstr>
      <vt:lpstr>Let’s narrow the set to AfD tweets within Germany and unique users only.  </vt:lpstr>
      <vt:lpstr>AfD tweeting versus voter support.</vt:lpstr>
      <vt:lpstr>Topic Saliency by Sentiment.</vt:lpstr>
      <vt:lpstr>Politician Saliency by Sentiment.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Right-Wing Discourse on Twitter:   A Case Study of the 2017 German Federal Election  Aubrey O’Neal UT Austin, School of  Journalism</dc:title>
  <cp:lastModifiedBy>Microsoft Office User</cp:lastModifiedBy>
  <cp:revision>18</cp:revision>
  <dcterms:modified xsi:type="dcterms:W3CDTF">2018-10-31T16:47:28Z</dcterms:modified>
</cp:coreProperties>
</file>