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349" r:id="rId3"/>
    <p:sldId id="354" r:id="rId4"/>
    <p:sldId id="351" r:id="rId5"/>
    <p:sldId id="352" r:id="rId6"/>
    <p:sldId id="331" r:id="rId7"/>
    <p:sldId id="332" r:id="rId8"/>
    <p:sldId id="350" r:id="rId9"/>
    <p:sldId id="355" r:id="rId10"/>
    <p:sldId id="333" r:id="rId11"/>
    <p:sldId id="335" r:id="rId12"/>
    <p:sldId id="338" r:id="rId13"/>
    <p:sldId id="336" r:id="rId14"/>
    <p:sldId id="337" r:id="rId15"/>
    <p:sldId id="339" r:id="rId16"/>
    <p:sldId id="344" r:id="rId17"/>
    <p:sldId id="346" r:id="rId18"/>
    <p:sldId id="356" r:id="rId19"/>
    <p:sldId id="341" r:id="rId20"/>
    <p:sldId id="342" r:id="rId21"/>
    <p:sldId id="343" r:id="rId22"/>
    <p:sldId id="347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0404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1" autoAdjust="0"/>
    <p:restoredTop sz="79081" autoAdjust="0"/>
  </p:normalViewPr>
  <p:slideViewPr>
    <p:cSldViewPr snapToGrid="0" snapToObjects="1">
      <p:cViewPr varScale="1">
        <p:scale>
          <a:sx n="72" d="100"/>
          <a:sy n="72" d="100"/>
        </p:scale>
        <p:origin x="972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1B0F-601F-4D14-AF3F-780588C39ADE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B50CF3-C8C5-4F2B-B261-F36C5F8E2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31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6B7218-2F62-415B-A9FC-83F5BA9BA6A0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F24896-29A2-44B9-B216-A6CDEF62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72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8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3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95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50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4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0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7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2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36A6B-F13A-4A7D-A4B9-4E104F4E74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49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7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4896-29A2-44B9-B216-A6CDEF621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3786"/>
            <a:ext cx="7772400" cy="1102519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60615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BC77EBDA-C135-8A45-ACAC-DFA08BA68AF2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</a:defRPr>
            </a:lvl1pPr>
          </a:lstStyle>
          <a:p>
            <a:fld id="{5003D33D-21EA-0E4A-974B-A5C4F5C4E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 baseline="0">
                <a:solidFill>
                  <a:srgbClr val="4C4C4C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  <a:latin typeface="Helvetica"/>
              </a:defRPr>
            </a:lvl1pPr>
            <a:lvl2pPr>
              <a:defRPr>
                <a:solidFill>
                  <a:srgbClr val="4C4C4C"/>
                </a:solidFill>
                <a:latin typeface="Helvetica"/>
              </a:defRPr>
            </a:lvl2pPr>
            <a:lvl3pPr>
              <a:defRPr>
                <a:solidFill>
                  <a:srgbClr val="4C4C4C"/>
                </a:solidFill>
                <a:latin typeface="Helvetica"/>
              </a:defRPr>
            </a:lvl3pPr>
            <a:lvl4pPr>
              <a:defRPr>
                <a:solidFill>
                  <a:srgbClr val="4C4C4C"/>
                </a:solidFill>
                <a:latin typeface="Helvetica"/>
              </a:defRPr>
            </a:lvl4pPr>
            <a:lvl5pPr>
              <a:defRPr>
                <a:solidFill>
                  <a:srgbClr val="4C4C4C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386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7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3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000" kern="1200">
          <a:solidFill>
            <a:srgbClr val="4C4C4C"/>
          </a:solidFill>
          <a:latin typeface="Helvetica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900"/>
        </a:spcAft>
        <a:buFont typeface="Arial"/>
        <a:buChar char="•"/>
        <a:defRPr sz="1800" kern="1200">
          <a:solidFill>
            <a:srgbClr val="666666"/>
          </a:solidFill>
          <a:latin typeface="Helvetica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900"/>
        </a:spcAft>
        <a:buFont typeface="Arial"/>
        <a:buChar char="–"/>
        <a:defRPr sz="1500" kern="1200">
          <a:solidFill>
            <a:srgbClr val="666666"/>
          </a:solidFill>
          <a:latin typeface="Helvetica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900"/>
        </a:spcAft>
        <a:buFont typeface="Arial"/>
        <a:buChar char="•"/>
        <a:defRPr sz="1350" kern="1200">
          <a:solidFill>
            <a:srgbClr val="666666"/>
          </a:solidFill>
          <a:latin typeface="Helvetica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900"/>
        </a:spcAft>
        <a:buFont typeface="Arial"/>
        <a:buChar char="–"/>
        <a:defRPr sz="1200" kern="1200">
          <a:solidFill>
            <a:srgbClr val="666666"/>
          </a:solidFill>
          <a:latin typeface="Helvetica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900"/>
        </a:spcAft>
        <a:buFont typeface="Arial"/>
        <a:buChar char="»"/>
        <a:defRPr sz="1050" kern="1200">
          <a:solidFill>
            <a:srgbClr val="666666"/>
          </a:solidFill>
          <a:latin typeface="Helvetica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rado_Gini" TargetMode="External"/><Relationship Id="rId2" Type="http://schemas.openxmlformats.org/officeDocument/2006/relationships/hyperlink" Target="https://en.wikipedia.org/wiki/Statistical_dispersion#Measures_of_statistical_dispersi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_PPT_wide_newbg-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2" y="168695"/>
            <a:ext cx="8469956" cy="43944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1336" y="896645"/>
            <a:ext cx="7670307" cy="1970842"/>
          </a:xfrm>
        </p:spPr>
        <p:txBody>
          <a:bodyPr>
            <a:noAutofit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400" dirty="0" smtClean="0"/>
              <a:t>Income </a:t>
            </a:r>
            <a:r>
              <a:rPr lang="en-US" sz="2400" dirty="0"/>
              <a:t>Inequality and Health: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Expanding </a:t>
            </a:r>
            <a:r>
              <a:rPr lang="en-US" sz="2400" dirty="0"/>
              <a:t>our Understanding of State Level Effects by using a Geospatial Big Data Approach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2862" y="2467992"/>
            <a:ext cx="8440496" cy="2095130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2400" kern="1200">
                <a:solidFill>
                  <a:schemeClr val="bg1"/>
                </a:solidFill>
                <a:latin typeface="Helvetic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1200"/>
              </a:spcAft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 Haithcoat</a:t>
            </a:r>
            <a:r>
              <a:rPr lang="en-US" sz="6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6400" dirty="0">
                <a:latin typeface="Helvetica" panose="020B0604020202020204" pitchFamily="34" charset="0"/>
                <a:cs typeface="Helvetica" panose="020B0604020202020204" pitchFamily="34" charset="0"/>
              </a:rPr>
              <a:t>, Eileen </a:t>
            </a:r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Avery</a:t>
            </a:r>
            <a:r>
              <a:rPr lang="en-US" sz="6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1,2</a:t>
            </a:r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6400" dirty="0">
                <a:latin typeface="Helvetica" panose="020B0604020202020204" pitchFamily="34" charset="0"/>
                <a:cs typeface="Helvetica" panose="020B0604020202020204" pitchFamily="34" charset="0"/>
              </a:rPr>
              <a:t>Kelly </a:t>
            </a:r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Bowers</a:t>
            </a:r>
            <a:r>
              <a:rPr lang="en-US" sz="6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1,3</a:t>
            </a:r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6400" dirty="0">
                <a:latin typeface="Helvetica" panose="020B0604020202020204" pitchFamily="34" charset="0"/>
                <a:cs typeface="Helvetica" panose="020B0604020202020204" pitchFamily="34" charset="0"/>
              </a:rPr>
              <a:t>Richard D. </a:t>
            </a:r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Hammer</a:t>
            </a:r>
            <a:r>
              <a:rPr lang="en-US" sz="6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1,3</a:t>
            </a:r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6400" dirty="0">
                <a:latin typeface="Helvetica" panose="020B0604020202020204" pitchFamily="34" charset="0"/>
                <a:cs typeface="Helvetica" panose="020B0604020202020204" pitchFamily="34" charset="0"/>
              </a:rPr>
              <a:t>and Chi-Ren </a:t>
            </a:r>
            <a:r>
              <a:rPr lang="en-US" sz="6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Shyu</a:t>
            </a:r>
            <a:r>
              <a:rPr lang="en-US" sz="64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1,4</a:t>
            </a:r>
            <a:endParaRPr lang="en-US" sz="8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56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Informatics Institute; </a:t>
            </a:r>
            <a:r>
              <a:rPr lang="en-US" sz="56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Department </a:t>
            </a:r>
            <a:r>
              <a:rPr lang="en-US" sz="5600" dirty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Sociology; </a:t>
            </a:r>
            <a:r>
              <a:rPr lang="en-US" sz="56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Department </a:t>
            </a:r>
            <a:r>
              <a:rPr lang="en-US" sz="5600" dirty="0">
                <a:latin typeface="Helvetica" panose="020B0604020202020204" pitchFamily="34" charset="0"/>
                <a:cs typeface="Helvetica" panose="020B0604020202020204" pitchFamily="34" charset="0"/>
              </a:rPr>
              <a:t>of Pathology &amp; Laboratory </a:t>
            </a:r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Medicine; </a:t>
            </a:r>
            <a:r>
              <a:rPr lang="en-US" sz="56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Department of </a:t>
            </a:r>
            <a:r>
              <a:rPr lang="en-US" sz="5600" dirty="0">
                <a:latin typeface="Helvetica" panose="020B0604020202020204" pitchFamily="34" charset="0"/>
                <a:cs typeface="Helvetica" panose="020B0604020202020204" pitchFamily="34" charset="0"/>
              </a:rPr>
              <a:t>Electrical </a:t>
            </a:r>
            <a:r>
              <a:rPr lang="en-US" sz="5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Engineering)</a:t>
            </a:r>
            <a:r>
              <a:rPr lang="en-US" sz="5600" dirty="0" smtClean="0"/>
              <a:t> </a:t>
            </a:r>
            <a:endParaRPr lang="en-US" sz="5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/>
          </a:p>
          <a:p>
            <a:pPr marL="342900" lvl="1">
              <a:spcBef>
                <a:spcPts val="0"/>
              </a:spcBef>
              <a:spcAft>
                <a:spcPts val="450"/>
              </a:spcAft>
            </a:pPr>
            <a:r>
              <a:rPr lang="en-US" sz="5600" dirty="0">
                <a:solidFill>
                  <a:schemeClr val="bg1"/>
                </a:solidFill>
              </a:rPr>
              <a:t>This work is supported by the NIH BD2K T32 Training grant (5T32LM012410-02)</a:t>
            </a:r>
          </a:p>
          <a:p>
            <a:r>
              <a:rPr lang="en-US" sz="5600" dirty="0"/>
              <a:t>The Big Data ecosystem is supported by the NSF CNS-1429294</a:t>
            </a:r>
          </a:p>
          <a:p>
            <a:endParaRPr lang="en-US" dirty="0"/>
          </a:p>
          <a:p>
            <a:endParaRPr lang="en-US" sz="3300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+mn-lt"/>
              </a:rPr>
              <a:t>Prepared for BigSurv18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+mn-lt"/>
              </a:rPr>
              <a:t>Barcelona, Spain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latin typeface="+mn-lt"/>
              </a:rPr>
              <a:t>October 27, 2018</a:t>
            </a:r>
          </a:p>
          <a:p>
            <a:pPr>
              <a:lnSpc>
                <a:spcPct val="120000"/>
              </a:lnSpc>
            </a:pP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673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486"/>
            <a:ext cx="8229600" cy="686104"/>
          </a:xfrm>
        </p:spPr>
        <p:txBody>
          <a:bodyPr/>
          <a:lstStyle/>
          <a:p>
            <a:r>
              <a:rPr lang="en-US" dirty="0" smtClean="0"/>
              <a:t>County Level Gini Distribution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20" y="785249"/>
            <a:ext cx="7673559" cy="3994399"/>
          </a:xfrm>
        </p:spPr>
      </p:pic>
    </p:spTree>
    <p:extLst>
      <p:ext uri="{BB962C8B-B14F-4D97-AF65-F5344CB8AC3E}">
        <p14:creationId xmlns:p14="http://schemas.microsoft.com/office/powerpoint/2010/main" val="367593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661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Measure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Spatial Association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/>
              <a:t>Local Moran’s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1182"/>
            <a:ext cx="4038600" cy="339447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Local Moran’s I</a:t>
            </a:r>
            <a:r>
              <a:rPr lang="en-US" b="1" dirty="0" smtClean="0"/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is given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3364" y="3845612"/>
            <a:ext cx="3225078" cy="847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98" y="1375719"/>
            <a:ext cx="3658952" cy="1102479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46476" y="2367474"/>
            <a:ext cx="394932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where 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kumimoji="0" lang="en-US" altLang="en-US" sz="1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an the Gini index for county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the mean of the Gini index across all counties (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8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i,j</a:t>
            </a:r>
            <a:r>
              <a:rPr kumimoji="0" lang="en-US" alt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the spatial weight (distance) between county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county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3443" y="1097615"/>
            <a:ext cx="34974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i="1" dirty="0" smtClean="0"/>
          </a:p>
          <a:p>
            <a:r>
              <a:rPr lang="en-US" sz="1400" i="1" dirty="0" smtClean="0"/>
              <a:t>n</a:t>
            </a:r>
            <a:r>
              <a:rPr lang="en-US" sz="1400" dirty="0" smtClean="0"/>
              <a:t> equals </a:t>
            </a:r>
            <a:r>
              <a:rPr lang="en-US" sz="1400" dirty="0"/>
              <a:t>the total number of </a:t>
            </a:r>
            <a:r>
              <a:rPr lang="en-US" sz="1400" dirty="0" smtClean="0"/>
              <a:t>counties </a:t>
            </a:r>
          </a:p>
          <a:p>
            <a:endParaRPr lang="en-US" dirty="0"/>
          </a:p>
          <a:p>
            <a:r>
              <a:rPr lang="en-US" b="1" dirty="0"/>
              <a:t>P</a:t>
            </a:r>
            <a:r>
              <a:rPr lang="en-US" b="1" dirty="0" smtClean="0"/>
              <a:t>ositive Value</a:t>
            </a:r>
            <a:r>
              <a:rPr lang="en-US" dirty="0" smtClean="0"/>
              <a:t>: neighboring </a:t>
            </a:r>
            <a:r>
              <a:rPr lang="en-US" dirty="0"/>
              <a:t>county features have either high or low Gini indexes making it a member of a cluster.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N</a:t>
            </a:r>
            <a:r>
              <a:rPr lang="en-US" b="1" dirty="0" smtClean="0"/>
              <a:t>egative Value</a:t>
            </a:r>
            <a:r>
              <a:rPr lang="en-US" dirty="0" smtClean="0"/>
              <a:t>: neighboring </a:t>
            </a:r>
            <a:r>
              <a:rPr lang="en-US" dirty="0"/>
              <a:t>features have dissimilar values, which flags this county feature as an outlier.</a:t>
            </a:r>
          </a:p>
        </p:txBody>
      </p:sp>
    </p:spTree>
    <p:extLst>
      <p:ext uri="{BB962C8B-B14F-4D97-AF65-F5344CB8AC3E}">
        <p14:creationId xmlns:p14="http://schemas.microsoft.com/office/powerpoint/2010/main" val="82258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441864" y="129004"/>
            <a:ext cx="8111722" cy="650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4C4C4C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alt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Moran’s I  and Correlation Coefficient </a:t>
            </a:r>
            <a:r>
              <a:rPr lang="en-US" altLang="en-US" sz="2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altLang="en-US" sz="2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sz="2800" b="1" i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Differences and Similarities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14001" y="960878"/>
            <a:ext cx="584449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2100" kern="1200">
                <a:solidFill>
                  <a:srgbClr val="666666"/>
                </a:solidFill>
                <a:latin typeface="Helvetica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800" kern="1200">
                <a:solidFill>
                  <a:srgbClr val="666666"/>
                </a:solidFill>
                <a:latin typeface="Helvetica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1500" kern="1200">
                <a:solidFill>
                  <a:srgbClr val="666666"/>
                </a:solidFill>
                <a:latin typeface="Helvetica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350" kern="1200">
                <a:solidFill>
                  <a:srgbClr val="666666"/>
                </a:solidFill>
                <a:latin typeface="Helvetica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»"/>
              <a:defRPr sz="1350" kern="1200">
                <a:solidFill>
                  <a:srgbClr val="666666"/>
                </a:solidFill>
                <a:latin typeface="Helvetica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u="sng" dirty="0" smtClean="0">
                <a:solidFill>
                  <a:schemeClr val="tx1"/>
                </a:solidFill>
              </a:rPr>
              <a:t>Correlation Coefficient </a:t>
            </a:r>
            <a:r>
              <a:rPr lang="en-US" altLang="en-US" sz="2000" b="1" i="1" u="sng" dirty="0" smtClean="0">
                <a:solidFill>
                  <a:schemeClr val="tx1"/>
                </a:solidFill>
              </a:rPr>
              <a:t>r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>
                <a:solidFill>
                  <a:schemeClr val="tx1"/>
                </a:solidFill>
              </a:rPr>
              <a:t>Relationship between </a:t>
            </a:r>
            <a:r>
              <a:rPr lang="en-US" altLang="en-US" sz="1800" u="sng" dirty="0" smtClean="0">
                <a:solidFill>
                  <a:schemeClr val="tx1"/>
                </a:solidFill>
              </a:rPr>
              <a:t>two</a:t>
            </a:r>
            <a:r>
              <a:rPr lang="en-US" altLang="en-US" sz="1800" dirty="0" smtClean="0">
                <a:solidFill>
                  <a:schemeClr val="tx1"/>
                </a:solidFill>
              </a:rPr>
              <a:t> variables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14001" y="2135084"/>
            <a:ext cx="7792034" cy="10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u="sng" kern="0" dirty="0" smtClean="0">
                <a:latin typeface="+mn-lt"/>
                <a:cs typeface="+mn-cs"/>
              </a:rPr>
              <a:t>Moran’s </a:t>
            </a:r>
            <a:r>
              <a:rPr lang="en-US" sz="2000" b="1" u="sng" kern="0" dirty="0">
                <a:latin typeface="+mn-lt"/>
                <a:cs typeface="+mn-cs"/>
              </a:rPr>
              <a:t>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+mn-lt"/>
                <a:cs typeface="+mn-cs"/>
              </a:rPr>
              <a:t>Involves </a:t>
            </a:r>
            <a:r>
              <a:rPr lang="en-US" u="sng" kern="0" dirty="0">
                <a:latin typeface="+mn-lt"/>
                <a:cs typeface="+mn-cs"/>
              </a:rPr>
              <a:t>one</a:t>
            </a:r>
            <a:r>
              <a:rPr lang="en-US" kern="0" dirty="0">
                <a:latin typeface="+mn-lt"/>
                <a:cs typeface="+mn-cs"/>
              </a:rPr>
              <a:t> variable </a:t>
            </a:r>
            <a:r>
              <a:rPr lang="en-US" kern="0" dirty="0" smtClean="0">
                <a:latin typeface="+mn-lt"/>
                <a:cs typeface="+mn-cs"/>
              </a:rPr>
              <a:t>only and is the correlation </a:t>
            </a:r>
            <a:r>
              <a:rPr lang="en-US" kern="0" dirty="0">
                <a:latin typeface="+mn-lt"/>
                <a:cs typeface="+mn-cs"/>
              </a:rPr>
              <a:t>between variable, X,  and  the  </a:t>
            </a:r>
            <a:r>
              <a:rPr lang="en-US" kern="0" dirty="0" smtClean="0">
                <a:latin typeface="+mn-lt"/>
                <a:cs typeface="+mn-cs"/>
              </a:rPr>
              <a:t>spatial lag </a:t>
            </a:r>
            <a:r>
              <a:rPr lang="en-US" kern="0" dirty="0">
                <a:latin typeface="+mn-lt"/>
                <a:cs typeface="+mn-cs"/>
              </a:rPr>
              <a:t>of X formed by averaging all the values of X for the neighboring polygons </a:t>
            </a:r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4570343" y="868177"/>
            <a:ext cx="2487601" cy="1605086"/>
            <a:chOff x="5627043" y="838200"/>
            <a:chExt cx="3516957" cy="2251750"/>
          </a:xfrm>
        </p:grpSpPr>
        <p:pic>
          <p:nvPicPr>
            <p:cNvPr id="33" name="Picture 6" descr="Scatterplot r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0" y="838200"/>
              <a:ext cx="3016250" cy="1919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26"/>
            <p:cNvSpPr txBox="1">
              <a:spLocks noChangeArrowheads="1"/>
            </p:cNvSpPr>
            <p:nvPr/>
          </p:nvSpPr>
          <p:spPr bwMode="auto">
            <a:xfrm>
              <a:off x="7010400" y="2689840"/>
              <a:ext cx="13099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/>
                <a:t>Education</a:t>
              </a:r>
            </a:p>
          </p:txBody>
        </p:sp>
        <p:sp>
          <p:nvSpPr>
            <p:cNvPr id="35" name="TextBox 27"/>
            <p:cNvSpPr txBox="1">
              <a:spLocks noChangeArrowheads="1"/>
            </p:cNvSpPr>
            <p:nvPr/>
          </p:nvSpPr>
          <p:spPr bwMode="auto">
            <a:xfrm rot="16200000">
              <a:off x="5329206" y="1745638"/>
              <a:ext cx="995785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/>
                <a:t>Income</a:t>
              </a:r>
            </a:p>
          </p:txBody>
        </p:sp>
      </p:grpSp>
      <p:sp>
        <p:nvSpPr>
          <p:cNvPr id="42" name="Oval 18"/>
          <p:cNvSpPr>
            <a:spLocks noChangeArrowheads="1"/>
          </p:cNvSpPr>
          <p:nvPr/>
        </p:nvSpPr>
        <p:spPr bwMode="auto">
          <a:xfrm>
            <a:off x="7057944" y="754747"/>
            <a:ext cx="814388" cy="3016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dirty="0"/>
              <a:t>r = 0.71</a:t>
            </a:r>
          </a:p>
        </p:txBody>
      </p:sp>
      <p:grpSp>
        <p:nvGrpSpPr>
          <p:cNvPr id="48" name="Group 27"/>
          <p:cNvGrpSpPr>
            <a:grpSpLocks/>
          </p:cNvGrpSpPr>
          <p:nvPr/>
        </p:nvGrpSpPr>
        <p:grpSpPr bwMode="auto">
          <a:xfrm>
            <a:off x="3732795" y="3026563"/>
            <a:ext cx="3566846" cy="1681955"/>
            <a:chOff x="4116700" y="2590800"/>
            <a:chExt cx="3567507" cy="1682015"/>
          </a:xfrm>
        </p:grpSpPr>
        <p:pic>
          <p:nvPicPr>
            <p:cNvPr id="49" name="Picture 5" descr="Scatterplot r=-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605" y="2590800"/>
              <a:ext cx="2303994" cy="132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6560553" y="2741792"/>
              <a:ext cx="814886" cy="30198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r = -0.71</a:t>
              </a:r>
            </a:p>
          </p:txBody>
        </p:sp>
        <p:sp>
          <p:nvSpPr>
            <p:cNvPr id="51" name="TextBox 28"/>
            <p:cNvSpPr txBox="1">
              <a:spLocks noChangeArrowheads="1"/>
            </p:cNvSpPr>
            <p:nvPr/>
          </p:nvSpPr>
          <p:spPr bwMode="auto">
            <a:xfrm>
              <a:off x="5060988" y="3872705"/>
              <a:ext cx="26232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dirty="0"/>
                <a:t>Grocery Store Density</a:t>
              </a:r>
            </a:p>
          </p:txBody>
        </p:sp>
        <p:sp>
          <p:nvSpPr>
            <p:cNvPr id="52" name="TextBox 29"/>
            <p:cNvSpPr txBox="1">
              <a:spLocks noChangeArrowheads="1"/>
            </p:cNvSpPr>
            <p:nvPr/>
          </p:nvSpPr>
          <p:spPr bwMode="auto">
            <a:xfrm>
              <a:off x="4116700" y="2590800"/>
              <a:ext cx="1046906" cy="12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altLang="en-US" sz="1800" b="1" dirty="0"/>
                <a:t>Grocery Store Density Nearby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and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C</a:t>
            </a:r>
            <a:r>
              <a:rPr lang="en-US" b="1" u="sng" dirty="0" smtClean="0">
                <a:solidFill>
                  <a:schemeClr val="tx1"/>
                </a:solidFill>
              </a:rPr>
              <a:t>luster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is developed by assessing each county’s Gini value through evaluating it against its neighborhood of counties within a specified distance threshold. </a:t>
            </a:r>
            <a:r>
              <a:rPr lang="en-US" dirty="0" smtClean="0">
                <a:solidFill>
                  <a:schemeClr val="tx1"/>
                </a:solidFill>
              </a:rPr>
              <a:t>A statistically </a:t>
            </a:r>
            <a:r>
              <a:rPr lang="en-US" dirty="0">
                <a:solidFill>
                  <a:schemeClr val="tx1"/>
                </a:solidFill>
              </a:rPr>
              <a:t>significant </a:t>
            </a:r>
            <a:r>
              <a:rPr lang="en-US" dirty="0" smtClean="0">
                <a:solidFill>
                  <a:schemeClr val="tx1"/>
                </a:solidFill>
              </a:rPr>
              <a:t>cluster </a:t>
            </a:r>
            <a:r>
              <a:rPr lang="en-US" dirty="0">
                <a:solidFill>
                  <a:schemeClr val="tx1"/>
                </a:solidFill>
              </a:rPr>
              <a:t>of Gini values represents regionalized areas where surrounding counties share similar values.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county with a high Gini index surrounded by other highs, would be labeled </a:t>
            </a:r>
            <a:r>
              <a:rPr lang="en-US" b="1" dirty="0">
                <a:solidFill>
                  <a:schemeClr val="tx1"/>
                </a:solidFill>
              </a:rPr>
              <a:t>HH</a:t>
            </a:r>
            <a:r>
              <a:rPr lang="en-US" dirty="0"/>
              <a:t> as a member of a high Gini index cluster, and </a:t>
            </a:r>
            <a:r>
              <a:rPr lang="en-US" b="1" dirty="0">
                <a:solidFill>
                  <a:schemeClr val="tx1"/>
                </a:solidFill>
              </a:rPr>
              <a:t>LL</a:t>
            </a:r>
            <a:r>
              <a:rPr lang="en-US" dirty="0"/>
              <a:t> for a county with a low Gini index associating with low Gini index cluster. 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 </a:t>
            </a:r>
            <a:r>
              <a:rPr lang="en-US" b="1" u="sng" dirty="0">
                <a:solidFill>
                  <a:schemeClr val="tx1"/>
                </a:solidFill>
              </a:rPr>
              <a:t>outlier</a:t>
            </a:r>
            <a:r>
              <a:rPr lang="en-US" dirty="0">
                <a:solidFill>
                  <a:schemeClr val="tx1"/>
                </a:solidFill>
              </a:rPr>
              <a:t> is then defined relative to a cluster as being a county Gini index that falls within the space of an assembled cluster that is significantly dissimilar to that associated cluster.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 </a:t>
            </a:r>
            <a:r>
              <a:rPr lang="en-US" dirty="0"/>
              <a:t>county with a high Gini index would be labeled </a:t>
            </a:r>
            <a:r>
              <a:rPr lang="en-US" b="1" dirty="0">
                <a:solidFill>
                  <a:schemeClr val="tx1"/>
                </a:solidFill>
              </a:rPr>
              <a:t>HL</a:t>
            </a:r>
            <a:r>
              <a:rPr lang="en-US" dirty="0"/>
              <a:t> as an outlier if its surrounding counties are primarily low </a:t>
            </a:r>
            <a:r>
              <a:rPr lang="en-US" dirty="0" smtClean="0"/>
              <a:t>values, </a:t>
            </a:r>
            <a:r>
              <a:rPr lang="en-US" dirty="0"/>
              <a:t>or </a:t>
            </a:r>
            <a:r>
              <a:rPr lang="en-US" b="1" dirty="0" smtClean="0">
                <a:solidFill>
                  <a:schemeClr val="tx1"/>
                </a:solidFill>
              </a:rPr>
              <a:t>LH</a:t>
            </a:r>
            <a:r>
              <a:rPr lang="en-US" dirty="0" smtClean="0"/>
              <a:t> as an </a:t>
            </a:r>
            <a:r>
              <a:rPr lang="en-US" dirty="0"/>
              <a:t>outlier in which a low value is surrounded primarily by high </a:t>
            </a:r>
            <a:r>
              <a:rPr lang="en-US" dirty="0" smtClean="0"/>
              <a:t>values.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Statistical </a:t>
            </a:r>
            <a:r>
              <a:rPr lang="en-US" dirty="0">
                <a:solidFill>
                  <a:schemeClr val="tx1"/>
                </a:solidFill>
              </a:rPr>
              <a:t>significance for this assessment was set at 95% confidence level.</a:t>
            </a:r>
          </a:p>
        </p:txBody>
      </p:sp>
    </p:spTree>
    <p:extLst>
      <p:ext uri="{BB962C8B-B14F-4D97-AF65-F5344CB8AC3E}">
        <p14:creationId xmlns:p14="http://schemas.microsoft.com/office/powerpoint/2010/main" val="20773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964"/>
            <a:ext cx="8229600" cy="603446"/>
          </a:xfrm>
        </p:spPr>
        <p:txBody>
          <a:bodyPr/>
          <a:lstStyle/>
          <a:p>
            <a:r>
              <a:rPr lang="en-US" dirty="0"/>
              <a:t>Clustering and Outliers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8" y="821410"/>
            <a:ext cx="7392279" cy="3943367"/>
          </a:xfrm>
        </p:spPr>
      </p:pic>
    </p:spTree>
    <p:extLst>
      <p:ext uri="{BB962C8B-B14F-4D97-AF65-F5344CB8AC3E}">
        <p14:creationId xmlns:p14="http://schemas.microsoft.com/office/powerpoint/2010/main" val="202223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Index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41915" y="270713"/>
            <a:ext cx="5349484" cy="7925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77" y="1127962"/>
            <a:ext cx="6748220" cy="3646575"/>
          </a:xfrm>
        </p:spPr>
      </p:pic>
    </p:spTree>
    <p:extLst>
      <p:ext uri="{BB962C8B-B14F-4D97-AF65-F5344CB8AC3E}">
        <p14:creationId xmlns:p14="http://schemas.microsoft.com/office/powerpoint/2010/main" val="39475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Index High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9" y="1200150"/>
            <a:ext cx="6637232" cy="353673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022" y="366930"/>
            <a:ext cx="4300104" cy="64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0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Uniformity Index 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24" y="368388"/>
            <a:ext cx="4405987" cy="59250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86" y="1200150"/>
            <a:ext cx="6689151" cy="3550897"/>
          </a:xfrm>
        </p:spPr>
      </p:pic>
    </p:spTree>
    <p:extLst>
      <p:ext uri="{BB962C8B-B14F-4D97-AF65-F5344CB8AC3E}">
        <p14:creationId xmlns:p14="http://schemas.microsoft.com/office/powerpoint/2010/main" val="168191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and Analytic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for MHI, health insurance (state and individual), % on SNAP, age, race, ethnicity, education, income, relationship status, health behaviors</a:t>
            </a:r>
          </a:p>
          <a:p>
            <a:endParaRPr lang="en-US" dirty="0"/>
          </a:p>
          <a:p>
            <a:r>
              <a:rPr lang="en-US" dirty="0" smtClean="0"/>
              <a:t>Hierarchical logistic regression models. Random intercepts. Individuals nested within states. Weights utilized.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4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20470" cy="470780"/>
          </a:xfrm>
        </p:spPr>
        <p:txBody>
          <a:bodyPr>
            <a:noAutofit/>
          </a:bodyPr>
          <a:lstStyle/>
          <a:p>
            <a:r>
              <a:rPr lang="en-US" dirty="0" smtClean="0"/>
              <a:t>Descriptive Statistics for all Variables </a:t>
            </a:r>
            <a:br>
              <a:rPr lang="en-US" dirty="0" smtClean="0"/>
            </a:br>
            <a:r>
              <a:rPr lang="en-US" sz="2400" dirty="0" smtClean="0"/>
              <a:t>(n = 954,671 / 48)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3020"/>
          <a:stretch/>
        </p:blipFill>
        <p:spPr>
          <a:xfrm>
            <a:off x="536302" y="949911"/>
            <a:ext cx="3966489" cy="3320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6472" b="724"/>
          <a:stretch/>
        </p:blipFill>
        <p:spPr>
          <a:xfrm>
            <a:off x="4712291" y="1348351"/>
            <a:ext cx="3974509" cy="283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075" y="1036183"/>
            <a:ext cx="3976315" cy="3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7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033"/>
            <a:ext cx="8229600" cy="3653590"/>
          </a:xfrm>
        </p:spPr>
        <p:txBody>
          <a:bodyPr>
            <a:noAutofit/>
          </a:bodyPr>
          <a:lstStyle/>
          <a:p>
            <a:r>
              <a:rPr lang="en-US" sz="2200" dirty="0" smtClean="0"/>
              <a:t>New directions in big data technology allow scholars to answer new or revisit existing research questions in unique ways</a:t>
            </a:r>
          </a:p>
          <a:p>
            <a:r>
              <a:rPr lang="en-US" sz="2200" dirty="0" smtClean="0"/>
              <a:t>Team currently working on a big data tool “</a:t>
            </a:r>
            <a:r>
              <a:rPr lang="en-US" sz="2200" dirty="0"/>
              <a:t>Geospatial Health Context Big </a:t>
            </a:r>
            <a:r>
              <a:rPr lang="en-US" sz="2200" dirty="0" smtClean="0"/>
              <a:t>Table” (</a:t>
            </a:r>
            <a:r>
              <a:rPr lang="en-US" sz="2200" dirty="0" err="1" smtClean="0"/>
              <a:t>GeoHCBT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Table contains/will contain variables that include decennial census and American Community Survey data, land use/greenspace, pollution/exposures, crime, and so forth </a:t>
            </a:r>
          </a:p>
          <a:p>
            <a:r>
              <a:rPr lang="en-US" sz="2200" dirty="0" smtClean="0"/>
              <a:t>Here it is used to examine the relationship between income inequality and health in a unique way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605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 smtClean="0"/>
              <a:t>Hierarchical Logistic Regressions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Health Outcomes on Measures of </a:t>
            </a:r>
            <a:r>
              <a:rPr lang="en-US" sz="2000" dirty="0" smtClean="0"/>
              <a:t>Inequality </a:t>
            </a:r>
            <a:r>
              <a:rPr lang="en-US" sz="2000" dirty="0"/>
              <a:t>and Uniformity in Inequality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42" y="905522"/>
            <a:ext cx="8249144" cy="37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3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7870"/>
            <a:ext cx="4038600" cy="2679591"/>
          </a:xfrm>
        </p:spPr>
        <p:txBody>
          <a:bodyPr>
            <a:noAutofit/>
          </a:bodyPr>
          <a:lstStyle/>
          <a:p>
            <a:r>
              <a:rPr lang="en-US" sz="1800" dirty="0" smtClean="0"/>
              <a:t>Income </a:t>
            </a:r>
            <a:r>
              <a:rPr lang="en-US" sz="1800" dirty="0"/>
              <a:t>inequality, as captured by the Gini coefficient, did not significantly increase the odds of any outcome. </a:t>
            </a:r>
            <a:endParaRPr lang="en-US" sz="1800" dirty="0" smtClean="0"/>
          </a:p>
          <a:p>
            <a:r>
              <a:rPr lang="en-US" sz="1800" dirty="0" smtClean="0"/>
              <a:t>Residents </a:t>
            </a:r>
            <a:r>
              <a:rPr lang="en-US" sz="1800" dirty="0"/>
              <a:t>of states </a:t>
            </a:r>
            <a:r>
              <a:rPr lang="en-US" sz="1800" dirty="0" smtClean="0"/>
              <a:t>with </a:t>
            </a:r>
            <a:r>
              <a:rPr lang="en-US" sz="1800" dirty="0"/>
              <a:t>more uniformly high levels of inequality across space are more likely to </a:t>
            </a:r>
            <a:r>
              <a:rPr lang="en-US" sz="1800" dirty="0" smtClean="0"/>
              <a:t>report: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below </a:t>
            </a:r>
            <a:r>
              <a:rPr lang="en-US" sz="1500" dirty="0"/>
              <a:t>average health, </a:t>
            </a:r>
            <a:endParaRPr lang="en-US" sz="15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cardiovascular </a:t>
            </a:r>
            <a:r>
              <a:rPr lang="en-US" sz="1500" dirty="0"/>
              <a:t>disease, </a:t>
            </a:r>
            <a:endParaRPr lang="en-US" sz="15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difficulty concentrating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/>
              <a:t>lack </a:t>
            </a:r>
            <a:r>
              <a:rPr lang="en-US" sz="1500" dirty="0"/>
              <a:t>access to care due to cost. </a:t>
            </a:r>
            <a:endParaRPr lang="en-US" sz="15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969" y="589031"/>
            <a:ext cx="4238683" cy="40895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However, Gini </a:t>
            </a:r>
            <a:r>
              <a:rPr lang="en-US" dirty="0"/>
              <a:t>reduced the odds of obesity and </a:t>
            </a:r>
            <a:r>
              <a:rPr lang="en-US" dirty="0" smtClean="0"/>
              <a:t>depression, </a:t>
            </a:r>
            <a:r>
              <a:rPr lang="en-US" dirty="0"/>
              <a:t>and residents </a:t>
            </a:r>
            <a:r>
              <a:rPr lang="en-US" dirty="0" smtClean="0"/>
              <a:t>with </a:t>
            </a:r>
            <a:r>
              <a:rPr lang="en-US" dirty="0"/>
              <a:t>more uniformly low inequality states were more likely to be obese. </a:t>
            </a:r>
            <a:endParaRPr lang="en-US" dirty="0" smtClean="0"/>
          </a:p>
          <a:p>
            <a:r>
              <a:rPr lang="en-US" dirty="0" smtClean="0"/>
              <a:t>These findings, while disputing the </a:t>
            </a:r>
            <a:r>
              <a:rPr lang="en-US" dirty="0"/>
              <a:t>IIH, </a:t>
            </a:r>
            <a:r>
              <a:rPr lang="en-US" dirty="0" smtClean="0"/>
              <a:t>suggest inequality, </a:t>
            </a:r>
            <a:r>
              <a:rPr lang="en-US" dirty="0"/>
              <a:t>and its distribution across </a:t>
            </a:r>
            <a:r>
              <a:rPr lang="en-US" dirty="0" smtClean="0"/>
              <a:t>space, matters differently for different health outcomes.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nature of </a:t>
            </a:r>
            <a:r>
              <a:rPr lang="en-US" dirty="0" smtClean="0"/>
              <a:t>the dispersion </a:t>
            </a:r>
            <a:r>
              <a:rPr lang="en-US" dirty="0"/>
              <a:t>of inequality across </a:t>
            </a:r>
            <a:r>
              <a:rPr lang="en-US" dirty="0" smtClean="0"/>
              <a:t>geographies </a:t>
            </a:r>
            <a:r>
              <a:rPr lang="en-US" dirty="0"/>
              <a:t>is an important variable to consider when evaluating the IIH.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7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981" y="1097336"/>
            <a:ext cx="4038600" cy="3323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Grouping Analysis based on positive and negative variable correlations / associations with Gini Index</a:t>
            </a:r>
          </a:p>
          <a:p>
            <a:r>
              <a:rPr lang="en-US" dirty="0" smtClean="0"/>
              <a:t>Explore other inequality measures </a:t>
            </a:r>
          </a:p>
          <a:p>
            <a:r>
              <a:rPr lang="en-US" dirty="0" smtClean="0"/>
              <a:t>Explore the stability of these relationships across various geographic levels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1679"/>
          <a:stretch/>
        </p:blipFill>
        <p:spPr>
          <a:xfrm>
            <a:off x="4572000" y="2438686"/>
            <a:ext cx="4038600" cy="223434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b="3610"/>
          <a:stretch/>
        </p:blipFill>
        <p:spPr>
          <a:xfrm>
            <a:off x="4572000" y="205979"/>
            <a:ext cx="4027381" cy="223270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033608" y="1633625"/>
            <a:ext cx="641973" cy="64798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7969037" y="3814143"/>
            <a:ext cx="706544" cy="6479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9037" y="3552533"/>
            <a:ext cx="841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Positive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69037" y="1366606"/>
            <a:ext cx="841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Negative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94795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4685"/>
          </a:xfrm>
        </p:spPr>
        <p:txBody>
          <a:bodyPr>
            <a:noAutofit/>
          </a:bodyPr>
          <a:lstStyle/>
          <a:p>
            <a:r>
              <a:rPr lang="en-US" dirty="0" smtClean="0"/>
              <a:t>Unique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8249"/>
            <a:ext cx="2529636" cy="4126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Typical Geospatial DB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86836" y="740664"/>
            <a:ext cx="30555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1800" kern="1200">
                <a:solidFill>
                  <a:srgbClr val="4C4C4C"/>
                </a:solidFill>
                <a:latin typeface="Helvetica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500" kern="1200">
                <a:solidFill>
                  <a:srgbClr val="4C4C4C"/>
                </a:solidFill>
                <a:latin typeface="Helvetica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•"/>
              <a:defRPr sz="1350" kern="1200">
                <a:solidFill>
                  <a:srgbClr val="4C4C4C"/>
                </a:solidFill>
                <a:latin typeface="Helvetica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–"/>
              <a:defRPr sz="1200" kern="1200">
                <a:solidFill>
                  <a:srgbClr val="4C4C4C"/>
                </a:solidFill>
                <a:latin typeface="Helvetica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spcAft>
                <a:spcPts val="900"/>
              </a:spcAft>
              <a:buFont typeface="Arial"/>
              <a:buChar char="»"/>
              <a:defRPr sz="1050" kern="1200">
                <a:solidFill>
                  <a:srgbClr val="4C4C4C"/>
                </a:solidFill>
                <a:latin typeface="Helvetica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Typical Relational DB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7" y="1424515"/>
            <a:ext cx="2569465" cy="2755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552" y="1291505"/>
            <a:ext cx="2192117" cy="3112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2336" y="572244"/>
            <a:ext cx="27633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Using Spark big data ecosystem - Clusters</a:t>
            </a:r>
          </a:p>
          <a:p>
            <a:endParaRPr lang="en-US" sz="1600" dirty="0"/>
          </a:p>
          <a:p>
            <a:r>
              <a:rPr lang="en-US" sz="1600" b="1" dirty="0"/>
              <a:t>Defined a point file with 318 million points for contiguous 48 states.</a:t>
            </a:r>
          </a:p>
          <a:p>
            <a:endParaRPr lang="en-US" sz="1600" dirty="0"/>
          </a:p>
          <a:p>
            <a:r>
              <a:rPr lang="en-US" sz="1200" b="1" u="sng" dirty="0"/>
              <a:t>Determined Main Common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Census Geography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Zip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Watershed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School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Etc.</a:t>
            </a:r>
          </a:p>
          <a:p>
            <a:endParaRPr lang="en-US" sz="1400" dirty="0"/>
          </a:p>
          <a:p>
            <a:r>
              <a:rPr lang="en-US" sz="1400" dirty="0"/>
              <a:t>Created point summary counts for all geographies to use for analytics</a:t>
            </a:r>
          </a:p>
        </p:txBody>
      </p:sp>
    </p:spTree>
    <p:extLst>
      <p:ext uri="{BB962C8B-B14F-4D97-AF65-F5344CB8AC3E}">
        <p14:creationId xmlns:p14="http://schemas.microsoft.com/office/powerpoint/2010/main" val="299911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3" y="186424"/>
            <a:ext cx="7262546" cy="642938"/>
          </a:xfrm>
        </p:spPr>
        <p:txBody>
          <a:bodyPr>
            <a:no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Relevance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8271" y="829361"/>
            <a:ext cx="79366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Geospatial Health Context Cube provides: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Health Researchers </a:t>
            </a:r>
            <a:r>
              <a:rPr lang="en-US" sz="2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 integrated big data repository to: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Search - Enable stronger research designs (i.e. develop sampling / surveillance approached).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Explore - Understand spatial interaction models.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Add </a:t>
            </a:r>
            <a:r>
              <a:rPr lang="en-US" sz="22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contextually </a:t>
            </a:r>
            <a:r>
              <a:rPr lang="en-US" sz="2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derived characteristics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Decision Makers </a:t>
            </a:r>
            <a:r>
              <a:rPr lang="en-US" sz="2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with a new tool to evaluate policy implications and focus on areas / populations affected.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2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Public Health Professionals </a:t>
            </a:r>
            <a:r>
              <a:rPr lang="en-US" sz="22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 ability to identify, mitigate, and potentially prevent health disparities. </a:t>
            </a:r>
          </a:p>
        </p:txBody>
      </p:sp>
    </p:spTree>
    <p:extLst>
      <p:ext uri="{BB962C8B-B14F-4D97-AF65-F5344CB8AC3E}">
        <p14:creationId xmlns:p14="http://schemas.microsoft.com/office/powerpoint/2010/main" val="204314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Inequality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Income inequality hypothesis</a:t>
            </a:r>
          </a:p>
          <a:p>
            <a:pPr lvl="1"/>
            <a:r>
              <a:rPr lang="en-US" sz="2400" dirty="0" smtClean="0"/>
              <a:t>Strong and weak versions</a:t>
            </a:r>
          </a:p>
          <a:p>
            <a:r>
              <a:rPr lang="en-US" sz="2400" dirty="0" smtClean="0"/>
              <a:t>Individual level hypotheses (absolute and relative income, deprivation, relative position)</a:t>
            </a:r>
          </a:p>
          <a:p>
            <a:r>
              <a:rPr lang="en-US" sz="2400" dirty="0" smtClean="0"/>
              <a:t>Mechanisms</a:t>
            </a:r>
          </a:p>
          <a:p>
            <a:r>
              <a:rPr lang="en-US" sz="2400" dirty="0" smtClean="0"/>
              <a:t>Issues with geography</a:t>
            </a:r>
            <a:endParaRPr lang="en-US" sz="2400" dirty="0" smtClean="0"/>
          </a:p>
          <a:p>
            <a:r>
              <a:rPr lang="en-US" sz="2400" dirty="0" smtClean="0"/>
              <a:t>Our </a:t>
            </a:r>
            <a:r>
              <a:rPr lang="en-US" sz="2400" dirty="0"/>
              <a:t>focus is on ecological income inequality, or the extent of inequality that exists in a given place.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9911"/>
            <a:ext cx="8229600" cy="3644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In this research, we utilize advances in geospatial big data tools and apply them to </a:t>
            </a:r>
            <a:r>
              <a:rPr lang="en-US" sz="2400" dirty="0" smtClean="0"/>
              <a:t>traditional </a:t>
            </a:r>
            <a:r>
              <a:rPr lang="en-US" sz="2400" dirty="0"/>
              <a:t>survey data in order to </a:t>
            </a:r>
            <a:r>
              <a:rPr lang="en-US" sz="2400" dirty="0" smtClean="0"/>
              <a:t>examine</a:t>
            </a:r>
          </a:p>
          <a:p>
            <a:pPr marL="457200" indent="-457200">
              <a:buAutoNum type="alphaUcParenR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extent to which overall income inequality in states as captured by the Gini </a:t>
            </a:r>
            <a:r>
              <a:rPr lang="en-US" sz="2400" dirty="0" smtClean="0"/>
              <a:t>coefficient </a:t>
            </a:r>
          </a:p>
          <a:p>
            <a:pPr marL="457200" indent="-457200">
              <a:buAutoNum type="alphaUcParenR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overall uniformity of this measure within </a:t>
            </a:r>
            <a:r>
              <a:rPr lang="en-US" sz="2400" dirty="0" smtClean="0"/>
              <a:t>states </a:t>
            </a:r>
            <a:r>
              <a:rPr lang="en-US" sz="2400" dirty="0"/>
              <a:t>across </a:t>
            </a:r>
            <a:r>
              <a:rPr lang="en-US" sz="2400" dirty="0" smtClean="0"/>
              <a:t>counties  </a:t>
            </a:r>
          </a:p>
          <a:p>
            <a:pPr marL="457200" indent="-457200">
              <a:buAutoNum type="alphaUcParenR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extent to which </a:t>
            </a:r>
            <a:r>
              <a:rPr lang="en-US" sz="2400" dirty="0" smtClean="0"/>
              <a:t>this inequality </a:t>
            </a:r>
            <a:r>
              <a:rPr lang="en-US" sz="2400" dirty="0"/>
              <a:t>is more uniformly high or </a:t>
            </a:r>
            <a:r>
              <a:rPr lang="en-US" sz="2400" dirty="0" smtClean="0"/>
              <a:t>low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 are </a:t>
            </a:r>
            <a:r>
              <a:rPr lang="en-US" sz="2400" dirty="0"/>
              <a:t>associated with </a:t>
            </a:r>
            <a:r>
              <a:rPr lang="en-US" sz="2400" dirty="0" smtClean="0"/>
              <a:t>health </a:t>
            </a:r>
            <a:r>
              <a:rPr lang="en-US" sz="2400" dirty="0"/>
              <a:t>outcomes </a:t>
            </a:r>
            <a:r>
              <a:rPr lang="en-US" sz="2400" dirty="0" smtClean="0"/>
              <a:t>in the </a:t>
            </a:r>
            <a:r>
              <a:rPr lang="en-US" sz="2400" dirty="0" smtClean="0"/>
              <a:t>Behavioral Risk Factor Surveillance System (BRFSS).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Results </a:t>
            </a:r>
            <a:r>
              <a:rPr lang="en-US" sz="2400" dirty="0"/>
              <a:t>add to a better understanding about the ways that the relationship plays out across space within higher levels of geography such as large political units. </a:t>
            </a:r>
          </a:p>
          <a:p>
            <a:pPr marL="457200" indent="-457200">
              <a:buAutoNum type="alphaUcParenR"/>
            </a:pPr>
            <a:endParaRPr lang="en-US" dirty="0"/>
          </a:p>
          <a:p>
            <a:pPr marL="457200" indent="-457200">
              <a:buAutoNum type="alphaU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7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9911"/>
            <a:ext cx="4038600" cy="3302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Physical Health: </a:t>
            </a:r>
          </a:p>
          <a:p>
            <a:pPr marL="457200" indent="-457200">
              <a:buAutoNum type="arabicParenR"/>
            </a:pPr>
            <a:r>
              <a:rPr lang="en-US" sz="1800" i="1" dirty="0" smtClean="0"/>
              <a:t>Obese </a:t>
            </a:r>
            <a:r>
              <a:rPr lang="en-US" sz="1800" dirty="0" smtClean="0"/>
              <a:t>if the respondent’s body mass index (BMI) is 30 or above </a:t>
            </a:r>
          </a:p>
          <a:p>
            <a:pPr marL="457200" indent="-457200">
              <a:buAutoNum type="arabicParenR"/>
            </a:pPr>
            <a:r>
              <a:rPr lang="en-US" sz="1800" dirty="0"/>
              <a:t>D</a:t>
            </a:r>
            <a:r>
              <a:rPr lang="en-US" sz="1800" dirty="0" smtClean="0"/>
              <a:t>iagnosis of </a:t>
            </a:r>
            <a:r>
              <a:rPr lang="en-US" sz="1800" i="1" dirty="0" smtClean="0"/>
              <a:t>chronic obstructive pulmonary disease </a:t>
            </a:r>
            <a:r>
              <a:rPr lang="en-US" sz="1800" dirty="0" smtClean="0"/>
              <a:t>(COPD) </a:t>
            </a:r>
          </a:p>
          <a:p>
            <a:pPr marL="457200" indent="-457200">
              <a:buAutoNum type="arabicParenR"/>
            </a:pPr>
            <a:r>
              <a:rPr lang="en-US" sz="1800" dirty="0"/>
              <a:t>D</a:t>
            </a:r>
            <a:r>
              <a:rPr lang="en-US" sz="1800" dirty="0" smtClean="0"/>
              <a:t>iagnosis of </a:t>
            </a:r>
            <a:r>
              <a:rPr lang="en-US" sz="1800" i="1" dirty="0" smtClean="0"/>
              <a:t>cardiovascular disease </a:t>
            </a:r>
            <a:r>
              <a:rPr lang="en-US" sz="1800" dirty="0" smtClean="0"/>
              <a:t>(CVD) </a:t>
            </a:r>
          </a:p>
          <a:p>
            <a:pPr marL="457200" indent="-457200">
              <a:buAutoNum type="arabicParenR"/>
            </a:pPr>
            <a:r>
              <a:rPr lang="en-US" sz="1800" dirty="0"/>
              <a:t>F</a:t>
            </a:r>
            <a:r>
              <a:rPr lang="en-US" sz="1800" dirty="0" smtClean="0"/>
              <a:t>air or poor </a:t>
            </a:r>
            <a:r>
              <a:rPr lang="en-US" sz="1800" i="1" dirty="0" smtClean="0"/>
              <a:t>self-rated health</a:t>
            </a:r>
            <a:r>
              <a:rPr lang="en-US" sz="1800" dirty="0" smtClean="0"/>
              <a:t> (versus excellent, very good, or good).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1840"/>
            <a:ext cx="4038600" cy="448322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b="1" dirty="0"/>
              <a:t>M</a:t>
            </a:r>
            <a:r>
              <a:rPr lang="en-US" sz="4200" b="1" dirty="0" smtClean="0"/>
              <a:t>ental Health: 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en-US" sz="4200" dirty="0"/>
              <a:t>D</a:t>
            </a:r>
            <a:r>
              <a:rPr lang="en-US" sz="4200" dirty="0" smtClean="0"/>
              <a:t>iagnosed </a:t>
            </a:r>
            <a:r>
              <a:rPr lang="en-US" sz="4200" dirty="0"/>
              <a:t>with </a:t>
            </a:r>
            <a:r>
              <a:rPr lang="en-US" sz="4200" i="1" dirty="0"/>
              <a:t>depression</a:t>
            </a:r>
            <a:r>
              <a:rPr lang="en-US" sz="4200" dirty="0"/>
              <a:t> (including depression, major depression</a:t>
            </a:r>
            <a:r>
              <a:rPr lang="en-US" sz="4200" dirty="0" smtClean="0"/>
              <a:t>, </a:t>
            </a:r>
            <a:r>
              <a:rPr lang="en-US" sz="4200" dirty="0"/>
              <a:t>or minor depression</a:t>
            </a:r>
            <a:r>
              <a:rPr lang="en-US" sz="4200" dirty="0" smtClean="0"/>
              <a:t>). </a:t>
            </a:r>
          </a:p>
          <a:p>
            <a:pPr marL="457200" indent="-457200">
              <a:buFont typeface="+mj-lt"/>
              <a:buAutoNum type="arabicParenR" startAt="5"/>
            </a:pPr>
            <a:r>
              <a:rPr lang="en-US" sz="4200" dirty="0" smtClean="0"/>
              <a:t>If yes to: “Because </a:t>
            </a:r>
            <a:r>
              <a:rPr lang="en-US" sz="4200" dirty="0"/>
              <a:t>of a physical, mental, or emotional condition, do you have serious difficulty concentrating, remembering, or making decisions</a:t>
            </a:r>
            <a:r>
              <a:rPr lang="en-US" sz="4200" dirty="0" smtClean="0"/>
              <a:t>?”</a:t>
            </a:r>
          </a:p>
          <a:p>
            <a:pPr marL="0" indent="0">
              <a:buNone/>
            </a:pPr>
            <a:r>
              <a:rPr lang="en-US" sz="4200" b="1" dirty="0" smtClean="0"/>
              <a:t>Accessibility: </a:t>
            </a:r>
          </a:p>
          <a:p>
            <a:pPr marL="457200" indent="-457200">
              <a:buFont typeface="+mj-lt"/>
              <a:buAutoNum type="arabicParenR" startAt="6"/>
            </a:pPr>
            <a:r>
              <a:rPr lang="en-US" sz="4200" dirty="0"/>
              <a:t>R</a:t>
            </a:r>
            <a:r>
              <a:rPr lang="en-US" sz="4200" dirty="0" smtClean="0"/>
              <a:t>estriction to care due to cost (</a:t>
            </a:r>
            <a:r>
              <a:rPr lang="en-US" sz="4200" i="1" dirty="0" smtClean="0"/>
              <a:t>care too expensive</a:t>
            </a:r>
            <a:r>
              <a:rPr lang="en-US" sz="4200" dirty="0" smtClean="0"/>
              <a:t>) if “</a:t>
            </a:r>
            <a:r>
              <a:rPr lang="en-US" sz="4200" i="1" dirty="0" smtClean="0"/>
              <a:t>yes”</a:t>
            </a:r>
            <a:r>
              <a:rPr lang="en-US" sz="4200" dirty="0" smtClean="0"/>
              <a:t> to: </a:t>
            </a:r>
            <a:r>
              <a:rPr lang="en-US" sz="4200" i="1" dirty="0" smtClean="0"/>
              <a:t>“Was there a time in the past 12 months when you needed to see a doctor but could not because of cost?”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6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Gini Coefficient and Uniformity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99"/>
            <a:ext cx="8229600" cy="36003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/>
              <a:t>Gini index</a:t>
            </a:r>
            <a:r>
              <a:rPr lang="en-US" sz="2200" dirty="0"/>
              <a:t> is a </a:t>
            </a:r>
            <a:r>
              <a:rPr lang="en-US" sz="2200" dirty="0">
                <a:hlinkClick r:id="rId2" tooltip="Statistical dispersion"/>
              </a:rPr>
              <a:t>measure of statistical dispersion</a:t>
            </a:r>
            <a:r>
              <a:rPr lang="en-US" sz="2200" dirty="0"/>
              <a:t> intended to represent the income or wealth distribution of a </a:t>
            </a:r>
            <a:r>
              <a:rPr lang="en-US" sz="2200" dirty="0" smtClean="0"/>
              <a:t>unit’s </a:t>
            </a:r>
            <a:r>
              <a:rPr lang="en-US" sz="2200" dirty="0"/>
              <a:t>residents, and is the most commonly used measurement of inequality.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e.g.: United States (41.5 [2016]); </a:t>
            </a:r>
            <a:r>
              <a:rPr lang="en-US" sz="2200" dirty="0" smtClean="0"/>
              <a:t>Spain (36.2 [2015]); UK (33.2 [2015]); Brazil (51.3 [2015]); South Africa (63 [2014]); China (42.2 [2012]); Ukraine (25.5 [2015]); Sweden (29.2 [2014])</a:t>
            </a:r>
          </a:p>
          <a:p>
            <a:pPr marL="0" indent="0">
              <a:buNone/>
            </a:pPr>
            <a:r>
              <a:rPr lang="en-US" sz="2200" dirty="0" smtClean="0"/>
              <a:t>		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D</a:t>
            </a:r>
            <a:r>
              <a:rPr lang="en-US" sz="2200" dirty="0" smtClean="0"/>
              <a:t>eveloped </a:t>
            </a:r>
            <a:r>
              <a:rPr lang="en-US" sz="2200" dirty="0"/>
              <a:t>by the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Italian statistician and sociologist</a:t>
            </a:r>
            <a:r>
              <a:rPr lang="en-US" sz="2200" dirty="0"/>
              <a:t> </a:t>
            </a:r>
            <a:r>
              <a:rPr lang="en-US" sz="2200" dirty="0" err="1">
                <a:hlinkClick r:id="rId3" tooltip="Corrado Gini"/>
              </a:rPr>
              <a:t>Corrado</a:t>
            </a:r>
            <a:r>
              <a:rPr lang="en-US" sz="2200" dirty="0">
                <a:hlinkClick r:id="rId3" tooltip="Corrado Gini"/>
              </a:rPr>
              <a:t> Gini</a:t>
            </a:r>
            <a:r>
              <a:rPr lang="en-US" sz="2200" dirty="0"/>
              <a:t> and published in his 1912 paper </a:t>
            </a:r>
            <a:r>
              <a:rPr lang="en-US" sz="2200" i="1" dirty="0"/>
              <a:t>Variability and Mutability</a:t>
            </a:r>
            <a:r>
              <a:rPr lang="en-US" sz="2200" dirty="0"/>
              <a:t> </a:t>
            </a:r>
          </a:p>
          <a:p>
            <a:r>
              <a:rPr lang="en-US" sz="2200" dirty="0" smtClean="0"/>
              <a:t>Uniformity level overall</a:t>
            </a:r>
          </a:p>
          <a:p>
            <a:r>
              <a:rPr lang="en-US" sz="2200" dirty="0" smtClean="0"/>
              <a:t>Uniformly high </a:t>
            </a:r>
          </a:p>
          <a:p>
            <a:r>
              <a:rPr lang="en-US" sz="2200" dirty="0" smtClean="0"/>
              <a:t>Uniformly low</a:t>
            </a:r>
          </a:p>
        </p:txBody>
      </p:sp>
    </p:spTree>
    <p:extLst>
      <p:ext uri="{BB962C8B-B14F-4D97-AF65-F5344CB8AC3E}">
        <p14:creationId xmlns:p14="http://schemas.microsoft.com/office/powerpoint/2010/main" val="229395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Level Gini Distribution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99" y="1200150"/>
            <a:ext cx="6182202" cy="3394075"/>
          </a:xfrm>
        </p:spPr>
      </p:pic>
    </p:spTree>
    <p:extLst>
      <p:ext uri="{BB962C8B-B14F-4D97-AF65-F5344CB8AC3E}">
        <p14:creationId xmlns:p14="http://schemas.microsoft.com/office/powerpoint/2010/main" val="85699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C4C4C"/>
      </a:dk2>
      <a:lt2>
        <a:srgbClr val="F1B82D"/>
      </a:lt2>
      <a:accent1>
        <a:srgbClr val="66666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22521</TotalTime>
  <Words>1155</Words>
  <Application>Microsoft Office PowerPoint</Application>
  <PresentationFormat>On-screen Show (16:9)</PresentationFormat>
  <Paragraphs>149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Times New Roman</vt:lpstr>
      <vt:lpstr>Office Theme</vt:lpstr>
      <vt:lpstr> Income Inequality and Health:  Expanding our Understanding of State Level Effects by using a Geospatial Big Data Approach</vt:lpstr>
      <vt:lpstr>Motivation</vt:lpstr>
      <vt:lpstr>Unique Infrastructure</vt:lpstr>
      <vt:lpstr>Relevance</vt:lpstr>
      <vt:lpstr>Income Inequality and Health</vt:lpstr>
      <vt:lpstr>Current Study</vt:lpstr>
      <vt:lpstr>Health Outcomes</vt:lpstr>
      <vt:lpstr>Gini Coefficient and Uniformity Measures</vt:lpstr>
      <vt:lpstr>State Level Gini Distribution</vt:lpstr>
      <vt:lpstr>County Level Gini Distribution </vt:lpstr>
      <vt:lpstr>Measure of Spatial Association, Local Moran’s I</vt:lpstr>
      <vt:lpstr>PowerPoint Presentation</vt:lpstr>
      <vt:lpstr>Clustering and Outliers</vt:lpstr>
      <vt:lpstr>Clustering and Outliers</vt:lpstr>
      <vt:lpstr>Uniformity Index</vt:lpstr>
      <vt:lpstr>Uniformity Index High</vt:lpstr>
      <vt:lpstr>Uniformity Index Low</vt:lpstr>
      <vt:lpstr>Controls and Analytic Strategy</vt:lpstr>
      <vt:lpstr>Descriptive Statistics for all Variables  (n = 954,671 / 48)</vt:lpstr>
      <vt:lpstr>Hierarchical Logistic Regressions Health Outcomes on Measures of Inequality and Uniformity in Inequality</vt:lpstr>
      <vt:lpstr>Conclusions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 VanSciver</dc:creator>
  <cp:lastModifiedBy>Avery, Eileen</cp:lastModifiedBy>
  <cp:revision>175</cp:revision>
  <cp:lastPrinted>2018-09-06T18:51:02Z</cp:lastPrinted>
  <dcterms:created xsi:type="dcterms:W3CDTF">2014-06-09T16:21:09Z</dcterms:created>
  <dcterms:modified xsi:type="dcterms:W3CDTF">2018-10-26T22:09:56Z</dcterms:modified>
</cp:coreProperties>
</file>