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324" r:id="rId3"/>
    <p:sldId id="262" r:id="rId4"/>
    <p:sldId id="264" r:id="rId5"/>
    <p:sldId id="265" r:id="rId6"/>
    <p:sldId id="268" r:id="rId7"/>
    <p:sldId id="342" r:id="rId8"/>
    <p:sldId id="270" r:id="rId9"/>
    <p:sldId id="279" r:id="rId10"/>
    <p:sldId id="337" r:id="rId11"/>
    <p:sldId id="350" r:id="rId12"/>
    <p:sldId id="338" r:id="rId13"/>
    <p:sldId id="339" r:id="rId14"/>
    <p:sldId id="351" r:id="rId15"/>
    <p:sldId id="341" r:id="rId16"/>
    <p:sldId id="349" r:id="rId17"/>
    <p:sldId id="345" r:id="rId18"/>
    <p:sldId id="346" r:id="rId19"/>
    <p:sldId id="347" r:id="rId20"/>
    <p:sldId id="284" r:id="rId21"/>
    <p:sldId id="287" r:id="rId22"/>
    <p:sldId id="334" r:id="rId23"/>
    <p:sldId id="333" r:id="rId24"/>
    <p:sldId id="288" r:id="rId25"/>
    <p:sldId id="293" r:id="rId26"/>
    <p:sldId id="289" r:id="rId27"/>
    <p:sldId id="290" r:id="rId28"/>
    <p:sldId id="291" r:id="rId29"/>
    <p:sldId id="292" r:id="rId30"/>
    <p:sldId id="294" r:id="rId31"/>
    <p:sldId id="297" r:id="rId32"/>
    <p:sldId id="298" r:id="rId33"/>
    <p:sldId id="299" r:id="rId34"/>
    <p:sldId id="300" r:id="rId35"/>
    <p:sldId id="303" r:id="rId36"/>
    <p:sldId id="304" r:id="rId37"/>
    <p:sldId id="305" r:id="rId38"/>
    <p:sldId id="306" r:id="rId39"/>
    <p:sldId id="352" r:id="rId40"/>
    <p:sldId id="353" r:id="rId41"/>
    <p:sldId id="307" r:id="rId42"/>
    <p:sldId id="308" r:id="rId43"/>
    <p:sldId id="309" r:id="rId44"/>
    <p:sldId id="310" r:id="rId45"/>
    <p:sldId id="311" r:id="rId46"/>
    <p:sldId id="312" r:id="rId47"/>
    <p:sldId id="313" r:id="rId48"/>
    <p:sldId id="314" r:id="rId49"/>
    <p:sldId id="354" r:id="rId50"/>
    <p:sldId id="316" r:id="rId51"/>
    <p:sldId id="320" r:id="rId52"/>
    <p:sldId id="321" r:id="rId53"/>
    <p:sldId id="322" r:id="rId54"/>
    <p:sldId id="319" r:id="rId55"/>
    <p:sldId id="323" r:id="rId56"/>
  </p:sldIdLst>
  <p:sldSz cx="10972800" cy="6858000"/>
  <p:notesSz cx="6858000" cy="9144000"/>
  <p:defaultTextStyle>
    <a:defPPr>
      <a:defRPr lang="en-US"/>
    </a:defPPr>
    <a:lvl1pPr marL="0" algn="l" defTabSz="1044976" rtl="0" eaLnBrk="1" latinLnBrk="0" hangingPunct="1">
      <a:defRPr sz="2100" kern="1200">
        <a:solidFill>
          <a:schemeClr val="tx1"/>
        </a:solidFill>
        <a:latin typeface="+mn-lt"/>
        <a:ea typeface="+mn-ea"/>
        <a:cs typeface="+mn-cs"/>
      </a:defRPr>
    </a:lvl1pPr>
    <a:lvl2pPr marL="522488" algn="l" defTabSz="1044976" rtl="0" eaLnBrk="1" latinLnBrk="0" hangingPunct="1">
      <a:defRPr sz="2100" kern="1200">
        <a:solidFill>
          <a:schemeClr val="tx1"/>
        </a:solidFill>
        <a:latin typeface="+mn-lt"/>
        <a:ea typeface="+mn-ea"/>
        <a:cs typeface="+mn-cs"/>
      </a:defRPr>
    </a:lvl2pPr>
    <a:lvl3pPr marL="1044976" algn="l" defTabSz="1044976" rtl="0" eaLnBrk="1" latinLnBrk="0" hangingPunct="1">
      <a:defRPr sz="2100" kern="1200">
        <a:solidFill>
          <a:schemeClr val="tx1"/>
        </a:solidFill>
        <a:latin typeface="+mn-lt"/>
        <a:ea typeface="+mn-ea"/>
        <a:cs typeface="+mn-cs"/>
      </a:defRPr>
    </a:lvl3pPr>
    <a:lvl4pPr marL="1567464" algn="l" defTabSz="1044976" rtl="0" eaLnBrk="1" latinLnBrk="0" hangingPunct="1">
      <a:defRPr sz="2100" kern="1200">
        <a:solidFill>
          <a:schemeClr val="tx1"/>
        </a:solidFill>
        <a:latin typeface="+mn-lt"/>
        <a:ea typeface="+mn-ea"/>
        <a:cs typeface="+mn-cs"/>
      </a:defRPr>
    </a:lvl4pPr>
    <a:lvl5pPr marL="2089953" algn="l" defTabSz="1044976" rtl="0" eaLnBrk="1" latinLnBrk="0" hangingPunct="1">
      <a:defRPr sz="2100" kern="1200">
        <a:solidFill>
          <a:schemeClr val="tx1"/>
        </a:solidFill>
        <a:latin typeface="+mn-lt"/>
        <a:ea typeface="+mn-ea"/>
        <a:cs typeface="+mn-cs"/>
      </a:defRPr>
    </a:lvl5pPr>
    <a:lvl6pPr marL="2612441" algn="l" defTabSz="1044976" rtl="0" eaLnBrk="1" latinLnBrk="0" hangingPunct="1">
      <a:defRPr sz="2100" kern="1200">
        <a:solidFill>
          <a:schemeClr val="tx1"/>
        </a:solidFill>
        <a:latin typeface="+mn-lt"/>
        <a:ea typeface="+mn-ea"/>
        <a:cs typeface="+mn-cs"/>
      </a:defRPr>
    </a:lvl6pPr>
    <a:lvl7pPr marL="3134929" algn="l" defTabSz="1044976" rtl="0" eaLnBrk="1" latinLnBrk="0" hangingPunct="1">
      <a:defRPr sz="2100" kern="1200">
        <a:solidFill>
          <a:schemeClr val="tx1"/>
        </a:solidFill>
        <a:latin typeface="+mn-lt"/>
        <a:ea typeface="+mn-ea"/>
        <a:cs typeface="+mn-cs"/>
      </a:defRPr>
    </a:lvl7pPr>
    <a:lvl8pPr marL="3657417" algn="l" defTabSz="1044976" rtl="0" eaLnBrk="1" latinLnBrk="0" hangingPunct="1">
      <a:defRPr sz="2100" kern="1200">
        <a:solidFill>
          <a:schemeClr val="tx1"/>
        </a:solidFill>
        <a:latin typeface="+mn-lt"/>
        <a:ea typeface="+mn-ea"/>
        <a:cs typeface="+mn-cs"/>
      </a:defRPr>
    </a:lvl8pPr>
    <a:lvl9pPr marL="4179905" algn="l" defTabSz="1044976"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00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822" y="-60"/>
      </p:cViewPr>
      <p:guideLst>
        <p:guide orient="horz" pos="2160"/>
        <p:guide pos="3456"/>
      </p:guideLst>
    </p:cSldViewPr>
  </p:slideViewPr>
  <p:notesTextViewPr>
    <p:cViewPr>
      <p:scale>
        <a:sx n="100" d="100"/>
        <a:sy n="100" d="100"/>
      </p:scale>
      <p:origin x="0" y="0"/>
    </p:cViewPr>
  </p:notesTextViewPr>
  <p:sorterViewPr>
    <p:cViewPr>
      <p:scale>
        <a:sx n="66" d="100"/>
        <a:sy n="66" d="100"/>
      </p:scale>
      <p:origin x="0" y="3354"/>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109728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7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700">
                <a:latin typeface="Times New Roman" pitchFamily="18" charset="0"/>
              </a:endParaRPr>
            </a:p>
          </p:txBody>
        </p:sp>
        <p:grpSp>
          <p:nvGrpSpPr>
            <p:cNvPr id="3"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7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7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7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7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7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7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7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7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7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700">
                  <a:latin typeface="Times New Roman" pitchFamily="18" charset="0"/>
                </a:endParaRPr>
              </a:p>
            </p:txBody>
          </p:sp>
        </p:grpSp>
      </p:grpSp>
      <p:sp>
        <p:nvSpPr>
          <p:cNvPr id="7187" name="Rectangle 19"/>
          <p:cNvSpPr>
            <a:spLocks noGrp="1" noChangeArrowheads="1"/>
          </p:cNvSpPr>
          <p:nvPr>
            <p:ph type="ctrTitle"/>
          </p:nvPr>
        </p:nvSpPr>
        <p:spPr>
          <a:xfrm>
            <a:off x="3566160" y="1828800"/>
            <a:ext cx="7223760" cy="2209800"/>
          </a:xfrm>
        </p:spPr>
        <p:txBody>
          <a:bodyPr/>
          <a:lstStyle>
            <a:lvl1pPr>
              <a:defRPr sz="5700">
                <a:solidFill>
                  <a:srgbClr val="FFFFFF"/>
                </a:solidFill>
              </a:defRPr>
            </a:lvl1pPr>
          </a:lstStyle>
          <a:p>
            <a:r>
              <a:rPr lang="en-US" smtClean="0"/>
              <a:t>Click to edit Master title style</a:t>
            </a:r>
            <a:endParaRPr lang="en-US"/>
          </a:p>
        </p:txBody>
      </p:sp>
      <p:sp>
        <p:nvSpPr>
          <p:cNvPr id="7188" name="Rectangle 20"/>
          <p:cNvSpPr>
            <a:spLocks noGrp="1" noChangeArrowheads="1"/>
          </p:cNvSpPr>
          <p:nvPr>
            <p:ph type="subTitle" idx="1"/>
          </p:nvPr>
        </p:nvSpPr>
        <p:spPr>
          <a:xfrm>
            <a:off x="3566160" y="4267200"/>
            <a:ext cx="7223760" cy="1752600"/>
          </a:xfrm>
        </p:spPr>
        <p:txBody>
          <a:bodyPr/>
          <a:lstStyle>
            <a:lvl1pPr marL="0" indent="0">
              <a:buFont typeface="Wingdings" pitchFamily="2" charset="2"/>
              <a:buNone/>
              <a:defRPr sz="3900"/>
            </a:lvl1pPr>
          </a:lstStyle>
          <a:p>
            <a:r>
              <a:rPr lang="en-US" smtClean="0"/>
              <a:t>Click to edit Master subtitle style</a:t>
            </a:r>
            <a:endParaRPr lang="en-US"/>
          </a:p>
        </p:txBody>
      </p:sp>
      <p:sp>
        <p:nvSpPr>
          <p:cNvPr id="18" name="Rectangle 16"/>
          <p:cNvSpPr>
            <a:spLocks noGrp="1" noChangeArrowheads="1"/>
          </p:cNvSpPr>
          <p:nvPr>
            <p:ph type="dt" sz="half" idx="10"/>
          </p:nvPr>
        </p:nvSpPr>
        <p:spPr>
          <a:xfrm>
            <a:off x="548640" y="6248400"/>
            <a:ext cx="2560320" cy="457200"/>
          </a:xfrm>
        </p:spPr>
        <p:txBody>
          <a:bodyPr/>
          <a:lstStyle>
            <a:lvl1pPr>
              <a:defRPr/>
            </a:lvl1pPr>
          </a:lstStyle>
          <a:p>
            <a:fld id="{2E698D50-FF24-4506-85F5-10D5047BF65F}" type="datetimeFigureOut">
              <a:rPr lang="en-US" smtClean="0"/>
              <a:pPr/>
              <a:t>10/27/2018</a:t>
            </a:fld>
            <a:endParaRPr lang="en-US"/>
          </a:p>
        </p:txBody>
      </p:sp>
      <p:sp>
        <p:nvSpPr>
          <p:cNvPr id="19" name="Rectangle 17"/>
          <p:cNvSpPr>
            <a:spLocks noGrp="1" noChangeArrowheads="1"/>
          </p:cNvSpPr>
          <p:nvPr>
            <p:ph type="ftr" sz="quarter" idx="11"/>
          </p:nvPr>
        </p:nvSpPr>
        <p:spPr/>
        <p:txBody>
          <a:bodyPr/>
          <a:lstStyle>
            <a:lvl1pPr>
              <a:defRPr/>
            </a:lvl1pPr>
          </a:lstStyle>
          <a:p>
            <a:endParaRPr lang="en-US"/>
          </a:p>
        </p:txBody>
      </p:sp>
      <p:sp>
        <p:nvSpPr>
          <p:cNvPr id="20" name="Rectangle 18"/>
          <p:cNvSpPr>
            <a:spLocks noGrp="1" noChangeArrowheads="1"/>
          </p:cNvSpPr>
          <p:nvPr>
            <p:ph type="sldNum" sz="quarter" idx="12"/>
          </p:nvPr>
        </p:nvSpPr>
        <p:spPr/>
        <p:txBody>
          <a:bodyPr/>
          <a:lstStyle>
            <a:lvl1pPr>
              <a:defRPr/>
            </a:lvl1pPr>
          </a:lstStyle>
          <a:p>
            <a:fld id="{33B3D4C2-9DA2-4978-9A7F-CE044F01BED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6"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55280" y="457200"/>
            <a:ext cx="246888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48640" y="457200"/>
            <a:ext cx="722376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6"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97280" y="762000"/>
            <a:ext cx="96012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1097280" y="2362200"/>
            <a:ext cx="4709160" cy="3733800"/>
          </a:xfrm>
        </p:spPr>
        <p:txBody>
          <a:bodyPr/>
          <a:lstStyle/>
          <a:p>
            <a:pPr lvl="0"/>
            <a:r>
              <a:rPr lang="en-US" noProof="0" smtClean="0"/>
              <a:t>Click icon to add chart</a:t>
            </a:r>
            <a:endParaRPr lang="en-US" noProof="0"/>
          </a:p>
        </p:txBody>
      </p:sp>
      <p:sp>
        <p:nvSpPr>
          <p:cNvPr id="4" name="Text Placeholder 3"/>
          <p:cNvSpPr>
            <a:spLocks noGrp="1"/>
          </p:cNvSpPr>
          <p:nvPr>
            <p:ph type="body" sz="half" idx="2"/>
          </p:nvPr>
        </p:nvSpPr>
        <p:spPr>
          <a:xfrm>
            <a:off x="5989320" y="2362200"/>
            <a:ext cx="470916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412480" y="6553200"/>
            <a:ext cx="2286000" cy="304800"/>
          </a:xfrm>
        </p:spPr>
        <p:txBody>
          <a:bodyPr/>
          <a:lstStyle>
            <a:lvl1pPr>
              <a:defRPr smtClean="0"/>
            </a:lvl1pPr>
          </a:lstStyle>
          <a:p>
            <a:fld id="{2E698D50-FF24-4506-85F5-10D5047BF65F}" type="datetimeFigureOut">
              <a:rPr lang="en-US" smtClean="0"/>
              <a:pPr/>
              <a:t>10/27/2018</a:t>
            </a:fld>
            <a:endParaRPr lang="en-US"/>
          </a:p>
        </p:txBody>
      </p:sp>
      <p:sp>
        <p:nvSpPr>
          <p:cNvPr id="6" name="Footer Placeholder 5"/>
          <p:cNvSpPr>
            <a:spLocks noGrp="1"/>
          </p:cNvSpPr>
          <p:nvPr>
            <p:ph type="ftr" sz="quarter" idx="11"/>
          </p:nvPr>
        </p:nvSpPr>
        <p:spPr>
          <a:xfrm>
            <a:off x="3524250" y="6529388"/>
            <a:ext cx="3474720" cy="304800"/>
          </a:xfrm>
        </p:spPr>
        <p:txBody>
          <a:bodyPr/>
          <a:lstStyle>
            <a:lvl1pPr>
              <a:defRPr smtClean="0"/>
            </a:lvl1pPr>
          </a:lstStyle>
          <a:p>
            <a:endParaRPr lang="en-US"/>
          </a:p>
        </p:txBody>
      </p:sp>
      <p:sp>
        <p:nvSpPr>
          <p:cNvPr id="7" name="Slide Number Placeholder 6"/>
          <p:cNvSpPr>
            <a:spLocks noGrp="1"/>
          </p:cNvSpPr>
          <p:nvPr>
            <p:ph type="sldNum" sz="quarter" idx="12"/>
          </p:nvPr>
        </p:nvSpPr>
        <p:spPr>
          <a:xfrm>
            <a:off x="100966" y="6343651"/>
            <a:ext cx="704850" cy="488950"/>
          </a:xfrm>
        </p:spPr>
        <p:txBody>
          <a:bodyPr/>
          <a:lstStyle>
            <a:lvl1pPr>
              <a:defRPr smtClean="0"/>
            </a:lvl1pPr>
          </a:lstStyle>
          <a:p>
            <a:fld id="{33B3D4C2-9DA2-4978-9A7F-CE044F01BED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6"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4406901"/>
            <a:ext cx="9326880" cy="1362075"/>
          </a:xfrm>
        </p:spPr>
        <p:txBody>
          <a:bodyPr anchor="t"/>
          <a:lstStyle>
            <a:lvl1pPr algn="l">
              <a:defRPr sz="4600" b="1" cap="all"/>
            </a:lvl1pPr>
          </a:lstStyle>
          <a:p>
            <a:r>
              <a:rPr lang="en-US" smtClean="0"/>
              <a:t>Click to edit Master title style</a:t>
            </a:r>
            <a:endParaRPr lang="en-US"/>
          </a:p>
        </p:txBody>
      </p:sp>
      <p:sp>
        <p:nvSpPr>
          <p:cNvPr id="3" name="Text Placeholder 2"/>
          <p:cNvSpPr>
            <a:spLocks noGrp="1"/>
          </p:cNvSpPr>
          <p:nvPr>
            <p:ph type="body" idx="1"/>
          </p:nvPr>
        </p:nvSpPr>
        <p:spPr>
          <a:xfrm>
            <a:off x="866776" y="2906714"/>
            <a:ext cx="9326880" cy="1500187"/>
          </a:xfrm>
        </p:spPr>
        <p:txBody>
          <a:bodyPr anchor="b"/>
          <a:lstStyle>
            <a:lvl1pPr marL="0" indent="0">
              <a:buNone/>
              <a:defRPr sz="2300"/>
            </a:lvl1pPr>
            <a:lvl2pPr marL="522488" indent="0">
              <a:buNone/>
              <a:defRPr sz="2100"/>
            </a:lvl2pPr>
            <a:lvl3pPr marL="1044976" indent="0">
              <a:buNone/>
              <a:defRPr sz="1800"/>
            </a:lvl3pPr>
            <a:lvl4pPr marL="1567464" indent="0">
              <a:buNone/>
              <a:defRPr sz="1600"/>
            </a:lvl4pPr>
            <a:lvl5pPr marL="2089953" indent="0">
              <a:buNone/>
              <a:defRPr sz="1600"/>
            </a:lvl5pPr>
            <a:lvl6pPr marL="2612441" indent="0">
              <a:buNone/>
              <a:defRPr sz="1600"/>
            </a:lvl6pPr>
            <a:lvl7pPr marL="3134929" indent="0">
              <a:buNone/>
              <a:defRPr sz="1600"/>
            </a:lvl7pPr>
            <a:lvl8pPr marL="3657417" indent="0">
              <a:buNone/>
              <a:defRPr sz="1600"/>
            </a:lvl8pPr>
            <a:lvl9pPr marL="4179905" indent="0">
              <a:buNone/>
              <a:defRPr sz="16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6"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48640" y="1981200"/>
            <a:ext cx="4846320" cy="3886200"/>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77840" y="1981200"/>
            <a:ext cx="4846320" cy="3886200"/>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7"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4638"/>
            <a:ext cx="98755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48640" y="1535114"/>
            <a:ext cx="4848226" cy="639762"/>
          </a:xfrm>
        </p:spPr>
        <p:txBody>
          <a:bodyPr anchor="b"/>
          <a:lstStyle>
            <a:lvl1pPr marL="0" indent="0">
              <a:buNone/>
              <a:defRPr sz="2700" b="1"/>
            </a:lvl1pPr>
            <a:lvl2pPr marL="522488" indent="0">
              <a:buNone/>
              <a:defRPr sz="2300" b="1"/>
            </a:lvl2pPr>
            <a:lvl3pPr marL="1044976" indent="0">
              <a:buNone/>
              <a:defRPr sz="2100" b="1"/>
            </a:lvl3pPr>
            <a:lvl4pPr marL="1567464" indent="0">
              <a:buNone/>
              <a:defRPr sz="1800" b="1"/>
            </a:lvl4pPr>
            <a:lvl5pPr marL="2089953" indent="0">
              <a:buNone/>
              <a:defRPr sz="1800" b="1"/>
            </a:lvl5pPr>
            <a:lvl6pPr marL="2612441" indent="0">
              <a:buNone/>
              <a:defRPr sz="1800" b="1"/>
            </a:lvl6pPr>
            <a:lvl7pPr marL="3134929" indent="0">
              <a:buNone/>
              <a:defRPr sz="1800" b="1"/>
            </a:lvl7pPr>
            <a:lvl8pPr marL="3657417" indent="0">
              <a:buNone/>
              <a:defRPr sz="1800" b="1"/>
            </a:lvl8pPr>
            <a:lvl9pPr marL="4179905"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48640" y="2174876"/>
            <a:ext cx="4848226"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574031" y="1535114"/>
            <a:ext cx="4850130" cy="639762"/>
          </a:xfrm>
        </p:spPr>
        <p:txBody>
          <a:bodyPr anchor="b"/>
          <a:lstStyle>
            <a:lvl1pPr marL="0" indent="0">
              <a:buNone/>
              <a:defRPr sz="2700" b="1"/>
            </a:lvl1pPr>
            <a:lvl2pPr marL="522488" indent="0">
              <a:buNone/>
              <a:defRPr sz="2300" b="1"/>
            </a:lvl2pPr>
            <a:lvl3pPr marL="1044976" indent="0">
              <a:buNone/>
              <a:defRPr sz="2100" b="1"/>
            </a:lvl3pPr>
            <a:lvl4pPr marL="1567464" indent="0">
              <a:buNone/>
              <a:defRPr sz="1800" b="1"/>
            </a:lvl4pPr>
            <a:lvl5pPr marL="2089953" indent="0">
              <a:buNone/>
              <a:defRPr sz="1800" b="1"/>
            </a:lvl5pPr>
            <a:lvl6pPr marL="2612441" indent="0">
              <a:buNone/>
              <a:defRPr sz="1800" b="1"/>
            </a:lvl6pPr>
            <a:lvl7pPr marL="3134929" indent="0">
              <a:buNone/>
              <a:defRPr sz="1800" b="1"/>
            </a:lvl7pPr>
            <a:lvl8pPr marL="3657417" indent="0">
              <a:buNone/>
              <a:defRPr sz="1800" b="1"/>
            </a:lvl8pPr>
            <a:lvl9pPr marL="4179905"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574031" y="2174876"/>
            <a:ext cx="4850130"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endParaRPr lang="en-US"/>
          </a:p>
        </p:txBody>
      </p:sp>
      <p:sp>
        <p:nvSpPr>
          <p:cNvPr id="8"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9"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endParaRPr lang="en-US"/>
          </a:p>
        </p:txBody>
      </p:sp>
      <p:sp>
        <p:nvSpPr>
          <p:cNvPr id="4"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5"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endParaRPr lang="en-US"/>
          </a:p>
        </p:txBody>
      </p:sp>
      <p:sp>
        <p:nvSpPr>
          <p:cNvPr id="3"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4"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3050"/>
            <a:ext cx="3609976" cy="1162050"/>
          </a:xfrm>
        </p:spPr>
        <p:txBody>
          <a:bodyPr anchor="b"/>
          <a:lstStyle>
            <a:lvl1pPr algn="l">
              <a:defRPr sz="2300" b="1"/>
            </a:lvl1pPr>
          </a:lstStyle>
          <a:p>
            <a:r>
              <a:rPr lang="en-US" smtClean="0"/>
              <a:t>Click to edit Master title style</a:t>
            </a:r>
            <a:endParaRPr lang="en-US"/>
          </a:p>
        </p:txBody>
      </p:sp>
      <p:sp>
        <p:nvSpPr>
          <p:cNvPr id="3" name="Content Placeholder 2"/>
          <p:cNvSpPr>
            <a:spLocks noGrp="1"/>
          </p:cNvSpPr>
          <p:nvPr>
            <p:ph idx="1"/>
          </p:nvPr>
        </p:nvSpPr>
        <p:spPr>
          <a:xfrm>
            <a:off x="4290060" y="273051"/>
            <a:ext cx="6134100" cy="5853113"/>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8640" y="1435101"/>
            <a:ext cx="3609976" cy="4691063"/>
          </a:xfrm>
        </p:spPr>
        <p:txBody>
          <a:bodyPr/>
          <a:lstStyle>
            <a:lvl1pPr marL="0" indent="0">
              <a:buNone/>
              <a:defRPr sz="1600"/>
            </a:lvl1pPr>
            <a:lvl2pPr marL="522488" indent="0">
              <a:buNone/>
              <a:defRPr sz="1400"/>
            </a:lvl2pPr>
            <a:lvl3pPr marL="1044976" indent="0">
              <a:buNone/>
              <a:defRPr sz="1100"/>
            </a:lvl3pPr>
            <a:lvl4pPr marL="1567464" indent="0">
              <a:buNone/>
              <a:defRPr sz="1000"/>
            </a:lvl4pPr>
            <a:lvl5pPr marL="2089953" indent="0">
              <a:buNone/>
              <a:defRPr sz="1000"/>
            </a:lvl5pPr>
            <a:lvl6pPr marL="2612441" indent="0">
              <a:buNone/>
              <a:defRPr sz="1000"/>
            </a:lvl6pPr>
            <a:lvl7pPr marL="3134929" indent="0">
              <a:buNone/>
              <a:defRPr sz="1000"/>
            </a:lvl7pPr>
            <a:lvl8pPr marL="3657417" indent="0">
              <a:buNone/>
              <a:defRPr sz="1000"/>
            </a:lvl8pPr>
            <a:lvl9pPr marL="4179905" indent="0">
              <a:buNone/>
              <a:defRPr sz="10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7"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4800601"/>
            <a:ext cx="6583680" cy="566738"/>
          </a:xfrm>
        </p:spPr>
        <p:txBody>
          <a:bodyPr anchor="b"/>
          <a:lstStyle>
            <a:lvl1pPr algn="l">
              <a:defRPr sz="2300" b="1"/>
            </a:lvl1pPr>
          </a:lstStyle>
          <a:p>
            <a:r>
              <a:rPr lang="en-US" smtClean="0"/>
              <a:t>Click to edit Master title style</a:t>
            </a:r>
            <a:endParaRPr lang="en-US"/>
          </a:p>
        </p:txBody>
      </p:sp>
      <p:sp>
        <p:nvSpPr>
          <p:cNvPr id="3" name="Picture Placeholder 2"/>
          <p:cNvSpPr>
            <a:spLocks noGrp="1"/>
          </p:cNvSpPr>
          <p:nvPr>
            <p:ph type="pic" idx="1"/>
          </p:nvPr>
        </p:nvSpPr>
        <p:spPr>
          <a:xfrm>
            <a:off x="2150746" y="612775"/>
            <a:ext cx="6583680" cy="4114800"/>
          </a:xfrm>
        </p:spPr>
        <p:txBody>
          <a:bodyPr/>
          <a:lstStyle>
            <a:lvl1pPr marL="0" indent="0">
              <a:buNone/>
              <a:defRPr sz="3700"/>
            </a:lvl1pPr>
            <a:lvl2pPr marL="522488" indent="0">
              <a:buNone/>
              <a:defRPr sz="3200"/>
            </a:lvl2pPr>
            <a:lvl3pPr marL="1044976" indent="0">
              <a:buNone/>
              <a:defRPr sz="2700"/>
            </a:lvl3pPr>
            <a:lvl4pPr marL="1567464" indent="0">
              <a:buNone/>
              <a:defRPr sz="2300"/>
            </a:lvl4pPr>
            <a:lvl5pPr marL="2089953" indent="0">
              <a:buNone/>
              <a:defRPr sz="2300"/>
            </a:lvl5pPr>
            <a:lvl6pPr marL="2612441" indent="0">
              <a:buNone/>
              <a:defRPr sz="2300"/>
            </a:lvl6pPr>
            <a:lvl7pPr marL="3134929" indent="0">
              <a:buNone/>
              <a:defRPr sz="2300"/>
            </a:lvl7pPr>
            <a:lvl8pPr marL="3657417" indent="0">
              <a:buNone/>
              <a:defRPr sz="2300"/>
            </a:lvl8pPr>
            <a:lvl9pPr marL="4179905" indent="0">
              <a:buNone/>
              <a:defRPr sz="2300"/>
            </a:lvl9pPr>
          </a:lstStyle>
          <a:p>
            <a:pPr lvl="0"/>
            <a:r>
              <a:rPr lang="en-US" noProof="0" smtClean="0"/>
              <a:t>Click icon to add picture</a:t>
            </a:r>
          </a:p>
        </p:txBody>
      </p:sp>
      <p:sp>
        <p:nvSpPr>
          <p:cNvPr id="4" name="Text Placeholder 3"/>
          <p:cNvSpPr>
            <a:spLocks noGrp="1"/>
          </p:cNvSpPr>
          <p:nvPr>
            <p:ph type="body" sz="half" idx="2"/>
          </p:nvPr>
        </p:nvSpPr>
        <p:spPr>
          <a:xfrm>
            <a:off x="2150746" y="5367339"/>
            <a:ext cx="6583680" cy="804862"/>
          </a:xfrm>
        </p:spPr>
        <p:txBody>
          <a:bodyPr/>
          <a:lstStyle>
            <a:lvl1pPr marL="0" indent="0">
              <a:buNone/>
              <a:defRPr sz="1600"/>
            </a:lvl1pPr>
            <a:lvl2pPr marL="522488" indent="0">
              <a:buNone/>
              <a:defRPr sz="1400"/>
            </a:lvl2pPr>
            <a:lvl3pPr marL="1044976" indent="0">
              <a:buNone/>
              <a:defRPr sz="1100"/>
            </a:lvl3pPr>
            <a:lvl4pPr marL="1567464" indent="0">
              <a:buNone/>
              <a:defRPr sz="1000"/>
            </a:lvl4pPr>
            <a:lvl5pPr marL="2089953" indent="0">
              <a:buNone/>
              <a:defRPr sz="1000"/>
            </a:lvl5pPr>
            <a:lvl6pPr marL="2612441" indent="0">
              <a:buNone/>
              <a:defRPr sz="1000"/>
            </a:lvl6pPr>
            <a:lvl7pPr marL="3134929" indent="0">
              <a:buNone/>
              <a:defRPr sz="1000"/>
            </a:lvl7pPr>
            <a:lvl8pPr marL="3657417" indent="0">
              <a:buNone/>
              <a:defRPr sz="1000"/>
            </a:lvl8pPr>
            <a:lvl9pPr marL="4179905" indent="0">
              <a:buNone/>
              <a:defRPr sz="10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33B3D4C2-9DA2-4978-9A7F-CE044F01BEDB}" type="slidenum">
              <a:rPr lang="en-US" smtClean="0"/>
              <a:pPr/>
              <a:t>‹#›</a:t>
            </a:fld>
            <a:endParaRPr lang="en-US"/>
          </a:p>
        </p:txBody>
      </p:sp>
      <p:sp>
        <p:nvSpPr>
          <p:cNvPr id="7" name="Rectangle 16"/>
          <p:cNvSpPr>
            <a:spLocks noGrp="1" noChangeArrowheads="1"/>
          </p:cNvSpPr>
          <p:nvPr>
            <p:ph type="dt" sz="half" idx="12"/>
          </p:nvPr>
        </p:nvSpPr>
        <p:spPr>
          <a:ln/>
        </p:spPr>
        <p:txBody>
          <a:bodyPr/>
          <a:lstStyle>
            <a:lvl1pPr>
              <a:defRPr/>
            </a:lvl1pPr>
          </a:lstStyle>
          <a:p>
            <a:fld id="{2E698D50-FF24-4506-85F5-10D5047BF65F}" type="datetimeFigureOut">
              <a:rPr lang="en-US" smtClean="0"/>
              <a:pPr/>
              <a:t>10/27/2018</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ftr" sz="quarter" idx="3"/>
          </p:nvPr>
        </p:nvSpPr>
        <p:spPr bwMode="auto">
          <a:xfrm>
            <a:off x="3749040" y="6248400"/>
            <a:ext cx="3474720" cy="457200"/>
          </a:xfrm>
          <a:prstGeom prst="rect">
            <a:avLst/>
          </a:prstGeom>
          <a:noFill/>
          <a:ln w="9525">
            <a:noFill/>
            <a:miter lim="800000"/>
            <a:headEnd/>
            <a:tailEnd/>
          </a:ln>
          <a:effectLst/>
        </p:spPr>
        <p:txBody>
          <a:bodyPr vert="horz" wrap="square" lIns="104498" tIns="52249" rIns="104498" bIns="52249" numCol="1" anchor="b" anchorCtr="0" compatLnSpc="1">
            <a:prstTxWarp prst="textNoShape">
              <a:avLst/>
            </a:prstTxWarp>
          </a:bodyPr>
          <a:lstStyle>
            <a:lvl1pPr algn="ctr" eaLnBrk="1" hangingPunct="1">
              <a:defRPr sz="1400">
                <a:latin typeface="Arial" charset="0"/>
              </a:defRPr>
            </a:lvl1pPr>
          </a:lstStyle>
          <a:p>
            <a:endParaRPr lang="en-US"/>
          </a:p>
        </p:txBody>
      </p:sp>
      <p:sp>
        <p:nvSpPr>
          <p:cNvPr id="6147" name="Rectangle 3"/>
          <p:cNvSpPr>
            <a:spLocks noGrp="1" noChangeArrowheads="1"/>
          </p:cNvSpPr>
          <p:nvPr>
            <p:ph type="sldNum" sz="quarter" idx="4"/>
          </p:nvPr>
        </p:nvSpPr>
        <p:spPr bwMode="auto">
          <a:xfrm>
            <a:off x="7863840" y="6248400"/>
            <a:ext cx="2560320" cy="457200"/>
          </a:xfrm>
          <a:prstGeom prst="rect">
            <a:avLst/>
          </a:prstGeom>
          <a:noFill/>
          <a:ln w="9525">
            <a:noFill/>
            <a:miter lim="800000"/>
            <a:headEnd/>
            <a:tailEnd/>
          </a:ln>
          <a:effectLst/>
        </p:spPr>
        <p:txBody>
          <a:bodyPr vert="horz" wrap="square" lIns="104498" tIns="52249" rIns="104498" bIns="52249" numCol="1" anchor="b" anchorCtr="0" compatLnSpc="1">
            <a:prstTxWarp prst="textNoShape">
              <a:avLst/>
            </a:prstTxWarp>
          </a:bodyPr>
          <a:lstStyle>
            <a:lvl1pPr algn="r" eaLnBrk="1" hangingPunct="1">
              <a:defRPr sz="1400">
                <a:latin typeface="Arial Black" pitchFamily="34" charset="0"/>
              </a:defRPr>
            </a:lvl1pPr>
          </a:lstStyle>
          <a:p>
            <a:fld id="{33B3D4C2-9DA2-4978-9A7F-CE044F01BEDB}" type="slidenum">
              <a:rPr lang="en-US" smtClean="0"/>
              <a:pPr/>
              <a:t>‹#›</a:t>
            </a:fld>
            <a:endParaRPr lang="en-US"/>
          </a:p>
        </p:txBody>
      </p:sp>
      <p:grpSp>
        <p:nvGrpSpPr>
          <p:cNvPr id="2" name="Group 4"/>
          <p:cNvGrpSpPr>
            <a:grpSpLocks/>
          </p:cNvGrpSpPr>
          <p:nvPr/>
        </p:nvGrpSpPr>
        <p:grpSpPr bwMode="auto">
          <a:xfrm>
            <a:off x="0" y="1"/>
            <a:ext cx="10972800" cy="546100"/>
            <a:chOff x="0" y="0"/>
            <a:chExt cx="5760" cy="344"/>
          </a:xfrm>
        </p:grpSpPr>
        <p:sp>
          <p:nvSpPr>
            <p:cNvPr id="614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700">
                <a:latin typeface="Times New Roman" pitchFamily="18" charset="0"/>
              </a:endParaRPr>
            </a:p>
          </p:txBody>
        </p:sp>
        <p:sp>
          <p:nvSpPr>
            <p:cNvPr id="615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700">
                <a:latin typeface="Times New Roman" pitchFamily="18" charset="0"/>
              </a:endParaRPr>
            </a:p>
          </p:txBody>
        </p:sp>
        <p:sp>
          <p:nvSpPr>
            <p:cNvPr id="6151"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6152"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6153"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6154"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6155"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700">
                <a:latin typeface="Times New Roman" pitchFamily="18" charset="0"/>
              </a:endParaRPr>
            </a:p>
          </p:txBody>
        </p:sp>
        <p:sp>
          <p:nvSpPr>
            <p:cNvPr id="6156"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6157"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4101" name="Rectangle 14"/>
          <p:cNvSpPr>
            <a:spLocks noGrp="1" noChangeArrowheads="1"/>
          </p:cNvSpPr>
          <p:nvPr>
            <p:ph type="title"/>
          </p:nvPr>
        </p:nvSpPr>
        <p:spPr bwMode="auto">
          <a:xfrm>
            <a:off x="548640" y="457200"/>
            <a:ext cx="9875520" cy="1371600"/>
          </a:xfrm>
          <a:prstGeom prst="rect">
            <a:avLst/>
          </a:prstGeom>
          <a:noFill/>
          <a:ln w="9525">
            <a:noFill/>
            <a:miter lim="800000"/>
            <a:headEnd/>
            <a:tailEnd/>
          </a:ln>
        </p:spPr>
        <p:txBody>
          <a:bodyPr vert="horz" wrap="square" lIns="104498" tIns="52249" rIns="104498" bIns="52249" numCol="1" anchor="ctr" anchorCtr="0" compatLnSpc="1">
            <a:prstTxWarp prst="textNoShape">
              <a:avLst/>
            </a:prstTxWarp>
          </a:bodyPr>
          <a:lstStyle/>
          <a:p>
            <a:pPr lvl="0"/>
            <a:r>
              <a:rPr lang="en-US" smtClean="0"/>
              <a:t>Click to edit Master title style</a:t>
            </a:r>
          </a:p>
        </p:txBody>
      </p:sp>
      <p:sp>
        <p:nvSpPr>
          <p:cNvPr id="4102" name="Rectangle 15"/>
          <p:cNvSpPr>
            <a:spLocks noGrp="1" noChangeArrowheads="1"/>
          </p:cNvSpPr>
          <p:nvPr>
            <p:ph type="body" idx="1"/>
          </p:nvPr>
        </p:nvSpPr>
        <p:spPr bwMode="auto">
          <a:xfrm>
            <a:off x="548640" y="1981200"/>
            <a:ext cx="9875520" cy="3886200"/>
          </a:xfrm>
          <a:prstGeom prst="rect">
            <a:avLst/>
          </a:prstGeom>
          <a:noFill/>
          <a:ln w="9525">
            <a:noFill/>
            <a:miter lim="800000"/>
            <a:headEnd/>
            <a:tailEnd/>
          </a:ln>
        </p:spPr>
        <p:txBody>
          <a:bodyPr vert="horz" wrap="square" lIns="104498" tIns="52249" rIns="104498" bIns="5224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60" name="Rectangle 16"/>
          <p:cNvSpPr>
            <a:spLocks noGrp="1" noChangeArrowheads="1"/>
          </p:cNvSpPr>
          <p:nvPr>
            <p:ph type="dt" sz="half" idx="2"/>
          </p:nvPr>
        </p:nvSpPr>
        <p:spPr bwMode="auto">
          <a:xfrm>
            <a:off x="548640" y="6245225"/>
            <a:ext cx="2560320" cy="476250"/>
          </a:xfrm>
          <a:prstGeom prst="rect">
            <a:avLst/>
          </a:prstGeom>
          <a:noFill/>
          <a:ln w="9525">
            <a:noFill/>
            <a:miter lim="800000"/>
            <a:headEnd/>
            <a:tailEnd/>
          </a:ln>
          <a:effectLst/>
        </p:spPr>
        <p:txBody>
          <a:bodyPr vert="horz" wrap="square" lIns="104498" tIns="52249" rIns="104498" bIns="52249" numCol="1" anchor="b" anchorCtr="0" compatLnSpc="1">
            <a:prstTxWarp prst="textNoShape">
              <a:avLst/>
            </a:prstTxWarp>
          </a:bodyPr>
          <a:lstStyle>
            <a:lvl1pPr eaLnBrk="1" hangingPunct="1">
              <a:defRPr sz="1400">
                <a:latin typeface="Arial" charset="0"/>
              </a:defRPr>
            </a:lvl1pPr>
          </a:lstStyle>
          <a:p>
            <a:fld id="{2E698D50-FF24-4506-85F5-10D5047BF65F}" type="datetimeFigureOut">
              <a:rPr lang="en-US" smtClean="0"/>
              <a:pPr/>
              <a:t>10/27/2018</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l" rtl="0" eaLnBrk="1" fontAlgn="base" hangingPunct="1">
        <a:spcBef>
          <a:spcPct val="0"/>
        </a:spcBef>
        <a:spcAft>
          <a:spcPct val="0"/>
        </a:spcAft>
        <a:defRPr sz="5000">
          <a:solidFill>
            <a:schemeClr val="tx1"/>
          </a:solidFill>
          <a:latin typeface="+mj-lt"/>
          <a:ea typeface="+mj-ea"/>
          <a:cs typeface="+mj-cs"/>
        </a:defRPr>
      </a:lvl1pPr>
      <a:lvl2pPr algn="l" rtl="0" eaLnBrk="1" fontAlgn="base" hangingPunct="1">
        <a:spcBef>
          <a:spcPct val="0"/>
        </a:spcBef>
        <a:spcAft>
          <a:spcPct val="0"/>
        </a:spcAft>
        <a:defRPr sz="5000">
          <a:solidFill>
            <a:schemeClr val="tx1"/>
          </a:solidFill>
          <a:latin typeface="Arial" charset="0"/>
        </a:defRPr>
      </a:lvl2pPr>
      <a:lvl3pPr algn="l" rtl="0" eaLnBrk="1" fontAlgn="base" hangingPunct="1">
        <a:spcBef>
          <a:spcPct val="0"/>
        </a:spcBef>
        <a:spcAft>
          <a:spcPct val="0"/>
        </a:spcAft>
        <a:defRPr sz="5000">
          <a:solidFill>
            <a:schemeClr val="tx1"/>
          </a:solidFill>
          <a:latin typeface="Arial" charset="0"/>
        </a:defRPr>
      </a:lvl3pPr>
      <a:lvl4pPr algn="l" rtl="0" eaLnBrk="1" fontAlgn="base" hangingPunct="1">
        <a:spcBef>
          <a:spcPct val="0"/>
        </a:spcBef>
        <a:spcAft>
          <a:spcPct val="0"/>
        </a:spcAft>
        <a:defRPr sz="5000">
          <a:solidFill>
            <a:schemeClr val="tx1"/>
          </a:solidFill>
          <a:latin typeface="Arial" charset="0"/>
        </a:defRPr>
      </a:lvl4pPr>
      <a:lvl5pPr algn="l" rtl="0" eaLnBrk="1" fontAlgn="base" hangingPunct="1">
        <a:spcBef>
          <a:spcPct val="0"/>
        </a:spcBef>
        <a:spcAft>
          <a:spcPct val="0"/>
        </a:spcAft>
        <a:defRPr sz="5000">
          <a:solidFill>
            <a:schemeClr val="tx1"/>
          </a:solidFill>
          <a:latin typeface="Arial" charset="0"/>
        </a:defRPr>
      </a:lvl5pPr>
      <a:lvl6pPr marL="522488" algn="l" rtl="0" eaLnBrk="1" fontAlgn="base" hangingPunct="1">
        <a:spcBef>
          <a:spcPct val="0"/>
        </a:spcBef>
        <a:spcAft>
          <a:spcPct val="0"/>
        </a:spcAft>
        <a:defRPr sz="5000">
          <a:solidFill>
            <a:schemeClr val="tx1"/>
          </a:solidFill>
          <a:latin typeface="Arial" charset="0"/>
        </a:defRPr>
      </a:lvl6pPr>
      <a:lvl7pPr marL="1044976" algn="l" rtl="0" eaLnBrk="1" fontAlgn="base" hangingPunct="1">
        <a:spcBef>
          <a:spcPct val="0"/>
        </a:spcBef>
        <a:spcAft>
          <a:spcPct val="0"/>
        </a:spcAft>
        <a:defRPr sz="5000">
          <a:solidFill>
            <a:schemeClr val="tx1"/>
          </a:solidFill>
          <a:latin typeface="Arial" charset="0"/>
        </a:defRPr>
      </a:lvl7pPr>
      <a:lvl8pPr marL="1567464" algn="l" rtl="0" eaLnBrk="1" fontAlgn="base" hangingPunct="1">
        <a:spcBef>
          <a:spcPct val="0"/>
        </a:spcBef>
        <a:spcAft>
          <a:spcPct val="0"/>
        </a:spcAft>
        <a:defRPr sz="5000">
          <a:solidFill>
            <a:schemeClr val="tx1"/>
          </a:solidFill>
          <a:latin typeface="Arial" charset="0"/>
        </a:defRPr>
      </a:lvl8pPr>
      <a:lvl9pPr marL="2089953" algn="l" rtl="0" eaLnBrk="1" fontAlgn="base" hangingPunct="1">
        <a:spcBef>
          <a:spcPct val="0"/>
        </a:spcBef>
        <a:spcAft>
          <a:spcPct val="0"/>
        </a:spcAft>
        <a:defRPr sz="5000">
          <a:solidFill>
            <a:schemeClr val="tx1"/>
          </a:solidFill>
          <a:latin typeface="Arial" charset="0"/>
        </a:defRPr>
      </a:lvl9pPr>
    </p:titleStyle>
    <p:bodyStyle>
      <a:lvl1pPr marL="391866" indent="-391866" algn="l" rtl="0" eaLnBrk="1" fontAlgn="base" hangingPunct="1">
        <a:spcBef>
          <a:spcPct val="20000"/>
        </a:spcBef>
        <a:spcAft>
          <a:spcPct val="0"/>
        </a:spcAft>
        <a:buClr>
          <a:schemeClr val="bg2"/>
        </a:buClr>
        <a:buSzPct val="75000"/>
        <a:buFont typeface="Wingdings" pitchFamily="2" charset="2"/>
        <a:buChar char="n"/>
        <a:defRPr sz="3700">
          <a:solidFill>
            <a:schemeClr val="tx1"/>
          </a:solidFill>
          <a:latin typeface="+mn-lt"/>
          <a:ea typeface="+mn-ea"/>
          <a:cs typeface="+mn-cs"/>
        </a:defRPr>
      </a:lvl1pPr>
      <a:lvl2pPr marL="849043" indent="-326555" algn="l" rtl="0" eaLnBrk="1" fontAlgn="base" hangingPunct="1">
        <a:spcBef>
          <a:spcPct val="20000"/>
        </a:spcBef>
        <a:spcAft>
          <a:spcPct val="0"/>
        </a:spcAft>
        <a:buClr>
          <a:schemeClr val="accent2"/>
        </a:buClr>
        <a:buSzPct val="80000"/>
        <a:buFont typeface="Wingdings" pitchFamily="2" charset="2"/>
        <a:buChar char="¨"/>
        <a:defRPr sz="3200">
          <a:solidFill>
            <a:schemeClr val="tx1"/>
          </a:solidFill>
          <a:latin typeface="+mn-lt"/>
        </a:defRPr>
      </a:lvl2pPr>
      <a:lvl3pPr marL="1306220" indent="-261244" algn="l" rtl="0" eaLnBrk="1" fontAlgn="base" hangingPunct="1">
        <a:spcBef>
          <a:spcPct val="20000"/>
        </a:spcBef>
        <a:spcAft>
          <a:spcPct val="0"/>
        </a:spcAft>
        <a:buClr>
          <a:schemeClr val="bg2"/>
        </a:buClr>
        <a:buSzPct val="65000"/>
        <a:buFont typeface="Wingdings" pitchFamily="2" charset="2"/>
        <a:buChar char="n"/>
        <a:defRPr sz="2700">
          <a:solidFill>
            <a:schemeClr val="tx1"/>
          </a:solidFill>
          <a:latin typeface="+mn-lt"/>
        </a:defRPr>
      </a:lvl3pPr>
      <a:lvl4pPr marL="1828709" indent="-261244" algn="l" rtl="0" eaLnBrk="1" fontAlgn="base" hangingPunct="1">
        <a:spcBef>
          <a:spcPct val="20000"/>
        </a:spcBef>
        <a:spcAft>
          <a:spcPct val="0"/>
        </a:spcAft>
        <a:buClr>
          <a:schemeClr val="accent2"/>
        </a:buClr>
        <a:buSzPct val="70000"/>
        <a:buFont typeface="Wingdings" pitchFamily="2" charset="2"/>
        <a:buChar char="¨"/>
        <a:defRPr sz="2300">
          <a:solidFill>
            <a:schemeClr val="tx1"/>
          </a:solidFill>
          <a:latin typeface="+mn-lt"/>
        </a:defRPr>
      </a:lvl4pPr>
      <a:lvl5pPr marL="2351197" indent="-261244" algn="l" rtl="0" eaLnBrk="1" fontAlgn="base" hangingPunct="1">
        <a:spcBef>
          <a:spcPct val="20000"/>
        </a:spcBef>
        <a:spcAft>
          <a:spcPct val="0"/>
        </a:spcAft>
        <a:buClr>
          <a:schemeClr val="bg2"/>
        </a:buClr>
        <a:buFont typeface="Wingdings" pitchFamily="2" charset="2"/>
        <a:buChar char="§"/>
        <a:defRPr sz="2300">
          <a:solidFill>
            <a:schemeClr val="tx1"/>
          </a:solidFill>
          <a:latin typeface="+mn-lt"/>
        </a:defRPr>
      </a:lvl5pPr>
      <a:lvl6pPr marL="2873685" indent="-261244" algn="l" rtl="0" eaLnBrk="1" fontAlgn="base" hangingPunct="1">
        <a:spcBef>
          <a:spcPct val="20000"/>
        </a:spcBef>
        <a:spcAft>
          <a:spcPct val="0"/>
        </a:spcAft>
        <a:buClr>
          <a:schemeClr val="bg2"/>
        </a:buClr>
        <a:buFont typeface="Wingdings" pitchFamily="2" charset="2"/>
        <a:buChar char="§"/>
        <a:defRPr sz="2300">
          <a:solidFill>
            <a:schemeClr val="tx1"/>
          </a:solidFill>
          <a:latin typeface="+mn-lt"/>
        </a:defRPr>
      </a:lvl6pPr>
      <a:lvl7pPr marL="3396173" indent="-261244" algn="l" rtl="0" eaLnBrk="1" fontAlgn="base" hangingPunct="1">
        <a:spcBef>
          <a:spcPct val="20000"/>
        </a:spcBef>
        <a:spcAft>
          <a:spcPct val="0"/>
        </a:spcAft>
        <a:buClr>
          <a:schemeClr val="bg2"/>
        </a:buClr>
        <a:buFont typeface="Wingdings" pitchFamily="2" charset="2"/>
        <a:buChar char="§"/>
        <a:defRPr sz="2300">
          <a:solidFill>
            <a:schemeClr val="tx1"/>
          </a:solidFill>
          <a:latin typeface="+mn-lt"/>
        </a:defRPr>
      </a:lvl7pPr>
      <a:lvl8pPr marL="3918661" indent="-261244" algn="l" rtl="0" eaLnBrk="1" fontAlgn="base" hangingPunct="1">
        <a:spcBef>
          <a:spcPct val="20000"/>
        </a:spcBef>
        <a:spcAft>
          <a:spcPct val="0"/>
        </a:spcAft>
        <a:buClr>
          <a:schemeClr val="bg2"/>
        </a:buClr>
        <a:buFont typeface="Wingdings" pitchFamily="2" charset="2"/>
        <a:buChar char="§"/>
        <a:defRPr sz="2300">
          <a:solidFill>
            <a:schemeClr val="tx1"/>
          </a:solidFill>
          <a:latin typeface="+mn-lt"/>
        </a:defRPr>
      </a:lvl8pPr>
      <a:lvl9pPr marL="4441149" indent="-261244" algn="l" rtl="0" eaLnBrk="1" fontAlgn="base" hangingPunct="1">
        <a:spcBef>
          <a:spcPct val="20000"/>
        </a:spcBef>
        <a:spcAft>
          <a:spcPct val="0"/>
        </a:spcAft>
        <a:buClr>
          <a:schemeClr val="bg2"/>
        </a:buClr>
        <a:buFont typeface="Wingdings" pitchFamily="2" charset="2"/>
        <a:buChar char="§"/>
        <a:defRPr sz="2300">
          <a:solidFill>
            <a:schemeClr val="tx1"/>
          </a:solidFill>
          <a:latin typeface="+mn-lt"/>
        </a:defRPr>
      </a:lvl9pPr>
    </p:bodyStyle>
    <p:otherStyle>
      <a:defPPr>
        <a:defRPr lang="en-US"/>
      </a:defPPr>
      <a:lvl1pPr marL="0" algn="l" defTabSz="1044976" rtl="0" eaLnBrk="1" latinLnBrk="0" hangingPunct="1">
        <a:defRPr sz="2100" kern="1200">
          <a:solidFill>
            <a:schemeClr val="tx1"/>
          </a:solidFill>
          <a:latin typeface="+mn-lt"/>
          <a:ea typeface="+mn-ea"/>
          <a:cs typeface="+mn-cs"/>
        </a:defRPr>
      </a:lvl1pPr>
      <a:lvl2pPr marL="522488" algn="l" defTabSz="1044976" rtl="0" eaLnBrk="1" latinLnBrk="0" hangingPunct="1">
        <a:defRPr sz="2100" kern="1200">
          <a:solidFill>
            <a:schemeClr val="tx1"/>
          </a:solidFill>
          <a:latin typeface="+mn-lt"/>
          <a:ea typeface="+mn-ea"/>
          <a:cs typeface="+mn-cs"/>
        </a:defRPr>
      </a:lvl2pPr>
      <a:lvl3pPr marL="1044976" algn="l" defTabSz="1044976" rtl="0" eaLnBrk="1" latinLnBrk="0" hangingPunct="1">
        <a:defRPr sz="2100" kern="1200">
          <a:solidFill>
            <a:schemeClr val="tx1"/>
          </a:solidFill>
          <a:latin typeface="+mn-lt"/>
          <a:ea typeface="+mn-ea"/>
          <a:cs typeface="+mn-cs"/>
        </a:defRPr>
      </a:lvl3pPr>
      <a:lvl4pPr marL="1567464" algn="l" defTabSz="1044976" rtl="0" eaLnBrk="1" latinLnBrk="0" hangingPunct="1">
        <a:defRPr sz="2100" kern="1200">
          <a:solidFill>
            <a:schemeClr val="tx1"/>
          </a:solidFill>
          <a:latin typeface="+mn-lt"/>
          <a:ea typeface="+mn-ea"/>
          <a:cs typeface="+mn-cs"/>
        </a:defRPr>
      </a:lvl4pPr>
      <a:lvl5pPr marL="2089953" algn="l" defTabSz="1044976" rtl="0" eaLnBrk="1" latinLnBrk="0" hangingPunct="1">
        <a:defRPr sz="2100" kern="1200">
          <a:solidFill>
            <a:schemeClr val="tx1"/>
          </a:solidFill>
          <a:latin typeface="+mn-lt"/>
          <a:ea typeface="+mn-ea"/>
          <a:cs typeface="+mn-cs"/>
        </a:defRPr>
      </a:lvl5pPr>
      <a:lvl6pPr marL="2612441" algn="l" defTabSz="1044976" rtl="0" eaLnBrk="1" latinLnBrk="0" hangingPunct="1">
        <a:defRPr sz="2100" kern="1200">
          <a:solidFill>
            <a:schemeClr val="tx1"/>
          </a:solidFill>
          <a:latin typeface="+mn-lt"/>
          <a:ea typeface="+mn-ea"/>
          <a:cs typeface="+mn-cs"/>
        </a:defRPr>
      </a:lvl6pPr>
      <a:lvl7pPr marL="3134929" algn="l" defTabSz="1044976" rtl="0" eaLnBrk="1" latinLnBrk="0" hangingPunct="1">
        <a:defRPr sz="2100" kern="1200">
          <a:solidFill>
            <a:schemeClr val="tx1"/>
          </a:solidFill>
          <a:latin typeface="+mn-lt"/>
          <a:ea typeface="+mn-ea"/>
          <a:cs typeface="+mn-cs"/>
        </a:defRPr>
      </a:lvl7pPr>
      <a:lvl8pPr marL="3657417" algn="l" defTabSz="1044976" rtl="0" eaLnBrk="1" latinLnBrk="0" hangingPunct="1">
        <a:defRPr sz="2100" kern="1200">
          <a:solidFill>
            <a:schemeClr val="tx1"/>
          </a:solidFill>
          <a:latin typeface="+mn-lt"/>
          <a:ea typeface="+mn-ea"/>
          <a:cs typeface="+mn-cs"/>
        </a:defRPr>
      </a:lvl8pPr>
      <a:lvl9pPr marL="4179905" algn="l" defTabSz="104497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81200" y="4191000"/>
            <a:ext cx="8610600" cy="2281238"/>
          </a:xfrm>
        </p:spPr>
        <p:txBody>
          <a:bodyPr>
            <a:noAutofit/>
          </a:bodyPr>
          <a:lstStyle/>
          <a:p>
            <a:pPr algn="ctr" fontAlgn="base"/>
            <a:r>
              <a:rPr lang="en-US" sz="2400" b="1" dirty="0" smtClean="0">
                <a:solidFill>
                  <a:srgbClr val="000066"/>
                </a:solidFill>
              </a:rPr>
              <a:t>by </a:t>
            </a:r>
          </a:p>
          <a:p>
            <a:pPr algn="ctr" fontAlgn="base"/>
            <a:r>
              <a:rPr lang="en-US" sz="2400" b="1" dirty="0" smtClean="0">
                <a:solidFill>
                  <a:srgbClr val="000066"/>
                </a:solidFill>
              </a:rPr>
              <a:t>Saleha </a:t>
            </a:r>
            <a:r>
              <a:rPr lang="en-US" sz="2400" b="1" dirty="0">
                <a:solidFill>
                  <a:srgbClr val="000066"/>
                </a:solidFill>
              </a:rPr>
              <a:t>Naghmi Habibullah</a:t>
            </a:r>
          </a:p>
          <a:p>
            <a:pPr algn="ctr" fontAlgn="base"/>
            <a:r>
              <a:rPr lang="en-US" sz="2400" b="1" dirty="0" smtClean="0">
                <a:solidFill>
                  <a:srgbClr val="000066"/>
                </a:solidFill>
              </a:rPr>
              <a:t>Department </a:t>
            </a:r>
            <a:r>
              <a:rPr lang="en-US" sz="2400" b="1" dirty="0">
                <a:solidFill>
                  <a:srgbClr val="000066"/>
                </a:solidFill>
              </a:rPr>
              <a:t>of Statistics </a:t>
            </a:r>
          </a:p>
          <a:p>
            <a:pPr algn="ctr" fontAlgn="base"/>
            <a:r>
              <a:rPr lang="en-US" sz="2400" b="1" dirty="0">
                <a:solidFill>
                  <a:srgbClr val="000066"/>
                </a:solidFill>
              </a:rPr>
              <a:t>Kinnaird College For </a:t>
            </a:r>
            <a:r>
              <a:rPr lang="en-US" sz="2400" b="1" dirty="0" smtClean="0">
                <a:solidFill>
                  <a:srgbClr val="000066"/>
                </a:solidFill>
              </a:rPr>
              <a:t>Women </a:t>
            </a:r>
          </a:p>
          <a:p>
            <a:pPr algn="ctr" fontAlgn="base"/>
            <a:r>
              <a:rPr lang="en-US" sz="2400" b="1" dirty="0" smtClean="0">
                <a:solidFill>
                  <a:srgbClr val="000066"/>
                </a:solidFill>
              </a:rPr>
              <a:t>Lahore</a:t>
            </a:r>
            <a:r>
              <a:rPr lang="en-US" sz="2400" b="1" dirty="0">
                <a:solidFill>
                  <a:srgbClr val="000066"/>
                </a:solidFill>
              </a:rPr>
              <a:t>, Pakistan </a:t>
            </a:r>
          </a:p>
        </p:txBody>
      </p:sp>
      <p:sp>
        <p:nvSpPr>
          <p:cNvPr id="5" name="Title 1"/>
          <p:cNvSpPr>
            <a:spLocks noGrp="1"/>
          </p:cNvSpPr>
          <p:nvPr>
            <p:ph type="ctrTitle"/>
          </p:nvPr>
        </p:nvSpPr>
        <p:spPr>
          <a:xfrm>
            <a:off x="1752600" y="1524000"/>
            <a:ext cx="9037320" cy="2514600"/>
          </a:xfrm>
        </p:spPr>
        <p:txBody>
          <a:bodyPr>
            <a:noAutofit/>
          </a:bodyPr>
          <a:lstStyle/>
          <a:p>
            <a:pPr algn="ctr" fontAlgn="base"/>
            <a:r>
              <a:rPr lang="en-US" sz="3200" b="1" dirty="0" smtClean="0">
                <a:solidFill>
                  <a:schemeClr val="bg1"/>
                </a:solidFill>
              </a:rPr>
              <a:t>A </a:t>
            </a:r>
            <a:r>
              <a:rPr lang="en-US" sz="3200" b="1" dirty="0">
                <a:solidFill>
                  <a:schemeClr val="bg1"/>
                </a:solidFill>
              </a:rPr>
              <a:t>Sample Survey </a:t>
            </a:r>
            <a:r>
              <a:rPr lang="en-US" sz="3200" b="1" dirty="0" smtClean="0">
                <a:solidFill>
                  <a:schemeClr val="bg1"/>
                </a:solidFill>
              </a:rPr>
              <a:t>on </a:t>
            </a:r>
            <a:r>
              <a:rPr lang="en-US" sz="3200" b="1" dirty="0">
                <a:solidFill>
                  <a:schemeClr val="bg1"/>
                </a:solidFill>
              </a:rPr>
              <a:t>the </a:t>
            </a:r>
            <a:r>
              <a:rPr lang="en-US" sz="3200" b="1" dirty="0" smtClean="0">
                <a:solidFill>
                  <a:schemeClr val="bg1"/>
                </a:solidFill>
              </a:rPr>
              <a:t/>
            </a:r>
            <a:br>
              <a:rPr lang="en-US" sz="3200" b="1" dirty="0" smtClean="0">
                <a:solidFill>
                  <a:schemeClr val="bg1"/>
                </a:solidFill>
              </a:rPr>
            </a:br>
            <a:r>
              <a:rPr lang="en-US" sz="3200" b="1" dirty="0" smtClean="0">
                <a:solidFill>
                  <a:schemeClr val="bg1"/>
                </a:solidFill>
              </a:rPr>
              <a:t>Current </a:t>
            </a:r>
            <a:r>
              <a:rPr lang="en-US" sz="3200" b="1" dirty="0">
                <a:solidFill>
                  <a:schemeClr val="bg1"/>
                </a:solidFill>
              </a:rPr>
              <a:t>Level of Awareness Regarding </a:t>
            </a:r>
            <a:r>
              <a:rPr lang="en-US" sz="3200" b="1" dirty="0" smtClean="0">
                <a:solidFill>
                  <a:schemeClr val="bg1"/>
                </a:solidFill>
              </a:rPr>
              <a:t>Big </a:t>
            </a:r>
            <a:r>
              <a:rPr lang="en-US" sz="3200" b="1" dirty="0">
                <a:solidFill>
                  <a:schemeClr val="bg1"/>
                </a:solidFill>
              </a:rPr>
              <a:t>Data </a:t>
            </a:r>
            <a:r>
              <a:rPr lang="en-US" sz="3200" dirty="0">
                <a:solidFill>
                  <a:schemeClr val="bg1"/>
                </a:solidFill>
              </a:rPr>
              <a:t/>
            </a:r>
            <a:br>
              <a:rPr lang="en-US" sz="3200" dirty="0">
                <a:solidFill>
                  <a:schemeClr val="bg1"/>
                </a:solidFill>
              </a:rPr>
            </a:br>
            <a:r>
              <a:rPr lang="en-US" sz="3200" b="1" dirty="0">
                <a:solidFill>
                  <a:schemeClr val="bg1"/>
                </a:solidFill>
              </a:rPr>
              <a:t>Among </a:t>
            </a:r>
            <a:r>
              <a:rPr lang="en-US" sz="3200" b="1" dirty="0" smtClean="0">
                <a:solidFill>
                  <a:schemeClr val="bg1"/>
                </a:solidFill>
              </a:rPr>
              <a:t>Academics </a:t>
            </a:r>
            <a:r>
              <a:rPr lang="en-US" sz="3200" b="1" dirty="0">
                <a:solidFill>
                  <a:schemeClr val="bg1"/>
                </a:solidFill>
              </a:rPr>
              <a:t>and Practitioners </a:t>
            </a:r>
            <a:r>
              <a:rPr lang="en-US" sz="3200" b="1" dirty="0" smtClean="0">
                <a:solidFill>
                  <a:schemeClr val="bg1"/>
                </a:solidFill>
              </a:rPr>
              <a:t/>
            </a:r>
            <a:br>
              <a:rPr lang="en-US" sz="3200" b="1" dirty="0" smtClean="0">
                <a:solidFill>
                  <a:schemeClr val="bg1"/>
                </a:solidFill>
              </a:rPr>
            </a:br>
            <a:r>
              <a:rPr lang="en-US" sz="3200" b="1" dirty="0" smtClean="0">
                <a:solidFill>
                  <a:schemeClr val="bg1"/>
                </a:solidFill>
              </a:rPr>
              <a:t>of </a:t>
            </a:r>
            <a:r>
              <a:rPr lang="en-US" sz="3200" b="1" dirty="0">
                <a:solidFill>
                  <a:schemeClr val="bg1"/>
                </a:solidFill>
              </a:rPr>
              <a:t>Statistics in Pakistan</a:t>
            </a:r>
            <a:endParaRPr lang="en-US" sz="3200" dirty="0">
              <a:solidFill>
                <a:schemeClr val="bg1"/>
              </a:solidFill>
            </a:endParaRPr>
          </a:p>
        </p:txBody>
      </p:sp>
      <p:sp>
        <p:nvSpPr>
          <p:cNvPr id="69634" name="AutoShape 2" descr="Image result for kinnaird college logo"/>
          <p:cNvSpPr>
            <a:spLocks noChangeAspect="1" noChangeArrowheads="1"/>
          </p:cNvSpPr>
          <p:nvPr/>
        </p:nvSpPr>
        <p:spPr bwMode="auto">
          <a:xfrm>
            <a:off x="155575" y="-135434"/>
            <a:ext cx="304800" cy="28575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69636" name="AutoShape 4" descr="Image result for kinnaird college logo"/>
          <p:cNvSpPr>
            <a:spLocks noChangeAspect="1" noChangeArrowheads="1"/>
          </p:cNvSpPr>
          <p:nvPr/>
        </p:nvSpPr>
        <p:spPr bwMode="auto">
          <a:xfrm>
            <a:off x="155575" y="-135434"/>
            <a:ext cx="304800" cy="28575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69637" name="Picture 5"/>
          <p:cNvPicPr>
            <a:picLocks noChangeAspect="1" noChangeArrowheads="1"/>
          </p:cNvPicPr>
          <p:nvPr/>
        </p:nvPicPr>
        <p:blipFill>
          <a:blip r:embed="rId2"/>
          <a:srcRect/>
          <a:stretch>
            <a:fillRect/>
          </a:stretch>
        </p:blipFill>
        <p:spPr bwMode="auto">
          <a:xfrm>
            <a:off x="0" y="5715000"/>
            <a:ext cx="1219200" cy="114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762000"/>
            <a:ext cx="9875520" cy="457200"/>
          </a:xfrm>
        </p:spPr>
        <p:txBody>
          <a:bodyPr/>
          <a:lstStyle/>
          <a:p>
            <a:pPr algn="ctr"/>
            <a:r>
              <a:rPr lang="en-US" sz="4000" b="1" dirty="0" smtClean="0"/>
              <a:t>The </a:t>
            </a:r>
            <a:r>
              <a:rPr lang="en-US" sz="4000" b="1" dirty="0" smtClean="0"/>
              <a:t>Questionnaire</a:t>
            </a:r>
            <a:r>
              <a:rPr lang="en-US" sz="4400" dirty="0" smtClean="0"/>
              <a:t/>
            </a:r>
            <a:br>
              <a:rPr lang="en-US" sz="4400" dirty="0" smtClean="0"/>
            </a:br>
            <a:endParaRPr lang="en-US" sz="4400" dirty="0"/>
          </a:p>
        </p:txBody>
      </p:sp>
      <p:sp>
        <p:nvSpPr>
          <p:cNvPr id="3" name="Content Placeholder 2"/>
          <p:cNvSpPr>
            <a:spLocks noGrp="1"/>
          </p:cNvSpPr>
          <p:nvPr>
            <p:ph idx="1"/>
          </p:nvPr>
        </p:nvSpPr>
        <p:spPr>
          <a:xfrm>
            <a:off x="533400" y="1295400"/>
            <a:ext cx="9890760" cy="4572000"/>
          </a:xfrm>
        </p:spPr>
        <p:txBody>
          <a:bodyPr/>
          <a:lstStyle/>
          <a:p>
            <a:pPr marL="0" indent="0" algn="just">
              <a:buNone/>
            </a:pPr>
            <a:r>
              <a:rPr lang="en-US" sz="2400" dirty="0" smtClean="0"/>
              <a:t>Dear </a:t>
            </a:r>
            <a:r>
              <a:rPr lang="en-US" sz="2400" dirty="0" smtClean="0"/>
              <a:t>Colleague, </a:t>
            </a:r>
          </a:p>
          <a:p>
            <a:pPr marL="0" indent="0" algn="just">
              <a:buNone/>
            </a:pPr>
            <a:r>
              <a:rPr lang="en-US" sz="2400" dirty="0" smtClean="0"/>
              <a:t>This </a:t>
            </a:r>
            <a:r>
              <a:rPr lang="en-US" sz="2400" dirty="0" smtClean="0"/>
              <a:t>questionnaire is being mailed to you in connection with a survey intended to ascertain the level of awareness regarding Big Data among the academics and practitioners of Statistics in Pakistan. </a:t>
            </a:r>
            <a:r>
              <a:rPr lang="en-US" sz="2400" dirty="0" smtClean="0"/>
              <a:t>I </a:t>
            </a:r>
            <a:r>
              <a:rPr lang="en-US" sz="2400" dirty="0" smtClean="0"/>
              <a:t>am optimistic that I will obtain your kind consent to act as one of the respondents. If so, you are requested to provide responses to each of the following questions to the best of your ability. Your genuine and well thought-out responses will go a long way in making this survey a success. Your cooperation in this regard will be much appreciated.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66800"/>
            <a:ext cx="9890760" cy="4800600"/>
          </a:xfrm>
        </p:spPr>
        <p:txBody>
          <a:bodyPr/>
          <a:lstStyle/>
          <a:p>
            <a:pPr marL="342900" indent="-342900" algn="just">
              <a:buFont typeface="+mj-lt"/>
              <a:buAutoNum type="arabicPeriod"/>
            </a:pPr>
            <a:r>
              <a:rPr lang="en-US" sz="2200" dirty="0" smtClean="0"/>
              <a:t>Your </a:t>
            </a:r>
            <a:r>
              <a:rPr lang="en-US" sz="2200" dirty="0" smtClean="0"/>
              <a:t>gender: ____________</a:t>
            </a:r>
          </a:p>
          <a:p>
            <a:pPr lvl="0" algn="just">
              <a:buFont typeface="+mj-lt"/>
              <a:buAutoNum type="arabicPeriod"/>
            </a:pPr>
            <a:r>
              <a:rPr lang="en-US" sz="2200" dirty="0" smtClean="0"/>
              <a:t>Your age: ___________</a:t>
            </a:r>
          </a:p>
          <a:p>
            <a:pPr algn="just">
              <a:buFont typeface="+mj-lt"/>
              <a:buAutoNum type="arabicPeriod"/>
            </a:pPr>
            <a:r>
              <a:rPr lang="en-US" sz="2200" dirty="0" smtClean="0"/>
              <a:t> Your educational qualification: __________________</a:t>
            </a:r>
          </a:p>
          <a:p>
            <a:pPr algn="just">
              <a:buFont typeface="+mj-lt"/>
              <a:buAutoNum type="arabicPeriod"/>
            </a:pPr>
            <a:r>
              <a:rPr lang="en-US" sz="2200" dirty="0" smtClean="0"/>
              <a:t> Has any portion of your education been in a foreign country? ___________ </a:t>
            </a:r>
          </a:p>
          <a:p>
            <a:pPr algn="just">
              <a:buFont typeface="+mj-lt"/>
              <a:buAutoNum type="arabicPeriod"/>
            </a:pPr>
            <a:r>
              <a:rPr lang="en-US" sz="2200" dirty="0" smtClean="0"/>
              <a:t> Are you employed or have you retired ? ________________</a:t>
            </a:r>
          </a:p>
          <a:p>
            <a:pPr algn="just">
              <a:buFont typeface="+mj-lt"/>
              <a:buAutoNum type="arabicPeriod"/>
            </a:pPr>
            <a:r>
              <a:rPr lang="en-US" sz="2200" dirty="0" smtClean="0"/>
              <a:t> Your profession: ______________________________</a:t>
            </a:r>
          </a:p>
          <a:p>
            <a:pPr algn="just">
              <a:buFont typeface="+mj-lt"/>
              <a:buAutoNum type="arabicPeriod"/>
            </a:pPr>
            <a:r>
              <a:rPr lang="en-US" sz="2200" dirty="0" smtClean="0"/>
              <a:t>City/town </a:t>
            </a:r>
            <a:r>
              <a:rPr lang="en-US" sz="2200" dirty="0" smtClean="0"/>
              <a:t>of Pakistan in which you are/have been working___________________</a:t>
            </a:r>
          </a:p>
          <a:p>
            <a:pPr algn="just">
              <a:buFont typeface="+mj-lt"/>
              <a:buAutoNum type="arabicPeriod"/>
            </a:pPr>
            <a:r>
              <a:rPr lang="en-US" sz="2200" dirty="0" smtClean="0"/>
              <a:t>Is </a:t>
            </a:r>
            <a:r>
              <a:rPr lang="en-US" sz="2200" dirty="0" smtClean="0"/>
              <a:t>it one of the bigger cities or one of the smaller towns </a:t>
            </a:r>
            <a:r>
              <a:rPr lang="en-US" sz="2200" dirty="0" smtClean="0"/>
              <a:t>? ______________________ </a:t>
            </a:r>
            <a:endParaRPr lang="en-US" sz="2200" dirty="0" smtClean="0"/>
          </a:p>
          <a:p>
            <a:pPr algn="just">
              <a:buFont typeface="+mj-lt"/>
              <a:buAutoNum type="arabicPeriod"/>
            </a:pPr>
            <a:r>
              <a:rPr lang="en-US" sz="2200" dirty="0" smtClean="0"/>
              <a:t>Are </a:t>
            </a:r>
            <a:r>
              <a:rPr lang="en-US" sz="2200" dirty="0" smtClean="0"/>
              <a:t>you/have you been working in university/college or in a non-academic organization?_______________</a:t>
            </a:r>
          </a:p>
          <a:p>
            <a:pPr lvl="0" algn="just">
              <a:buFont typeface="+mj-lt"/>
              <a:buAutoNum type="arabicPeriod"/>
            </a:pPr>
            <a:r>
              <a:rPr lang="en-US" sz="2200" dirty="0" smtClean="0"/>
              <a:t>Are you/have you been working in public sector or private sector? __________________</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10424160" cy="5334000"/>
          </a:xfrm>
        </p:spPr>
        <p:txBody>
          <a:bodyPr/>
          <a:lstStyle/>
          <a:p>
            <a:pPr marL="742950" lvl="0" indent="-742950">
              <a:buNone/>
            </a:pPr>
            <a:r>
              <a:rPr lang="en-US" sz="2000" dirty="0" smtClean="0"/>
              <a:t>11. Please </a:t>
            </a:r>
            <a:r>
              <a:rPr lang="en-US" sz="2000" dirty="0" smtClean="0"/>
              <a:t>tick  the appropriate option for each of the technical terms given in the following table:</a:t>
            </a:r>
          </a:p>
          <a:p>
            <a:pPr marL="742950" indent="-742950">
              <a:buFont typeface="+mj-lt"/>
              <a:buAutoNum type="arabicPeriod" startAt="10"/>
            </a:pPr>
            <a:endParaRPr lang="en-US" dirty="0"/>
          </a:p>
        </p:txBody>
      </p:sp>
      <p:graphicFrame>
        <p:nvGraphicFramePr>
          <p:cNvPr id="4" name="Table 3"/>
          <p:cNvGraphicFramePr>
            <a:graphicFrameLocks noGrp="1"/>
          </p:cNvGraphicFramePr>
          <p:nvPr/>
        </p:nvGraphicFramePr>
        <p:xfrm>
          <a:off x="1447799" y="1142994"/>
          <a:ext cx="8610601" cy="5715005"/>
        </p:xfrm>
        <a:graphic>
          <a:graphicData uri="http://schemas.openxmlformats.org/drawingml/2006/table">
            <a:tbl>
              <a:tblPr/>
              <a:tblGrid>
                <a:gridCol w="773610"/>
                <a:gridCol w="2438549"/>
                <a:gridCol w="1202457"/>
                <a:gridCol w="1408005"/>
                <a:gridCol w="1436033"/>
                <a:gridCol w="1351947"/>
              </a:tblGrid>
              <a:tr h="1145477">
                <a:tc>
                  <a:txBody>
                    <a:bodyPr/>
                    <a:lstStyle/>
                    <a:p>
                      <a:pPr marL="0" marR="0" algn="ctr">
                        <a:lnSpc>
                          <a:spcPct val="115000"/>
                        </a:lnSpc>
                        <a:spcBef>
                          <a:spcPts val="0"/>
                        </a:spcBef>
                        <a:spcAft>
                          <a:spcPts val="0"/>
                        </a:spcAft>
                        <a:tabLst>
                          <a:tab pos="228600" algn="l"/>
                        </a:tabLst>
                      </a:pPr>
                      <a:r>
                        <a:rPr lang="en-US" sz="1600" b="1" dirty="0">
                          <a:latin typeface="Times New Roman"/>
                          <a:ea typeface="Calibri"/>
                          <a:cs typeface="Times New Roman"/>
                        </a:rPr>
                        <a:t>Serial No.</a:t>
                      </a:r>
                      <a:endParaRPr lang="en-US" sz="14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dirty="0">
                          <a:latin typeface="Times New Roman"/>
                          <a:ea typeface="Calibri"/>
                          <a:cs typeface="Times New Roman"/>
                        </a:rPr>
                        <a:t>Technical term</a:t>
                      </a:r>
                      <a:endParaRPr lang="en-US" sz="14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dirty="0">
                          <a:latin typeface="Times New Roman"/>
                          <a:ea typeface="Calibri"/>
                          <a:cs typeface="Times New Roman"/>
                        </a:rPr>
                        <a:t>I am very well aware of this concept</a:t>
                      </a:r>
                      <a:endParaRPr lang="en-US" sz="14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dirty="0">
                          <a:latin typeface="Times New Roman"/>
                          <a:ea typeface="Calibri"/>
                          <a:cs typeface="Times New Roman"/>
                        </a:rPr>
                        <a:t>I am aware of this concept but only to </a:t>
                      </a:r>
                      <a:r>
                        <a:rPr lang="en-US" sz="1600" b="1" u="sng" dirty="0">
                          <a:latin typeface="Times New Roman"/>
                          <a:ea typeface="Calibri"/>
                          <a:cs typeface="Times New Roman"/>
                        </a:rPr>
                        <a:t>some</a:t>
                      </a:r>
                      <a:r>
                        <a:rPr lang="en-US" sz="1600" b="1" dirty="0">
                          <a:latin typeface="Times New Roman"/>
                          <a:ea typeface="Calibri"/>
                          <a:cs typeface="Times New Roman"/>
                        </a:rPr>
                        <a:t> extent</a:t>
                      </a:r>
                      <a:endParaRPr lang="en-US" sz="14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dirty="0">
                          <a:latin typeface="Times New Roman"/>
                          <a:ea typeface="Calibri"/>
                          <a:cs typeface="Times New Roman"/>
                        </a:rPr>
                        <a:t>I have heard this term but I am not aware of its meaning</a:t>
                      </a:r>
                      <a:endParaRPr lang="en-US" sz="14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dirty="0">
                          <a:latin typeface="Times New Roman"/>
                          <a:ea typeface="Calibri"/>
                          <a:cs typeface="Times New Roman"/>
                        </a:rPr>
                        <a:t>Never heard this term</a:t>
                      </a:r>
                      <a:endParaRPr lang="en-US" sz="14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dirty="0" err="1">
                          <a:latin typeface="Times New Roman"/>
                          <a:ea typeface="Calibri"/>
                          <a:cs typeface="Times New Roman"/>
                        </a:rPr>
                        <a:t>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dirty="0">
                          <a:latin typeface="Times New Roman"/>
                          <a:ea typeface="Calibri"/>
                          <a:cs typeface="Times New Roman"/>
                        </a:rPr>
                        <a:t>Big Data</a:t>
                      </a:r>
                      <a:endParaRPr lang="en-US" sz="14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ii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a:latin typeface="Times New Roman"/>
                          <a:ea typeface="Calibri"/>
                          <a:cs typeface="Times New Roman"/>
                        </a:rPr>
                        <a:t>Data Science</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iii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dirty="0">
                          <a:latin typeface="Times New Roman"/>
                          <a:ea typeface="Calibri"/>
                          <a:cs typeface="Times New Roman"/>
                        </a:rPr>
                        <a:t>Machine Learning</a:t>
                      </a:r>
                      <a:endParaRPr lang="en-US" sz="14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iv</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a:latin typeface="Times New Roman"/>
                          <a:ea typeface="Calibri"/>
                          <a:cs typeface="Times New Roman"/>
                        </a:rPr>
                        <a:t>Data Mining</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v</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a:latin typeface="Times New Roman"/>
                          <a:ea typeface="Calibri"/>
                          <a:cs typeface="Times New Roman"/>
                        </a:rPr>
                        <a:t>Business Analytics</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vi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dirty="0">
                          <a:latin typeface="Times New Roman"/>
                          <a:ea typeface="Calibri"/>
                          <a:cs typeface="Times New Roman"/>
                        </a:rPr>
                        <a:t>Data Analytics</a:t>
                      </a:r>
                      <a:endParaRPr lang="en-US" sz="14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vii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Data Analysis</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viii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Bayesian Analysis</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ix</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a:latin typeface="Times New Roman"/>
                          <a:ea typeface="Calibri"/>
                          <a:cs typeface="Times New Roman"/>
                        </a:rPr>
                        <a:t>Artificial Intelligence</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x</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Data Engineering</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xi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Algorithm</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794">
                <a:tc>
                  <a:txBody>
                    <a:bodyPr/>
                    <a:lstStyle/>
                    <a:p>
                      <a:pPr marL="0" marR="0" algn="ctr">
                        <a:lnSpc>
                          <a:spcPct val="150000"/>
                        </a:lnSpc>
                        <a:spcBef>
                          <a:spcPts val="0"/>
                        </a:spcBef>
                        <a:spcAft>
                          <a:spcPts val="0"/>
                        </a:spcAft>
                        <a:tabLst>
                          <a:tab pos="228600" algn="l"/>
                        </a:tabLst>
                      </a:pPr>
                      <a:r>
                        <a:rPr lang="en-US" sz="1600" b="1">
                          <a:latin typeface="Times New Roman"/>
                          <a:ea typeface="Calibri"/>
                          <a:cs typeface="Times New Roman"/>
                        </a:rPr>
                        <a:t>xii</a:t>
                      </a:r>
                      <a:endParaRPr lang="en-US" sz="14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b="1" dirty="0">
                          <a:latin typeface="Times New Roman"/>
                          <a:ea typeface="Calibri"/>
                          <a:cs typeface="Times New Roman"/>
                        </a:rPr>
                        <a:t>Exabyte</a:t>
                      </a:r>
                      <a:endParaRPr lang="en-US" sz="14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6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990600" y="381000"/>
          <a:ext cx="9067801" cy="6400798"/>
        </p:xfrm>
        <a:graphic>
          <a:graphicData uri="http://schemas.openxmlformats.org/drawingml/2006/table">
            <a:tbl>
              <a:tblPr/>
              <a:tblGrid>
                <a:gridCol w="814686"/>
                <a:gridCol w="2568029"/>
                <a:gridCol w="1266304"/>
                <a:gridCol w="1482767"/>
                <a:gridCol w="1512284"/>
                <a:gridCol w="1423731"/>
              </a:tblGrid>
              <a:tr h="1163782">
                <a:tc>
                  <a:txBody>
                    <a:bodyPr/>
                    <a:lstStyle/>
                    <a:p>
                      <a:pPr marL="0" marR="0" algn="ctr">
                        <a:lnSpc>
                          <a:spcPct val="115000"/>
                        </a:lnSpc>
                        <a:spcBef>
                          <a:spcPts val="0"/>
                        </a:spcBef>
                        <a:spcAft>
                          <a:spcPts val="0"/>
                        </a:spcAft>
                        <a:tabLst>
                          <a:tab pos="228600" algn="l"/>
                        </a:tabLst>
                      </a:pPr>
                      <a:r>
                        <a:rPr lang="en-US" sz="1800" b="1" dirty="0">
                          <a:latin typeface="Times New Roman"/>
                          <a:ea typeface="Calibri"/>
                          <a:cs typeface="Times New Roman"/>
                        </a:rPr>
                        <a:t>Serial No.</a:t>
                      </a:r>
                      <a:endParaRPr lang="en-US" sz="16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Times New Roman"/>
                          <a:ea typeface="Calibri"/>
                          <a:cs typeface="Times New Roman"/>
                        </a:rPr>
                        <a:t>Technical term</a:t>
                      </a:r>
                      <a:endParaRPr lang="en-US" sz="16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Times New Roman"/>
                          <a:ea typeface="Calibri"/>
                          <a:cs typeface="Times New Roman"/>
                        </a:rPr>
                        <a:t>I am very well aware of this concept</a:t>
                      </a:r>
                      <a:endParaRPr lang="en-US" sz="16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Times New Roman"/>
                          <a:ea typeface="Calibri"/>
                          <a:cs typeface="Times New Roman"/>
                        </a:rPr>
                        <a:t>I am aware of this concept but only to </a:t>
                      </a:r>
                      <a:r>
                        <a:rPr lang="en-US" sz="1800" b="1" u="sng" dirty="0">
                          <a:latin typeface="Times New Roman"/>
                          <a:ea typeface="Calibri"/>
                          <a:cs typeface="Times New Roman"/>
                        </a:rPr>
                        <a:t>some</a:t>
                      </a:r>
                      <a:r>
                        <a:rPr lang="en-US" sz="1800" b="1" dirty="0">
                          <a:latin typeface="Times New Roman"/>
                          <a:ea typeface="Calibri"/>
                          <a:cs typeface="Times New Roman"/>
                        </a:rPr>
                        <a:t> extent</a:t>
                      </a:r>
                      <a:endParaRPr lang="en-US" sz="16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Times New Roman"/>
                          <a:ea typeface="Calibri"/>
                          <a:cs typeface="Times New Roman"/>
                        </a:rPr>
                        <a:t>I have heard this term but I am not aware of its meaning</a:t>
                      </a:r>
                      <a:endParaRPr lang="en-US" sz="16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Times New Roman"/>
                          <a:ea typeface="Calibri"/>
                          <a:cs typeface="Times New Roman"/>
                        </a:rPr>
                        <a:t>Never heard this term</a:t>
                      </a:r>
                      <a:endParaRPr lang="en-US" sz="1600" b="1" dirty="0">
                        <a:latin typeface="Calibri"/>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dirty="0">
                          <a:latin typeface="Times New Roman"/>
                          <a:ea typeface="Calibri"/>
                          <a:cs typeface="Times New Roman"/>
                        </a:rPr>
                        <a:t>xiii</a:t>
                      </a:r>
                      <a:endParaRPr lang="en-US" sz="16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800" b="1" dirty="0" err="1">
                          <a:latin typeface="Times New Roman"/>
                          <a:ea typeface="Calibri"/>
                          <a:cs typeface="Times New Roman"/>
                        </a:rPr>
                        <a:t>Petabyte</a:t>
                      </a:r>
                      <a:endParaRPr lang="en-US" sz="16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xiv</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800" b="1" dirty="0" err="1">
                          <a:latin typeface="Times New Roman"/>
                          <a:ea typeface="Calibri"/>
                          <a:cs typeface="Times New Roman"/>
                        </a:rPr>
                        <a:t>Brontobyte</a:t>
                      </a:r>
                      <a:endParaRPr lang="en-US" sz="16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xv</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800" b="1">
                          <a:latin typeface="Times New Roman"/>
                          <a:ea typeface="Calibri"/>
                          <a:cs typeface="Times New Roman"/>
                        </a:rPr>
                        <a:t>Python</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xvi</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800" b="1">
                          <a:latin typeface="Times New Roman"/>
                          <a:ea typeface="Calibri"/>
                          <a:cs typeface="Times New Roman"/>
                        </a:rPr>
                        <a:t>Java</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xvii</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R</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xviii</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Hadoop</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xix</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Data-warehousing</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xx</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Cloud computing</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xxi</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800" b="1">
                          <a:latin typeface="Times New Roman"/>
                          <a:ea typeface="Calibri"/>
                          <a:cs typeface="Times New Roman"/>
                        </a:rPr>
                        <a:t>Distributed processing</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xxii</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Grid computing</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a:latin typeface="Times New Roman"/>
                          <a:ea typeface="Calibri"/>
                          <a:cs typeface="Times New Roman"/>
                        </a:rPr>
                        <a:t>xxiii</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800" b="1">
                          <a:latin typeface="Times New Roman"/>
                          <a:ea typeface="Calibri"/>
                          <a:cs typeface="Times New Roman"/>
                        </a:rPr>
                        <a:t>Crowdsourcing</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418">
                <a:tc>
                  <a:txBody>
                    <a:bodyPr/>
                    <a:lstStyle/>
                    <a:p>
                      <a:pPr marL="0" marR="0" algn="ctr">
                        <a:lnSpc>
                          <a:spcPct val="150000"/>
                        </a:lnSpc>
                        <a:spcBef>
                          <a:spcPts val="0"/>
                        </a:spcBef>
                        <a:spcAft>
                          <a:spcPts val="0"/>
                        </a:spcAft>
                        <a:tabLst>
                          <a:tab pos="228600" algn="l"/>
                        </a:tabLst>
                      </a:pPr>
                      <a:r>
                        <a:rPr lang="en-US" sz="1800" b="1" dirty="0" smtClean="0">
                          <a:latin typeface="Times New Roman"/>
                          <a:ea typeface="Calibri"/>
                          <a:cs typeface="Times New Roman"/>
                        </a:rPr>
                        <a:t>xxiv</a:t>
                      </a:r>
                      <a:endParaRPr lang="en-US" sz="1600" b="1" dirty="0">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800" b="1">
                          <a:latin typeface="Times New Roman"/>
                          <a:ea typeface="Calibri"/>
                          <a:cs typeface="Times New Roman"/>
                        </a:rPr>
                        <a:t>The Internet of Things</a:t>
                      </a:r>
                      <a:endParaRPr lang="en-US" sz="1600" b="1">
                        <a:latin typeface="Calibri"/>
                        <a:ea typeface="Times New Roman"/>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tabLst>
                          <a:tab pos="228600" algn="l"/>
                        </a:tabLst>
                      </a:pPr>
                      <a:endParaRPr lang="en-US" sz="1800" b="1" dirty="0">
                        <a:latin typeface="Times New Roman"/>
                        <a:ea typeface="Calibri"/>
                        <a:cs typeface="Times New Roma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9662160" cy="5257800"/>
          </a:xfrm>
        </p:spPr>
        <p:txBody>
          <a:bodyPr/>
          <a:lstStyle/>
          <a:p>
            <a:pPr lvl="0">
              <a:buFont typeface="+mj-lt"/>
              <a:buAutoNum type="arabicPeriod" startAt="12"/>
            </a:pPr>
            <a:r>
              <a:rPr lang="en-US" sz="2000" dirty="0" smtClean="0"/>
              <a:t>For each of the technical terms of Question no. 11 for which you indicated that you have thorough knowledge / some amount of knowledge, please provide a definition of each one of </a:t>
            </a:r>
            <a:r>
              <a:rPr lang="en-US" sz="2000" u="sng" dirty="0" smtClean="0"/>
              <a:t>those</a:t>
            </a:r>
            <a:r>
              <a:rPr lang="en-US" sz="2000" dirty="0" smtClean="0"/>
              <a:t> terms. (Please do not use Google etc for this purpose):</a:t>
            </a:r>
          </a:p>
          <a:p>
            <a:pPr lvl="0">
              <a:buFont typeface="+mj-lt"/>
              <a:buAutoNum type="arabicPeriod" startAt="12"/>
            </a:pPr>
            <a:endParaRPr lang="en-US" sz="1800" dirty="0" smtClean="0"/>
          </a:p>
          <a:p>
            <a:pPr lvl="0">
              <a:buFont typeface="+mj-lt"/>
              <a:buAutoNum type="arabicPeriod" startAt="12"/>
            </a:pPr>
            <a:endParaRPr lang="en-US" sz="1800" dirty="0" smtClean="0"/>
          </a:p>
          <a:p>
            <a:pPr lvl="0">
              <a:buFont typeface="+mj-lt"/>
              <a:buAutoNum type="arabicPeriod" startAt="12"/>
            </a:pPr>
            <a:endParaRPr lang="en-US" sz="1800" dirty="0" smtClean="0"/>
          </a:p>
          <a:p>
            <a:pPr lvl="0">
              <a:buFont typeface="+mj-lt"/>
              <a:buAutoNum type="arabicPeriod" startAt="12"/>
            </a:pPr>
            <a:endParaRPr lang="en-US" sz="1800" dirty="0" smtClean="0"/>
          </a:p>
          <a:p>
            <a:pPr lvl="0">
              <a:buFont typeface="+mj-lt"/>
              <a:buAutoNum type="arabicPeriod" startAt="12"/>
            </a:pPr>
            <a:endParaRPr lang="en-US" sz="1800" dirty="0" smtClean="0"/>
          </a:p>
          <a:p>
            <a:pPr lvl="0">
              <a:buNone/>
            </a:pPr>
            <a:r>
              <a:rPr lang="en-US" sz="1800" dirty="0" smtClean="0"/>
              <a:t>13</a:t>
            </a:r>
            <a:r>
              <a:rPr lang="en-US" sz="2000" dirty="0" smtClean="0"/>
              <a:t>. </a:t>
            </a:r>
            <a:r>
              <a:rPr lang="en-US" sz="2000" dirty="0" smtClean="0"/>
              <a:t>In </a:t>
            </a:r>
            <a:r>
              <a:rPr lang="en-US" sz="2000" dirty="0" smtClean="0"/>
              <a:t>your opinion, does the subject of Statistics have any role to play in Data Science? If so, please explain in a few words.</a:t>
            </a:r>
          </a:p>
          <a:p>
            <a:pPr lvl="0">
              <a:buFont typeface="+mj-lt"/>
              <a:buAutoNum type="arabicPeriod" startAt="12"/>
            </a:pPr>
            <a:endParaRPr lang="en-US" sz="1800" dirty="0" smtClean="0"/>
          </a:p>
          <a:p>
            <a:pPr lvl="0">
              <a:buFont typeface="+mj-lt"/>
              <a:buAutoNum type="arabicPeriod" startAt="12"/>
            </a:pPr>
            <a:endParaRPr lang="en-US" sz="1800" dirty="0" smtClean="0"/>
          </a:p>
          <a:p>
            <a:pPr lvl="0">
              <a:buNone/>
            </a:pPr>
            <a:r>
              <a:rPr lang="en-US" sz="2000" dirty="0" smtClean="0"/>
              <a:t>14. Does </a:t>
            </a:r>
            <a:r>
              <a:rPr lang="en-US" sz="2000" dirty="0" smtClean="0"/>
              <a:t>Bayesian Analysis have any role to play in Data Science? If so, please explain in a few words.</a:t>
            </a:r>
          </a:p>
          <a:p>
            <a:pPr lvl="0"/>
            <a:endParaRPr lang="en-US" sz="1800" dirty="0" smtClean="0"/>
          </a:p>
          <a:p>
            <a:endParaRPr lang="en-US" sz="1800" dirty="0"/>
          </a:p>
        </p:txBody>
      </p:sp>
      <p:graphicFrame>
        <p:nvGraphicFramePr>
          <p:cNvPr id="5" name="Table 4"/>
          <p:cNvGraphicFramePr>
            <a:graphicFrameLocks noGrp="1"/>
          </p:cNvGraphicFramePr>
          <p:nvPr/>
        </p:nvGraphicFramePr>
        <p:xfrm>
          <a:off x="1143000" y="1752600"/>
          <a:ext cx="9144000" cy="1241870"/>
        </p:xfrm>
        <a:graphic>
          <a:graphicData uri="http://schemas.openxmlformats.org/drawingml/2006/table">
            <a:tbl>
              <a:tblPr/>
              <a:tblGrid>
                <a:gridCol w="9144000"/>
              </a:tblGrid>
              <a:tr h="990600">
                <a:tc>
                  <a:txBody>
                    <a:bodyPr/>
                    <a:lstStyle/>
                    <a:p>
                      <a:pPr marL="0" marR="0" algn="just">
                        <a:lnSpc>
                          <a:spcPct val="115000"/>
                        </a:lnSpc>
                        <a:spcBef>
                          <a:spcPts val="0"/>
                        </a:spcBef>
                        <a:spcAft>
                          <a:spcPts val="0"/>
                        </a:spcAft>
                        <a:tabLst>
                          <a:tab pos="228600" algn="l"/>
                        </a:tabLst>
                      </a:pPr>
                      <a:r>
                        <a:rPr lang="en-US" sz="1800" dirty="0" smtClean="0">
                          <a:latin typeface="Times New Roman"/>
                          <a:ea typeface="Calibri"/>
                          <a:cs typeface="Times New Roman"/>
                        </a:rPr>
                        <a:t>Definition no. 1:</a:t>
                      </a:r>
                      <a:endParaRPr lang="en-US" sz="1600" dirty="0" smtClean="0">
                        <a:latin typeface="Calibri"/>
                        <a:ea typeface="Times New Roman"/>
                        <a:cs typeface="Times New Roman"/>
                      </a:endParaRPr>
                    </a:p>
                    <a:p>
                      <a:pPr marL="0" marR="0" algn="just">
                        <a:lnSpc>
                          <a:spcPct val="115000"/>
                        </a:lnSpc>
                        <a:spcBef>
                          <a:spcPts val="0"/>
                        </a:spcBef>
                        <a:spcAft>
                          <a:spcPts val="0"/>
                        </a:spcAft>
                        <a:tabLst>
                          <a:tab pos="228600" algn="l"/>
                        </a:tabLst>
                      </a:pPr>
                      <a:r>
                        <a:rPr lang="en-US" sz="1800" dirty="0" smtClean="0">
                          <a:latin typeface="Times New Roman"/>
                          <a:ea typeface="Calibri"/>
                          <a:cs typeface="Times New Roman"/>
                        </a:rPr>
                        <a:t>Definition no. 2:</a:t>
                      </a:r>
                      <a:endParaRPr lang="en-US" sz="1600" dirty="0" smtClean="0">
                        <a:latin typeface="Calibri"/>
                        <a:ea typeface="Times New Roman"/>
                        <a:cs typeface="Times New Roman"/>
                      </a:endParaRPr>
                    </a:p>
                    <a:p>
                      <a:pPr marL="0" marR="0" algn="just">
                        <a:lnSpc>
                          <a:spcPct val="115000"/>
                        </a:lnSpc>
                        <a:spcBef>
                          <a:spcPts val="0"/>
                        </a:spcBef>
                        <a:spcAft>
                          <a:spcPts val="0"/>
                        </a:spcAft>
                        <a:tabLst>
                          <a:tab pos="228600" algn="l"/>
                        </a:tabLst>
                      </a:pPr>
                      <a:r>
                        <a:rPr lang="en-US" sz="1800" dirty="0" smtClean="0">
                          <a:latin typeface="Times New Roman"/>
                          <a:ea typeface="Calibri"/>
                          <a:cs typeface="Times New Roman"/>
                        </a:rPr>
                        <a:t>Definition no. 3:</a:t>
                      </a:r>
                      <a:endParaRPr lang="en-US" sz="1600" dirty="0" smtClean="0">
                        <a:latin typeface="Calibri"/>
                        <a:ea typeface="Times New Roman"/>
                        <a:cs typeface="Times New Roman"/>
                      </a:endParaRPr>
                    </a:p>
                    <a:p>
                      <a:pPr marL="0" marR="0" algn="just">
                        <a:lnSpc>
                          <a:spcPct val="115000"/>
                        </a:lnSpc>
                        <a:spcBef>
                          <a:spcPts val="0"/>
                        </a:spcBef>
                        <a:spcAft>
                          <a:spcPts val="0"/>
                        </a:spcAft>
                        <a:tabLst>
                          <a:tab pos="228600" algn="l"/>
                        </a:tabLst>
                      </a:pPr>
                      <a:r>
                        <a:rPr lang="en-US" sz="1800" dirty="0" smtClean="0">
                          <a:latin typeface="Times New Roman"/>
                          <a:ea typeface="Calibri"/>
                          <a:cs typeface="Times New Roman"/>
                        </a:rPr>
                        <a:t>And so on</a:t>
                      </a:r>
                      <a:endParaRPr lang="en-US"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nvGraphicFramePr>
        <p:xfrm>
          <a:off x="1219200" y="4038600"/>
          <a:ext cx="9220200" cy="563880"/>
        </p:xfrm>
        <a:graphic>
          <a:graphicData uri="http://schemas.openxmlformats.org/drawingml/2006/table">
            <a:tbl>
              <a:tblPr firstRow="1" bandRow="1">
                <a:tableStyleId>{5940675A-B579-460E-94D1-54222C63F5DA}</a:tableStyleId>
              </a:tblPr>
              <a:tblGrid>
                <a:gridCol w="9220200"/>
              </a:tblGrid>
              <a:tr h="563880">
                <a:tc>
                  <a:txBody>
                    <a:bodyPr/>
                    <a:lstStyle/>
                    <a:p>
                      <a:endParaRPr lang="en-US" dirty="0"/>
                    </a:p>
                  </a:txBody>
                  <a:tcPr/>
                </a:tc>
              </a:tr>
            </a:tbl>
          </a:graphicData>
        </a:graphic>
      </p:graphicFrame>
      <p:graphicFrame>
        <p:nvGraphicFramePr>
          <p:cNvPr id="10" name="Table 9"/>
          <p:cNvGraphicFramePr>
            <a:graphicFrameLocks noGrp="1"/>
          </p:cNvGraphicFramePr>
          <p:nvPr/>
        </p:nvGraphicFramePr>
        <p:xfrm>
          <a:off x="1219200" y="5486400"/>
          <a:ext cx="9220200" cy="411480"/>
        </p:xfrm>
        <a:graphic>
          <a:graphicData uri="http://schemas.openxmlformats.org/drawingml/2006/table">
            <a:tbl>
              <a:tblPr firstRow="1" bandRow="1">
                <a:tableStyleId>{5940675A-B579-460E-94D1-54222C63F5DA}</a:tableStyleId>
              </a:tblPr>
              <a:tblGrid>
                <a:gridCol w="9220200"/>
              </a:tblGrid>
              <a:tr h="370840">
                <a:tc>
                  <a:txBody>
                    <a:bodyPr/>
                    <a:lstStyle/>
                    <a:p>
                      <a:endParaRPr lang="en-US"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9890760" cy="5715000"/>
          </a:xfrm>
        </p:spPr>
        <p:txBody>
          <a:bodyPr/>
          <a:lstStyle/>
          <a:p>
            <a:pPr lvl="0">
              <a:buFont typeface="+mj-lt"/>
              <a:buAutoNum type="arabicPeriod" startAt="15"/>
            </a:pPr>
            <a:r>
              <a:rPr lang="en-US" sz="2000" dirty="0" smtClean="0"/>
              <a:t>Does Machine Learning have anything to do with Data Science? If so, please explain in a few words.</a:t>
            </a:r>
          </a:p>
          <a:p>
            <a:pPr lvl="0">
              <a:buFont typeface="+mj-lt"/>
              <a:buAutoNum type="arabicPeriod" startAt="15"/>
            </a:pPr>
            <a:endParaRPr lang="en-US" sz="1800" dirty="0" smtClean="0"/>
          </a:p>
          <a:p>
            <a:pPr lvl="0">
              <a:buFont typeface="+mj-lt"/>
              <a:buAutoNum type="arabicPeriod" startAt="15"/>
            </a:pPr>
            <a:endParaRPr lang="en-US" sz="1800" dirty="0" smtClean="0"/>
          </a:p>
          <a:p>
            <a:pPr lvl="0">
              <a:buFont typeface="+mj-lt"/>
              <a:buAutoNum type="arabicPeriod" startAt="15"/>
            </a:pPr>
            <a:r>
              <a:rPr lang="en-US" sz="2000" dirty="0" smtClean="0"/>
              <a:t>Can the term “Data Science” be applied in the case of a small data-set also? If so, please explain in a few words.</a:t>
            </a:r>
          </a:p>
          <a:p>
            <a:pPr lvl="0">
              <a:buFont typeface="+mj-lt"/>
              <a:buAutoNum type="arabicPeriod" startAt="15"/>
            </a:pPr>
            <a:endParaRPr lang="en-US" sz="1800" dirty="0" smtClean="0"/>
          </a:p>
          <a:p>
            <a:pPr lvl="0">
              <a:buFont typeface="+mj-lt"/>
              <a:buAutoNum type="arabicPeriod" startAt="15"/>
            </a:pPr>
            <a:endParaRPr lang="en-US" sz="1800" dirty="0" smtClean="0"/>
          </a:p>
          <a:p>
            <a:pPr lvl="0">
              <a:buFont typeface="+mj-lt"/>
              <a:buAutoNum type="arabicPeriod" startAt="15"/>
            </a:pPr>
            <a:r>
              <a:rPr lang="en-US" sz="2000" dirty="0" smtClean="0"/>
              <a:t>Your </a:t>
            </a:r>
            <a:r>
              <a:rPr lang="en-US" sz="2000" dirty="0" smtClean="0"/>
              <a:t>Name (optional): _________________________________</a:t>
            </a:r>
          </a:p>
          <a:p>
            <a:pPr lvl="0">
              <a:buFont typeface="+mj-lt"/>
              <a:buAutoNum type="arabicPeriod" startAt="15"/>
            </a:pPr>
            <a:r>
              <a:rPr lang="en-US" sz="2000" dirty="0" smtClean="0"/>
              <a:t>Your </a:t>
            </a:r>
            <a:r>
              <a:rPr lang="en-US" sz="2000" dirty="0" smtClean="0"/>
              <a:t>Institution/Organization (optional): ______________________________________</a:t>
            </a:r>
          </a:p>
          <a:p>
            <a:pPr>
              <a:buFont typeface="+mj-lt"/>
              <a:buAutoNum type="arabicPeriod" startAt="15"/>
            </a:pPr>
            <a:endParaRPr lang="en-US" sz="2000" dirty="0" smtClean="0">
              <a:solidFill>
                <a:srgbClr val="000000"/>
              </a:solidFill>
            </a:endParaRPr>
          </a:p>
          <a:p>
            <a:pPr>
              <a:buNone/>
            </a:pPr>
            <a:r>
              <a:rPr lang="en-US" sz="2000" dirty="0" smtClean="0">
                <a:solidFill>
                  <a:srgbClr val="000000"/>
                </a:solidFill>
              </a:rPr>
              <a:t>Thank you very much for your time and kind cooperation. </a:t>
            </a:r>
          </a:p>
          <a:p>
            <a:pPr>
              <a:buNone/>
            </a:pPr>
            <a:endParaRPr lang="en-US" sz="2000" dirty="0" smtClean="0">
              <a:solidFill>
                <a:srgbClr val="000000"/>
              </a:solidFill>
            </a:endParaRPr>
          </a:p>
          <a:p>
            <a:pPr>
              <a:buNone/>
            </a:pPr>
            <a:r>
              <a:rPr lang="en-US" sz="2000" dirty="0" smtClean="0">
                <a:solidFill>
                  <a:srgbClr val="000000"/>
                </a:solidFill>
              </a:rPr>
              <a:t>For any query, comments or suggestions, please write to </a:t>
            </a:r>
          </a:p>
          <a:p>
            <a:pPr marL="0" indent="0">
              <a:buNone/>
            </a:pPr>
            <a:r>
              <a:rPr lang="en-US" sz="2000" dirty="0" smtClean="0">
                <a:solidFill>
                  <a:srgbClr val="000000"/>
                </a:solidFill>
              </a:rPr>
              <a:t>Dr. Saleha Naghmi Habibullah, Professor of Statistics, Kinnaird College For Women, Lahore (email: salehahabibullah@gmail.com).</a:t>
            </a:r>
          </a:p>
          <a:p>
            <a:pPr>
              <a:buFont typeface="+mj-lt"/>
              <a:buAutoNum type="arabicPeriod" startAt="15"/>
            </a:pPr>
            <a:endParaRPr lang="en-US" sz="1800" dirty="0" smtClean="0"/>
          </a:p>
        </p:txBody>
      </p:sp>
      <p:graphicFrame>
        <p:nvGraphicFramePr>
          <p:cNvPr id="4" name="Table 3"/>
          <p:cNvGraphicFramePr>
            <a:graphicFrameLocks noGrp="1"/>
          </p:cNvGraphicFramePr>
          <p:nvPr/>
        </p:nvGraphicFramePr>
        <p:xfrm>
          <a:off x="990600" y="1524000"/>
          <a:ext cx="9220200" cy="457200"/>
        </p:xfrm>
        <a:graphic>
          <a:graphicData uri="http://schemas.openxmlformats.org/drawingml/2006/table">
            <a:tbl>
              <a:tblPr firstRow="1" bandRow="1">
                <a:tableStyleId>{5940675A-B579-460E-94D1-54222C63F5DA}</a:tableStyleId>
              </a:tblPr>
              <a:tblGrid>
                <a:gridCol w="9220200"/>
              </a:tblGrid>
              <a:tr h="457200">
                <a:tc>
                  <a:txBody>
                    <a:bodyPr/>
                    <a:lstStyle/>
                    <a:p>
                      <a:endParaRPr lang="en-US" dirty="0"/>
                    </a:p>
                  </a:txBody>
                  <a:tcPr/>
                </a:tc>
              </a:tr>
            </a:tbl>
          </a:graphicData>
        </a:graphic>
      </p:graphicFrame>
      <p:graphicFrame>
        <p:nvGraphicFramePr>
          <p:cNvPr id="5" name="Table 4"/>
          <p:cNvGraphicFramePr>
            <a:graphicFrameLocks noGrp="1"/>
          </p:cNvGraphicFramePr>
          <p:nvPr/>
        </p:nvGraphicFramePr>
        <p:xfrm>
          <a:off x="990600" y="2895600"/>
          <a:ext cx="9220200" cy="533400"/>
        </p:xfrm>
        <a:graphic>
          <a:graphicData uri="http://schemas.openxmlformats.org/drawingml/2006/table">
            <a:tbl>
              <a:tblPr firstRow="1" bandRow="1">
                <a:tableStyleId>{5940675A-B579-460E-94D1-54222C63F5DA}</a:tableStyleId>
              </a:tblPr>
              <a:tblGrid>
                <a:gridCol w="9220200"/>
              </a:tblGrid>
              <a:tr h="533400">
                <a:tc>
                  <a:txBody>
                    <a:bodyPr/>
                    <a:lstStyle/>
                    <a:p>
                      <a:endParaRPr lang="en-US"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200" dirty="0" smtClean="0"/>
              <a:t>The questionnaire devised </a:t>
            </a:r>
            <a:r>
              <a:rPr lang="en-US" sz="3200" dirty="0" smtClean="0"/>
              <a:t>by the author </a:t>
            </a:r>
            <a:r>
              <a:rPr lang="en-US" sz="3200" dirty="0" smtClean="0"/>
              <a:t>was emailed </a:t>
            </a:r>
            <a:r>
              <a:rPr lang="en-US" sz="3200" dirty="0" smtClean="0"/>
              <a:t>to </a:t>
            </a:r>
            <a:r>
              <a:rPr lang="en-US" sz="3200" b="1" dirty="0" smtClean="0"/>
              <a:t>68 statisticians </a:t>
            </a:r>
            <a:r>
              <a:rPr lang="en-US" sz="3200" dirty="0" smtClean="0"/>
              <a:t>working in various cities and towns of Pakistan. </a:t>
            </a:r>
          </a:p>
          <a:p>
            <a:pPr algn="just"/>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609600"/>
            <a:ext cx="10119360" cy="5410200"/>
          </a:xfrm>
        </p:spPr>
        <p:txBody>
          <a:bodyPr>
            <a:normAutofit fontScale="92500" lnSpcReduction="20000"/>
          </a:bodyPr>
          <a:lstStyle/>
          <a:p>
            <a:pPr marL="0" indent="0" algn="just">
              <a:buNone/>
            </a:pPr>
            <a:r>
              <a:rPr lang="en-US" sz="3000" dirty="0" smtClean="0"/>
              <a:t>(In order to send emails to prospective respondents, the </a:t>
            </a:r>
            <a:r>
              <a:rPr lang="en-US" sz="3000" dirty="0" smtClean="0"/>
              <a:t>author utilized </a:t>
            </a:r>
            <a:endParaRPr lang="en-US" sz="3000" dirty="0" smtClean="0"/>
          </a:p>
          <a:p>
            <a:pPr algn="just">
              <a:buNone/>
            </a:pPr>
            <a:endParaRPr lang="en-US" sz="3000" dirty="0" smtClean="0"/>
          </a:p>
          <a:p>
            <a:pPr marL="571500" indent="-571500" algn="just">
              <a:buAutoNum type="romanLcParenBoth"/>
            </a:pPr>
            <a:r>
              <a:rPr lang="en-US" sz="3000" dirty="0" smtClean="0"/>
              <a:t>the mailing list of the </a:t>
            </a:r>
            <a:r>
              <a:rPr lang="en-US" sz="3000" b="1" dirty="0" smtClean="0"/>
              <a:t>Islamic Countries Society of Statistical Sciences (ISOSS)</a:t>
            </a:r>
            <a:r>
              <a:rPr lang="en-US" sz="3000" dirty="0" smtClean="0"/>
              <a:t>,</a:t>
            </a:r>
            <a:r>
              <a:rPr lang="en-US" sz="3000" b="1" dirty="0" smtClean="0"/>
              <a:t> </a:t>
            </a:r>
            <a:r>
              <a:rPr lang="en-US" sz="3000" dirty="0" smtClean="0"/>
              <a:t>the headquarter of which is located in Lahore, </a:t>
            </a:r>
          </a:p>
          <a:p>
            <a:pPr marL="571500" indent="-571500" algn="just">
              <a:buAutoNum type="romanLcParenBoth"/>
            </a:pPr>
            <a:r>
              <a:rPr lang="en-US" sz="3000" dirty="0" smtClean="0"/>
              <a:t>the social media group </a:t>
            </a:r>
            <a:r>
              <a:rPr lang="en-US" sz="3000" b="1" dirty="0" smtClean="0"/>
              <a:t>“ISOSS &amp; PISTAR”</a:t>
            </a:r>
            <a:r>
              <a:rPr lang="en-US" sz="3000" dirty="0" smtClean="0"/>
              <a:t>,</a:t>
            </a:r>
            <a:r>
              <a:rPr lang="en-US" sz="3000" b="1" dirty="0" smtClean="0"/>
              <a:t> </a:t>
            </a:r>
          </a:p>
          <a:p>
            <a:pPr marL="571500" indent="-571500" algn="just">
              <a:buAutoNum type="romanLcParenBoth"/>
            </a:pPr>
            <a:r>
              <a:rPr lang="en-US" sz="3000" dirty="0" smtClean="0"/>
              <a:t>another social media group </a:t>
            </a:r>
            <a:r>
              <a:rPr lang="en-US" sz="3000" b="1" dirty="0" smtClean="0"/>
              <a:t>“Statistician Forum</a:t>
            </a:r>
            <a:r>
              <a:rPr lang="en-US" sz="3000" b="1" dirty="0" smtClean="0"/>
              <a:t>”</a:t>
            </a:r>
            <a:r>
              <a:rPr lang="en-US" sz="3000" dirty="0" smtClean="0"/>
              <a:t>, </a:t>
            </a:r>
          </a:p>
          <a:p>
            <a:pPr marL="571500" indent="-571500" algn="just">
              <a:buAutoNum type="romanLcParenBoth"/>
            </a:pPr>
            <a:r>
              <a:rPr lang="en-US" sz="3000" dirty="0" smtClean="0"/>
              <a:t>homepages </a:t>
            </a:r>
            <a:r>
              <a:rPr lang="en-US" sz="3000" dirty="0" smtClean="0"/>
              <a:t>of </a:t>
            </a:r>
            <a:r>
              <a:rPr lang="en-US" sz="3000" dirty="0" smtClean="0"/>
              <a:t>the</a:t>
            </a:r>
            <a:r>
              <a:rPr lang="en-US" sz="3000" dirty="0" smtClean="0"/>
              <a:t> </a:t>
            </a:r>
            <a:r>
              <a:rPr lang="en-US" sz="3000" b="1" dirty="0" smtClean="0"/>
              <a:t>Departments of </a:t>
            </a:r>
            <a:r>
              <a:rPr lang="en-US" sz="3000" b="1" dirty="0" smtClean="0"/>
              <a:t>Statistics </a:t>
            </a:r>
            <a:r>
              <a:rPr lang="en-US" sz="3000" dirty="0" smtClean="0"/>
              <a:t>of </a:t>
            </a:r>
            <a:r>
              <a:rPr lang="en-US" sz="3000" dirty="0" smtClean="0"/>
              <a:t>various universities (and associated links</a:t>
            </a:r>
            <a:r>
              <a:rPr lang="en-US" sz="3000" dirty="0" smtClean="0"/>
              <a:t>), </a:t>
            </a:r>
          </a:p>
          <a:p>
            <a:pPr marL="571500" indent="-571500" algn="just">
              <a:buAutoNum type="romanLcParenBoth"/>
            </a:pPr>
            <a:r>
              <a:rPr lang="en-US" sz="3000" dirty="0" smtClean="0"/>
              <a:t>homepages </a:t>
            </a:r>
            <a:r>
              <a:rPr lang="en-US" sz="3000" dirty="0" smtClean="0"/>
              <a:t>the </a:t>
            </a:r>
            <a:r>
              <a:rPr lang="en-US" sz="3000" b="1" dirty="0" smtClean="0"/>
              <a:t>Pakistan Bureau of Statistics </a:t>
            </a:r>
            <a:r>
              <a:rPr lang="en-US" sz="3000" dirty="0" smtClean="0"/>
              <a:t>and the </a:t>
            </a:r>
            <a:r>
              <a:rPr lang="en-US" sz="3000" b="1" dirty="0" smtClean="0"/>
              <a:t>provincial bureaus of Statistics</a:t>
            </a:r>
            <a:r>
              <a:rPr lang="en-US" sz="3000" dirty="0" smtClean="0"/>
              <a:t> (and associated links</a:t>
            </a:r>
            <a:r>
              <a:rPr lang="en-US" sz="3000" dirty="0" smtClean="0"/>
              <a:t>), </a:t>
            </a:r>
          </a:p>
          <a:p>
            <a:pPr marL="571500" indent="-571500" algn="just">
              <a:buNone/>
            </a:pPr>
            <a:r>
              <a:rPr lang="en-US" sz="3000" dirty="0" smtClean="0"/>
              <a:t>       and </a:t>
            </a:r>
          </a:p>
          <a:p>
            <a:pPr marL="571500" indent="-571500" algn="just">
              <a:buNone/>
            </a:pPr>
            <a:r>
              <a:rPr lang="en-US" sz="2200" dirty="0" smtClean="0">
                <a:solidFill>
                  <a:srgbClr val="000066"/>
                </a:solidFill>
              </a:rPr>
              <a:t>(vi)   </a:t>
            </a:r>
            <a:r>
              <a:rPr lang="en-US" sz="3000" dirty="0" smtClean="0"/>
              <a:t>some </a:t>
            </a:r>
            <a:r>
              <a:rPr lang="en-US" sz="3000" dirty="0" smtClean="0"/>
              <a:t>statisticians personally known to the author</a:t>
            </a:r>
            <a:r>
              <a:rPr lang="en-US" sz="3000" dirty="0" smtClean="0"/>
              <a:t>.)</a:t>
            </a:r>
            <a:endParaRPr lang="en-US" sz="3000" dirty="0" smtClean="0"/>
          </a:p>
          <a:p>
            <a:pPr marL="571500" indent="-571500" algn="just">
              <a:buAutoNum type="romanLcParenBoth"/>
            </a:pPr>
            <a:endParaRPr lang="en-US" sz="2400" dirty="0" smtClean="0"/>
          </a:p>
          <a:p>
            <a:pPr marL="571500" indent="-571500" algn="just">
              <a:buAutoNum type="romanLcParenBoth"/>
            </a:pPr>
            <a:endParaRPr lang="en-US" sz="2400" dirty="0" smtClean="0"/>
          </a:p>
          <a:p>
            <a:pPr marL="571500" indent="-571500" algn="just">
              <a:buAutoNum type="romanLcParenBoth"/>
            </a:pPr>
            <a:endParaRPr lang="en-US" sz="24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219200"/>
            <a:ext cx="9875520" cy="4648200"/>
          </a:xfrm>
        </p:spPr>
        <p:txBody>
          <a:bodyPr/>
          <a:lstStyle/>
          <a:p>
            <a:pPr algn="just"/>
            <a:r>
              <a:rPr lang="en-US" sz="2800" dirty="0" smtClean="0"/>
              <a:t>In order to increase the probability of a higher response-rate, </a:t>
            </a:r>
            <a:endParaRPr lang="en-US" sz="2800" dirty="0" smtClean="0"/>
          </a:p>
          <a:p>
            <a:pPr algn="just"/>
            <a:endParaRPr lang="en-US" sz="2800" dirty="0" smtClean="0"/>
          </a:p>
          <a:p>
            <a:pPr algn="just"/>
            <a:r>
              <a:rPr lang="en-US" sz="2800" dirty="0" smtClean="0"/>
              <a:t>along </a:t>
            </a:r>
            <a:r>
              <a:rPr lang="en-US" sz="2800" dirty="0" smtClean="0"/>
              <a:t>with </a:t>
            </a:r>
            <a:r>
              <a:rPr lang="en-US" sz="2800" b="1" dirty="0" smtClean="0"/>
              <a:t>reminders</a:t>
            </a:r>
            <a:r>
              <a:rPr lang="en-US" sz="2800" dirty="0" smtClean="0"/>
              <a:t>, the author sent a number of emails that carried the request that the questionnaire may be </a:t>
            </a:r>
            <a:r>
              <a:rPr lang="en-US" sz="2800" b="1" dirty="0" smtClean="0"/>
              <a:t>forwarded </a:t>
            </a:r>
            <a:r>
              <a:rPr lang="en-US" sz="2800" dirty="0" smtClean="0"/>
              <a:t>to other statisticians and they be requested to email to the author the filled out questionnaire.</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3200" dirty="0"/>
              <a:t>Despite </a:t>
            </a:r>
            <a:r>
              <a:rPr lang="en-US" sz="3200" b="1" dirty="0"/>
              <a:t>considerable effort </a:t>
            </a:r>
            <a:r>
              <a:rPr lang="en-US" sz="3200" dirty="0"/>
              <a:t>during the short time that was available to the author for the conduct of this survey, the total number of respondents </a:t>
            </a:r>
            <a:r>
              <a:rPr lang="en-US" sz="3200" b="1" dirty="0"/>
              <a:t>until August 31, 2018</a:t>
            </a:r>
            <a:r>
              <a:rPr lang="en-US" sz="3200" dirty="0"/>
              <a:t> turned out to be </a:t>
            </a:r>
            <a:r>
              <a:rPr lang="en-US" sz="3200" b="1" dirty="0" smtClean="0"/>
              <a:t>17</a:t>
            </a:r>
            <a:r>
              <a:rPr lang="en-US" sz="3200" dirty="0" smtClean="0"/>
              <a:t>.</a:t>
            </a:r>
            <a:r>
              <a:rPr lang="en-US" sz="3200" b="1" dirty="0" smtClean="0"/>
              <a:t> </a:t>
            </a:r>
            <a:endParaRPr lang="en-US" sz="3200" b="1" dirty="0" smtClean="0"/>
          </a:p>
          <a:p>
            <a:pPr algn="just">
              <a:buNone/>
            </a:pPr>
            <a:endParaRPr lang="en-US" sz="32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457200"/>
            <a:ext cx="9875520" cy="1066800"/>
          </a:xfrm>
        </p:spPr>
        <p:txBody>
          <a:bodyPr/>
          <a:lstStyle/>
          <a:p>
            <a:pPr algn="ctr"/>
            <a:r>
              <a:rPr lang="en-US" sz="3600" b="1" dirty="0" smtClean="0"/>
              <a:t>Table of Contents</a:t>
            </a:r>
            <a:endParaRPr lang="en-US" sz="3600" b="1" dirty="0"/>
          </a:p>
        </p:txBody>
      </p:sp>
      <p:sp>
        <p:nvSpPr>
          <p:cNvPr id="3" name="Content Placeholder 2"/>
          <p:cNvSpPr>
            <a:spLocks noGrp="1"/>
          </p:cNvSpPr>
          <p:nvPr>
            <p:ph idx="1"/>
          </p:nvPr>
        </p:nvSpPr>
        <p:spPr>
          <a:xfrm>
            <a:off x="1219200" y="1600200"/>
            <a:ext cx="9189720" cy="4572000"/>
          </a:xfrm>
        </p:spPr>
        <p:txBody>
          <a:bodyPr/>
          <a:lstStyle/>
          <a:p>
            <a:r>
              <a:rPr lang="en-US" sz="2400" b="1" dirty="0" smtClean="0"/>
              <a:t>Introduction</a:t>
            </a:r>
          </a:p>
          <a:p>
            <a:r>
              <a:rPr lang="en-US" sz="2400" b="1" dirty="0" smtClean="0"/>
              <a:t>Literature Review</a:t>
            </a:r>
          </a:p>
          <a:p>
            <a:r>
              <a:rPr lang="en-US" sz="2400" b="1" dirty="0" smtClean="0"/>
              <a:t>The Survey </a:t>
            </a:r>
          </a:p>
          <a:p>
            <a:r>
              <a:rPr lang="en-US" sz="2400" b="1" dirty="0" smtClean="0"/>
              <a:t>Main Results</a:t>
            </a:r>
          </a:p>
          <a:p>
            <a:r>
              <a:rPr lang="en-US" sz="2400" b="1" dirty="0" smtClean="0"/>
              <a:t>Limitation of the study</a:t>
            </a:r>
          </a:p>
          <a:p>
            <a:r>
              <a:rPr lang="en-US" sz="2400" b="1" dirty="0" smtClean="0"/>
              <a:t>Concluding remarks </a:t>
            </a:r>
          </a:p>
          <a:p>
            <a:r>
              <a:rPr lang="en-US" sz="2400" b="1" dirty="0" smtClean="0"/>
              <a:t>Acknowledgments</a:t>
            </a:r>
          </a:p>
          <a:p>
            <a:r>
              <a:rPr lang="en-US" sz="2400" b="1" dirty="0" smtClean="0"/>
              <a:t>References  </a:t>
            </a:r>
          </a:p>
          <a:p>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400" b="1" dirty="0"/>
              <a:t>Main </a:t>
            </a:r>
            <a:r>
              <a:rPr lang="en-US" sz="4400" b="1" dirty="0" smtClean="0"/>
              <a:t>Results</a:t>
            </a:r>
            <a:endParaRPr lang="en-US" sz="4400" dirty="0"/>
          </a:p>
        </p:txBody>
      </p:sp>
      <p:sp>
        <p:nvSpPr>
          <p:cNvPr id="3" name="Content Placeholder 2"/>
          <p:cNvSpPr>
            <a:spLocks noGrp="1"/>
          </p:cNvSpPr>
          <p:nvPr>
            <p:ph idx="1"/>
          </p:nvPr>
        </p:nvSpPr>
        <p:spPr/>
        <p:txBody>
          <a:bodyPr/>
          <a:lstStyle/>
          <a:p>
            <a:pPr algn="just"/>
            <a:r>
              <a:rPr lang="en-US" sz="3200" b="1" dirty="0" smtClean="0"/>
              <a:t>Overall proportions: </a:t>
            </a:r>
            <a:endParaRPr lang="en-US" sz="3200" dirty="0" smtClean="0"/>
          </a:p>
          <a:p>
            <a:pPr algn="just"/>
            <a:r>
              <a:rPr lang="en-US" sz="3200" dirty="0" smtClean="0"/>
              <a:t>First and foremost, we present the overall proportions for the various technical terms contained in Qs. 11. </a:t>
            </a:r>
          </a:p>
          <a:p>
            <a:pPr algn="just"/>
            <a:endParaRPr lang="en-US" sz="3200" dirty="0" smtClean="0"/>
          </a:p>
          <a:p>
            <a:pPr algn="just"/>
            <a:r>
              <a:rPr lang="en-US" sz="3200" dirty="0" smtClean="0"/>
              <a:t>Table 4.1 contains this information, the technical terms ‘ranked’ with respect to the proportion of respondents who answered that they have a good understanding of the topic.</a:t>
            </a:r>
          </a:p>
          <a:p>
            <a:pPr>
              <a:buNone/>
            </a:pPr>
            <a:endParaRPr lang="en-US" sz="3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295400"/>
          <a:ext cx="10668000" cy="4918075"/>
        </p:xfrm>
        <a:graphic>
          <a:graphicData uri="http://schemas.openxmlformats.org/drawingml/2006/table">
            <a:tbl>
              <a:tblPr/>
              <a:tblGrid>
                <a:gridCol w="797609"/>
                <a:gridCol w="1488391"/>
                <a:gridCol w="1524000"/>
                <a:gridCol w="1524000"/>
                <a:gridCol w="1524000"/>
                <a:gridCol w="1217777"/>
                <a:gridCol w="1196411"/>
                <a:gridCol w="1395812"/>
              </a:tblGrid>
              <a:tr h="1524000">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Sr. No.</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Technical term</a:t>
                      </a:r>
                      <a:endParaRPr lang="en-US" sz="18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very well aware of this concept</a:t>
                      </a:r>
                      <a:endParaRPr lang="en-US" sz="18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aware of this concept but only to </a:t>
                      </a:r>
                      <a:r>
                        <a:rPr lang="en-US" sz="2000" b="1" u="sng" dirty="0">
                          <a:latin typeface="Times New Roman"/>
                          <a:ea typeface="Calibri"/>
                          <a:cs typeface="Times New Roman"/>
                        </a:rPr>
                        <a:t>some</a:t>
                      </a:r>
                      <a:r>
                        <a:rPr lang="en-US" sz="2000" b="1" dirty="0">
                          <a:latin typeface="Times New Roman"/>
                          <a:ea typeface="Calibri"/>
                          <a:cs typeface="Times New Roman"/>
                        </a:rPr>
                        <a:t> extent</a:t>
                      </a:r>
                      <a:endParaRPr lang="en-US" sz="18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have heard this term but I am not aware of its meaning</a:t>
                      </a:r>
                      <a:endParaRPr lang="en-US" sz="18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Never heard this term</a:t>
                      </a:r>
                      <a:endParaRPr lang="en-US" sz="18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Non-response</a:t>
                      </a:r>
                      <a:endParaRPr lang="en-US" sz="18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Total No. of Responses received</a:t>
                      </a:r>
                      <a:endParaRPr lang="en-US" sz="18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060">
                <a:tc>
                  <a:txBody>
                    <a:bodyPr/>
                    <a:lstStyle/>
                    <a:p>
                      <a:pPr marL="0" marR="0" algn="ctr">
                        <a:lnSpc>
                          <a:spcPct val="115000"/>
                        </a:lnSpc>
                        <a:spcBef>
                          <a:spcPts val="0"/>
                        </a:spcBef>
                        <a:spcAft>
                          <a:spcPts val="0"/>
                        </a:spcAft>
                        <a:tabLst>
                          <a:tab pos="228600" algn="l"/>
                        </a:tabLst>
                      </a:pPr>
                      <a:r>
                        <a:rPr lang="en-US" sz="2000" b="1" dirty="0" err="1">
                          <a:latin typeface="Times New Roman"/>
                          <a:ea typeface="Calibri"/>
                          <a:cs typeface="Times New Roman"/>
                        </a:rPr>
                        <a:t>i</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R</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11</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64.7%</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5</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29.4%</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0</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0.0%</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0</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0.0%</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5.9%</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060">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ii</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Data Analysis</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58.8%</a:t>
                      </a:r>
                      <a:endParaRPr lang="en-US" sz="1800" b="1">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29.4%</a:t>
                      </a:r>
                      <a:endParaRPr lang="en-US" sz="18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0.0%</a:t>
                      </a:r>
                      <a:endParaRPr lang="en-US" sz="1800" b="1">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0.0%</a:t>
                      </a:r>
                      <a:endParaRPr lang="en-US" sz="1800" b="1">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2</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11.8%</a:t>
                      </a:r>
                      <a:endParaRPr lang="en-US" sz="1800" b="1">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060">
                <a:tc>
                  <a:txBody>
                    <a:bodyPr/>
                    <a:lstStyle/>
                    <a:p>
                      <a:pPr marL="0" marR="0" algn="ctr">
                        <a:lnSpc>
                          <a:spcPct val="115000"/>
                        </a:lnSpc>
                        <a:spcBef>
                          <a:spcPts val="0"/>
                        </a:spcBef>
                        <a:spcAft>
                          <a:spcPts val="0"/>
                        </a:spcAft>
                        <a:tabLst>
                          <a:tab pos="228600" algn="l"/>
                        </a:tabLst>
                      </a:pPr>
                      <a:r>
                        <a:rPr lang="en-US" sz="2000" b="1" dirty="0">
                          <a:solidFill>
                            <a:srgbClr val="0000FF"/>
                          </a:solidFill>
                          <a:latin typeface="Times New Roman"/>
                          <a:ea typeface="Calibri"/>
                          <a:cs typeface="Times New Roman"/>
                        </a:rPr>
                        <a:t>iii</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Big Data</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7</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41.2%</a:t>
                      </a:r>
                      <a:endParaRPr lang="en-US" sz="1800" b="1" dirty="0">
                        <a:solidFill>
                          <a:srgbClr val="0000FF"/>
                        </a:solidFill>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6</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35.3%</a:t>
                      </a:r>
                      <a:endParaRPr lang="en-US" sz="1800" b="1" dirty="0">
                        <a:solidFill>
                          <a:srgbClr val="0000FF"/>
                        </a:solidFill>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3</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17.6%</a:t>
                      </a:r>
                      <a:endParaRPr lang="en-US" sz="1800" b="1" dirty="0">
                        <a:solidFill>
                          <a:srgbClr val="0000FF"/>
                        </a:solidFill>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0</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0.0%</a:t>
                      </a:r>
                      <a:endParaRPr lang="en-US" sz="1800" b="1" dirty="0">
                        <a:solidFill>
                          <a:srgbClr val="0000FF"/>
                        </a:solidFill>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1</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5.9%</a:t>
                      </a:r>
                      <a:endParaRPr lang="en-US" sz="1800" b="1" dirty="0">
                        <a:solidFill>
                          <a:srgbClr val="0000FF"/>
                        </a:solidFill>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solidFill>
                            <a:srgbClr val="0000FF"/>
                          </a:solidFill>
                          <a:latin typeface="Times New Roman"/>
                          <a:ea typeface="Calibri"/>
                          <a:cs typeface="Times New Roman"/>
                        </a:rPr>
                        <a:t>17</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solidFill>
                            <a:srgbClr val="0000FF"/>
                          </a:solidFill>
                          <a:latin typeface="Times New Roman"/>
                          <a:ea typeface="Calibri"/>
                          <a:cs typeface="Times New Roman"/>
                        </a:rPr>
                        <a:t>100.0%</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060">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iv</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Bayesian Analysis</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7</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41.2%</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9</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52.9%</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5.9%</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0.0%</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0.0%</a:t>
                      </a:r>
                      <a:endParaRPr lang="en-US" sz="18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060">
                <a:tc>
                  <a:txBody>
                    <a:bodyPr/>
                    <a:lstStyle/>
                    <a:p>
                      <a:pPr marL="0" marR="0" algn="ctr">
                        <a:lnSpc>
                          <a:spcPct val="115000"/>
                        </a:lnSpc>
                        <a:spcBef>
                          <a:spcPts val="0"/>
                        </a:spcBef>
                        <a:spcAft>
                          <a:spcPts val="0"/>
                        </a:spcAft>
                        <a:tabLst>
                          <a:tab pos="228600" algn="l"/>
                        </a:tabLst>
                      </a:pPr>
                      <a:r>
                        <a:rPr lang="en-US" sz="2000" b="1" dirty="0">
                          <a:solidFill>
                            <a:srgbClr val="0000FF"/>
                          </a:solidFill>
                          <a:latin typeface="Times New Roman"/>
                          <a:ea typeface="Calibri"/>
                          <a:cs typeface="Times New Roman"/>
                        </a:rPr>
                        <a:t>v</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Data Science</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7</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41.2%</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8</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47.1%</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2</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11.8%</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0</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0.0%</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0</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0.0%</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17</a:t>
                      </a:r>
                      <a:endParaRPr lang="en-US" sz="1800" b="1" dirty="0">
                        <a:solidFill>
                          <a:srgbClr val="0000FF"/>
                        </a:solidFill>
                        <a:latin typeface="Calibri"/>
                        <a:ea typeface="Times New Roman"/>
                        <a:cs typeface="Times New Roman"/>
                      </a:endParaRPr>
                    </a:p>
                    <a:p>
                      <a:pPr marL="0" marR="0" algn="ctr">
                        <a:lnSpc>
                          <a:spcPct val="115000"/>
                        </a:lnSpc>
                        <a:spcBef>
                          <a:spcPts val="0"/>
                        </a:spcBef>
                        <a:spcAft>
                          <a:spcPts val="0"/>
                        </a:spcAft>
                      </a:pPr>
                      <a:r>
                        <a:rPr lang="en-US" sz="2000" b="1" dirty="0">
                          <a:solidFill>
                            <a:srgbClr val="0000FF"/>
                          </a:solidFill>
                          <a:latin typeface="Times New Roman"/>
                          <a:ea typeface="Calibri"/>
                          <a:cs typeface="Times New Roman"/>
                        </a:rPr>
                        <a:t>100.0%</a:t>
                      </a:r>
                      <a:endParaRPr lang="en-US" sz="1800" b="1" dirty="0">
                        <a:solidFill>
                          <a:srgbClr val="0000FF"/>
                        </a:solidFill>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145" name="Rectangle 1"/>
          <p:cNvSpPr>
            <a:spLocks noChangeArrowheads="1"/>
          </p:cNvSpPr>
          <p:nvPr/>
        </p:nvSpPr>
        <p:spPr bwMode="auto">
          <a:xfrm>
            <a:off x="1371600" y="304800"/>
            <a:ext cx="7924800" cy="1213514"/>
          </a:xfrm>
          <a:prstGeom prst="rect">
            <a:avLst/>
          </a:prstGeom>
          <a:noFill/>
          <a:ln w="9525">
            <a:noFill/>
            <a:miter lim="800000"/>
            <a:headEnd/>
            <a:tailEnd/>
          </a:ln>
          <a:effectLst/>
        </p:spPr>
        <p:txBody>
          <a:bodyPr vert="horz" wrap="square" lIns="104498" tIns="52249" rIns="104498" bIns="52249" numCol="1" anchor="ctr" anchorCtr="0" compatLnSpc="1">
            <a:prstTxWarp prst="textNoShape">
              <a:avLst/>
            </a:prstTxWarp>
            <a:spAutoFit/>
          </a:bodyPr>
          <a:lstStyle/>
          <a:p>
            <a:pPr algn="ctr" fontAlgn="base">
              <a:spcBef>
                <a:spcPct val="0"/>
              </a:spcBef>
              <a:spcAft>
                <a:spcPct val="0"/>
              </a:spcAft>
              <a:tabLst>
                <a:tab pos="261244" algn="l"/>
              </a:tabLst>
            </a:pPr>
            <a:r>
              <a:rPr lang="en-US" sz="2400" b="1" dirty="0">
                <a:latin typeface="Times New Roman" pitchFamily="18" charset="0"/>
                <a:ea typeface="Times New Roman" pitchFamily="18" charset="0"/>
                <a:cs typeface="Times New Roman" pitchFamily="18" charset="0"/>
              </a:rPr>
              <a:t>Table 4.1</a:t>
            </a:r>
            <a:endParaRPr lang="en-US" sz="2400" dirty="0">
              <a:latin typeface="Arial" pitchFamily="34" charset="0"/>
              <a:cs typeface="Arial" pitchFamily="34" charset="0"/>
            </a:endParaRPr>
          </a:p>
          <a:p>
            <a:pPr algn="ctr" eaLnBrk="0" fontAlgn="base" hangingPunct="0">
              <a:spcBef>
                <a:spcPct val="0"/>
              </a:spcBef>
              <a:spcAft>
                <a:spcPct val="0"/>
              </a:spcAft>
              <a:tabLst>
                <a:tab pos="261244" algn="l"/>
              </a:tabLst>
            </a:pPr>
            <a:r>
              <a:rPr lang="en-US" sz="2400" b="1" dirty="0">
                <a:latin typeface="Times New Roman" pitchFamily="18" charset="0"/>
                <a:ea typeface="Times New Roman" pitchFamily="18" charset="0"/>
                <a:cs typeface="Times New Roman" pitchFamily="18" charset="0"/>
              </a:rPr>
              <a:t>Overall Proportions for the Technical Terms of Qs. 11 </a:t>
            </a:r>
            <a:endParaRPr lang="en-US" sz="2400" dirty="0">
              <a:latin typeface="Arial" pitchFamily="34" charset="0"/>
              <a:cs typeface="Arial" pitchFamily="34" charset="0"/>
            </a:endParaRPr>
          </a:p>
          <a:p>
            <a:pPr algn="ctr" eaLnBrk="0" fontAlgn="base" hangingPunct="0">
              <a:spcBef>
                <a:spcPct val="0"/>
              </a:spcBef>
              <a:spcAft>
                <a:spcPct val="0"/>
              </a:spcAft>
              <a:tabLst>
                <a:tab pos="261244" algn="l"/>
              </a:tabLst>
            </a:pPr>
            <a:endParaRPr lang="en-US" sz="24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76202" y="1214636"/>
          <a:ext cx="10820398" cy="5468739"/>
        </p:xfrm>
        <a:graphic>
          <a:graphicData uri="http://schemas.openxmlformats.org/drawingml/2006/table">
            <a:tbl>
              <a:tblPr/>
              <a:tblGrid>
                <a:gridCol w="809003"/>
                <a:gridCol w="1629397"/>
                <a:gridCol w="1371600"/>
                <a:gridCol w="1447800"/>
                <a:gridCol w="1618716"/>
                <a:gridCol w="1314628"/>
                <a:gridCol w="1213502"/>
                <a:gridCol w="1415752"/>
              </a:tblGrid>
              <a:tr h="1417785">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Sr. No.</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Technical term</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very well aware of this concept</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aware of this concept but only to </a:t>
                      </a:r>
                      <a:r>
                        <a:rPr lang="en-US" sz="2000" b="1" u="sng" dirty="0">
                          <a:latin typeface="Times New Roman"/>
                          <a:ea typeface="Calibri"/>
                          <a:cs typeface="Times New Roman"/>
                        </a:rPr>
                        <a:t>some</a:t>
                      </a:r>
                      <a:r>
                        <a:rPr lang="en-US" sz="2000" b="1" dirty="0">
                          <a:latin typeface="Times New Roman"/>
                          <a:ea typeface="Calibri"/>
                          <a:cs typeface="Times New Roman"/>
                        </a:rPr>
                        <a:t> extent</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have heard this term but I am not aware of its meaning</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Never heard this term</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Non-response</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Total No. of Responses received</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6481">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vi</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Data Mining</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6</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35.3%</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8</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47.1%</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2                11.8%</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5.9%</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0</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0.0%</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089">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vii</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Data Analytics</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6</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35.3%</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6</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35.3%</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3</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17.6%</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6481">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viii</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Algorithm</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5</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29.4%</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9</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52.9%</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5.9%</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2</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11.8%</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0</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0.0%</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17</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100.0%</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6481">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ix</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Artificial Intelligence</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4</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23.5%</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9</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52.9%</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3</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17.6%</a:t>
                      </a:r>
                      <a:endParaRPr lang="en-US" sz="2000" b="1">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5.9%</a:t>
                      </a:r>
                      <a:endParaRPr lang="en-US" sz="2000" b="1">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0</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0.0%</a:t>
                      </a:r>
                      <a:endParaRPr lang="en-US" sz="2000" b="1" dirty="0">
                        <a:latin typeface="Calibri"/>
                        <a:ea typeface="Times New Roman"/>
                        <a:cs typeface="Times New Roman"/>
                      </a:endParaRPr>
                    </a:p>
                  </a:txBody>
                  <a:tcPr marL="67890" marR="6789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6481">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Machine Learning</a:t>
                      </a:r>
                      <a:endParaRPr lang="en-US" sz="2000" b="1">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4</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23.5%</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7</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41.2%</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5</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29.4%</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5.9%</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0</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0.0%</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145" name="Rectangle 1"/>
          <p:cNvSpPr>
            <a:spLocks noChangeArrowheads="1"/>
          </p:cNvSpPr>
          <p:nvPr/>
        </p:nvSpPr>
        <p:spPr bwMode="auto">
          <a:xfrm>
            <a:off x="1524000" y="381000"/>
            <a:ext cx="7239000" cy="1213514"/>
          </a:xfrm>
          <a:prstGeom prst="rect">
            <a:avLst/>
          </a:prstGeom>
          <a:noFill/>
          <a:ln w="9525">
            <a:noFill/>
            <a:miter lim="800000"/>
            <a:headEnd/>
            <a:tailEnd/>
          </a:ln>
          <a:effectLst/>
        </p:spPr>
        <p:txBody>
          <a:bodyPr vert="horz" wrap="square" lIns="104498" tIns="52249" rIns="104498" bIns="52249" numCol="1" anchor="ctr" anchorCtr="0" compatLnSpc="1">
            <a:prstTxWarp prst="textNoShape">
              <a:avLst/>
            </a:prstTxWarp>
            <a:spAutoFit/>
          </a:bodyPr>
          <a:lstStyle/>
          <a:p>
            <a:pPr algn="ctr" fontAlgn="base">
              <a:spcBef>
                <a:spcPct val="0"/>
              </a:spcBef>
              <a:spcAft>
                <a:spcPct val="0"/>
              </a:spcAft>
              <a:tabLst>
                <a:tab pos="261244" algn="l"/>
              </a:tabLst>
            </a:pPr>
            <a:r>
              <a:rPr lang="en-US" sz="2400" b="1" dirty="0">
                <a:latin typeface="Times New Roman" pitchFamily="18" charset="0"/>
                <a:ea typeface="Times New Roman" pitchFamily="18" charset="0"/>
                <a:cs typeface="Times New Roman" pitchFamily="18" charset="0"/>
              </a:rPr>
              <a:t>Table 4.1</a:t>
            </a:r>
            <a:endParaRPr lang="en-US" sz="2400" dirty="0">
              <a:latin typeface="Arial" pitchFamily="34" charset="0"/>
              <a:cs typeface="Arial" pitchFamily="34" charset="0"/>
            </a:endParaRPr>
          </a:p>
          <a:p>
            <a:pPr algn="ctr" eaLnBrk="0" fontAlgn="base" hangingPunct="0">
              <a:spcBef>
                <a:spcPct val="0"/>
              </a:spcBef>
              <a:spcAft>
                <a:spcPct val="0"/>
              </a:spcAft>
              <a:tabLst>
                <a:tab pos="261244" algn="l"/>
              </a:tabLst>
            </a:pPr>
            <a:r>
              <a:rPr lang="en-US" sz="2400" b="1" dirty="0">
                <a:latin typeface="Times New Roman" pitchFamily="18" charset="0"/>
                <a:ea typeface="Times New Roman" pitchFamily="18" charset="0"/>
                <a:cs typeface="Times New Roman" pitchFamily="18" charset="0"/>
              </a:rPr>
              <a:t>Overall Proportions for the Technical Terms of Qs. 11 </a:t>
            </a:r>
            <a:endParaRPr lang="en-US" sz="2400" dirty="0">
              <a:latin typeface="Arial" pitchFamily="34" charset="0"/>
              <a:cs typeface="Arial" pitchFamily="34" charset="0"/>
            </a:endParaRPr>
          </a:p>
          <a:p>
            <a:pPr algn="ctr" eaLnBrk="0" fontAlgn="base" hangingPunct="0">
              <a:spcBef>
                <a:spcPct val="0"/>
              </a:spcBef>
              <a:spcAft>
                <a:spcPct val="0"/>
              </a:spcAft>
              <a:tabLst>
                <a:tab pos="261244" algn="l"/>
              </a:tabLst>
            </a:pPr>
            <a:endParaRPr lang="en-US" sz="24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82883" y="1234440"/>
          <a:ext cx="10637517" cy="4848860"/>
        </p:xfrm>
        <a:graphic>
          <a:graphicData uri="http://schemas.openxmlformats.org/drawingml/2006/table">
            <a:tbl>
              <a:tblPr/>
              <a:tblGrid>
                <a:gridCol w="795330"/>
                <a:gridCol w="2286569"/>
                <a:gridCol w="1192992"/>
                <a:gridCol w="1192992"/>
                <a:gridCol w="1292409"/>
                <a:gridCol w="1292409"/>
                <a:gridCol w="1192992"/>
                <a:gridCol w="1391824"/>
              </a:tblGrid>
              <a:tr h="1536597">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Sr. No.</a:t>
                      </a:r>
                      <a:endParaRPr lang="en-US" sz="2000" b="1" dirty="0">
                        <a:latin typeface="Calibri"/>
                        <a:ea typeface="Times New Roman"/>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Technical term</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latin typeface="Times New Roman"/>
                          <a:ea typeface="Calibri"/>
                          <a:cs typeface="Times New Roman"/>
                        </a:rPr>
                        <a:t>I am very well aware of this concept</a:t>
                      </a:r>
                      <a:endParaRPr lang="en-US" sz="2000" b="1">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aware of this concept but only to </a:t>
                      </a:r>
                      <a:r>
                        <a:rPr lang="en-US" sz="2000" b="1" u="sng" dirty="0">
                          <a:latin typeface="Times New Roman"/>
                          <a:ea typeface="Calibri"/>
                          <a:cs typeface="Times New Roman"/>
                        </a:rPr>
                        <a:t>some</a:t>
                      </a:r>
                      <a:r>
                        <a:rPr lang="en-US" sz="2000" b="1" dirty="0">
                          <a:latin typeface="Times New Roman"/>
                          <a:ea typeface="Calibri"/>
                          <a:cs typeface="Times New Roman"/>
                        </a:rPr>
                        <a:t> extent</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have heard this term but I am not aware of its meaning</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Never heard this term</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Non-response</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Total No. of Responses received</a:t>
                      </a:r>
                      <a:endParaRPr lang="en-US" sz="2000" b="1" dirty="0">
                        <a:latin typeface="Calibri"/>
                        <a:ea typeface="Calibri"/>
                        <a:cs typeface="Times New Roman"/>
                      </a:endParaRPr>
                    </a:p>
                  </a:txBody>
                  <a:tcPr marL="67890" marR="678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677">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xi</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Business Analytics</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3</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17.6%</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10</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58.8%</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2</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11.8%</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5.9%</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5.9%</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677">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xii</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The Internet of Things</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3</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17.6%</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5</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29.4%</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7</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41.2%</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17</a:t>
                      </a:r>
                      <a:endParaRPr lang="en-US" sz="2000" b="1">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a:latin typeface="Times New Roman"/>
                          <a:ea typeface="Calibri"/>
                          <a:cs typeface="Times New Roman"/>
                        </a:rPr>
                        <a:t>100.0%</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677">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xiii</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Java</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2</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11.8%</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9</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52.9%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5</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29.4%</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0</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0.0%</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17</a:t>
                      </a:r>
                      <a:endParaRPr lang="en-US" sz="2000" b="1">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a:latin typeface="Times New Roman"/>
                          <a:ea typeface="Calibri"/>
                          <a:cs typeface="Times New Roman"/>
                        </a:rPr>
                        <a:t>100.0%</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3677">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xiv</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Cloud computing</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2</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11.8%</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29.4%</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29.4%</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4</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23.5%</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145" name="Rectangle 1"/>
          <p:cNvSpPr>
            <a:spLocks noChangeArrowheads="1"/>
          </p:cNvSpPr>
          <p:nvPr/>
        </p:nvSpPr>
        <p:spPr bwMode="auto">
          <a:xfrm>
            <a:off x="1600200" y="304800"/>
            <a:ext cx="7696200" cy="1336625"/>
          </a:xfrm>
          <a:prstGeom prst="rect">
            <a:avLst/>
          </a:prstGeom>
          <a:noFill/>
          <a:ln w="9525">
            <a:noFill/>
            <a:miter lim="800000"/>
            <a:headEnd/>
            <a:tailEnd/>
          </a:ln>
          <a:effectLst/>
        </p:spPr>
        <p:txBody>
          <a:bodyPr vert="horz" wrap="square" lIns="104498" tIns="52249" rIns="104498" bIns="52249" numCol="1" anchor="ctr" anchorCtr="0" compatLnSpc="1">
            <a:prstTxWarp prst="textNoShape">
              <a:avLst/>
            </a:prstTxWarp>
            <a:spAutoFit/>
          </a:bodyPr>
          <a:lstStyle/>
          <a:p>
            <a:pPr algn="ctr" fontAlgn="base">
              <a:spcBef>
                <a:spcPct val="0"/>
              </a:spcBef>
              <a:spcAft>
                <a:spcPct val="0"/>
              </a:spcAft>
              <a:tabLst>
                <a:tab pos="261244" algn="l"/>
              </a:tabLst>
            </a:pPr>
            <a:r>
              <a:rPr lang="en-US" sz="2400" b="1" dirty="0">
                <a:latin typeface="Times New Roman" pitchFamily="18" charset="0"/>
                <a:ea typeface="Times New Roman" pitchFamily="18" charset="0"/>
                <a:cs typeface="Times New Roman" pitchFamily="18" charset="0"/>
              </a:rPr>
              <a:t>Table 4.1</a:t>
            </a:r>
            <a:endParaRPr lang="en-US" sz="2400" dirty="0">
              <a:latin typeface="Arial" pitchFamily="34" charset="0"/>
              <a:cs typeface="Arial" pitchFamily="34" charset="0"/>
            </a:endParaRPr>
          </a:p>
          <a:p>
            <a:pPr algn="ctr" eaLnBrk="0" fontAlgn="base" hangingPunct="0">
              <a:spcBef>
                <a:spcPct val="0"/>
              </a:spcBef>
              <a:spcAft>
                <a:spcPct val="0"/>
              </a:spcAft>
              <a:tabLst>
                <a:tab pos="261244" algn="l"/>
              </a:tabLst>
            </a:pPr>
            <a:r>
              <a:rPr lang="en-US" sz="2400" b="1" dirty="0">
                <a:latin typeface="Times New Roman" pitchFamily="18" charset="0"/>
                <a:ea typeface="Times New Roman" pitchFamily="18" charset="0"/>
                <a:cs typeface="Times New Roman" pitchFamily="18" charset="0"/>
              </a:rPr>
              <a:t>Overall Proportions for the Technical Terms of Qs. 11 </a:t>
            </a:r>
            <a:endParaRPr lang="en-US" sz="2400" dirty="0">
              <a:latin typeface="Arial" pitchFamily="34" charset="0"/>
              <a:cs typeface="Arial" pitchFamily="34" charset="0"/>
            </a:endParaRPr>
          </a:p>
          <a:p>
            <a:pPr algn="ctr" eaLnBrk="0" fontAlgn="base" hangingPunct="0">
              <a:spcBef>
                <a:spcPct val="0"/>
              </a:spcBef>
              <a:spcAft>
                <a:spcPct val="0"/>
              </a:spcAft>
              <a:tabLst>
                <a:tab pos="261244" algn="l"/>
              </a:tabLst>
            </a:pPr>
            <a:endParaRPr lang="en-US" sz="32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631825"/>
            <a:ext cx="8366760" cy="511175"/>
          </a:xfrm>
        </p:spPr>
        <p:txBody>
          <a:bodyPr>
            <a:noAutofit/>
          </a:bodyPr>
          <a:lstStyle/>
          <a:p>
            <a:pPr algn="ctr"/>
            <a:r>
              <a:rPr lang="en-US" sz="2400" b="1" dirty="0"/>
              <a:t>Table 4.1 (continued)</a:t>
            </a:r>
            <a:r>
              <a:rPr lang="en-US" sz="2400" dirty="0"/>
              <a:t/>
            </a:r>
            <a:br>
              <a:rPr lang="en-US" sz="2400" dirty="0"/>
            </a:br>
            <a:r>
              <a:rPr lang="en-US" sz="2400" b="1" dirty="0"/>
              <a:t>Overall Proportions for the Technical Terms of Qs. 11 </a:t>
            </a:r>
            <a:r>
              <a:rPr lang="en-US" sz="2400" dirty="0"/>
              <a:t/>
            </a:r>
            <a:br>
              <a:rPr lang="en-US" sz="2400" dirty="0"/>
            </a:br>
            <a:endParaRPr lang="en-US" sz="2400" dirty="0"/>
          </a:p>
        </p:txBody>
      </p:sp>
      <p:graphicFrame>
        <p:nvGraphicFramePr>
          <p:cNvPr id="4" name="Content Placeholder 3"/>
          <p:cNvGraphicFramePr>
            <a:graphicFrameLocks noGrp="1"/>
          </p:cNvGraphicFramePr>
          <p:nvPr>
            <p:ph idx="1"/>
          </p:nvPr>
        </p:nvGraphicFramePr>
        <p:xfrm>
          <a:off x="76198" y="1066802"/>
          <a:ext cx="10744202" cy="5486396"/>
        </p:xfrm>
        <a:graphic>
          <a:graphicData uri="http://schemas.openxmlformats.org/drawingml/2006/table">
            <a:tbl>
              <a:tblPr/>
              <a:tblGrid>
                <a:gridCol w="803305"/>
                <a:gridCol w="2016097"/>
                <a:gridCol w="1295400"/>
                <a:gridCol w="1407919"/>
                <a:gridCol w="1305370"/>
                <a:gridCol w="1305370"/>
                <a:gridCol w="1204958"/>
                <a:gridCol w="1405783"/>
              </a:tblGrid>
              <a:tr h="1842336">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Sr. No.</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Technical term</a:t>
                      </a:r>
                      <a:endParaRPr lang="en-US" sz="18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very well aware of this concept</a:t>
                      </a:r>
                      <a:endParaRPr lang="en-US" sz="18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aware of this concept but only to </a:t>
                      </a:r>
                      <a:r>
                        <a:rPr lang="en-US" sz="2000" b="1" u="sng" dirty="0">
                          <a:latin typeface="Times New Roman"/>
                          <a:ea typeface="Calibri"/>
                          <a:cs typeface="Times New Roman"/>
                        </a:rPr>
                        <a:t>some</a:t>
                      </a:r>
                      <a:r>
                        <a:rPr lang="en-US" sz="2000" b="1" dirty="0">
                          <a:latin typeface="Times New Roman"/>
                          <a:ea typeface="Calibri"/>
                          <a:cs typeface="Times New Roman"/>
                        </a:rPr>
                        <a:t> extent</a:t>
                      </a:r>
                      <a:endParaRPr lang="en-US" sz="18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50" b="1" dirty="0">
                          <a:latin typeface="Times New Roman"/>
                          <a:ea typeface="Calibri"/>
                          <a:cs typeface="Times New Roman"/>
                        </a:rPr>
                        <a:t>I have heard this term but I am not aware of its meaning</a:t>
                      </a:r>
                      <a:endParaRPr lang="en-US" sz="185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Never heard this term</a:t>
                      </a:r>
                      <a:endParaRPr lang="en-US" sz="18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Non-response</a:t>
                      </a:r>
                      <a:endParaRPr lang="en-US" sz="18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Total No. of Responses received</a:t>
                      </a:r>
                      <a:endParaRPr lang="en-US" sz="18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812">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xv</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Exabyte</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2</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11.8%</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4</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23.5%</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3</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17.6%</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8</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47.1%</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0.0%</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812">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xvi</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err="1">
                          <a:latin typeface="Times New Roman"/>
                          <a:ea typeface="Calibri"/>
                          <a:cs typeface="Times New Roman"/>
                        </a:rPr>
                        <a:t>Petabyte</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2</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11.8%</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4</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23.5%</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2</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11.8%</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9</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52.9%</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0.0%</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812">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xvii</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Brontobyte</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2</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11.8%</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4</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23.5%</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5.9%</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10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58.8%</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0</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latin typeface="Times New Roman"/>
                          <a:ea typeface="Calibri"/>
                          <a:cs typeface="Times New Roman"/>
                        </a:rPr>
                        <a:t>0.0%</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812">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xviii</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Distributed processing</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2</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11.8%</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3</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17.6%</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7</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41.2%</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3</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17.6%</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2</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11.8%</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812">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xix</a:t>
                      </a:r>
                      <a:endParaRPr lang="en-US" sz="18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Data </a:t>
                      </a:r>
                      <a:endParaRPr lang="en-US" sz="2000" b="1" dirty="0" smtClean="0">
                        <a:latin typeface="Times New Roman"/>
                        <a:ea typeface="Calibri"/>
                        <a:cs typeface="Times New Roman"/>
                      </a:endParaRPr>
                    </a:p>
                    <a:p>
                      <a:pPr marL="0" marR="0" algn="ctr">
                        <a:lnSpc>
                          <a:spcPct val="115000"/>
                        </a:lnSpc>
                        <a:spcBef>
                          <a:spcPts val="0"/>
                        </a:spcBef>
                        <a:spcAft>
                          <a:spcPts val="0"/>
                        </a:spcAft>
                        <a:tabLst>
                          <a:tab pos="228600" algn="l"/>
                        </a:tabLst>
                      </a:pPr>
                      <a:r>
                        <a:rPr lang="en-US" sz="2000" b="1" dirty="0" smtClean="0">
                          <a:latin typeface="Times New Roman"/>
                          <a:ea typeface="Calibri"/>
                          <a:cs typeface="Times New Roman"/>
                        </a:rPr>
                        <a:t>Engineering</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5</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29.4%</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9</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52.9%</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18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18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18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18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31825"/>
            <a:ext cx="8366760" cy="511175"/>
          </a:xfrm>
        </p:spPr>
        <p:txBody>
          <a:bodyPr>
            <a:noAutofit/>
          </a:bodyPr>
          <a:lstStyle/>
          <a:p>
            <a:pPr algn="ctr"/>
            <a:r>
              <a:rPr lang="en-US" sz="2400" b="1" dirty="0"/>
              <a:t>Table 4.1 (continued)</a:t>
            </a:r>
            <a:r>
              <a:rPr lang="en-US" sz="2400" dirty="0"/>
              <a:t/>
            </a:r>
            <a:br>
              <a:rPr lang="en-US" sz="2400" dirty="0"/>
            </a:br>
            <a:r>
              <a:rPr lang="en-US" sz="2400" b="1" dirty="0"/>
              <a:t>Overall Proportions for the Technical Terms of Qs. 11 </a:t>
            </a:r>
            <a:r>
              <a:rPr lang="en-US" sz="2400" dirty="0"/>
              <a:t/>
            </a:r>
            <a:br>
              <a:rPr lang="en-US" sz="2400" dirty="0"/>
            </a:br>
            <a:endParaRPr lang="en-US" sz="2400" dirty="0"/>
          </a:p>
        </p:txBody>
      </p:sp>
      <p:graphicFrame>
        <p:nvGraphicFramePr>
          <p:cNvPr id="4" name="Content Placeholder 3"/>
          <p:cNvGraphicFramePr>
            <a:graphicFrameLocks noGrp="1"/>
          </p:cNvGraphicFramePr>
          <p:nvPr>
            <p:ph idx="1"/>
          </p:nvPr>
        </p:nvGraphicFramePr>
        <p:xfrm>
          <a:off x="76200" y="1214438"/>
          <a:ext cx="10744200" cy="5527675"/>
        </p:xfrm>
        <a:graphic>
          <a:graphicData uri="http://schemas.openxmlformats.org/drawingml/2006/table">
            <a:tbl>
              <a:tblPr/>
              <a:tblGrid>
                <a:gridCol w="803304"/>
                <a:gridCol w="2309500"/>
                <a:gridCol w="1204958"/>
                <a:gridCol w="1204958"/>
                <a:gridCol w="1305370"/>
                <a:gridCol w="1305370"/>
                <a:gridCol w="1204958"/>
                <a:gridCol w="1405782"/>
              </a:tblGrid>
              <a:tr h="1725929">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Sr. No.</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Technical term</a:t>
                      </a:r>
                      <a:endParaRPr lang="en-US" sz="20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very well aware of this concept</a:t>
                      </a:r>
                      <a:endParaRPr lang="en-US" sz="20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am aware of this concept but only to </a:t>
                      </a:r>
                      <a:r>
                        <a:rPr lang="en-US" sz="2000" b="1" u="sng" dirty="0">
                          <a:latin typeface="Times New Roman"/>
                          <a:ea typeface="Calibri"/>
                          <a:cs typeface="Times New Roman"/>
                        </a:rPr>
                        <a:t>some</a:t>
                      </a:r>
                      <a:r>
                        <a:rPr lang="en-US" sz="2000" b="1" dirty="0">
                          <a:latin typeface="Times New Roman"/>
                          <a:ea typeface="Calibri"/>
                          <a:cs typeface="Times New Roman"/>
                        </a:rPr>
                        <a:t> extent</a:t>
                      </a:r>
                      <a:endParaRPr lang="en-US" sz="20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I have heard this term but I am not aware of its meaning</a:t>
                      </a:r>
                      <a:endParaRPr lang="en-US" sz="20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Never heard this term</a:t>
                      </a:r>
                      <a:endParaRPr lang="en-US" sz="20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Non-response</a:t>
                      </a:r>
                      <a:endParaRPr lang="en-US" sz="20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Times New Roman"/>
                          <a:ea typeface="Calibri"/>
                          <a:cs typeface="Times New Roman"/>
                        </a:rPr>
                        <a:t>Total No. of Responses received</a:t>
                      </a:r>
                      <a:endParaRPr lang="en-US" sz="2000" b="1" dirty="0">
                        <a:latin typeface="Calibri"/>
                        <a:ea typeface="Calibri"/>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1607">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xx</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Python</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29.4%</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7</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41.2%</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3</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17.6%</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1607">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xxi</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Grid computing</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2</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11.8%</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a:t>
                      </a:r>
                      <a:endParaRPr lang="en-US" sz="2000" b="1" dirty="0">
                        <a:latin typeface="Calibri"/>
                        <a:ea typeface="Times New Roman"/>
                        <a:cs typeface="Times New Roman"/>
                      </a:endParaRPr>
                    </a:p>
                    <a:p>
                      <a:pPr marL="0" marR="0" algn="r">
                        <a:lnSpc>
                          <a:spcPct val="115000"/>
                        </a:lnSpc>
                        <a:spcBef>
                          <a:spcPts val="0"/>
                        </a:spcBef>
                        <a:spcAft>
                          <a:spcPts val="0"/>
                        </a:spcAft>
                      </a:pPr>
                      <a:r>
                        <a:rPr lang="en-US" sz="2000" b="1" dirty="0">
                          <a:solidFill>
                            <a:srgbClr val="000000"/>
                          </a:solidFill>
                          <a:latin typeface="Times New Roman"/>
                          <a:ea typeface="Calibri"/>
                          <a:cs typeface="Times New Roman"/>
                        </a:rPr>
                        <a:t>29.4%</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8</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47.1%</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1607">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xxii</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latin typeface="Times New Roman"/>
                          <a:ea typeface="Calibri"/>
                          <a:cs typeface="Times New Roman"/>
                        </a:rPr>
                        <a:t>Crowdsourcing</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4</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23.5%</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10</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58.8%</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5.9%</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1607">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xxiii</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Data-warehousing</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0</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0.0%</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8</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47.1%</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3</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17.6%</a:t>
                      </a:r>
                      <a:endParaRPr lang="en-US" sz="2000" b="1">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29.4%</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46182" marR="4618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1607">
                <a:tc>
                  <a:txBody>
                    <a:bodyPr/>
                    <a:lstStyle/>
                    <a:p>
                      <a:pPr marL="0" marR="0" algn="ctr">
                        <a:lnSpc>
                          <a:spcPct val="115000"/>
                        </a:lnSpc>
                        <a:spcBef>
                          <a:spcPts val="0"/>
                        </a:spcBef>
                        <a:spcAft>
                          <a:spcPts val="0"/>
                        </a:spcAft>
                        <a:tabLst>
                          <a:tab pos="228600" algn="l"/>
                        </a:tabLst>
                      </a:pPr>
                      <a:r>
                        <a:rPr lang="en-US" sz="2000" b="1">
                          <a:latin typeface="Times New Roman"/>
                          <a:ea typeface="Calibri"/>
                          <a:cs typeface="Times New Roman"/>
                        </a:rPr>
                        <a:t>xxiv</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err="1">
                          <a:latin typeface="Times New Roman"/>
                          <a:ea typeface="Calibri"/>
                          <a:cs typeface="Times New Roman"/>
                        </a:rPr>
                        <a:t>Hadoop</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0</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0.0%</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4</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23.5%</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2</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11.8%</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a:solidFill>
                            <a:srgbClr val="000000"/>
                          </a:solidFill>
                          <a:latin typeface="Times New Roman"/>
                          <a:ea typeface="Calibri"/>
                          <a:cs typeface="Times New Roman"/>
                        </a:rPr>
                        <a:t>10</a:t>
                      </a:r>
                      <a:endParaRPr lang="en-US" sz="2000" b="1">
                        <a:latin typeface="Calibri"/>
                        <a:ea typeface="Times New Roman"/>
                        <a:cs typeface="Times New Roman"/>
                      </a:endParaRPr>
                    </a:p>
                    <a:p>
                      <a:pPr marL="0" marR="0" algn="ctr">
                        <a:lnSpc>
                          <a:spcPct val="115000"/>
                        </a:lnSpc>
                        <a:spcBef>
                          <a:spcPts val="0"/>
                        </a:spcBef>
                        <a:spcAft>
                          <a:spcPts val="0"/>
                        </a:spcAft>
                      </a:pPr>
                      <a:r>
                        <a:rPr lang="en-US" sz="2000" b="1">
                          <a:solidFill>
                            <a:srgbClr val="000000"/>
                          </a:solidFill>
                          <a:latin typeface="Times New Roman"/>
                          <a:ea typeface="Calibri"/>
                          <a:cs typeface="Times New Roman"/>
                        </a:rPr>
                        <a:t>58.8%</a:t>
                      </a:r>
                      <a:endParaRPr lang="en-US" sz="2000" b="1">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1</a:t>
                      </a:r>
                      <a:endParaRPr lang="en-US" sz="2000" b="1" dirty="0">
                        <a:latin typeface="Calibri"/>
                        <a:ea typeface="Times New Roman"/>
                        <a:cs typeface="Times New Roman"/>
                      </a:endParaRPr>
                    </a:p>
                    <a:p>
                      <a:pPr marL="0" marR="0" algn="ctr">
                        <a:lnSpc>
                          <a:spcPct val="115000"/>
                        </a:lnSpc>
                        <a:spcBef>
                          <a:spcPts val="0"/>
                        </a:spcBef>
                        <a:spcAft>
                          <a:spcPts val="0"/>
                        </a:spcAft>
                      </a:pPr>
                      <a:r>
                        <a:rPr lang="en-US" sz="2000" b="1" dirty="0">
                          <a:solidFill>
                            <a:srgbClr val="000000"/>
                          </a:solidFill>
                          <a:latin typeface="Times New Roman"/>
                          <a:ea typeface="Calibri"/>
                          <a:cs typeface="Times New Roman"/>
                        </a:rPr>
                        <a:t>5.9%</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17</a:t>
                      </a:r>
                      <a:endParaRPr lang="en-US" sz="2000" b="1" dirty="0">
                        <a:latin typeface="Calibri"/>
                        <a:ea typeface="Times New Roman"/>
                        <a:cs typeface="Times New Roman"/>
                      </a:endParaRPr>
                    </a:p>
                    <a:p>
                      <a:pPr marL="0" marR="0" algn="ctr">
                        <a:lnSpc>
                          <a:spcPct val="115000"/>
                        </a:lnSpc>
                        <a:spcBef>
                          <a:spcPts val="0"/>
                        </a:spcBef>
                        <a:spcAft>
                          <a:spcPts val="0"/>
                        </a:spcAft>
                        <a:tabLst>
                          <a:tab pos="228600" algn="l"/>
                        </a:tabLst>
                      </a:pPr>
                      <a:r>
                        <a:rPr lang="en-US" sz="2000" b="1" dirty="0">
                          <a:latin typeface="Times New Roman"/>
                          <a:ea typeface="Calibri"/>
                          <a:cs typeface="Times New Roman"/>
                        </a:rPr>
                        <a:t>100.0%</a:t>
                      </a:r>
                      <a:endParaRPr lang="en-US" sz="2000" b="1" dirty="0">
                        <a:latin typeface="Calibri"/>
                        <a:ea typeface="Times New Roman"/>
                        <a:cs typeface="Times New Roman"/>
                      </a:endParaRPr>
                    </a:p>
                  </a:txBody>
                  <a:tcPr marL="46182" marR="461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066800"/>
            <a:ext cx="9875520" cy="4800600"/>
          </a:xfrm>
        </p:spPr>
        <p:txBody>
          <a:bodyPr/>
          <a:lstStyle/>
          <a:p>
            <a:pPr algn="just"/>
            <a:r>
              <a:rPr lang="en-US" sz="3200" dirty="0"/>
              <a:t>It is interesting to note that, of the twenty-four technical terms, only </a:t>
            </a:r>
            <a:r>
              <a:rPr lang="en-US" sz="3200" b="1" dirty="0"/>
              <a:t>nine</a:t>
            </a:r>
            <a:r>
              <a:rPr lang="en-US" sz="3200" dirty="0"/>
              <a:t> attracted a response from each one of the seventeen respondents. </a:t>
            </a:r>
            <a:endParaRPr lang="en-US" sz="3200" dirty="0" smtClean="0"/>
          </a:p>
          <a:p>
            <a:pPr algn="just"/>
            <a:endParaRPr lang="en-US" sz="3200" dirty="0" smtClean="0"/>
          </a:p>
          <a:p>
            <a:pPr algn="just"/>
            <a:r>
              <a:rPr lang="en-US" sz="3200" dirty="0" smtClean="0"/>
              <a:t>As many as thirteen technical terms experienced one non-response each whereas two experienced two </a:t>
            </a:r>
            <a:r>
              <a:rPr lang="en-US" sz="3200" dirty="0" smtClean="0"/>
              <a:t>      non-responses </a:t>
            </a:r>
            <a:r>
              <a:rPr lang="en-US" sz="3200" dirty="0" smtClean="0"/>
              <a:t>each. </a:t>
            </a:r>
          </a:p>
          <a:p>
            <a:pPr algn="just"/>
            <a:endParaRPr lang="en-US" dirty="0"/>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3200" dirty="0"/>
              <a:t>From the proportions contained in Table 4.1, we are able to make </a:t>
            </a:r>
            <a:r>
              <a:rPr lang="en-US" sz="3200" b="1" dirty="0"/>
              <a:t>the following statements </a:t>
            </a:r>
            <a:r>
              <a:rPr lang="en-US" sz="3200" dirty="0"/>
              <a:t>with reference to the responses obtained from the respondents in our sample: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295400"/>
            <a:ext cx="9875520" cy="4572000"/>
          </a:xfrm>
        </p:spPr>
        <p:txBody>
          <a:bodyPr>
            <a:noAutofit/>
          </a:bodyPr>
          <a:lstStyle/>
          <a:p>
            <a:pPr lvl="0" algn="just"/>
            <a:r>
              <a:rPr lang="en-US" sz="2800" dirty="0"/>
              <a:t>As far as the technical term of primary interest to the researcher i.e. ‘</a:t>
            </a:r>
            <a:r>
              <a:rPr lang="en-US" sz="2800" b="1" dirty="0"/>
              <a:t>Big Data</a:t>
            </a:r>
            <a:r>
              <a:rPr lang="en-US" sz="2800" dirty="0"/>
              <a:t>’ is concerned, it is heartening to note that 7 of the 17 respondents (i.e. 41.2%) reported that they are well aware of the meaning of this term and 6 (i.e. 35.3%) indicated that they are aware of it to some extent. </a:t>
            </a:r>
            <a:endParaRPr lang="en-US" sz="2800" dirty="0" smtClean="0"/>
          </a:p>
          <a:p>
            <a:pPr lvl="0" algn="just"/>
            <a:endParaRPr lang="en-US" sz="2800" dirty="0" smtClean="0"/>
          </a:p>
          <a:p>
            <a:pPr algn="just"/>
            <a:r>
              <a:rPr lang="en-US" sz="2800" dirty="0" smtClean="0"/>
              <a:t>Only 3 out of 17 respondents (i.e. 17.6%) reported that they had heard this term but were not aware of its meaning, and not a single one stated that he or she had never heard this term.</a:t>
            </a:r>
          </a:p>
          <a:p>
            <a:pPr lvl="0" algn="just">
              <a:buNone/>
            </a:pPr>
            <a:endParaRPr lang="en-US" sz="3200" dirty="0"/>
          </a:p>
          <a:p>
            <a:endParaRPr lang="en-US"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990600"/>
            <a:ext cx="9875520" cy="4876800"/>
          </a:xfrm>
        </p:spPr>
        <p:txBody>
          <a:bodyPr>
            <a:noAutofit/>
          </a:bodyPr>
          <a:lstStyle/>
          <a:p>
            <a:pPr lvl="0" algn="just"/>
            <a:r>
              <a:rPr lang="en-US" sz="2800" dirty="0"/>
              <a:t>Similarly, for the technical term that is a ‘buzz word’ in the world today i.e. </a:t>
            </a:r>
            <a:r>
              <a:rPr lang="en-US" sz="2800" b="1" dirty="0"/>
              <a:t>‘Data Science’</a:t>
            </a:r>
            <a:r>
              <a:rPr lang="en-US" sz="2800" dirty="0"/>
              <a:t>,</a:t>
            </a:r>
            <a:r>
              <a:rPr lang="en-US" sz="2800" b="1" dirty="0"/>
              <a:t> </a:t>
            </a:r>
            <a:r>
              <a:rPr lang="en-US" sz="2800" dirty="0"/>
              <a:t>7 of the 17 respondents (i.e. 41.2%) reported that they are well aware of the meaning of this term and 8 (i.e. 47.1%) indicated that they are aware of it to some extent. </a:t>
            </a:r>
            <a:endParaRPr lang="en-US" sz="2800" dirty="0" smtClean="0"/>
          </a:p>
          <a:p>
            <a:pPr lvl="0" algn="just">
              <a:buNone/>
            </a:pPr>
            <a:endParaRPr lang="en-US" sz="2800" dirty="0" smtClean="0"/>
          </a:p>
          <a:p>
            <a:pPr algn="just"/>
            <a:r>
              <a:rPr lang="en-US" sz="2800" dirty="0" smtClean="0"/>
              <a:t>Only 2 out of 17 respondents (i.e. 11.8%) reported that they had heard this term but were not aware of its meaning, and not a single one stated that he or she had never heard this term.</a:t>
            </a:r>
          </a:p>
          <a:p>
            <a:pPr lvl="0" algn="just"/>
            <a:endParaRPr lang="en-US" sz="2800" dirty="0"/>
          </a:p>
          <a:p>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000" b="1" dirty="0" smtClean="0"/>
              <a:t>Introduction</a:t>
            </a:r>
            <a:endParaRPr lang="en-US" sz="4000" dirty="0"/>
          </a:p>
        </p:txBody>
      </p:sp>
      <p:sp>
        <p:nvSpPr>
          <p:cNvPr id="3" name="Content Placeholder 2"/>
          <p:cNvSpPr>
            <a:spLocks noGrp="1"/>
          </p:cNvSpPr>
          <p:nvPr>
            <p:ph idx="1"/>
          </p:nvPr>
        </p:nvSpPr>
        <p:spPr/>
        <p:txBody>
          <a:bodyPr/>
          <a:lstStyle/>
          <a:p>
            <a:pPr algn="just"/>
            <a:r>
              <a:rPr lang="en-US" sz="3200" dirty="0"/>
              <a:t>With the generalized used of computers and the advent of the internet in particular, not only has the world witnessed a </a:t>
            </a:r>
            <a:r>
              <a:rPr lang="en-US" sz="3200" b="1" dirty="0"/>
              <a:t>revolution</a:t>
            </a:r>
            <a:r>
              <a:rPr lang="en-US" sz="3200" dirty="0"/>
              <a:t> in the field of communication, </a:t>
            </a:r>
            <a:endParaRPr lang="en-US" sz="3200" dirty="0" smtClean="0"/>
          </a:p>
          <a:p>
            <a:pPr algn="just"/>
            <a:endParaRPr lang="en-US" sz="3200" dirty="0" smtClean="0"/>
          </a:p>
          <a:p>
            <a:pPr algn="just">
              <a:buNone/>
            </a:pPr>
            <a:r>
              <a:rPr lang="en-US" sz="3200" dirty="0" smtClean="0"/>
              <a:t>    it </a:t>
            </a:r>
            <a:r>
              <a:rPr lang="en-US" sz="3200" dirty="0"/>
              <a:t>is also experiencing </a:t>
            </a:r>
            <a:r>
              <a:rPr lang="en-US" sz="3200" b="1" dirty="0"/>
              <a:t>an ongoing accumulation of huge amounts of data</a:t>
            </a:r>
            <a:r>
              <a:rPr lang="en-US" sz="3200" dirty="0"/>
              <a:t> pertaining to diverse disciplines.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9966960" cy="4648200"/>
          </a:xfrm>
        </p:spPr>
        <p:txBody>
          <a:bodyPr/>
          <a:lstStyle/>
          <a:p>
            <a:pPr lvl="0" algn="just"/>
            <a:r>
              <a:rPr lang="en-US" sz="2800" dirty="0"/>
              <a:t>The technical concepts regarding which ten or more respondents out of seventeen (i.e. more than 58%) indicated that they are very well aware of these concepts are </a:t>
            </a:r>
            <a:r>
              <a:rPr lang="en-US" sz="2800" b="1" dirty="0"/>
              <a:t>‘R’</a:t>
            </a:r>
            <a:r>
              <a:rPr lang="en-US" sz="2800" dirty="0"/>
              <a:t> and ‘</a:t>
            </a:r>
            <a:r>
              <a:rPr lang="en-US" sz="2800" b="1" dirty="0"/>
              <a:t>Data Analysis</a:t>
            </a:r>
            <a:r>
              <a:rPr lang="en-US" sz="2800" dirty="0"/>
              <a:t>’; </a:t>
            </a:r>
            <a:endParaRPr lang="en-US" sz="2800" dirty="0" smtClean="0"/>
          </a:p>
          <a:p>
            <a:pPr lvl="0" algn="just"/>
            <a:endParaRPr lang="en-US" sz="2800" dirty="0" smtClean="0"/>
          </a:p>
          <a:p>
            <a:pPr lvl="0" algn="just"/>
            <a:r>
              <a:rPr lang="en-US" sz="2800" dirty="0" smtClean="0"/>
              <a:t>A</a:t>
            </a:r>
            <a:r>
              <a:rPr lang="en-US" sz="2800" dirty="0" smtClean="0"/>
              <a:t>s </a:t>
            </a:r>
            <a:r>
              <a:rPr lang="en-US" sz="2800" dirty="0"/>
              <a:t>well, for each of these two concepts, nearly 30% of the respondents indicated that they were aware of it to some extent.</a:t>
            </a:r>
          </a:p>
          <a:p>
            <a:endParaRPr 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10972800" cy="5257800"/>
          </a:xfrm>
        </p:spPr>
        <p:txBody>
          <a:bodyPr>
            <a:noAutofit/>
          </a:bodyPr>
          <a:lstStyle/>
          <a:p>
            <a:pPr algn="just"/>
            <a:r>
              <a:rPr lang="en-US" sz="3200" dirty="0"/>
              <a:t>For as many as twelve of the twenty-four technical concepts included in Qs. 11 of the questionnaire (i.e. ‘Java’, ‘Cloud computing’, ‘Exabyte’, ‘Petabyte’, ‘Brontobyte’, ‘Distributed processing’, ‘Data Engineering’, ‘Python’, ‘Grid computing’, ‘Crowdsourcing’, ‘Data-warehousing’ and ‘Hadoop’), </a:t>
            </a:r>
            <a:r>
              <a:rPr lang="en-US" sz="3200" dirty="0" smtClean="0"/>
              <a:t>less than 12% of the respondents reported that they were well aware of the term. </a:t>
            </a:r>
          </a:p>
          <a:p>
            <a:pPr algn="just"/>
            <a:endParaRPr lang="en-US" sz="3200" dirty="0" smtClean="0"/>
          </a:p>
          <a:p>
            <a:pPr algn="just"/>
            <a:r>
              <a:rPr lang="en-US" sz="3200" dirty="0" smtClean="0"/>
              <a:t>For </a:t>
            </a:r>
            <a:r>
              <a:rPr lang="en-US" sz="3200" dirty="0" smtClean="0"/>
              <a:t>six of these technical terms, between 47% and 59% of the respondents reported that they had never heard this term.</a:t>
            </a:r>
          </a:p>
          <a:p>
            <a:pPr lvl="0" algn="just"/>
            <a:endParaRPr lang="en-US" sz="3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143000"/>
            <a:ext cx="9875520" cy="4724400"/>
          </a:xfrm>
        </p:spPr>
        <p:txBody>
          <a:bodyPr>
            <a:normAutofit/>
          </a:bodyPr>
          <a:lstStyle/>
          <a:p>
            <a:pPr algn="just"/>
            <a:r>
              <a:rPr lang="en-US" sz="3200" b="1" dirty="0" smtClean="0"/>
              <a:t> </a:t>
            </a:r>
            <a:r>
              <a:rPr lang="en-US" sz="3200" b="1" dirty="0" smtClean="0"/>
              <a:t>Cross-tabulations: </a:t>
            </a:r>
            <a:endParaRPr lang="en-US" sz="3200" dirty="0" smtClean="0"/>
          </a:p>
          <a:p>
            <a:pPr algn="just"/>
            <a:r>
              <a:rPr lang="en-US" sz="3200" dirty="0" smtClean="0"/>
              <a:t>Interested </a:t>
            </a:r>
            <a:r>
              <a:rPr lang="en-US" sz="3200" dirty="0"/>
              <a:t>in comparing the situation of the female respondents with that of the males, we performed a cross-tabulation of gender with each and every one of the technical terms given in Qs. 11.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447800"/>
            <a:ext cx="9875520" cy="4419600"/>
          </a:xfrm>
        </p:spPr>
        <p:txBody>
          <a:bodyPr>
            <a:noAutofit/>
          </a:bodyPr>
          <a:lstStyle/>
          <a:p>
            <a:pPr algn="just"/>
            <a:r>
              <a:rPr lang="en-US" sz="3200" dirty="0" smtClean="0"/>
              <a:t>Although this sample of seventeen respondents is not random in the strict sense of the word, in each case, we applied the 2 × 4 extension of the Fisher’s Exact Test / Freeman-</a:t>
            </a:r>
            <a:r>
              <a:rPr lang="en-US" sz="3200" dirty="0" err="1" smtClean="0"/>
              <a:t>Halton</a:t>
            </a:r>
            <a:r>
              <a:rPr lang="en-US" sz="3200" dirty="0" smtClean="0"/>
              <a:t> Test to obtain an indication of association between gender and awareness regarding the meaning of the technical term. </a:t>
            </a:r>
          </a:p>
          <a:p>
            <a:endParaRPr lang="en-US"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3200" dirty="0" smtClean="0"/>
              <a:t>Four of the twenty-four tables seemed to indicate an association, and each one of these is presented here along with the p-value of the test applied.</a:t>
            </a:r>
            <a:endParaRPr lang="en-US" sz="3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1" y="1295399"/>
          <a:ext cx="10744199" cy="3340497"/>
        </p:xfrm>
        <a:graphic>
          <a:graphicData uri="http://schemas.openxmlformats.org/drawingml/2006/table">
            <a:tbl>
              <a:tblPr/>
              <a:tblGrid>
                <a:gridCol w="1617912"/>
                <a:gridCol w="1562935"/>
                <a:gridCol w="2042027"/>
                <a:gridCol w="1716088"/>
                <a:gridCol w="1366837"/>
                <a:gridCol w="1244601"/>
                <a:gridCol w="1193799"/>
              </a:tblGrid>
              <a:tr h="1828801">
                <a:tc>
                  <a:txBody>
                    <a:bodyPr/>
                    <a:lstStyle/>
                    <a:p>
                      <a:pPr marL="0" marR="0">
                        <a:lnSpc>
                          <a:spcPct val="115000"/>
                        </a:lnSpc>
                        <a:spcBef>
                          <a:spcPts val="0"/>
                        </a:spcBef>
                        <a:spcAft>
                          <a:spcPts val="0"/>
                        </a:spcAft>
                      </a:pPr>
                      <a:r>
                        <a:rPr lang="en-US" sz="2400" dirty="0">
                          <a:latin typeface="Times New Roman"/>
                          <a:ea typeface="Calibri"/>
                          <a:cs typeface="Times New Roman"/>
                        </a:rPr>
                        <a:t> </a:t>
                      </a:r>
                      <a:r>
                        <a:rPr lang="en-US" sz="2400" dirty="0" smtClean="0">
                          <a:latin typeface="Times New Roman"/>
                          <a:ea typeface="Calibri"/>
                          <a:cs typeface="Times New Roman"/>
                        </a:rPr>
                        <a:t> </a:t>
                      </a:r>
                      <a:r>
                        <a:rPr lang="en-US" sz="2400" dirty="0">
                          <a:latin typeface="Times New Roman"/>
                          <a:ea typeface="Calibri"/>
                          <a:cs typeface="Times New Roman"/>
                        </a:rPr>
                        <a:t>Response</a:t>
                      </a:r>
                      <a:endParaRPr lang="en-US" sz="2400" dirty="0">
                        <a:latin typeface="Calibri"/>
                        <a:ea typeface="Times New Roman"/>
                        <a:cs typeface="Times New Roman"/>
                      </a:endParaRPr>
                    </a:p>
                    <a:p>
                      <a:pPr marL="0" marR="0">
                        <a:lnSpc>
                          <a:spcPct val="115000"/>
                        </a:lnSpc>
                        <a:spcBef>
                          <a:spcPts val="0"/>
                        </a:spcBef>
                        <a:spcAft>
                          <a:spcPts val="0"/>
                        </a:spcAft>
                      </a:pPr>
                      <a:endParaRPr lang="en-US" sz="2400" dirty="0" smtClean="0">
                        <a:latin typeface="Times New Roman"/>
                        <a:ea typeface="Calibri"/>
                        <a:cs typeface="Times New Roman"/>
                      </a:endParaRPr>
                    </a:p>
                    <a:p>
                      <a:pPr marL="0" marR="0">
                        <a:lnSpc>
                          <a:spcPct val="115000"/>
                        </a:lnSpc>
                        <a:spcBef>
                          <a:spcPts val="0"/>
                        </a:spcBef>
                        <a:spcAft>
                          <a:spcPts val="0"/>
                        </a:spcAft>
                      </a:pPr>
                      <a:endParaRPr lang="en-US" sz="2400" dirty="0" smtClean="0">
                        <a:latin typeface="Times New Roman"/>
                        <a:ea typeface="Calibri"/>
                        <a:cs typeface="Times New Roman"/>
                      </a:endParaRPr>
                    </a:p>
                    <a:p>
                      <a:pPr marL="0" marR="0">
                        <a:lnSpc>
                          <a:spcPct val="115000"/>
                        </a:lnSpc>
                        <a:spcBef>
                          <a:spcPts val="0"/>
                        </a:spcBef>
                        <a:spcAft>
                          <a:spcPts val="0"/>
                        </a:spcAft>
                      </a:pPr>
                      <a:r>
                        <a:rPr lang="en-US" sz="2400" dirty="0" smtClean="0">
                          <a:latin typeface="Times New Roman"/>
                          <a:ea typeface="Calibri"/>
                          <a:cs typeface="Times New Roman"/>
                        </a:rPr>
                        <a:t>Gender</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very well aware of this concept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aware of this concept but only to </a:t>
                      </a:r>
                      <a:r>
                        <a:rPr lang="en-US" sz="2400" u="sng" dirty="0">
                          <a:latin typeface="Times New Roman"/>
                          <a:ea typeface="Calibri"/>
                          <a:cs typeface="Times New Roman"/>
                        </a:rPr>
                        <a:t>some</a:t>
                      </a:r>
                      <a:r>
                        <a:rPr lang="en-US" sz="2400" dirty="0">
                          <a:latin typeface="Times New Roman"/>
                          <a:ea typeface="Calibri"/>
                          <a:cs typeface="Times New Roman"/>
                        </a:rPr>
                        <a:t> extent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have heard this term but I am not aware of its meaning</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Never heard this term</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Calibri"/>
                          <a:cs typeface="Times New Roman"/>
                        </a:rPr>
                        <a:t>Non-response</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Calibri"/>
                          <a:cs typeface="Times New Roman"/>
                        </a:rPr>
                        <a:t>Total</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4576">
                <a:tc>
                  <a:txBody>
                    <a:bodyPr/>
                    <a:lstStyle/>
                    <a:p>
                      <a:pPr marL="0" marR="0" algn="just">
                        <a:lnSpc>
                          <a:spcPct val="115000"/>
                        </a:lnSpc>
                        <a:spcBef>
                          <a:spcPts val="0"/>
                        </a:spcBef>
                        <a:spcAft>
                          <a:spcPts val="0"/>
                        </a:spcAft>
                      </a:pPr>
                      <a:r>
                        <a:rPr lang="en-US" sz="2400">
                          <a:latin typeface="Times New Roman"/>
                          <a:ea typeface="Calibri"/>
                          <a:cs typeface="Times New Roman"/>
                        </a:rPr>
                        <a:t>Male</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3</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4</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8</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4576">
                <a:tc>
                  <a:txBody>
                    <a:bodyPr/>
                    <a:lstStyle/>
                    <a:p>
                      <a:pPr marL="0" marR="0" algn="just">
                        <a:lnSpc>
                          <a:spcPct val="115000"/>
                        </a:lnSpc>
                        <a:spcBef>
                          <a:spcPts val="0"/>
                        </a:spcBef>
                        <a:spcAft>
                          <a:spcPts val="0"/>
                        </a:spcAft>
                      </a:pPr>
                      <a:r>
                        <a:rPr lang="en-US" sz="2400">
                          <a:latin typeface="Times New Roman"/>
                          <a:ea typeface="Calibri"/>
                          <a:cs typeface="Times New Roman"/>
                        </a:rPr>
                        <a:t>Female</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3</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5</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9</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544">
                <a:tc>
                  <a:txBody>
                    <a:bodyPr/>
                    <a:lstStyle/>
                    <a:p>
                      <a:pPr marL="0" marR="0" algn="just">
                        <a:lnSpc>
                          <a:spcPct val="115000"/>
                        </a:lnSpc>
                        <a:spcBef>
                          <a:spcPts val="0"/>
                        </a:spcBef>
                        <a:spcAft>
                          <a:spcPts val="0"/>
                        </a:spcAft>
                      </a:pPr>
                      <a:r>
                        <a:rPr lang="en-US" sz="2400">
                          <a:latin typeface="Times New Roman"/>
                          <a:ea typeface="Calibri"/>
                          <a:cs typeface="Times New Roman"/>
                        </a:rPr>
                        <a:t>Total</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4</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7</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5</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17</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7586" name="Rectangle 2"/>
          <p:cNvSpPr>
            <a:spLocks noChangeArrowheads="1"/>
          </p:cNvSpPr>
          <p:nvPr/>
        </p:nvSpPr>
        <p:spPr bwMode="auto">
          <a:xfrm>
            <a:off x="2133600" y="304800"/>
            <a:ext cx="63246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Table 4.2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Awareness Regarding </a:t>
            </a:r>
            <a:r>
              <a:rPr kumimoji="0" lang="en-US" sz="24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Machine Learning</a:t>
            </a:r>
            <a:r>
              <a:rPr kumimoji="0" lang="en-US" sz="24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7585" name="AutoShape 1"/>
          <p:cNvSpPr>
            <a:spLocks noChangeShapeType="1"/>
          </p:cNvSpPr>
          <p:nvPr/>
        </p:nvSpPr>
        <p:spPr bwMode="auto">
          <a:xfrm>
            <a:off x="152400" y="1524000"/>
            <a:ext cx="1600200" cy="1371600"/>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TextBox 8"/>
          <p:cNvSpPr txBox="1"/>
          <p:nvPr/>
        </p:nvSpPr>
        <p:spPr>
          <a:xfrm>
            <a:off x="304800" y="4929188"/>
            <a:ext cx="10439400" cy="1938992"/>
          </a:xfrm>
          <a:prstGeom prst="rect">
            <a:avLst/>
          </a:prstGeom>
          <a:noFill/>
        </p:spPr>
        <p:txBody>
          <a:bodyPr wrap="square" rtlCol="0">
            <a:spAutoFit/>
          </a:bodyPr>
          <a:lstStyle/>
          <a:p>
            <a:pPr algn="just"/>
            <a:r>
              <a:rPr lang="en-US" sz="2400" b="1" dirty="0"/>
              <a:t>*</a:t>
            </a:r>
            <a:r>
              <a:rPr lang="en-US" sz="2400" dirty="0"/>
              <a:t>The p-value of the Fisher’s exact test = 0.057 which is only very slightly bigger than 0.05</a:t>
            </a:r>
            <a:r>
              <a:rPr lang="en-US" sz="2400" dirty="0" smtClean="0"/>
              <a:t>. As </a:t>
            </a:r>
            <a:r>
              <a:rPr lang="en-US" sz="2400" dirty="0"/>
              <a:t>such, we may conclude that there does exist a difference between the proportions of male and female statisticians in Pakistan who are well-aware of this concept.</a:t>
            </a:r>
          </a:p>
          <a:p>
            <a:pPr algn="just"/>
            <a:endParaRPr 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1219200"/>
          <a:ext cx="10515598" cy="3513722"/>
        </p:xfrm>
        <a:graphic>
          <a:graphicData uri="http://schemas.openxmlformats.org/drawingml/2006/table">
            <a:tbl>
              <a:tblPr/>
              <a:tblGrid>
                <a:gridCol w="1583489"/>
                <a:gridCol w="1529682"/>
                <a:gridCol w="1763629"/>
                <a:gridCol w="1752600"/>
                <a:gridCol w="1447800"/>
                <a:gridCol w="1447800"/>
                <a:gridCol w="990598"/>
              </a:tblGrid>
              <a:tr h="2008836">
                <a:tc>
                  <a:txBody>
                    <a:bodyPr/>
                    <a:lstStyle/>
                    <a:p>
                      <a:pPr marL="0" marR="0">
                        <a:lnSpc>
                          <a:spcPct val="115000"/>
                        </a:lnSpc>
                        <a:spcBef>
                          <a:spcPts val="0"/>
                        </a:spcBef>
                        <a:spcAft>
                          <a:spcPts val="0"/>
                        </a:spcAft>
                      </a:pPr>
                      <a:r>
                        <a:rPr lang="en-US" sz="2400" dirty="0">
                          <a:latin typeface="Times New Roman"/>
                          <a:ea typeface="Calibri"/>
                          <a:cs typeface="Times New Roman"/>
                        </a:rPr>
                        <a:t>   </a:t>
                      </a:r>
                      <a:r>
                        <a:rPr lang="en-US" sz="2400" dirty="0" smtClean="0">
                          <a:latin typeface="Times New Roman"/>
                          <a:ea typeface="Calibri"/>
                          <a:cs typeface="Times New Roman"/>
                        </a:rPr>
                        <a:t>Response</a:t>
                      </a:r>
                      <a:endParaRPr lang="en-US" sz="2400" dirty="0">
                        <a:latin typeface="Calibri"/>
                        <a:ea typeface="Times New Roman"/>
                        <a:cs typeface="Times New Roman"/>
                      </a:endParaRPr>
                    </a:p>
                    <a:p>
                      <a:pPr marL="0" marR="0">
                        <a:lnSpc>
                          <a:spcPct val="115000"/>
                        </a:lnSpc>
                        <a:spcBef>
                          <a:spcPts val="0"/>
                        </a:spcBef>
                        <a:spcAft>
                          <a:spcPts val="0"/>
                        </a:spcAft>
                      </a:pPr>
                      <a:endParaRPr lang="en-US" sz="2400" dirty="0" smtClean="0">
                        <a:latin typeface="Times New Roman"/>
                        <a:ea typeface="Calibri"/>
                        <a:cs typeface="Times New Roman"/>
                      </a:endParaRPr>
                    </a:p>
                    <a:p>
                      <a:pPr marL="0" marR="0">
                        <a:lnSpc>
                          <a:spcPct val="115000"/>
                        </a:lnSpc>
                        <a:spcBef>
                          <a:spcPts val="0"/>
                        </a:spcBef>
                        <a:spcAft>
                          <a:spcPts val="0"/>
                        </a:spcAft>
                      </a:pPr>
                      <a:endParaRPr lang="en-US" sz="2400" dirty="0" smtClean="0">
                        <a:latin typeface="Times New Roman"/>
                        <a:ea typeface="Calibri"/>
                        <a:cs typeface="Times New Roman"/>
                      </a:endParaRPr>
                    </a:p>
                    <a:p>
                      <a:pPr marL="0" marR="0">
                        <a:lnSpc>
                          <a:spcPct val="115000"/>
                        </a:lnSpc>
                        <a:spcBef>
                          <a:spcPts val="0"/>
                        </a:spcBef>
                        <a:spcAft>
                          <a:spcPts val="0"/>
                        </a:spcAft>
                      </a:pPr>
                      <a:r>
                        <a:rPr lang="en-US" sz="2400" dirty="0" smtClean="0">
                          <a:latin typeface="Times New Roman"/>
                          <a:ea typeface="Calibri"/>
                          <a:cs typeface="Times New Roman"/>
                        </a:rPr>
                        <a:t>Gender</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very well aware of this concept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aware of this concept but only to </a:t>
                      </a:r>
                      <a:r>
                        <a:rPr lang="en-US" sz="2400" u="sng" dirty="0">
                          <a:latin typeface="Times New Roman"/>
                          <a:ea typeface="Calibri"/>
                          <a:cs typeface="Times New Roman"/>
                        </a:rPr>
                        <a:t>some</a:t>
                      </a:r>
                      <a:r>
                        <a:rPr lang="en-US" sz="2400" dirty="0">
                          <a:latin typeface="Times New Roman"/>
                          <a:ea typeface="Calibri"/>
                          <a:cs typeface="Times New Roman"/>
                        </a:rPr>
                        <a:t> extent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have heard this term but I am not aware of its meaning</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Never heard this term</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Non-response</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Total</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734">
                <a:tc>
                  <a:txBody>
                    <a:bodyPr/>
                    <a:lstStyle/>
                    <a:p>
                      <a:pPr marL="0" marR="0" algn="just">
                        <a:lnSpc>
                          <a:spcPct val="115000"/>
                        </a:lnSpc>
                        <a:spcBef>
                          <a:spcPts val="0"/>
                        </a:spcBef>
                        <a:spcAft>
                          <a:spcPts val="0"/>
                        </a:spcAft>
                      </a:pPr>
                      <a:r>
                        <a:rPr lang="en-US" sz="2400">
                          <a:latin typeface="Times New Roman"/>
                          <a:ea typeface="Calibri"/>
                          <a:cs typeface="Times New Roman"/>
                        </a:rPr>
                        <a:t>Male</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3</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4</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8</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734">
                <a:tc>
                  <a:txBody>
                    <a:bodyPr/>
                    <a:lstStyle/>
                    <a:p>
                      <a:pPr marL="0" marR="0" algn="just">
                        <a:lnSpc>
                          <a:spcPct val="115000"/>
                        </a:lnSpc>
                        <a:spcBef>
                          <a:spcPts val="0"/>
                        </a:spcBef>
                        <a:spcAft>
                          <a:spcPts val="0"/>
                        </a:spcAft>
                      </a:pPr>
                      <a:r>
                        <a:rPr lang="en-US" sz="2400">
                          <a:latin typeface="Times New Roman"/>
                          <a:ea typeface="Calibri"/>
                          <a:cs typeface="Times New Roman"/>
                        </a:rPr>
                        <a:t>Female</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6</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9</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5418">
                <a:tc>
                  <a:txBody>
                    <a:bodyPr/>
                    <a:lstStyle/>
                    <a:p>
                      <a:pPr marL="0" marR="0" algn="just">
                        <a:lnSpc>
                          <a:spcPct val="115000"/>
                        </a:lnSpc>
                        <a:spcBef>
                          <a:spcPts val="0"/>
                        </a:spcBef>
                        <a:spcAft>
                          <a:spcPts val="0"/>
                        </a:spcAft>
                      </a:pPr>
                      <a:r>
                        <a:rPr lang="en-US" sz="2400" dirty="0">
                          <a:latin typeface="Times New Roman"/>
                          <a:ea typeface="Calibri"/>
                          <a:cs typeface="Times New Roman"/>
                        </a:rPr>
                        <a:t>Total</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3</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5</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7</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17</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6562" name="Rectangle 2"/>
          <p:cNvSpPr>
            <a:spLocks noChangeArrowheads="1"/>
          </p:cNvSpPr>
          <p:nvPr/>
        </p:nvSpPr>
        <p:spPr bwMode="auto">
          <a:xfrm>
            <a:off x="1524000" y="291405"/>
            <a:ext cx="7010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Table 4.3</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Awareness Regarding </a:t>
            </a:r>
            <a:r>
              <a:rPr kumimoji="0" lang="en-US" sz="24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Internet of Things</a:t>
            </a:r>
            <a:r>
              <a:rPr kumimoji="0" lang="en-US" sz="24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6561" name="AutoShape 1"/>
          <p:cNvSpPr>
            <a:spLocks noChangeShapeType="1"/>
          </p:cNvSpPr>
          <p:nvPr/>
        </p:nvSpPr>
        <p:spPr bwMode="auto">
          <a:xfrm>
            <a:off x="228600" y="1428750"/>
            <a:ext cx="1600200" cy="1500188"/>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304800" y="4800600"/>
            <a:ext cx="10439400" cy="2308324"/>
          </a:xfrm>
          <a:prstGeom prst="rect">
            <a:avLst/>
          </a:prstGeom>
          <a:noFill/>
        </p:spPr>
        <p:txBody>
          <a:bodyPr wrap="square" rtlCol="0">
            <a:spAutoFit/>
          </a:bodyPr>
          <a:lstStyle/>
          <a:p>
            <a:pPr algn="just"/>
            <a:r>
              <a:rPr lang="en-US" sz="2400" dirty="0"/>
              <a:t>**The p-value of the Fisher’s exact test = 0.021 implying that there is an association between the gender of the person and his/her awareness regarding ‘The Internet of Things’. As such, we may conclude that there does exist a difference between the proportions of male and female statisticians who are aware of the meaning of this term.</a:t>
            </a:r>
          </a:p>
          <a:p>
            <a:pPr algn="just"/>
            <a:endParaRPr 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81000" y="1285876"/>
          <a:ext cx="10363199" cy="3593234"/>
        </p:xfrm>
        <a:graphic>
          <a:graphicData uri="http://schemas.openxmlformats.org/drawingml/2006/table">
            <a:tbl>
              <a:tblPr/>
              <a:tblGrid>
                <a:gridCol w="1524000"/>
                <a:gridCol w="1600200"/>
                <a:gridCol w="1905000"/>
                <a:gridCol w="1752600"/>
                <a:gridCol w="1371600"/>
                <a:gridCol w="1295400"/>
                <a:gridCol w="914399"/>
              </a:tblGrid>
              <a:tr h="1476474">
                <a:tc>
                  <a:txBody>
                    <a:bodyPr/>
                    <a:lstStyle/>
                    <a:p>
                      <a:pPr marL="0" marR="0">
                        <a:lnSpc>
                          <a:spcPct val="115000"/>
                        </a:lnSpc>
                        <a:spcBef>
                          <a:spcPts val="0"/>
                        </a:spcBef>
                        <a:spcAft>
                          <a:spcPts val="0"/>
                        </a:spcAft>
                      </a:pPr>
                      <a:r>
                        <a:rPr lang="en-US" sz="2400" dirty="0">
                          <a:latin typeface="Times New Roman"/>
                          <a:ea typeface="Calibri"/>
                          <a:cs typeface="Times New Roman"/>
                        </a:rPr>
                        <a:t>  </a:t>
                      </a:r>
                      <a:r>
                        <a:rPr lang="en-US" sz="2400" dirty="0" smtClean="0">
                          <a:latin typeface="Times New Roman"/>
                          <a:ea typeface="Calibri"/>
                          <a:cs typeface="Times New Roman"/>
                        </a:rPr>
                        <a:t>Response</a:t>
                      </a:r>
                      <a:endParaRPr lang="en-US" sz="2400" dirty="0">
                        <a:latin typeface="Calibri"/>
                        <a:ea typeface="Times New Roman"/>
                        <a:cs typeface="Times New Roman"/>
                      </a:endParaRPr>
                    </a:p>
                    <a:p>
                      <a:pPr marL="0" marR="0">
                        <a:lnSpc>
                          <a:spcPct val="115000"/>
                        </a:lnSpc>
                        <a:spcBef>
                          <a:spcPts val="0"/>
                        </a:spcBef>
                        <a:spcAft>
                          <a:spcPts val="0"/>
                        </a:spcAft>
                      </a:pPr>
                      <a:endParaRPr lang="en-US" sz="2400" dirty="0" smtClean="0">
                        <a:latin typeface="Times New Roman"/>
                        <a:ea typeface="Calibri"/>
                        <a:cs typeface="Times New Roman"/>
                      </a:endParaRPr>
                    </a:p>
                    <a:p>
                      <a:pPr marL="0" marR="0">
                        <a:lnSpc>
                          <a:spcPct val="115000"/>
                        </a:lnSpc>
                        <a:spcBef>
                          <a:spcPts val="0"/>
                        </a:spcBef>
                        <a:spcAft>
                          <a:spcPts val="0"/>
                        </a:spcAft>
                      </a:pPr>
                      <a:endParaRPr lang="en-US" sz="2400" dirty="0" smtClean="0">
                        <a:latin typeface="Times New Roman"/>
                        <a:ea typeface="Calibri"/>
                        <a:cs typeface="Times New Roman"/>
                      </a:endParaRPr>
                    </a:p>
                    <a:p>
                      <a:pPr marL="0" marR="0">
                        <a:lnSpc>
                          <a:spcPct val="115000"/>
                        </a:lnSpc>
                        <a:spcBef>
                          <a:spcPts val="0"/>
                        </a:spcBef>
                        <a:spcAft>
                          <a:spcPts val="0"/>
                        </a:spcAft>
                      </a:pPr>
                      <a:r>
                        <a:rPr lang="en-US" sz="2400" dirty="0" smtClean="0">
                          <a:latin typeface="Times New Roman"/>
                          <a:ea typeface="Calibri"/>
                          <a:cs typeface="Times New Roman"/>
                        </a:rPr>
                        <a:t>Gender</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very well aware of this </a:t>
                      </a:r>
                      <a:r>
                        <a:rPr lang="en-US" sz="2400" dirty="0" smtClean="0">
                          <a:latin typeface="Times New Roman"/>
                          <a:ea typeface="Calibri"/>
                          <a:cs typeface="Times New Roman"/>
                        </a:rPr>
                        <a:t>concept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aware of this concept but only to </a:t>
                      </a:r>
                      <a:r>
                        <a:rPr lang="en-US" sz="2400" u="sng" dirty="0">
                          <a:latin typeface="Times New Roman"/>
                          <a:ea typeface="Calibri"/>
                          <a:cs typeface="Times New Roman"/>
                        </a:rPr>
                        <a:t>some</a:t>
                      </a:r>
                      <a:r>
                        <a:rPr lang="en-US" sz="2400" dirty="0">
                          <a:latin typeface="Times New Roman"/>
                          <a:ea typeface="Calibri"/>
                          <a:cs typeface="Times New Roman"/>
                        </a:rPr>
                        <a:t> extent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a:latin typeface="Times New Roman"/>
                          <a:ea typeface="Calibri"/>
                          <a:cs typeface="Times New Roman"/>
                        </a:rPr>
                        <a:t>I have heard this term but I am not aware of its meaning</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a:latin typeface="Times New Roman"/>
                          <a:ea typeface="Calibri"/>
                          <a:cs typeface="Times New Roman"/>
                        </a:rPr>
                        <a:t>Never heard this term</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Non-response</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Total</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0461">
                <a:tc>
                  <a:txBody>
                    <a:bodyPr/>
                    <a:lstStyle/>
                    <a:p>
                      <a:pPr marL="0" marR="0" algn="ctr">
                        <a:lnSpc>
                          <a:spcPct val="115000"/>
                        </a:lnSpc>
                        <a:spcBef>
                          <a:spcPts val="0"/>
                        </a:spcBef>
                        <a:spcAft>
                          <a:spcPts val="0"/>
                        </a:spcAft>
                      </a:pPr>
                      <a:r>
                        <a:rPr lang="en-US" sz="2400" dirty="0">
                          <a:latin typeface="Times New Roman"/>
                          <a:ea typeface="Calibri"/>
                          <a:cs typeface="Times New Roman"/>
                        </a:rPr>
                        <a:t>Male</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7</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8</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0461">
                <a:tc>
                  <a:txBody>
                    <a:bodyPr/>
                    <a:lstStyle/>
                    <a:p>
                      <a:pPr marL="0" marR="0" algn="ctr">
                        <a:lnSpc>
                          <a:spcPct val="115000"/>
                        </a:lnSpc>
                        <a:spcBef>
                          <a:spcPts val="0"/>
                        </a:spcBef>
                        <a:spcAft>
                          <a:spcPts val="0"/>
                        </a:spcAft>
                      </a:pPr>
                      <a:r>
                        <a:rPr lang="en-US" sz="2400">
                          <a:latin typeface="Times New Roman"/>
                          <a:ea typeface="Calibri"/>
                          <a:cs typeface="Times New Roman"/>
                        </a:rPr>
                        <a:t>Female</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3</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5</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9</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2978">
                <a:tc>
                  <a:txBody>
                    <a:bodyPr/>
                    <a:lstStyle/>
                    <a:p>
                      <a:pPr marL="0" marR="0" algn="ctr">
                        <a:lnSpc>
                          <a:spcPct val="115000"/>
                        </a:lnSpc>
                        <a:spcBef>
                          <a:spcPts val="0"/>
                        </a:spcBef>
                        <a:spcAft>
                          <a:spcPts val="0"/>
                        </a:spcAft>
                      </a:pPr>
                      <a:r>
                        <a:rPr lang="en-US" sz="2400" dirty="0">
                          <a:latin typeface="Times New Roman"/>
                          <a:ea typeface="Calibri"/>
                          <a:cs typeface="Times New Roman"/>
                        </a:rPr>
                        <a:t>Total</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latin typeface="Times New Roman"/>
                          <a:ea typeface="Calibri"/>
                          <a:cs typeface="Times New Roman"/>
                        </a:rPr>
                        <a:t>8</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3</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5</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latin typeface="Times New Roman"/>
                          <a:ea typeface="Calibri"/>
                          <a:cs typeface="Times New Roman"/>
                        </a:rPr>
                        <a:t>17</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5538" name="Rectangle 2"/>
          <p:cNvSpPr>
            <a:spLocks noChangeArrowheads="1"/>
          </p:cNvSpPr>
          <p:nvPr/>
        </p:nvSpPr>
        <p:spPr bwMode="auto">
          <a:xfrm>
            <a:off x="1600200" y="381000"/>
            <a:ext cx="74676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Table 4.4</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Awareness Regarding </a:t>
            </a:r>
            <a:r>
              <a:rPr kumimoji="0" lang="en-US" sz="24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Data Warehousing</a:t>
            </a:r>
            <a:r>
              <a:rPr kumimoji="0" lang="en-US" sz="24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5537" name="AutoShape 1"/>
          <p:cNvSpPr>
            <a:spLocks noChangeShapeType="1"/>
          </p:cNvSpPr>
          <p:nvPr/>
        </p:nvSpPr>
        <p:spPr bwMode="auto">
          <a:xfrm>
            <a:off x="381000" y="1524000"/>
            <a:ext cx="1524000" cy="1143000"/>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381000" y="5029199"/>
            <a:ext cx="10363200" cy="1938992"/>
          </a:xfrm>
          <a:prstGeom prst="rect">
            <a:avLst/>
          </a:prstGeom>
          <a:noFill/>
        </p:spPr>
        <p:txBody>
          <a:bodyPr wrap="square" rtlCol="0">
            <a:spAutoFit/>
          </a:bodyPr>
          <a:lstStyle/>
          <a:p>
            <a:pPr algn="just"/>
            <a:r>
              <a:rPr lang="en-US" sz="2400" dirty="0"/>
              <a:t>***The p-value is 0.001 implying that the computed value of the Fisher’s exact test statistic is highly significant. As such, we may conclude that there does exist a difference between the proportions of male and female statisticians who are aware of the meaning of the term ‘Data Warehousing’.</a:t>
            </a:r>
          </a:p>
          <a:p>
            <a:pPr algn="just"/>
            <a:endParaRPr lang="en-US"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522018"/>
          <a:ext cx="10668000" cy="3049982"/>
        </p:xfrm>
        <a:graphic>
          <a:graphicData uri="http://schemas.openxmlformats.org/drawingml/2006/table">
            <a:tbl>
              <a:tblPr/>
              <a:tblGrid>
                <a:gridCol w="1371600"/>
                <a:gridCol w="1786690"/>
                <a:gridCol w="1870910"/>
                <a:gridCol w="1981200"/>
                <a:gridCol w="1295400"/>
                <a:gridCol w="1295400"/>
                <a:gridCol w="1066800"/>
              </a:tblGrid>
              <a:tr h="1428750">
                <a:tc>
                  <a:txBody>
                    <a:bodyPr/>
                    <a:lstStyle/>
                    <a:p>
                      <a:pPr marL="0" marR="0">
                        <a:lnSpc>
                          <a:spcPct val="115000"/>
                        </a:lnSpc>
                        <a:spcBef>
                          <a:spcPts val="0"/>
                        </a:spcBef>
                        <a:spcAft>
                          <a:spcPts val="0"/>
                        </a:spcAft>
                      </a:pPr>
                      <a:r>
                        <a:rPr lang="en-US" sz="2400" dirty="0" smtClean="0">
                          <a:latin typeface="Times New Roman"/>
                          <a:ea typeface="Calibri"/>
                          <a:cs typeface="Times New Roman"/>
                        </a:rPr>
                        <a:t>Response</a:t>
                      </a:r>
                      <a:endParaRPr lang="en-US" sz="2400" dirty="0">
                        <a:latin typeface="Calibri"/>
                        <a:ea typeface="Times New Roman"/>
                        <a:cs typeface="Times New Roman"/>
                      </a:endParaRPr>
                    </a:p>
                    <a:p>
                      <a:pPr marL="0" marR="0">
                        <a:lnSpc>
                          <a:spcPct val="115000"/>
                        </a:lnSpc>
                        <a:spcBef>
                          <a:spcPts val="0"/>
                        </a:spcBef>
                        <a:spcAft>
                          <a:spcPts val="0"/>
                        </a:spcAft>
                      </a:pPr>
                      <a:endParaRPr lang="en-US" sz="2400" dirty="0" smtClean="0">
                        <a:latin typeface="Times New Roman"/>
                        <a:ea typeface="Calibri"/>
                        <a:cs typeface="Times New Roman"/>
                      </a:endParaRPr>
                    </a:p>
                    <a:p>
                      <a:pPr marL="0" marR="0">
                        <a:lnSpc>
                          <a:spcPct val="115000"/>
                        </a:lnSpc>
                        <a:spcBef>
                          <a:spcPts val="0"/>
                        </a:spcBef>
                        <a:spcAft>
                          <a:spcPts val="0"/>
                        </a:spcAft>
                      </a:pPr>
                      <a:r>
                        <a:rPr lang="en-US" sz="2400" dirty="0" smtClean="0">
                          <a:latin typeface="Times New Roman"/>
                          <a:ea typeface="Calibri"/>
                          <a:cs typeface="Times New Roman"/>
                        </a:rPr>
                        <a:t>Gender</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very well aware of this concept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am aware of this concept but only to </a:t>
                      </a:r>
                      <a:r>
                        <a:rPr lang="en-US" sz="2400" u="sng" dirty="0">
                          <a:latin typeface="Times New Roman"/>
                          <a:ea typeface="Calibri"/>
                          <a:cs typeface="Times New Roman"/>
                        </a:rPr>
                        <a:t>some</a:t>
                      </a:r>
                      <a:r>
                        <a:rPr lang="en-US" sz="2400" dirty="0">
                          <a:latin typeface="Times New Roman"/>
                          <a:ea typeface="Calibri"/>
                          <a:cs typeface="Times New Roman"/>
                        </a:rPr>
                        <a:t> extent</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I have heard this term but I am not aware of its meaning</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latin typeface="Times New Roman"/>
                          <a:ea typeface="Calibri"/>
                          <a:cs typeface="Times New Roman"/>
                        </a:rPr>
                        <a:t>Never heard this term</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Calibri"/>
                          <a:cs typeface="Times New Roman"/>
                        </a:rPr>
                        <a:t>Non-response</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Calibri"/>
                          <a:cs typeface="Times New Roman"/>
                        </a:rPr>
                        <a:t>Total</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335">
                <a:tc>
                  <a:txBody>
                    <a:bodyPr/>
                    <a:lstStyle/>
                    <a:p>
                      <a:pPr marL="0" marR="0" algn="ctr">
                        <a:lnSpc>
                          <a:spcPct val="115000"/>
                        </a:lnSpc>
                        <a:spcBef>
                          <a:spcPts val="0"/>
                        </a:spcBef>
                        <a:spcAft>
                          <a:spcPts val="0"/>
                        </a:spcAft>
                      </a:pPr>
                      <a:r>
                        <a:rPr lang="en-US" sz="2400" dirty="0">
                          <a:latin typeface="Times New Roman"/>
                          <a:ea typeface="Calibri"/>
                          <a:cs typeface="Times New Roman"/>
                        </a:rPr>
                        <a:t>Male</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4</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2</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2</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8</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335">
                <a:tc>
                  <a:txBody>
                    <a:bodyPr/>
                    <a:lstStyle/>
                    <a:p>
                      <a:pPr marL="0" marR="0" algn="ctr">
                        <a:lnSpc>
                          <a:spcPct val="115000"/>
                        </a:lnSpc>
                        <a:spcBef>
                          <a:spcPts val="0"/>
                        </a:spcBef>
                        <a:spcAft>
                          <a:spcPts val="0"/>
                        </a:spcAft>
                      </a:pPr>
                      <a:r>
                        <a:rPr lang="en-US" sz="2400" dirty="0">
                          <a:latin typeface="Times New Roman"/>
                          <a:ea typeface="Calibri"/>
                          <a:cs typeface="Times New Roman"/>
                        </a:rPr>
                        <a:t>Female</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8</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Calibri"/>
                          <a:cs typeface="Times New Roman"/>
                        </a:rPr>
                        <a:t>9</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5694">
                <a:tc>
                  <a:txBody>
                    <a:bodyPr/>
                    <a:lstStyle/>
                    <a:p>
                      <a:pPr marL="0" marR="0" algn="ctr">
                        <a:lnSpc>
                          <a:spcPct val="115000"/>
                        </a:lnSpc>
                        <a:spcBef>
                          <a:spcPts val="0"/>
                        </a:spcBef>
                        <a:spcAft>
                          <a:spcPts val="0"/>
                        </a:spcAft>
                      </a:pPr>
                      <a:r>
                        <a:rPr lang="en-US" sz="2400" dirty="0">
                          <a:latin typeface="Times New Roman"/>
                          <a:ea typeface="Calibri"/>
                          <a:cs typeface="Times New Roman"/>
                        </a:rPr>
                        <a:t>Total</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Calibri"/>
                          <a:cs typeface="Times New Roman"/>
                        </a:rPr>
                        <a:t>0</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4</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2</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10</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Calibri"/>
                          <a:cs typeface="Times New Roman"/>
                        </a:rPr>
                        <a:t>1</a:t>
                      </a:r>
                      <a:endParaRPr lang="en-US" sz="2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Calibri"/>
                          <a:cs typeface="Times New Roman"/>
                        </a:rPr>
                        <a:t>17</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4514" name="Rectangle 2"/>
          <p:cNvSpPr>
            <a:spLocks noChangeArrowheads="1"/>
          </p:cNvSpPr>
          <p:nvPr/>
        </p:nvSpPr>
        <p:spPr bwMode="auto">
          <a:xfrm>
            <a:off x="1524000" y="457200"/>
            <a:ext cx="8077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28600" algn="l"/>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Table 4.5</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Awareness Regarding </a:t>
            </a:r>
            <a:r>
              <a:rPr kumimoji="0" lang="en-US"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Hadoop</a:t>
            </a:r>
            <a:r>
              <a:rPr kumimoji="0" lang="en-US" sz="28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64513" name="AutoShape 1"/>
          <p:cNvSpPr>
            <a:spLocks noChangeShapeType="1"/>
          </p:cNvSpPr>
          <p:nvPr/>
        </p:nvSpPr>
        <p:spPr bwMode="auto">
          <a:xfrm>
            <a:off x="152400" y="1905000"/>
            <a:ext cx="1371600" cy="685801"/>
          </a:xfrm>
          <a:prstGeom prst="straightConnector1">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228600" y="4786313"/>
            <a:ext cx="10515600" cy="1892826"/>
          </a:xfrm>
          <a:prstGeom prst="rect">
            <a:avLst/>
          </a:prstGeom>
          <a:noFill/>
        </p:spPr>
        <p:txBody>
          <a:bodyPr wrap="square" rtlCol="0">
            <a:spAutoFit/>
          </a:bodyPr>
          <a:lstStyle/>
          <a:p>
            <a:pPr algn="just"/>
            <a:r>
              <a:rPr lang="en-US" sz="2400" dirty="0"/>
              <a:t>****The p-value is 0.004 implying that the computed value of the Fisher’s exact test statistic is highly significant. As such, we may conclude that there does exist a difference between the proportions of male and female statisticians who are aware of the meaning of the term ‘</a:t>
            </a:r>
            <a:r>
              <a:rPr lang="en-US" sz="2400" dirty="0" err="1"/>
              <a:t>Hadoop</a:t>
            </a:r>
            <a:r>
              <a:rPr lang="en-US" sz="2400" dirty="0"/>
              <a:t>’.</a:t>
            </a:r>
          </a:p>
          <a:p>
            <a:pPr algn="just"/>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066800"/>
            <a:ext cx="9875520" cy="4800600"/>
          </a:xfrm>
        </p:spPr>
        <p:txBody>
          <a:bodyPr/>
          <a:lstStyle/>
          <a:p>
            <a:pPr algn="just"/>
            <a:r>
              <a:rPr lang="en-US" sz="3200" dirty="0"/>
              <a:t>Interested in comparing the older statisticians with the younger ones, we divided the respondents into two categories i.e. (</a:t>
            </a:r>
            <a:r>
              <a:rPr lang="en-US" sz="3200" dirty="0" err="1"/>
              <a:t>i</a:t>
            </a:r>
            <a:r>
              <a:rPr lang="en-US" sz="3200" dirty="0"/>
              <a:t>) 45 years of age or younger and (ii) 46 years of age and above. </a:t>
            </a:r>
            <a:r>
              <a:rPr lang="en-US" sz="3200" dirty="0" smtClean="0"/>
              <a:t>Having </a:t>
            </a:r>
            <a:r>
              <a:rPr lang="en-US" sz="3200" dirty="0" smtClean="0"/>
              <a:t>done so, we performed cross-tabulations </a:t>
            </a:r>
            <a:r>
              <a:rPr lang="en-US" sz="3200" dirty="0" smtClean="0"/>
              <a:t>of age-bracket </a:t>
            </a:r>
            <a:r>
              <a:rPr lang="en-US" sz="3200" dirty="0" smtClean="0"/>
              <a:t>with awareness regarding various technical terms but </a:t>
            </a:r>
            <a:r>
              <a:rPr lang="en-US" sz="3200" b="1" dirty="0" smtClean="0"/>
              <a:t>did not detect any significant differences in proportions.</a:t>
            </a:r>
          </a:p>
          <a:p>
            <a:pPr algn="just"/>
            <a:endParaRPr lang="en-US" sz="3200" dirty="0"/>
          </a:p>
          <a:p>
            <a:pPr algn="just"/>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143000"/>
            <a:ext cx="9875520" cy="4724400"/>
          </a:xfrm>
        </p:spPr>
        <p:txBody>
          <a:bodyPr>
            <a:normAutofit/>
          </a:bodyPr>
          <a:lstStyle/>
          <a:p>
            <a:pPr algn="just"/>
            <a:r>
              <a:rPr lang="en-US" sz="3200" dirty="0" smtClean="0"/>
              <a:t>Multifarious transactions and registries that are taking place on a continual basis have caused a </a:t>
            </a:r>
            <a:r>
              <a:rPr lang="en-US" sz="3200" b="1" dirty="0" smtClean="0"/>
              <a:t>‘deluge’</a:t>
            </a:r>
            <a:r>
              <a:rPr lang="en-US" sz="3200" dirty="0" smtClean="0"/>
              <a:t> of data. </a:t>
            </a:r>
          </a:p>
          <a:p>
            <a:pPr algn="just">
              <a:buNone/>
            </a:pPr>
            <a:endParaRPr lang="en-US" sz="3200" dirty="0" smtClean="0"/>
          </a:p>
          <a:p>
            <a:pPr algn="just"/>
            <a:r>
              <a:rPr lang="en-US" sz="3200" dirty="0" smtClean="0"/>
              <a:t>The </a:t>
            </a:r>
            <a:r>
              <a:rPr lang="en-US" sz="3200" dirty="0"/>
              <a:t>term ‘Big Data’ pertains to these types of data-sets which are so </a:t>
            </a:r>
            <a:r>
              <a:rPr lang="en-US" sz="3200" b="1" dirty="0"/>
              <a:t>huge </a:t>
            </a:r>
            <a:r>
              <a:rPr lang="en-US" sz="3200" dirty="0"/>
              <a:t>and </a:t>
            </a:r>
            <a:r>
              <a:rPr lang="en-US" sz="3200" b="1" dirty="0"/>
              <a:t>complex </a:t>
            </a:r>
            <a:r>
              <a:rPr lang="en-US" sz="3200" dirty="0"/>
              <a:t>that they cannot be analyzed through ordinary methods. </a:t>
            </a:r>
          </a:p>
          <a:p>
            <a:pPr>
              <a:buNone/>
            </a:pPr>
            <a:endParaRPr lang="en-US" dirty="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219200"/>
            <a:ext cx="9875520" cy="4648200"/>
          </a:xfrm>
        </p:spPr>
        <p:txBody>
          <a:bodyPr/>
          <a:lstStyle/>
          <a:p>
            <a:pPr algn="just"/>
            <a:r>
              <a:rPr lang="en-US" sz="3200" dirty="0"/>
              <a:t>Similarly, inquisitive about any differences in the situation of the statisticians with higher educational qualifications (MPhil/PhD) with those having lower educational </a:t>
            </a:r>
            <a:r>
              <a:rPr lang="en-US" sz="3200" dirty="0" smtClean="0"/>
              <a:t>qualifications, we performed cross-tabulations </a:t>
            </a:r>
            <a:r>
              <a:rPr lang="en-US" sz="3200" dirty="0"/>
              <a:t>of educational qualifications with awareness regarding various technical terms but </a:t>
            </a:r>
            <a:r>
              <a:rPr lang="en-US" sz="3200" b="1" dirty="0"/>
              <a:t>did not detect any significant differences in proportions.</a:t>
            </a:r>
          </a:p>
          <a:p>
            <a:pPr algn="just"/>
            <a:endParaRPr lang="en-US" sz="3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371600"/>
            <a:ext cx="9875520" cy="4495800"/>
          </a:xfrm>
        </p:spPr>
        <p:txBody>
          <a:bodyPr>
            <a:normAutofit/>
          </a:bodyPr>
          <a:lstStyle/>
          <a:p>
            <a:pPr algn="just"/>
            <a:r>
              <a:rPr lang="en-US" sz="3200" dirty="0"/>
              <a:t>Last but not the least, in order to find out whether any differences exist between the situation of the academic statisticians and that of statisticians working in non-academic organizations, we performed cross-tabulations of the type of organization in which the respondent was employed with awareness regarding various technical terms but </a:t>
            </a:r>
            <a:r>
              <a:rPr lang="en-US" sz="3200" b="1" dirty="0"/>
              <a:t>did not detect any significant differences in proportions.</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000" b="1" dirty="0"/>
              <a:t>Limitation of the </a:t>
            </a:r>
            <a:r>
              <a:rPr lang="en-US" sz="4000" b="1" dirty="0" smtClean="0"/>
              <a:t>Study</a:t>
            </a:r>
            <a:endParaRPr lang="en-US" sz="4000" dirty="0"/>
          </a:p>
        </p:txBody>
      </p:sp>
      <p:sp>
        <p:nvSpPr>
          <p:cNvPr id="3" name="Content Placeholder 2"/>
          <p:cNvSpPr>
            <a:spLocks noGrp="1"/>
          </p:cNvSpPr>
          <p:nvPr>
            <p:ph idx="1"/>
          </p:nvPr>
        </p:nvSpPr>
        <p:spPr/>
        <p:txBody>
          <a:bodyPr>
            <a:normAutofit fontScale="85000" lnSpcReduction="20000"/>
          </a:bodyPr>
          <a:lstStyle/>
          <a:p>
            <a:pPr algn="just"/>
            <a:r>
              <a:rPr lang="en-US" sz="3800" dirty="0" smtClean="0"/>
              <a:t>As mentioned in Section 3, the survey questionnaire was emailed to 68 members of the statisticians’ community in Pakistan. </a:t>
            </a:r>
          </a:p>
          <a:p>
            <a:pPr algn="just"/>
            <a:endParaRPr lang="en-US" sz="3800" dirty="0" smtClean="0"/>
          </a:p>
          <a:p>
            <a:pPr algn="just"/>
            <a:r>
              <a:rPr lang="en-US" sz="3800" dirty="0" smtClean="0"/>
              <a:t>However</a:t>
            </a:r>
            <a:r>
              <a:rPr lang="en-US" sz="3800" dirty="0" smtClean="0"/>
              <a:t>, the author had only about two weeks for compiling the first version of the results (those contained in this paper) and, in this limited time-period, despite reminders, responses were received from seventeen persons only.</a:t>
            </a:r>
          </a:p>
          <a:p>
            <a:pPr algn="just"/>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600200"/>
            <a:ext cx="9875520" cy="4267200"/>
          </a:xfrm>
        </p:spPr>
        <p:txBody>
          <a:bodyPr>
            <a:normAutofit fontScale="92500" lnSpcReduction="10000"/>
          </a:bodyPr>
          <a:lstStyle/>
          <a:p>
            <a:pPr algn="just"/>
            <a:r>
              <a:rPr lang="en-US" dirty="0"/>
              <a:t>For this particular questionnaire, the low response rate can also be interpreted as an indicator of </a:t>
            </a:r>
            <a:r>
              <a:rPr lang="en-US" b="1" dirty="0"/>
              <a:t>‘not caring’ </a:t>
            </a:r>
            <a:r>
              <a:rPr lang="en-US" dirty="0"/>
              <a:t>for this particular topic by members of the statistics community; </a:t>
            </a:r>
            <a:endParaRPr lang="en-US" dirty="0" smtClean="0"/>
          </a:p>
          <a:p>
            <a:pPr algn="just"/>
            <a:endParaRPr lang="en-US" dirty="0" smtClean="0"/>
          </a:p>
          <a:p>
            <a:pPr algn="just"/>
            <a:r>
              <a:rPr lang="en-US" dirty="0" smtClean="0"/>
              <a:t>it </a:t>
            </a:r>
            <a:r>
              <a:rPr lang="en-US" dirty="0"/>
              <a:t>might also mean that people who are not familiar with the technical terms contained in the questionnaire are </a:t>
            </a:r>
            <a:r>
              <a:rPr lang="en-US" b="1" dirty="0"/>
              <a:t>uncomfortable </a:t>
            </a:r>
            <a:r>
              <a:rPr lang="en-US" dirty="0"/>
              <a:t>saying it.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The author intends to </a:t>
            </a:r>
            <a:r>
              <a:rPr lang="en-US" b="1" dirty="0" smtClean="0"/>
              <a:t>continue</a:t>
            </a:r>
            <a:r>
              <a:rPr lang="en-US" dirty="0" smtClean="0"/>
              <a:t> the process of data-collection and to </a:t>
            </a:r>
            <a:r>
              <a:rPr lang="en-US" b="1" dirty="0" smtClean="0"/>
              <a:t>update</a:t>
            </a:r>
            <a:r>
              <a:rPr lang="en-US" dirty="0" smtClean="0"/>
              <a:t> the results subsequent to receipt of a reasonably large number of responses.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000" b="1" dirty="0"/>
              <a:t>Concluding </a:t>
            </a:r>
            <a:r>
              <a:rPr lang="en-US" sz="4000" b="1" dirty="0" smtClean="0"/>
              <a:t>Remarks</a:t>
            </a:r>
            <a:endParaRPr lang="en-US" sz="4000" dirty="0"/>
          </a:p>
        </p:txBody>
      </p:sp>
      <p:sp>
        <p:nvSpPr>
          <p:cNvPr id="3" name="Content Placeholder 2"/>
          <p:cNvSpPr>
            <a:spLocks noGrp="1"/>
          </p:cNvSpPr>
          <p:nvPr>
            <p:ph idx="1"/>
          </p:nvPr>
        </p:nvSpPr>
        <p:spPr/>
        <p:txBody>
          <a:bodyPr>
            <a:noAutofit/>
          </a:bodyPr>
          <a:lstStyle/>
          <a:p>
            <a:pPr algn="just"/>
            <a:r>
              <a:rPr lang="en-US" sz="3200" dirty="0"/>
              <a:t>From the results presented in Section 4, it seems reasonable to conclude that </a:t>
            </a:r>
            <a:r>
              <a:rPr lang="en-US" sz="3200" b="1" dirty="0"/>
              <a:t>the programming language ‘R’ </a:t>
            </a:r>
            <a:r>
              <a:rPr lang="en-US" sz="3200" dirty="0"/>
              <a:t>is about the only ‘entity’ related to Big Data about which good awareness exists among a fairly large proportion of statisticians in </a:t>
            </a:r>
            <a:r>
              <a:rPr lang="en-US" sz="3200" dirty="0" smtClean="0"/>
              <a:t>Pakistan</a:t>
            </a:r>
            <a:endParaRPr lang="en-US" sz="3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600200"/>
            <a:ext cx="9875520" cy="4267200"/>
          </a:xfrm>
        </p:spPr>
        <p:txBody>
          <a:bodyPr/>
          <a:lstStyle/>
          <a:p>
            <a:pPr marL="347663" indent="-347663" algn="just"/>
            <a:r>
              <a:rPr lang="en-US" sz="3200" dirty="0" smtClean="0"/>
              <a:t>and </a:t>
            </a:r>
            <a:r>
              <a:rPr lang="en-US" sz="3200" dirty="0" smtClean="0"/>
              <a:t>the reason for this is not Big Data but </a:t>
            </a:r>
            <a:endParaRPr lang="en-US" sz="3200" dirty="0" smtClean="0"/>
          </a:p>
          <a:p>
            <a:pPr marL="571500" indent="-571500" algn="just">
              <a:buAutoNum type="romanLcParenBoth"/>
            </a:pPr>
            <a:r>
              <a:rPr lang="en-US" sz="3200" dirty="0" smtClean="0"/>
              <a:t>the </a:t>
            </a:r>
            <a:r>
              <a:rPr lang="en-US" sz="3200" dirty="0" smtClean="0"/>
              <a:t>fact that R comes in handy for small data-sets too (the types of data-sets that the academic statisticians of Pakistan are dealing with routinely), </a:t>
            </a:r>
            <a:endParaRPr lang="en-US" sz="3200" dirty="0" smtClean="0"/>
          </a:p>
          <a:p>
            <a:pPr marL="571500" indent="-571500" algn="just">
              <a:buAutoNum type="romanLcParenBoth"/>
            </a:pPr>
            <a:r>
              <a:rPr lang="en-US" sz="3200" dirty="0" smtClean="0"/>
              <a:t>(</a:t>
            </a:r>
            <a:r>
              <a:rPr lang="en-US" sz="3200" dirty="0" smtClean="0"/>
              <a:t>ii) R has become pretty well-known in Pakistan during the past eight to ten years. </a:t>
            </a:r>
          </a:p>
          <a:p>
            <a:pPr marL="347663" indent="-347663" algn="just">
              <a:buNone/>
            </a:pP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143000"/>
            <a:ext cx="9875520" cy="4724400"/>
          </a:xfrm>
        </p:spPr>
        <p:txBody>
          <a:bodyPr/>
          <a:lstStyle/>
          <a:p>
            <a:pPr algn="just"/>
            <a:r>
              <a:rPr lang="en-US" sz="3200" dirty="0"/>
              <a:t>For a lot many terms related to Big Data, there seems to be not much awareness. </a:t>
            </a:r>
            <a:endParaRPr lang="en-US" sz="3200" dirty="0" smtClean="0"/>
          </a:p>
          <a:p>
            <a:pPr algn="just"/>
            <a:endParaRPr lang="en-US" sz="3200" dirty="0" smtClean="0"/>
          </a:p>
          <a:p>
            <a:pPr algn="just"/>
            <a:r>
              <a:rPr lang="en-US" sz="3200" dirty="0" smtClean="0"/>
              <a:t>In </a:t>
            </a:r>
            <a:r>
              <a:rPr lang="en-US" sz="3200" dirty="0"/>
              <a:t>Table 4.1, the </a:t>
            </a:r>
            <a:r>
              <a:rPr lang="en-US" sz="3200" b="1" dirty="0"/>
              <a:t>ranking </a:t>
            </a:r>
            <a:r>
              <a:rPr lang="en-US" sz="3200" dirty="0"/>
              <a:t>with respect to the proportion of respondents who indicated that they have a good understanding of the technical term facilitates the identification of the technical terms that the statisticians feel less familiar with.</a:t>
            </a:r>
          </a:p>
          <a:p>
            <a:pPr algn="just"/>
            <a:endParaRPr lang="en-US" sz="3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10439400" cy="5257800"/>
          </a:xfrm>
        </p:spPr>
        <p:txBody>
          <a:bodyPr>
            <a:normAutofit lnSpcReduction="10000"/>
          </a:bodyPr>
          <a:lstStyle/>
          <a:p>
            <a:pPr algn="just"/>
            <a:r>
              <a:rPr lang="en-US" sz="3200" dirty="0"/>
              <a:t>For a few terms related to Big Data, it appears that, in the country, the proportions of female statisticians having at least some amount of awareness regarding these terms is </a:t>
            </a:r>
            <a:r>
              <a:rPr lang="en-US" sz="3200" b="1" dirty="0"/>
              <a:t>lower</a:t>
            </a:r>
            <a:r>
              <a:rPr lang="en-US" sz="3200" dirty="0"/>
              <a:t> than the corresponding proportions of male statisticians. </a:t>
            </a:r>
            <a:endParaRPr lang="en-US" sz="3200" dirty="0" smtClean="0"/>
          </a:p>
          <a:p>
            <a:pPr algn="just">
              <a:buNone/>
            </a:pPr>
            <a:endParaRPr lang="en-US" sz="3200" dirty="0" smtClean="0"/>
          </a:p>
          <a:p>
            <a:pPr algn="just"/>
            <a:r>
              <a:rPr lang="en-US" sz="3200" dirty="0" smtClean="0"/>
              <a:t>This is totally understandable given the fact that, even though we are eighteen years into the twenty-first century, the socio-cultural norms of many countries including Pakistan provide </a:t>
            </a:r>
            <a:r>
              <a:rPr lang="en-US" sz="3200" b="1" dirty="0" smtClean="0"/>
              <a:t>a greater amount of ‘exposure’ to the male half of the society </a:t>
            </a:r>
            <a:r>
              <a:rPr lang="en-US" sz="3200" dirty="0" smtClean="0"/>
              <a:t>than the female half.</a:t>
            </a:r>
          </a:p>
          <a:p>
            <a:pPr algn="just"/>
            <a:endParaRPr lang="en-US" sz="3200" dirty="0"/>
          </a:p>
          <a:p>
            <a:pPr algn="just"/>
            <a:endParaRPr lang="en-US" sz="3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3200" dirty="0" smtClean="0">
                <a:solidFill>
                  <a:srgbClr val="000000"/>
                </a:solidFill>
              </a:rPr>
              <a:t>Results of the survey seem to indicate that there is a need for </a:t>
            </a:r>
            <a:r>
              <a:rPr lang="en-US" sz="3200" b="1" dirty="0" smtClean="0">
                <a:solidFill>
                  <a:srgbClr val="000000"/>
                </a:solidFill>
              </a:rPr>
              <a:t>multi-faceted efforts</a:t>
            </a:r>
            <a:r>
              <a:rPr lang="en-US" sz="3200" dirty="0" smtClean="0">
                <a:solidFill>
                  <a:srgbClr val="000000"/>
                </a:solidFill>
              </a:rPr>
              <a:t> aimed at creating awareness regarding Big Data, the related technologies, </a:t>
            </a:r>
            <a:r>
              <a:rPr lang="en-US" sz="3200" b="1" dirty="0" smtClean="0">
                <a:solidFill>
                  <a:srgbClr val="000000"/>
                </a:solidFill>
              </a:rPr>
              <a:t>challenges</a:t>
            </a:r>
            <a:r>
              <a:rPr lang="en-US" sz="3200" dirty="0" smtClean="0">
                <a:solidFill>
                  <a:srgbClr val="000000"/>
                </a:solidFill>
              </a:rPr>
              <a:t> and </a:t>
            </a:r>
            <a:r>
              <a:rPr lang="en-US" sz="3200" b="1" dirty="0" smtClean="0">
                <a:solidFill>
                  <a:srgbClr val="000000"/>
                </a:solidFill>
              </a:rPr>
              <a:t>future prospects </a:t>
            </a:r>
            <a:r>
              <a:rPr lang="en-US" sz="3200" dirty="0" smtClean="0">
                <a:solidFill>
                  <a:srgbClr val="000000"/>
                </a:solidFill>
              </a:rPr>
              <a:t>among members of the statistical community of Pakistan.</a:t>
            </a:r>
            <a:endParaRPr lang="en-US" sz="3200" dirty="0" smtClean="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295400"/>
            <a:ext cx="9875520" cy="4572000"/>
          </a:xfrm>
        </p:spPr>
        <p:txBody>
          <a:bodyPr/>
          <a:lstStyle/>
          <a:p>
            <a:pPr algn="just"/>
            <a:r>
              <a:rPr lang="en-US" sz="3200" dirty="0" smtClean="0"/>
              <a:t>As such, the technologically advanced countries are developing </a:t>
            </a:r>
            <a:r>
              <a:rPr lang="en-US" sz="3200" b="1" dirty="0" smtClean="0"/>
              <a:t>specialized algorithms </a:t>
            </a:r>
            <a:r>
              <a:rPr lang="en-US" sz="3200" dirty="0" smtClean="0"/>
              <a:t>that are able to deal with massive data-sets measured in exabytes, petabytes, brontobytes, etc. </a:t>
            </a:r>
          </a:p>
          <a:p>
            <a:pPr algn="just">
              <a:buNone/>
            </a:pPr>
            <a:endParaRPr lang="en-US" sz="3200" dirty="0" smtClean="0"/>
          </a:p>
          <a:p>
            <a:pPr algn="just"/>
            <a:r>
              <a:rPr lang="en-US" sz="3200" dirty="0" smtClean="0"/>
              <a:t>Nonetheless</a:t>
            </a:r>
            <a:r>
              <a:rPr lang="en-US" sz="3200" dirty="0" smtClean="0"/>
              <a:t>, the </a:t>
            </a:r>
            <a:r>
              <a:rPr lang="en-US" sz="3200" dirty="0" smtClean="0"/>
              <a:t>situation of </a:t>
            </a:r>
            <a:r>
              <a:rPr lang="en-US" sz="3200" dirty="0" smtClean="0"/>
              <a:t>the </a:t>
            </a:r>
            <a:r>
              <a:rPr lang="en-US" sz="3200" dirty="0" smtClean="0"/>
              <a:t>developing countries is </a:t>
            </a:r>
            <a:r>
              <a:rPr lang="en-US" sz="3200" b="1" dirty="0" smtClean="0"/>
              <a:t>substantially different </a:t>
            </a:r>
            <a:r>
              <a:rPr lang="en-US" sz="3200" dirty="0" smtClean="0"/>
              <a:t>from that of the </a:t>
            </a:r>
            <a:r>
              <a:rPr lang="en-US" sz="3200" dirty="0" smtClean="0"/>
              <a:t>West.</a:t>
            </a:r>
            <a:endParaRPr lang="en-US" sz="32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10744200" cy="5791200"/>
          </a:xfrm>
        </p:spPr>
        <p:txBody>
          <a:bodyPr>
            <a:normAutofit/>
          </a:bodyPr>
          <a:lstStyle/>
          <a:p>
            <a:pPr algn="just"/>
            <a:r>
              <a:rPr lang="en-US" sz="3200" dirty="0" smtClean="0"/>
              <a:t>Capacity-building </a:t>
            </a:r>
            <a:r>
              <a:rPr lang="en-US" sz="3200" dirty="0" smtClean="0"/>
              <a:t>to be able to deal with Big Data is </a:t>
            </a:r>
            <a:r>
              <a:rPr lang="en-US" sz="3200" b="1" dirty="0" smtClean="0"/>
              <a:t>the need of the twenty-first century </a:t>
            </a:r>
            <a:r>
              <a:rPr lang="en-US" sz="3200" dirty="0" smtClean="0"/>
              <a:t>and the first phase --- awareness-building --- will be the forerunner of the era when the Pakistani statisticians will have a fairly good idea regarding the challenges surrounding Big Data Analytics as well as the future prospects. </a:t>
            </a:r>
            <a:endParaRPr lang="en-US" sz="3200" dirty="0" smtClean="0"/>
          </a:p>
          <a:p>
            <a:pPr algn="just">
              <a:buNone/>
            </a:pPr>
            <a:endParaRPr lang="en-US" sz="3200" dirty="0" smtClean="0"/>
          </a:p>
          <a:p>
            <a:pPr algn="just"/>
            <a:r>
              <a:rPr lang="en-US" sz="3200" dirty="0" smtClean="0"/>
              <a:t>Only </a:t>
            </a:r>
            <a:r>
              <a:rPr lang="en-US" sz="3200" b="1" dirty="0" smtClean="0"/>
              <a:t>then</a:t>
            </a:r>
            <a:r>
              <a:rPr lang="en-US" sz="3200" dirty="0" smtClean="0"/>
              <a:t> will they be able to play their </a:t>
            </a:r>
            <a:r>
              <a:rPr lang="en-US" sz="3200" dirty="0" smtClean="0"/>
              <a:t>role with </a:t>
            </a:r>
            <a:r>
              <a:rPr lang="en-US" sz="3200" dirty="0" smtClean="0"/>
              <a:t>reference to the utilization of big data </a:t>
            </a:r>
            <a:r>
              <a:rPr lang="en-US" sz="3200" dirty="0" smtClean="0"/>
              <a:t>for </a:t>
            </a:r>
            <a:r>
              <a:rPr lang="en-US" sz="3200" b="1" dirty="0" smtClean="0"/>
              <a:t>evidence-based </a:t>
            </a:r>
            <a:r>
              <a:rPr lang="en-US" sz="3200" b="1" dirty="0" smtClean="0"/>
              <a:t>decision-making </a:t>
            </a:r>
            <a:r>
              <a:rPr lang="en-US" sz="3200" dirty="0" smtClean="0"/>
              <a:t>conducive to development in various sectors leading to the </a:t>
            </a:r>
            <a:r>
              <a:rPr lang="en-US" sz="3200" b="1" dirty="0" smtClean="0"/>
              <a:t>advancement </a:t>
            </a:r>
            <a:r>
              <a:rPr lang="en-US" sz="3200" dirty="0" smtClean="0"/>
              <a:t>and </a:t>
            </a:r>
            <a:r>
              <a:rPr lang="en-US" sz="3200" b="1" dirty="0" smtClean="0"/>
              <a:t>progress </a:t>
            </a:r>
            <a:r>
              <a:rPr lang="en-US" sz="3200" dirty="0" smtClean="0"/>
              <a:t>of the country.</a:t>
            </a:r>
          </a:p>
          <a:p>
            <a:pPr algn="just"/>
            <a:endParaRPr lang="en-US" sz="3200" dirty="0" smtClean="0"/>
          </a:p>
          <a:p>
            <a:pPr algn="just"/>
            <a:endParaRPr lang="en-US" sz="3200" dirty="0"/>
          </a:p>
          <a:p>
            <a:endParaRPr lang="en-US" sz="32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457200"/>
            <a:ext cx="9875520" cy="762000"/>
          </a:xfrm>
        </p:spPr>
        <p:txBody>
          <a:bodyPr>
            <a:normAutofit/>
          </a:bodyPr>
          <a:lstStyle/>
          <a:p>
            <a:pPr lvl="0" algn="ctr"/>
            <a:r>
              <a:rPr lang="en-US" sz="4000" b="1" dirty="0" smtClean="0"/>
              <a:t>Acknowledgments</a:t>
            </a:r>
            <a:endParaRPr lang="en-US" sz="4000" dirty="0"/>
          </a:p>
        </p:txBody>
      </p:sp>
      <p:sp>
        <p:nvSpPr>
          <p:cNvPr id="3" name="Content Placeholder 2"/>
          <p:cNvSpPr>
            <a:spLocks noGrp="1"/>
          </p:cNvSpPr>
          <p:nvPr>
            <p:ph idx="1"/>
          </p:nvPr>
        </p:nvSpPr>
        <p:spPr>
          <a:xfrm>
            <a:off x="0" y="1676400"/>
            <a:ext cx="10744200" cy="4572000"/>
          </a:xfrm>
        </p:spPr>
        <p:txBody>
          <a:bodyPr>
            <a:normAutofit/>
          </a:bodyPr>
          <a:lstStyle/>
          <a:p>
            <a:pPr algn="just"/>
            <a:r>
              <a:rPr lang="en-US" sz="3200" dirty="0" smtClean="0"/>
              <a:t>The </a:t>
            </a:r>
            <a:r>
              <a:rPr lang="en-US" sz="3200" dirty="0"/>
              <a:t>author would like to thank </a:t>
            </a:r>
            <a:r>
              <a:rPr lang="en-US" sz="3200" b="1" dirty="0" smtClean="0"/>
              <a:t>Dr</a:t>
            </a:r>
            <a:r>
              <a:rPr lang="en-US" sz="3200" b="1" dirty="0"/>
              <a:t>. Zahoor </a:t>
            </a:r>
            <a:r>
              <a:rPr lang="en-US" sz="3200" b="1" dirty="0" smtClean="0"/>
              <a:t>Ahmad </a:t>
            </a:r>
            <a:r>
              <a:rPr lang="en-US" sz="3200" dirty="0" smtClean="0"/>
              <a:t>(Lahore </a:t>
            </a:r>
            <a:r>
              <a:rPr lang="en-US" sz="3200" dirty="0"/>
              <a:t>Garrison University, </a:t>
            </a:r>
            <a:r>
              <a:rPr lang="en-US" sz="3200" dirty="0" smtClean="0"/>
              <a:t>Lahore), </a:t>
            </a:r>
            <a:r>
              <a:rPr lang="en-US" sz="3200" b="1" dirty="0" smtClean="0"/>
              <a:t>Dr</a:t>
            </a:r>
            <a:r>
              <a:rPr lang="en-US" sz="3200" b="1" dirty="0"/>
              <a:t>. Zahid </a:t>
            </a:r>
            <a:r>
              <a:rPr lang="en-US" sz="3200" b="1" dirty="0" smtClean="0"/>
              <a:t>Asghar</a:t>
            </a:r>
            <a:r>
              <a:rPr lang="en-US" sz="3200" dirty="0" smtClean="0"/>
              <a:t> (Quaid-e-Azam </a:t>
            </a:r>
            <a:r>
              <a:rPr lang="en-US" sz="3200" dirty="0"/>
              <a:t>University, </a:t>
            </a:r>
            <a:r>
              <a:rPr lang="en-US" sz="3200" dirty="0" smtClean="0"/>
              <a:t>Islamabad) and </a:t>
            </a:r>
            <a:r>
              <a:rPr lang="en-US" sz="3200" b="1" dirty="0" smtClean="0"/>
              <a:t>Mr</a:t>
            </a:r>
            <a:r>
              <a:rPr lang="en-US" sz="3200" b="1" dirty="0"/>
              <a:t>. Syed </a:t>
            </a:r>
            <a:r>
              <a:rPr lang="en-US" sz="3200" b="1" dirty="0" err="1" smtClean="0"/>
              <a:t>Wasim</a:t>
            </a:r>
            <a:r>
              <a:rPr lang="en-US" sz="3200" b="1" dirty="0" smtClean="0"/>
              <a:t> </a:t>
            </a:r>
            <a:r>
              <a:rPr lang="en-US" sz="3200" b="1" dirty="0" smtClean="0"/>
              <a:t>Abbas </a:t>
            </a:r>
            <a:r>
              <a:rPr lang="en-US" sz="3200" dirty="0" smtClean="0"/>
              <a:t>(Bureau </a:t>
            </a:r>
            <a:r>
              <a:rPr lang="en-US" sz="3200" dirty="0"/>
              <a:t>of Statistics, Punjab, </a:t>
            </a:r>
            <a:r>
              <a:rPr lang="en-US" sz="3200" dirty="0" smtClean="0"/>
              <a:t>Lahore) for </a:t>
            </a:r>
            <a:r>
              <a:rPr lang="en-US" sz="3200" dirty="0"/>
              <a:t>their contribution in the finalization of the questionnaire that was devised in order to conduct this survey. </a:t>
            </a:r>
            <a:r>
              <a:rPr lang="en-US" sz="3200" b="1" dirty="0"/>
              <a:t> </a:t>
            </a:r>
            <a:endParaRPr lang="en-US" sz="3200" dirty="0"/>
          </a:p>
          <a:p>
            <a:endParaRPr lang="en-US" sz="32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10043160" cy="4191000"/>
          </a:xfrm>
        </p:spPr>
        <p:txBody>
          <a:bodyPr>
            <a:normAutofit/>
          </a:bodyPr>
          <a:lstStyle/>
          <a:p>
            <a:pPr algn="just"/>
            <a:r>
              <a:rPr lang="en-US" sz="3200" dirty="0" smtClean="0"/>
              <a:t>As well, the author would like to acknowledge a great deal of contribution on the part of her former student, </a:t>
            </a:r>
            <a:r>
              <a:rPr lang="en-US" sz="3200" b="1" dirty="0" smtClean="0"/>
              <a:t>Miss Kessica </a:t>
            </a:r>
            <a:r>
              <a:rPr lang="en-US" sz="3200" b="1" dirty="0" smtClean="0"/>
              <a:t>Xavier </a:t>
            </a:r>
            <a:r>
              <a:rPr lang="en-US" sz="3200" dirty="0" smtClean="0"/>
              <a:t>(</a:t>
            </a:r>
            <a:r>
              <a:rPr lang="en-US" sz="3200" dirty="0" smtClean="0"/>
              <a:t>MPhil Statistics),  </a:t>
            </a:r>
            <a:r>
              <a:rPr lang="en-US" sz="3200" dirty="0" smtClean="0"/>
              <a:t>who assisted in the preparation of the data-sheet, the analysis of the collected data and the compilation of the results.</a:t>
            </a:r>
          </a:p>
          <a:p>
            <a:endParaRPr lang="en-US" sz="32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3200" dirty="0" smtClean="0"/>
              <a:t>Sincere thanks and appreciation for </a:t>
            </a:r>
            <a:r>
              <a:rPr lang="en-US" sz="3200" b="1" dirty="0" smtClean="0"/>
              <a:t>Prof. Emer. Edith </a:t>
            </a:r>
            <a:r>
              <a:rPr lang="en-US" sz="3200" b="1" dirty="0" smtClean="0"/>
              <a:t>Seier </a:t>
            </a:r>
            <a:r>
              <a:rPr lang="en-US" sz="3200" dirty="0" smtClean="0"/>
              <a:t>(East </a:t>
            </a:r>
            <a:r>
              <a:rPr lang="en-US" sz="3200" dirty="0" smtClean="0"/>
              <a:t>Tennessee State University, </a:t>
            </a:r>
            <a:r>
              <a:rPr lang="en-US" sz="3200" dirty="0" smtClean="0"/>
              <a:t>USA) </a:t>
            </a:r>
            <a:r>
              <a:rPr lang="en-US" sz="3200" dirty="0" smtClean="0"/>
              <a:t>and </a:t>
            </a:r>
            <a:r>
              <a:rPr lang="en-US" sz="3200" b="1" dirty="0" smtClean="0"/>
              <a:t>Prof. </a:t>
            </a:r>
            <a:r>
              <a:rPr lang="en-US" sz="3200" b="1" dirty="0" smtClean="0"/>
              <a:t>Andrej Blejec</a:t>
            </a:r>
            <a:r>
              <a:rPr lang="en-US" sz="3200" dirty="0" smtClean="0"/>
              <a:t> (National </a:t>
            </a:r>
            <a:r>
              <a:rPr lang="en-US" sz="3200" dirty="0" smtClean="0"/>
              <a:t>Institute </a:t>
            </a:r>
            <a:r>
              <a:rPr lang="en-US" sz="3200" dirty="0" smtClean="0"/>
              <a:t>of </a:t>
            </a:r>
            <a:r>
              <a:rPr lang="en-US" sz="3200" dirty="0" smtClean="0"/>
              <a:t>Biology, </a:t>
            </a:r>
            <a:r>
              <a:rPr lang="en-US" sz="3200" dirty="0" smtClean="0"/>
              <a:t>Slovenia) </a:t>
            </a:r>
            <a:r>
              <a:rPr lang="en-US" sz="3200" dirty="0" smtClean="0"/>
              <a:t>on account of the </a:t>
            </a:r>
            <a:r>
              <a:rPr lang="en-US" sz="3200" dirty="0" smtClean="0"/>
              <a:t>effort</a:t>
            </a:r>
            <a:r>
              <a:rPr lang="en-US" sz="3200" dirty="0" smtClean="0"/>
              <a:t> </a:t>
            </a:r>
            <a:r>
              <a:rPr lang="en-US" sz="3200" dirty="0" smtClean="0"/>
              <a:t>that they </a:t>
            </a:r>
            <a:r>
              <a:rPr lang="en-US" sz="3200" dirty="0" smtClean="0"/>
              <a:t>made</a:t>
            </a:r>
            <a:r>
              <a:rPr lang="en-US" sz="3200" dirty="0" smtClean="0"/>
              <a:t> </a:t>
            </a:r>
            <a:r>
              <a:rPr lang="en-US" sz="3200" dirty="0" smtClean="0"/>
              <a:t>in order to review the paper and to provide invaluable suggestions.</a:t>
            </a:r>
          </a:p>
          <a:p>
            <a:pPr algn="just"/>
            <a:endParaRPr lang="en-US" sz="32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400" b="1" dirty="0" smtClean="0"/>
              <a:t>References</a:t>
            </a:r>
            <a:endParaRPr lang="en-US" sz="4400" dirty="0"/>
          </a:p>
        </p:txBody>
      </p:sp>
      <p:sp>
        <p:nvSpPr>
          <p:cNvPr id="3" name="Content Placeholder 2"/>
          <p:cNvSpPr>
            <a:spLocks noGrp="1"/>
          </p:cNvSpPr>
          <p:nvPr>
            <p:ph idx="1"/>
          </p:nvPr>
        </p:nvSpPr>
        <p:spPr>
          <a:xfrm>
            <a:off x="548640" y="1676400"/>
            <a:ext cx="9875520" cy="4572000"/>
          </a:xfrm>
        </p:spPr>
        <p:txBody>
          <a:bodyPr>
            <a:noAutofit/>
          </a:bodyPr>
          <a:lstStyle/>
          <a:p>
            <a:pPr lvl="0" algn="just"/>
            <a:r>
              <a:rPr lang="en-US" sz="2800" dirty="0" smtClean="0"/>
              <a:t>Fisher, D., DeLine, R., Czerwinski, M. &amp; Drucker, S. </a:t>
            </a:r>
            <a:r>
              <a:rPr lang="en-US" sz="2800" dirty="0"/>
              <a:t>(2012</a:t>
            </a:r>
            <a:r>
              <a:rPr lang="en-US" sz="2800" dirty="0" smtClean="0"/>
              <a:t>), </a:t>
            </a:r>
            <a:r>
              <a:rPr lang="en-US" sz="2800" dirty="0"/>
              <a:t>“Interactions with Big Data Analytics”, Magazine interactions, 50-59, 19(3</a:t>
            </a:r>
            <a:r>
              <a:rPr lang="en-US" sz="2800" dirty="0" smtClean="0"/>
              <a:t>).</a:t>
            </a:r>
            <a:endParaRPr lang="en-US" sz="2800" dirty="0" smtClean="0"/>
          </a:p>
          <a:p>
            <a:pPr algn="just"/>
            <a:r>
              <a:rPr lang="en-US" sz="2800" dirty="0" smtClean="0"/>
              <a:t>Schenker, N., Davidian, M</a:t>
            </a:r>
            <a:r>
              <a:rPr lang="en-US" sz="2800" dirty="0" smtClean="0"/>
              <a:t>. </a:t>
            </a:r>
            <a:r>
              <a:rPr lang="en-US" sz="2800" dirty="0" smtClean="0"/>
              <a:t>&amp;</a:t>
            </a:r>
            <a:r>
              <a:rPr lang="en-US" sz="2800" dirty="0" smtClean="0"/>
              <a:t> </a:t>
            </a:r>
            <a:r>
              <a:rPr lang="en-US" sz="2800" dirty="0" smtClean="0"/>
              <a:t>Rodriguez, R. (2013), “The ASA and Big Data,” Amstat News, 432, 3–4.</a:t>
            </a:r>
          </a:p>
          <a:p>
            <a:pPr algn="just"/>
            <a:r>
              <a:rPr lang="en-US" sz="2800" dirty="0" smtClean="0"/>
              <a:t>Wang, C., Chen, </a:t>
            </a:r>
            <a:r>
              <a:rPr lang="en-US" sz="2800" dirty="0" smtClean="0"/>
              <a:t>M-H., </a:t>
            </a:r>
            <a:r>
              <a:rPr lang="en-US" sz="2800" dirty="0" smtClean="0"/>
              <a:t>Schifano, E., Wu, J. and Yan J. (2016</a:t>
            </a:r>
            <a:r>
              <a:rPr lang="en-US" sz="2800" dirty="0" smtClean="0"/>
              <a:t>), </a:t>
            </a:r>
            <a:r>
              <a:rPr lang="en-US" sz="2800" dirty="0" smtClean="0"/>
              <a:t>“</a:t>
            </a:r>
            <a:r>
              <a:rPr lang="en-US" sz="2800" dirty="0" smtClean="0"/>
              <a:t>Statistical </a:t>
            </a:r>
            <a:r>
              <a:rPr lang="en-US" sz="2800" dirty="0" smtClean="0"/>
              <a:t>Methods and Computing for Big </a:t>
            </a:r>
            <a:r>
              <a:rPr lang="en-US" sz="2800" dirty="0" smtClean="0"/>
              <a:t>Data”, </a:t>
            </a:r>
            <a:r>
              <a:rPr lang="en-US" sz="2800" dirty="0" smtClean="0"/>
              <a:t>Statistics and Its Interface, 399-414, 9.</a:t>
            </a:r>
          </a:p>
          <a:p>
            <a:pPr lvl="0" algn="just"/>
            <a:endParaRPr lang="en-US" sz="2800" dirty="0"/>
          </a:p>
          <a:p>
            <a:endParaRPr lang="en-US" sz="32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6000" b="1" dirty="0" smtClean="0"/>
              <a:t>THANK YOU.</a:t>
            </a:r>
            <a:endParaRPr lang="en-US" sz="60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143000"/>
            <a:ext cx="9875520" cy="4724400"/>
          </a:xfrm>
        </p:spPr>
        <p:txBody>
          <a:bodyPr/>
          <a:lstStyle/>
          <a:p>
            <a:pPr algn="just"/>
            <a:r>
              <a:rPr lang="en-US" sz="3200" dirty="0" smtClean="0"/>
              <a:t>In </a:t>
            </a:r>
            <a:r>
              <a:rPr lang="en-US" sz="3200" dirty="0" smtClean="0"/>
              <a:t>Pakistan</a:t>
            </a:r>
            <a:r>
              <a:rPr lang="en-US" sz="3200" dirty="0" smtClean="0"/>
              <a:t>, </a:t>
            </a:r>
            <a:r>
              <a:rPr lang="en-US" sz="3200" dirty="0" smtClean="0"/>
              <a:t>for </a:t>
            </a:r>
            <a:r>
              <a:rPr lang="en-US" sz="3200" dirty="0" smtClean="0"/>
              <a:t>example, </a:t>
            </a:r>
            <a:r>
              <a:rPr lang="en-US" sz="3200" dirty="0" smtClean="0"/>
              <a:t>there </a:t>
            </a:r>
            <a:r>
              <a:rPr lang="en-US" sz="3200" dirty="0" smtClean="0"/>
              <a:t>is </a:t>
            </a:r>
            <a:r>
              <a:rPr lang="en-US" sz="3200" b="1" dirty="0" smtClean="0"/>
              <a:t>a fairly strong tradition </a:t>
            </a:r>
            <a:r>
              <a:rPr lang="en-US" sz="3200" dirty="0" smtClean="0"/>
              <a:t>of theoretical development as well as practical application of </a:t>
            </a:r>
            <a:r>
              <a:rPr lang="en-US" sz="3200" b="1" dirty="0" smtClean="0"/>
              <a:t>survey sampling. </a:t>
            </a:r>
          </a:p>
          <a:p>
            <a:pPr algn="just"/>
            <a:endParaRPr lang="en-US" sz="3200" b="1" dirty="0" smtClean="0"/>
          </a:p>
          <a:p>
            <a:pPr algn="just"/>
            <a:r>
              <a:rPr lang="en-US" sz="3200" dirty="0" smtClean="0"/>
              <a:t>However, to this date, there is </a:t>
            </a:r>
            <a:r>
              <a:rPr lang="en-US" sz="3200" b="1" dirty="0" smtClean="0"/>
              <a:t>very little awareness </a:t>
            </a:r>
            <a:r>
              <a:rPr lang="en-US" sz="3200" dirty="0" smtClean="0"/>
              <a:t>regarding Big Data among the statisticians working in these countries. </a:t>
            </a:r>
          </a:p>
          <a:p>
            <a:pPr algn="just"/>
            <a:endParaRPr lang="en-US" sz="3200" dirty="0" smtClean="0"/>
          </a:p>
          <a:p>
            <a:pPr algn="just">
              <a:buNone/>
            </a:pPr>
            <a:endParaRPr lang="en-US" sz="3200" dirty="0" smtClean="0"/>
          </a:p>
          <a:p>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1524000"/>
            <a:ext cx="9875520" cy="4343400"/>
          </a:xfrm>
        </p:spPr>
        <p:txBody>
          <a:bodyPr>
            <a:normAutofit/>
          </a:bodyPr>
          <a:lstStyle/>
          <a:p>
            <a:pPr algn="just"/>
            <a:r>
              <a:rPr lang="en-US" sz="3200" smtClean="0"/>
              <a:t>This </a:t>
            </a:r>
            <a:r>
              <a:rPr lang="en-US" sz="3200" dirty="0" smtClean="0"/>
              <a:t>paper presents the results of a </a:t>
            </a:r>
            <a:r>
              <a:rPr lang="en-US" sz="3200" b="1" dirty="0" smtClean="0"/>
              <a:t>survey</a:t>
            </a:r>
            <a:r>
              <a:rPr lang="en-US" sz="3200" dirty="0" smtClean="0"/>
              <a:t> that has been carried out in Pakistan to determine the </a:t>
            </a:r>
            <a:r>
              <a:rPr lang="en-US" sz="3200" b="1" dirty="0" smtClean="0"/>
              <a:t>current level of awareness </a:t>
            </a:r>
            <a:r>
              <a:rPr lang="en-US" sz="3200" dirty="0" smtClean="0"/>
              <a:t>regarding Big Data among academics and practitioners of Statistics in the country.</a:t>
            </a:r>
          </a:p>
          <a:p>
            <a:pPr algn="just"/>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457200"/>
            <a:ext cx="9875520" cy="762000"/>
          </a:xfrm>
        </p:spPr>
        <p:txBody>
          <a:bodyPr>
            <a:normAutofit/>
          </a:bodyPr>
          <a:lstStyle/>
          <a:p>
            <a:pPr lvl="0" algn="ctr"/>
            <a:r>
              <a:rPr lang="en-US" sz="4000" b="1" dirty="0"/>
              <a:t>Literature </a:t>
            </a:r>
            <a:r>
              <a:rPr lang="en-US" sz="4000" b="1" dirty="0" smtClean="0"/>
              <a:t>Review</a:t>
            </a:r>
            <a:endParaRPr lang="en-US" sz="4000" dirty="0"/>
          </a:p>
        </p:txBody>
      </p:sp>
      <p:sp>
        <p:nvSpPr>
          <p:cNvPr id="3" name="Content Placeholder 2"/>
          <p:cNvSpPr>
            <a:spLocks noGrp="1"/>
          </p:cNvSpPr>
          <p:nvPr>
            <p:ph idx="1"/>
          </p:nvPr>
        </p:nvSpPr>
        <p:spPr>
          <a:xfrm>
            <a:off x="548640" y="1524000"/>
            <a:ext cx="9875520" cy="4343400"/>
          </a:xfrm>
        </p:spPr>
        <p:txBody>
          <a:bodyPr/>
          <a:lstStyle/>
          <a:p>
            <a:pPr marL="0" indent="0" algn="just">
              <a:buNone/>
            </a:pPr>
            <a:r>
              <a:rPr lang="en-US" sz="3200" dirty="0" smtClean="0"/>
              <a:t>A number </a:t>
            </a:r>
            <a:r>
              <a:rPr lang="en-US" sz="3200" dirty="0" smtClean="0"/>
              <a:t>of </a:t>
            </a:r>
            <a:r>
              <a:rPr lang="en-US" sz="3200" dirty="0" smtClean="0"/>
              <a:t>papers are </a:t>
            </a:r>
            <a:r>
              <a:rPr lang="en-US" sz="3200" dirty="0" smtClean="0"/>
              <a:t>available </a:t>
            </a:r>
            <a:r>
              <a:rPr lang="en-US" sz="3200" dirty="0" smtClean="0"/>
              <a:t>in the scientific literature that indicate the </a:t>
            </a:r>
            <a:r>
              <a:rPr lang="en-US" sz="3200" b="1" dirty="0" smtClean="0"/>
              <a:t>deficiency of the statistics community</a:t>
            </a:r>
            <a:r>
              <a:rPr lang="en-US" sz="3200" dirty="0" smtClean="0"/>
              <a:t> with reference to Big Data</a:t>
            </a:r>
            <a:r>
              <a:rPr lang="en-US" sz="3200" dirty="0" smtClean="0"/>
              <a:t>.</a:t>
            </a:r>
          </a:p>
          <a:p>
            <a:pPr marL="0" indent="0" algn="just">
              <a:buNone/>
            </a:pPr>
            <a:endParaRPr lang="en-US" sz="3200" dirty="0" smtClean="0"/>
          </a:p>
          <a:p>
            <a:pPr algn="just"/>
            <a:r>
              <a:rPr lang="en-US" sz="3200" dirty="0" smtClean="0"/>
              <a:t>Fisher </a:t>
            </a:r>
            <a:r>
              <a:rPr lang="en-US" sz="3200" dirty="0" smtClean="0"/>
              <a:t>et al. (2012)</a:t>
            </a:r>
          </a:p>
          <a:p>
            <a:pPr algn="just"/>
            <a:r>
              <a:rPr lang="en-US" sz="3200" dirty="0" smtClean="0"/>
              <a:t>Schenker et al. (2013)</a:t>
            </a:r>
          </a:p>
          <a:p>
            <a:pPr algn="just"/>
            <a:r>
              <a:rPr lang="en-US" sz="3200" dirty="0" smtClean="0"/>
              <a:t>Wang et al. (2015</a:t>
            </a:r>
            <a:r>
              <a:rPr lang="en-US" sz="3200" dirty="0" smtClean="0"/>
              <a:t>)</a:t>
            </a:r>
          </a:p>
          <a:p>
            <a:pPr algn="just">
              <a:buNone/>
            </a:pPr>
            <a:r>
              <a:rPr lang="en-US" sz="3200" dirty="0" smtClean="0"/>
              <a:t>    and others.</a:t>
            </a:r>
            <a:endParaRPr lang="en-US" sz="3200"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000" b="1" dirty="0"/>
              <a:t>The </a:t>
            </a:r>
            <a:r>
              <a:rPr lang="en-US" sz="4000" b="1" dirty="0" smtClean="0"/>
              <a:t>Survey</a:t>
            </a:r>
            <a:endParaRPr lang="en-US" sz="4000" dirty="0"/>
          </a:p>
        </p:txBody>
      </p:sp>
      <p:sp>
        <p:nvSpPr>
          <p:cNvPr id="3" name="Content Placeholder 2"/>
          <p:cNvSpPr>
            <a:spLocks noGrp="1"/>
          </p:cNvSpPr>
          <p:nvPr>
            <p:ph idx="1"/>
          </p:nvPr>
        </p:nvSpPr>
        <p:spPr/>
        <p:txBody>
          <a:bodyPr>
            <a:normAutofit/>
          </a:bodyPr>
          <a:lstStyle/>
          <a:p>
            <a:pPr algn="just"/>
            <a:r>
              <a:rPr lang="en-US" sz="3200" dirty="0" smtClean="0"/>
              <a:t>During the month of August 2018, </a:t>
            </a:r>
            <a:r>
              <a:rPr lang="en-US" sz="3200" b="1" dirty="0" smtClean="0"/>
              <a:t>a questionnaire consisting of eighteen questions </a:t>
            </a:r>
            <a:r>
              <a:rPr lang="en-US" sz="3200" dirty="0" smtClean="0"/>
              <a:t>was devised by the </a:t>
            </a:r>
            <a:r>
              <a:rPr lang="en-US" sz="3200" dirty="0" smtClean="0"/>
              <a:t>author. </a:t>
            </a:r>
          </a:p>
          <a:p>
            <a:pPr algn="just"/>
            <a:endParaRPr lang="en-US" sz="3200" dirty="0" smtClean="0"/>
          </a:p>
          <a:p>
            <a:pPr algn="just">
              <a:buNone/>
            </a:pPr>
            <a:endParaRPr lang="en-US" sz="3200" dirty="0"/>
          </a:p>
        </p:txBody>
      </p:sp>
    </p:spTree>
  </p:cSld>
  <p:clrMapOvr>
    <a:masterClrMapping/>
  </p:clrMapOvr>
</p:sld>
</file>

<file path=ppt/theme/theme1.xml><?xml version="1.0" encoding="utf-8"?>
<a:theme xmlns:a="http://schemas.openxmlformats.org/drawingml/2006/main" name="Theme9">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Custom 3">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Theme9</Template>
  <TotalTime>404</TotalTime>
  <Words>3896</Words>
  <Application>Microsoft Office PowerPoint</Application>
  <PresentationFormat>Custom</PresentationFormat>
  <Paragraphs>735</Paragraphs>
  <Slides>55</Slides>
  <Notes>0</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Theme9</vt:lpstr>
      <vt:lpstr>A Sample Survey on the  Current Level of Awareness Regarding Big Data  Among Academics and Practitioners  of Statistics in Pakistan</vt:lpstr>
      <vt:lpstr>Table of Contents</vt:lpstr>
      <vt:lpstr>Introduction</vt:lpstr>
      <vt:lpstr>Slide 4</vt:lpstr>
      <vt:lpstr>Slide 5</vt:lpstr>
      <vt:lpstr>Slide 6</vt:lpstr>
      <vt:lpstr>Slide 7</vt:lpstr>
      <vt:lpstr>Literature Review</vt:lpstr>
      <vt:lpstr>The Survey</vt:lpstr>
      <vt:lpstr>The Questionnaire </vt:lpstr>
      <vt:lpstr>Slide 11</vt:lpstr>
      <vt:lpstr>Slide 12</vt:lpstr>
      <vt:lpstr>Slide 13</vt:lpstr>
      <vt:lpstr>Slide 14</vt:lpstr>
      <vt:lpstr>Slide 15</vt:lpstr>
      <vt:lpstr>Slide 16</vt:lpstr>
      <vt:lpstr>Slide 17</vt:lpstr>
      <vt:lpstr>Slide 18</vt:lpstr>
      <vt:lpstr>Slide 19</vt:lpstr>
      <vt:lpstr>Main Results</vt:lpstr>
      <vt:lpstr>Slide 21</vt:lpstr>
      <vt:lpstr>Slide 22</vt:lpstr>
      <vt:lpstr>Slide 23</vt:lpstr>
      <vt:lpstr>Table 4.1 (continued) Overall Proportions for the Technical Terms of Qs. 11  </vt:lpstr>
      <vt:lpstr>Table 4.1 (continued) Overall Proportions for the Technical Terms of Qs. 11  </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Limitation of the Study</vt:lpstr>
      <vt:lpstr>Slide 43</vt:lpstr>
      <vt:lpstr>Slide 44</vt:lpstr>
      <vt:lpstr>Concluding Remarks</vt:lpstr>
      <vt:lpstr>Slide 46</vt:lpstr>
      <vt:lpstr>Slide 47</vt:lpstr>
      <vt:lpstr>Slide 48</vt:lpstr>
      <vt:lpstr>Slide 49</vt:lpstr>
      <vt:lpstr>Slide 50</vt:lpstr>
      <vt:lpstr>Acknowledgments</vt:lpstr>
      <vt:lpstr>Slide 52</vt:lpstr>
      <vt:lpstr>Slide 53</vt:lpstr>
      <vt:lpstr>References</vt:lpstr>
      <vt:lpstr>Slide 55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Sample Survey on the Current Level of Awareness Regarding Big Data  Among Academics and Practitioners of Statistics in Pakistan</dc:title>
  <dc:creator>home</dc:creator>
  <cp:lastModifiedBy>Admin</cp:lastModifiedBy>
  <cp:revision>77</cp:revision>
  <dcterms:created xsi:type="dcterms:W3CDTF">2018-10-05T19:02:20Z</dcterms:created>
  <dcterms:modified xsi:type="dcterms:W3CDTF">2018-10-27T01:23:04Z</dcterms:modified>
</cp:coreProperties>
</file>