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4"/>
    <p:sldMasterId id="2147483891" r:id="rId5"/>
  </p:sldMasterIdLst>
  <p:notesMasterIdLst>
    <p:notesMasterId r:id="rId35"/>
  </p:notesMasterIdLst>
  <p:handoutMasterIdLst>
    <p:handoutMasterId r:id="rId36"/>
  </p:handoutMasterIdLst>
  <p:sldIdLst>
    <p:sldId id="256" r:id="rId6"/>
    <p:sldId id="277" r:id="rId7"/>
    <p:sldId id="280" r:id="rId8"/>
    <p:sldId id="283" r:id="rId9"/>
    <p:sldId id="284" r:id="rId10"/>
    <p:sldId id="285" r:id="rId11"/>
    <p:sldId id="301" r:id="rId12"/>
    <p:sldId id="302" r:id="rId13"/>
    <p:sldId id="304" r:id="rId14"/>
    <p:sldId id="305" r:id="rId15"/>
    <p:sldId id="306" r:id="rId16"/>
    <p:sldId id="275" r:id="rId17"/>
    <p:sldId id="287" r:id="rId18"/>
    <p:sldId id="286" r:id="rId19"/>
    <p:sldId id="307" r:id="rId20"/>
    <p:sldId id="327" r:id="rId21"/>
    <p:sldId id="315" r:id="rId22"/>
    <p:sldId id="319" r:id="rId23"/>
    <p:sldId id="320" r:id="rId24"/>
    <p:sldId id="321" r:id="rId25"/>
    <p:sldId id="328" r:id="rId26"/>
    <p:sldId id="289" r:id="rId27"/>
    <p:sldId id="330" r:id="rId28"/>
    <p:sldId id="332" r:id="rId29"/>
    <p:sldId id="333" r:id="rId30"/>
    <p:sldId id="292" r:id="rId31"/>
    <p:sldId id="299" r:id="rId32"/>
    <p:sldId id="278" r:id="rId33"/>
    <p:sldId id="326" r:id="rId34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4" userDrawn="1">
          <p15:clr>
            <a:srgbClr val="A4A3A4"/>
          </p15:clr>
        </p15:guide>
        <p15:guide id="2" pos="264" userDrawn="1">
          <p15:clr>
            <a:srgbClr val="A4A3A4"/>
          </p15:clr>
        </p15:guide>
        <p15:guide id="3" pos="564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54" userDrawn="1">
          <p15:clr>
            <a:srgbClr val="A4A3A4"/>
          </p15:clr>
        </p15:guide>
        <p15:guide id="2" pos="3082" userDrawn="1">
          <p15:clr>
            <a:srgbClr val="A4A3A4"/>
          </p15:clr>
        </p15:guide>
        <p15:guide id="3" orient="horz" pos="3006" userDrawn="1">
          <p15:clr>
            <a:srgbClr val="A4A3A4"/>
          </p15:clr>
        </p15:guide>
        <p15:guide id="4" pos="230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penburg, Marianne" initials="MP" lastIdx="1" clrIdx="0"/>
  <p:cmAuthor id="1" name="Sutton, Brad" initials="SB" lastIdx="2" clrIdx="1">
    <p:extLst>
      <p:ext uri="{19B8F6BF-5375-455C-9EA6-DF929625EA0E}">
        <p15:presenceInfo xmlns:p15="http://schemas.microsoft.com/office/powerpoint/2012/main" userId="S-1-5-21-111288279-36659543-794563710-12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202"/>
    <a:srgbClr val="D49D1B"/>
    <a:srgbClr val="FFCC33"/>
    <a:srgbClr val="F2A835"/>
    <a:srgbClr val="BB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59" autoAdjust="0"/>
    <p:restoredTop sz="95332" autoAdjust="0"/>
  </p:normalViewPr>
  <p:slideViewPr>
    <p:cSldViewPr snapToGrid="0">
      <p:cViewPr varScale="1">
        <p:scale>
          <a:sx n="110" d="100"/>
          <a:sy n="110" d="100"/>
        </p:scale>
        <p:origin x="91" y="216"/>
      </p:cViewPr>
      <p:guideLst>
        <p:guide orient="horz" pos="804"/>
        <p:guide pos="264"/>
        <p:guide pos="564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59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50" d="100"/>
          <a:sy n="50" d="100"/>
        </p:scale>
        <p:origin x="4116" y="66"/>
      </p:cViewPr>
      <p:guideLst>
        <p:guide orient="horz" pos="2254"/>
        <p:guide pos="3082"/>
        <p:guide orient="horz" pos="3006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200"/>
            </a:lvl1pPr>
          </a:lstStyle>
          <a:p>
            <a:fld id="{05E48B40-F575-F045-AF98-7241656AD336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200"/>
            </a:lvl1pPr>
          </a:lstStyle>
          <a:p>
            <a:fld id="{99DF1ECE-AF69-F740-9EB1-7C3F346519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18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/>
          <a:lstStyle>
            <a:lvl1pPr algn="r">
              <a:defRPr sz="1200"/>
            </a:lvl1pPr>
          </a:lstStyle>
          <a:p>
            <a:fld id="{5503108B-28A2-4A1F-97E4-23F53BEF9B1F}" type="datetimeFigureOut">
              <a:rPr lang="en-US" smtClean="0"/>
              <a:pPr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5" tIns="48323" rIns="96645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45" tIns="48323" rIns="96645" bIns="483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6645" tIns="48323" rIns="96645" bIns="48323" rtlCol="0" anchor="b"/>
          <a:lstStyle>
            <a:lvl1pPr algn="r">
              <a:defRPr sz="1200"/>
            </a:lvl1pPr>
          </a:lstStyle>
          <a:p>
            <a:fld id="{1A47E64D-F0A2-43B3-B0BA-78A854B03B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34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7E64D-F0A2-43B3-B0BA-78A854B03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91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808306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18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520"/>
            <a:ext cx="9144000" cy="21395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59315"/>
            <a:ext cx="91440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2513350" y="3817621"/>
            <a:ext cx="4163020" cy="8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7163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4625" indent="-17462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400050" indent="-14287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642922" indent="-12858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900091" indent="-12858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1157259" indent="-12858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052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899" y="1178074"/>
            <a:ext cx="4196953" cy="34186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178074"/>
            <a:ext cx="4244579" cy="34186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8064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469" y="1184672"/>
            <a:ext cx="4182714" cy="61793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469" y="1802606"/>
            <a:ext cx="4182714" cy="2763441"/>
          </a:xfrm>
        </p:spPr>
        <p:txBody>
          <a:bodyPr>
            <a:normAutofit/>
          </a:bodyPr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4672"/>
            <a:ext cx="4322344" cy="61793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2606"/>
            <a:ext cx="4322344" cy="2763441"/>
          </a:xfrm>
        </p:spPr>
        <p:txBody>
          <a:bodyPr>
            <a:normAutofit/>
          </a:bodyPr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997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4702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51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683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194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/>
          <p:nvPr/>
        </p:nvSpPr>
        <p:spPr>
          <a:xfrm>
            <a:off x="2459831" y="0"/>
            <a:ext cx="6743700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ubicBezTo>
                  <a:pt x="437322" y="5695122"/>
                  <a:pt x="1749287" y="26537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207526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824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7035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hoto blue">
    <p:bg>
      <p:bgPr>
        <a:gradFill rotWithShape="1">
          <a:gsLst>
            <a:gs pos="0">
              <a:srgbClr val="32A3FF"/>
            </a:gs>
            <a:gs pos="71001">
              <a:srgbClr val="002E55"/>
            </a:gs>
            <a:gs pos="100000">
              <a:srgbClr val="002E5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591" y="0"/>
            <a:ext cx="46194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Rectangle 8"/>
          <p:cNvSpPr/>
          <p:nvPr/>
        </p:nvSpPr>
        <p:spPr>
          <a:xfrm flipH="1">
            <a:off x="0" y="0"/>
            <a:ext cx="6743700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ubicBezTo>
                  <a:pt x="437322" y="5695122"/>
                  <a:pt x="1749287" y="265374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 flipH="1">
            <a:off x="5897167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3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641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Side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23574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912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Side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338160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326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67209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18369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S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33816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0006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4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899" y="1216819"/>
            <a:ext cx="4196953" cy="34694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216819"/>
            <a:ext cx="4244579" cy="34694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3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065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59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08306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808306" cy="5143500"/>
          </a:xfrm>
          <a:prstGeom prst="rect">
            <a:avLst/>
          </a:prstGeom>
        </p:spPr>
      </p:pic>
      <p:sp useBgFill="1">
        <p:nvSpPr>
          <p:cNvPr id="16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34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" y="0"/>
            <a:ext cx="4752531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" y="0"/>
            <a:ext cx="4752531" cy="5143500"/>
          </a:xfrm>
          <a:prstGeom prst="rect">
            <a:avLst/>
          </a:prstGeom>
        </p:spPr>
      </p:pic>
      <p:sp useBgFill="1">
        <p:nvSpPr>
          <p:cNvPr id="16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59759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73601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73601" cy="5143500"/>
          </a:xfrm>
          <a:prstGeom prst="rect">
            <a:avLst/>
          </a:prstGeom>
        </p:spPr>
      </p:pic>
      <p:sp useBgFill="1">
        <p:nvSpPr>
          <p:cNvPr id="16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569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00750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00750" cy="5143500"/>
          </a:xfrm>
          <a:prstGeom prst="rect">
            <a:avLst/>
          </a:prstGeom>
        </p:spPr>
      </p:pic>
      <p:sp useBgFill="1">
        <p:nvSpPr>
          <p:cNvPr id="16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1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42682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42682" cy="5143500"/>
          </a:xfrm>
          <a:prstGeom prst="rect">
            <a:avLst/>
          </a:prstGeom>
        </p:spPr>
      </p:pic>
      <p:sp useBgFill="1">
        <p:nvSpPr>
          <p:cNvPr id="16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547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87900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87900" cy="5143500"/>
          </a:xfrm>
          <a:prstGeom prst="rect">
            <a:avLst/>
          </a:prstGeom>
        </p:spPr>
      </p:pic>
      <p:sp useBgFill="1">
        <p:nvSpPr>
          <p:cNvPr id="16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8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-185" r="25230" b="-1"/>
          <a:stretch/>
        </p:blipFill>
        <p:spPr>
          <a:xfrm>
            <a:off x="0" y="0"/>
            <a:ext cx="4649492" cy="5143500"/>
          </a:xfrm>
          <a:prstGeom prst="rect">
            <a:avLst/>
          </a:prstGeom>
          <a:ln>
            <a:noFill/>
          </a:ln>
        </p:spPr>
      </p:pic>
      <p:sp useBgFill="1">
        <p:nvSpPr>
          <p:cNvPr id="15" name="Rectangle 8"/>
          <p:cNvSpPr/>
          <p:nvPr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586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" y="0"/>
            <a:ext cx="4752531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34665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862" r="4471"/>
          <a:stretch/>
        </p:blipFill>
        <p:spPr bwMode="hidden">
          <a:xfrm>
            <a:off x="5509260" y="0"/>
            <a:ext cx="362712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520"/>
            <a:ext cx="9144000" cy="21395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59315"/>
            <a:ext cx="91440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2513350" y="3817621"/>
            <a:ext cx="4163020" cy="868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2513350" y="3817621"/>
            <a:ext cx="4163020" cy="8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5818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520"/>
            <a:ext cx="9144000" cy="21395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59315"/>
            <a:ext cx="91440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 bwMode="invGray">
          <a:xfrm>
            <a:off x="2513350" y="3817621"/>
            <a:ext cx="4163020" cy="86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2513350" y="3817621"/>
            <a:ext cx="4163020" cy="8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4222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4625" indent="-17462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400050" indent="-14287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642922" indent="-12858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900091" indent="-12858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1157259" indent="-128585">
              <a:spcBef>
                <a:spcPts val="0"/>
              </a:spcBef>
              <a:spcAft>
                <a:spcPts val="9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091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899" y="1216819"/>
            <a:ext cx="4196953" cy="34186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216819"/>
            <a:ext cx="4244579" cy="34186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1419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469" y="1184672"/>
            <a:ext cx="4182714" cy="61793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469" y="1802606"/>
            <a:ext cx="4182714" cy="2763441"/>
          </a:xfrm>
        </p:spPr>
        <p:txBody>
          <a:bodyPr>
            <a:normAutofit/>
          </a:bodyPr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84672"/>
            <a:ext cx="4322344" cy="61793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02606"/>
            <a:ext cx="4322344" cy="2763441"/>
          </a:xfrm>
        </p:spPr>
        <p:txBody>
          <a:bodyPr>
            <a:normAutofit/>
          </a:bodyPr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400"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8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91489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451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1161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hot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194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/>
          <p:cNvSpPr/>
          <p:nvPr/>
        </p:nvSpPr>
        <p:spPr>
          <a:xfrm>
            <a:off x="2459831" y="0"/>
            <a:ext cx="6743700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ubicBezTo>
                  <a:pt x="437322" y="5695122"/>
                  <a:pt x="1749287" y="265374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5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207526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824" y="4666971"/>
            <a:ext cx="404813" cy="389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46194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824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579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hoto blue">
    <p:bg>
      <p:bgPr>
        <a:gradFill rotWithShape="1">
          <a:gsLst>
            <a:gs pos="0">
              <a:srgbClr val="32A3FF"/>
            </a:gs>
            <a:gs pos="71001">
              <a:srgbClr val="002E55"/>
            </a:gs>
            <a:gs pos="100000">
              <a:srgbClr val="002E55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4591" y="0"/>
            <a:ext cx="46194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" name="Rectangle 8"/>
          <p:cNvSpPr/>
          <p:nvPr/>
        </p:nvSpPr>
        <p:spPr>
          <a:xfrm flipH="1">
            <a:off x="0" y="0"/>
            <a:ext cx="6743700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6858000">
                <a:moveTo>
                  <a:pt x="0" y="0"/>
                </a:moveTo>
                <a:lnTo>
                  <a:pt x="8991600" y="0"/>
                </a:lnTo>
                <a:lnTo>
                  <a:pt x="8991600" y="6858000"/>
                </a:lnTo>
                <a:lnTo>
                  <a:pt x="0" y="6858000"/>
                </a:lnTo>
                <a:cubicBezTo>
                  <a:pt x="437322" y="5695122"/>
                  <a:pt x="1749287" y="265374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4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 flipH="1">
            <a:off x="5897167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105273" y="4666971"/>
            <a:ext cx="404813" cy="3896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3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5303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Side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-14288" y="0"/>
            <a:ext cx="23574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0176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553" r="25185"/>
          <a:stretch/>
        </p:blipFill>
        <p:spPr>
          <a:xfrm>
            <a:off x="0" y="0"/>
            <a:ext cx="4695986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684815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SideBar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 flipH="1">
            <a:off x="1" y="0"/>
            <a:ext cx="338160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4625" indent="-17462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spcBef>
                <a:spcPts val="0"/>
              </a:spcBef>
              <a:spcAft>
                <a:spcPts val="675"/>
              </a:spcAft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33816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319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S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hidden">
          <a:xfrm flipH="1">
            <a:off x="1" y="0"/>
            <a:ext cx="3381608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33816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252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hidden">
          <a:xfrm>
            <a:off x="40124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899" y="1216819"/>
            <a:ext cx="4196953" cy="34694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216819"/>
            <a:ext cx="4244579" cy="3469481"/>
          </a:xfrm>
        </p:spPr>
        <p:txBody>
          <a:bodyPr/>
          <a:lstStyle>
            <a:lvl1pPr marL="174625" indent="-17462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385754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642922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900091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1157259" indent="-128585"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105273" y="4666971"/>
            <a:ext cx="404813" cy="389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73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917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73601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6169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00750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8864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42682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73046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Blue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87900" cy="5143500"/>
          </a:xfrm>
          <a:prstGeom prst="rect">
            <a:avLst/>
          </a:prstGeom>
        </p:spPr>
      </p:pic>
      <p:sp useBgFill="1">
        <p:nvSpPr>
          <p:cNvPr id="15" name="Rectangle 8"/>
          <p:cNvSpPr/>
          <p:nvPr userDrawn="1"/>
        </p:nvSpPr>
        <p:spPr>
          <a:xfrm>
            <a:off x="3780263" y="0"/>
            <a:ext cx="5423267" cy="5143500"/>
          </a:xfrm>
          <a:custGeom>
            <a:avLst/>
            <a:gdLst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0 w 8991600"/>
              <a:gd name="connsiteY0" fmla="*/ 0 h 6858000"/>
              <a:gd name="connsiteX1" fmla="*/ 8991600 w 8991600"/>
              <a:gd name="connsiteY1" fmla="*/ 0 h 6858000"/>
              <a:gd name="connsiteX2" fmla="*/ 8991600 w 8991600"/>
              <a:gd name="connsiteY2" fmla="*/ 6858000 h 6858000"/>
              <a:gd name="connsiteX3" fmla="*/ 0 w 8991600"/>
              <a:gd name="connsiteY3" fmla="*/ 6858000 h 6858000"/>
              <a:gd name="connsiteX4" fmla="*/ 0 w 8991600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  <a:gd name="connsiteX0" fmla="*/ 140834 w 9132434"/>
              <a:gd name="connsiteY0" fmla="*/ 0 h 6858000"/>
              <a:gd name="connsiteX1" fmla="*/ 9132434 w 9132434"/>
              <a:gd name="connsiteY1" fmla="*/ 0 h 6858000"/>
              <a:gd name="connsiteX2" fmla="*/ 9132434 w 9132434"/>
              <a:gd name="connsiteY2" fmla="*/ 6858000 h 6858000"/>
              <a:gd name="connsiteX3" fmla="*/ 0 w 9132434"/>
              <a:gd name="connsiteY3" fmla="*/ 6858000 h 6858000"/>
              <a:gd name="connsiteX4" fmla="*/ 140834 w 913243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434" h="6858000">
                <a:moveTo>
                  <a:pt x="140834" y="0"/>
                </a:moveTo>
                <a:lnTo>
                  <a:pt x="9132434" y="0"/>
                </a:lnTo>
                <a:lnTo>
                  <a:pt x="9132434" y="6858000"/>
                </a:lnTo>
                <a:lnTo>
                  <a:pt x="0" y="6858000"/>
                </a:lnTo>
                <a:cubicBezTo>
                  <a:pt x="1225995" y="4769571"/>
                  <a:pt x="1890121" y="2653749"/>
                  <a:pt x="1408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79" r="63603"/>
          <a:stretch>
            <a:fillRect/>
          </a:stretch>
        </p:blipFill>
        <p:spPr bwMode="auto">
          <a:xfrm>
            <a:off x="3435620" y="0"/>
            <a:ext cx="12906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4726258" y="4075688"/>
            <a:ext cx="4204382" cy="87743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70584" y="240760"/>
            <a:ext cx="4444460" cy="239171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677880" y="2716122"/>
            <a:ext cx="4444460" cy="318910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669064" y="3100389"/>
            <a:ext cx="4456143" cy="343204"/>
          </a:xfr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i="1" u="none">
                <a:solidFill>
                  <a:schemeClr val="bg1"/>
                </a:solidFill>
              </a:defRPr>
            </a:lvl1pPr>
            <a:lvl2pPr marL="257175" indent="0">
              <a:buNone/>
              <a:defRPr sz="900"/>
            </a:lvl2pPr>
            <a:lvl3pPr marL="514350" indent="0">
              <a:buNone/>
              <a:defRPr sz="788"/>
            </a:lvl3pPr>
            <a:lvl4pPr marL="771525" indent="0">
              <a:buNone/>
              <a:defRPr sz="675"/>
            </a:lvl4pPr>
            <a:lvl5pPr marL="1028700" indent="0">
              <a:buNone/>
              <a:defRPr sz="675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2038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241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9520"/>
            <a:ext cx="9144000" cy="21395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2559315"/>
            <a:ext cx="91440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0" t="34294" r="8357" b="34966"/>
          <a:stretch/>
        </p:blipFill>
        <p:spPr>
          <a:xfrm>
            <a:off x="2513350" y="3817621"/>
            <a:ext cx="4163020" cy="8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548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tx2"/>
            </a:gs>
            <a:gs pos="0">
              <a:schemeClr val="tx2">
                <a:lumMod val="5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899" y="0"/>
            <a:ext cx="855583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899" y="1181101"/>
            <a:ext cx="8555831" cy="345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AutoShape 11"/>
          <p:cNvSpPr>
            <a:spLocks noChangeAspect="1" noChangeArrowheads="1" noTextEdit="1"/>
          </p:cNvSpPr>
          <p:nvPr userDrawn="1"/>
        </p:nvSpPr>
        <p:spPr bwMode="auto">
          <a:xfrm>
            <a:off x="7602141" y="4575573"/>
            <a:ext cx="136088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824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2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9" r:id="rId2"/>
    <p:sldLayoutId id="2147483887" r:id="rId3"/>
    <p:sldLayoutId id="2147483888" r:id="rId4"/>
    <p:sldLayoutId id="2147483886" r:id="rId5"/>
    <p:sldLayoutId id="2147483882" r:id="rId6"/>
    <p:sldLayoutId id="2147483883" r:id="rId7"/>
    <p:sldLayoutId id="2147483885" r:id="rId8"/>
    <p:sldLayoutId id="2147483865" r:id="rId9"/>
    <p:sldLayoutId id="2147483854" r:id="rId10"/>
    <p:sldLayoutId id="2147483853" r:id="rId11"/>
    <p:sldLayoutId id="2147483855" r:id="rId12"/>
    <p:sldLayoutId id="2147483856" r:id="rId13"/>
    <p:sldLayoutId id="2147483857" r:id="rId14"/>
    <p:sldLayoutId id="2147483858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6" r:id="rId21"/>
    <p:sldLayoutId id="2147483890" r:id="rId2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514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  <a:lvl2pPr algn="l" defTabSz="514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2pPr>
      <a:lvl3pPr algn="l" defTabSz="514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3pPr>
      <a:lvl4pPr algn="l" defTabSz="514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4pPr>
      <a:lvl5pPr algn="l" defTabSz="51433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5pPr>
      <a:lvl6pPr marL="342892" algn="l" defTabSz="514337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6pPr>
      <a:lvl7pPr marL="685783" algn="l" defTabSz="514337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7pPr>
      <a:lvl8pPr marL="1028675" algn="l" defTabSz="514337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8pPr>
      <a:lvl9pPr marL="1371566" algn="l" defTabSz="514337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9pPr>
    </p:titleStyle>
    <p:bodyStyle>
      <a:lvl1pPr marL="128585" indent="-128585" algn="l" defTabSz="514337" rtl="0" eaLnBrk="0" fontAlgn="base" hangingPunct="0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1pPr>
      <a:lvl2pPr marL="385754" indent="-128585" algn="l" defTabSz="514337" rtl="0" eaLnBrk="0" fontAlgn="base" hangingPunct="0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2pPr>
      <a:lvl3pPr marL="642922" indent="-128585" algn="l" defTabSz="514337" rtl="0" eaLnBrk="0" fontAlgn="base" hangingPunct="0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3pPr>
      <a:lvl4pPr marL="900091" indent="-128585" algn="l" defTabSz="514337" rtl="0" eaLnBrk="0" fontAlgn="base" hangingPunct="0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4pPr>
      <a:lvl5pPr marL="1157259" indent="-128585" algn="l" defTabSz="514337" rtl="0" eaLnBrk="0" fontAlgn="base" hangingPunct="0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100000">
              <a:schemeClr val="tx2"/>
            </a:gs>
            <a:gs pos="0">
              <a:schemeClr val="tx2">
                <a:lumMod val="50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7899" y="0"/>
            <a:ext cx="8555831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17899" y="1181101"/>
            <a:ext cx="8555831" cy="345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9" name="AutoShape 11"/>
          <p:cNvSpPr>
            <a:spLocks noChangeAspect="1" noChangeArrowheads="1" noTextEdit="1"/>
          </p:cNvSpPr>
          <p:nvPr/>
        </p:nvSpPr>
        <p:spPr bwMode="auto">
          <a:xfrm>
            <a:off x="7602141" y="4575573"/>
            <a:ext cx="136088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8632824" y="4666971"/>
            <a:ext cx="404813" cy="389614"/>
          </a:xfrm>
          <a:prstGeom prst="rect">
            <a:avLst/>
          </a:prstGeom>
        </p:spPr>
      </p:pic>
      <p:sp>
        <p:nvSpPr>
          <p:cNvPr id="7" name="AutoShape 11"/>
          <p:cNvSpPr>
            <a:spLocks noChangeAspect="1" noChangeArrowheads="1" noTextEdit="1"/>
          </p:cNvSpPr>
          <p:nvPr userDrawn="1"/>
        </p:nvSpPr>
        <p:spPr bwMode="auto">
          <a:xfrm>
            <a:off x="7602141" y="4575573"/>
            <a:ext cx="1360884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2824" y="4666971"/>
            <a:ext cx="404813" cy="3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  <p:sldLayoutId id="2147483908" r:id="rId17"/>
    <p:sldLayoutId id="2147483909" r:id="rId18"/>
    <p:sldLayoutId id="2147483910" r:id="rId19"/>
    <p:sldLayoutId id="2147483911" r:id="rId20"/>
    <p:sldLayoutId id="2147483912" r:id="rId2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Palatino Linotype" panose="02040502050505030304" pitchFamily="18" charset="0"/>
          <a:ea typeface="+mj-ea"/>
          <a:cs typeface="+mj-cs"/>
        </a:defRPr>
      </a:lvl1pPr>
      <a:lvl2pPr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2pPr>
      <a:lvl3pPr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3pPr>
      <a:lvl4pPr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4pPr>
      <a:lvl5pPr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5pPr>
      <a:lvl6pPr marL="342892"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6pPr>
      <a:lvl7pPr marL="685783"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7pPr>
      <a:lvl8pPr marL="1028675"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8pPr>
      <a:lvl9pPr marL="1371566" algn="l" defTabSz="51433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Palatino Linotype" panose="02040502050505030304" pitchFamily="18" charset="0"/>
        </a:defRPr>
      </a:lvl9pPr>
    </p:titleStyle>
    <p:bodyStyle>
      <a:lvl1pPr marL="128585" indent="-128585" algn="l" defTabSz="514337" rtl="0" eaLnBrk="1" fontAlgn="base" hangingPunct="1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1pPr>
      <a:lvl2pPr marL="385754" indent="-128585" algn="l" defTabSz="514337" rtl="0" eaLnBrk="1" fontAlgn="base" hangingPunct="1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2pPr>
      <a:lvl3pPr marL="642922" indent="-128585" algn="l" defTabSz="514337" rtl="0" eaLnBrk="1" fontAlgn="base" hangingPunct="1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3pPr>
      <a:lvl4pPr marL="900091" indent="-128585" algn="l" defTabSz="514337" rtl="0" eaLnBrk="1" fontAlgn="base" hangingPunct="1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4pPr>
      <a:lvl5pPr marL="1157259" indent="-128585" algn="l" defTabSz="514337" rtl="0" eaLnBrk="1" fontAlgn="base" hangingPunct="1">
        <a:lnSpc>
          <a:spcPct val="90000"/>
        </a:lnSpc>
        <a:spcBef>
          <a:spcPts val="0"/>
        </a:spcBef>
        <a:spcAft>
          <a:spcPts val="900"/>
        </a:spcAft>
        <a:buClr>
          <a:srgbClr val="7F7F7F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Helvetica LT Std" panose="020B0504020202020204" pitchFamily="34" charset="0"/>
          <a:ea typeface="+mn-ea"/>
          <a:cs typeface="+mn-cs"/>
        </a:defRPr>
      </a:lvl5pPr>
      <a:lvl6pPr marL="1414428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587" y="164462"/>
            <a:ext cx="4798835" cy="26905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Understanding the Effects of Record Linkage on Estimation of Total when Combining a Big Data Source with a Probability Sample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11" y="3616074"/>
            <a:ext cx="4679989" cy="32288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Benjamin Williams, Statistical Science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16637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9" y="0"/>
            <a:ext cx="8555831" cy="691978"/>
          </a:xfrm>
        </p:spPr>
        <p:txBody>
          <a:bodyPr/>
          <a:lstStyle/>
          <a:p>
            <a:pPr algn="ctr"/>
            <a:r>
              <a:rPr lang="en-US" dirty="0" smtClean="0"/>
              <a:t>Capture-Recapture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6052" y="1264665"/>
            <a:ext cx="7599405" cy="37466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7828" y="766259"/>
                <a:ext cx="71402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Day 2: </a:t>
                </a:r>
                <a:r>
                  <a:rPr lang="en-US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fish,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</a:rPr>
                  <a:t> of which are tagged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828" y="766259"/>
                <a:ext cx="7140288" cy="523220"/>
              </a:xfrm>
              <a:prstGeom prst="rect">
                <a:avLst/>
              </a:prstGeom>
              <a:blipFill>
                <a:blip r:embed="rId2"/>
                <a:stretch>
                  <a:fillRect l="-1706" t="-12791" r="-51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37" y="1641866"/>
            <a:ext cx="1444266" cy="46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28" y="3579277"/>
            <a:ext cx="1161251" cy="3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8" y="2215128"/>
            <a:ext cx="1420957" cy="452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35" y="4188939"/>
            <a:ext cx="1250612" cy="39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4" y="3437410"/>
            <a:ext cx="1473884" cy="469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64" y="2235772"/>
            <a:ext cx="1255879" cy="4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8" y="2769558"/>
            <a:ext cx="1456756" cy="464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02" y="2073719"/>
            <a:ext cx="1335729" cy="425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" y="2832952"/>
            <a:ext cx="1502452" cy="478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69" y="3509826"/>
            <a:ext cx="1434347" cy="456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17" y="3966786"/>
            <a:ext cx="1333137" cy="424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3" y="3808455"/>
            <a:ext cx="1085317" cy="3457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06" y="4252333"/>
            <a:ext cx="1437025" cy="457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80" y="2637345"/>
            <a:ext cx="1447446" cy="461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3" y="2832952"/>
            <a:ext cx="1365976" cy="435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61" y="2260265"/>
            <a:ext cx="1125948" cy="358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43" y="1705942"/>
            <a:ext cx="1201015" cy="3826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57" y="3138001"/>
            <a:ext cx="1228828" cy="391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3" y="3199341"/>
            <a:ext cx="1219641" cy="388558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718669" y="1719570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353715" y="1728109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817331" y="4319221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747495" y="3226267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519739" y="2267172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2905448" y="2821181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4-Point Star 29"/>
          <p:cNvSpPr/>
          <p:nvPr/>
        </p:nvSpPr>
        <p:spPr>
          <a:xfrm>
            <a:off x="3861185" y="2113986"/>
            <a:ext cx="296028" cy="29255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4-Point Star 30"/>
          <p:cNvSpPr/>
          <p:nvPr/>
        </p:nvSpPr>
        <p:spPr>
          <a:xfrm>
            <a:off x="3565157" y="4334960"/>
            <a:ext cx="296028" cy="29255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4298284" y="3170014"/>
            <a:ext cx="296028" cy="29255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4-Point Star 32"/>
          <p:cNvSpPr/>
          <p:nvPr/>
        </p:nvSpPr>
        <p:spPr>
          <a:xfrm>
            <a:off x="2684775" y="2865007"/>
            <a:ext cx="296028" cy="29255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770712" y="2875276"/>
            <a:ext cx="296028" cy="29255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4-Point Star 34"/>
          <p:cNvSpPr/>
          <p:nvPr/>
        </p:nvSpPr>
        <p:spPr>
          <a:xfrm>
            <a:off x="1861461" y="2285952"/>
            <a:ext cx="296028" cy="292558"/>
          </a:xfrm>
          <a:prstGeom prst="star4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89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Capture-Recapture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899" y="1181101"/>
                <a:ext cx="8555831" cy="39623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Estimate the total catch of fish with: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Assume: recapture sample is a probability sample</a:t>
                </a:r>
              </a:p>
              <a:p>
                <a:endParaRPr lang="en-US" dirty="0"/>
              </a:p>
              <a:p>
                <a:r>
                  <a:rPr lang="en-US" dirty="0" smtClean="0"/>
                  <a:t>Self-reports are analogous to the capture sample</a:t>
                </a:r>
              </a:p>
              <a:p>
                <a:r>
                  <a:rPr lang="en-US" dirty="0" smtClean="0"/>
                  <a:t>Dockside intercept is analogous to recapture sample</a:t>
                </a:r>
              </a:p>
              <a:p>
                <a:r>
                  <a:rPr lang="en-US" dirty="0" smtClean="0"/>
                  <a:t>We want to estimate total of a characteristic, not the total units in the population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899" y="1181101"/>
                <a:ext cx="8555831" cy="3962399"/>
              </a:xfrm>
              <a:blipFill>
                <a:blip r:embed="rId2"/>
                <a:stretch>
                  <a:fillRect l="-926" t="-2000" b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26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" y="50398"/>
            <a:ext cx="9019010" cy="502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2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Sampling Setup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343709"/>
                  </p:ext>
                </p:extLst>
              </p:nvPr>
            </p:nvGraphicFramePr>
            <p:xfrm>
              <a:off x="59204" y="1089637"/>
              <a:ext cx="8426953" cy="3094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3320">
                      <a:extLst>
                        <a:ext uri="{9D8B030D-6E8A-4147-A177-3AD203B41FA5}">
                          <a16:colId xmlns:a16="http://schemas.microsoft.com/office/drawing/2014/main" val="1050256682"/>
                        </a:ext>
                      </a:extLst>
                    </a:gridCol>
                    <a:gridCol w="1758142">
                      <a:extLst>
                        <a:ext uri="{9D8B030D-6E8A-4147-A177-3AD203B41FA5}">
                          <a16:colId xmlns:a16="http://schemas.microsoft.com/office/drawing/2014/main" val="3508572729"/>
                        </a:ext>
                      </a:extLst>
                    </a:gridCol>
                    <a:gridCol w="2012769">
                      <a:extLst>
                        <a:ext uri="{9D8B030D-6E8A-4147-A177-3AD203B41FA5}">
                          <a16:colId xmlns:a16="http://schemas.microsoft.com/office/drawing/2014/main" val="4237149002"/>
                        </a:ext>
                      </a:extLst>
                    </a:gridCol>
                    <a:gridCol w="3752722">
                      <a:extLst>
                        <a:ext uri="{9D8B030D-6E8A-4147-A177-3AD203B41FA5}">
                          <a16:colId xmlns:a16="http://schemas.microsoft.com/office/drawing/2014/main" val="1521293290"/>
                        </a:ext>
                      </a:extLst>
                    </a:gridCol>
                  </a:tblGrid>
                  <a:tr h="488964">
                    <a:tc row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 Self-Reports</a:t>
                          </a:r>
                          <a:endParaRPr lang="en-US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Dockside Intercept</a:t>
                          </a:r>
                          <a:endParaRPr lang="en-US" sz="2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2064662"/>
                      </a:ext>
                    </a:extLst>
                  </a:tr>
                  <a:tr h="509073">
                    <a:tc v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Sampled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Not </a:t>
                          </a:r>
                          <a:r>
                            <a:rPr lang="en-US" sz="2800" dirty="0" smtClean="0">
                              <a:effectLst/>
                            </a:rPr>
                            <a:t>sampled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8433022"/>
                      </a:ext>
                    </a:extLst>
                  </a:tr>
                  <a:tr h="969089">
                    <a:tc vMerge="1">
                      <a:txBody>
                        <a:bodyPr/>
                        <a:lstStyle/>
                        <a:p>
                          <a:pPr marL="71755" marR="7175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Did report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800" dirty="0" smtClean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88713858"/>
                      </a:ext>
                    </a:extLst>
                  </a:tr>
                  <a:tr h="112711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Did not </a:t>
                          </a:r>
                          <a:r>
                            <a:rPr lang="en-US" sz="2800" dirty="0" smtClean="0">
                              <a:effectLst/>
                            </a:rPr>
                            <a:t>report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>
                                    <a:effectLst/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</a:endParaRPr>
                        </a:p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4039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9343709"/>
                  </p:ext>
                </p:extLst>
              </p:nvPr>
            </p:nvGraphicFramePr>
            <p:xfrm>
              <a:off x="59204" y="1089637"/>
              <a:ext cx="8426953" cy="30942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03320">
                      <a:extLst>
                        <a:ext uri="{9D8B030D-6E8A-4147-A177-3AD203B41FA5}">
                          <a16:colId xmlns:a16="http://schemas.microsoft.com/office/drawing/2014/main" val="1050256682"/>
                        </a:ext>
                      </a:extLst>
                    </a:gridCol>
                    <a:gridCol w="1758142">
                      <a:extLst>
                        <a:ext uri="{9D8B030D-6E8A-4147-A177-3AD203B41FA5}">
                          <a16:colId xmlns:a16="http://schemas.microsoft.com/office/drawing/2014/main" val="3508572729"/>
                        </a:ext>
                      </a:extLst>
                    </a:gridCol>
                    <a:gridCol w="2012769">
                      <a:extLst>
                        <a:ext uri="{9D8B030D-6E8A-4147-A177-3AD203B41FA5}">
                          <a16:colId xmlns:a16="http://schemas.microsoft.com/office/drawing/2014/main" val="4237149002"/>
                        </a:ext>
                      </a:extLst>
                    </a:gridCol>
                    <a:gridCol w="3752722">
                      <a:extLst>
                        <a:ext uri="{9D8B030D-6E8A-4147-A177-3AD203B41FA5}">
                          <a16:colId xmlns:a16="http://schemas.microsoft.com/office/drawing/2014/main" val="1521293290"/>
                        </a:ext>
                      </a:extLst>
                    </a:gridCol>
                  </a:tblGrid>
                  <a:tr h="488964">
                    <a:tc rowSpan="4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 </a:t>
                          </a:r>
                          <a:r>
                            <a:rPr lang="en-US" sz="2800" dirty="0" smtClean="0">
                              <a:effectLst/>
                            </a:rPr>
                            <a:t>Self-Reports</a:t>
                          </a:r>
                          <a:endParaRPr lang="en-US" sz="2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Dockside </a:t>
                          </a:r>
                          <a:r>
                            <a:rPr lang="en-US" sz="2800" dirty="0" smtClean="0">
                              <a:effectLst/>
                            </a:rPr>
                            <a:t>Intercept</a:t>
                          </a:r>
                          <a:endParaRPr lang="en-US" sz="2800" b="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3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62064662"/>
                      </a:ext>
                    </a:extLst>
                  </a:tr>
                  <a:tr h="509073">
                    <a:tc vMerge="1"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Sampled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Not </a:t>
                          </a:r>
                          <a:r>
                            <a:rPr lang="en-US" sz="2800" dirty="0" smtClean="0">
                              <a:effectLst/>
                            </a:rPr>
                            <a:t>sampled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398433022"/>
                      </a:ext>
                    </a:extLst>
                  </a:tr>
                  <a:tr h="969089">
                    <a:tc vMerge="1">
                      <a:txBody>
                        <a:bodyPr/>
                        <a:lstStyle/>
                        <a:p>
                          <a:pPr marL="71755" marR="71755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2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 smtClean="0">
                              <a:effectLst/>
                            </a:rPr>
                            <a:t>Did report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326" t="-114375" r="-187311" b="-1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24838" t="-114375" r="-649" b="-1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8713858"/>
                      </a:ext>
                    </a:extLst>
                  </a:tr>
                  <a:tr h="112711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Did not </a:t>
                          </a:r>
                          <a:r>
                            <a:rPr lang="en-US" sz="2800" dirty="0" smtClean="0">
                              <a:effectLst/>
                            </a:rPr>
                            <a:t>report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32326" t="-185405" r="-187311" b="-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800" dirty="0">
                              <a:effectLst/>
                            </a:rPr>
                            <a:t> </a:t>
                          </a:r>
                          <a:endParaRPr lang="en-US" sz="2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8240399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512472" y="2159266"/>
                <a:ext cx="71481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472" y="2159266"/>
                <a:ext cx="71481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42933" y="4183873"/>
                <a:ext cx="7243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933" y="4183873"/>
                <a:ext cx="724301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440108" y="4167662"/>
                <a:ext cx="609846" cy="598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08" y="4167662"/>
                <a:ext cx="609846" cy="598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68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498" y="0"/>
            <a:ext cx="8555831" cy="1181100"/>
          </a:xfrm>
        </p:spPr>
        <p:txBody>
          <a:bodyPr/>
          <a:lstStyle/>
          <a:p>
            <a:pPr algn="ctr"/>
            <a:r>
              <a:rPr lang="en-US" dirty="0" smtClean="0"/>
              <a:t>Estimator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7899" y="1181101"/>
                <a:ext cx="8555831" cy="38099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 smtClean="0"/>
                  <a:t>Liu et al (2017):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5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5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35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3500" dirty="0" smtClean="0"/>
                  <a:t>)</a:t>
                </a:r>
              </a:p>
              <a:p>
                <a:pPr marL="0" indent="0" algn="ctr">
                  <a:buNone/>
                </a:pPr>
                <a:endParaRPr lang="en-US" sz="35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total reported catch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𝑒𝑠𝑡𝑖𝑚𝑎𝑡𝑒𝑑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𝑛𝑢𝑚𝑏𝑒𝑟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𝑟𝑒𝑝𝑜𝑟𝑡𝑠</m:t>
                    </m:r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</a:rPr>
                  <a:t> estimated total catch from intercept sample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estimated total reported catch from intercept sample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7899" y="1181101"/>
                <a:ext cx="8555831" cy="3809999"/>
              </a:xfrm>
              <a:blipFill>
                <a:blip r:embed="rId2"/>
                <a:stretch>
                  <a:fillRect l="-570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512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Matching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1181101"/>
            <a:ext cx="8555831" cy="3746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Estimation requires linking trips between the samples, but this is difficult due to: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sz="2200" dirty="0" smtClean="0"/>
              <a:t>Captains may report well after a trip ends</a:t>
            </a:r>
          </a:p>
          <a:p>
            <a:pPr lvl="1"/>
            <a:r>
              <a:rPr lang="en-US" sz="2200" dirty="0" smtClean="0"/>
              <a:t>Device/Measurement error</a:t>
            </a:r>
          </a:p>
          <a:p>
            <a:pPr lvl="1"/>
            <a:r>
              <a:rPr lang="en-US" sz="2200" dirty="0" smtClean="0"/>
              <a:t>Timing of end of a trip and time of interview will be different in both samples, cannot identify multiple trips in same day</a:t>
            </a:r>
          </a:p>
          <a:p>
            <a:pPr lvl="1"/>
            <a:r>
              <a:rPr lang="en-US" sz="2200" dirty="0" smtClean="0"/>
              <a:t>Self-reports consist of device reported data and captain reported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792677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Matching Error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963827"/>
            <a:ext cx="8555831" cy="3668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Type 1: </a:t>
            </a:r>
            <a:r>
              <a:rPr lang="en-US" i="1" dirty="0" smtClean="0"/>
              <a:t>False-positive (</a:t>
            </a:r>
            <a:r>
              <a:rPr lang="en-US" dirty="0" smtClean="0"/>
              <a:t>biases estimators downward)</a:t>
            </a:r>
            <a:endParaRPr lang="en-US" i="1" dirty="0" smtClean="0"/>
          </a:p>
          <a:p>
            <a:pPr lvl="1"/>
            <a:r>
              <a:rPr lang="en-US" dirty="0" smtClean="0"/>
              <a:t>Link a sampled trip to a reported trip</a:t>
            </a:r>
          </a:p>
          <a:p>
            <a:pPr lvl="1"/>
            <a:r>
              <a:rPr lang="en-US" dirty="0" smtClean="0"/>
              <a:t>That trip did not actually report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Type 2: </a:t>
            </a:r>
            <a:r>
              <a:rPr lang="en-US" i="1" dirty="0" smtClean="0"/>
              <a:t>Mismatch </a:t>
            </a:r>
            <a:r>
              <a:rPr lang="en-US" dirty="0" smtClean="0"/>
              <a:t>(not much of a concern)</a:t>
            </a:r>
          </a:p>
          <a:p>
            <a:pPr lvl="1"/>
            <a:r>
              <a:rPr lang="en-US" dirty="0" smtClean="0"/>
              <a:t>Link a</a:t>
            </a:r>
            <a:r>
              <a:rPr lang="en-US" i="1" dirty="0" smtClean="0"/>
              <a:t> </a:t>
            </a:r>
            <a:r>
              <a:rPr lang="en-US" dirty="0" smtClean="0"/>
              <a:t>sampled trip to a reported trip</a:t>
            </a:r>
          </a:p>
          <a:p>
            <a:pPr lvl="1"/>
            <a:r>
              <a:rPr lang="en-US" dirty="0" smtClean="0"/>
              <a:t>That trip did actually report, but linked to wrong reporting trip</a:t>
            </a:r>
          </a:p>
          <a:p>
            <a:pPr marL="0" indent="0">
              <a:buNone/>
            </a:pPr>
            <a:r>
              <a:rPr lang="en-US" dirty="0" smtClean="0"/>
              <a:t>Type 3: </a:t>
            </a:r>
            <a:r>
              <a:rPr lang="en-US" i="1" dirty="0"/>
              <a:t>False-negative (</a:t>
            </a:r>
            <a:r>
              <a:rPr lang="en-US" dirty="0"/>
              <a:t>biases estimators upward)</a:t>
            </a:r>
            <a:endParaRPr lang="en-US" i="1" dirty="0" smtClean="0"/>
          </a:p>
          <a:p>
            <a:pPr lvl="1"/>
            <a:r>
              <a:rPr lang="en-US" dirty="0" smtClean="0"/>
              <a:t>Fail to link a sampled </a:t>
            </a:r>
            <a:r>
              <a:rPr lang="en-US" dirty="0"/>
              <a:t>trip to a reported trip</a:t>
            </a:r>
          </a:p>
          <a:p>
            <a:pPr lvl="1"/>
            <a:r>
              <a:rPr lang="en-US" dirty="0" smtClean="0"/>
              <a:t>That trip did actually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1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1181101"/>
            <a:ext cx="8555831" cy="3765869"/>
          </a:xfrm>
        </p:spPr>
        <p:txBody>
          <a:bodyPr/>
          <a:lstStyle/>
          <a:p>
            <a:r>
              <a:rPr lang="en-US" dirty="0" smtClean="0"/>
              <a:t>The quality of the estimators depends on accurate linking</a:t>
            </a:r>
          </a:p>
          <a:p>
            <a:endParaRPr lang="en-US" dirty="0" smtClean="0"/>
          </a:p>
          <a:p>
            <a:r>
              <a:rPr lang="en-US" dirty="0" smtClean="0"/>
              <a:t>Due to non-sampling errors, </a:t>
            </a:r>
            <a:r>
              <a:rPr lang="en-US" dirty="0" smtClean="0"/>
              <a:t>matching </a:t>
            </a:r>
            <a:r>
              <a:rPr lang="en-US" dirty="0" smtClean="0"/>
              <a:t>trips is difficult</a:t>
            </a:r>
          </a:p>
          <a:p>
            <a:endParaRPr lang="en-US" dirty="0" smtClean="0"/>
          </a:p>
          <a:p>
            <a:r>
              <a:rPr lang="en-US" dirty="0" smtClean="0"/>
              <a:t>Implement Record Linkage </a:t>
            </a:r>
          </a:p>
          <a:p>
            <a:pPr lvl="1"/>
            <a:r>
              <a:rPr lang="en-US" dirty="0" err="1"/>
              <a:t>Fellegi</a:t>
            </a:r>
            <a:r>
              <a:rPr lang="en-US" dirty="0"/>
              <a:t> and </a:t>
            </a:r>
            <a:r>
              <a:rPr lang="en-US" dirty="0" err="1"/>
              <a:t>Sunter</a:t>
            </a:r>
            <a:r>
              <a:rPr lang="en-US" dirty="0"/>
              <a:t> (1969), Bell et al (1994</a:t>
            </a:r>
            <a:r>
              <a:rPr lang="en-US" dirty="0" smtClean="0"/>
              <a:t>)</a:t>
            </a:r>
            <a:endParaRPr lang="en-US" dirty="0"/>
          </a:p>
          <a:p>
            <a:pPr marL="2571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17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Linkage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Call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dirty="0" smtClean="0"/>
                  <a:t> the two values observed 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linking variable</a:t>
                </a:r>
              </a:p>
              <a:p>
                <a:r>
                  <a:rPr lang="en-US" dirty="0" smtClean="0"/>
                  <a:t>The linking score is: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b="0" dirty="0" smtClean="0"/>
                  <a:t> is an indicator of a match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68" t="-2297" b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7797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 Linkage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1181101"/>
            <a:ext cx="8635327" cy="3451623"/>
          </a:xfrm>
        </p:spPr>
        <p:txBody>
          <a:bodyPr>
            <a:normAutofit/>
          </a:bodyPr>
          <a:lstStyle/>
          <a:p>
            <a:r>
              <a:rPr lang="en-US" dirty="0" smtClean="0"/>
              <a:t>The linking score is simplified based on the amount of agreement or disagreement between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 (Bell et al 1994)</a:t>
            </a:r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latin typeface="+mn-lt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+mn-lt"/>
                <a:ea typeface="Cambria Math" panose="02040503050406030204" pitchFamily="18" charset="0"/>
              </a:rPr>
              <a:t>Estimate pieces of linking score conditional on a match by holding other linking variables constant</a:t>
            </a:r>
          </a:p>
          <a:p>
            <a:endParaRPr lang="en-US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+mn-lt"/>
                <a:ea typeface="Cambria Math" panose="02040503050406030204" pitchFamily="18" charset="0"/>
              </a:rPr>
              <a:t>Assuming independence, sum the scores for each linking variable to obtain a score for each potential link</a:t>
            </a:r>
            <a:endParaRPr lang="en-US" dirty="0"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64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1181101"/>
            <a:ext cx="8555831" cy="385796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US National </a:t>
            </a:r>
            <a:r>
              <a:rPr lang="en-US" dirty="0" smtClean="0"/>
              <a:t>Oceanic and Atmospheric Administration (NOAA) is responsible for:</a:t>
            </a:r>
          </a:p>
          <a:p>
            <a:endParaRPr lang="en-US" dirty="0" smtClean="0"/>
          </a:p>
          <a:p>
            <a:pPr lvl="1"/>
            <a:r>
              <a:rPr lang="en-US" sz="2400" dirty="0" smtClean="0"/>
              <a:t>Fishing season lengths</a:t>
            </a:r>
          </a:p>
          <a:p>
            <a:pPr lvl="1"/>
            <a:r>
              <a:rPr lang="en-US" sz="2400" dirty="0" smtClean="0"/>
              <a:t>Bag limits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Keeps fish populations stable, prevents overfishing, and combats effects of natural disasters</a:t>
            </a:r>
          </a:p>
        </p:txBody>
      </p:sp>
    </p:spTree>
    <p:extLst>
      <p:ext uri="{BB962C8B-B14F-4D97-AF65-F5344CB8AC3E}">
        <p14:creationId xmlns:p14="http://schemas.microsoft.com/office/powerpoint/2010/main" val="1064481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2 years of an electronic reporting experiment in the Gulf of Mexico (2016 – 2017)</a:t>
            </a:r>
          </a:p>
          <a:p>
            <a:endParaRPr lang="en-US" dirty="0"/>
          </a:p>
          <a:p>
            <a:r>
              <a:rPr lang="en-US" dirty="0" smtClean="0"/>
              <a:t>In 2016: 1,628 intercepts, 5,976 self-reports</a:t>
            </a:r>
          </a:p>
          <a:p>
            <a:r>
              <a:rPr lang="en-US" dirty="0" smtClean="0"/>
              <a:t>In 2017: 1,484 intercepts, 6,277 self-reports</a:t>
            </a:r>
          </a:p>
          <a:p>
            <a:endParaRPr lang="en-US" dirty="0"/>
          </a:p>
          <a:p>
            <a:r>
              <a:rPr lang="en-US" dirty="0" smtClean="0"/>
              <a:t>Use Boat ID number as blocking variable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998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Augmenting GPS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 position reported for each self-reported trip</a:t>
            </a:r>
          </a:p>
          <a:p>
            <a:endParaRPr lang="en-US" dirty="0"/>
          </a:p>
          <a:p>
            <a:r>
              <a:rPr lang="en-US" dirty="0" smtClean="0"/>
              <a:t>Over 2.5 million GPS reports to </a:t>
            </a:r>
            <a:r>
              <a:rPr lang="en-US" dirty="0" smtClean="0"/>
              <a:t>date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Predict </a:t>
            </a:r>
            <a:r>
              <a:rPr lang="en-US" i="1" dirty="0" smtClean="0"/>
              <a:t>Return Time</a:t>
            </a:r>
            <a:r>
              <a:rPr lang="en-US" dirty="0" smtClean="0"/>
              <a:t>, </a:t>
            </a:r>
            <a:r>
              <a:rPr lang="en-US" i="1" dirty="0" smtClean="0"/>
              <a:t>Return Location</a:t>
            </a:r>
          </a:p>
          <a:p>
            <a:endParaRPr lang="en-US" dirty="0" smtClean="0"/>
          </a:p>
          <a:p>
            <a:r>
              <a:rPr lang="en-US" dirty="0" smtClean="0"/>
              <a:t>See Ryan McShane in 40.105 at 11:30 for specifics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1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97" y="-56245"/>
            <a:ext cx="8555831" cy="609600"/>
          </a:xfrm>
        </p:spPr>
        <p:txBody>
          <a:bodyPr/>
          <a:lstStyle/>
          <a:p>
            <a:pPr algn="ctr"/>
            <a:r>
              <a:rPr lang="en-US" dirty="0" smtClean="0"/>
              <a:t>Additional Linking Variables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09354"/>
              </p:ext>
            </p:extLst>
          </p:nvPr>
        </p:nvGraphicFramePr>
        <p:xfrm>
          <a:off x="97970" y="527955"/>
          <a:ext cx="8926287" cy="452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911">
                  <a:extLst>
                    <a:ext uri="{9D8B030D-6E8A-4147-A177-3AD203B41FA5}">
                      <a16:colId xmlns:a16="http://schemas.microsoft.com/office/drawing/2014/main" val="3086037517"/>
                    </a:ext>
                  </a:extLst>
                </a:gridCol>
                <a:gridCol w="4485376">
                  <a:extLst>
                    <a:ext uri="{9D8B030D-6E8A-4147-A177-3AD203B41FA5}">
                      <a16:colId xmlns:a16="http://schemas.microsoft.com/office/drawing/2014/main" val="1439556585"/>
                    </a:ext>
                  </a:extLst>
                </a:gridCol>
              </a:tblGrid>
              <a:tr h="8793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Intercept File (Recorded by Interviewer)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Report File (Reported</a:t>
                      </a:r>
                      <a:r>
                        <a:rPr lang="en-US" sz="2000" baseline="0" dirty="0" smtClean="0"/>
                        <a:t> by Captain of Observed from Device Signal)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970031"/>
                  </a:ext>
                </a:extLst>
              </a:tr>
              <a:tr h="4866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 of Interview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Date of Trip Return (Device)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941240"/>
                  </a:ext>
                </a:extLst>
              </a:tr>
              <a:tr h="48662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Interview</a:t>
                      </a:r>
                      <a:r>
                        <a:rPr lang="en-US" sz="2000" baseline="0" dirty="0" smtClean="0"/>
                        <a:t> Site Number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Predicted Return Site (Device)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146987"/>
                  </a:ext>
                </a:extLst>
              </a:tr>
              <a:tr h="750043"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 of Fish Harvested per Angler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143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Number of Fish Harvested for</a:t>
                      </a:r>
                      <a:r>
                        <a:rPr lang="en-US" sz="2000" baseline="0" dirty="0" smtClean="0"/>
                        <a:t> Entire Boat </a:t>
                      </a:r>
                      <a:r>
                        <a:rPr lang="en-US" sz="2000" dirty="0" smtClean="0"/>
                        <a:t>(Captain)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772286"/>
                  </a:ext>
                </a:extLst>
              </a:tr>
              <a:tr h="750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Fish Discarded per Angler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Fish Discarded for</a:t>
                      </a:r>
                      <a:r>
                        <a:rPr lang="en-US" sz="2000" baseline="0" dirty="0" smtClean="0"/>
                        <a:t> Entire Boat </a:t>
                      </a:r>
                      <a:r>
                        <a:rPr lang="en-US" sz="2000" dirty="0" smtClean="0"/>
                        <a:t>(Captain)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563866"/>
                  </a:ext>
                </a:extLst>
              </a:tr>
              <a:tr h="7500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Different</a:t>
                      </a:r>
                      <a:r>
                        <a:rPr lang="en-US" sz="2000" baseline="0" dirty="0" smtClean="0"/>
                        <a:t> Species Caught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Different Species Reported (Captain)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155747"/>
                  </a:ext>
                </a:extLst>
              </a:tr>
              <a:tr h="42393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Anglers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 of Anglers (Captain)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264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3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9" y="-72363"/>
            <a:ext cx="8555831" cy="835459"/>
          </a:xfrm>
        </p:spPr>
        <p:txBody>
          <a:bodyPr/>
          <a:lstStyle/>
          <a:p>
            <a:pPr algn="ctr"/>
            <a:r>
              <a:rPr lang="en-US" dirty="0" smtClean="0"/>
              <a:t>Score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5" y="549194"/>
            <a:ext cx="9012432" cy="45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59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9" y="-72363"/>
            <a:ext cx="8555831" cy="835459"/>
          </a:xfrm>
        </p:spPr>
        <p:txBody>
          <a:bodyPr/>
          <a:lstStyle/>
          <a:p>
            <a:pPr algn="ctr"/>
            <a:r>
              <a:rPr lang="en-US" dirty="0" smtClean="0"/>
              <a:t>Score Distribution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" y="595912"/>
            <a:ext cx="9038745" cy="4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4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9" y="78941"/>
            <a:ext cx="8986117" cy="500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72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Estimates - Red Snapper Harvest 2017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AL </a:t>
            </a:r>
            <a:r>
              <a:rPr lang="en-US" dirty="0" smtClean="0"/>
              <a:t>and </a:t>
            </a:r>
            <a:r>
              <a:rPr lang="en-US" dirty="0" smtClean="0"/>
              <a:t>FL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NOAA :  13.9</a:t>
            </a:r>
            <a:r>
              <a:rPr lang="en-US" dirty="0" smtClean="0"/>
              <a:t>% </a:t>
            </a:r>
            <a:r>
              <a:rPr lang="en-US" dirty="0" smtClean="0"/>
              <a:t>PSE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Record </a:t>
            </a:r>
            <a:r>
              <a:rPr lang="en-US" dirty="0" smtClean="0"/>
              <a:t>Linkage : 22.2% PSE</a:t>
            </a:r>
            <a:r>
              <a:rPr lang="en-US" dirty="0" smtClean="0"/>
              <a:t> (cut-point = 12, 86 </a:t>
            </a:r>
            <a:r>
              <a:rPr lang="en-US" dirty="0"/>
              <a:t>matches)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2764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850" y="927613"/>
            <a:ext cx="8747160" cy="3953573"/>
          </a:xfrm>
        </p:spPr>
        <p:txBody>
          <a:bodyPr>
            <a:normAutofit/>
          </a:bodyPr>
          <a:lstStyle/>
          <a:p>
            <a:r>
              <a:rPr lang="en-US" dirty="0" smtClean="0"/>
              <a:t>Compare other metrics to determine cut-point</a:t>
            </a:r>
          </a:p>
          <a:p>
            <a:endParaRPr lang="en-US" dirty="0" smtClean="0"/>
          </a:p>
          <a:p>
            <a:r>
              <a:rPr lang="en-US" dirty="0" smtClean="0"/>
              <a:t>Estimate </a:t>
            </a:r>
            <a:r>
              <a:rPr lang="en-US" dirty="0"/>
              <a:t>matching error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 </a:t>
            </a:r>
            <a:r>
              <a:rPr lang="en-US" dirty="0" smtClean="0"/>
              <a:t>package for estimation: </a:t>
            </a:r>
            <a:r>
              <a:rPr lang="en-US" i="1" dirty="0" err="1" smtClean="0"/>
              <a:t>blendR</a:t>
            </a:r>
            <a:r>
              <a:rPr lang="en-US" i="1" dirty="0" smtClean="0"/>
              <a:t> </a:t>
            </a:r>
            <a:r>
              <a:rPr lang="en-US" dirty="0" smtClean="0"/>
              <a:t>(Williams, 2018)</a:t>
            </a:r>
          </a:p>
          <a:p>
            <a:endParaRPr lang="en-US" dirty="0" smtClean="0"/>
          </a:p>
          <a:p>
            <a:r>
              <a:rPr lang="en-US" dirty="0" smtClean="0"/>
              <a:t>Many extensions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325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9" y="0"/>
            <a:ext cx="8555831" cy="1051560"/>
          </a:xfrm>
        </p:spPr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44" y="690023"/>
            <a:ext cx="8555831" cy="3451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50" dirty="0" smtClean="0"/>
              <a:t>Bell</a:t>
            </a:r>
            <a:r>
              <a:rPr lang="en-US" sz="1350" dirty="0"/>
              <a:t>, R. M., </a:t>
            </a:r>
            <a:r>
              <a:rPr lang="en-US" sz="1350" dirty="0" err="1"/>
              <a:t>Keesey</a:t>
            </a:r>
            <a:r>
              <a:rPr lang="en-US" sz="1350" dirty="0"/>
              <a:t>, J., &amp; Richards, T. (1994). The Urge to Merge: Linking Vital Statistics Records and </a:t>
            </a:r>
            <a:r>
              <a:rPr lang="en-US" sz="1350" dirty="0" smtClean="0"/>
              <a:t>	Medicaid </a:t>
            </a:r>
            <a:r>
              <a:rPr lang="en-US" sz="1350" dirty="0"/>
              <a:t>Claims. </a:t>
            </a:r>
            <a:r>
              <a:rPr lang="en-US" sz="1350" i="1" dirty="0"/>
              <a:t>Medical Care, 32</a:t>
            </a:r>
            <a:r>
              <a:rPr lang="en-US" sz="1350" dirty="0"/>
              <a:t>(10), 1004-1018.</a:t>
            </a:r>
          </a:p>
          <a:p>
            <a:pPr marL="0" indent="0">
              <a:buNone/>
            </a:pPr>
            <a:r>
              <a:rPr lang="en-US" sz="1350" dirty="0" err="1"/>
              <a:t>Breidt</a:t>
            </a:r>
            <a:r>
              <a:rPr lang="en-US" sz="1350" dirty="0"/>
              <a:t>, J. F., </a:t>
            </a:r>
            <a:r>
              <a:rPr lang="en-US" sz="1350" dirty="0" err="1"/>
              <a:t>Opsomer</a:t>
            </a:r>
            <a:r>
              <a:rPr lang="en-US" sz="1350" dirty="0"/>
              <a:t>, J. D., &amp; Huang, C. (2018). Model-Assisted Survey Estimation with Imperfectly </a:t>
            </a:r>
            <a:r>
              <a:rPr lang="en-US" sz="1350" dirty="0" smtClean="0"/>
              <a:t>	Matched 	Auxiliary </a:t>
            </a:r>
            <a:r>
              <a:rPr lang="en-US" sz="1350" dirty="0"/>
              <a:t>Data. In V. </a:t>
            </a:r>
            <a:r>
              <a:rPr lang="en-US" sz="1350" dirty="0" err="1"/>
              <a:t>Kreinovich</a:t>
            </a:r>
            <a:r>
              <a:rPr lang="en-US" sz="1350" dirty="0"/>
              <a:t>, S. </a:t>
            </a:r>
            <a:r>
              <a:rPr lang="en-US" sz="1350" dirty="0" err="1"/>
              <a:t>Sriboonchitta</a:t>
            </a:r>
            <a:r>
              <a:rPr lang="en-US" sz="1350" dirty="0"/>
              <a:t>, &amp; N. </a:t>
            </a:r>
            <a:r>
              <a:rPr lang="en-US" sz="1350" dirty="0" err="1"/>
              <a:t>Chakpitak</a:t>
            </a:r>
            <a:r>
              <a:rPr lang="en-US" sz="1350" dirty="0"/>
              <a:t> (Eds.), </a:t>
            </a:r>
            <a:r>
              <a:rPr lang="en-US" sz="1350" i="1" dirty="0" smtClean="0"/>
              <a:t>Predictive Econometrics 	and </a:t>
            </a:r>
            <a:r>
              <a:rPr lang="en-US" sz="1350" i="1" dirty="0"/>
              <a:t>Big Data</a:t>
            </a:r>
            <a:r>
              <a:rPr lang="en-US" sz="1350" dirty="0"/>
              <a:t> (Vol. 753, pp. 21-35). Springer, Cham.</a:t>
            </a:r>
          </a:p>
          <a:p>
            <a:pPr marL="0" indent="0">
              <a:buNone/>
            </a:pPr>
            <a:r>
              <a:rPr lang="en-US" sz="1350" dirty="0" err="1"/>
              <a:t>Fellegi</a:t>
            </a:r>
            <a:r>
              <a:rPr lang="en-US" sz="1350" dirty="0"/>
              <a:t>, I. P., &amp; </a:t>
            </a:r>
            <a:r>
              <a:rPr lang="en-US" sz="1350" dirty="0" err="1"/>
              <a:t>Sunter</a:t>
            </a:r>
            <a:r>
              <a:rPr lang="en-US" sz="1350" dirty="0"/>
              <a:t>, A. B. (1969). A Theory for Record Linkage. </a:t>
            </a:r>
            <a:r>
              <a:rPr lang="en-US" sz="1350" i="1" dirty="0"/>
              <a:t>Journal of the American Statistical </a:t>
            </a:r>
            <a:r>
              <a:rPr lang="en-US" sz="1350" i="1" dirty="0" smtClean="0"/>
              <a:t>	Association</a:t>
            </a:r>
            <a:r>
              <a:rPr lang="en-US" sz="1350" i="1" dirty="0"/>
              <a:t>, 64</a:t>
            </a:r>
            <a:r>
              <a:rPr lang="en-US" sz="1350" dirty="0"/>
              <a:t>(328), 1183-1210.</a:t>
            </a:r>
          </a:p>
          <a:p>
            <a:pPr marL="0" indent="0">
              <a:buNone/>
            </a:pPr>
            <a:r>
              <a:rPr lang="en-US" sz="1350" dirty="0"/>
              <a:t>Liu, B., Stokes, L., Topping, T., &amp; </a:t>
            </a:r>
            <a:r>
              <a:rPr lang="en-US" sz="1350" dirty="0" err="1"/>
              <a:t>Stunz</a:t>
            </a:r>
            <a:r>
              <a:rPr lang="en-US" sz="1350" dirty="0"/>
              <a:t>, G. (2017). Estimation of a Total from a Population of Unknown </a:t>
            </a:r>
            <a:r>
              <a:rPr lang="en-US" sz="1350" dirty="0" smtClean="0"/>
              <a:t>	Size </a:t>
            </a:r>
            <a:r>
              <a:rPr lang="en-US" sz="1350" dirty="0"/>
              <a:t>and Application to Estimating Recreational Red Snapper Catch in Texas. </a:t>
            </a:r>
            <a:r>
              <a:rPr lang="en-US" sz="1350" i="1" dirty="0"/>
              <a:t>Journal of Survey </a:t>
            </a:r>
            <a:r>
              <a:rPr lang="en-US" sz="1350" i="1" dirty="0" smtClean="0"/>
              <a:t>	Statistics </a:t>
            </a:r>
            <a:r>
              <a:rPr lang="en-US" sz="1350" i="1" dirty="0"/>
              <a:t>and Methodology, 5</a:t>
            </a:r>
            <a:r>
              <a:rPr lang="en-US" sz="1350" dirty="0"/>
              <a:t>(3), 350-317</a:t>
            </a:r>
            <a:r>
              <a:rPr lang="en-US" sz="1350" dirty="0" smtClean="0"/>
              <a:t>.</a:t>
            </a:r>
          </a:p>
          <a:p>
            <a:pPr marL="0" indent="0">
              <a:buNone/>
            </a:pPr>
            <a:r>
              <a:rPr lang="en-US" sz="1350" dirty="0" err="1"/>
              <a:t>Newcombe</a:t>
            </a:r>
            <a:r>
              <a:rPr lang="en-US" sz="1350" dirty="0"/>
              <a:t>, H. B., Kennedy, J. M., </a:t>
            </a:r>
            <a:r>
              <a:rPr lang="en-US" sz="1350" dirty="0" err="1"/>
              <a:t>Axford</a:t>
            </a:r>
            <a:r>
              <a:rPr lang="en-US" sz="1350" dirty="0"/>
              <a:t>, S. J., and James, A. P. (1959</a:t>
            </a:r>
            <a:r>
              <a:rPr lang="en-US" sz="1350" dirty="0" smtClean="0"/>
              <a:t>). Automatic </a:t>
            </a:r>
            <a:r>
              <a:rPr lang="en-US" sz="1350" dirty="0"/>
              <a:t>Linkage of Vital </a:t>
            </a:r>
            <a:r>
              <a:rPr lang="en-US" sz="1350" dirty="0" smtClean="0"/>
              <a:t>	Records</a:t>
            </a:r>
            <a:r>
              <a:rPr lang="en-US" sz="1350" dirty="0"/>
              <a:t>. Science, 130(3381):954–959.</a:t>
            </a:r>
          </a:p>
          <a:p>
            <a:pPr marL="0" indent="0">
              <a:buNone/>
            </a:pPr>
            <a:r>
              <a:rPr lang="en-US" sz="1350" dirty="0" err="1" smtClean="0"/>
              <a:t>Tarnecki</a:t>
            </a:r>
            <a:r>
              <a:rPr lang="en-US" sz="1350" dirty="0"/>
              <a:t>, J. H. and Patterson, W. F. (2015). Changes in Red Snapper Diet and Trophic Ecology Following 	the Deepwater Horizon Oil Spill. Marine and Coastal Fisheries, 7(1):135–147</a:t>
            </a:r>
            <a:r>
              <a:rPr lang="en-US" sz="1350" dirty="0" smtClean="0"/>
              <a:t>.</a:t>
            </a:r>
          </a:p>
          <a:p>
            <a:pPr marL="0" indent="0">
              <a:buNone/>
            </a:pPr>
            <a:r>
              <a:rPr lang="en-US" sz="1350" dirty="0"/>
              <a:t>The National Academies of Sciences, Engineering, and Medicine. 2016. </a:t>
            </a:r>
            <a:r>
              <a:rPr lang="en-US" sz="1350" i="1" dirty="0"/>
              <a:t>Review of the Marine 	Recreational </a:t>
            </a:r>
            <a:r>
              <a:rPr lang="en-US" sz="1350" i="1" dirty="0" smtClean="0"/>
              <a:t>	Information </a:t>
            </a:r>
            <a:r>
              <a:rPr lang="en-US" sz="1350" i="1" dirty="0"/>
              <a:t>Program (MRIP)</a:t>
            </a:r>
            <a:r>
              <a:rPr lang="en-US" sz="1350" dirty="0"/>
              <a:t>. Washington, DC: The National Academies Press. </a:t>
            </a:r>
            <a:r>
              <a:rPr lang="en-US" sz="1350" dirty="0" err="1"/>
              <a:t>doi</a:t>
            </a:r>
            <a:r>
              <a:rPr lang="en-US" sz="1350" dirty="0"/>
              <a:t>: </a:t>
            </a:r>
            <a:r>
              <a:rPr lang="en-US" sz="1350" dirty="0" smtClean="0"/>
              <a:t>10.17226/24640</a:t>
            </a:r>
            <a:endParaRPr lang="en-US" sz="1350" dirty="0"/>
          </a:p>
          <a:p>
            <a:pPr marL="0" indent="0">
              <a:buNone/>
            </a:pPr>
            <a:r>
              <a:rPr lang="en-US" sz="1350" dirty="0" smtClean="0"/>
              <a:t>Williams</a:t>
            </a:r>
            <a:r>
              <a:rPr lang="en-US" sz="1350" dirty="0"/>
              <a:t>, B. (2018). Combining a Probability and a Non-Probability Sample in a Capture-Recapture </a:t>
            </a:r>
            <a:r>
              <a:rPr lang="en-US" sz="1350" dirty="0" smtClean="0"/>
              <a:t>Setting</a:t>
            </a:r>
            <a:r>
              <a:rPr lang="en-US" sz="1350" dirty="0"/>
              <a:t>. </a:t>
            </a:r>
            <a:r>
              <a:rPr lang="en-US" sz="1350" dirty="0" smtClean="0"/>
              <a:t>	</a:t>
            </a:r>
            <a:r>
              <a:rPr lang="en-US" sz="1350" i="1" dirty="0" smtClean="0"/>
              <a:t>Journal of Open </a:t>
            </a:r>
            <a:r>
              <a:rPr lang="en-US" sz="1350" i="1" dirty="0"/>
              <a:t>Source Software</a:t>
            </a:r>
            <a:r>
              <a:rPr lang="en-US" sz="1350" dirty="0"/>
              <a:t>, 3(28), 886, https://doi.org/10.21105/joss.00886.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69458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75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97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1181101"/>
            <a:ext cx="8555831" cy="3877702"/>
          </a:xfrm>
        </p:spPr>
        <p:txBody>
          <a:bodyPr>
            <a:normAutofit/>
          </a:bodyPr>
          <a:lstStyle/>
          <a:p>
            <a:r>
              <a:rPr lang="en-US" dirty="0" smtClean="0"/>
              <a:t>NOAA estimates the total fish caught by recreational anglers</a:t>
            </a:r>
          </a:p>
          <a:p>
            <a:endParaRPr lang="en-US" dirty="0" smtClean="0"/>
          </a:p>
          <a:p>
            <a:r>
              <a:rPr lang="en-US" dirty="0" smtClean="0"/>
              <a:t>Catch </a:t>
            </a:r>
            <a:r>
              <a:rPr lang="en-US" dirty="0" smtClean="0"/>
              <a:t>= </a:t>
            </a:r>
            <a:r>
              <a:rPr lang="en-US" i="1" dirty="0"/>
              <a:t>Catch per Unit Effort</a:t>
            </a:r>
            <a:r>
              <a:rPr lang="en-US" dirty="0"/>
              <a:t>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i="1" dirty="0" smtClean="0"/>
              <a:t>Effort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CPUE</a:t>
            </a:r>
            <a:r>
              <a:rPr lang="en-US" dirty="0" smtClean="0"/>
              <a:t> </a:t>
            </a:r>
            <a:r>
              <a:rPr lang="en-US" dirty="0"/>
              <a:t>is estimated from </a:t>
            </a:r>
            <a:r>
              <a:rPr lang="en-US" dirty="0" smtClean="0"/>
              <a:t>a public </a:t>
            </a:r>
            <a:r>
              <a:rPr lang="en-US" dirty="0"/>
              <a:t>dockside intercept </a:t>
            </a:r>
            <a:r>
              <a:rPr lang="en-US" dirty="0" smtClean="0"/>
              <a:t>survey</a:t>
            </a:r>
          </a:p>
          <a:p>
            <a:endParaRPr lang="en-US" dirty="0" smtClean="0"/>
          </a:p>
          <a:p>
            <a:r>
              <a:rPr lang="en-US" i="1" dirty="0" smtClean="0"/>
              <a:t>Effort</a:t>
            </a:r>
            <a:r>
              <a:rPr lang="en-US" dirty="0" smtClean="0"/>
              <a:t> </a:t>
            </a:r>
            <a:r>
              <a:rPr lang="en-US" dirty="0"/>
              <a:t>is estimated from an </a:t>
            </a:r>
            <a:r>
              <a:rPr lang="en-US" dirty="0" smtClean="0"/>
              <a:t>address-based mail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194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mail survey suffers from low response rates and lengthy estimation</a:t>
            </a:r>
          </a:p>
          <a:p>
            <a:endParaRPr lang="en-US" dirty="0" smtClean="0"/>
          </a:p>
          <a:p>
            <a:r>
              <a:rPr lang="en-US" dirty="0" smtClean="0"/>
              <a:t>The National Research Council has recommended electronic reporting </a:t>
            </a:r>
          </a:p>
          <a:p>
            <a:endParaRPr lang="en-US" dirty="0"/>
          </a:p>
          <a:p>
            <a:r>
              <a:rPr lang="en-US" dirty="0" smtClean="0"/>
              <a:t>Electronic reporting may allow for near real time estimation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95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9" y="1089398"/>
            <a:ext cx="8555831" cy="1240145"/>
          </a:xfrm>
        </p:spPr>
        <p:txBody>
          <a:bodyPr>
            <a:normAutofit/>
          </a:bodyPr>
          <a:lstStyle/>
          <a:p>
            <a:r>
              <a:rPr lang="en-US" dirty="0" smtClean="0"/>
              <a:t>NOAA is experimenting with allowing recreational charter captains to self-report 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999" y="2150755"/>
            <a:ext cx="4261073" cy="275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899" y="2541778"/>
            <a:ext cx="37533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lvl="0" indent="-174625" defTabSz="514337" fontAlgn="base">
              <a:lnSpc>
                <a:spcPct val="90000"/>
              </a:lnSpc>
              <a:spcAft>
                <a:spcPts val="900"/>
              </a:spcAft>
              <a:buClr>
                <a:srgbClr val="66695B">
                  <a:lumMod val="60000"/>
                  <a:lumOff val="40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  <a:latin typeface="Helvetica LT Std" panose="020B0504020202020204" pitchFamily="34" charset="0"/>
              </a:rPr>
              <a:t>Captains volunteer to participate – this data can hopefully replace the mail survey and improve estimation</a:t>
            </a:r>
            <a:endParaRPr lang="en-US" sz="2400" dirty="0">
              <a:solidFill>
                <a:prstClr val="white"/>
              </a:solidFill>
              <a:latin typeface="Helvetica L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85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98" y="1085916"/>
            <a:ext cx="8555831" cy="3635829"/>
          </a:xfrm>
        </p:spPr>
        <p:txBody>
          <a:bodyPr>
            <a:normAutofit/>
          </a:bodyPr>
          <a:lstStyle/>
          <a:p>
            <a:r>
              <a:rPr lang="en-US" dirty="0" smtClean="0"/>
              <a:t>The self-reports constitute a non-probability sample</a:t>
            </a:r>
          </a:p>
          <a:p>
            <a:endParaRPr lang="en-US" dirty="0"/>
          </a:p>
          <a:p>
            <a:r>
              <a:rPr lang="en-US" dirty="0" smtClean="0"/>
              <a:t>Estimators using data from non-probability samples may suffer</a:t>
            </a:r>
          </a:p>
          <a:p>
            <a:endParaRPr lang="en-US" dirty="0"/>
          </a:p>
          <a:p>
            <a:r>
              <a:rPr lang="en-US" dirty="0" smtClean="0"/>
              <a:t>The self-reports are a large sample containing useful information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1409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Liu et al. (2017) and </a:t>
            </a:r>
            <a:r>
              <a:rPr lang="en-US" dirty="0" err="1"/>
              <a:t>Breidt</a:t>
            </a:r>
            <a:r>
              <a:rPr lang="en-US" dirty="0"/>
              <a:t>, </a:t>
            </a:r>
            <a:r>
              <a:rPr lang="en-US" dirty="0" err="1"/>
              <a:t>Opsomer</a:t>
            </a:r>
            <a:r>
              <a:rPr lang="en-US" dirty="0"/>
              <a:t>, &amp; Huang (2018)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self-reports as auxiliary information, allowing evaluation of the </a:t>
            </a:r>
            <a:r>
              <a:rPr lang="en-US" dirty="0" smtClean="0"/>
              <a:t>estimators</a:t>
            </a:r>
          </a:p>
          <a:p>
            <a:endParaRPr lang="en-US" dirty="0"/>
          </a:p>
          <a:p>
            <a:r>
              <a:rPr lang="en-US" dirty="0"/>
              <a:t>The proposed estimators use capture-recapture methodology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78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9" y="0"/>
            <a:ext cx="8555831" cy="691978"/>
          </a:xfrm>
        </p:spPr>
        <p:txBody>
          <a:bodyPr/>
          <a:lstStyle/>
          <a:p>
            <a:pPr algn="ctr"/>
            <a:r>
              <a:rPr lang="en-US" dirty="0" smtClean="0"/>
              <a:t>Capture-Recapture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6052" y="1264665"/>
            <a:ext cx="7599405" cy="37466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64001" y="734594"/>
            <a:ext cx="2983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dirty="0" smtClean="0">
                <a:solidFill>
                  <a:schemeClr val="bg1"/>
                </a:solidFill>
              </a:rPr>
              <a:t> fish in the pond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37" y="1641866"/>
            <a:ext cx="1444266" cy="46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28" y="3579277"/>
            <a:ext cx="1161251" cy="3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8" y="2215128"/>
            <a:ext cx="1420957" cy="452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35" y="4188939"/>
            <a:ext cx="1250612" cy="39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4" y="3437410"/>
            <a:ext cx="1473884" cy="469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64" y="2235772"/>
            <a:ext cx="1255879" cy="4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8" y="2769558"/>
            <a:ext cx="1456756" cy="464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87" y="2088566"/>
            <a:ext cx="1335729" cy="425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" y="2832952"/>
            <a:ext cx="1502452" cy="478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69" y="3509826"/>
            <a:ext cx="1434347" cy="456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17" y="3966786"/>
            <a:ext cx="1333137" cy="424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3" y="3808455"/>
            <a:ext cx="1085317" cy="3457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06" y="4252333"/>
            <a:ext cx="1437025" cy="457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11" y="2610910"/>
            <a:ext cx="1447446" cy="461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3" y="2832952"/>
            <a:ext cx="1365976" cy="435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61" y="2260265"/>
            <a:ext cx="1125948" cy="358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43" y="1705942"/>
            <a:ext cx="1201015" cy="3826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57" y="3138001"/>
            <a:ext cx="1228828" cy="391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26" y="3205829"/>
            <a:ext cx="1172212" cy="37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7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99" y="0"/>
            <a:ext cx="8555831" cy="691978"/>
          </a:xfrm>
        </p:spPr>
        <p:txBody>
          <a:bodyPr/>
          <a:lstStyle/>
          <a:p>
            <a:pPr algn="ctr"/>
            <a:r>
              <a:rPr lang="en-US" dirty="0" smtClean="0"/>
              <a:t>Capture-Recapture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6052" y="1264665"/>
            <a:ext cx="7599405" cy="374667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90226" y="733891"/>
                <a:ext cx="55853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Day 1: Catch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</a:rPr>
                  <a:t>fish </a:t>
                </a:r>
                <a:r>
                  <a:rPr lang="en-US" sz="2800" dirty="0">
                    <a:solidFill>
                      <a:schemeClr val="bg1"/>
                    </a:solidFill>
                  </a:rPr>
                  <a:t>and tag them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226" y="733891"/>
                <a:ext cx="5585375" cy="523220"/>
              </a:xfrm>
              <a:prstGeom prst="rect">
                <a:avLst/>
              </a:prstGeom>
              <a:blipFill>
                <a:blip r:embed="rId2"/>
                <a:stretch>
                  <a:fillRect l="-2181" t="-11628" r="-10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37" y="1641866"/>
            <a:ext cx="1444266" cy="46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28" y="3579277"/>
            <a:ext cx="1161251" cy="369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78" y="2215128"/>
            <a:ext cx="1420957" cy="4526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35" y="4188939"/>
            <a:ext cx="1250612" cy="398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84" y="3437410"/>
            <a:ext cx="1473884" cy="469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64" y="2235772"/>
            <a:ext cx="1255879" cy="4001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68" y="2769558"/>
            <a:ext cx="1456756" cy="4640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87" y="2088566"/>
            <a:ext cx="1335729" cy="425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25" y="2832952"/>
            <a:ext cx="1502452" cy="478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69" y="3509826"/>
            <a:ext cx="1434347" cy="456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17" y="3966786"/>
            <a:ext cx="1333137" cy="4247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783" y="3808455"/>
            <a:ext cx="1085317" cy="3457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06" y="4252333"/>
            <a:ext cx="1437025" cy="4578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11" y="2610910"/>
            <a:ext cx="1447446" cy="4611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363" y="2832952"/>
            <a:ext cx="1365976" cy="4351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661" y="2260265"/>
            <a:ext cx="1125948" cy="358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843" y="1705942"/>
            <a:ext cx="1201015" cy="38262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957" y="3138001"/>
            <a:ext cx="1228828" cy="391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933" y="3199341"/>
            <a:ext cx="1219641" cy="388558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2718669" y="1719570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5353715" y="1728109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817331" y="4319221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5747495" y="3226267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1634145" y="2279703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2905448" y="2821181"/>
            <a:ext cx="335499" cy="29265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50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UniversityTemplate2016">
  <a:themeElements>
    <a:clrScheme name="SMU Palette 2016">
      <a:dk1>
        <a:sysClr val="windowText" lastClr="000000"/>
      </a:dk1>
      <a:lt1>
        <a:sysClr val="window" lastClr="FFFFFF"/>
      </a:lt1>
      <a:dk2>
        <a:srgbClr val="005DA9"/>
      </a:dk2>
      <a:lt2>
        <a:srgbClr val="CDCFCE"/>
      </a:lt2>
      <a:accent1>
        <a:srgbClr val="5E84BE"/>
      </a:accent1>
      <a:accent2>
        <a:srgbClr val="B10000"/>
      </a:accent2>
      <a:accent3>
        <a:srgbClr val="E2D8B9"/>
      </a:accent3>
      <a:accent4>
        <a:srgbClr val="D49F0E"/>
      </a:accent4>
      <a:accent5>
        <a:srgbClr val="457E28"/>
      </a:accent5>
      <a:accent6>
        <a:srgbClr val="66695B"/>
      </a:accent6>
      <a:hlink>
        <a:srgbClr val="619FFA"/>
      </a:hlink>
      <a:folHlink>
        <a:srgbClr val="FF3737"/>
      </a:folHlink>
    </a:clrScheme>
    <a:fontScheme name="SMU 2016">
      <a:majorFont>
        <a:latin typeface="Palatino Linotype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U Campus Template 2016.potx" id="{5BB5FD36-020D-4A45-9F7E-7A10706E850B}" vid="{D50E9D77-49AA-4337-8F05-E04A2AB071FD}"/>
    </a:ext>
  </a:extLst>
</a:theme>
</file>

<file path=ppt/theme/theme2.xml><?xml version="1.0" encoding="utf-8"?>
<a:theme xmlns:a="http://schemas.openxmlformats.org/drawingml/2006/main" name="SMUThemeJune2017">
  <a:themeElements>
    <a:clrScheme name="SMU Palette 2016">
      <a:dk1>
        <a:sysClr val="windowText" lastClr="000000"/>
      </a:dk1>
      <a:lt1>
        <a:sysClr val="window" lastClr="FFFFFF"/>
      </a:lt1>
      <a:dk2>
        <a:srgbClr val="005DA9"/>
      </a:dk2>
      <a:lt2>
        <a:srgbClr val="CDCFCE"/>
      </a:lt2>
      <a:accent1>
        <a:srgbClr val="5E84BE"/>
      </a:accent1>
      <a:accent2>
        <a:srgbClr val="B10000"/>
      </a:accent2>
      <a:accent3>
        <a:srgbClr val="E2D8B9"/>
      </a:accent3>
      <a:accent4>
        <a:srgbClr val="D49F0E"/>
      </a:accent4>
      <a:accent5>
        <a:srgbClr val="457E28"/>
      </a:accent5>
      <a:accent6>
        <a:srgbClr val="66695B"/>
      </a:accent6>
      <a:hlink>
        <a:srgbClr val="619FFA"/>
      </a:hlink>
      <a:folHlink>
        <a:srgbClr val="FF3737"/>
      </a:folHlink>
    </a:clrScheme>
    <a:fontScheme name="SMU 2016">
      <a:majorFont>
        <a:latin typeface="Palatino Linotype"/>
        <a:ea typeface=""/>
        <a:cs typeface=""/>
      </a:majorFont>
      <a:minorFont>
        <a:latin typeface="Helvetica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UThemeJune2017" id="{6CE5CF7F-E433-47EC-B4C3-42CCD5B87159}" vid="{98A82494-0B3C-4361-A89B-532B84D7F1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F7EA714CC39040883754BC4B32E8BA" ma:contentTypeVersion="0" ma:contentTypeDescription="Create a new document." ma:contentTypeScope="" ma:versionID="82fca3889656e9b49c3f85370df2045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9C28EF2-5F72-4F36-9FAB-E29A52179F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E5588E-D5D4-4A9C-9FD2-3305314A5B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F30D25C-2B8C-4E8E-A3EA-861E33399DB6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DCAlumniRoadshow_Mar2016_BradCheves (MBP)</Template>
  <TotalTime>52127</TotalTime>
  <Words>767</Words>
  <Application>Microsoft Office PowerPoint</Application>
  <PresentationFormat>On-screen Show (16:9)</PresentationFormat>
  <Paragraphs>172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Arial</vt:lpstr>
      <vt:lpstr>Calibri</vt:lpstr>
      <vt:lpstr>Cambria Math</vt:lpstr>
      <vt:lpstr>Helvetica LT Std</vt:lpstr>
      <vt:lpstr>Palatino Linotype</vt:lpstr>
      <vt:lpstr>Times New Roman</vt:lpstr>
      <vt:lpstr>3_UniversityTemplate2016</vt:lpstr>
      <vt:lpstr>SMUThemeJune2017</vt:lpstr>
      <vt:lpstr>Understanding the Effects of Record Linkage on Estimation of Total when Combining a Big Data Source with a Probability Sample</vt:lpstr>
      <vt:lpstr>Introduction</vt:lpstr>
      <vt:lpstr>Background</vt:lpstr>
      <vt:lpstr>Problems</vt:lpstr>
      <vt:lpstr>Electronic Reporting</vt:lpstr>
      <vt:lpstr>Electronic Reporting</vt:lpstr>
      <vt:lpstr>Current Methods</vt:lpstr>
      <vt:lpstr>Capture-Recapture</vt:lpstr>
      <vt:lpstr>Capture-Recapture</vt:lpstr>
      <vt:lpstr>Capture-Recapture</vt:lpstr>
      <vt:lpstr>Capture-Recapture</vt:lpstr>
      <vt:lpstr>PowerPoint Presentation</vt:lpstr>
      <vt:lpstr>Sampling Setup</vt:lpstr>
      <vt:lpstr>Estimator</vt:lpstr>
      <vt:lpstr>Matching Errors</vt:lpstr>
      <vt:lpstr>Matching Error Types</vt:lpstr>
      <vt:lpstr>Record Linkage</vt:lpstr>
      <vt:lpstr>Record Linkage</vt:lpstr>
      <vt:lpstr>Record Linkage</vt:lpstr>
      <vt:lpstr>Example</vt:lpstr>
      <vt:lpstr>Augmenting GPS Data</vt:lpstr>
      <vt:lpstr>Additional Linking Variables</vt:lpstr>
      <vt:lpstr>Score Distribution</vt:lpstr>
      <vt:lpstr>Score Distribution</vt:lpstr>
      <vt:lpstr>PowerPoint Presentation</vt:lpstr>
      <vt:lpstr>Estimates - Red Snapper Harvest 2017 </vt:lpstr>
      <vt:lpstr>Current and Future Work</vt:lpstr>
      <vt:lpstr>References</vt:lpstr>
      <vt:lpstr>Thank you!</vt:lpstr>
    </vt:vector>
  </TitlesOfParts>
  <Company>Southern Methodist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Snow, Andrew</dc:creator>
  <cp:lastModifiedBy>Williams, Benjamin</cp:lastModifiedBy>
  <cp:revision>773</cp:revision>
  <cp:lastPrinted>2017-04-26T00:32:18Z</cp:lastPrinted>
  <dcterms:created xsi:type="dcterms:W3CDTF">2013-05-07T11:43:08Z</dcterms:created>
  <dcterms:modified xsi:type="dcterms:W3CDTF">2018-10-18T22:09:15Z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0x0101005AF7EA714CC39040883754BC4B32E8BA</vt:lpwstr>
  </property>
</Properties>
</file>