
<file path=[Content_Types].xml><?xml version="1.0" encoding="utf-8"?>
<Types xmlns="http://schemas.openxmlformats.org/package/2006/content-types">
  <Default Extension="bin" ContentType="application/vnd.openxmlformats-officedocument.oleObject"/>
  <Default Extension="png" ContentType="image/png"/>
  <Default Extension="wmf" ContentType="image/x-wmf"/>
  <Default Extension="jpeg" ContentType="image/jpeg"/>
  <Default Extension="rels" ContentType="application/vnd.openxmlformats-package.relationships+xml"/>
  <Default Extension="xml" ContentType="application/xml"/>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charts/chart2.xml" ContentType="application/vnd.openxmlformats-officedocument.drawingml.chart+xml"/>
  <Override PartName="/ppt/charts/style1.xml" ContentType="application/vnd.ms-office.chartstyle+xml"/>
  <Override PartName="/ppt/charts/colors1.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48" r:id="rId1"/>
  </p:sldMasterIdLst>
  <p:notesMasterIdLst>
    <p:notesMasterId r:id="rId25"/>
  </p:notesMasterIdLst>
  <p:sldIdLst>
    <p:sldId id="256" r:id="rId2"/>
    <p:sldId id="257" r:id="rId3"/>
    <p:sldId id="259" r:id="rId4"/>
    <p:sldId id="260" r:id="rId5"/>
    <p:sldId id="261" r:id="rId6"/>
    <p:sldId id="262" r:id="rId7"/>
    <p:sldId id="263" r:id="rId8"/>
    <p:sldId id="264" r:id="rId9"/>
    <p:sldId id="275" r:id="rId10"/>
    <p:sldId id="265" r:id="rId11"/>
    <p:sldId id="266" r:id="rId12"/>
    <p:sldId id="267" r:id="rId13"/>
    <p:sldId id="268" r:id="rId14"/>
    <p:sldId id="269" r:id="rId15"/>
    <p:sldId id="278" r:id="rId16"/>
    <p:sldId id="279" r:id="rId17"/>
    <p:sldId id="280" r:id="rId18"/>
    <p:sldId id="281" r:id="rId19"/>
    <p:sldId id="284" r:id="rId20"/>
    <p:sldId id="283" r:id="rId21"/>
    <p:sldId id="271" r:id="rId22"/>
    <p:sldId id="272" r:id="rId23"/>
    <p:sldId id="274" r:id="rId2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8025" autoAdjust="0"/>
    <p:restoredTop sz="94660"/>
  </p:normalViewPr>
  <p:slideViewPr>
    <p:cSldViewPr snapToGrid="0">
      <p:cViewPr varScale="1">
        <p:scale>
          <a:sx n="66" d="100"/>
          <a:sy n="66" d="100"/>
        </p:scale>
        <p:origin x="72" y="21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charts/_rels/chart1.xml.rels><?xml version="1.0" encoding="UTF-8" standalone="yes"?>
<Relationships xmlns="http://schemas.openxmlformats.org/package/2006/relationships"><Relationship Id="rId1" Type="http://schemas.openxmlformats.org/officeDocument/2006/relationships/oleObject" Target="../embeddings/oleObject9.bin"/></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hart>
    <c:autoTitleDeleted val="1"/>
    <c:plotArea>
      <c:layout>
        <c:manualLayout>
          <c:layoutTarget val="inner"/>
          <c:xMode val="edge"/>
          <c:yMode val="edge"/>
          <c:x val="4.0862315484221798E-2"/>
          <c:y val="5.11006930970474E-2"/>
          <c:w val="0.56519225863505695"/>
          <c:h val="0.92200283615636403"/>
        </c:manualLayout>
      </c:layout>
      <c:scatterChart>
        <c:scatterStyle val="lineMarker"/>
        <c:varyColors val="0"/>
        <c:ser>
          <c:idx val="5"/>
          <c:order val="0"/>
          <c:tx>
            <c:strRef>
              <c:f>Figures!$H$2</c:f>
              <c:strCache>
                <c:ptCount val="1"/>
                <c:pt idx="0">
                  <c:v>True Standardized Bias</c:v>
                </c:pt>
              </c:strCache>
            </c:strRef>
          </c:tx>
          <c:spPr>
            <a:ln w="31750">
              <a:noFill/>
            </a:ln>
          </c:spPr>
          <c:marker>
            <c:symbol val="circle"/>
            <c:size val="7"/>
            <c:spPr>
              <a:noFill/>
              <a:ln>
                <a:solidFill>
                  <a:srgbClr val="FF0000"/>
                </a:solidFill>
              </a:ln>
            </c:spPr>
          </c:marker>
          <c:trendline>
            <c:name>Linear (Correlation coefficient 0.65)</c:name>
            <c:spPr>
              <a:ln>
                <a:solidFill>
                  <a:srgbClr val="FF0000"/>
                </a:solidFill>
              </a:ln>
            </c:spPr>
            <c:trendlineType val="linear"/>
            <c:dispRSqr val="0"/>
            <c:dispEq val="0"/>
          </c:trendline>
          <c:xVal>
            <c:numRef>
              <c:f>Figures!$E$3:$E$30</c:f>
              <c:numCache>
                <c:formatCode>General</c:formatCode>
                <c:ptCount val="28"/>
                <c:pt idx="0">
                  <c:v>6.8292404745763091E-2</c:v>
                </c:pt>
                <c:pt idx="1">
                  <c:v>8.9812362108349142E-2</c:v>
                </c:pt>
                <c:pt idx="2">
                  <c:v>-4.6702993890214047E-2</c:v>
                </c:pt>
                <c:pt idx="3">
                  <c:v>-2.689996868589278E-2</c:v>
                </c:pt>
                <c:pt idx="4">
                  <c:v>-4.5574787336405062E-3</c:v>
                </c:pt>
                <c:pt idx="5">
                  <c:v>5.4997257869530441E-2</c:v>
                </c:pt>
                <c:pt idx="6">
                  <c:v>2.5331000746432082E-2</c:v>
                </c:pt>
                <c:pt idx="7">
                  <c:v>3.1214262885809373E-2</c:v>
                </c:pt>
                <c:pt idx="8">
                  <c:v>6.7114199095865634E-2</c:v>
                </c:pt>
                <c:pt idx="9">
                  <c:v>3.8710893029719061E-3</c:v>
                </c:pt>
                <c:pt idx="10">
                  <c:v>-9.7022456843619351E-3</c:v>
                </c:pt>
                <c:pt idx="11">
                  <c:v>6.2558345702920459E-2</c:v>
                </c:pt>
                <c:pt idx="12">
                  <c:v>8.3924409077648046E-2</c:v>
                </c:pt>
                <c:pt idx="13">
                  <c:v>-5.6105438380883492E-2</c:v>
                </c:pt>
                <c:pt idx="14">
                  <c:v>6.2383244571335109E-2</c:v>
                </c:pt>
                <c:pt idx="15">
                  <c:v>5.2069495962488291E-2</c:v>
                </c:pt>
                <c:pt idx="16">
                  <c:v>9.0322370110219236E-2</c:v>
                </c:pt>
                <c:pt idx="17">
                  <c:v>2.785120942513486E-2</c:v>
                </c:pt>
                <c:pt idx="18">
                  <c:v>3.7640699679022151E-2</c:v>
                </c:pt>
                <c:pt idx="19">
                  <c:v>-8.6454712807624151E-3</c:v>
                </c:pt>
                <c:pt idx="20">
                  <c:v>1.1836191096330483E-2</c:v>
                </c:pt>
                <c:pt idx="21">
                  <c:v>-2.1222855736555283E-3</c:v>
                </c:pt>
                <c:pt idx="22">
                  <c:v>-2.9680337515188667E-2</c:v>
                </c:pt>
                <c:pt idx="23">
                  <c:v>-1.3238417551639396E-2</c:v>
                </c:pt>
                <c:pt idx="24">
                  <c:v>7.8528750146341121E-3</c:v>
                </c:pt>
                <c:pt idx="25">
                  <c:v>-3.0605344929812359E-2</c:v>
                </c:pt>
                <c:pt idx="26">
                  <c:v>1.1305840693682111E-2</c:v>
                </c:pt>
                <c:pt idx="27">
                  <c:v>9.4654111754306249E-3</c:v>
                </c:pt>
              </c:numCache>
            </c:numRef>
          </c:xVal>
          <c:yVal>
            <c:numRef>
              <c:f>Figures!$H$3:$H$30</c:f>
              <c:numCache>
                <c:formatCode>General</c:formatCode>
                <c:ptCount val="28"/>
                <c:pt idx="0">
                  <c:v>6.9306795298245363E-2</c:v>
                </c:pt>
                <c:pt idx="1">
                  <c:v>9.0105198081059532E-2</c:v>
                </c:pt>
                <c:pt idx="2">
                  <c:v>-4.2515654663577158E-2</c:v>
                </c:pt>
                <c:pt idx="3">
                  <c:v>-2.3713599858274492E-2</c:v>
                </c:pt>
                <c:pt idx="4">
                  <c:v>-3.2230913058900763E-3</c:v>
                </c:pt>
                <c:pt idx="5">
                  <c:v>-4.214090566536992E-3</c:v>
                </c:pt>
                <c:pt idx="6">
                  <c:v>3.5871463919107983E-2</c:v>
                </c:pt>
                <c:pt idx="7">
                  <c:v>-1.5258427668872022E-2</c:v>
                </c:pt>
                <c:pt idx="8">
                  <c:v>8.5724537822641667E-2</c:v>
                </c:pt>
                <c:pt idx="9">
                  <c:v>1.8698075615038019E-2</c:v>
                </c:pt>
                <c:pt idx="10">
                  <c:v>-1.1558269943386251E-2</c:v>
                </c:pt>
                <c:pt idx="11">
                  <c:v>6.2771483467514724E-2</c:v>
                </c:pt>
                <c:pt idx="12">
                  <c:v>2.1929314063598677E-2</c:v>
                </c:pt>
                <c:pt idx="13">
                  <c:v>-1.9431765807823274E-2</c:v>
                </c:pt>
                <c:pt idx="14">
                  <c:v>1.7255635672387606E-2</c:v>
                </c:pt>
                <c:pt idx="15">
                  <c:v>9.6219344138869425E-3</c:v>
                </c:pt>
                <c:pt idx="16">
                  <c:v>1.1558392632815809E-2</c:v>
                </c:pt>
                <c:pt idx="17">
                  <c:v>2.7013106991956044E-2</c:v>
                </c:pt>
                <c:pt idx="18">
                  <c:v>5.0172624612607387E-2</c:v>
                </c:pt>
                <c:pt idx="19">
                  <c:v>-1.1966874185156632E-3</c:v>
                </c:pt>
                <c:pt idx="20">
                  <c:v>2.9193271067533076E-2</c:v>
                </c:pt>
                <c:pt idx="21">
                  <c:v>9.0229348554587314E-3</c:v>
                </c:pt>
                <c:pt idx="22">
                  <c:v>1.3630582259827374E-2</c:v>
                </c:pt>
                <c:pt idx="23">
                  <c:v>2.6056168442082597E-2</c:v>
                </c:pt>
                <c:pt idx="24">
                  <c:v>1.5525584405907254E-2</c:v>
                </c:pt>
                <c:pt idx="25">
                  <c:v>9.7220447608327692E-3</c:v>
                </c:pt>
                <c:pt idx="26">
                  <c:v>-5.3245309459607716E-3</c:v>
                </c:pt>
                <c:pt idx="27">
                  <c:v>1.090936477093144E-2</c:v>
                </c:pt>
              </c:numCache>
            </c:numRef>
          </c:yVal>
          <c:smooth val="0"/>
          <c:extLst>
            <c:ext xmlns:c16="http://schemas.microsoft.com/office/drawing/2014/chart" uri="{C3380CC4-5D6E-409C-BE32-E72D297353CC}">
              <c16:uniqueId val="{00000001-DE59-456A-9F62-2E0C406A9428}"/>
            </c:ext>
          </c:extLst>
        </c:ser>
        <c:ser>
          <c:idx val="0"/>
          <c:order val="1"/>
          <c:tx>
            <c:v>True Standardized Bias (rho&gt;0.4)</c:v>
          </c:tx>
          <c:spPr>
            <a:ln w="31750">
              <a:noFill/>
            </a:ln>
          </c:spPr>
          <c:marker>
            <c:symbol val="circle"/>
            <c:size val="7"/>
            <c:spPr>
              <a:solidFill>
                <a:schemeClr val="accent1"/>
              </a:solidFill>
              <a:ln>
                <a:noFill/>
              </a:ln>
            </c:spPr>
          </c:marker>
          <c:trendline>
            <c:name>Linear (rho&gt;0.4)(Correlation coefficient 0.86)</c:name>
            <c:trendlineType val="linear"/>
            <c:dispRSqr val="0"/>
            <c:dispEq val="0"/>
          </c:trendline>
          <c:xVal>
            <c:numRef>
              <c:f>Figures!$E$3:$E$14</c:f>
              <c:numCache>
                <c:formatCode>General</c:formatCode>
                <c:ptCount val="12"/>
                <c:pt idx="0">
                  <c:v>6.8292404745763091E-2</c:v>
                </c:pt>
                <c:pt idx="1">
                  <c:v>8.9812362108349142E-2</c:v>
                </c:pt>
                <c:pt idx="2">
                  <c:v>-4.6702993890214047E-2</c:v>
                </c:pt>
                <c:pt idx="3">
                  <c:v>-2.689996868589278E-2</c:v>
                </c:pt>
                <c:pt idx="4">
                  <c:v>-4.5574787336405062E-3</c:v>
                </c:pt>
                <c:pt idx="5">
                  <c:v>5.4997257869530441E-2</c:v>
                </c:pt>
                <c:pt idx="6">
                  <c:v>2.5331000746432082E-2</c:v>
                </c:pt>
                <c:pt idx="7">
                  <c:v>3.1214262885809373E-2</c:v>
                </c:pt>
                <c:pt idx="8">
                  <c:v>6.7114199095865634E-2</c:v>
                </c:pt>
                <c:pt idx="9">
                  <c:v>3.8710893029719061E-3</c:v>
                </c:pt>
                <c:pt idx="10">
                  <c:v>-9.7022456843619351E-3</c:v>
                </c:pt>
                <c:pt idx="11">
                  <c:v>6.2558345702920459E-2</c:v>
                </c:pt>
              </c:numCache>
            </c:numRef>
          </c:xVal>
          <c:yVal>
            <c:numRef>
              <c:f>Figures!$H$3:$H$14</c:f>
              <c:numCache>
                <c:formatCode>General</c:formatCode>
                <c:ptCount val="12"/>
                <c:pt idx="0">
                  <c:v>6.9306795298245363E-2</c:v>
                </c:pt>
                <c:pt idx="1">
                  <c:v>9.0105198081059532E-2</c:v>
                </c:pt>
                <c:pt idx="2">
                  <c:v>-4.2515654663577158E-2</c:v>
                </c:pt>
                <c:pt idx="3">
                  <c:v>-2.3713599858274492E-2</c:v>
                </c:pt>
                <c:pt idx="4">
                  <c:v>-3.2230913058900763E-3</c:v>
                </c:pt>
                <c:pt idx="5">
                  <c:v>-4.214090566536992E-3</c:v>
                </c:pt>
                <c:pt idx="6">
                  <c:v>3.5871463919107983E-2</c:v>
                </c:pt>
                <c:pt idx="7">
                  <c:v>-1.5258427668872022E-2</c:v>
                </c:pt>
                <c:pt idx="8">
                  <c:v>8.5724537822641667E-2</c:v>
                </c:pt>
                <c:pt idx="9">
                  <c:v>1.8698075615038019E-2</c:v>
                </c:pt>
                <c:pt idx="10">
                  <c:v>-1.1558269943386251E-2</c:v>
                </c:pt>
                <c:pt idx="11">
                  <c:v>6.2771483467514724E-2</c:v>
                </c:pt>
              </c:numCache>
            </c:numRef>
          </c:yVal>
          <c:smooth val="0"/>
          <c:extLst>
            <c:ext xmlns:c16="http://schemas.microsoft.com/office/drawing/2014/chart" uri="{C3380CC4-5D6E-409C-BE32-E72D297353CC}">
              <c16:uniqueId val="{00000003-DE59-456A-9F62-2E0C406A9428}"/>
            </c:ext>
          </c:extLst>
        </c:ser>
        <c:ser>
          <c:idx val="1"/>
          <c:order val="2"/>
          <c:tx>
            <c:v>   </c:v>
          </c:tx>
          <c:spPr>
            <a:ln w="31750">
              <a:noFill/>
            </a:ln>
          </c:spPr>
          <c:marker>
            <c:symbol val="none"/>
          </c:marker>
          <c:trendline>
            <c:name> y = x</c:name>
            <c:spPr>
              <a:ln w="12700">
                <a:solidFill>
                  <a:srgbClr val="008000"/>
                </a:solidFill>
                <a:prstDash val="dash"/>
              </a:ln>
            </c:spPr>
            <c:trendlineType val="linear"/>
            <c:dispRSqr val="0"/>
            <c:dispEq val="0"/>
          </c:trendline>
          <c:xVal>
            <c:numRef>
              <c:f>Figures!$K$3:$K$6</c:f>
              <c:numCache>
                <c:formatCode>General</c:formatCode>
                <c:ptCount val="4"/>
                <c:pt idx="0">
                  <c:v>0.1</c:v>
                </c:pt>
                <c:pt idx="1">
                  <c:v>-0.1</c:v>
                </c:pt>
                <c:pt idx="2">
                  <c:v>0.15</c:v>
                </c:pt>
                <c:pt idx="3">
                  <c:v>-0.15</c:v>
                </c:pt>
              </c:numCache>
            </c:numRef>
          </c:xVal>
          <c:yVal>
            <c:numRef>
              <c:f>Figures!$J$3:$J$6</c:f>
              <c:numCache>
                <c:formatCode>General</c:formatCode>
                <c:ptCount val="4"/>
                <c:pt idx="0">
                  <c:v>0.1</c:v>
                </c:pt>
                <c:pt idx="1">
                  <c:v>-0.1</c:v>
                </c:pt>
                <c:pt idx="2">
                  <c:v>0.15</c:v>
                </c:pt>
                <c:pt idx="3">
                  <c:v>-0.15</c:v>
                </c:pt>
              </c:numCache>
            </c:numRef>
          </c:yVal>
          <c:smooth val="0"/>
          <c:extLst>
            <c:ext xmlns:c16="http://schemas.microsoft.com/office/drawing/2014/chart" uri="{C3380CC4-5D6E-409C-BE32-E72D297353CC}">
              <c16:uniqueId val="{00000005-DE59-456A-9F62-2E0C406A9428}"/>
            </c:ext>
          </c:extLst>
        </c:ser>
        <c:dLbls>
          <c:showLegendKey val="0"/>
          <c:showVal val="0"/>
          <c:showCatName val="0"/>
          <c:showSerName val="0"/>
          <c:showPercent val="0"/>
          <c:showBubbleSize val="0"/>
        </c:dLbls>
        <c:axId val="283810928"/>
        <c:axId val="283808128"/>
      </c:scatterChart>
      <c:valAx>
        <c:axId val="283810928"/>
        <c:scaling>
          <c:orientation val="minMax"/>
          <c:max val="0.3"/>
          <c:min val="-0.2"/>
        </c:scaling>
        <c:delete val="0"/>
        <c:axPos val="b"/>
        <c:title>
          <c:tx>
            <c:rich>
              <a:bodyPr/>
              <a:lstStyle/>
              <a:p>
                <a:pPr>
                  <a:defRPr/>
                </a:pPr>
                <a:r>
                  <a:rPr lang="en-US"/>
                  <a:t>SMUB(0.5)</a:t>
                </a:r>
              </a:p>
            </c:rich>
          </c:tx>
          <c:layout>
            <c:manualLayout>
              <c:xMode val="edge"/>
              <c:yMode val="edge"/>
              <c:x val="0.63365520994540903"/>
              <c:y val="0.61222411028408696"/>
            </c:manualLayout>
          </c:layout>
          <c:overlay val="0"/>
        </c:title>
        <c:numFmt formatCode="General" sourceLinked="1"/>
        <c:majorTickMark val="out"/>
        <c:minorTickMark val="none"/>
        <c:tickLblPos val="nextTo"/>
        <c:crossAx val="283808128"/>
        <c:crosses val="autoZero"/>
        <c:crossBetween val="midCat"/>
        <c:majorUnit val="0.1"/>
      </c:valAx>
      <c:valAx>
        <c:axId val="283808128"/>
        <c:scaling>
          <c:orientation val="minMax"/>
          <c:max val="0.3"/>
          <c:min val="-0.2"/>
        </c:scaling>
        <c:delete val="0"/>
        <c:axPos val="l"/>
        <c:title>
          <c:tx>
            <c:rich>
              <a:bodyPr rot="0" vert="horz"/>
              <a:lstStyle/>
              <a:p>
                <a:pPr>
                  <a:defRPr sz="900"/>
                </a:pPr>
                <a:r>
                  <a:rPr lang="en-US" sz="900" baseline="0" dirty="0"/>
                  <a:t>Standardized True Estimated Bias</a:t>
                </a:r>
                <a:endParaRPr lang="en-US" sz="900" dirty="0"/>
              </a:p>
            </c:rich>
          </c:tx>
          <c:layout>
            <c:manualLayout>
              <c:xMode val="edge"/>
              <c:yMode val="edge"/>
              <c:x val="1.48487270624649E-2"/>
              <c:y val="4.9841323026111099E-2"/>
            </c:manualLayout>
          </c:layout>
          <c:overlay val="0"/>
        </c:title>
        <c:numFmt formatCode="General" sourceLinked="1"/>
        <c:majorTickMark val="out"/>
        <c:minorTickMark val="none"/>
        <c:tickLblPos val="nextTo"/>
        <c:crossAx val="283810928"/>
        <c:crosses val="autoZero"/>
        <c:crossBetween val="midCat"/>
        <c:majorUnit val="0.1"/>
      </c:valAx>
    </c:plotArea>
    <c:legend>
      <c:legendPos val="tr"/>
      <c:layout>
        <c:manualLayout>
          <c:xMode val="edge"/>
          <c:yMode val="edge"/>
          <c:x val="0.55435264706382503"/>
          <c:y val="1.50597132805208E-2"/>
          <c:w val="0.413606911447084"/>
          <c:h val="0.47414881650432"/>
        </c:manualLayout>
      </c:layout>
      <c:overlay val="0"/>
    </c:legend>
    <c:plotVisOnly val="1"/>
    <c:dispBlanksAs val="gap"/>
    <c:showDLblsOverMax val="0"/>
  </c:chart>
  <c:spPr>
    <a:ln>
      <a:solidFill>
        <a:schemeClr val="tx1"/>
      </a:solidFill>
    </a:ln>
  </c:sp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0250443911902317"/>
          <c:y val="5.1036674069886753E-2"/>
          <c:w val="0.64901901175396559"/>
          <c:h val="0.84176487765933217"/>
        </c:manualLayout>
      </c:layout>
      <c:scatterChart>
        <c:scatterStyle val="lineMarker"/>
        <c:varyColors val="0"/>
        <c:ser>
          <c:idx val="0"/>
          <c:order val="0"/>
          <c:tx>
            <c:v>SMUB(0) / MSB(0)</c:v>
          </c:tx>
          <c:spPr>
            <a:ln w="25400" cap="rnd">
              <a:noFill/>
              <a:round/>
            </a:ln>
            <a:effectLst/>
          </c:spPr>
          <c:marker>
            <c:symbol val="circle"/>
            <c:size val="5"/>
            <c:spPr>
              <a:solidFill>
                <a:schemeClr val="accent1"/>
              </a:solidFill>
              <a:ln w="9525">
                <a:solidFill>
                  <a:schemeClr val="accent1"/>
                </a:solidFill>
              </a:ln>
              <a:effectLst/>
            </c:spPr>
          </c:marker>
          <c:xVal>
            <c:numRef>
              <c:f>Sheet1!$H$1:$H$7</c:f>
              <c:numCache>
                <c:formatCode>General</c:formatCode>
                <c:ptCount val="7"/>
                <c:pt idx="0">
                  <c:v>-336</c:v>
                </c:pt>
                <c:pt idx="1">
                  <c:v>8.1</c:v>
                </c:pt>
                <c:pt idx="2">
                  <c:v>17.600000000000001</c:v>
                </c:pt>
                <c:pt idx="3">
                  <c:v>41.8</c:v>
                </c:pt>
                <c:pt idx="4">
                  <c:v>0.1</c:v>
                </c:pt>
                <c:pt idx="5">
                  <c:v>-10.6</c:v>
                </c:pt>
                <c:pt idx="6">
                  <c:v>-64.900000000000006</c:v>
                </c:pt>
              </c:numCache>
            </c:numRef>
          </c:xVal>
          <c:yVal>
            <c:numRef>
              <c:f>Sheet1!$G$1:$G$7</c:f>
              <c:numCache>
                <c:formatCode>General</c:formatCode>
                <c:ptCount val="7"/>
                <c:pt idx="0">
                  <c:v>-268</c:v>
                </c:pt>
                <c:pt idx="1">
                  <c:v>89</c:v>
                </c:pt>
                <c:pt idx="2">
                  <c:v>120</c:v>
                </c:pt>
                <c:pt idx="3">
                  <c:v>70</c:v>
                </c:pt>
                <c:pt idx="4">
                  <c:v>-150</c:v>
                </c:pt>
                <c:pt idx="5">
                  <c:v>20</c:v>
                </c:pt>
                <c:pt idx="6">
                  <c:v>-40</c:v>
                </c:pt>
              </c:numCache>
            </c:numRef>
          </c:yVal>
          <c:smooth val="0"/>
          <c:extLst>
            <c:ext xmlns:c16="http://schemas.microsoft.com/office/drawing/2014/chart" uri="{C3380CC4-5D6E-409C-BE32-E72D297353CC}">
              <c16:uniqueId val="{00000000-464C-4E90-A102-E3E7B85FB281}"/>
            </c:ext>
          </c:extLst>
        </c:ser>
        <c:ser>
          <c:idx val="1"/>
          <c:order val="1"/>
          <c:tx>
            <c:v>SMUB(0.5) / MSB(0.5)</c:v>
          </c:tx>
          <c:spPr>
            <a:ln w="25400" cap="rnd">
              <a:noFill/>
              <a:round/>
            </a:ln>
            <a:effectLst/>
          </c:spPr>
          <c:marker>
            <c:symbol val="circle"/>
            <c:size val="5"/>
            <c:spPr>
              <a:solidFill>
                <a:schemeClr val="accent2"/>
              </a:solidFill>
              <a:ln w="9525">
                <a:solidFill>
                  <a:schemeClr val="accent2"/>
                </a:solidFill>
              </a:ln>
              <a:effectLst/>
            </c:spPr>
          </c:marker>
          <c:xVal>
            <c:numRef>
              <c:f>Sheet1!$I$1:$I$7</c:f>
              <c:numCache>
                <c:formatCode>General</c:formatCode>
                <c:ptCount val="7"/>
                <c:pt idx="0">
                  <c:v>-455</c:v>
                </c:pt>
                <c:pt idx="1">
                  <c:v>26.9</c:v>
                </c:pt>
                <c:pt idx="2">
                  <c:v>23.7</c:v>
                </c:pt>
                <c:pt idx="3">
                  <c:v>110</c:v>
                </c:pt>
                <c:pt idx="4">
                  <c:v>-80.900000000000006</c:v>
                </c:pt>
                <c:pt idx="5">
                  <c:v>-278</c:v>
                </c:pt>
                <c:pt idx="6">
                  <c:v>-160</c:v>
                </c:pt>
              </c:numCache>
            </c:numRef>
          </c:xVal>
          <c:yVal>
            <c:numRef>
              <c:f>Sheet1!$G$1:$G$7</c:f>
              <c:numCache>
                <c:formatCode>General</c:formatCode>
                <c:ptCount val="7"/>
                <c:pt idx="0">
                  <c:v>-268</c:v>
                </c:pt>
                <c:pt idx="1">
                  <c:v>89</c:v>
                </c:pt>
                <c:pt idx="2">
                  <c:v>120</c:v>
                </c:pt>
                <c:pt idx="3">
                  <c:v>70</c:v>
                </c:pt>
                <c:pt idx="4">
                  <c:v>-150</c:v>
                </c:pt>
                <c:pt idx="5">
                  <c:v>20</c:v>
                </c:pt>
                <c:pt idx="6">
                  <c:v>-40</c:v>
                </c:pt>
              </c:numCache>
            </c:numRef>
          </c:yVal>
          <c:smooth val="0"/>
          <c:extLst>
            <c:ext xmlns:c16="http://schemas.microsoft.com/office/drawing/2014/chart" uri="{C3380CC4-5D6E-409C-BE32-E72D297353CC}">
              <c16:uniqueId val="{00000001-464C-4E90-A102-E3E7B85FB281}"/>
            </c:ext>
          </c:extLst>
        </c:ser>
        <c:ser>
          <c:idx val="2"/>
          <c:order val="2"/>
          <c:tx>
            <c:v>SMUB(1) / MSB(1)</c:v>
          </c:tx>
          <c:spPr>
            <a:ln w="25400" cap="rnd">
              <a:noFill/>
              <a:round/>
            </a:ln>
            <a:effectLst/>
          </c:spPr>
          <c:marker>
            <c:symbol val="circle"/>
            <c:size val="5"/>
            <c:spPr>
              <a:solidFill>
                <a:schemeClr val="accent3"/>
              </a:solidFill>
              <a:ln w="9525">
                <a:solidFill>
                  <a:schemeClr val="accent3"/>
                </a:solidFill>
              </a:ln>
              <a:effectLst/>
            </c:spPr>
          </c:marker>
          <c:trendline>
            <c:spPr>
              <a:ln w="19050" cap="rnd">
                <a:solidFill>
                  <a:schemeClr val="accent3"/>
                </a:solidFill>
                <a:prstDash val="sysDot"/>
              </a:ln>
              <a:effectLst/>
            </c:spPr>
            <c:trendlineType val="linear"/>
            <c:dispRSqr val="0"/>
            <c:dispEq val="0"/>
          </c:trendline>
          <c:xVal>
            <c:numRef>
              <c:f>Sheet1!$J$1:$J$7</c:f>
              <c:numCache>
                <c:formatCode>General</c:formatCode>
                <c:ptCount val="7"/>
                <c:pt idx="0">
                  <c:v>-616</c:v>
                </c:pt>
                <c:pt idx="1">
                  <c:v>89.5</c:v>
                </c:pt>
                <c:pt idx="2">
                  <c:v>23.1</c:v>
                </c:pt>
                <c:pt idx="3">
                  <c:v>136</c:v>
                </c:pt>
                <c:pt idx="4">
                  <c:v>-420</c:v>
                </c:pt>
                <c:pt idx="5">
                  <c:v>-433</c:v>
                </c:pt>
                <c:pt idx="6">
                  <c:v>-237</c:v>
                </c:pt>
              </c:numCache>
            </c:numRef>
          </c:xVal>
          <c:yVal>
            <c:numRef>
              <c:f>Sheet1!$G$1:$G$7</c:f>
              <c:numCache>
                <c:formatCode>General</c:formatCode>
                <c:ptCount val="7"/>
                <c:pt idx="0">
                  <c:v>-268</c:v>
                </c:pt>
                <c:pt idx="1">
                  <c:v>89</c:v>
                </c:pt>
                <c:pt idx="2">
                  <c:v>120</c:v>
                </c:pt>
                <c:pt idx="3">
                  <c:v>70</c:v>
                </c:pt>
                <c:pt idx="4">
                  <c:v>-150</c:v>
                </c:pt>
                <c:pt idx="5">
                  <c:v>20</c:v>
                </c:pt>
                <c:pt idx="6">
                  <c:v>-40</c:v>
                </c:pt>
              </c:numCache>
            </c:numRef>
          </c:yVal>
          <c:smooth val="0"/>
          <c:extLst>
            <c:ext xmlns:c16="http://schemas.microsoft.com/office/drawing/2014/chart" uri="{C3380CC4-5D6E-409C-BE32-E72D297353CC}">
              <c16:uniqueId val="{00000003-464C-4E90-A102-E3E7B85FB281}"/>
            </c:ext>
          </c:extLst>
        </c:ser>
        <c:dLbls>
          <c:showLegendKey val="0"/>
          <c:showVal val="0"/>
          <c:showCatName val="0"/>
          <c:showSerName val="0"/>
          <c:showPercent val="0"/>
          <c:showBubbleSize val="0"/>
        </c:dLbls>
        <c:axId val="295304712"/>
        <c:axId val="295305040"/>
      </c:scatterChart>
      <c:valAx>
        <c:axId val="295304712"/>
        <c:scaling>
          <c:orientation val="minMax"/>
          <c:min val="-650"/>
        </c:scaling>
        <c:delete val="0"/>
        <c:axPos val="b"/>
        <c:title>
          <c:tx>
            <c:rich>
              <a:bodyPr rot="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r>
                  <a:rPr lang="en-US" b="1"/>
                  <a:t>Index</a:t>
                </a:r>
                <a:r>
                  <a:rPr lang="en-US" b="1" baseline="0"/>
                  <a:t> Value</a:t>
                </a:r>
                <a:endParaRPr lang="en-US" b="1"/>
              </a:p>
            </c:rich>
          </c:tx>
          <c:layout>
            <c:manualLayout>
              <c:xMode val="edge"/>
              <c:yMode val="edge"/>
              <c:x val="0.40963414355814221"/>
              <c:y val="0.90981377641918126"/>
            </c:manualLayout>
          </c:layout>
          <c:overlay val="0"/>
          <c:spPr>
            <a:noFill/>
            <a:ln>
              <a:noFill/>
            </a:ln>
            <a:effectLst/>
          </c:spPr>
          <c:txPr>
            <a:bodyPr rot="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US"/>
            </a:p>
          </c:txPr>
        </c:title>
        <c:numFmt formatCode="General" sourceLinked="1"/>
        <c:majorTickMark val="none"/>
        <c:minorTickMark val="none"/>
        <c:tickLblPos val="nextTo"/>
        <c:spPr>
          <a:noFill/>
          <a:ln w="9525" cap="flat" cmpd="sng" algn="ctr">
            <a:solidFill>
              <a:schemeClr val="tx1">
                <a:lumMod val="25000"/>
                <a:lumOff val="7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295305040"/>
        <c:crosses val="autoZero"/>
        <c:crossBetween val="midCat"/>
      </c:valAx>
      <c:valAx>
        <c:axId val="295305040"/>
        <c:scaling>
          <c:orientation val="minMax"/>
        </c:scaling>
        <c:delete val="0"/>
        <c:axPos val="l"/>
        <c:title>
          <c:tx>
            <c:rich>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r>
                  <a:rPr lang="en-US" b="1"/>
                  <a:t>STEB</a:t>
                </a:r>
                <a:r>
                  <a:rPr lang="en-US" b="1" baseline="0"/>
                  <a:t> / Estimated Bias</a:t>
                </a:r>
                <a:endParaRPr lang="en-US" b="1"/>
              </a:p>
            </c:rich>
          </c:tx>
          <c:layout>
            <c:manualLayout>
              <c:xMode val="edge"/>
              <c:yMode val="edge"/>
              <c:x val="3.4782608695652174E-2"/>
              <c:y val="0.242955666410367"/>
            </c:manualLayout>
          </c:layout>
          <c:overlay val="0"/>
          <c:spPr>
            <a:noFill/>
            <a:ln>
              <a:noFill/>
            </a:ln>
            <a:effectLst/>
          </c:spPr>
          <c:txPr>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US"/>
            </a:p>
          </c:txPr>
        </c:title>
        <c:numFmt formatCode="General" sourceLinked="1"/>
        <c:majorTickMark val="none"/>
        <c:minorTickMark val="none"/>
        <c:tickLblPos val="nextTo"/>
        <c:spPr>
          <a:noFill/>
          <a:ln w="9525" cap="flat" cmpd="sng" algn="ctr">
            <a:solidFill>
              <a:schemeClr val="tx1">
                <a:lumMod val="25000"/>
                <a:lumOff val="7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295304712"/>
        <c:crosses val="autoZero"/>
        <c:crossBetween val="midCat"/>
      </c:valAx>
      <c:spPr>
        <a:noFill/>
        <a:ln>
          <a:noFill/>
        </a:ln>
        <a:effectLst/>
      </c:spPr>
    </c:plotArea>
    <c:legend>
      <c:legendPos val="r"/>
      <c:layout>
        <c:manualLayout>
          <c:xMode val="edge"/>
          <c:yMode val="edge"/>
          <c:x val="0.80985535397124198"/>
          <c:y val="0.12254026003252418"/>
          <c:w val="0.17623161128888004"/>
          <c:h val="0.48697694106804612"/>
        </c:manualLayout>
      </c:layout>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40">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19050"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900" kern="1200"/>
  </cs:valueAxis>
  <cs:wall>
    <cs:lnRef idx="0"/>
    <cs:fillRef idx="0"/>
    <cs:effectRef idx="0"/>
    <cs:fontRef idx="minor">
      <a:schemeClr val="tx1"/>
    </cs:fontRef>
    <cs:spPr>
      <a:noFill/>
      <a:ln>
        <a:noFill/>
      </a:ln>
    </cs:spPr>
  </cs:wall>
</cs:chartStyle>
</file>

<file path=ppt/drawings/_rels/vmlDrawing1.vml.rels><?xml version="1.0" encoding="UTF-8" standalone="yes"?>
<Relationships xmlns="http://schemas.openxmlformats.org/package/2006/relationships"><Relationship Id="rId1" Type="http://schemas.openxmlformats.org/officeDocument/2006/relationships/image" Target="../media/image1.wmf"/></Relationships>
</file>

<file path=ppt/drawings/_rels/vmlDrawing2.v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image" Target="../media/image3.wmf"/><Relationship Id="rId1" Type="http://schemas.openxmlformats.org/officeDocument/2006/relationships/image" Target="../media/image2.wmf"/></Relationships>
</file>

<file path=ppt/drawings/_rels/vmlDrawing3.vml.rels><?xml version="1.0" encoding="UTF-8" standalone="yes"?>
<Relationships xmlns="http://schemas.openxmlformats.org/package/2006/relationships"><Relationship Id="rId3" Type="http://schemas.openxmlformats.org/officeDocument/2006/relationships/image" Target="../media/image7.wmf"/><Relationship Id="rId2" Type="http://schemas.openxmlformats.org/officeDocument/2006/relationships/image" Target="../media/image6.wmf"/><Relationship Id="rId1" Type="http://schemas.openxmlformats.org/officeDocument/2006/relationships/image" Target="../media/image5.w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8.w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10.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ZW"/>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B9E1FF8-ACC1-4EA0-93EB-03C8BD47DDAA}" type="datetimeFigureOut">
              <a:rPr lang="en-ZW" smtClean="0"/>
              <a:t>26/10/2018</a:t>
            </a:fld>
            <a:endParaRPr lang="en-ZW"/>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ZW"/>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W"/>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ZW"/>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F82CF33-24D9-4BBB-B06F-5363ADCB2A98}" type="slidenum">
              <a:rPr lang="en-ZW" smtClean="0"/>
              <a:t>‹#›</a:t>
            </a:fld>
            <a:endParaRPr lang="en-ZW"/>
          </a:p>
        </p:txBody>
      </p:sp>
    </p:spTree>
    <p:extLst>
      <p:ext uri="{BB962C8B-B14F-4D97-AF65-F5344CB8AC3E}">
        <p14:creationId xmlns:p14="http://schemas.microsoft.com/office/powerpoint/2010/main" val="389623520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ZW"/>
          </a:p>
        </p:txBody>
      </p:sp>
      <p:sp>
        <p:nvSpPr>
          <p:cNvPr id="4" name="Slide Number Placeholder 3"/>
          <p:cNvSpPr>
            <a:spLocks noGrp="1"/>
          </p:cNvSpPr>
          <p:nvPr>
            <p:ph type="sldNum" sz="quarter" idx="10"/>
          </p:nvPr>
        </p:nvSpPr>
        <p:spPr/>
        <p:txBody>
          <a:bodyPr/>
          <a:lstStyle/>
          <a:p>
            <a:fld id="{EF82CF33-24D9-4BBB-B06F-5363ADCB2A98}" type="slidenum">
              <a:rPr lang="en-ZW" smtClean="0"/>
              <a:t>1</a:t>
            </a:fld>
            <a:endParaRPr lang="en-ZW"/>
          </a:p>
        </p:txBody>
      </p:sp>
    </p:spTree>
    <p:extLst>
      <p:ext uri="{BB962C8B-B14F-4D97-AF65-F5344CB8AC3E}">
        <p14:creationId xmlns:p14="http://schemas.microsoft.com/office/powerpoint/2010/main" val="320406857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ZW"/>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ZW"/>
          </a:p>
        </p:txBody>
      </p:sp>
      <p:sp>
        <p:nvSpPr>
          <p:cNvPr id="4" name="Date Placeholder 3"/>
          <p:cNvSpPr>
            <a:spLocks noGrp="1"/>
          </p:cNvSpPr>
          <p:nvPr>
            <p:ph type="dt" sz="half" idx="10"/>
          </p:nvPr>
        </p:nvSpPr>
        <p:spPr/>
        <p:txBody>
          <a:bodyPr/>
          <a:lstStyle/>
          <a:p>
            <a:fld id="{D445B694-7182-4C22-BD96-10DE22010D16}" type="datetime1">
              <a:rPr lang="en-ZW" smtClean="0"/>
              <a:t>26/10/2018</a:t>
            </a:fld>
            <a:endParaRPr lang="en-ZW"/>
          </a:p>
        </p:txBody>
      </p:sp>
      <p:sp>
        <p:nvSpPr>
          <p:cNvPr id="5" name="Footer Placeholder 4"/>
          <p:cNvSpPr>
            <a:spLocks noGrp="1"/>
          </p:cNvSpPr>
          <p:nvPr>
            <p:ph type="ftr" sz="quarter" idx="11"/>
          </p:nvPr>
        </p:nvSpPr>
        <p:spPr/>
        <p:txBody>
          <a:bodyPr/>
          <a:lstStyle/>
          <a:p>
            <a:r>
              <a:rPr lang="en-ZW"/>
              <a:t>BigSurv 2018</a:t>
            </a:r>
          </a:p>
        </p:txBody>
      </p:sp>
      <p:sp>
        <p:nvSpPr>
          <p:cNvPr id="6" name="Slide Number Placeholder 5"/>
          <p:cNvSpPr>
            <a:spLocks noGrp="1"/>
          </p:cNvSpPr>
          <p:nvPr>
            <p:ph type="sldNum" sz="quarter" idx="12"/>
          </p:nvPr>
        </p:nvSpPr>
        <p:spPr/>
        <p:txBody>
          <a:bodyPr/>
          <a:lstStyle/>
          <a:p>
            <a:fld id="{8D39B02A-5DD4-4CE5-AD42-D8249087F5F4}" type="slidenum">
              <a:rPr lang="en-ZW" smtClean="0"/>
              <a:t>‹#›</a:t>
            </a:fld>
            <a:endParaRPr lang="en-ZW"/>
          </a:p>
        </p:txBody>
      </p:sp>
    </p:spTree>
    <p:extLst>
      <p:ext uri="{BB962C8B-B14F-4D97-AF65-F5344CB8AC3E}">
        <p14:creationId xmlns:p14="http://schemas.microsoft.com/office/powerpoint/2010/main" val="409727053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ZW"/>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W"/>
          </a:p>
        </p:txBody>
      </p:sp>
      <p:sp>
        <p:nvSpPr>
          <p:cNvPr id="4" name="Date Placeholder 3"/>
          <p:cNvSpPr>
            <a:spLocks noGrp="1"/>
          </p:cNvSpPr>
          <p:nvPr>
            <p:ph type="dt" sz="half" idx="10"/>
          </p:nvPr>
        </p:nvSpPr>
        <p:spPr/>
        <p:txBody>
          <a:bodyPr/>
          <a:lstStyle/>
          <a:p>
            <a:fld id="{88F31E9C-1409-4FD4-B302-FD9585E27219}" type="datetime1">
              <a:rPr lang="en-ZW" smtClean="0"/>
              <a:t>26/10/2018</a:t>
            </a:fld>
            <a:endParaRPr lang="en-ZW"/>
          </a:p>
        </p:txBody>
      </p:sp>
      <p:sp>
        <p:nvSpPr>
          <p:cNvPr id="5" name="Footer Placeholder 4"/>
          <p:cNvSpPr>
            <a:spLocks noGrp="1"/>
          </p:cNvSpPr>
          <p:nvPr>
            <p:ph type="ftr" sz="quarter" idx="11"/>
          </p:nvPr>
        </p:nvSpPr>
        <p:spPr/>
        <p:txBody>
          <a:bodyPr/>
          <a:lstStyle/>
          <a:p>
            <a:r>
              <a:rPr lang="en-ZW"/>
              <a:t>BigSurv 2018</a:t>
            </a:r>
          </a:p>
        </p:txBody>
      </p:sp>
      <p:sp>
        <p:nvSpPr>
          <p:cNvPr id="6" name="Slide Number Placeholder 5"/>
          <p:cNvSpPr>
            <a:spLocks noGrp="1"/>
          </p:cNvSpPr>
          <p:nvPr>
            <p:ph type="sldNum" sz="quarter" idx="12"/>
          </p:nvPr>
        </p:nvSpPr>
        <p:spPr/>
        <p:txBody>
          <a:bodyPr/>
          <a:lstStyle/>
          <a:p>
            <a:fld id="{8D39B02A-5DD4-4CE5-AD42-D8249087F5F4}" type="slidenum">
              <a:rPr lang="en-ZW" smtClean="0"/>
              <a:t>‹#›</a:t>
            </a:fld>
            <a:endParaRPr lang="en-ZW"/>
          </a:p>
        </p:txBody>
      </p:sp>
    </p:spTree>
    <p:extLst>
      <p:ext uri="{BB962C8B-B14F-4D97-AF65-F5344CB8AC3E}">
        <p14:creationId xmlns:p14="http://schemas.microsoft.com/office/powerpoint/2010/main" val="30370837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ZW"/>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W"/>
          </a:p>
        </p:txBody>
      </p:sp>
      <p:sp>
        <p:nvSpPr>
          <p:cNvPr id="4" name="Date Placeholder 3"/>
          <p:cNvSpPr>
            <a:spLocks noGrp="1"/>
          </p:cNvSpPr>
          <p:nvPr>
            <p:ph type="dt" sz="half" idx="10"/>
          </p:nvPr>
        </p:nvSpPr>
        <p:spPr/>
        <p:txBody>
          <a:bodyPr/>
          <a:lstStyle/>
          <a:p>
            <a:fld id="{B44DB235-1155-4CA3-81E4-E3D559C518EE}" type="datetime1">
              <a:rPr lang="en-ZW" smtClean="0"/>
              <a:t>26/10/2018</a:t>
            </a:fld>
            <a:endParaRPr lang="en-ZW"/>
          </a:p>
        </p:txBody>
      </p:sp>
      <p:sp>
        <p:nvSpPr>
          <p:cNvPr id="5" name="Footer Placeholder 4"/>
          <p:cNvSpPr>
            <a:spLocks noGrp="1"/>
          </p:cNvSpPr>
          <p:nvPr>
            <p:ph type="ftr" sz="quarter" idx="11"/>
          </p:nvPr>
        </p:nvSpPr>
        <p:spPr/>
        <p:txBody>
          <a:bodyPr/>
          <a:lstStyle/>
          <a:p>
            <a:r>
              <a:rPr lang="en-ZW"/>
              <a:t>BigSurv 2018</a:t>
            </a:r>
          </a:p>
        </p:txBody>
      </p:sp>
      <p:sp>
        <p:nvSpPr>
          <p:cNvPr id="6" name="Slide Number Placeholder 5"/>
          <p:cNvSpPr>
            <a:spLocks noGrp="1"/>
          </p:cNvSpPr>
          <p:nvPr>
            <p:ph type="sldNum" sz="quarter" idx="12"/>
          </p:nvPr>
        </p:nvSpPr>
        <p:spPr/>
        <p:txBody>
          <a:bodyPr/>
          <a:lstStyle/>
          <a:p>
            <a:fld id="{8D39B02A-5DD4-4CE5-AD42-D8249087F5F4}" type="slidenum">
              <a:rPr lang="en-ZW" smtClean="0"/>
              <a:t>‹#›</a:t>
            </a:fld>
            <a:endParaRPr lang="en-ZW"/>
          </a:p>
        </p:txBody>
      </p:sp>
    </p:spTree>
    <p:extLst>
      <p:ext uri="{BB962C8B-B14F-4D97-AF65-F5344CB8AC3E}">
        <p14:creationId xmlns:p14="http://schemas.microsoft.com/office/powerpoint/2010/main" val="33236300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ZW"/>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W"/>
          </a:p>
        </p:txBody>
      </p:sp>
      <p:sp>
        <p:nvSpPr>
          <p:cNvPr id="4" name="Date Placeholder 3"/>
          <p:cNvSpPr>
            <a:spLocks noGrp="1"/>
          </p:cNvSpPr>
          <p:nvPr>
            <p:ph type="dt" sz="half" idx="10"/>
          </p:nvPr>
        </p:nvSpPr>
        <p:spPr/>
        <p:txBody>
          <a:bodyPr/>
          <a:lstStyle/>
          <a:p>
            <a:fld id="{07308808-3112-4ED8-AB14-9CC667A9CA5E}" type="datetime1">
              <a:rPr lang="en-ZW" smtClean="0"/>
              <a:t>26/10/2018</a:t>
            </a:fld>
            <a:endParaRPr lang="en-ZW"/>
          </a:p>
        </p:txBody>
      </p:sp>
      <p:sp>
        <p:nvSpPr>
          <p:cNvPr id="5" name="Footer Placeholder 4"/>
          <p:cNvSpPr>
            <a:spLocks noGrp="1"/>
          </p:cNvSpPr>
          <p:nvPr>
            <p:ph type="ftr" sz="quarter" idx="11"/>
          </p:nvPr>
        </p:nvSpPr>
        <p:spPr/>
        <p:txBody>
          <a:bodyPr/>
          <a:lstStyle/>
          <a:p>
            <a:r>
              <a:rPr lang="en-ZW"/>
              <a:t>BigSurv 2018</a:t>
            </a:r>
          </a:p>
        </p:txBody>
      </p:sp>
      <p:sp>
        <p:nvSpPr>
          <p:cNvPr id="6" name="Slide Number Placeholder 5"/>
          <p:cNvSpPr>
            <a:spLocks noGrp="1"/>
          </p:cNvSpPr>
          <p:nvPr>
            <p:ph type="sldNum" sz="quarter" idx="12"/>
          </p:nvPr>
        </p:nvSpPr>
        <p:spPr/>
        <p:txBody>
          <a:bodyPr/>
          <a:lstStyle/>
          <a:p>
            <a:fld id="{8D39B02A-5DD4-4CE5-AD42-D8249087F5F4}" type="slidenum">
              <a:rPr lang="en-ZW" smtClean="0"/>
              <a:t>‹#›</a:t>
            </a:fld>
            <a:endParaRPr lang="en-ZW"/>
          </a:p>
        </p:txBody>
      </p:sp>
    </p:spTree>
    <p:extLst>
      <p:ext uri="{BB962C8B-B14F-4D97-AF65-F5344CB8AC3E}">
        <p14:creationId xmlns:p14="http://schemas.microsoft.com/office/powerpoint/2010/main" val="55645540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ZW"/>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EC7EA9A-3500-418A-99C6-1CB35B7AA794}" type="datetime1">
              <a:rPr lang="en-ZW" smtClean="0"/>
              <a:t>26/10/2018</a:t>
            </a:fld>
            <a:endParaRPr lang="en-ZW"/>
          </a:p>
        </p:txBody>
      </p:sp>
      <p:sp>
        <p:nvSpPr>
          <p:cNvPr id="5" name="Footer Placeholder 4"/>
          <p:cNvSpPr>
            <a:spLocks noGrp="1"/>
          </p:cNvSpPr>
          <p:nvPr>
            <p:ph type="ftr" sz="quarter" idx="11"/>
          </p:nvPr>
        </p:nvSpPr>
        <p:spPr/>
        <p:txBody>
          <a:bodyPr/>
          <a:lstStyle/>
          <a:p>
            <a:r>
              <a:rPr lang="en-ZW"/>
              <a:t>BigSurv 2018</a:t>
            </a:r>
          </a:p>
        </p:txBody>
      </p:sp>
      <p:sp>
        <p:nvSpPr>
          <p:cNvPr id="6" name="Slide Number Placeholder 5"/>
          <p:cNvSpPr>
            <a:spLocks noGrp="1"/>
          </p:cNvSpPr>
          <p:nvPr>
            <p:ph type="sldNum" sz="quarter" idx="12"/>
          </p:nvPr>
        </p:nvSpPr>
        <p:spPr/>
        <p:txBody>
          <a:bodyPr/>
          <a:lstStyle/>
          <a:p>
            <a:fld id="{8D39B02A-5DD4-4CE5-AD42-D8249087F5F4}" type="slidenum">
              <a:rPr lang="en-ZW" smtClean="0"/>
              <a:t>‹#›</a:t>
            </a:fld>
            <a:endParaRPr lang="en-ZW"/>
          </a:p>
        </p:txBody>
      </p:sp>
    </p:spTree>
    <p:extLst>
      <p:ext uri="{BB962C8B-B14F-4D97-AF65-F5344CB8AC3E}">
        <p14:creationId xmlns:p14="http://schemas.microsoft.com/office/powerpoint/2010/main" val="28535150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ZW"/>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W"/>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W"/>
          </a:p>
        </p:txBody>
      </p:sp>
      <p:sp>
        <p:nvSpPr>
          <p:cNvPr id="5" name="Date Placeholder 4"/>
          <p:cNvSpPr>
            <a:spLocks noGrp="1"/>
          </p:cNvSpPr>
          <p:nvPr>
            <p:ph type="dt" sz="half" idx="10"/>
          </p:nvPr>
        </p:nvSpPr>
        <p:spPr/>
        <p:txBody>
          <a:bodyPr/>
          <a:lstStyle/>
          <a:p>
            <a:fld id="{CF7AF168-71F0-4842-9893-A192FE69D1AB}" type="datetime1">
              <a:rPr lang="en-ZW" smtClean="0"/>
              <a:t>26/10/2018</a:t>
            </a:fld>
            <a:endParaRPr lang="en-ZW"/>
          </a:p>
        </p:txBody>
      </p:sp>
      <p:sp>
        <p:nvSpPr>
          <p:cNvPr id="6" name="Footer Placeholder 5"/>
          <p:cNvSpPr>
            <a:spLocks noGrp="1"/>
          </p:cNvSpPr>
          <p:nvPr>
            <p:ph type="ftr" sz="quarter" idx="11"/>
          </p:nvPr>
        </p:nvSpPr>
        <p:spPr/>
        <p:txBody>
          <a:bodyPr/>
          <a:lstStyle/>
          <a:p>
            <a:r>
              <a:rPr lang="en-ZW"/>
              <a:t>BigSurv 2018</a:t>
            </a:r>
          </a:p>
        </p:txBody>
      </p:sp>
      <p:sp>
        <p:nvSpPr>
          <p:cNvPr id="7" name="Slide Number Placeholder 6"/>
          <p:cNvSpPr>
            <a:spLocks noGrp="1"/>
          </p:cNvSpPr>
          <p:nvPr>
            <p:ph type="sldNum" sz="quarter" idx="12"/>
          </p:nvPr>
        </p:nvSpPr>
        <p:spPr/>
        <p:txBody>
          <a:bodyPr/>
          <a:lstStyle/>
          <a:p>
            <a:fld id="{8D39B02A-5DD4-4CE5-AD42-D8249087F5F4}" type="slidenum">
              <a:rPr lang="en-ZW" smtClean="0"/>
              <a:t>‹#›</a:t>
            </a:fld>
            <a:endParaRPr lang="en-ZW"/>
          </a:p>
        </p:txBody>
      </p:sp>
    </p:spTree>
    <p:extLst>
      <p:ext uri="{BB962C8B-B14F-4D97-AF65-F5344CB8AC3E}">
        <p14:creationId xmlns:p14="http://schemas.microsoft.com/office/powerpoint/2010/main" val="34251270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ZW"/>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W"/>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W"/>
          </a:p>
        </p:txBody>
      </p:sp>
      <p:sp>
        <p:nvSpPr>
          <p:cNvPr id="7" name="Date Placeholder 6"/>
          <p:cNvSpPr>
            <a:spLocks noGrp="1"/>
          </p:cNvSpPr>
          <p:nvPr>
            <p:ph type="dt" sz="half" idx="10"/>
          </p:nvPr>
        </p:nvSpPr>
        <p:spPr/>
        <p:txBody>
          <a:bodyPr/>
          <a:lstStyle/>
          <a:p>
            <a:fld id="{FEAA2A1E-2224-4EC8-8162-292502B5E2E5}" type="datetime1">
              <a:rPr lang="en-ZW" smtClean="0"/>
              <a:t>26/10/2018</a:t>
            </a:fld>
            <a:endParaRPr lang="en-ZW"/>
          </a:p>
        </p:txBody>
      </p:sp>
      <p:sp>
        <p:nvSpPr>
          <p:cNvPr id="8" name="Footer Placeholder 7"/>
          <p:cNvSpPr>
            <a:spLocks noGrp="1"/>
          </p:cNvSpPr>
          <p:nvPr>
            <p:ph type="ftr" sz="quarter" idx="11"/>
          </p:nvPr>
        </p:nvSpPr>
        <p:spPr/>
        <p:txBody>
          <a:bodyPr/>
          <a:lstStyle/>
          <a:p>
            <a:r>
              <a:rPr lang="en-ZW"/>
              <a:t>BigSurv 2018</a:t>
            </a:r>
          </a:p>
        </p:txBody>
      </p:sp>
      <p:sp>
        <p:nvSpPr>
          <p:cNvPr id="9" name="Slide Number Placeholder 8"/>
          <p:cNvSpPr>
            <a:spLocks noGrp="1"/>
          </p:cNvSpPr>
          <p:nvPr>
            <p:ph type="sldNum" sz="quarter" idx="12"/>
          </p:nvPr>
        </p:nvSpPr>
        <p:spPr/>
        <p:txBody>
          <a:bodyPr/>
          <a:lstStyle/>
          <a:p>
            <a:fld id="{8D39B02A-5DD4-4CE5-AD42-D8249087F5F4}" type="slidenum">
              <a:rPr lang="en-ZW" smtClean="0"/>
              <a:t>‹#›</a:t>
            </a:fld>
            <a:endParaRPr lang="en-ZW"/>
          </a:p>
        </p:txBody>
      </p:sp>
    </p:spTree>
    <p:extLst>
      <p:ext uri="{BB962C8B-B14F-4D97-AF65-F5344CB8AC3E}">
        <p14:creationId xmlns:p14="http://schemas.microsoft.com/office/powerpoint/2010/main" val="381520406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ZW"/>
          </a:p>
        </p:txBody>
      </p:sp>
      <p:sp>
        <p:nvSpPr>
          <p:cNvPr id="3" name="Date Placeholder 2"/>
          <p:cNvSpPr>
            <a:spLocks noGrp="1"/>
          </p:cNvSpPr>
          <p:nvPr>
            <p:ph type="dt" sz="half" idx="10"/>
          </p:nvPr>
        </p:nvSpPr>
        <p:spPr/>
        <p:txBody>
          <a:bodyPr/>
          <a:lstStyle/>
          <a:p>
            <a:fld id="{84DADCA6-2789-4D15-B37A-9847166CE45B}" type="datetime1">
              <a:rPr lang="en-ZW" smtClean="0"/>
              <a:t>26/10/2018</a:t>
            </a:fld>
            <a:endParaRPr lang="en-ZW"/>
          </a:p>
        </p:txBody>
      </p:sp>
      <p:sp>
        <p:nvSpPr>
          <p:cNvPr id="4" name="Footer Placeholder 3"/>
          <p:cNvSpPr>
            <a:spLocks noGrp="1"/>
          </p:cNvSpPr>
          <p:nvPr>
            <p:ph type="ftr" sz="quarter" idx="11"/>
          </p:nvPr>
        </p:nvSpPr>
        <p:spPr/>
        <p:txBody>
          <a:bodyPr/>
          <a:lstStyle/>
          <a:p>
            <a:r>
              <a:rPr lang="en-ZW"/>
              <a:t>BigSurv 2018</a:t>
            </a:r>
          </a:p>
        </p:txBody>
      </p:sp>
      <p:sp>
        <p:nvSpPr>
          <p:cNvPr id="5" name="Slide Number Placeholder 4"/>
          <p:cNvSpPr>
            <a:spLocks noGrp="1"/>
          </p:cNvSpPr>
          <p:nvPr>
            <p:ph type="sldNum" sz="quarter" idx="12"/>
          </p:nvPr>
        </p:nvSpPr>
        <p:spPr/>
        <p:txBody>
          <a:bodyPr/>
          <a:lstStyle/>
          <a:p>
            <a:fld id="{8D39B02A-5DD4-4CE5-AD42-D8249087F5F4}" type="slidenum">
              <a:rPr lang="en-ZW" smtClean="0"/>
              <a:t>‹#›</a:t>
            </a:fld>
            <a:endParaRPr lang="en-ZW"/>
          </a:p>
        </p:txBody>
      </p:sp>
    </p:spTree>
    <p:extLst>
      <p:ext uri="{BB962C8B-B14F-4D97-AF65-F5344CB8AC3E}">
        <p14:creationId xmlns:p14="http://schemas.microsoft.com/office/powerpoint/2010/main" val="7964813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7384DFD-1F7D-4214-9950-8D1CA01F5780}" type="datetime1">
              <a:rPr lang="en-ZW" smtClean="0"/>
              <a:t>26/10/2018</a:t>
            </a:fld>
            <a:endParaRPr lang="en-ZW"/>
          </a:p>
        </p:txBody>
      </p:sp>
      <p:sp>
        <p:nvSpPr>
          <p:cNvPr id="3" name="Footer Placeholder 2"/>
          <p:cNvSpPr>
            <a:spLocks noGrp="1"/>
          </p:cNvSpPr>
          <p:nvPr>
            <p:ph type="ftr" sz="quarter" idx="11"/>
          </p:nvPr>
        </p:nvSpPr>
        <p:spPr/>
        <p:txBody>
          <a:bodyPr/>
          <a:lstStyle/>
          <a:p>
            <a:r>
              <a:rPr lang="en-ZW"/>
              <a:t>BigSurv 2018</a:t>
            </a:r>
          </a:p>
        </p:txBody>
      </p:sp>
      <p:sp>
        <p:nvSpPr>
          <p:cNvPr id="4" name="Slide Number Placeholder 3"/>
          <p:cNvSpPr>
            <a:spLocks noGrp="1"/>
          </p:cNvSpPr>
          <p:nvPr>
            <p:ph type="sldNum" sz="quarter" idx="12"/>
          </p:nvPr>
        </p:nvSpPr>
        <p:spPr/>
        <p:txBody>
          <a:bodyPr/>
          <a:lstStyle/>
          <a:p>
            <a:fld id="{8D39B02A-5DD4-4CE5-AD42-D8249087F5F4}" type="slidenum">
              <a:rPr lang="en-ZW" smtClean="0"/>
              <a:t>‹#›</a:t>
            </a:fld>
            <a:endParaRPr lang="en-ZW"/>
          </a:p>
        </p:txBody>
      </p:sp>
    </p:spTree>
    <p:extLst>
      <p:ext uri="{BB962C8B-B14F-4D97-AF65-F5344CB8AC3E}">
        <p14:creationId xmlns:p14="http://schemas.microsoft.com/office/powerpoint/2010/main" val="307373252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ZW"/>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W"/>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DC45BCBF-F2F8-47D8-9E74-EC5330E20EE3}" type="datetime1">
              <a:rPr lang="en-ZW" smtClean="0"/>
              <a:t>26/10/2018</a:t>
            </a:fld>
            <a:endParaRPr lang="en-ZW"/>
          </a:p>
        </p:txBody>
      </p:sp>
      <p:sp>
        <p:nvSpPr>
          <p:cNvPr id="6" name="Footer Placeholder 5"/>
          <p:cNvSpPr>
            <a:spLocks noGrp="1"/>
          </p:cNvSpPr>
          <p:nvPr>
            <p:ph type="ftr" sz="quarter" idx="11"/>
          </p:nvPr>
        </p:nvSpPr>
        <p:spPr/>
        <p:txBody>
          <a:bodyPr/>
          <a:lstStyle/>
          <a:p>
            <a:r>
              <a:rPr lang="en-ZW"/>
              <a:t>BigSurv 2018</a:t>
            </a:r>
          </a:p>
        </p:txBody>
      </p:sp>
      <p:sp>
        <p:nvSpPr>
          <p:cNvPr id="7" name="Slide Number Placeholder 6"/>
          <p:cNvSpPr>
            <a:spLocks noGrp="1"/>
          </p:cNvSpPr>
          <p:nvPr>
            <p:ph type="sldNum" sz="quarter" idx="12"/>
          </p:nvPr>
        </p:nvSpPr>
        <p:spPr/>
        <p:txBody>
          <a:bodyPr/>
          <a:lstStyle/>
          <a:p>
            <a:fld id="{8D39B02A-5DD4-4CE5-AD42-D8249087F5F4}" type="slidenum">
              <a:rPr lang="en-ZW" smtClean="0"/>
              <a:t>‹#›</a:t>
            </a:fld>
            <a:endParaRPr lang="en-ZW"/>
          </a:p>
        </p:txBody>
      </p:sp>
    </p:spTree>
    <p:extLst>
      <p:ext uri="{BB962C8B-B14F-4D97-AF65-F5344CB8AC3E}">
        <p14:creationId xmlns:p14="http://schemas.microsoft.com/office/powerpoint/2010/main" val="310262228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ZW"/>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ZW"/>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DE7FF01B-B9B5-4EBF-9C73-8FE5EAF9D140}" type="datetime1">
              <a:rPr lang="en-ZW" smtClean="0"/>
              <a:t>26/10/2018</a:t>
            </a:fld>
            <a:endParaRPr lang="en-ZW"/>
          </a:p>
        </p:txBody>
      </p:sp>
      <p:sp>
        <p:nvSpPr>
          <p:cNvPr id="6" name="Footer Placeholder 5"/>
          <p:cNvSpPr>
            <a:spLocks noGrp="1"/>
          </p:cNvSpPr>
          <p:nvPr>
            <p:ph type="ftr" sz="quarter" idx="11"/>
          </p:nvPr>
        </p:nvSpPr>
        <p:spPr/>
        <p:txBody>
          <a:bodyPr/>
          <a:lstStyle/>
          <a:p>
            <a:r>
              <a:rPr lang="en-ZW"/>
              <a:t>BigSurv 2018</a:t>
            </a:r>
          </a:p>
        </p:txBody>
      </p:sp>
      <p:sp>
        <p:nvSpPr>
          <p:cNvPr id="7" name="Slide Number Placeholder 6"/>
          <p:cNvSpPr>
            <a:spLocks noGrp="1"/>
          </p:cNvSpPr>
          <p:nvPr>
            <p:ph type="sldNum" sz="quarter" idx="12"/>
          </p:nvPr>
        </p:nvSpPr>
        <p:spPr/>
        <p:txBody>
          <a:bodyPr/>
          <a:lstStyle/>
          <a:p>
            <a:fld id="{8D39B02A-5DD4-4CE5-AD42-D8249087F5F4}" type="slidenum">
              <a:rPr lang="en-ZW" smtClean="0"/>
              <a:t>‹#›</a:t>
            </a:fld>
            <a:endParaRPr lang="en-ZW"/>
          </a:p>
        </p:txBody>
      </p:sp>
    </p:spTree>
    <p:extLst>
      <p:ext uri="{BB962C8B-B14F-4D97-AF65-F5344CB8AC3E}">
        <p14:creationId xmlns:p14="http://schemas.microsoft.com/office/powerpoint/2010/main" val="69250270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ZW"/>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W"/>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06817A1-3184-422C-9FBA-B609BEC91124}" type="datetime1">
              <a:rPr lang="en-ZW" smtClean="0"/>
              <a:t>26/10/2018</a:t>
            </a:fld>
            <a:endParaRPr lang="en-ZW"/>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ZW"/>
              <a:t>BigSurv 2018</a:t>
            </a:r>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D39B02A-5DD4-4CE5-AD42-D8249087F5F4}" type="slidenum">
              <a:rPr lang="en-ZW" smtClean="0"/>
              <a:t>‹#›</a:t>
            </a:fld>
            <a:endParaRPr lang="en-ZW"/>
          </a:p>
        </p:txBody>
      </p:sp>
    </p:spTree>
    <p:extLst>
      <p:ext uri="{BB962C8B-B14F-4D97-AF65-F5344CB8AC3E}">
        <p14:creationId xmlns:p14="http://schemas.microsoft.com/office/powerpoint/2010/main" val="139351367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oleObject" Target="../embeddings/oleObject8.bin"/><Relationship Id="rId2" Type="http://schemas.openxmlformats.org/officeDocument/2006/relationships/slideLayout" Target="../slideLayouts/slideLayout2.xml"/><Relationship Id="rId1" Type="http://schemas.openxmlformats.org/officeDocument/2006/relationships/vmlDrawing" Target="../drawings/vmlDrawing4.vml"/><Relationship Id="rId4" Type="http://schemas.openxmlformats.org/officeDocument/2006/relationships/image" Target="../media/image8.wmf"/></Relationships>
</file>

<file path=ppt/slides/_rels/slide13.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oleObject" Target="../embeddings/oleObject10.bin"/><Relationship Id="rId2" Type="http://schemas.openxmlformats.org/officeDocument/2006/relationships/slideLayout" Target="../slideLayouts/slideLayout2.xml"/><Relationship Id="rId1" Type="http://schemas.openxmlformats.org/officeDocument/2006/relationships/vmlDrawing" Target="../drawings/vmlDrawing5.vml"/><Relationship Id="rId4" Type="http://schemas.openxmlformats.org/officeDocument/2006/relationships/image" Target="../media/image10.wmf"/></Relationships>
</file>

<file path=ppt/slides/_rels/slide18.xml.rels><?xml version="1.0" encoding="UTF-8" standalone="yes"?>
<Relationships xmlns="http://schemas.openxmlformats.org/package/2006/relationships"><Relationship Id="rId2" Type="http://schemas.openxmlformats.org/officeDocument/2006/relationships/hyperlink" Target="http://hrsonline.isr.umich.edu/" TargetMode="Externa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hyperlink" Target="https://github.com/bradytwest/IndicesOfNISB" TargetMode="Externa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hyperlink" Target="mailto:bwest@umich.edu" TargetMode="External"/><Relationship Id="rId2" Type="http://schemas.openxmlformats.org/officeDocument/2006/relationships/hyperlink" Target="http://www.cdc.gov/nchs/nsfg/" TargetMode="Externa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image" Target="../media/image1.wmf"/></Relationships>
</file>

<file path=ppt/slides/_rels/slide6.xml.rels><?xml version="1.0" encoding="UTF-8" standalone="yes"?>
<Relationships xmlns="http://schemas.openxmlformats.org/package/2006/relationships"><Relationship Id="rId8" Type="http://schemas.openxmlformats.org/officeDocument/2006/relationships/image" Target="../media/image4.wmf"/><Relationship Id="rId3" Type="http://schemas.openxmlformats.org/officeDocument/2006/relationships/oleObject" Target="../embeddings/oleObject2.bin"/><Relationship Id="rId7" Type="http://schemas.openxmlformats.org/officeDocument/2006/relationships/oleObject" Target="../embeddings/oleObject4.bin"/><Relationship Id="rId2" Type="http://schemas.openxmlformats.org/officeDocument/2006/relationships/slideLayout" Target="../slideLayouts/slideLayout2.xml"/><Relationship Id="rId1" Type="http://schemas.openxmlformats.org/officeDocument/2006/relationships/vmlDrawing" Target="../drawings/vmlDrawing2.vml"/><Relationship Id="rId6" Type="http://schemas.openxmlformats.org/officeDocument/2006/relationships/image" Target="../media/image3.wmf"/><Relationship Id="rId5" Type="http://schemas.openxmlformats.org/officeDocument/2006/relationships/oleObject" Target="../embeddings/oleObject3.bin"/><Relationship Id="rId4" Type="http://schemas.openxmlformats.org/officeDocument/2006/relationships/image" Target="../media/image2.wmf"/><Relationship Id="rId9" Type="http://schemas.openxmlformats.org/officeDocument/2006/relationships/image" Target="../media/image6.png"/></Relationships>
</file>

<file path=ppt/slides/_rels/slide7.xml.rels><?xml version="1.0" encoding="UTF-8" standalone="yes"?>
<Relationships xmlns="http://schemas.openxmlformats.org/package/2006/relationships"><Relationship Id="rId8" Type="http://schemas.openxmlformats.org/officeDocument/2006/relationships/image" Target="../media/image7.wmf"/><Relationship Id="rId3" Type="http://schemas.openxmlformats.org/officeDocument/2006/relationships/oleObject" Target="../embeddings/oleObject5.bin"/><Relationship Id="rId7" Type="http://schemas.openxmlformats.org/officeDocument/2006/relationships/oleObject" Target="../embeddings/oleObject7.bin"/><Relationship Id="rId2" Type="http://schemas.openxmlformats.org/officeDocument/2006/relationships/slideLayout" Target="../slideLayouts/slideLayout2.xml"/><Relationship Id="rId1" Type="http://schemas.openxmlformats.org/officeDocument/2006/relationships/vmlDrawing" Target="../drawings/vmlDrawing3.vml"/><Relationship Id="rId6" Type="http://schemas.openxmlformats.org/officeDocument/2006/relationships/image" Target="../media/image6.wmf"/><Relationship Id="rId5" Type="http://schemas.openxmlformats.org/officeDocument/2006/relationships/oleObject" Target="../embeddings/oleObject6.bin"/><Relationship Id="rId4" Type="http://schemas.openxmlformats.org/officeDocument/2006/relationships/image" Target="../media/image5.wmf"/></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058195"/>
            <a:ext cx="9144000" cy="2387600"/>
          </a:xfrm>
        </p:spPr>
        <p:txBody>
          <a:bodyPr>
            <a:normAutofit fontScale="90000"/>
          </a:bodyPr>
          <a:lstStyle/>
          <a:p>
            <a:r>
              <a:rPr lang="en-ZW" dirty="0"/>
              <a:t>How Non-Ignorable is the Selection Bias in </a:t>
            </a:r>
            <a:br>
              <a:rPr lang="en-ZW" dirty="0"/>
            </a:br>
            <a:r>
              <a:rPr lang="en-ZW" dirty="0"/>
              <a:t>Non-Probability Samples?</a:t>
            </a:r>
            <a:br>
              <a:rPr lang="en-ZW" dirty="0"/>
            </a:br>
            <a:r>
              <a:rPr lang="en-ZW" sz="2700" i="1" dirty="0"/>
              <a:t>An Illustration of New Measures using a Large Genetic Study on Facebook</a:t>
            </a:r>
          </a:p>
        </p:txBody>
      </p:sp>
      <p:sp>
        <p:nvSpPr>
          <p:cNvPr id="3" name="Subtitle 2"/>
          <p:cNvSpPr>
            <a:spLocks noGrp="1"/>
          </p:cNvSpPr>
          <p:nvPr>
            <p:ph type="subTitle" idx="1"/>
          </p:nvPr>
        </p:nvSpPr>
        <p:spPr>
          <a:xfrm>
            <a:off x="1524000" y="3679867"/>
            <a:ext cx="9144000" cy="2586789"/>
          </a:xfrm>
        </p:spPr>
        <p:txBody>
          <a:bodyPr>
            <a:normAutofit fontScale="47500" lnSpcReduction="20000"/>
          </a:bodyPr>
          <a:lstStyle/>
          <a:p>
            <a:r>
              <a:rPr lang="en-ZW" sz="4400" dirty="0"/>
              <a:t>Brady T. West</a:t>
            </a:r>
            <a:r>
              <a:rPr lang="en-ZW" sz="4400" baseline="30000" dirty="0"/>
              <a:t>1</a:t>
            </a:r>
            <a:endParaRPr lang="en-ZW" sz="4400" dirty="0"/>
          </a:p>
          <a:p>
            <a:r>
              <a:rPr lang="en-ZW" sz="4400" dirty="0"/>
              <a:t>Phil Boonstra</a:t>
            </a:r>
            <a:r>
              <a:rPr lang="en-ZW" sz="4400" baseline="30000" dirty="0"/>
              <a:t>2</a:t>
            </a:r>
          </a:p>
          <a:p>
            <a:r>
              <a:rPr lang="en-ZW" sz="4400" dirty="0"/>
              <a:t>Roderick J.A. Little</a:t>
            </a:r>
            <a:r>
              <a:rPr lang="en-ZW" sz="4400" baseline="30000" dirty="0"/>
              <a:t>1,2</a:t>
            </a:r>
            <a:endParaRPr lang="en-ZW" sz="4400" dirty="0"/>
          </a:p>
          <a:p>
            <a:r>
              <a:rPr lang="en-ZW" sz="4400" dirty="0" err="1"/>
              <a:t>Jingwei</a:t>
            </a:r>
            <a:r>
              <a:rPr lang="en-ZW" sz="4400" dirty="0"/>
              <a:t> Hu</a:t>
            </a:r>
            <a:r>
              <a:rPr lang="en-ZW" sz="4400" baseline="30000" dirty="0"/>
              <a:t>1</a:t>
            </a:r>
          </a:p>
          <a:p>
            <a:r>
              <a:rPr lang="en-ZW" sz="4400" dirty="0"/>
              <a:t>Fernanda Alvarado-Leiton</a:t>
            </a:r>
            <a:r>
              <a:rPr lang="en-ZW" sz="4400" baseline="30000" dirty="0"/>
              <a:t>1</a:t>
            </a:r>
            <a:endParaRPr lang="en-ZW" sz="4400" dirty="0"/>
          </a:p>
          <a:p>
            <a:endParaRPr lang="en-ZW" dirty="0"/>
          </a:p>
          <a:p>
            <a:r>
              <a:rPr lang="en-ZW" baseline="30000" dirty="0"/>
              <a:t>1</a:t>
            </a:r>
            <a:r>
              <a:rPr lang="en-ZW" dirty="0"/>
              <a:t>Survey Research </a:t>
            </a:r>
            <a:r>
              <a:rPr lang="en-ZW" dirty="0" err="1"/>
              <a:t>Center</a:t>
            </a:r>
            <a:r>
              <a:rPr lang="en-ZW" dirty="0"/>
              <a:t>, Institute for Social Research, University of Michigan-Ann </a:t>
            </a:r>
            <a:r>
              <a:rPr lang="en-ZW" dirty="0" err="1"/>
              <a:t>Arbor</a:t>
            </a:r>
            <a:endParaRPr lang="en-ZW" dirty="0"/>
          </a:p>
          <a:p>
            <a:r>
              <a:rPr lang="en-ZW" baseline="30000" dirty="0"/>
              <a:t>2</a:t>
            </a:r>
            <a:r>
              <a:rPr lang="en-ZW" dirty="0"/>
              <a:t>Department of Biostatistics, School of Public Health, University of Michigan-Ann </a:t>
            </a:r>
            <a:r>
              <a:rPr lang="en-ZW" dirty="0" err="1"/>
              <a:t>Arbor</a:t>
            </a:r>
            <a:endParaRPr lang="en-ZW" dirty="0"/>
          </a:p>
          <a:p>
            <a:endParaRPr lang="en-ZW" dirty="0"/>
          </a:p>
        </p:txBody>
      </p:sp>
      <p:sp>
        <p:nvSpPr>
          <p:cNvPr id="4" name="Footer Placeholder 3"/>
          <p:cNvSpPr>
            <a:spLocks noGrp="1"/>
          </p:cNvSpPr>
          <p:nvPr>
            <p:ph type="ftr" sz="quarter" idx="11"/>
          </p:nvPr>
        </p:nvSpPr>
        <p:spPr/>
        <p:txBody>
          <a:bodyPr/>
          <a:lstStyle/>
          <a:p>
            <a:r>
              <a:rPr lang="en-ZW"/>
              <a:t>BigSurv 2018</a:t>
            </a:r>
          </a:p>
        </p:txBody>
      </p:sp>
      <p:sp>
        <p:nvSpPr>
          <p:cNvPr id="5" name="Slide Number Placeholder 4"/>
          <p:cNvSpPr>
            <a:spLocks noGrp="1"/>
          </p:cNvSpPr>
          <p:nvPr>
            <p:ph type="sldNum" sz="quarter" idx="12"/>
          </p:nvPr>
        </p:nvSpPr>
        <p:spPr/>
        <p:txBody>
          <a:bodyPr/>
          <a:lstStyle/>
          <a:p>
            <a:fld id="{8D39B02A-5DD4-4CE5-AD42-D8249087F5F4}" type="slidenum">
              <a:rPr lang="en-ZW" smtClean="0"/>
              <a:t>1</a:t>
            </a:fld>
            <a:endParaRPr lang="en-ZW"/>
          </a:p>
        </p:txBody>
      </p:sp>
    </p:spTree>
    <p:extLst>
      <p:ext uri="{BB962C8B-B14F-4D97-AF65-F5344CB8AC3E}">
        <p14:creationId xmlns:p14="http://schemas.microsoft.com/office/powerpoint/2010/main" val="340102795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W" dirty="0"/>
              <a:t>Motivating Example: NSFG Smartphone Users</a:t>
            </a:r>
          </a:p>
        </p:txBody>
      </p:sp>
      <p:sp>
        <p:nvSpPr>
          <p:cNvPr id="3" name="Content Placeholder 2"/>
          <p:cNvSpPr>
            <a:spLocks noGrp="1"/>
          </p:cNvSpPr>
          <p:nvPr>
            <p:ph idx="1"/>
          </p:nvPr>
        </p:nvSpPr>
        <p:spPr>
          <a:xfrm>
            <a:off x="838200" y="1572126"/>
            <a:ext cx="10515600" cy="4604837"/>
          </a:xfrm>
        </p:spPr>
        <p:txBody>
          <a:bodyPr>
            <a:normAutofit fontScale="92500" lnSpcReduction="10000"/>
          </a:bodyPr>
          <a:lstStyle/>
          <a:p>
            <a:r>
              <a:rPr lang="en-ZW" dirty="0"/>
              <a:t>We treat data from 16 quarters (2012-2016) of the National Survey of Family Growth (NSFG) as a hypothetical population</a:t>
            </a:r>
          </a:p>
          <a:p>
            <a:r>
              <a:rPr lang="en-ZW" dirty="0"/>
              <a:t>We then consider smartphone users in this “population” as our hypothetical non-probability sample, simulating the selection process; see Couper et al. (2018) for details</a:t>
            </a:r>
          </a:p>
          <a:p>
            <a:r>
              <a:rPr lang="en-ZW" dirty="0"/>
              <a:t>Our Y variables were variables of interest to NSFG data users</a:t>
            </a:r>
          </a:p>
          <a:p>
            <a:pPr lvl="1"/>
            <a:r>
              <a:rPr lang="en-ZW" dirty="0"/>
              <a:t>We considered both continuous and binary Y variables, to assess how robust the SMUB measures were to assumptions about normality</a:t>
            </a:r>
          </a:p>
          <a:p>
            <a:r>
              <a:rPr lang="en-ZW" dirty="0"/>
              <a:t>Our Z variables included those where pop. aggregates may be available:</a:t>
            </a:r>
          </a:p>
          <a:p>
            <a:pPr lvl="1"/>
            <a:r>
              <a:rPr lang="en-ZW" dirty="0"/>
              <a:t>age, race/ethnicity, marital status, education, household income, region of the U.S. (based on definitions from the U.S. Census Bureau), current employment status, and presence of children under the age of 16 in the household</a:t>
            </a:r>
          </a:p>
          <a:p>
            <a:r>
              <a:rPr lang="en-ZW" dirty="0"/>
              <a:t>We regressed Y on Z for smartphone users to form our linear predictor X</a:t>
            </a:r>
          </a:p>
          <a:p>
            <a:endParaRPr lang="en-ZW" dirty="0"/>
          </a:p>
        </p:txBody>
      </p:sp>
      <p:sp>
        <p:nvSpPr>
          <p:cNvPr id="4" name="Footer Placeholder 3"/>
          <p:cNvSpPr>
            <a:spLocks noGrp="1"/>
          </p:cNvSpPr>
          <p:nvPr>
            <p:ph type="ftr" sz="quarter" idx="11"/>
          </p:nvPr>
        </p:nvSpPr>
        <p:spPr/>
        <p:txBody>
          <a:bodyPr/>
          <a:lstStyle/>
          <a:p>
            <a:r>
              <a:rPr lang="en-ZW"/>
              <a:t>BigSurv 2018</a:t>
            </a:r>
          </a:p>
        </p:txBody>
      </p:sp>
      <p:sp>
        <p:nvSpPr>
          <p:cNvPr id="5" name="Slide Number Placeholder 4"/>
          <p:cNvSpPr>
            <a:spLocks noGrp="1"/>
          </p:cNvSpPr>
          <p:nvPr>
            <p:ph type="sldNum" sz="quarter" idx="12"/>
          </p:nvPr>
        </p:nvSpPr>
        <p:spPr/>
        <p:txBody>
          <a:bodyPr/>
          <a:lstStyle/>
          <a:p>
            <a:fld id="{8D39B02A-5DD4-4CE5-AD42-D8249087F5F4}" type="slidenum">
              <a:rPr lang="en-ZW" smtClean="0"/>
              <a:t>10</a:t>
            </a:fld>
            <a:endParaRPr lang="en-ZW"/>
          </a:p>
        </p:txBody>
      </p:sp>
    </p:spTree>
    <p:extLst>
      <p:ext uri="{BB962C8B-B14F-4D97-AF65-F5344CB8AC3E}">
        <p14:creationId xmlns:p14="http://schemas.microsoft.com/office/powerpoint/2010/main" val="255693002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W" dirty="0"/>
              <a:t>Evaluation</a:t>
            </a:r>
          </a:p>
        </p:txBody>
      </p:sp>
      <p:sp>
        <p:nvSpPr>
          <p:cNvPr id="3" name="Content Placeholder 2"/>
          <p:cNvSpPr>
            <a:spLocks noGrp="1"/>
          </p:cNvSpPr>
          <p:nvPr>
            <p:ph idx="1"/>
          </p:nvPr>
        </p:nvSpPr>
        <p:spPr/>
        <p:txBody>
          <a:bodyPr/>
          <a:lstStyle/>
          <a:p>
            <a:r>
              <a:rPr lang="en-ZW" dirty="0"/>
              <a:t>We computed our proposed indices (SMUB and MSB) and intervals for each of several Y variables, for males and females separately</a:t>
            </a:r>
          </a:p>
          <a:p>
            <a:r>
              <a:rPr lang="en-ZW" dirty="0"/>
              <a:t>We were also able to compute the </a:t>
            </a:r>
            <a:r>
              <a:rPr lang="en-ZW" b="1" dirty="0"/>
              <a:t>standardized true estimated bias</a:t>
            </a:r>
            <a:r>
              <a:rPr lang="en-ZW" dirty="0"/>
              <a:t> </a:t>
            </a:r>
            <a:r>
              <a:rPr lang="en-ZW" b="1" dirty="0"/>
              <a:t>(STEB)</a:t>
            </a:r>
            <a:r>
              <a:rPr lang="en-ZW" dirty="0"/>
              <a:t> for each of our estimates, given the hypothetical “population” and the knowledge of true means and SDs for this population</a:t>
            </a:r>
          </a:p>
          <a:p>
            <a:r>
              <a:rPr lang="en-ZW" dirty="0"/>
              <a:t>We also considered the FMI as a competing index, given some of the results in Nishimura et al. (2016)</a:t>
            </a:r>
          </a:p>
          <a:p>
            <a:r>
              <a:rPr lang="en-ZW" dirty="0"/>
              <a:t>We assessed how often our proposed interval covered the STEB, and the correlations of our indices with the STEB values</a:t>
            </a:r>
          </a:p>
        </p:txBody>
      </p:sp>
      <p:sp>
        <p:nvSpPr>
          <p:cNvPr id="4" name="Footer Placeholder 3"/>
          <p:cNvSpPr>
            <a:spLocks noGrp="1"/>
          </p:cNvSpPr>
          <p:nvPr>
            <p:ph type="ftr" sz="quarter" idx="11"/>
          </p:nvPr>
        </p:nvSpPr>
        <p:spPr/>
        <p:txBody>
          <a:bodyPr/>
          <a:lstStyle/>
          <a:p>
            <a:r>
              <a:rPr lang="en-ZW"/>
              <a:t>BigSurv 2018</a:t>
            </a:r>
          </a:p>
        </p:txBody>
      </p:sp>
      <p:sp>
        <p:nvSpPr>
          <p:cNvPr id="5" name="Slide Number Placeholder 4"/>
          <p:cNvSpPr>
            <a:spLocks noGrp="1"/>
          </p:cNvSpPr>
          <p:nvPr>
            <p:ph type="sldNum" sz="quarter" idx="12"/>
          </p:nvPr>
        </p:nvSpPr>
        <p:spPr/>
        <p:txBody>
          <a:bodyPr/>
          <a:lstStyle/>
          <a:p>
            <a:fld id="{8D39B02A-5DD4-4CE5-AD42-D8249087F5F4}" type="slidenum">
              <a:rPr lang="en-ZW" smtClean="0"/>
              <a:t>11</a:t>
            </a:fld>
            <a:endParaRPr lang="en-ZW"/>
          </a:p>
        </p:txBody>
      </p:sp>
    </p:spTree>
    <p:extLst>
      <p:ext uri="{BB962C8B-B14F-4D97-AF65-F5344CB8AC3E}">
        <p14:creationId xmlns:p14="http://schemas.microsoft.com/office/powerpoint/2010/main" val="429041222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09694"/>
            <a:ext cx="10515600" cy="1325563"/>
          </a:xfrm>
        </p:spPr>
        <p:txBody>
          <a:bodyPr/>
          <a:lstStyle/>
          <a:p>
            <a:r>
              <a:rPr lang="en-ZW" dirty="0"/>
              <a:t>Results: Proposed Interval (SMUB)</a:t>
            </a:r>
          </a:p>
        </p:txBody>
      </p:sp>
      <p:sp>
        <p:nvSpPr>
          <p:cNvPr id="4" name="Footer Placeholder 3"/>
          <p:cNvSpPr>
            <a:spLocks noGrp="1"/>
          </p:cNvSpPr>
          <p:nvPr>
            <p:ph type="ftr" sz="quarter" idx="11"/>
          </p:nvPr>
        </p:nvSpPr>
        <p:spPr/>
        <p:txBody>
          <a:bodyPr/>
          <a:lstStyle/>
          <a:p>
            <a:r>
              <a:rPr lang="en-ZW"/>
              <a:t>BigSurv 2018</a:t>
            </a:r>
          </a:p>
        </p:txBody>
      </p:sp>
      <p:sp>
        <p:nvSpPr>
          <p:cNvPr id="5" name="Slide Number Placeholder 4"/>
          <p:cNvSpPr>
            <a:spLocks noGrp="1"/>
          </p:cNvSpPr>
          <p:nvPr>
            <p:ph type="sldNum" sz="quarter" idx="12"/>
          </p:nvPr>
        </p:nvSpPr>
        <p:spPr/>
        <p:txBody>
          <a:bodyPr/>
          <a:lstStyle/>
          <a:p>
            <a:fld id="{8D39B02A-5DD4-4CE5-AD42-D8249087F5F4}" type="slidenum">
              <a:rPr lang="en-ZW" smtClean="0"/>
              <a:t>12</a:t>
            </a:fld>
            <a:endParaRPr lang="en-ZW"/>
          </a:p>
        </p:txBody>
      </p:sp>
      <p:sp>
        <p:nvSpPr>
          <p:cNvPr id="11" name="Rectangle 7"/>
          <p:cNvSpPr>
            <a:spLocks noChangeArrowheads="1"/>
          </p:cNvSpPr>
          <p:nvPr/>
        </p:nvSpPr>
        <p:spPr bwMode="auto">
          <a:xfrm>
            <a:off x="4038600" y="1428747"/>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ZW"/>
          </a:p>
        </p:txBody>
      </p:sp>
      <p:graphicFrame>
        <p:nvGraphicFramePr>
          <p:cNvPr id="12" name="Object 11"/>
          <p:cNvGraphicFramePr>
            <a:graphicFrameLocks noChangeAspect="1"/>
          </p:cNvGraphicFramePr>
          <p:nvPr>
            <p:extLst>
              <p:ext uri="{D42A27DB-BD31-4B8C-83A1-F6EECF244321}">
                <p14:modId xmlns:p14="http://schemas.microsoft.com/office/powerpoint/2010/main" val="1975438735"/>
              </p:ext>
            </p:extLst>
          </p:nvPr>
        </p:nvGraphicFramePr>
        <p:xfrm>
          <a:off x="3929062" y="1500425"/>
          <a:ext cx="219075" cy="247650"/>
        </p:xfrm>
        <a:graphic>
          <a:graphicData uri="http://schemas.openxmlformats.org/presentationml/2006/ole">
            <mc:AlternateContent xmlns:mc="http://schemas.openxmlformats.org/markup-compatibility/2006">
              <mc:Choice xmlns:v="urn:schemas-microsoft-com:vml" Requires="v">
                <p:oleObj spid="_x0000_s4226" name="Equation" r:id="rId3" imgW="215640" imgH="241200" progId="Equation.DSMT4">
                  <p:embed/>
                </p:oleObj>
              </mc:Choice>
              <mc:Fallback>
                <p:oleObj name="Equation" r:id="rId3" imgW="215640" imgH="241200" progId="Equation.DSMT4">
                  <p:embed/>
                  <p:pic>
                    <p:nvPicPr>
                      <p:cNvPr id="0" name="Object 6"/>
                      <p:cNvPicPr>
                        <a:picLocks noChangeAspect="1" noChangeArrowheads="1"/>
                      </p:cNvPicPr>
                      <p:nvPr/>
                    </p:nvPicPr>
                    <p:blipFill>
                      <a:blip r:embed="rId4"/>
                      <a:srcRect/>
                      <a:stretch>
                        <a:fillRect/>
                      </a:stretch>
                    </p:blipFill>
                    <p:spPr bwMode="auto">
                      <a:xfrm>
                        <a:off x="3929062" y="1500425"/>
                        <a:ext cx="219075" cy="2476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3" name="TextBox 12"/>
          <p:cNvSpPr txBox="1"/>
          <p:nvPr/>
        </p:nvSpPr>
        <p:spPr>
          <a:xfrm>
            <a:off x="838200" y="1435257"/>
            <a:ext cx="9625264" cy="3816429"/>
          </a:xfrm>
          <a:prstGeom prst="rect">
            <a:avLst/>
          </a:prstGeom>
          <a:noFill/>
        </p:spPr>
        <p:txBody>
          <a:bodyPr wrap="square" rtlCol="0">
            <a:spAutoFit/>
          </a:bodyPr>
          <a:lstStyle/>
          <a:p>
            <a:pPr marL="285750" indent="-285750">
              <a:buFont typeface="Arial" panose="020B0604020202020204" pitchFamily="34" charset="0"/>
              <a:buChar char="•"/>
            </a:pPr>
            <a:r>
              <a:rPr lang="en-ZW" sz="3200" dirty="0"/>
              <a:t>The proposed interval covers the actual STEB in </a:t>
            </a:r>
            <a:r>
              <a:rPr lang="en-ZW" sz="3200" b="1" dirty="0"/>
              <a:t>9/12 cases </a:t>
            </a:r>
            <a:r>
              <a:rPr lang="en-ZW" sz="3200" dirty="0"/>
              <a:t>where the correlation of X with Y in the non-probability sample was above 0.4 (</a:t>
            </a:r>
            <a:r>
              <a:rPr lang="en-ZW" sz="3200" b="1" dirty="0"/>
              <a:t>good proxies</a:t>
            </a:r>
            <a:r>
              <a:rPr lang="en-ZW" sz="3200" dirty="0"/>
              <a:t>)</a:t>
            </a:r>
          </a:p>
          <a:p>
            <a:pPr marL="285750" indent="-285750">
              <a:buFont typeface="Arial" panose="020B0604020202020204" pitchFamily="34" charset="0"/>
              <a:buChar char="•"/>
            </a:pPr>
            <a:r>
              <a:rPr lang="en-ZW" sz="3200" dirty="0"/>
              <a:t>The proposed interval only covered the STEB in 5/16 cases where the correlation was less than 0.4</a:t>
            </a:r>
          </a:p>
          <a:p>
            <a:pPr marL="285750" indent="-285750">
              <a:buFont typeface="Arial" panose="020B0604020202020204" pitchFamily="34" charset="0"/>
              <a:buChar char="•"/>
            </a:pPr>
            <a:r>
              <a:rPr lang="en-ZW" sz="3200" dirty="0"/>
              <a:t>The proposed interval becomes much wider when the correlation becomes smaller!</a:t>
            </a:r>
          </a:p>
          <a:p>
            <a:pPr marL="285750" indent="-285750">
              <a:buFont typeface="Arial" panose="020B0604020202020204" pitchFamily="34" charset="0"/>
              <a:buChar char="•"/>
            </a:pPr>
            <a:endParaRPr lang="en-ZW" dirty="0"/>
          </a:p>
        </p:txBody>
      </p:sp>
    </p:spTree>
    <p:extLst>
      <p:ext uri="{BB962C8B-B14F-4D97-AF65-F5344CB8AC3E}">
        <p14:creationId xmlns:p14="http://schemas.microsoft.com/office/powerpoint/2010/main" val="44820049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ZW" sz="4000" dirty="0"/>
              <a:t>Results: Correlation of SMUB(0.5) with STEB</a:t>
            </a:r>
          </a:p>
        </p:txBody>
      </p:sp>
      <p:sp>
        <p:nvSpPr>
          <p:cNvPr id="4" name="Footer Placeholder 3"/>
          <p:cNvSpPr>
            <a:spLocks noGrp="1"/>
          </p:cNvSpPr>
          <p:nvPr>
            <p:ph type="ftr" sz="quarter" idx="11"/>
          </p:nvPr>
        </p:nvSpPr>
        <p:spPr/>
        <p:txBody>
          <a:bodyPr/>
          <a:lstStyle/>
          <a:p>
            <a:r>
              <a:rPr lang="en-ZW"/>
              <a:t>BigSurv 2018</a:t>
            </a:r>
          </a:p>
        </p:txBody>
      </p:sp>
      <p:sp>
        <p:nvSpPr>
          <p:cNvPr id="5" name="Slide Number Placeholder 4"/>
          <p:cNvSpPr>
            <a:spLocks noGrp="1"/>
          </p:cNvSpPr>
          <p:nvPr>
            <p:ph type="sldNum" sz="quarter" idx="12"/>
          </p:nvPr>
        </p:nvSpPr>
        <p:spPr/>
        <p:txBody>
          <a:bodyPr/>
          <a:lstStyle/>
          <a:p>
            <a:fld id="{8D39B02A-5DD4-4CE5-AD42-D8249087F5F4}" type="slidenum">
              <a:rPr lang="en-ZW" smtClean="0"/>
              <a:t>13</a:t>
            </a:fld>
            <a:endParaRPr lang="en-ZW"/>
          </a:p>
        </p:txBody>
      </p:sp>
      <p:graphicFrame>
        <p:nvGraphicFramePr>
          <p:cNvPr id="6" name="Chart 5"/>
          <p:cNvGraphicFramePr/>
          <p:nvPr>
            <p:extLst>
              <p:ext uri="{D42A27DB-BD31-4B8C-83A1-F6EECF244321}">
                <p14:modId xmlns:p14="http://schemas.microsoft.com/office/powerpoint/2010/main" val="3017556262"/>
              </p:ext>
            </p:extLst>
          </p:nvPr>
        </p:nvGraphicFramePr>
        <p:xfrm>
          <a:off x="1103646" y="1562768"/>
          <a:ext cx="5265069" cy="4701674"/>
        </p:xfrm>
        <a:graphic>
          <a:graphicData uri="http://schemas.openxmlformats.org/drawingml/2006/chart">
            <c:chart xmlns:c="http://schemas.openxmlformats.org/drawingml/2006/chart" xmlns:r="http://schemas.openxmlformats.org/officeDocument/2006/relationships" r:id="rId2"/>
          </a:graphicData>
        </a:graphic>
      </p:graphicFrame>
      <p:sp>
        <p:nvSpPr>
          <p:cNvPr id="7" name="TextBox 6"/>
          <p:cNvSpPr txBox="1"/>
          <p:nvPr/>
        </p:nvSpPr>
        <p:spPr>
          <a:xfrm>
            <a:off x="6634161" y="1601202"/>
            <a:ext cx="3712997" cy="4462760"/>
          </a:xfrm>
          <a:prstGeom prst="rect">
            <a:avLst/>
          </a:prstGeom>
          <a:noFill/>
        </p:spPr>
        <p:txBody>
          <a:bodyPr wrap="square" rtlCol="0">
            <a:spAutoFit/>
          </a:bodyPr>
          <a:lstStyle/>
          <a:p>
            <a:pPr marL="285750" indent="-285750">
              <a:buFont typeface="Arial" panose="020B0604020202020204" pitchFamily="34" charset="0"/>
              <a:buChar char="•"/>
            </a:pPr>
            <a:r>
              <a:rPr lang="en-ZW" sz="1900" dirty="0"/>
              <a:t>This plot shows a strong correlation (0.65) of the SMUB(0.5) values with the actual STEB (true bias) values</a:t>
            </a:r>
          </a:p>
          <a:p>
            <a:pPr marL="285750" indent="-285750">
              <a:buFont typeface="Arial" panose="020B0604020202020204" pitchFamily="34" charset="0"/>
              <a:buChar char="•"/>
            </a:pPr>
            <a:r>
              <a:rPr lang="en-ZW" sz="1900" dirty="0"/>
              <a:t>Note that the </a:t>
            </a:r>
            <a:r>
              <a:rPr lang="en-ZW" sz="1900" dirty="0">
                <a:solidFill>
                  <a:srgbClr val="00B050"/>
                </a:solidFill>
              </a:rPr>
              <a:t>dashed green line </a:t>
            </a:r>
            <a:r>
              <a:rPr lang="en-ZW" sz="1900" dirty="0"/>
              <a:t>reflects perfect correlation</a:t>
            </a:r>
          </a:p>
          <a:p>
            <a:pPr marL="285750" indent="-285750">
              <a:buFont typeface="Arial" panose="020B0604020202020204" pitchFamily="34" charset="0"/>
              <a:buChar char="•"/>
            </a:pPr>
            <a:r>
              <a:rPr lang="en-ZW" sz="1900" b="1" dirty="0"/>
              <a:t>We see an even stronger correlation (0.86) when focusing on variables with correlations (rho) greater than 0.4 in the non-probability sample</a:t>
            </a:r>
          </a:p>
          <a:p>
            <a:pPr marL="285750" indent="-285750">
              <a:buFont typeface="Arial" panose="020B0604020202020204" pitchFamily="34" charset="0"/>
              <a:buChar char="•"/>
            </a:pPr>
            <a:r>
              <a:rPr lang="en-ZW" sz="1900" dirty="0"/>
              <a:t>The FMI had a small negative correlation: not a useful measure (Nishimura et al. 2016)</a:t>
            </a:r>
          </a:p>
          <a:p>
            <a:pPr marL="285750" indent="-285750">
              <a:buFont typeface="Arial" panose="020B0604020202020204" pitchFamily="34" charset="0"/>
              <a:buChar char="•"/>
            </a:pPr>
            <a:endParaRPr lang="en-ZW" dirty="0"/>
          </a:p>
        </p:txBody>
      </p:sp>
    </p:spTree>
    <p:extLst>
      <p:ext uri="{BB962C8B-B14F-4D97-AF65-F5344CB8AC3E}">
        <p14:creationId xmlns:p14="http://schemas.microsoft.com/office/powerpoint/2010/main" val="268305650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W" dirty="0"/>
              <a:t>Results: Bayesian Approach</a:t>
            </a:r>
          </a:p>
        </p:txBody>
      </p:sp>
      <p:sp>
        <p:nvSpPr>
          <p:cNvPr id="3" name="Content Placeholder 2"/>
          <p:cNvSpPr>
            <a:spLocks noGrp="1"/>
          </p:cNvSpPr>
          <p:nvPr>
            <p:ph idx="1"/>
          </p:nvPr>
        </p:nvSpPr>
        <p:spPr>
          <a:xfrm>
            <a:off x="7058526" y="1727796"/>
            <a:ext cx="4295274" cy="4351338"/>
          </a:xfrm>
        </p:spPr>
        <p:txBody>
          <a:bodyPr>
            <a:normAutofit lnSpcReduction="10000"/>
          </a:bodyPr>
          <a:lstStyle/>
          <a:p>
            <a:r>
              <a:rPr lang="en-ZW" sz="1800" b="1" dirty="0"/>
              <a:t>This plot is automatically generated when running our </a:t>
            </a:r>
            <a:r>
              <a:rPr lang="en-ZW" sz="1800" b="1" dirty="0" err="1">
                <a:latin typeface="Courier New" panose="02070309020205020404" pitchFamily="49" charset="0"/>
                <a:cs typeface="Courier New" panose="02070309020205020404" pitchFamily="49" charset="0"/>
              </a:rPr>
              <a:t>nisb_bayes</a:t>
            </a:r>
            <a:r>
              <a:rPr lang="en-ZW" sz="1800" b="1" dirty="0">
                <a:latin typeface="Courier New" panose="02070309020205020404" pitchFamily="49" charset="0"/>
                <a:cs typeface="Courier New" panose="02070309020205020404" pitchFamily="49" charset="0"/>
              </a:rPr>
              <a:t>()</a:t>
            </a:r>
            <a:r>
              <a:rPr lang="en-ZW" sz="1800" b="1" dirty="0"/>
              <a:t> function in R for a given set of variables</a:t>
            </a:r>
          </a:p>
          <a:p>
            <a:r>
              <a:rPr lang="en-ZW" sz="1800" dirty="0"/>
              <a:t>This plot shows draws of SMUB given draws of the </a:t>
            </a:r>
            <a:r>
              <a:rPr lang="el-GR" sz="1800" dirty="0"/>
              <a:t>φ</a:t>
            </a:r>
            <a:r>
              <a:rPr lang="en-ZW" sz="1800" dirty="0"/>
              <a:t> parameter, and includes predicted values of SMUB as a function of phi, and 95% confidence bands</a:t>
            </a:r>
          </a:p>
          <a:p>
            <a:r>
              <a:rPr lang="en-ZW" sz="1800" dirty="0"/>
              <a:t>The variable of interest is number of months worked in the past year, for females: </a:t>
            </a:r>
            <a:r>
              <a:rPr lang="en-ZW" sz="1800" b="1" dirty="0"/>
              <a:t>STEB = 0.069 </a:t>
            </a:r>
          </a:p>
          <a:p>
            <a:r>
              <a:rPr lang="en-ZW" sz="1800" dirty="0"/>
              <a:t>Note that a choice of </a:t>
            </a:r>
            <a:r>
              <a:rPr lang="el-GR" sz="1800" dirty="0"/>
              <a:t>φ</a:t>
            </a:r>
            <a:r>
              <a:rPr lang="en-ZW" sz="1800" dirty="0"/>
              <a:t> = 0.5 results in draws of SMUB that closely reflect the true bias (</a:t>
            </a:r>
            <a:r>
              <a:rPr lang="en-ZW" sz="1800" b="1" dirty="0"/>
              <a:t>for THIS variable</a:t>
            </a:r>
            <a:r>
              <a:rPr lang="en-ZW" sz="1800" dirty="0"/>
              <a:t>)</a:t>
            </a:r>
          </a:p>
          <a:p>
            <a:r>
              <a:rPr lang="en-ZW" sz="1800" dirty="0"/>
              <a:t>The proposed interval, allowing for uncertainty, also covers the true bias in this case; </a:t>
            </a:r>
            <a:r>
              <a:rPr lang="en-ZW" sz="1800" b="1" dirty="0"/>
              <a:t>the Bayesian approach had better coverage for smaller correlations</a:t>
            </a:r>
          </a:p>
        </p:txBody>
      </p:sp>
      <p:sp>
        <p:nvSpPr>
          <p:cNvPr id="4" name="Footer Placeholder 3"/>
          <p:cNvSpPr>
            <a:spLocks noGrp="1"/>
          </p:cNvSpPr>
          <p:nvPr>
            <p:ph type="ftr" sz="quarter" idx="11"/>
          </p:nvPr>
        </p:nvSpPr>
        <p:spPr/>
        <p:txBody>
          <a:bodyPr/>
          <a:lstStyle/>
          <a:p>
            <a:r>
              <a:rPr lang="en-ZW"/>
              <a:t>BigSurv 2018</a:t>
            </a:r>
          </a:p>
        </p:txBody>
      </p:sp>
      <p:sp>
        <p:nvSpPr>
          <p:cNvPr id="5" name="Slide Number Placeholder 4"/>
          <p:cNvSpPr>
            <a:spLocks noGrp="1"/>
          </p:cNvSpPr>
          <p:nvPr>
            <p:ph type="sldNum" sz="quarter" idx="12"/>
          </p:nvPr>
        </p:nvSpPr>
        <p:spPr/>
        <p:txBody>
          <a:bodyPr/>
          <a:lstStyle/>
          <a:p>
            <a:fld id="{8D39B02A-5DD4-4CE5-AD42-D8249087F5F4}" type="slidenum">
              <a:rPr lang="en-ZW" smtClean="0"/>
              <a:t>14</a:t>
            </a:fld>
            <a:endParaRPr lang="en-ZW"/>
          </a:p>
        </p:txBody>
      </p:sp>
      <p:pic>
        <p:nvPicPr>
          <p:cNvPr id="6" name="Picture 5"/>
          <p:cNvPicPr>
            <a:picLocks noChangeAspect="1"/>
          </p:cNvPicPr>
          <p:nvPr/>
        </p:nvPicPr>
        <p:blipFill>
          <a:blip r:embed="rId2"/>
          <a:stretch>
            <a:fillRect/>
          </a:stretch>
        </p:blipFill>
        <p:spPr>
          <a:xfrm>
            <a:off x="773774" y="1640861"/>
            <a:ext cx="5944115" cy="4438273"/>
          </a:xfrm>
          <a:prstGeom prst="rect">
            <a:avLst/>
          </a:prstGeom>
        </p:spPr>
      </p:pic>
    </p:spTree>
    <p:extLst>
      <p:ext uri="{BB962C8B-B14F-4D97-AF65-F5344CB8AC3E}">
        <p14:creationId xmlns:p14="http://schemas.microsoft.com/office/powerpoint/2010/main" val="314495361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Applying the Binary Approach</a:t>
            </a:r>
            <a:endParaRPr lang="en-ZW" dirty="0"/>
          </a:p>
        </p:txBody>
      </p:sp>
      <p:sp>
        <p:nvSpPr>
          <p:cNvPr id="3" name="Content Placeholder 2"/>
          <p:cNvSpPr>
            <a:spLocks noGrp="1"/>
          </p:cNvSpPr>
          <p:nvPr>
            <p:ph idx="1"/>
          </p:nvPr>
        </p:nvSpPr>
        <p:spPr/>
        <p:txBody>
          <a:bodyPr/>
          <a:lstStyle/>
          <a:p>
            <a:r>
              <a:rPr lang="en-US" dirty="0"/>
              <a:t>When computing the MSB indices and their corresponding intervals for the </a:t>
            </a:r>
            <a:r>
              <a:rPr lang="en-US" b="1" dirty="0"/>
              <a:t>16 proportions </a:t>
            </a:r>
            <a:r>
              <a:rPr lang="en-US" dirty="0"/>
              <a:t>based on the binary variables in this motivating illustration, the following results emerged:</a:t>
            </a:r>
          </a:p>
          <a:p>
            <a:pPr lvl="1"/>
            <a:r>
              <a:rPr lang="en-ZW" dirty="0"/>
              <a:t>The proposed intervals were </a:t>
            </a:r>
            <a:r>
              <a:rPr lang="en-ZW" b="1" dirty="0"/>
              <a:t>significantly less wide </a:t>
            </a:r>
            <a:r>
              <a:rPr lang="en-ZW" dirty="0"/>
              <a:t>than the SMUB intervals (regardless of the correlation), reflecting the sensitivity of the MSB index (derived from the </a:t>
            </a:r>
            <a:r>
              <a:rPr lang="en-ZW" dirty="0" err="1"/>
              <a:t>probit</a:t>
            </a:r>
            <a:r>
              <a:rPr lang="en-ZW" dirty="0"/>
              <a:t> model) to the discrete nature of the binary variables</a:t>
            </a:r>
          </a:p>
          <a:p>
            <a:pPr lvl="1"/>
            <a:r>
              <a:rPr lang="en-US" dirty="0"/>
              <a:t>10 of the 16 estimated bias values were covered by the proposed intervals, representing an improvement over the SMUB approach (only 8 out of 16)</a:t>
            </a:r>
          </a:p>
          <a:p>
            <a:pPr lvl="1"/>
            <a:r>
              <a:rPr lang="en-US" dirty="0"/>
              <a:t>Simulation results for the MSB indices (in progress!) are quite promising, and suggest similar improvements over the SMUB index for binary variables</a:t>
            </a:r>
          </a:p>
          <a:p>
            <a:pPr lvl="1"/>
            <a:endParaRPr lang="en-ZW" dirty="0"/>
          </a:p>
          <a:p>
            <a:pPr lvl="1"/>
            <a:endParaRPr lang="en-ZW" dirty="0"/>
          </a:p>
        </p:txBody>
      </p:sp>
      <p:sp>
        <p:nvSpPr>
          <p:cNvPr id="4" name="Footer Placeholder 3"/>
          <p:cNvSpPr>
            <a:spLocks noGrp="1"/>
          </p:cNvSpPr>
          <p:nvPr>
            <p:ph type="ftr" sz="quarter" idx="11"/>
          </p:nvPr>
        </p:nvSpPr>
        <p:spPr/>
        <p:txBody>
          <a:bodyPr/>
          <a:lstStyle/>
          <a:p>
            <a:r>
              <a:rPr lang="en-ZW"/>
              <a:t>BigSurv 2018</a:t>
            </a:r>
          </a:p>
        </p:txBody>
      </p:sp>
      <p:sp>
        <p:nvSpPr>
          <p:cNvPr id="5" name="Slide Number Placeholder 4"/>
          <p:cNvSpPr>
            <a:spLocks noGrp="1"/>
          </p:cNvSpPr>
          <p:nvPr>
            <p:ph type="sldNum" sz="quarter" idx="12"/>
          </p:nvPr>
        </p:nvSpPr>
        <p:spPr/>
        <p:txBody>
          <a:bodyPr/>
          <a:lstStyle/>
          <a:p>
            <a:fld id="{8D39B02A-5DD4-4CE5-AD42-D8249087F5F4}" type="slidenum">
              <a:rPr lang="en-ZW" smtClean="0"/>
              <a:t>15</a:t>
            </a:fld>
            <a:endParaRPr lang="en-ZW"/>
          </a:p>
        </p:txBody>
      </p:sp>
    </p:spTree>
    <p:extLst>
      <p:ext uri="{BB962C8B-B14F-4D97-AF65-F5344CB8AC3E}">
        <p14:creationId xmlns:p14="http://schemas.microsoft.com/office/powerpoint/2010/main" val="128312191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Application: </a:t>
            </a:r>
            <a:r>
              <a:rPr lang="en-US" b="1" dirty="0"/>
              <a:t>Genes for Good (</a:t>
            </a:r>
            <a:r>
              <a:rPr lang="en-US" b="1" dirty="0" err="1"/>
              <a:t>GfG</a:t>
            </a:r>
            <a:r>
              <a:rPr lang="en-US" b="1" dirty="0"/>
              <a:t>)</a:t>
            </a:r>
            <a:endParaRPr lang="en-ZW" b="1" dirty="0"/>
          </a:p>
        </p:txBody>
      </p:sp>
      <p:sp>
        <p:nvSpPr>
          <p:cNvPr id="3" name="Content Placeholder 2"/>
          <p:cNvSpPr>
            <a:spLocks noGrp="1"/>
          </p:cNvSpPr>
          <p:nvPr>
            <p:ph idx="1"/>
          </p:nvPr>
        </p:nvSpPr>
        <p:spPr>
          <a:xfrm>
            <a:off x="838200" y="1825625"/>
            <a:ext cx="10642600" cy="4351338"/>
          </a:xfrm>
        </p:spPr>
        <p:txBody>
          <a:bodyPr/>
          <a:lstStyle/>
          <a:p>
            <a:r>
              <a:rPr lang="en-US" dirty="0"/>
              <a:t>University of Michigan study that uses a Facebook app to recruit volunteers age 18+ living in the U.S. for participation in a genetic study</a:t>
            </a:r>
          </a:p>
          <a:p>
            <a:pPr marL="457200" lvl="1" indent="0">
              <a:buNone/>
            </a:pPr>
            <a:r>
              <a:rPr lang="en-US" dirty="0">
                <a:sym typeface="Wingdings" panose="05000000000000000000" pitchFamily="2" charset="2"/>
              </a:rPr>
              <a:t> </a:t>
            </a:r>
            <a:r>
              <a:rPr lang="en-US" dirty="0"/>
              <a:t>http://genesforgood.sph.umich.edu</a:t>
            </a:r>
          </a:p>
          <a:p>
            <a:r>
              <a:rPr lang="en-US" dirty="0"/>
              <a:t>Volunteers answer periodic survey questions about health via the app, and provide saliva samples via mail for genetic testing</a:t>
            </a:r>
          </a:p>
          <a:p>
            <a:r>
              <a:rPr lang="en-US" dirty="0"/>
              <a:t>More than 77,000 volunteers to date; </a:t>
            </a:r>
            <a:r>
              <a:rPr lang="en-US" b="1" dirty="0"/>
              <a:t>a</a:t>
            </a:r>
            <a:r>
              <a:rPr lang="en-US" dirty="0"/>
              <a:t> </a:t>
            </a:r>
            <a:r>
              <a:rPr lang="en-US" b="1" dirty="0"/>
              <a:t>non-probability sample!</a:t>
            </a:r>
            <a:endParaRPr lang="en-US" dirty="0"/>
          </a:p>
          <a:p>
            <a:r>
              <a:rPr lang="en-US" dirty="0"/>
              <a:t>We focus on 1,829 volunteers age 50+ in the present application, their coded genotype values on ~223,000 single nucleotide polymorphisms (SNPs), selected socio-demographics, and survey measures of health </a:t>
            </a:r>
          </a:p>
          <a:p>
            <a:endParaRPr lang="en-US" dirty="0"/>
          </a:p>
          <a:p>
            <a:endParaRPr lang="en-ZW" dirty="0"/>
          </a:p>
        </p:txBody>
      </p:sp>
      <p:sp>
        <p:nvSpPr>
          <p:cNvPr id="4" name="Footer Placeholder 3"/>
          <p:cNvSpPr>
            <a:spLocks noGrp="1"/>
          </p:cNvSpPr>
          <p:nvPr>
            <p:ph type="ftr" sz="quarter" idx="11"/>
          </p:nvPr>
        </p:nvSpPr>
        <p:spPr/>
        <p:txBody>
          <a:bodyPr/>
          <a:lstStyle/>
          <a:p>
            <a:r>
              <a:rPr lang="en-ZW"/>
              <a:t>BigSurv 2018</a:t>
            </a:r>
          </a:p>
        </p:txBody>
      </p:sp>
      <p:sp>
        <p:nvSpPr>
          <p:cNvPr id="5" name="Slide Number Placeholder 4"/>
          <p:cNvSpPr>
            <a:spLocks noGrp="1"/>
          </p:cNvSpPr>
          <p:nvPr>
            <p:ph type="sldNum" sz="quarter" idx="12"/>
          </p:nvPr>
        </p:nvSpPr>
        <p:spPr/>
        <p:txBody>
          <a:bodyPr/>
          <a:lstStyle/>
          <a:p>
            <a:fld id="{8D39B02A-5DD4-4CE5-AD42-D8249087F5F4}" type="slidenum">
              <a:rPr lang="en-ZW" smtClean="0"/>
              <a:t>16</a:t>
            </a:fld>
            <a:endParaRPr lang="en-ZW"/>
          </a:p>
        </p:txBody>
      </p:sp>
    </p:spTree>
    <p:extLst>
      <p:ext uri="{BB962C8B-B14F-4D97-AF65-F5344CB8AC3E}">
        <p14:creationId xmlns:p14="http://schemas.microsoft.com/office/powerpoint/2010/main" val="280234283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Polygenic Scores (PGSs)</a:t>
            </a:r>
            <a:endParaRPr lang="en-ZW" dirty="0"/>
          </a:p>
        </p:txBody>
      </p:sp>
      <p:sp>
        <p:nvSpPr>
          <p:cNvPr id="3" name="Content Placeholder 2"/>
          <p:cNvSpPr>
            <a:spLocks noGrp="1"/>
          </p:cNvSpPr>
          <p:nvPr>
            <p:ph idx="1"/>
          </p:nvPr>
        </p:nvSpPr>
        <p:spPr/>
        <p:txBody>
          <a:bodyPr>
            <a:normAutofit lnSpcReduction="10000"/>
          </a:bodyPr>
          <a:lstStyle/>
          <a:p>
            <a:r>
              <a:rPr lang="en-US" dirty="0"/>
              <a:t>A.K.A. genetic risk scores, PGSs aggregate genetic information from several hundred thousand (or more) SNPs capturing genetic variants (</a:t>
            </a:r>
            <a:r>
              <a:rPr lang="en-US" dirty="0" err="1"/>
              <a:t>Belsky</a:t>
            </a:r>
            <a:r>
              <a:rPr lang="en-US" dirty="0"/>
              <a:t> and Israel 2014)</a:t>
            </a:r>
          </a:p>
          <a:p>
            <a:r>
              <a:rPr lang="en-US" dirty="0"/>
              <a:t>Computed based on a linear combination of estimated coefficients from bivariate regressions of selected phenotypes </a:t>
            </a:r>
            <a:r>
              <a:rPr lang="en-US" i="1" dirty="0"/>
              <a:t>p</a:t>
            </a:r>
            <a:r>
              <a:rPr lang="en-US" dirty="0"/>
              <a:t> (e.g., BMI) on each individual SNP in genome-wide association studies (GWAS), and the actual coded SNP values </a:t>
            </a:r>
            <a:r>
              <a:rPr lang="en-US" i="1" dirty="0"/>
              <a:t>g</a:t>
            </a:r>
            <a:r>
              <a:rPr lang="en-US" dirty="0"/>
              <a:t> for a given individual </a:t>
            </a:r>
            <a:r>
              <a:rPr lang="en-US" i="1" dirty="0"/>
              <a:t>i</a:t>
            </a:r>
            <a:r>
              <a:rPr lang="en-US" dirty="0"/>
              <a:t>:</a:t>
            </a:r>
          </a:p>
          <a:p>
            <a:r>
              <a:rPr lang="en-US" dirty="0"/>
              <a:t>We focus on PGSs for various phenotypes that represent important risk factors for developing cancer (our Y variables of interest), such as BMI, lifetime smoking, diabetes, education, etc.</a:t>
            </a:r>
          </a:p>
          <a:p>
            <a:r>
              <a:rPr lang="en-US" b="1" dirty="0"/>
              <a:t>Essentially, the PGSs are important Z variables used to compute X!  </a:t>
            </a:r>
            <a:endParaRPr lang="en-ZW" b="1" dirty="0"/>
          </a:p>
        </p:txBody>
      </p:sp>
      <p:sp>
        <p:nvSpPr>
          <p:cNvPr id="4" name="Footer Placeholder 3"/>
          <p:cNvSpPr>
            <a:spLocks noGrp="1"/>
          </p:cNvSpPr>
          <p:nvPr>
            <p:ph type="ftr" sz="quarter" idx="11"/>
          </p:nvPr>
        </p:nvSpPr>
        <p:spPr/>
        <p:txBody>
          <a:bodyPr/>
          <a:lstStyle/>
          <a:p>
            <a:r>
              <a:rPr lang="en-ZW"/>
              <a:t>BigSurv 2018</a:t>
            </a:r>
          </a:p>
        </p:txBody>
      </p:sp>
      <p:sp>
        <p:nvSpPr>
          <p:cNvPr id="5" name="Slide Number Placeholder 4"/>
          <p:cNvSpPr>
            <a:spLocks noGrp="1"/>
          </p:cNvSpPr>
          <p:nvPr>
            <p:ph type="sldNum" sz="quarter" idx="12"/>
          </p:nvPr>
        </p:nvSpPr>
        <p:spPr/>
        <p:txBody>
          <a:bodyPr/>
          <a:lstStyle/>
          <a:p>
            <a:fld id="{8D39B02A-5DD4-4CE5-AD42-D8249087F5F4}" type="slidenum">
              <a:rPr lang="en-ZW" smtClean="0"/>
              <a:t>17</a:t>
            </a:fld>
            <a:endParaRPr lang="en-ZW"/>
          </a:p>
        </p:txBody>
      </p:sp>
      <p:graphicFrame>
        <p:nvGraphicFramePr>
          <p:cNvPr id="7" name="Object 6"/>
          <p:cNvGraphicFramePr>
            <a:graphicFrameLocks noChangeAspect="1"/>
          </p:cNvGraphicFramePr>
          <p:nvPr>
            <p:extLst>
              <p:ext uri="{D42A27DB-BD31-4B8C-83A1-F6EECF244321}">
                <p14:modId xmlns:p14="http://schemas.microsoft.com/office/powerpoint/2010/main" val="940813645"/>
              </p:ext>
            </p:extLst>
          </p:nvPr>
        </p:nvGraphicFramePr>
        <p:xfrm>
          <a:off x="8848725" y="4001294"/>
          <a:ext cx="2060575" cy="597052"/>
        </p:xfrm>
        <a:graphic>
          <a:graphicData uri="http://schemas.openxmlformats.org/presentationml/2006/ole">
            <mc:AlternateContent xmlns:mc="http://schemas.openxmlformats.org/markup-compatibility/2006">
              <mc:Choice xmlns:v="urn:schemas-microsoft-com:vml" Requires="v">
                <p:oleObj spid="_x0000_s7257" name="Equation" r:id="rId3" imgW="1168200" imgH="330120" progId="Equation.DSMT4">
                  <p:embed/>
                </p:oleObj>
              </mc:Choice>
              <mc:Fallback>
                <p:oleObj name="Equation" r:id="rId3" imgW="1168200" imgH="330120" progId="Equation.DSMT4">
                  <p:embed/>
                  <p:pic>
                    <p:nvPicPr>
                      <p:cNvPr id="0" name="Object 1"/>
                      <p:cNvPicPr>
                        <a:picLocks noChangeAspect="1" noChangeArrowheads="1"/>
                      </p:cNvPicPr>
                      <p:nvPr/>
                    </p:nvPicPr>
                    <p:blipFill>
                      <a:blip r:embed="rId4"/>
                      <a:srcRect/>
                      <a:stretch>
                        <a:fillRect/>
                      </a:stretch>
                    </p:blipFill>
                    <p:spPr bwMode="auto">
                      <a:xfrm>
                        <a:off x="8848725" y="4001294"/>
                        <a:ext cx="2060575" cy="597052"/>
                      </a:xfrm>
                      <a:prstGeom prst="rect">
                        <a:avLst/>
                      </a:prstGeom>
                      <a:noFill/>
                    </p:spPr>
                  </p:pic>
                </p:oleObj>
              </mc:Fallback>
            </mc:AlternateContent>
          </a:graphicData>
        </a:graphic>
      </p:graphicFrame>
    </p:spTree>
    <p:extLst>
      <p:ext uri="{BB962C8B-B14F-4D97-AF65-F5344CB8AC3E}">
        <p14:creationId xmlns:p14="http://schemas.microsoft.com/office/powerpoint/2010/main" val="331225845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Health and Retirement Study (HRS) Data</a:t>
            </a:r>
            <a:endParaRPr lang="en-ZW" dirty="0"/>
          </a:p>
        </p:txBody>
      </p:sp>
      <p:sp>
        <p:nvSpPr>
          <p:cNvPr id="3" name="Content Placeholder 2"/>
          <p:cNvSpPr>
            <a:spLocks noGrp="1"/>
          </p:cNvSpPr>
          <p:nvPr>
            <p:ph idx="1"/>
          </p:nvPr>
        </p:nvSpPr>
        <p:spPr/>
        <p:txBody>
          <a:bodyPr>
            <a:normAutofit lnSpcReduction="10000"/>
          </a:bodyPr>
          <a:lstStyle/>
          <a:p>
            <a:r>
              <a:rPr lang="en-US" dirty="0"/>
              <a:t>The HRS is a longitudinal panel study that surveys a nationally representative probability sample of 20,000 people age 50+ in the U.S. every two years (</a:t>
            </a:r>
            <a:r>
              <a:rPr lang="en-US" dirty="0">
                <a:hlinkClick r:id="rId2"/>
              </a:rPr>
              <a:t>http://hrsonline.isr.umich.edu</a:t>
            </a:r>
            <a:r>
              <a:rPr lang="en-US" dirty="0"/>
              <a:t>)</a:t>
            </a:r>
          </a:p>
          <a:p>
            <a:r>
              <a:rPr lang="en-US" dirty="0"/>
              <a:t>The HRS began collecting biomarker data from sampled members in 2006, and has now genotyped DNA samples from more than 20,000 consenting respondents through 2012</a:t>
            </a:r>
          </a:p>
          <a:p>
            <a:r>
              <a:rPr lang="en-US" dirty="0"/>
              <a:t>Not all sampled individuals were genotyped; weighted analyses suggest that this ~50% subsample is representative of the full HRS</a:t>
            </a:r>
          </a:p>
          <a:p>
            <a:r>
              <a:rPr lang="en-US" dirty="0"/>
              <a:t>We focus on 12,154 genotyped individuals (non-Hispanic) with PGSs and survey variables computed using the exact same approach as </a:t>
            </a:r>
            <a:r>
              <a:rPr lang="en-US" dirty="0" err="1"/>
              <a:t>GfG</a:t>
            </a:r>
            <a:r>
              <a:rPr lang="en-US" dirty="0"/>
              <a:t>; this yields is our </a:t>
            </a:r>
            <a:r>
              <a:rPr lang="en-US" b="1" dirty="0"/>
              <a:t>benchmark population information</a:t>
            </a:r>
            <a:r>
              <a:rPr lang="en-US" dirty="0"/>
              <a:t> </a:t>
            </a:r>
            <a:endParaRPr lang="en-ZW" dirty="0"/>
          </a:p>
        </p:txBody>
      </p:sp>
      <p:sp>
        <p:nvSpPr>
          <p:cNvPr id="4" name="Footer Placeholder 3"/>
          <p:cNvSpPr>
            <a:spLocks noGrp="1"/>
          </p:cNvSpPr>
          <p:nvPr>
            <p:ph type="ftr" sz="quarter" idx="11"/>
          </p:nvPr>
        </p:nvSpPr>
        <p:spPr/>
        <p:txBody>
          <a:bodyPr/>
          <a:lstStyle/>
          <a:p>
            <a:r>
              <a:rPr lang="en-ZW"/>
              <a:t>BigSurv 2018</a:t>
            </a:r>
          </a:p>
        </p:txBody>
      </p:sp>
      <p:sp>
        <p:nvSpPr>
          <p:cNvPr id="5" name="Slide Number Placeholder 4"/>
          <p:cNvSpPr>
            <a:spLocks noGrp="1"/>
          </p:cNvSpPr>
          <p:nvPr>
            <p:ph type="sldNum" sz="quarter" idx="12"/>
          </p:nvPr>
        </p:nvSpPr>
        <p:spPr/>
        <p:txBody>
          <a:bodyPr/>
          <a:lstStyle/>
          <a:p>
            <a:fld id="{8D39B02A-5DD4-4CE5-AD42-D8249087F5F4}" type="slidenum">
              <a:rPr lang="en-ZW" smtClean="0"/>
              <a:t>18</a:t>
            </a:fld>
            <a:endParaRPr lang="en-ZW"/>
          </a:p>
        </p:txBody>
      </p:sp>
    </p:spTree>
    <p:extLst>
      <p:ext uri="{BB962C8B-B14F-4D97-AF65-F5344CB8AC3E}">
        <p14:creationId xmlns:p14="http://schemas.microsoft.com/office/powerpoint/2010/main" val="181286900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Application: SMUB and MSB Results</a:t>
            </a:r>
            <a:endParaRPr lang="en-ZW" dirty="0"/>
          </a:p>
        </p:txBody>
      </p:sp>
      <p:sp>
        <p:nvSpPr>
          <p:cNvPr id="3" name="Content Placeholder 2"/>
          <p:cNvSpPr>
            <a:spLocks noGrp="1"/>
          </p:cNvSpPr>
          <p:nvPr>
            <p:ph idx="1"/>
          </p:nvPr>
        </p:nvSpPr>
        <p:spPr>
          <a:xfrm>
            <a:off x="838200" y="1690688"/>
            <a:ext cx="3773905" cy="4802187"/>
          </a:xfrm>
        </p:spPr>
        <p:txBody>
          <a:bodyPr>
            <a:normAutofit fontScale="92500" lnSpcReduction="20000"/>
          </a:bodyPr>
          <a:lstStyle/>
          <a:p>
            <a:r>
              <a:rPr lang="en-US" sz="2400" dirty="0"/>
              <a:t>Using </a:t>
            </a:r>
            <a:r>
              <a:rPr lang="en-US" sz="2400" dirty="0" err="1"/>
              <a:t>GfG</a:t>
            </a:r>
            <a:r>
              <a:rPr lang="en-US" sz="2400" dirty="0"/>
              <a:t> data, we regressed seven phenotypes (2 continuous, 5 binary) on the PGSs for each phenotype and other socio-demographics</a:t>
            </a:r>
          </a:p>
          <a:p>
            <a:r>
              <a:rPr lang="en-US" sz="2400" dirty="0"/>
              <a:t>Elastic net penalties were applied when fitting the models to the continuous </a:t>
            </a:r>
            <a:r>
              <a:rPr lang="en-US" sz="2400" dirty="0" err="1"/>
              <a:t>GfG</a:t>
            </a:r>
            <a:r>
              <a:rPr lang="en-US" sz="2400" dirty="0"/>
              <a:t> data to identify the most important predictors (and form X)</a:t>
            </a:r>
          </a:p>
          <a:p>
            <a:r>
              <a:rPr lang="en-US" sz="2400" dirty="0"/>
              <a:t>The estimated coefficients were used to compute the same X values in the HRS “population”, enabling the SMUB and MSB calculations</a:t>
            </a:r>
          </a:p>
          <a:p>
            <a:r>
              <a:rPr lang="en-US" sz="2400" b="1" dirty="0"/>
              <a:t>NOTE: All indices x 1000!</a:t>
            </a:r>
          </a:p>
        </p:txBody>
      </p:sp>
      <p:sp>
        <p:nvSpPr>
          <p:cNvPr id="4" name="Footer Placeholder 3"/>
          <p:cNvSpPr>
            <a:spLocks noGrp="1"/>
          </p:cNvSpPr>
          <p:nvPr>
            <p:ph type="ftr" sz="quarter" idx="11"/>
          </p:nvPr>
        </p:nvSpPr>
        <p:spPr/>
        <p:txBody>
          <a:bodyPr/>
          <a:lstStyle/>
          <a:p>
            <a:r>
              <a:rPr lang="en-ZW"/>
              <a:t>BigSurv 2018</a:t>
            </a:r>
          </a:p>
        </p:txBody>
      </p:sp>
      <p:sp>
        <p:nvSpPr>
          <p:cNvPr id="5" name="Slide Number Placeholder 4"/>
          <p:cNvSpPr>
            <a:spLocks noGrp="1"/>
          </p:cNvSpPr>
          <p:nvPr>
            <p:ph type="sldNum" sz="quarter" idx="12"/>
          </p:nvPr>
        </p:nvSpPr>
        <p:spPr/>
        <p:txBody>
          <a:bodyPr/>
          <a:lstStyle/>
          <a:p>
            <a:fld id="{8D39B02A-5DD4-4CE5-AD42-D8249087F5F4}" type="slidenum">
              <a:rPr lang="en-ZW" smtClean="0"/>
              <a:t>19</a:t>
            </a:fld>
            <a:endParaRPr lang="en-ZW"/>
          </a:p>
        </p:txBody>
      </p:sp>
      <p:graphicFrame>
        <p:nvGraphicFramePr>
          <p:cNvPr id="7" name="Chart 6">
            <a:extLst>
              <a:ext uri="{FF2B5EF4-FFF2-40B4-BE49-F238E27FC236}">
                <a16:creationId xmlns:a16="http://schemas.microsoft.com/office/drawing/2014/main" id="{8151C375-3393-46F0-8F6B-A99F6132DF24}"/>
              </a:ext>
            </a:extLst>
          </p:cNvPr>
          <p:cNvGraphicFramePr>
            <a:graphicFrameLocks/>
          </p:cNvGraphicFramePr>
          <p:nvPr>
            <p:extLst>
              <p:ext uri="{D42A27DB-BD31-4B8C-83A1-F6EECF244321}">
                <p14:modId xmlns:p14="http://schemas.microsoft.com/office/powerpoint/2010/main" val="2059047500"/>
              </p:ext>
            </p:extLst>
          </p:nvPr>
        </p:nvGraphicFramePr>
        <p:xfrm>
          <a:off x="4833257" y="1690687"/>
          <a:ext cx="6245560" cy="4521427"/>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99190515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W" dirty="0"/>
              <a:t>Problem Statement</a:t>
            </a:r>
          </a:p>
        </p:txBody>
      </p:sp>
      <p:sp>
        <p:nvSpPr>
          <p:cNvPr id="3" name="Content Placeholder 2"/>
          <p:cNvSpPr>
            <a:spLocks noGrp="1"/>
          </p:cNvSpPr>
          <p:nvPr>
            <p:ph idx="1"/>
          </p:nvPr>
        </p:nvSpPr>
        <p:spPr>
          <a:xfrm>
            <a:off x="838200" y="1690688"/>
            <a:ext cx="10515600" cy="4530725"/>
          </a:xfrm>
        </p:spPr>
        <p:txBody>
          <a:bodyPr>
            <a:normAutofit fontScale="92500" lnSpcReduction="10000"/>
          </a:bodyPr>
          <a:lstStyle/>
          <a:p>
            <a:r>
              <a:rPr lang="en-ZW" dirty="0"/>
              <a:t>“Big Data” are everywhere (and inexpensive), but often arise from non-probability samples that lack a statistical basis for population inference</a:t>
            </a:r>
          </a:p>
          <a:p>
            <a:r>
              <a:rPr lang="en-ZW" dirty="0"/>
              <a:t>We therefore need to use model-based approaches to make inference based on non-probability samples </a:t>
            </a:r>
            <a:r>
              <a:rPr lang="en-ZW" sz="2000" dirty="0"/>
              <a:t>(Elliott and Valliant, 2017)</a:t>
            </a:r>
          </a:p>
          <a:p>
            <a:r>
              <a:rPr lang="en-ZW" dirty="0"/>
              <a:t>Existing indicators of sample representativeness, such as the </a:t>
            </a:r>
            <a:r>
              <a:rPr lang="en-ZW" b="1" dirty="0"/>
              <a:t>R-indicator </a:t>
            </a:r>
            <a:r>
              <a:rPr lang="en-ZW" dirty="0"/>
              <a:t>(</a:t>
            </a:r>
            <a:r>
              <a:rPr lang="en-ZW" sz="2000" dirty="0"/>
              <a:t>Schouten et al. 2009</a:t>
            </a:r>
            <a:r>
              <a:rPr lang="en-ZW" dirty="0"/>
              <a:t>), depend only on response propensity, and are agnostic about the survey variables of interest</a:t>
            </a:r>
          </a:p>
          <a:p>
            <a:r>
              <a:rPr lang="en-US" dirty="0"/>
              <a:t>The </a:t>
            </a:r>
            <a:r>
              <a:rPr lang="en-US" b="1" dirty="0"/>
              <a:t>H</a:t>
            </a:r>
            <a:r>
              <a:rPr lang="en-US" b="1" baseline="-25000" dirty="0"/>
              <a:t>1</a:t>
            </a:r>
            <a:r>
              <a:rPr lang="en-US" b="1" dirty="0"/>
              <a:t> indicator </a:t>
            </a:r>
            <a:r>
              <a:rPr lang="en-US" dirty="0"/>
              <a:t>(</a:t>
            </a:r>
            <a:r>
              <a:rPr lang="en-US" sz="2000" dirty="0" err="1"/>
              <a:t>Sarndal</a:t>
            </a:r>
            <a:r>
              <a:rPr lang="en-US" sz="2000" dirty="0"/>
              <a:t> and </a:t>
            </a:r>
            <a:r>
              <a:rPr lang="en-US" sz="2000" dirty="0" err="1"/>
              <a:t>Lundstrom</a:t>
            </a:r>
            <a:r>
              <a:rPr lang="en-US" sz="2000" dirty="0"/>
              <a:t> 2010</a:t>
            </a:r>
            <a:r>
              <a:rPr lang="en-US" dirty="0"/>
              <a:t>) is based on the variables of interest, but assumes an ignorable selection mechanism</a:t>
            </a:r>
          </a:p>
          <a:p>
            <a:r>
              <a:rPr lang="en-ZW" b="1" dirty="0"/>
              <a:t>No good tools exist for gauging the amount of non-ignorable selection bias in a descriptive estimate that arises from non-probability sampling </a:t>
            </a:r>
            <a:r>
              <a:rPr lang="en-ZW" dirty="0"/>
              <a:t>(</a:t>
            </a:r>
            <a:r>
              <a:rPr lang="en-ZW" sz="2200" dirty="0"/>
              <a:t>Nishimura et al. 2016</a:t>
            </a:r>
            <a:r>
              <a:rPr lang="en-ZW" dirty="0"/>
              <a:t>);</a:t>
            </a:r>
            <a:r>
              <a:rPr lang="en-ZW" b="1" dirty="0"/>
              <a:t> </a:t>
            </a:r>
            <a:r>
              <a:rPr lang="en-ZW" dirty="0"/>
              <a:t>we aim to develop such tools with this work</a:t>
            </a:r>
          </a:p>
          <a:p>
            <a:endParaRPr lang="en-ZW" sz="2000" dirty="0"/>
          </a:p>
        </p:txBody>
      </p:sp>
      <p:sp>
        <p:nvSpPr>
          <p:cNvPr id="4" name="Footer Placeholder 3"/>
          <p:cNvSpPr>
            <a:spLocks noGrp="1"/>
          </p:cNvSpPr>
          <p:nvPr>
            <p:ph type="ftr" sz="quarter" idx="11"/>
          </p:nvPr>
        </p:nvSpPr>
        <p:spPr/>
        <p:txBody>
          <a:bodyPr/>
          <a:lstStyle/>
          <a:p>
            <a:r>
              <a:rPr lang="en-ZW"/>
              <a:t>BigSurv 2018</a:t>
            </a:r>
          </a:p>
        </p:txBody>
      </p:sp>
      <p:sp>
        <p:nvSpPr>
          <p:cNvPr id="5" name="Slide Number Placeholder 4"/>
          <p:cNvSpPr>
            <a:spLocks noGrp="1"/>
          </p:cNvSpPr>
          <p:nvPr>
            <p:ph type="sldNum" sz="quarter" idx="12"/>
          </p:nvPr>
        </p:nvSpPr>
        <p:spPr/>
        <p:txBody>
          <a:bodyPr/>
          <a:lstStyle/>
          <a:p>
            <a:fld id="{8D39B02A-5DD4-4CE5-AD42-D8249087F5F4}" type="slidenum">
              <a:rPr lang="en-ZW" smtClean="0"/>
              <a:t>2</a:t>
            </a:fld>
            <a:endParaRPr lang="en-ZW"/>
          </a:p>
        </p:txBody>
      </p:sp>
    </p:spTree>
    <p:extLst>
      <p:ext uri="{BB962C8B-B14F-4D97-AF65-F5344CB8AC3E}">
        <p14:creationId xmlns:p14="http://schemas.microsoft.com/office/powerpoint/2010/main" val="355758183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Application: Summary of Results</a:t>
            </a:r>
            <a:endParaRPr lang="en-ZW" dirty="0"/>
          </a:p>
        </p:txBody>
      </p:sp>
      <p:sp>
        <p:nvSpPr>
          <p:cNvPr id="3" name="Content Placeholder 2"/>
          <p:cNvSpPr>
            <a:spLocks noGrp="1"/>
          </p:cNvSpPr>
          <p:nvPr>
            <p:ph idx="1"/>
          </p:nvPr>
        </p:nvSpPr>
        <p:spPr>
          <a:xfrm>
            <a:off x="838200" y="1690688"/>
            <a:ext cx="10515600" cy="4486275"/>
          </a:xfrm>
        </p:spPr>
        <p:txBody>
          <a:bodyPr>
            <a:normAutofit fontScale="92500" lnSpcReduction="20000"/>
          </a:bodyPr>
          <a:lstStyle/>
          <a:p>
            <a:r>
              <a:rPr lang="en-US" dirty="0"/>
              <a:t>Across the seven variables, all three index values have high correlations with the STEB / estimated bias:</a:t>
            </a:r>
          </a:p>
          <a:p>
            <a:pPr lvl="1"/>
            <a:r>
              <a:rPr lang="en-US" dirty="0"/>
              <a:t>SMUB(0) / MSB(0): 0.815</a:t>
            </a:r>
          </a:p>
          <a:p>
            <a:pPr lvl="1"/>
            <a:r>
              <a:rPr lang="en-US" dirty="0"/>
              <a:t>SMUB(0.5) / MSB(0.5): 0.770</a:t>
            </a:r>
          </a:p>
          <a:p>
            <a:pPr lvl="1"/>
            <a:r>
              <a:rPr lang="en-US" dirty="0"/>
              <a:t>SMUB(1) / MSB(1): 0.863</a:t>
            </a:r>
          </a:p>
          <a:p>
            <a:r>
              <a:rPr lang="en-US" b="1" dirty="0"/>
              <a:t>Implications: </a:t>
            </a:r>
            <a:r>
              <a:rPr lang="en-US" dirty="0"/>
              <a:t>The non-probability sampling mechanism used for Genes for Good may be producing a biased sample in terms of these risk factors (and especially the proportions based on the binary variables, e.g., ever smoker)</a:t>
            </a:r>
          </a:p>
          <a:p>
            <a:r>
              <a:rPr lang="en-US" dirty="0"/>
              <a:t>The proposed intervals once again generally perform well, especially when allowing for sampling variance in the </a:t>
            </a:r>
            <a:r>
              <a:rPr lang="en-US" dirty="0" err="1"/>
              <a:t>GfG</a:t>
            </a:r>
            <a:r>
              <a:rPr lang="en-US" dirty="0"/>
              <a:t> estimates</a:t>
            </a:r>
          </a:p>
          <a:p>
            <a:r>
              <a:rPr lang="en-US" dirty="0"/>
              <a:t>If microdata were available on all cases NOT sampled for Genes for Good, we could apply the Bayesian approach to adjust the estimates accordingly</a:t>
            </a:r>
          </a:p>
          <a:p>
            <a:r>
              <a:rPr lang="en-US" dirty="0"/>
              <a:t>The performance was still strong, despite some smaller correlations!</a:t>
            </a:r>
            <a:endParaRPr lang="en-ZW" dirty="0"/>
          </a:p>
        </p:txBody>
      </p:sp>
      <p:sp>
        <p:nvSpPr>
          <p:cNvPr id="4" name="Footer Placeholder 3"/>
          <p:cNvSpPr>
            <a:spLocks noGrp="1"/>
          </p:cNvSpPr>
          <p:nvPr>
            <p:ph type="ftr" sz="quarter" idx="11"/>
          </p:nvPr>
        </p:nvSpPr>
        <p:spPr/>
        <p:txBody>
          <a:bodyPr/>
          <a:lstStyle/>
          <a:p>
            <a:r>
              <a:rPr lang="en-ZW"/>
              <a:t>BigSurv 2018</a:t>
            </a:r>
          </a:p>
        </p:txBody>
      </p:sp>
      <p:sp>
        <p:nvSpPr>
          <p:cNvPr id="5" name="Slide Number Placeholder 4"/>
          <p:cNvSpPr>
            <a:spLocks noGrp="1"/>
          </p:cNvSpPr>
          <p:nvPr>
            <p:ph type="sldNum" sz="quarter" idx="12"/>
          </p:nvPr>
        </p:nvSpPr>
        <p:spPr/>
        <p:txBody>
          <a:bodyPr/>
          <a:lstStyle/>
          <a:p>
            <a:fld id="{8D39B02A-5DD4-4CE5-AD42-D8249087F5F4}" type="slidenum">
              <a:rPr lang="en-ZW" smtClean="0"/>
              <a:t>20</a:t>
            </a:fld>
            <a:endParaRPr lang="en-ZW"/>
          </a:p>
        </p:txBody>
      </p:sp>
    </p:spTree>
    <p:extLst>
      <p:ext uri="{BB962C8B-B14F-4D97-AF65-F5344CB8AC3E}">
        <p14:creationId xmlns:p14="http://schemas.microsoft.com/office/powerpoint/2010/main" val="328675976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W" dirty="0"/>
              <a:t>Conclusions</a:t>
            </a:r>
          </a:p>
        </p:txBody>
      </p:sp>
      <p:sp>
        <p:nvSpPr>
          <p:cNvPr id="3" name="Content Placeholder 2"/>
          <p:cNvSpPr>
            <a:spLocks noGrp="1"/>
          </p:cNvSpPr>
          <p:nvPr>
            <p:ph idx="1"/>
          </p:nvPr>
        </p:nvSpPr>
        <p:spPr>
          <a:xfrm>
            <a:off x="838200" y="1633120"/>
            <a:ext cx="10515600" cy="4602580"/>
          </a:xfrm>
        </p:spPr>
        <p:txBody>
          <a:bodyPr>
            <a:normAutofit fontScale="92500"/>
          </a:bodyPr>
          <a:lstStyle/>
          <a:p>
            <a:r>
              <a:rPr lang="en-ZW" dirty="0"/>
              <a:t>We have proposed simple model-based indices of potential non-ignorable selection bias for descriptive estimates based on non-probability samples</a:t>
            </a:r>
          </a:p>
          <a:p>
            <a:r>
              <a:rPr lang="en-ZW" dirty="0"/>
              <a:t>The indices are easy to compute and only require aggregate information on </a:t>
            </a:r>
            <a:r>
              <a:rPr lang="en-ZW" u="sng" dirty="0"/>
              <a:t>relevant</a:t>
            </a:r>
            <a:r>
              <a:rPr lang="en-ZW" dirty="0"/>
              <a:t> covariates (correlation &gt; 0.4? Or &gt; 0.3?) for the target population</a:t>
            </a:r>
          </a:p>
          <a:p>
            <a:r>
              <a:rPr lang="en-ZW" dirty="0"/>
              <a:t>The proposed indices perform quite well when based on moderately informative auxiliary information</a:t>
            </a:r>
          </a:p>
          <a:p>
            <a:r>
              <a:rPr lang="en-ZW" dirty="0"/>
              <a:t>We have written R functions enabling all SMUB and MSB computations reported in this presentation; these functions are available here: 				</a:t>
            </a:r>
            <a:r>
              <a:rPr lang="en-US" dirty="0">
                <a:hlinkClick r:id="rId2"/>
              </a:rPr>
              <a:t>https://github.com/bradytwest/IndicesOfNISB</a:t>
            </a:r>
            <a:endParaRPr lang="en-ZW" dirty="0"/>
          </a:p>
          <a:p>
            <a:r>
              <a:rPr lang="en-ZW" dirty="0"/>
              <a:t>Future work (in progress) needs to develop similar indices for regression coefficients and other multivariate quantities</a:t>
            </a:r>
          </a:p>
        </p:txBody>
      </p:sp>
      <p:sp>
        <p:nvSpPr>
          <p:cNvPr id="4" name="Footer Placeholder 3"/>
          <p:cNvSpPr>
            <a:spLocks noGrp="1"/>
          </p:cNvSpPr>
          <p:nvPr>
            <p:ph type="ftr" sz="quarter" idx="11"/>
          </p:nvPr>
        </p:nvSpPr>
        <p:spPr/>
        <p:txBody>
          <a:bodyPr/>
          <a:lstStyle/>
          <a:p>
            <a:r>
              <a:rPr lang="en-ZW"/>
              <a:t>BigSurv 2018</a:t>
            </a:r>
          </a:p>
        </p:txBody>
      </p:sp>
      <p:sp>
        <p:nvSpPr>
          <p:cNvPr id="5" name="Slide Number Placeholder 4"/>
          <p:cNvSpPr>
            <a:spLocks noGrp="1"/>
          </p:cNvSpPr>
          <p:nvPr>
            <p:ph type="sldNum" sz="quarter" idx="12"/>
          </p:nvPr>
        </p:nvSpPr>
        <p:spPr/>
        <p:txBody>
          <a:bodyPr/>
          <a:lstStyle/>
          <a:p>
            <a:fld id="{8D39B02A-5DD4-4CE5-AD42-D8249087F5F4}" type="slidenum">
              <a:rPr lang="en-ZW" smtClean="0"/>
              <a:t>21</a:t>
            </a:fld>
            <a:endParaRPr lang="en-ZW"/>
          </a:p>
        </p:txBody>
      </p:sp>
    </p:spTree>
    <p:extLst>
      <p:ext uri="{BB962C8B-B14F-4D97-AF65-F5344CB8AC3E}">
        <p14:creationId xmlns:p14="http://schemas.microsoft.com/office/powerpoint/2010/main" val="256709573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W" dirty="0"/>
              <a:t>Acknowledgements / Thank You!</a:t>
            </a:r>
          </a:p>
        </p:txBody>
      </p:sp>
      <p:sp>
        <p:nvSpPr>
          <p:cNvPr id="3" name="Content Placeholder 2"/>
          <p:cNvSpPr>
            <a:spLocks noGrp="1"/>
          </p:cNvSpPr>
          <p:nvPr>
            <p:ph idx="1"/>
          </p:nvPr>
        </p:nvSpPr>
        <p:spPr/>
        <p:txBody>
          <a:bodyPr>
            <a:normAutofit fontScale="85000" lnSpcReduction="20000"/>
          </a:bodyPr>
          <a:lstStyle/>
          <a:p>
            <a:r>
              <a:rPr lang="en-ZW" dirty="0"/>
              <a:t>This work was supported by an R21 grant from NIH (PI: West; NIH Grant No. 1R21HD090366-01A1)</a:t>
            </a:r>
          </a:p>
          <a:p>
            <a:r>
              <a:rPr lang="en-ZW" dirty="0"/>
              <a:t>Thanks to Mick Couper for letting us play with the NSFG data!</a:t>
            </a:r>
          </a:p>
          <a:p>
            <a:pPr marL="0" indent="0">
              <a:buNone/>
            </a:pPr>
            <a:r>
              <a:rPr lang="en-US" sz="2300" dirty="0"/>
              <a:t>The National Survey of Family Growth (NSFG) is conducted by the Centers for Disease Control and Prevention's (CDC’s) National Center for Health Statistics (NCHS), under contract # 200-2010-33976 with University of Michigan’s Institute for Social Research with funding from several agencies of the U.S. Department of Health and Human Services, including CDC/NCHS, the National Institute of Child Health and Human Development (NICHD), the Office of Population Affairs (OPA), and others listed on the NSFG webpage (see </a:t>
            </a:r>
            <a:r>
              <a:rPr lang="en-US" sz="2300" u="sng" dirty="0">
                <a:hlinkClick r:id="rId2"/>
              </a:rPr>
              <a:t>http://www.cdc.gov/nchs/nsfg/</a:t>
            </a:r>
            <a:r>
              <a:rPr lang="en-US" sz="2300" dirty="0"/>
              <a:t>). The views expressed here do not represent those of NCHS nor the other funding agencies.</a:t>
            </a:r>
            <a:r>
              <a:rPr lang="en-ZW" sz="2300" dirty="0"/>
              <a:t> </a:t>
            </a:r>
          </a:p>
          <a:p>
            <a:r>
              <a:rPr lang="en-ZW" dirty="0"/>
              <a:t>Many thanks to Erin Ware and Anita </a:t>
            </a:r>
            <a:r>
              <a:rPr lang="en-ZW" dirty="0" err="1"/>
              <a:t>Pandit</a:t>
            </a:r>
            <a:r>
              <a:rPr lang="en-ZW" dirty="0"/>
              <a:t> for helping us to navigate the HRS and Genes for Good data (especially the genetic data)!</a:t>
            </a:r>
          </a:p>
          <a:p>
            <a:r>
              <a:rPr lang="en-US" dirty="0"/>
              <a:t>Thank you to David Weir and Goncalo </a:t>
            </a:r>
            <a:r>
              <a:rPr lang="en-US" dirty="0" err="1"/>
              <a:t>Abecasis</a:t>
            </a:r>
            <a:r>
              <a:rPr lang="en-US" dirty="0"/>
              <a:t> for letting us work with the HRS and Genes for Good data for this study!</a:t>
            </a:r>
          </a:p>
          <a:p>
            <a:r>
              <a:rPr lang="en-ZW" b="1" dirty="0"/>
              <a:t>Please direct any and all comments to Brady West </a:t>
            </a:r>
            <a:r>
              <a:rPr lang="en-ZW" dirty="0"/>
              <a:t>(</a:t>
            </a:r>
            <a:r>
              <a:rPr lang="en-ZW" dirty="0">
                <a:hlinkClick r:id="rId3"/>
              </a:rPr>
              <a:t>bwest@umich.edu</a:t>
            </a:r>
            <a:r>
              <a:rPr lang="en-ZW" dirty="0"/>
              <a:t>)</a:t>
            </a:r>
          </a:p>
          <a:p>
            <a:endParaRPr lang="en-ZW" dirty="0"/>
          </a:p>
          <a:p>
            <a:endParaRPr lang="en-ZW" dirty="0"/>
          </a:p>
        </p:txBody>
      </p:sp>
      <p:sp>
        <p:nvSpPr>
          <p:cNvPr id="4" name="Footer Placeholder 3"/>
          <p:cNvSpPr>
            <a:spLocks noGrp="1"/>
          </p:cNvSpPr>
          <p:nvPr>
            <p:ph type="ftr" sz="quarter" idx="11"/>
          </p:nvPr>
        </p:nvSpPr>
        <p:spPr/>
        <p:txBody>
          <a:bodyPr/>
          <a:lstStyle/>
          <a:p>
            <a:r>
              <a:rPr lang="en-ZW"/>
              <a:t>BigSurv 2018</a:t>
            </a:r>
          </a:p>
        </p:txBody>
      </p:sp>
      <p:sp>
        <p:nvSpPr>
          <p:cNvPr id="5" name="Slide Number Placeholder 4"/>
          <p:cNvSpPr>
            <a:spLocks noGrp="1"/>
          </p:cNvSpPr>
          <p:nvPr>
            <p:ph type="sldNum" sz="quarter" idx="12"/>
          </p:nvPr>
        </p:nvSpPr>
        <p:spPr/>
        <p:txBody>
          <a:bodyPr/>
          <a:lstStyle/>
          <a:p>
            <a:fld id="{8D39B02A-5DD4-4CE5-AD42-D8249087F5F4}" type="slidenum">
              <a:rPr lang="en-ZW" smtClean="0"/>
              <a:t>22</a:t>
            </a:fld>
            <a:endParaRPr lang="en-ZW"/>
          </a:p>
        </p:txBody>
      </p:sp>
    </p:spTree>
    <p:extLst>
      <p:ext uri="{BB962C8B-B14F-4D97-AF65-F5344CB8AC3E}">
        <p14:creationId xmlns:p14="http://schemas.microsoft.com/office/powerpoint/2010/main" val="335837601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W" dirty="0"/>
              <a:t>References</a:t>
            </a:r>
          </a:p>
        </p:txBody>
      </p:sp>
      <p:sp>
        <p:nvSpPr>
          <p:cNvPr id="3" name="Content Placeholder 2"/>
          <p:cNvSpPr>
            <a:spLocks noGrp="1"/>
          </p:cNvSpPr>
          <p:nvPr>
            <p:ph idx="1"/>
          </p:nvPr>
        </p:nvSpPr>
        <p:spPr>
          <a:xfrm>
            <a:off x="838200" y="1450056"/>
            <a:ext cx="10515600" cy="4351338"/>
          </a:xfrm>
        </p:spPr>
        <p:txBody>
          <a:bodyPr>
            <a:noAutofit/>
          </a:bodyPr>
          <a:lstStyle/>
          <a:p>
            <a:pPr marL="0" indent="0">
              <a:buNone/>
            </a:pPr>
            <a:r>
              <a:rPr lang="en-ZW" sz="1400" dirty="0" err="1"/>
              <a:t>Andridge</a:t>
            </a:r>
            <a:r>
              <a:rPr lang="en-ZW" sz="1400" dirty="0"/>
              <a:t> R.R. and Little, R.J.A. (2009). Extensions of proxy pattern-mixture analysis for survey nonresponse [conference paper]. </a:t>
            </a:r>
            <a:r>
              <a:rPr lang="en-ZW" sz="1400" i="1" dirty="0"/>
              <a:t>Proceedings of the 2009 Joint Statistical Meetings</a:t>
            </a:r>
            <a:r>
              <a:rPr lang="en-ZW" sz="1400" dirty="0"/>
              <a:t>, Section on Survey Research Methods, 2468-2482.</a:t>
            </a:r>
          </a:p>
          <a:p>
            <a:pPr marL="0" indent="0">
              <a:buNone/>
            </a:pPr>
            <a:r>
              <a:rPr lang="en-ZW" sz="1400" dirty="0" err="1"/>
              <a:t>Andridge</a:t>
            </a:r>
            <a:r>
              <a:rPr lang="en-ZW" sz="1400" dirty="0"/>
              <a:t>, R.R. and Little, R.J. (2011). Proxy pattern-mixture analysis for survey nonresponse. </a:t>
            </a:r>
            <a:r>
              <a:rPr lang="en-ZW" sz="1400" i="1" dirty="0"/>
              <a:t>Journal of Official Statistics</a:t>
            </a:r>
            <a:r>
              <a:rPr lang="en-ZW" sz="1400" dirty="0"/>
              <a:t>, 27, 2, 153-180.</a:t>
            </a:r>
          </a:p>
          <a:p>
            <a:pPr marL="0" indent="0">
              <a:buNone/>
            </a:pPr>
            <a:r>
              <a:rPr lang="en-ZW" sz="1400" dirty="0" err="1"/>
              <a:t>Andridge</a:t>
            </a:r>
            <a:r>
              <a:rPr lang="en-ZW" sz="1400" dirty="0"/>
              <a:t>, R.R. and Little, R.J. (2018). Proxy pattern-mixture analysis for a binary variable subject to nonresponse. </a:t>
            </a:r>
            <a:r>
              <a:rPr lang="en-ZW" sz="1400" i="1" dirty="0"/>
              <a:t>Submitted to Journal of Official Statistics, August 2018.</a:t>
            </a:r>
            <a:endParaRPr lang="en-ZW" sz="1400" dirty="0"/>
          </a:p>
          <a:p>
            <a:pPr marL="0" indent="0">
              <a:buNone/>
            </a:pPr>
            <a:r>
              <a:rPr lang="en-ZW" sz="1400" dirty="0" err="1"/>
              <a:t>Belsky</a:t>
            </a:r>
            <a:r>
              <a:rPr lang="en-ZW" sz="1400" dirty="0"/>
              <a:t>, D.W. and Israel S. (2014). Integrating genetics and social science: genetic risk scores. </a:t>
            </a:r>
            <a:r>
              <a:rPr lang="en-ZW" sz="1400" i="1" dirty="0" err="1"/>
              <a:t>Biodemography</a:t>
            </a:r>
            <a:r>
              <a:rPr lang="en-ZW" sz="1400" i="1" dirty="0"/>
              <a:t> </a:t>
            </a:r>
            <a:r>
              <a:rPr lang="en-ZW" sz="1400" i="1" dirty="0" err="1"/>
              <a:t>Soc</a:t>
            </a:r>
            <a:r>
              <a:rPr lang="en-ZW" sz="1400" i="1" dirty="0"/>
              <a:t> </a:t>
            </a:r>
            <a:r>
              <a:rPr lang="en-ZW" sz="1400" i="1" dirty="0" err="1"/>
              <a:t>Biol</a:t>
            </a:r>
            <a:r>
              <a:rPr lang="en-ZW" sz="1400" dirty="0"/>
              <a:t>, 60(2), 137-155.</a:t>
            </a:r>
          </a:p>
          <a:p>
            <a:pPr marL="0" indent="0">
              <a:buNone/>
            </a:pPr>
            <a:r>
              <a:rPr lang="en-ZW" sz="1400" dirty="0" err="1"/>
              <a:t>Biemer</a:t>
            </a:r>
            <a:r>
              <a:rPr lang="en-ZW" sz="1400" dirty="0"/>
              <a:t>, P. and </a:t>
            </a:r>
            <a:r>
              <a:rPr lang="en-ZW" sz="1400" dirty="0" err="1"/>
              <a:t>Peytchev</a:t>
            </a:r>
            <a:r>
              <a:rPr lang="en-ZW" sz="1400" dirty="0"/>
              <a:t>, A. (2011). A standardized indicator of survey nonresponse bias based on effect size. Paper presented at the International Workshop on Household Survey Nonresponse, Bilbao, Spain, September 5, 2011.</a:t>
            </a:r>
          </a:p>
          <a:p>
            <a:pPr marL="0" indent="0">
              <a:buNone/>
            </a:pPr>
            <a:r>
              <a:rPr lang="en-ZW" sz="1400" dirty="0"/>
              <a:t>Couper, M.P., </a:t>
            </a:r>
            <a:r>
              <a:rPr lang="en-ZW" sz="1400" dirty="0" err="1"/>
              <a:t>Gremel</a:t>
            </a:r>
            <a:r>
              <a:rPr lang="en-ZW" sz="1400" dirty="0"/>
              <a:t>, G., </a:t>
            </a:r>
            <a:r>
              <a:rPr lang="en-ZW" sz="1400" dirty="0" err="1"/>
              <a:t>Axinn</a:t>
            </a:r>
            <a:r>
              <a:rPr lang="en-ZW" sz="1400" dirty="0"/>
              <a:t>, W.G., </a:t>
            </a:r>
            <a:r>
              <a:rPr lang="en-ZW" sz="1400" dirty="0" err="1"/>
              <a:t>Guyer</a:t>
            </a:r>
            <a:r>
              <a:rPr lang="en-ZW" sz="1400" dirty="0"/>
              <a:t>, H., Wagner, J., and West, B.T. (2018). New Options for National Population Surveys: The Implications of Internet and Smartphone Coverage. </a:t>
            </a:r>
            <a:r>
              <a:rPr lang="en-ZW" sz="1400" i="1" dirty="0"/>
              <a:t>Social Science Research</a:t>
            </a:r>
            <a:r>
              <a:rPr lang="en-ZW" sz="1400" dirty="0"/>
              <a:t>. DOI: https://doi.org/10.1016/j.ssresearch.2018.03.008.</a:t>
            </a:r>
          </a:p>
          <a:p>
            <a:pPr marL="0" indent="0">
              <a:buNone/>
            </a:pPr>
            <a:r>
              <a:rPr lang="en-ZW" sz="1400" dirty="0"/>
              <a:t>Elliott, M. R., &amp; Valliant, R. (2017). Inference for nonprobability samples. </a:t>
            </a:r>
            <a:r>
              <a:rPr lang="en-ZW" sz="1400" i="1" dirty="0"/>
              <a:t>Statistical Science</a:t>
            </a:r>
            <a:r>
              <a:rPr lang="en-ZW" sz="1400" dirty="0"/>
              <a:t>, </a:t>
            </a:r>
            <a:r>
              <a:rPr lang="en-ZW" sz="1400" i="1" dirty="0"/>
              <a:t>32</a:t>
            </a:r>
            <a:r>
              <a:rPr lang="en-ZW" sz="1400" dirty="0"/>
              <a:t>(2), 249-264.</a:t>
            </a:r>
          </a:p>
          <a:p>
            <a:pPr marL="0" indent="0">
              <a:buNone/>
            </a:pPr>
            <a:r>
              <a:rPr lang="en-ZW" sz="1400" dirty="0"/>
              <a:t>Nishimura, R., Wagner, J., and Elliott, M. (2016). Alternative indicators for the risk of non-response bias: A simulation study. </a:t>
            </a:r>
            <a:r>
              <a:rPr lang="en-ZW" sz="1400" i="1" dirty="0"/>
              <a:t>International Statistical Review</a:t>
            </a:r>
            <a:r>
              <a:rPr lang="en-ZW" sz="1400" dirty="0"/>
              <a:t>, 84(1), 43-62. </a:t>
            </a:r>
          </a:p>
          <a:p>
            <a:pPr marL="0" indent="0">
              <a:buNone/>
            </a:pPr>
            <a:r>
              <a:rPr lang="en-ZW" sz="1400" dirty="0" err="1"/>
              <a:t>Särndal</a:t>
            </a:r>
            <a:r>
              <a:rPr lang="en-ZW" sz="1400" dirty="0"/>
              <a:t>, C.-E., and S. </a:t>
            </a:r>
            <a:r>
              <a:rPr lang="en-ZW" sz="1400" dirty="0" err="1"/>
              <a:t>Lundström</a:t>
            </a:r>
            <a:r>
              <a:rPr lang="en-ZW" sz="1400" dirty="0"/>
              <a:t> (2010). Design for estimation: Identifying auxiliary vectors to reduce nonresponse bias. </a:t>
            </a:r>
            <a:r>
              <a:rPr lang="en-ZW" sz="1400" i="1" dirty="0"/>
              <a:t>Survey Methodology</a:t>
            </a:r>
            <a:r>
              <a:rPr lang="en-ZW" sz="1400" dirty="0"/>
              <a:t>, 36, 131–144.</a:t>
            </a:r>
          </a:p>
          <a:p>
            <a:pPr marL="0" indent="0">
              <a:buNone/>
            </a:pPr>
            <a:r>
              <a:rPr lang="en-ZW" sz="1400" dirty="0"/>
              <a:t>Schouten, B., </a:t>
            </a:r>
            <a:r>
              <a:rPr lang="en-ZW" sz="1400" dirty="0" err="1"/>
              <a:t>Cobben</a:t>
            </a:r>
            <a:r>
              <a:rPr lang="en-ZW" sz="1400" dirty="0"/>
              <a:t>, F., and Bethlehem, J. (2009). Indicators for the Representativeness of Survey Response. </a:t>
            </a:r>
            <a:r>
              <a:rPr lang="en-ZW" sz="1400" i="1" dirty="0"/>
              <a:t>Survey Methodology</a:t>
            </a:r>
            <a:r>
              <a:rPr lang="en-ZW" sz="1400" dirty="0"/>
              <a:t>, 35(1), 101-113.</a:t>
            </a:r>
          </a:p>
          <a:p>
            <a:pPr marL="0" indent="0">
              <a:buNone/>
            </a:pPr>
            <a:r>
              <a:rPr lang="en-ZW" sz="1400" dirty="0"/>
              <a:t>West B.T. and Little R.J.A. (2013). Nonresponse adjustment of survey estimates based on auxiliary variables subject to error. </a:t>
            </a:r>
            <a:r>
              <a:rPr lang="en-ZW" sz="1400" i="1" dirty="0"/>
              <a:t>Journal of the Royal Statistical Society, Series C</a:t>
            </a:r>
            <a:r>
              <a:rPr lang="en-ZW" sz="1400" dirty="0"/>
              <a:t>, 62(2), 213-231.</a:t>
            </a:r>
          </a:p>
        </p:txBody>
      </p:sp>
      <p:sp>
        <p:nvSpPr>
          <p:cNvPr id="4" name="Footer Placeholder 3"/>
          <p:cNvSpPr>
            <a:spLocks noGrp="1"/>
          </p:cNvSpPr>
          <p:nvPr>
            <p:ph type="ftr" sz="quarter" idx="11"/>
          </p:nvPr>
        </p:nvSpPr>
        <p:spPr/>
        <p:txBody>
          <a:bodyPr/>
          <a:lstStyle/>
          <a:p>
            <a:r>
              <a:rPr lang="en-ZW"/>
              <a:t>BigSurv 2018</a:t>
            </a:r>
          </a:p>
        </p:txBody>
      </p:sp>
      <p:sp>
        <p:nvSpPr>
          <p:cNvPr id="5" name="Slide Number Placeholder 4"/>
          <p:cNvSpPr>
            <a:spLocks noGrp="1"/>
          </p:cNvSpPr>
          <p:nvPr>
            <p:ph type="sldNum" sz="quarter" idx="12"/>
          </p:nvPr>
        </p:nvSpPr>
        <p:spPr/>
        <p:txBody>
          <a:bodyPr/>
          <a:lstStyle/>
          <a:p>
            <a:fld id="{8D39B02A-5DD4-4CE5-AD42-D8249087F5F4}" type="slidenum">
              <a:rPr lang="en-ZW" smtClean="0"/>
              <a:t>23</a:t>
            </a:fld>
            <a:endParaRPr lang="en-ZW"/>
          </a:p>
        </p:txBody>
      </p:sp>
    </p:spTree>
    <p:extLst>
      <p:ext uri="{BB962C8B-B14F-4D97-AF65-F5344CB8AC3E}">
        <p14:creationId xmlns:p14="http://schemas.microsoft.com/office/powerpoint/2010/main" val="290274754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W" dirty="0"/>
              <a:t>Current Work in the Nonresponse Context</a:t>
            </a:r>
          </a:p>
        </p:txBody>
      </p:sp>
      <p:sp>
        <p:nvSpPr>
          <p:cNvPr id="3" name="Content Placeholder 2"/>
          <p:cNvSpPr>
            <a:spLocks noGrp="1"/>
          </p:cNvSpPr>
          <p:nvPr>
            <p:ph idx="1"/>
          </p:nvPr>
        </p:nvSpPr>
        <p:spPr/>
        <p:txBody>
          <a:bodyPr>
            <a:normAutofit/>
          </a:bodyPr>
          <a:lstStyle/>
          <a:p>
            <a:r>
              <a:rPr lang="en-ZW" dirty="0"/>
              <a:t>We build on the pioneering work of Don Rubin, who first considered the notion of the </a:t>
            </a:r>
            <a:r>
              <a:rPr lang="en-ZW" i="1" dirty="0" err="1"/>
              <a:t>ignorability</a:t>
            </a:r>
            <a:r>
              <a:rPr lang="en-ZW" i="1" dirty="0"/>
              <a:t> </a:t>
            </a:r>
            <a:r>
              <a:rPr lang="en-ZW" dirty="0"/>
              <a:t>of a missing data mechanism</a:t>
            </a:r>
          </a:p>
          <a:p>
            <a:r>
              <a:rPr lang="en-ZW" dirty="0" err="1"/>
              <a:t>Andridge</a:t>
            </a:r>
            <a:r>
              <a:rPr lang="en-ZW" dirty="0"/>
              <a:t> and Little (2009, 2011, 2018) propose the use of proxy pattern-mixture models to address non-ignorable nonresponse bias arising from</a:t>
            </a:r>
            <a:r>
              <a:rPr lang="en-ZW" b="1" dirty="0"/>
              <a:t> survey nonresponse</a:t>
            </a:r>
            <a:r>
              <a:rPr lang="en-ZW" dirty="0"/>
              <a:t>, and present positive results</a:t>
            </a:r>
          </a:p>
          <a:p>
            <a:r>
              <a:rPr lang="en-ZW" dirty="0"/>
              <a:t>West and Little (2013) applied similar models to the problem of auxiliary variables measured with error in nonresponse adjustment</a:t>
            </a:r>
          </a:p>
          <a:p>
            <a:r>
              <a:rPr lang="en-ZW" dirty="0"/>
              <a:t>We seek to apply these methods to the empirical assessment of non-ignorable selection bias that arises from </a:t>
            </a:r>
            <a:r>
              <a:rPr lang="en-ZW" b="1" dirty="0"/>
              <a:t>non-probability sampling</a:t>
            </a:r>
          </a:p>
        </p:txBody>
      </p:sp>
      <p:sp>
        <p:nvSpPr>
          <p:cNvPr id="4" name="Footer Placeholder 3"/>
          <p:cNvSpPr>
            <a:spLocks noGrp="1"/>
          </p:cNvSpPr>
          <p:nvPr>
            <p:ph type="ftr" sz="quarter" idx="11"/>
          </p:nvPr>
        </p:nvSpPr>
        <p:spPr/>
        <p:txBody>
          <a:bodyPr/>
          <a:lstStyle/>
          <a:p>
            <a:r>
              <a:rPr lang="en-ZW"/>
              <a:t>BigSurv 2018</a:t>
            </a:r>
          </a:p>
        </p:txBody>
      </p:sp>
      <p:sp>
        <p:nvSpPr>
          <p:cNvPr id="5" name="Slide Number Placeholder 4"/>
          <p:cNvSpPr>
            <a:spLocks noGrp="1"/>
          </p:cNvSpPr>
          <p:nvPr>
            <p:ph type="sldNum" sz="quarter" idx="12"/>
          </p:nvPr>
        </p:nvSpPr>
        <p:spPr/>
        <p:txBody>
          <a:bodyPr/>
          <a:lstStyle/>
          <a:p>
            <a:fld id="{8D39B02A-5DD4-4CE5-AD42-D8249087F5F4}" type="slidenum">
              <a:rPr lang="en-ZW" smtClean="0"/>
              <a:t>3</a:t>
            </a:fld>
            <a:endParaRPr lang="en-ZW"/>
          </a:p>
        </p:txBody>
      </p:sp>
    </p:spTree>
    <p:extLst>
      <p:ext uri="{BB962C8B-B14F-4D97-AF65-F5344CB8AC3E}">
        <p14:creationId xmlns:p14="http://schemas.microsoft.com/office/powerpoint/2010/main" val="382849286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W" dirty="0"/>
              <a:t>Approach for Continuous Variables</a:t>
            </a:r>
          </a:p>
        </p:txBody>
      </p:sp>
      <p:sp>
        <p:nvSpPr>
          <p:cNvPr id="3" name="Content Placeholder 2"/>
          <p:cNvSpPr>
            <a:spLocks noGrp="1"/>
          </p:cNvSpPr>
          <p:nvPr>
            <p:ph idx="1"/>
          </p:nvPr>
        </p:nvSpPr>
        <p:spPr/>
        <p:txBody>
          <a:bodyPr/>
          <a:lstStyle/>
          <a:p>
            <a:r>
              <a:rPr lang="en-ZW" dirty="0"/>
              <a:t>Suppose that we have data on a non-probability sample, including a continuous variable of interest Y and covariates of interest Z</a:t>
            </a:r>
          </a:p>
          <a:p>
            <a:r>
              <a:rPr lang="en-ZW" b="1" dirty="0"/>
              <a:t>Aggregate population information</a:t>
            </a:r>
            <a:r>
              <a:rPr lang="en-ZW" dirty="0"/>
              <a:t>, via administrative records or some other source, is also available for the covariates Z</a:t>
            </a:r>
          </a:p>
          <a:p>
            <a:r>
              <a:rPr lang="en-ZW" dirty="0"/>
              <a:t>We wish to develop the best predictor of Y from Z; for example, this could be the linear predictor of Y from a regression of Y on Z</a:t>
            </a:r>
          </a:p>
          <a:p>
            <a:r>
              <a:rPr lang="en-ZW" dirty="0"/>
              <a:t>We call this “best” predictor of Y an </a:t>
            </a:r>
            <a:r>
              <a:rPr lang="en-ZW" i="1" dirty="0"/>
              <a:t>auxiliary proxy</a:t>
            </a:r>
            <a:r>
              <a:rPr lang="en-ZW" dirty="0"/>
              <a:t> for Y, and denote the auxiliary proxy by X (where X is scaled to have the same variance as Y);    is the mean of X for the population</a:t>
            </a:r>
          </a:p>
        </p:txBody>
      </p:sp>
      <p:sp>
        <p:nvSpPr>
          <p:cNvPr id="4" name="Footer Placeholder 3"/>
          <p:cNvSpPr>
            <a:spLocks noGrp="1"/>
          </p:cNvSpPr>
          <p:nvPr>
            <p:ph type="ftr" sz="quarter" idx="11"/>
          </p:nvPr>
        </p:nvSpPr>
        <p:spPr/>
        <p:txBody>
          <a:bodyPr/>
          <a:lstStyle/>
          <a:p>
            <a:r>
              <a:rPr lang="en-ZW"/>
              <a:t>BigSurv 2018</a:t>
            </a:r>
          </a:p>
        </p:txBody>
      </p:sp>
      <p:sp>
        <p:nvSpPr>
          <p:cNvPr id="5" name="Slide Number Placeholder 4"/>
          <p:cNvSpPr>
            <a:spLocks noGrp="1"/>
          </p:cNvSpPr>
          <p:nvPr>
            <p:ph type="sldNum" sz="quarter" idx="12"/>
          </p:nvPr>
        </p:nvSpPr>
        <p:spPr/>
        <p:txBody>
          <a:bodyPr/>
          <a:lstStyle/>
          <a:p>
            <a:fld id="{8D39B02A-5DD4-4CE5-AD42-D8249087F5F4}" type="slidenum">
              <a:rPr lang="en-ZW" smtClean="0"/>
              <a:t>4</a:t>
            </a:fld>
            <a:endParaRPr lang="en-ZW"/>
          </a:p>
        </p:txBody>
      </p:sp>
      <mc:AlternateContent xmlns:mc="http://schemas.openxmlformats.org/markup-compatibility/2006" xmlns:a14="http://schemas.microsoft.com/office/drawing/2010/main">
        <mc:Choice Requires="a14">
          <p:sp>
            <p:nvSpPr>
              <p:cNvPr id="6" name="Rectangle 5"/>
              <p:cNvSpPr/>
              <p:nvPr/>
            </p:nvSpPr>
            <p:spPr>
              <a:xfrm>
                <a:off x="1857245" y="5281683"/>
                <a:ext cx="492924" cy="461665"/>
              </a:xfrm>
              <a:prstGeom prst="rect">
                <a:avLst/>
              </a:prstGeom>
            </p:spPr>
            <p:txBody>
              <a:bodyPr wrap="square">
                <a:spAutoFit/>
              </a:bodyPr>
              <a:lstStyle/>
              <a:p>
                <a:pPr/>
                <a14:m>
                  <m:oMathPara xmlns:m="http://schemas.openxmlformats.org/officeDocument/2006/math">
                    <m:oMathParaPr>
                      <m:jc m:val="centerGroup"/>
                    </m:oMathParaPr>
                    <m:oMath xmlns:m="http://schemas.openxmlformats.org/officeDocument/2006/math">
                      <m:acc>
                        <m:accPr>
                          <m:chr m:val="̅"/>
                          <m:ctrlPr>
                            <a:rPr lang="en-ZW" sz="2400" i="1" smtClean="0">
                              <a:latin typeface="Cambria Math" panose="02040503050406030204" pitchFamily="18" charset="0"/>
                            </a:rPr>
                          </m:ctrlPr>
                        </m:accPr>
                        <m:e>
                          <m:r>
                            <a:rPr lang="en-ZW" sz="2400" i="1">
                              <a:latin typeface="Cambria Math" panose="02040503050406030204" pitchFamily="18" charset="0"/>
                            </a:rPr>
                            <m:t>𝑋</m:t>
                          </m:r>
                        </m:e>
                      </m:acc>
                    </m:oMath>
                  </m:oMathPara>
                </a14:m>
                <a:endParaRPr lang="en-ZW" sz="2400" dirty="0"/>
              </a:p>
            </p:txBody>
          </p:sp>
        </mc:Choice>
        <mc:Fallback xmlns="">
          <p:sp>
            <p:nvSpPr>
              <p:cNvPr id="6" name="Rectangle 5"/>
              <p:cNvSpPr>
                <a:spLocks noRot="1" noChangeAspect="1" noMove="1" noResize="1" noEditPoints="1" noAdjustHandles="1" noChangeArrowheads="1" noChangeShapeType="1" noTextEdit="1"/>
              </p:cNvSpPr>
              <p:nvPr/>
            </p:nvSpPr>
            <p:spPr>
              <a:xfrm>
                <a:off x="1857245" y="5281683"/>
                <a:ext cx="492924" cy="461665"/>
              </a:xfrm>
              <a:prstGeom prst="rect">
                <a:avLst/>
              </a:prstGeom>
              <a:blipFill rotWithShape="0">
                <a:blip r:embed="rId2"/>
                <a:stretch>
                  <a:fillRect r="-12346"/>
                </a:stretch>
              </a:blipFill>
            </p:spPr>
            <p:txBody>
              <a:bodyPr/>
              <a:lstStyle/>
              <a:p>
                <a:r>
                  <a:rPr lang="en-ZW">
                    <a:noFill/>
                  </a:rPr>
                  <a:t> </a:t>
                </a:r>
              </a:p>
            </p:txBody>
          </p:sp>
        </mc:Fallback>
      </mc:AlternateContent>
    </p:spTree>
    <p:extLst>
      <p:ext uri="{BB962C8B-B14F-4D97-AF65-F5344CB8AC3E}">
        <p14:creationId xmlns:p14="http://schemas.microsoft.com/office/powerpoint/2010/main" val="84218249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W" dirty="0"/>
              <a:t>Approach for Continuous Variables, cont’d</a:t>
            </a:r>
          </a:p>
        </p:txBody>
      </p:sp>
      <p:sp>
        <p:nvSpPr>
          <p:cNvPr id="3" name="Content Placeholder 2"/>
          <p:cNvSpPr>
            <a:spLocks noGrp="1"/>
          </p:cNvSpPr>
          <p:nvPr>
            <p:ph idx="1"/>
          </p:nvPr>
        </p:nvSpPr>
        <p:spPr/>
        <p:txBody>
          <a:bodyPr>
            <a:normAutofit fontScale="92500" lnSpcReduction="10000"/>
          </a:bodyPr>
          <a:lstStyle/>
          <a:p>
            <a:r>
              <a:rPr lang="en-ZW" dirty="0"/>
              <a:t>Our proposed index of non-ignorable selection bias is based on maximum likelihood estimates of the parameters for a </a:t>
            </a:r>
            <a:r>
              <a:rPr lang="en-ZW" b="1" dirty="0"/>
              <a:t>normal</a:t>
            </a:r>
            <a:r>
              <a:rPr lang="en-ZW" dirty="0"/>
              <a:t> pattern-mixture model:</a:t>
            </a:r>
          </a:p>
          <a:p>
            <a:pPr marL="0" indent="0">
              <a:buNone/>
            </a:pPr>
            <a:endParaRPr lang="en-ZW" dirty="0"/>
          </a:p>
          <a:p>
            <a:endParaRPr lang="en-ZW" dirty="0"/>
          </a:p>
          <a:p>
            <a:r>
              <a:rPr lang="en-ZW" dirty="0"/>
              <a:t>Note that the probability of inclusion in the non-probability sample (S = 1) is allowed to depend on both X* (rescaled X) and Y through </a:t>
            </a:r>
            <a:r>
              <a:rPr lang="el-GR" dirty="0"/>
              <a:t>φ</a:t>
            </a:r>
            <a:r>
              <a:rPr lang="en-ZW" dirty="0"/>
              <a:t> </a:t>
            </a:r>
          </a:p>
          <a:p>
            <a:r>
              <a:rPr lang="en-ZW" dirty="0"/>
              <a:t>If </a:t>
            </a:r>
            <a:r>
              <a:rPr lang="el-GR" dirty="0"/>
              <a:t>φ</a:t>
            </a:r>
            <a:r>
              <a:rPr lang="en-ZW" dirty="0"/>
              <a:t> = 0, then selection is entirely ignorable, depending on X* only</a:t>
            </a:r>
          </a:p>
          <a:p>
            <a:r>
              <a:rPr lang="en-ZW" dirty="0"/>
              <a:t>If </a:t>
            </a:r>
            <a:r>
              <a:rPr lang="el-GR" dirty="0"/>
              <a:t>φ</a:t>
            </a:r>
            <a:r>
              <a:rPr lang="en-ZW" dirty="0"/>
              <a:t> = 1, then selection is entirely non-ignorable, depending on Y only</a:t>
            </a:r>
          </a:p>
          <a:p>
            <a:r>
              <a:rPr lang="en-ZW" dirty="0"/>
              <a:t>There is no information in the data about </a:t>
            </a:r>
            <a:r>
              <a:rPr lang="el-GR" dirty="0"/>
              <a:t>φ</a:t>
            </a:r>
            <a:r>
              <a:rPr lang="en-ZW" dirty="0"/>
              <a:t>, which can be varied in a </a:t>
            </a:r>
            <a:r>
              <a:rPr lang="en-ZW" b="1" dirty="0"/>
              <a:t>sensitivity analysis</a:t>
            </a:r>
            <a:endParaRPr lang="en-ZW" dirty="0"/>
          </a:p>
          <a:p>
            <a:endParaRPr lang="en-ZW" dirty="0"/>
          </a:p>
          <a:p>
            <a:pPr marL="0" indent="0">
              <a:buNone/>
            </a:pPr>
            <a:endParaRPr lang="en-ZW" dirty="0"/>
          </a:p>
        </p:txBody>
      </p:sp>
      <p:sp>
        <p:nvSpPr>
          <p:cNvPr id="4" name="Footer Placeholder 3"/>
          <p:cNvSpPr>
            <a:spLocks noGrp="1"/>
          </p:cNvSpPr>
          <p:nvPr>
            <p:ph type="ftr" sz="quarter" idx="11"/>
          </p:nvPr>
        </p:nvSpPr>
        <p:spPr/>
        <p:txBody>
          <a:bodyPr/>
          <a:lstStyle/>
          <a:p>
            <a:r>
              <a:rPr lang="en-ZW"/>
              <a:t>BigSurv 2018</a:t>
            </a:r>
          </a:p>
        </p:txBody>
      </p:sp>
      <p:sp>
        <p:nvSpPr>
          <p:cNvPr id="5" name="Slide Number Placeholder 4"/>
          <p:cNvSpPr>
            <a:spLocks noGrp="1"/>
          </p:cNvSpPr>
          <p:nvPr>
            <p:ph type="sldNum" sz="quarter" idx="12"/>
          </p:nvPr>
        </p:nvSpPr>
        <p:spPr/>
        <p:txBody>
          <a:bodyPr/>
          <a:lstStyle/>
          <a:p>
            <a:fld id="{8D39B02A-5DD4-4CE5-AD42-D8249087F5F4}" type="slidenum">
              <a:rPr lang="en-ZW" smtClean="0"/>
              <a:t>5</a:t>
            </a:fld>
            <a:endParaRPr lang="en-ZW"/>
          </a:p>
        </p:txBody>
      </p:sp>
      <p:sp>
        <p:nvSpPr>
          <p:cNvPr id="11" name="Rectangle 6"/>
          <p:cNvSpPr>
            <a:spLocks noChangeArrowheads="1"/>
          </p:cNvSpPr>
          <p:nvPr/>
        </p:nvSpPr>
        <p:spPr bwMode="auto">
          <a:xfrm>
            <a:off x="2815390" y="2606842"/>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n-ZW"/>
          </a:p>
        </p:txBody>
      </p:sp>
      <p:graphicFrame>
        <p:nvGraphicFramePr>
          <p:cNvPr id="12" name="Object 11"/>
          <p:cNvGraphicFramePr>
            <a:graphicFrameLocks noChangeAspect="1"/>
          </p:cNvGraphicFramePr>
          <p:nvPr>
            <p:extLst>
              <p:ext uri="{D42A27DB-BD31-4B8C-83A1-F6EECF244321}">
                <p14:modId xmlns:p14="http://schemas.microsoft.com/office/powerpoint/2010/main" val="3644112387"/>
              </p:ext>
            </p:extLst>
          </p:nvPr>
        </p:nvGraphicFramePr>
        <p:xfrm>
          <a:off x="3112167" y="2550694"/>
          <a:ext cx="4345951" cy="1122947"/>
        </p:xfrm>
        <a:graphic>
          <a:graphicData uri="http://schemas.openxmlformats.org/presentationml/2006/ole">
            <mc:AlternateContent xmlns:mc="http://schemas.openxmlformats.org/markup-compatibility/2006">
              <mc:Choice xmlns:v="urn:schemas-microsoft-com:vml" Requires="v">
                <p:oleObj spid="_x0000_s1159" name="Equation" r:id="rId3" imgW="2806700" imgH="762000" progId="Equation.DSMT4">
                  <p:embed/>
                </p:oleObj>
              </mc:Choice>
              <mc:Fallback>
                <p:oleObj name="Equation" r:id="rId3" imgW="2806700" imgH="762000" progId="Equation.DSMT4">
                  <p:embed/>
                  <p:pic>
                    <p:nvPicPr>
                      <p:cNvPr id="0" name="Object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112167" y="2550694"/>
                        <a:ext cx="4345951" cy="1122947"/>
                      </a:xfrm>
                      <a:prstGeom prst="rect">
                        <a:avLst/>
                      </a:prstGeom>
                      <a:noFill/>
                    </p:spPr>
                  </p:pic>
                </p:oleObj>
              </mc:Fallback>
            </mc:AlternateContent>
          </a:graphicData>
        </a:graphic>
      </p:graphicFrame>
    </p:spTree>
    <p:extLst>
      <p:ext uri="{BB962C8B-B14F-4D97-AF65-F5344CB8AC3E}">
        <p14:creationId xmlns:p14="http://schemas.microsoft.com/office/powerpoint/2010/main" val="50434801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W" dirty="0"/>
              <a:t>Approach for Continuous Variables, cont’d</a:t>
            </a:r>
          </a:p>
        </p:txBody>
      </p:sp>
      <p:sp>
        <p:nvSpPr>
          <p:cNvPr id="3" name="Content Placeholder 2"/>
          <p:cNvSpPr>
            <a:spLocks noGrp="1"/>
          </p:cNvSpPr>
          <p:nvPr>
            <p:ph idx="1"/>
          </p:nvPr>
        </p:nvSpPr>
        <p:spPr>
          <a:xfrm>
            <a:off x="838200" y="1825625"/>
            <a:ext cx="10680032" cy="4351338"/>
          </a:xfrm>
        </p:spPr>
        <p:txBody>
          <a:bodyPr/>
          <a:lstStyle/>
          <a:p>
            <a:r>
              <a:rPr lang="en-ZW" dirty="0" err="1"/>
              <a:t>Andridge</a:t>
            </a:r>
            <a:r>
              <a:rPr lang="en-ZW" dirty="0"/>
              <a:t> and Little (2011) show that the ML estimate of the mean of Y, given </a:t>
            </a:r>
            <a:r>
              <a:rPr lang="el-GR" dirty="0"/>
              <a:t>φ</a:t>
            </a:r>
            <a:r>
              <a:rPr lang="en-ZW" dirty="0"/>
              <a:t>, is the following (note that rescaling of X is incorporated):</a:t>
            </a:r>
          </a:p>
          <a:p>
            <a:endParaRPr lang="en-ZW" dirty="0"/>
          </a:p>
          <a:p>
            <a:endParaRPr lang="en-ZW" dirty="0"/>
          </a:p>
          <a:p>
            <a:r>
              <a:rPr lang="en-ZW" dirty="0"/>
              <a:t>Note that       is the correlation of X and Y in the non-probability sample</a:t>
            </a:r>
          </a:p>
          <a:p>
            <a:r>
              <a:rPr lang="en-ZW" dirty="0"/>
              <a:t>Given this result, we propose a </a:t>
            </a:r>
            <a:r>
              <a:rPr lang="en-ZW" b="1" dirty="0"/>
              <a:t>measure of unadjusted bias (MUB)</a:t>
            </a:r>
            <a:r>
              <a:rPr lang="en-ZW" dirty="0"/>
              <a:t>, which can be rescaled by the observed standard deviation of Y to form a simpler </a:t>
            </a:r>
            <a:r>
              <a:rPr lang="en-ZW" b="1" dirty="0"/>
              <a:t>standardized measure of unadjusted bias (SMUB):</a:t>
            </a:r>
            <a:endParaRPr lang="en-ZW" dirty="0"/>
          </a:p>
          <a:p>
            <a:pPr marL="0" indent="0">
              <a:buNone/>
            </a:pPr>
            <a:endParaRPr lang="en-ZW" dirty="0"/>
          </a:p>
        </p:txBody>
      </p:sp>
      <p:sp>
        <p:nvSpPr>
          <p:cNvPr id="4" name="Footer Placeholder 3"/>
          <p:cNvSpPr>
            <a:spLocks noGrp="1"/>
          </p:cNvSpPr>
          <p:nvPr>
            <p:ph type="ftr" sz="quarter" idx="11"/>
          </p:nvPr>
        </p:nvSpPr>
        <p:spPr/>
        <p:txBody>
          <a:bodyPr/>
          <a:lstStyle/>
          <a:p>
            <a:r>
              <a:rPr lang="en-ZW"/>
              <a:t>BigSurv 2018</a:t>
            </a:r>
          </a:p>
        </p:txBody>
      </p:sp>
      <p:sp>
        <p:nvSpPr>
          <p:cNvPr id="5" name="Slide Number Placeholder 4"/>
          <p:cNvSpPr>
            <a:spLocks noGrp="1"/>
          </p:cNvSpPr>
          <p:nvPr>
            <p:ph type="sldNum" sz="quarter" idx="12"/>
          </p:nvPr>
        </p:nvSpPr>
        <p:spPr/>
        <p:txBody>
          <a:bodyPr/>
          <a:lstStyle/>
          <a:p>
            <a:fld id="{8D39B02A-5DD4-4CE5-AD42-D8249087F5F4}" type="slidenum">
              <a:rPr lang="en-ZW" smtClean="0"/>
              <a:t>6</a:t>
            </a:fld>
            <a:endParaRPr lang="en-ZW"/>
          </a:p>
        </p:txBody>
      </p:sp>
      <p:sp>
        <p:nvSpPr>
          <p:cNvPr id="8" name="Rectangle 4"/>
          <p:cNvSpPr>
            <a:spLocks noChangeArrowheads="1"/>
          </p:cNvSpPr>
          <p:nvPr/>
        </p:nvSpPr>
        <p:spPr bwMode="auto">
          <a:xfrm>
            <a:off x="2558716" y="2398293"/>
            <a:ext cx="12951592" cy="457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n-ZW"/>
          </a:p>
        </p:txBody>
      </p:sp>
      <p:graphicFrame>
        <p:nvGraphicFramePr>
          <p:cNvPr id="9" name="Object 8"/>
          <p:cNvGraphicFramePr>
            <a:graphicFrameLocks noChangeAspect="1"/>
          </p:cNvGraphicFramePr>
          <p:nvPr>
            <p:extLst>
              <p:ext uri="{D42A27DB-BD31-4B8C-83A1-F6EECF244321}">
                <p14:modId xmlns:p14="http://schemas.microsoft.com/office/powerpoint/2010/main" val="2160894645"/>
              </p:ext>
            </p:extLst>
          </p:nvPr>
        </p:nvGraphicFramePr>
        <p:xfrm>
          <a:off x="3136232" y="2810721"/>
          <a:ext cx="4026568" cy="774689"/>
        </p:xfrm>
        <a:graphic>
          <a:graphicData uri="http://schemas.openxmlformats.org/presentationml/2006/ole">
            <mc:AlternateContent xmlns:mc="http://schemas.openxmlformats.org/markup-compatibility/2006">
              <mc:Choice xmlns:v="urn:schemas-microsoft-com:vml" Requires="v">
                <p:oleObj spid="_x0000_s2438" name="Equation" r:id="rId3" imgW="2654300" imgH="495300" progId="Equation.DSMT4">
                  <p:embed/>
                </p:oleObj>
              </mc:Choice>
              <mc:Fallback>
                <p:oleObj name="Equation" r:id="rId3" imgW="2654300" imgH="495300" progId="Equation.DSMT4">
                  <p:embed/>
                  <p:pic>
                    <p:nvPicPr>
                      <p:cNvPr id="0" name="Object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136232" y="2810721"/>
                        <a:ext cx="4026568" cy="774689"/>
                      </a:xfrm>
                      <a:prstGeom prst="rect">
                        <a:avLst/>
                      </a:prstGeom>
                      <a:noFill/>
                    </p:spPr>
                  </p:pic>
                </p:oleObj>
              </mc:Fallback>
            </mc:AlternateContent>
          </a:graphicData>
        </a:graphic>
      </p:graphicFrame>
      <p:sp>
        <p:nvSpPr>
          <p:cNvPr id="10" name="Rectangle 7"/>
          <p:cNvSpPr>
            <a:spLocks noChangeArrowheads="1"/>
          </p:cNvSpPr>
          <p:nvPr/>
        </p:nvSpPr>
        <p:spPr bwMode="auto">
          <a:xfrm>
            <a:off x="1179093" y="5157536"/>
            <a:ext cx="13363134" cy="457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n-ZW"/>
          </a:p>
        </p:txBody>
      </p:sp>
      <p:graphicFrame>
        <p:nvGraphicFramePr>
          <p:cNvPr id="11" name="Object 10"/>
          <p:cNvGraphicFramePr>
            <a:graphicFrameLocks noChangeAspect="1"/>
          </p:cNvGraphicFramePr>
          <p:nvPr>
            <p:extLst>
              <p:ext uri="{D42A27DB-BD31-4B8C-83A1-F6EECF244321}">
                <p14:modId xmlns:p14="http://schemas.microsoft.com/office/powerpoint/2010/main" val="698221852"/>
              </p:ext>
            </p:extLst>
          </p:nvPr>
        </p:nvGraphicFramePr>
        <p:xfrm>
          <a:off x="1179093" y="5533077"/>
          <a:ext cx="4499811" cy="673769"/>
        </p:xfrm>
        <a:graphic>
          <a:graphicData uri="http://schemas.openxmlformats.org/presentationml/2006/ole">
            <mc:AlternateContent xmlns:mc="http://schemas.openxmlformats.org/markup-compatibility/2006">
              <mc:Choice xmlns:v="urn:schemas-microsoft-com:vml" Requires="v">
                <p:oleObj spid="_x0000_s2439" name="Equation" r:id="rId5" imgW="3327400" imgH="495300" progId="Equation.DSMT4">
                  <p:embed/>
                </p:oleObj>
              </mc:Choice>
              <mc:Fallback>
                <p:oleObj name="Equation" r:id="rId5" imgW="3327400" imgH="495300" progId="Equation.DSMT4">
                  <p:embed/>
                  <p:pic>
                    <p:nvPicPr>
                      <p:cNvPr id="0" name="Object 6"/>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179093" y="5533077"/>
                        <a:ext cx="4499811" cy="673769"/>
                      </a:xfrm>
                      <a:prstGeom prst="rect">
                        <a:avLst/>
                      </a:prstGeom>
                      <a:noFill/>
                    </p:spPr>
                  </p:pic>
                </p:oleObj>
              </mc:Fallback>
            </mc:AlternateContent>
          </a:graphicData>
        </a:graphic>
      </p:graphicFrame>
      <p:sp>
        <p:nvSpPr>
          <p:cNvPr id="12" name="Rectangle 11"/>
          <p:cNvSpPr>
            <a:spLocks noChangeArrowheads="1"/>
          </p:cNvSpPr>
          <p:nvPr/>
        </p:nvSpPr>
        <p:spPr bwMode="auto">
          <a:xfrm>
            <a:off x="6153709" y="5203255"/>
            <a:ext cx="13588609" cy="457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n-ZW"/>
          </a:p>
        </p:txBody>
      </p:sp>
      <p:graphicFrame>
        <p:nvGraphicFramePr>
          <p:cNvPr id="13" name="Object 12"/>
          <p:cNvGraphicFramePr>
            <a:graphicFrameLocks noChangeAspect="1"/>
          </p:cNvGraphicFramePr>
          <p:nvPr>
            <p:extLst>
              <p:ext uri="{D42A27DB-BD31-4B8C-83A1-F6EECF244321}">
                <p14:modId xmlns:p14="http://schemas.microsoft.com/office/powerpoint/2010/main" val="2727232422"/>
              </p:ext>
            </p:extLst>
          </p:nvPr>
        </p:nvGraphicFramePr>
        <p:xfrm>
          <a:off x="6186265" y="5560803"/>
          <a:ext cx="3092596" cy="649705"/>
        </p:xfrm>
        <a:graphic>
          <a:graphicData uri="http://schemas.openxmlformats.org/presentationml/2006/ole">
            <mc:AlternateContent xmlns:mc="http://schemas.openxmlformats.org/markup-compatibility/2006">
              <mc:Choice xmlns:v="urn:schemas-microsoft-com:vml" Requires="v">
                <p:oleObj spid="_x0000_s2440" name="Equation" r:id="rId7" imgW="2234230" imgH="495085" progId="Equation.DSMT4">
                  <p:embed/>
                </p:oleObj>
              </mc:Choice>
              <mc:Fallback>
                <p:oleObj name="Equation" r:id="rId7" imgW="2234230" imgH="495085" progId="Equation.DSMT4">
                  <p:embed/>
                  <p:pic>
                    <p:nvPicPr>
                      <p:cNvPr id="0" name="Object 10"/>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6186265" y="5560803"/>
                        <a:ext cx="3092596" cy="649705"/>
                      </a:xfrm>
                      <a:prstGeom prst="rect">
                        <a:avLst/>
                      </a:prstGeom>
                      <a:noFill/>
                    </p:spPr>
                  </p:pic>
                </p:oleObj>
              </mc:Fallback>
            </mc:AlternateContent>
          </a:graphicData>
        </a:graphic>
      </p:graphicFrame>
      <mc:AlternateContent xmlns:mc="http://schemas.openxmlformats.org/markup-compatibility/2006" xmlns:a14="http://schemas.microsoft.com/office/drawing/2010/main">
        <mc:Choice Requires="a14">
          <p:sp>
            <p:nvSpPr>
              <p:cNvPr id="14" name="Rectangle 13"/>
              <p:cNvSpPr/>
              <p:nvPr/>
            </p:nvSpPr>
            <p:spPr>
              <a:xfrm>
                <a:off x="2531130" y="3718889"/>
                <a:ext cx="605102" cy="435056"/>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sSubSup>
                        <m:sSubSupPr>
                          <m:ctrlPr>
                            <a:rPr lang="en-ZW" i="1" smtClean="0">
                              <a:latin typeface="Cambria Math" panose="02040503050406030204" pitchFamily="18" charset="0"/>
                            </a:rPr>
                          </m:ctrlPr>
                        </m:sSubSupPr>
                        <m:e>
                          <m:r>
                            <a:rPr lang="en-ZW" i="1">
                              <a:latin typeface="Cambria Math" panose="02040503050406030204" pitchFamily="18" charset="0"/>
                            </a:rPr>
                            <m:t>𝑟</m:t>
                          </m:r>
                        </m:e>
                        <m:sub>
                          <m:r>
                            <a:rPr lang="en-ZW" i="1">
                              <a:latin typeface="Cambria Math" panose="02040503050406030204" pitchFamily="18" charset="0"/>
                            </a:rPr>
                            <m:t>𝑋𝑌</m:t>
                          </m:r>
                        </m:sub>
                        <m:sup>
                          <m:d>
                            <m:dPr>
                              <m:ctrlPr>
                                <a:rPr lang="en-ZW" i="1">
                                  <a:latin typeface="Cambria Math" panose="02040503050406030204" pitchFamily="18" charset="0"/>
                                </a:rPr>
                              </m:ctrlPr>
                            </m:dPr>
                            <m:e>
                              <m:r>
                                <a:rPr lang="en-ZW" i="0">
                                  <a:latin typeface="Cambria Math" panose="02040503050406030204" pitchFamily="18" charset="0"/>
                                </a:rPr>
                                <m:t>1</m:t>
                              </m:r>
                            </m:e>
                          </m:d>
                        </m:sup>
                      </m:sSubSup>
                    </m:oMath>
                  </m:oMathPara>
                </a14:m>
                <a:endParaRPr lang="en-ZW" dirty="0"/>
              </a:p>
            </p:txBody>
          </p:sp>
        </mc:Choice>
        <mc:Fallback xmlns="">
          <p:sp>
            <p:nvSpPr>
              <p:cNvPr id="14" name="Rectangle 13"/>
              <p:cNvSpPr>
                <a:spLocks noRot="1" noChangeAspect="1" noMove="1" noResize="1" noEditPoints="1" noAdjustHandles="1" noChangeArrowheads="1" noChangeShapeType="1" noTextEdit="1"/>
              </p:cNvSpPr>
              <p:nvPr/>
            </p:nvSpPr>
            <p:spPr>
              <a:xfrm>
                <a:off x="2531130" y="3718889"/>
                <a:ext cx="605102" cy="435056"/>
              </a:xfrm>
              <a:prstGeom prst="rect">
                <a:avLst/>
              </a:prstGeom>
              <a:blipFill rotWithShape="0">
                <a:blip r:embed="rId9"/>
                <a:stretch>
                  <a:fillRect b="-2817"/>
                </a:stretch>
              </a:blipFill>
            </p:spPr>
            <p:txBody>
              <a:bodyPr/>
              <a:lstStyle/>
              <a:p>
                <a:r>
                  <a:rPr lang="en-ZW">
                    <a:noFill/>
                  </a:rPr>
                  <a:t> </a:t>
                </a:r>
              </a:p>
            </p:txBody>
          </p:sp>
        </mc:Fallback>
      </mc:AlternateContent>
    </p:spTree>
    <p:extLst>
      <p:ext uri="{BB962C8B-B14F-4D97-AF65-F5344CB8AC3E}">
        <p14:creationId xmlns:p14="http://schemas.microsoft.com/office/powerpoint/2010/main" val="339981659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W" dirty="0"/>
              <a:t>Using the Proposed Index</a:t>
            </a:r>
          </a:p>
        </p:txBody>
      </p:sp>
      <p:sp>
        <p:nvSpPr>
          <p:cNvPr id="3" name="Content Placeholder 2"/>
          <p:cNvSpPr>
            <a:spLocks noGrp="1"/>
          </p:cNvSpPr>
          <p:nvPr>
            <p:ph idx="1"/>
          </p:nvPr>
        </p:nvSpPr>
        <p:spPr/>
        <p:txBody>
          <a:bodyPr/>
          <a:lstStyle/>
          <a:p>
            <a:r>
              <a:rPr lang="en-ZW" dirty="0"/>
              <a:t>Note that the proposed index is </a:t>
            </a:r>
            <a:r>
              <a:rPr lang="en-ZW" b="1" dirty="0"/>
              <a:t>simple</a:t>
            </a:r>
            <a:r>
              <a:rPr lang="en-ZW" dirty="0"/>
              <a:t>: it only depends on </a:t>
            </a:r>
            <a:r>
              <a:rPr lang="el-GR" dirty="0"/>
              <a:t>φ</a:t>
            </a:r>
            <a:r>
              <a:rPr lang="en-ZW" dirty="0"/>
              <a:t>; means, standard deviations, and correlations from the observed non-probability sample; and the population mean for X</a:t>
            </a:r>
          </a:p>
          <a:p>
            <a:r>
              <a:rPr lang="en-ZW" dirty="0"/>
              <a:t>We propose an intermediate choice of </a:t>
            </a:r>
            <a:r>
              <a:rPr lang="el-GR" dirty="0"/>
              <a:t>φ</a:t>
            </a:r>
            <a:r>
              <a:rPr lang="en-ZW" dirty="0"/>
              <a:t> = 0.5 for computing the index, and then forming an “interval” (or range of plausible values) for the selection bias by using the extreme cases of </a:t>
            </a:r>
            <a:r>
              <a:rPr lang="el-GR" dirty="0"/>
              <a:t>φ</a:t>
            </a:r>
            <a:r>
              <a:rPr lang="en-ZW" dirty="0"/>
              <a:t>:</a:t>
            </a:r>
          </a:p>
          <a:p>
            <a:endParaRPr lang="en-ZW" dirty="0"/>
          </a:p>
          <a:p>
            <a:pPr marL="0" indent="0">
              <a:buNone/>
            </a:pPr>
            <a:endParaRPr lang="en-ZW" dirty="0"/>
          </a:p>
          <a:p>
            <a:pPr marL="0" indent="0">
              <a:buNone/>
            </a:pPr>
            <a:r>
              <a:rPr lang="en-ZW" dirty="0"/>
              <a:t>                                                     </a:t>
            </a:r>
            <a:r>
              <a:rPr lang="en-ZW" sz="2000" dirty="0"/>
              <a:t>and</a:t>
            </a:r>
            <a:r>
              <a:rPr lang="en-ZW" dirty="0"/>
              <a:t>  </a:t>
            </a:r>
          </a:p>
        </p:txBody>
      </p:sp>
      <p:sp>
        <p:nvSpPr>
          <p:cNvPr id="4" name="Footer Placeholder 3"/>
          <p:cNvSpPr>
            <a:spLocks noGrp="1"/>
          </p:cNvSpPr>
          <p:nvPr>
            <p:ph type="ftr" sz="quarter" idx="11"/>
          </p:nvPr>
        </p:nvSpPr>
        <p:spPr/>
        <p:txBody>
          <a:bodyPr/>
          <a:lstStyle/>
          <a:p>
            <a:r>
              <a:rPr lang="en-ZW"/>
              <a:t>BigSurv 2018</a:t>
            </a:r>
          </a:p>
        </p:txBody>
      </p:sp>
      <p:sp>
        <p:nvSpPr>
          <p:cNvPr id="5" name="Slide Number Placeholder 4"/>
          <p:cNvSpPr>
            <a:spLocks noGrp="1"/>
          </p:cNvSpPr>
          <p:nvPr>
            <p:ph type="sldNum" sz="quarter" idx="12"/>
          </p:nvPr>
        </p:nvSpPr>
        <p:spPr/>
        <p:txBody>
          <a:bodyPr/>
          <a:lstStyle/>
          <a:p>
            <a:fld id="{8D39B02A-5DD4-4CE5-AD42-D8249087F5F4}" type="slidenum">
              <a:rPr lang="en-ZW" smtClean="0"/>
              <a:t>7</a:t>
            </a:fld>
            <a:endParaRPr lang="en-ZW"/>
          </a:p>
        </p:txBody>
      </p:sp>
      <p:sp>
        <p:nvSpPr>
          <p:cNvPr id="6" name="Rectangle 2"/>
          <p:cNvSpPr>
            <a:spLocks noChangeArrowheads="1"/>
          </p:cNvSpPr>
          <p:nvPr/>
        </p:nvSpPr>
        <p:spPr bwMode="auto">
          <a:xfrm>
            <a:off x="2109537" y="3970421"/>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ZW"/>
          </a:p>
        </p:txBody>
      </p:sp>
      <p:graphicFrame>
        <p:nvGraphicFramePr>
          <p:cNvPr id="7" name="Object 6"/>
          <p:cNvGraphicFramePr>
            <a:graphicFrameLocks noChangeAspect="1"/>
          </p:cNvGraphicFramePr>
          <p:nvPr>
            <p:extLst>
              <p:ext uri="{D42A27DB-BD31-4B8C-83A1-F6EECF244321}">
                <p14:modId xmlns:p14="http://schemas.microsoft.com/office/powerpoint/2010/main" val="125840511"/>
              </p:ext>
            </p:extLst>
          </p:nvPr>
        </p:nvGraphicFramePr>
        <p:xfrm>
          <a:off x="4038600" y="4394033"/>
          <a:ext cx="2667579" cy="823327"/>
        </p:xfrm>
        <a:graphic>
          <a:graphicData uri="http://schemas.openxmlformats.org/presentationml/2006/ole">
            <mc:AlternateContent xmlns:mc="http://schemas.openxmlformats.org/markup-compatibility/2006">
              <mc:Choice xmlns:v="urn:schemas-microsoft-com:vml" Requires="v">
                <p:oleObj spid="_x0000_s3461" name="Equation" r:id="rId3" imgW="1524000" imgH="495300" progId="Equation.DSMT4">
                  <p:embed/>
                </p:oleObj>
              </mc:Choice>
              <mc:Fallback>
                <p:oleObj name="Equation" r:id="rId3" imgW="1524000" imgH="495300" progId="Equation.DSMT4">
                  <p:embed/>
                  <p:pic>
                    <p:nvPicPr>
                      <p:cNvPr id="0" name="Object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038600" y="4394033"/>
                        <a:ext cx="2667579" cy="823327"/>
                      </a:xfrm>
                      <a:prstGeom prst="rect">
                        <a:avLst/>
                      </a:prstGeom>
                      <a:noFill/>
                      <a:ln>
                        <a:solidFill>
                          <a:schemeClr val="tx1"/>
                        </a:solidFill>
                      </a:ln>
                    </p:spPr>
                  </p:pic>
                </p:oleObj>
              </mc:Fallback>
            </mc:AlternateContent>
          </a:graphicData>
        </a:graphic>
      </p:graphicFrame>
      <p:sp>
        <p:nvSpPr>
          <p:cNvPr id="12" name="Rectangle 8"/>
          <p:cNvSpPr>
            <a:spLocks noChangeArrowheads="1"/>
          </p:cNvSpPr>
          <p:nvPr/>
        </p:nvSpPr>
        <p:spPr bwMode="auto">
          <a:xfrm>
            <a:off x="4877376" y="4606924"/>
            <a:ext cx="13403083" cy="457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n-ZW"/>
          </a:p>
        </p:txBody>
      </p:sp>
      <p:graphicFrame>
        <p:nvGraphicFramePr>
          <p:cNvPr id="13" name="Object 12"/>
          <p:cNvGraphicFramePr>
            <a:graphicFrameLocks noChangeAspect="1"/>
          </p:cNvGraphicFramePr>
          <p:nvPr>
            <p:extLst>
              <p:ext uri="{D42A27DB-BD31-4B8C-83A1-F6EECF244321}">
                <p14:modId xmlns:p14="http://schemas.microsoft.com/office/powerpoint/2010/main" val="1728602001"/>
              </p:ext>
            </p:extLst>
          </p:nvPr>
        </p:nvGraphicFramePr>
        <p:xfrm>
          <a:off x="2580837" y="5324725"/>
          <a:ext cx="2532568" cy="744873"/>
        </p:xfrm>
        <a:graphic>
          <a:graphicData uri="http://schemas.openxmlformats.org/presentationml/2006/ole">
            <mc:AlternateContent xmlns:mc="http://schemas.openxmlformats.org/markup-compatibility/2006">
              <mc:Choice xmlns:v="urn:schemas-microsoft-com:vml" Requires="v">
                <p:oleObj spid="_x0000_s3462" name="Equation" r:id="rId5" imgW="1612900" imgH="495300" progId="Equation.DSMT4">
                  <p:embed/>
                </p:oleObj>
              </mc:Choice>
              <mc:Fallback>
                <p:oleObj name="Equation" r:id="rId5" imgW="1612900" imgH="495300" progId="Equation.DSMT4">
                  <p:embed/>
                  <p:pic>
                    <p:nvPicPr>
                      <p:cNvPr id="0" name="Object 7"/>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580837" y="5324725"/>
                        <a:ext cx="2532568" cy="744873"/>
                      </a:xfrm>
                      <a:prstGeom prst="rect">
                        <a:avLst/>
                      </a:prstGeom>
                      <a:noFill/>
                    </p:spPr>
                  </p:pic>
                </p:oleObj>
              </mc:Fallback>
            </mc:AlternateContent>
          </a:graphicData>
        </a:graphic>
      </p:graphicFrame>
      <p:sp>
        <p:nvSpPr>
          <p:cNvPr id="14" name="Rectangle 10"/>
          <p:cNvSpPr>
            <a:spLocks noChangeArrowheads="1"/>
          </p:cNvSpPr>
          <p:nvPr/>
        </p:nvSpPr>
        <p:spPr bwMode="auto">
          <a:xfrm>
            <a:off x="5863390" y="5373738"/>
            <a:ext cx="14548522" cy="5458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n-ZW"/>
          </a:p>
        </p:txBody>
      </p:sp>
      <p:graphicFrame>
        <p:nvGraphicFramePr>
          <p:cNvPr id="15" name="Object 14"/>
          <p:cNvGraphicFramePr>
            <a:graphicFrameLocks noChangeAspect="1"/>
          </p:cNvGraphicFramePr>
          <p:nvPr>
            <p:extLst>
              <p:ext uri="{D42A27DB-BD31-4B8C-83A1-F6EECF244321}">
                <p14:modId xmlns:p14="http://schemas.microsoft.com/office/powerpoint/2010/main" val="4170390658"/>
              </p:ext>
            </p:extLst>
          </p:nvPr>
        </p:nvGraphicFramePr>
        <p:xfrm>
          <a:off x="5776571" y="5342012"/>
          <a:ext cx="2577260" cy="744873"/>
        </p:xfrm>
        <a:graphic>
          <a:graphicData uri="http://schemas.openxmlformats.org/presentationml/2006/ole">
            <mc:AlternateContent xmlns:mc="http://schemas.openxmlformats.org/markup-compatibility/2006">
              <mc:Choice xmlns:v="urn:schemas-microsoft-com:vml" Requires="v">
                <p:oleObj spid="_x0000_s3463" name="Equation" r:id="rId7" imgW="1612900" imgH="495300" progId="Equation.DSMT4">
                  <p:embed/>
                </p:oleObj>
              </mc:Choice>
              <mc:Fallback>
                <p:oleObj name="Equation" r:id="rId7" imgW="1612900" imgH="495300" progId="Equation.DSMT4">
                  <p:embed/>
                  <p:pic>
                    <p:nvPicPr>
                      <p:cNvPr id="0" name="Object 9"/>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776571" y="5342012"/>
                        <a:ext cx="2577260" cy="744873"/>
                      </a:xfrm>
                      <a:prstGeom prst="rect">
                        <a:avLst/>
                      </a:prstGeom>
                      <a:noFill/>
                    </p:spPr>
                  </p:pic>
                </p:oleObj>
              </mc:Fallback>
            </mc:AlternateContent>
          </a:graphicData>
        </a:graphic>
      </p:graphicFrame>
    </p:spTree>
    <p:extLst>
      <p:ext uri="{BB962C8B-B14F-4D97-AF65-F5344CB8AC3E}">
        <p14:creationId xmlns:p14="http://schemas.microsoft.com/office/powerpoint/2010/main" val="164145859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W" dirty="0"/>
              <a:t>Additional Remarks on the Proposed Index</a:t>
            </a:r>
          </a:p>
        </p:txBody>
      </p:sp>
      <p:sp>
        <p:nvSpPr>
          <p:cNvPr id="3" name="Content Placeholder 2"/>
          <p:cNvSpPr>
            <a:spLocks noGrp="1"/>
          </p:cNvSpPr>
          <p:nvPr>
            <p:ph idx="1"/>
          </p:nvPr>
        </p:nvSpPr>
        <p:spPr>
          <a:xfrm>
            <a:off x="838200" y="1825624"/>
            <a:ext cx="10515600" cy="4530725"/>
          </a:xfrm>
        </p:spPr>
        <p:txBody>
          <a:bodyPr>
            <a:normAutofit/>
          </a:bodyPr>
          <a:lstStyle/>
          <a:p>
            <a:r>
              <a:rPr lang="en-ZW" b="1" dirty="0"/>
              <a:t>SMUB(1) </a:t>
            </a:r>
            <a:r>
              <a:rPr lang="en-ZW" dirty="0"/>
              <a:t>will become quite unstable when X is not a good predictor of Y; in this case, bias cannot be reliably estimated</a:t>
            </a:r>
          </a:p>
          <a:p>
            <a:r>
              <a:rPr lang="en-ZW" b="1" dirty="0"/>
              <a:t>SMUB(0.5) </a:t>
            </a:r>
            <a:r>
              <a:rPr lang="en-ZW" dirty="0"/>
              <a:t>is related to the Bias Effect Size proposed by </a:t>
            </a:r>
            <a:r>
              <a:rPr lang="en-ZW" dirty="0" err="1"/>
              <a:t>Biemer</a:t>
            </a:r>
            <a:r>
              <a:rPr lang="en-ZW" dirty="0"/>
              <a:t> and </a:t>
            </a:r>
            <a:r>
              <a:rPr lang="en-ZW" dirty="0" err="1"/>
              <a:t>Peytchev</a:t>
            </a:r>
            <a:r>
              <a:rPr lang="en-ZW" dirty="0"/>
              <a:t> at the 2011 Nonresponse Workshop</a:t>
            </a:r>
          </a:p>
          <a:p>
            <a:pPr lvl="1"/>
            <a:r>
              <a:rPr lang="en-ZW" dirty="0"/>
              <a:t>We show that this has a model-based justification, and we use the full bias expression in the numerator, rather than the difference between </a:t>
            </a:r>
            <a:r>
              <a:rPr lang="en-ZW" dirty="0" err="1"/>
              <a:t>Rs</a:t>
            </a:r>
            <a:r>
              <a:rPr lang="en-ZW" dirty="0"/>
              <a:t> and NRs</a:t>
            </a:r>
          </a:p>
          <a:p>
            <a:r>
              <a:rPr lang="en-ZW" dirty="0"/>
              <a:t>We have also implemented a </a:t>
            </a:r>
            <a:r>
              <a:rPr lang="en-ZW" b="1" dirty="0"/>
              <a:t>fully Bayesian approach </a:t>
            </a:r>
            <a:r>
              <a:rPr lang="en-ZW" dirty="0"/>
              <a:t>to computing the index that incorporates uncertainty about all of the input parameters (but requires microdata for non-selected cases)</a:t>
            </a:r>
          </a:p>
          <a:p>
            <a:pPr lvl="1"/>
            <a:r>
              <a:rPr lang="en-ZW" dirty="0"/>
              <a:t>The proposed interval is a recommendation for practice, but we have an R function available for the Bayesian approach given the necessary microdata</a:t>
            </a:r>
          </a:p>
        </p:txBody>
      </p:sp>
      <p:sp>
        <p:nvSpPr>
          <p:cNvPr id="4" name="Footer Placeholder 3"/>
          <p:cNvSpPr>
            <a:spLocks noGrp="1"/>
          </p:cNvSpPr>
          <p:nvPr>
            <p:ph type="ftr" sz="quarter" idx="11"/>
          </p:nvPr>
        </p:nvSpPr>
        <p:spPr/>
        <p:txBody>
          <a:bodyPr/>
          <a:lstStyle/>
          <a:p>
            <a:r>
              <a:rPr lang="en-ZW"/>
              <a:t>BigSurv 2018</a:t>
            </a:r>
          </a:p>
        </p:txBody>
      </p:sp>
      <p:sp>
        <p:nvSpPr>
          <p:cNvPr id="5" name="Slide Number Placeholder 4"/>
          <p:cNvSpPr>
            <a:spLocks noGrp="1"/>
          </p:cNvSpPr>
          <p:nvPr>
            <p:ph type="sldNum" sz="quarter" idx="12"/>
          </p:nvPr>
        </p:nvSpPr>
        <p:spPr/>
        <p:txBody>
          <a:bodyPr/>
          <a:lstStyle/>
          <a:p>
            <a:fld id="{8D39B02A-5DD4-4CE5-AD42-D8249087F5F4}" type="slidenum">
              <a:rPr lang="en-ZW" smtClean="0"/>
              <a:t>8</a:t>
            </a:fld>
            <a:endParaRPr lang="en-ZW"/>
          </a:p>
        </p:txBody>
      </p:sp>
    </p:spTree>
    <p:extLst>
      <p:ext uri="{BB962C8B-B14F-4D97-AF65-F5344CB8AC3E}">
        <p14:creationId xmlns:p14="http://schemas.microsoft.com/office/powerpoint/2010/main" val="368553119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Approach for Binary Variables</a:t>
            </a:r>
            <a:endParaRPr lang="en-ZW" dirty="0"/>
          </a:p>
        </p:txBody>
      </p:sp>
      <p:sp>
        <p:nvSpPr>
          <p:cNvPr id="3" name="Content Placeholder 2"/>
          <p:cNvSpPr>
            <a:spLocks noGrp="1"/>
          </p:cNvSpPr>
          <p:nvPr>
            <p:ph idx="1"/>
          </p:nvPr>
        </p:nvSpPr>
        <p:spPr/>
        <p:txBody>
          <a:bodyPr>
            <a:normAutofit fontScale="92500" lnSpcReduction="10000"/>
          </a:bodyPr>
          <a:lstStyle/>
          <a:p>
            <a:r>
              <a:rPr lang="en-US" dirty="0"/>
              <a:t>Following </a:t>
            </a:r>
            <a:r>
              <a:rPr lang="en-US" dirty="0" err="1"/>
              <a:t>Andridge</a:t>
            </a:r>
            <a:r>
              <a:rPr lang="en-US" dirty="0"/>
              <a:t> and Little (2009, 2018), suppose that a binary variable Y arises from a latent variable U that follows a normal distribution; we form X from a </a:t>
            </a:r>
            <a:r>
              <a:rPr lang="en-US" dirty="0" err="1"/>
              <a:t>probit</a:t>
            </a:r>
            <a:r>
              <a:rPr lang="en-US" dirty="0"/>
              <a:t> regression of Y on Z</a:t>
            </a:r>
          </a:p>
          <a:p>
            <a:r>
              <a:rPr lang="en-US" dirty="0"/>
              <a:t>Then, following a similar approach based on the pattern mixture model for U and X, we can form indices of selection bias based on the observed respondent proportion and the ML estimate of the mean of Y</a:t>
            </a:r>
          </a:p>
          <a:p>
            <a:r>
              <a:rPr lang="en-US" dirty="0"/>
              <a:t>We can then define MSB (the </a:t>
            </a:r>
            <a:r>
              <a:rPr lang="en-US" b="1" dirty="0"/>
              <a:t>measure of selection bias</a:t>
            </a:r>
            <a:r>
              <a:rPr lang="en-US" dirty="0"/>
              <a:t>; no need for standardization) for proportions (details available upon request), along with</a:t>
            </a:r>
            <a:r>
              <a:rPr lang="en-US" b="1" dirty="0"/>
              <a:t> </a:t>
            </a:r>
            <a:r>
              <a:rPr lang="en-US" dirty="0"/>
              <a:t>MSB(0), MSB(0.5), and MSB(1) indices for forming intervals</a:t>
            </a:r>
          </a:p>
          <a:p>
            <a:r>
              <a:rPr lang="en-US" dirty="0"/>
              <a:t>We can also apply a fully Bayesian approach for forming credible intervals for MSB (if we are given microdata on the non-selected cases)</a:t>
            </a:r>
          </a:p>
          <a:p>
            <a:endParaRPr lang="en-ZW" dirty="0"/>
          </a:p>
        </p:txBody>
      </p:sp>
      <p:sp>
        <p:nvSpPr>
          <p:cNvPr id="4" name="Footer Placeholder 3"/>
          <p:cNvSpPr>
            <a:spLocks noGrp="1"/>
          </p:cNvSpPr>
          <p:nvPr>
            <p:ph type="ftr" sz="quarter" idx="11"/>
          </p:nvPr>
        </p:nvSpPr>
        <p:spPr/>
        <p:txBody>
          <a:bodyPr/>
          <a:lstStyle/>
          <a:p>
            <a:r>
              <a:rPr lang="en-ZW"/>
              <a:t>BigSurv 2018</a:t>
            </a:r>
          </a:p>
        </p:txBody>
      </p:sp>
      <p:sp>
        <p:nvSpPr>
          <p:cNvPr id="5" name="Slide Number Placeholder 4"/>
          <p:cNvSpPr>
            <a:spLocks noGrp="1"/>
          </p:cNvSpPr>
          <p:nvPr>
            <p:ph type="sldNum" sz="quarter" idx="12"/>
          </p:nvPr>
        </p:nvSpPr>
        <p:spPr/>
        <p:txBody>
          <a:bodyPr/>
          <a:lstStyle/>
          <a:p>
            <a:fld id="{8D39B02A-5DD4-4CE5-AD42-D8249087F5F4}" type="slidenum">
              <a:rPr lang="en-ZW" smtClean="0"/>
              <a:t>9</a:t>
            </a:fld>
            <a:endParaRPr lang="en-ZW"/>
          </a:p>
        </p:txBody>
      </p:sp>
      <p:sp>
        <p:nvSpPr>
          <p:cNvPr id="6" name="Rectangle 2"/>
          <p:cNvSpPr>
            <a:spLocks noChangeArrowheads="1"/>
          </p:cNvSpPr>
          <p:nvPr/>
        </p:nvSpPr>
        <p:spPr bwMode="auto">
          <a:xfrm>
            <a:off x="1752600" y="4106778"/>
            <a:ext cx="14778182" cy="457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n-ZW"/>
          </a:p>
        </p:txBody>
      </p:sp>
      <p:sp>
        <p:nvSpPr>
          <p:cNvPr id="9" name="Rectangle 5"/>
          <p:cNvSpPr>
            <a:spLocks noChangeArrowheads="1"/>
          </p:cNvSpPr>
          <p:nvPr/>
        </p:nvSpPr>
        <p:spPr bwMode="auto">
          <a:xfrm>
            <a:off x="-1" y="-1"/>
            <a:ext cx="12662571" cy="457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n-ZW"/>
          </a:p>
        </p:txBody>
      </p:sp>
    </p:spTree>
    <p:extLst>
      <p:ext uri="{BB962C8B-B14F-4D97-AF65-F5344CB8AC3E}">
        <p14:creationId xmlns:p14="http://schemas.microsoft.com/office/powerpoint/2010/main" val="392675855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2841</TotalTime>
  <Words>2827</Words>
  <Application>Microsoft Office PowerPoint</Application>
  <PresentationFormat>Widescreen</PresentationFormat>
  <Paragraphs>197</Paragraphs>
  <Slides>23</Slides>
  <Notes>1</Notes>
  <HiddenSlides>0</HiddenSlides>
  <MMClips>0</MMClips>
  <ScaleCrop>false</ScaleCrop>
  <HeadingPairs>
    <vt:vector size="8" baseType="variant">
      <vt:variant>
        <vt:lpstr>Fonts Used</vt:lpstr>
      </vt:variant>
      <vt:variant>
        <vt:i4>6</vt:i4>
      </vt:variant>
      <vt:variant>
        <vt:lpstr>Theme</vt:lpstr>
      </vt:variant>
      <vt:variant>
        <vt:i4>1</vt:i4>
      </vt:variant>
      <vt:variant>
        <vt:lpstr>Embedded OLE Servers</vt:lpstr>
      </vt:variant>
      <vt:variant>
        <vt:i4>1</vt:i4>
      </vt:variant>
      <vt:variant>
        <vt:lpstr>Slide Titles</vt:lpstr>
      </vt:variant>
      <vt:variant>
        <vt:i4>23</vt:i4>
      </vt:variant>
    </vt:vector>
  </HeadingPairs>
  <TitlesOfParts>
    <vt:vector size="31" baseType="lpstr">
      <vt:lpstr>Arial</vt:lpstr>
      <vt:lpstr>Calibri</vt:lpstr>
      <vt:lpstr>Calibri Light</vt:lpstr>
      <vt:lpstr>Cambria Math</vt:lpstr>
      <vt:lpstr>Courier New</vt:lpstr>
      <vt:lpstr>Wingdings</vt:lpstr>
      <vt:lpstr>Office Theme</vt:lpstr>
      <vt:lpstr>Equation</vt:lpstr>
      <vt:lpstr>How Non-Ignorable is the Selection Bias in  Non-Probability Samples? An Illustration of New Measures using a Large Genetic Study on Facebook</vt:lpstr>
      <vt:lpstr>Problem Statement</vt:lpstr>
      <vt:lpstr>Current Work in the Nonresponse Context</vt:lpstr>
      <vt:lpstr>Approach for Continuous Variables</vt:lpstr>
      <vt:lpstr>Approach for Continuous Variables, cont’d</vt:lpstr>
      <vt:lpstr>Approach for Continuous Variables, cont’d</vt:lpstr>
      <vt:lpstr>Using the Proposed Index</vt:lpstr>
      <vt:lpstr>Additional Remarks on the Proposed Index</vt:lpstr>
      <vt:lpstr>Approach for Binary Variables</vt:lpstr>
      <vt:lpstr>Motivating Example: NSFG Smartphone Users</vt:lpstr>
      <vt:lpstr>Evaluation</vt:lpstr>
      <vt:lpstr>Results: Proposed Interval (SMUB)</vt:lpstr>
      <vt:lpstr>Results: Correlation of SMUB(0.5) with STEB</vt:lpstr>
      <vt:lpstr>Results: Bayesian Approach</vt:lpstr>
      <vt:lpstr>Applying the Binary Approach</vt:lpstr>
      <vt:lpstr>Application: Genes for Good (GfG)</vt:lpstr>
      <vt:lpstr>Polygenic Scores (PGSs)</vt:lpstr>
      <vt:lpstr>The Health and Retirement Study (HRS) Data</vt:lpstr>
      <vt:lpstr>Application: SMUB and MSB Results</vt:lpstr>
      <vt:lpstr>Application: Summary of Results</vt:lpstr>
      <vt:lpstr>Conclusions</vt:lpstr>
      <vt:lpstr>Acknowledgements / Thank You!</vt:lpstr>
      <vt:lpstr>References</vt:lpstr>
    </vt:vector>
  </TitlesOfParts>
  <Company>University of Michigan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Measures of the Degree of Departure from Ignorable Sample Selection for Non-Probability Samples</dc:title>
  <dc:creator>Brady West</dc:creator>
  <cp:lastModifiedBy>Brady West</cp:lastModifiedBy>
  <cp:revision>108</cp:revision>
  <dcterms:created xsi:type="dcterms:W3CDTF">2018-04-23T14:32:42Z</dcterms:created>
  <dcterms:modified xsi:type="dcterms:W3CDTF">2018-10-26T06:34:33Z</dcterms:modified>
</cp:coreProperties>
</file>