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393" r:id="rId5"/>
    <p:sldId id="410" r:id="rId6"/>
    <p:sldId id="411" r:id="rId7"/>
    <p:sldId id="424" r:id="rId8"/>
    <p:sldId id="412" r:id="rId9"/>
    <p:sldId id="414" r:id="rId10"/>
    <p:sldId id="415" r:id="rId11"/>
    <p:sldId id="416" r:id="rId12"/>
    <p:sldId id="420" r:id="rId13"/>
    <p:sldId id="419" r:id="rId14"/>
    <p:sldId id="426" r:id="rId15"/>
    <p:sldId id="425" r:id="rId16"/>
    <p:sldId id="421" r:id="rId17"/>
    <p:sldId id="394" r:id="rId1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 userDrawn="1">
          <p15:clr>
            <a:srgbClr val="A4A3A4"/>
          </p15:clr>
        </p15:guide>
        <p15:guide id="2" orient="horz" pos="3024" userDrawn="1">
          <p15:clr>
            <a:srgbClr val="A4A3A4"/>
          </p15:clr>
        </p15:guide>
        <p15:guide id="3" orient="horz" pos="255">
          <p15:clr>
            <a:srgbClr val="A4A3A4"/>
          </p15:clr>
        </p15:guide>
        <p15:guide id="4" pos="2880">
          <p15:clr>
            <a:srgbClr val="A4A3A4"/>
          </p15:clr>
        </p15:guide>
        <p15:guide id="5" pos="2232" userDrawn="1">
          <p15:clr>
            <a:srgbClr val="A4A3A4"/>
          </p15:clr>
        </p15:guide>
        <p15:guide id="6" pos="5592" userDrawn="1">
          <p15:clr>
            <a:srgbClr val="A4A3A4"/>
          </p15:clr>
        </p15:guide>
        <p15:guide id="7" pos="158">
          <p15:clr>
            <a:srgbClr val="A4A3A4"/>
          </p15:clr>
        </p15:guide>
        <p15:guide id="8" pos="888" userDrawn="1">
          <p15:clr>
            <a:srgbClr val="A4A3A4"/>
          </p15:clr>
        </p15:guide>
        <p15:guide id="9" pos="4872" userDrawn="1">
          <p15:clr>
            <a:srgbClr val="A4A3A4"/>
          </p15:clr>
        </p15:guide>
        <p15:guide id="10" pos="3528" userDrawn="1">
          <p15:clr>
            <a:srgbClr val="A4A3A4"/>
          </p15:clr>
        </p15:guide>
        <p15:guide id="11" pos="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9" autoAdjust="0"/>
    <p:restoredTop sz="92427" autoAdjust="0"/>
  </p:normalViewPr>
  <p:slideViewPr>
    <p:cSldViewPr snapToGrid="0">
      <p:cViewPr varScale="1">
        <p:scale>
          <a:sx n="68" d="100"/>
          <a:sy n="68" d="100"/>
        </p:scale>
        <p:origin x="1092" y="66"/>
      </p:cViewPr>
      <p:guideLst>
        <p:guide orient="horz" pos="1848"/>
        <p:guide orient="horz" pos="3024"/>
        <p:guide orient="horz" pos="255"/>
        <p:guide pos="2880"/>
        <p:guide pos="2232"/>
        <p:guide pos="5592"/>
        <p:guide pos="158"/>
        <p:guide pos="888"/>
        <p:guide pos="4872"/>
        <p:guide pos="3528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-2718" y="-10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2DBA564-D3B5-45DB-9E53-4F2283014C96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067AECB-1316-4720-BA76-AEE977C1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32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1A0D111-F715-43E2-9A4D-6212AC7294E9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96E3524-17C8-4066-B47A-939E47622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11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3524-17C8-4066-B47A-939E47622A9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5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3524-17C8-4066-B47A-939E47622A9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72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3524-17C8-4066-B47A-939E47622A9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747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3524-17C8-4066-B47A-939E47622A9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414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3524-17C8-4066-B47A-939E47622A9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576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3524-17C8-4066-B47A-939E47622A9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048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03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8741" y="2952519"/>
            <a:ext cx="4546659" cy="512448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8741" y="3819109"/>
            <a:ext cx="4546659" cy="981491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bg2">
                    <a:lumMod val="75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368741" y="1700807"/>
            <a:ext cx="4546659" cy="1001215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741938" y="548681"/>
            <a:ext cx="1165276" cy="648072"/>
          </a:xfrm>
          <a:solidFill>
            <a:schemeClr val="bg1"/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368741" y="5257800"/>
            <a:ext cx="4546659" cy="794629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© 2016 Ipsos.  All rights reserved. Contains Ipsos' Confidential and Proprietary information and may not be disclosed or reproduced without the prior written consent of Ipsos.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-6823" y="153"/>
            <a:ext cx="4502623" cy="6865892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645459 w 4392706"/>
              <a:gd name="connsiteY3" fmla="*/ 4937312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443753 w 4392706"/>
              <a:gd name="connsiteY3" fmla="*/ 5152465 h 5152465"/>
              <a:gd name="connsiteX4" fmla="*/ 0 w 4392706"/>
              <a:gd name="connsiteY4" fmla="*/ 8965 h 5152465"/>
              <a:gd name="connsiteX0" fmla="*/ 0 w 3962400"/>
              <a:gd name="connsiteY0" fmla="*/ 0 h 5156947"/>
              <a:gd name="connsiteX1" fmla="*/ 2286000 w 3962400"/>
              <a:gd name="connsiteY1" fmla="*/ 4482 h 5156947"/>
              <a:gd name="connsiteX2" fmla="*/ 3962400 w 3962400"/>
              <a:gd name="connsiteY2" fmla="*/ 5156947 h 5156947"/>
              <a:gd name="connsiteX3" fmla="*/ 13447 w 3962400"/>
              <a:gd name="connsiteY3" fmla="*/ 5156947 h 5156947"/>
              <a:gd name="connsiteX4" fmla="*/ 0 w 3962400"/>
              <a:gd name="connsiteY4" fmla="*/ 0 h 5156947"/>
              <a:gd name="connsiteX0" fmla="*/ 67 w 3950435"/>
              <a:gd name="connsiteY0" fmla="*/ 0 h 5156947"/>
              <a:gd name="connsiteX1" fmla="*/ 2274035 w 3950435"/>
              <a:gd name="connsiteY1" fmla="*/ 4482 h 5156947"/>
              <a:gd name="connsiteX2" fmla="*/ 3950435 w 3950435"/>
              <a:gd name="connsiteY2" fmla="*/ 5156947 h 5156947"/>
              <a:gd name="connsiteX3" fmla="*/ 1482 w 3950435"/>
              <a:gd name="connsiteY3" fmla="*/ 5156947 h 5156947"/>
              <a:gd name="connsiteX4" fmla="*/ 67 w 3950435"/>
              <a:gd name="connsiteY4" fmla="*/ 0 h 5156947"/>
              <a:gd name="connsiteX0" fmla="*/ 584293 w 3948979"/>
              <a:gd name="connsiteY0" fmla="*/ 0 h 5156947"/>
              <a:gd name="connsiteX1" fmla="*/ 2272579 w 3948979"/>
              <a:gd name="connsiteY1" fmla="*/ 4482 h 5156947"/>
              <a:gd name="connsiteX2" fmla="*/ 3948979 w 3948979"/>
              <a:gd name="connsiteY2" fmla="*/ 5156947 h 5156947"/>
              <a:gd name="connsiteX3" fmla="*/ 26 w 3948979"/>
              <a:gd name="connsiteY3" fmla="*/ 5156947 h 5156947"/>
              <a:gd name="connsiteX4" fmla="*/ 584293 w 3948979"/>
              <a:gd name="connsiteY4" fmla="*/ 0 h 5156947"/>
              <a:gd name="connsiteX0" fmla="*/ 10545 w 3375231"/>
              <a:gd name="connsiteY0" fmla="*/ 0 h 5168211"/>
              <a:gd name="connsiteX1" fmla="*/ 1698831 w 3375231"/>
              <a:gd name="connsiteY1" fmla="*/ 4482 h 5168211"/>
              <a:gd name="connsiteX2" fmla="*/ 3375231 w 3375231"/>
              <a:gd name="connsiteY2" fmla="*/ 5156947 h 5168211"/>
              <a:gd name="connsiteX3" fmla="*/ 696 w 3375231"/>
              <a:gd name="connsiteY3" fmla="*/ 5168211 h 5168211"/>
              <a:gd name="connsiteX4" fmla="*/ 10545 w 3375231"/>
              <a:gd name="connsiteY4" fmla="*/ 0 h 5168211"/>
              <a:gd name="connsiteX0" fmla="*/ 0 w 3387212"/>
              <a:gd name="connsiteY0" fmla="*/ 0 h 5168211"/>
              <a:gd name="connsiteX1" fmla="*/ 1710812 w 3387212"/>
              <a:gd name="connsiteY1" fmla="*/ 4482 h 5168211"/>
              <a:gd name="connsiteX2" fmla="*/ 3387212 w 3387212"/>
              <a:gd name="connsiteY2" fmla="*/ 5156947 h 5168211"/>
              <a:gd name="connsiteX3" fmla="*/ 12677 w 3387212"/>
              <a:gd name="connsiteY3" fmla="*/ 5168211 h 5168211"/>
              <a:gd name="connsiteX4" fmla="*/ 0 w 3387212"/>
              <a:gd name="connsiteY4" fmla="*/ 0 h 5168211"/>
              <a:gd name="connsiteX0" fmla="*/ 0 w 3384810"/>
              <a:gd name="connsiteY0" fmla="*/ 0 h 5165809"/>
              <a:gd name="connsiteX1" fmla="*/ 1708410 w 3384810"/>
              <a:gd name="connsiteY1" fmla="*/ 2080 h 5165809"/>
              <a:gd name="connsiteX2" fmla="*/ 3384810 w 3384810"/>
              <a:gd name="connsiteY2" fmla="*/ 5154545 h 5165809"/>
              <a:gd name="connsiteX3" fmla="*/ 10275 w 3384810"/>
              <a:gd name="connsiteY3" fmla="*/ 5165809 h 5165809"/>
              <a:gd name="connsiteX4" fmla="*/ 0 w 3384810"/>
              <a:gd name="connsiteY4" fmla="*/ 0 h 5165809"/>
              <a:gd name="connsiteX0" fmla="*/ 0 w 3384810"/>
              <a:gd name="connsiteY0" fmla="*/ 0 h 5165809"/>
              <a:gd name="connsiteX1" fmla="*/ 1708410 w 3384810"/>
              <a:gd name="connsiteY1" fmla="*/ 2080 h 5165809"/>
              <a:gd name="connsiteX2" fmla="*/ 3384810 w 3384810"/>
              <a:gd name="connsiteY2" fmla="*/ 5154545 h 5165809"/>
              <a:gd name="connsiteX3" fmla="*/ 6697 w 3384810"/>
              <a:gd name="connsiteY3" fmla="*/ 5165809 h 5165809"/>
              <a:gd name="connsiteX4" fmla="*/ 0 w 3384810"/>
              <a:gd name="connsiteY4" fmla="*/ 0 h 5165809"/>
              <a:gd name="connsiteX0" fmla="*/ 0 w 3384810"/>
              <a:gd name="connsiteY0" fmla="*/ 0 h 5160441"/>
              <a:gd name="connsiteX1" fmla="*/ 1708410 w 3384810"/>
              <a:gd name="connsiteY1" fmla="*/ 2080 h 5160441"/>
              <a:gd name="connsiteX2" fmla="*/ 3384810 w 3384810"/>
              <a:gd name="connsiteY2" fmla="*/ 5154545 h 5160441"/>
              <a:gd name="connsiteX3" fmla="*/ 8486 w 3384810"/>
              <a:gd name="connsiteY3" fmla="*/ 5160441 h 5160441"/>
              <a:gd name="connsiteX4" fmla="*/ 0 w 3384810"/>
              <a:gd name="connsiteY4" fmla="*/ 0 h 5160441"/>
              <a:gd name="connsiteX0" fmla="*/ 0 w 3384810"/>
              <a:gd name="connsiteY0" fmla="*/ 0 h 5160441"/>
              <a:gd name="connsiteX1" fmla="*/ 1708410 w 3384810"/>
              <a:gd name="connsiteY1" fmla="*/ 2080 h 5160441"/>
              <a:gd name="connsiteX2" fmla="*/ 3384810 w 3384810"/>
              <a:gd name="connsiteY2" fmla="*/ 5154545 h 5160441"/>
              <a:gd name="connsiteX3" fmla="*/ 6697 w 3384810"/>
              <a:gd name="connsiteY3" fmla="*/ 5160441 h 5160441"/>
              <a:gd name="connsiteX4" fmla="*/ 0 w 3384810"/>
              <a:gd name="connsiteY4" fmla="*/ 0 h 5160441"/>
              <a:gd name="connsiteX0" fmla="*/ 0 w 3383021"/>
              <a:gd name="connsiteY0" fmla="*/ 0 h 5158652"/>
              <a:gd name="connsiteX1" fmla="*/ 1706621 w 3383021"/>
              <a:gd name="connsiteY1" fmla="*/ 291 h 5158652"/>
              <a:gd name="connsiteX2" fmla="*/ 3383021 w 3383021"/>
              <a:gd name="connsiteY2" fmla="*/ 5152756 h 5158652"/>
              <a:gd name="connsiteX3" fmla="*/ 4908 w 3383021"/>
              <a:gd name="connsiteY3" fmla="*/ 5158652 h 5158652"/>
              <a:gd name="connsiteX4" fmla="*/ 0 w 3383021"/>
              <a:gd name="connsiteY4" fmla="*/ 0 h 515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3021" h="5158652">
                <a:moveTo>
                  <a:pt x="0" y="0"/>
                </a:moveTo>
                <a:lnTo>
                  <a:pt x="1706621" y="291"/>
                </a:lnTo>
                <a:lnTo>
                  <a:pt x="3383021" y="5152756"/>
                </a:lnTo>
                <a:lnTo>
                  <a:pt x="4908" y="5158652"/>
                </a:lnTo>
                <a:cubicBezTo>
                  <a:pt x="426" y="3439670"/>
                  <a:pt x="4482" y="1718982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0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1" cy="6858000"/>
          </a:xfrm>
          <a:effectLst/>
        </p:spPr>
        <p:txBody>
          <a:bodyPr/>
          <a:lstStyle>
            <a:lvl1pPr>
              <a:defRPr baseline="0"/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br>
              <a:rPr lang="en-GB" dirty="0"/>
            </a:br>
            <a:r>
              <a:rPr lang="en-GB" dirty="0"/>
              <a:t>     Copy Desired Image, Select this placeholder, Paste &amp; Then “Send to back”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389888"/>
            <a:ext cx="7870391" cy="35240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28600" y="514881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8323"/>
            <a:ext cx="6718167" cy="261265"/>
          </a:xfrm>
        </p:spPr>
        <p:txBody>
          <a:bodyPr anchor="t">
            <a:no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93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47454" y="1371600"/>
            <a:ext cx="1941711" cy="771705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929" y="1371600"/>
            <a:ext cx="684522" cy="77170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196468" y="1371600"/>
            <a:ext cx="684522" cy="77170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147915" y="1371600"/>
            <a:ext cx="684522" cy="77170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2275864"/>
            <a:ext cx="2625725" cy="1263651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96471" y="2275864"/>
            <a:ext cx="2625725" cy="1263651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3704" y="2275864"/>
            <a:ext cx="2625725" cy="1263651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880993" y="1371600"/>
            <a:ext cx="1941711" cy="771705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832437" y="1371600"/>
            <a:ext cx="1941711" cy="771705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28600" y="514881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8323"/>
            <a:ext cx="6718167" cy="261265"/>
          </a:xfrm>
        </p:spPr>
        <p:txBody>
          <a:bodyPr anchor="t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92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2688" y="4186991"/>
            <a:ext cx="3843754" cy="876140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43071" y="4186991"/>
            <a:ext cx="3843754" cy="876140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2688" y="1980101"/>
            <a:ext cx="3843754" cy="206718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43071" y="1980101"/>
            <a:ext cx="3843754" cy="206718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9888"/>
            <a:ext cx="3843754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43071" y="1389888"/>
            <a:ext cx="3843754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28600" y="514881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8323"/>
            <a:ext cx="6718167" cy="261265"/>
          </a:xfrm>
        </p:spPr>
        <p:txBody>
          <a:bodyPr anchor="t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671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4533" y="4180369"/>
            <a:ext cx="2561614" cy="1047349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00205" y="4180369"/>
            <a:ext cx="2561614" cy="1047349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33" y="1980101"/>
            <a:ext cx="2561614" cy="206718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00205" y="1980101"/>
            <a:ext cx="2561614" cy="206718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4533" y="1389888"/>
            <a:ext cx="2561614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300205" y="1389888"/>
            <a:ext cx="2561614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1029" y="4180369"/>
            <a:ext cx="2561614" cy="1047349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01029" y="1980101"/>
            <a:ext cx="2561614" cy="206718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01029" y="1389888"/>
            <a:ext cx="2561614" cy="590215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28600" y="514881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8323"/>
            <a:ext cx="6718167" cy="261265"/>
          </a:xfrm>
        </p:spPr>
        <p:txBody>
          <a:bodyPr anchor="t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644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5007" y="3903735"/>
            <a:ext cx="1948830" cy="112092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69336" y="3903735"/>
            <a:ext cx="1948830" cy="112092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5007" y="1980104"/>
            <a:ext cx="1948830" cy="1851624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35007" y="1389888"/>
            <a:ext cx="1948830" cy="590213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69336" y="1389888"/>
            <a:ext cx="1948830" cy="590213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69336" y="1980104"/>
            <a:ext cx="1948830" cy="1851624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703665" y="3903735"/>
            <a:ext cx="1948830" cy="112092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03665" y="1389888"/>
            <a:ext cx="1948830" cy="590213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03665" y="1980104"/>
            <a:ext cx="1948830" cy="1851624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37995" y="3903735"/>
            <a:ext cx="1948830" cy="112092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37995" y="1389888"/>
            <a:ext cx="1948830" cy="590213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937995" y="1980104"/>
            <a:ext cx="1948830" cy="1851624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28600" y="514881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8323"/>
            <a:ext cx="6718167" cy="261265"/>
          </a:xfrm>
        </p:spPr>
        <p:txBody>
          <a:bodyPr anchor="t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932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7" y="1389888"/>
            <a:ext cx="3864347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12927" y="1389888"/>
            <a:ext cx="3873898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2687" y="2207552"/>
            <a:ext cx="3864347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012927" y="2207552"/>
            <a:ext cx="3873898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8" y="5620955"/>
            <a:ext cx="6725791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28600" y="514881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8323"/>
            <a:ext cx="6718167" cy="261265"/>
          </a:xfrm>
        </p:spPr>
        <p:txBody>
          <a:bodyPr anchor="t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356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7" y="1389888"/>
            <a:ext cx="2654085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55266" y="1389886"/>
            <a:ext cx="2654085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32737" y="1389888"/>
            <a:ext cx="2654085" cy="590215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0368" y="2207550"/>
            <a:ext cx="2654086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55266" y="2207550"/>
            <a:ext cx="2654086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232739" y="2207550"/>
            <a:ext cx="2654086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7" y="5620955"/>
            <a:ext cx="7880266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28600" y="514881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8323"/>
            <a:ext cx="6718167" cy="261265"/>
          </a:xfrm>
        </p:spPr>
        <p:txBody>
          <a:bodyPr anchor="t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66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0527" y="1389888"/>
            <a:ext cx="1912119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77195" y="1389888"/>
            <a:ext cx="1912119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13860" y="1389888"/>
            <a:ext cx="1912119" cy="590215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50526" y="1389888"/>
            <a:ext cx="1912119" cy="590215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527" y="2207552"/>
            <a:ext cx="1912119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77195" y="2207552"/>
            <a:ext cx="1912119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713860" y="2207552"/>
            <a:ext cx="1912119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950526" y="2207552"/>
            <a:ext cx="1912119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0527" y="5620955"/>
            <a:ext cx="6717639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28600" y="514881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8323"/>
            <a:ext cx="6718167" cy="261265"/>
          </a:xfrm>
        </p:spPr>
        <p:txBody>
          <a:bodyPr anchor="t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534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599" y="5620955"/>
            <a:ext cx="6718075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28600" y="248323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</p:spTree>
    <p:extLst>
      <p:ext uri="{BB962C8B-B14F-4D97-AF65-F5344CB8AC3E}">
        <p14:creationId xmlns:p14="http://schemas.microsoft.com/office/powerpoint/2010/main" val="663818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124712"/>
            <a:ext cx="7870391" cy="35240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28600" y="248323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</p:spTree>
    <p:extLst>
      <p:ext uri="{BB962C8B-B14F-4D97-AF65-F5344CB8AC3E}">
        <p14:creationId xmlns:p14="http://schemas.microsoft.com/office/powerpoint/2010/main" val="294540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1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3000" y="1497133"/>
            <a:ext cx="3933973" cy="3656447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-1" y="-8966"/>
            <a:ext cx="4939995" cy="6866966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686098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686098 w 4392706"/>
              <a:gd name="connsiteY4" fmla="*/ 8965 h 5152465"/>
              <a:gd name="connsiteX0" fmla="*/ 0 w 3706608"/>
              <a:gd name="connsiteY0" fmla="*/ 8965 h 5152465"/>
              <a:gd name="connsiteX1" fmla="*/ 2030208 w 3706608"/>
              <a:gd name="connsiteY1" fmla="*/ 0 h 5152465"/>
              <a:gd name="connsiteX2" fmla="*/ 3706608 w 3706608"/>
              <a:gd name="connsiteY2" fmla="*/ 5152465 h 5152465"/>
              <a:gd name="connsiteX3" fmla="*/ 0 w 3706608"/>
              <a:gd name="connsiteY3" fmla="*/ 5152465 h 5152465"/>
              <a:gd name="connsiteX4" fmla="*/ 0 w 3706608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6608" h="5152465">
                <a:moveTo>
                  <a:pt x="0" y="8965"/>
                </a:moveTo>
                <a:lnTo>
                  <a:pt x="2030208" y="0"/>
                </a:lnTo>
                <a:lnTo>
                  <a:pt x="3706608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135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46888" y="1124712"/>
            <a:ext cx="8288337" cy="3519196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248323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</p:spTree>
    <p:extLst>
      <p:ext uri="{BB962C8B-B14F-4D97-AF65-F5344CB8AC3E}">
        <p14:creationId xmlns:p14="http://schemas.microsoft.com/office/powerpoint/2010/main" val="1745853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1" cy="6858000"/>
          </a:xfrm>
          <a:effectLst/>
        </p:spPr>
        <p:txBody>
          <a:bodyPr/>
          <a:lstStyle>
            <a:lvl1pPr>
              <a:defRPr baseline="0"/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br>
              <a:rPr lang="en-GB" dirty="0"/>
            </a:br>
            <a:r>
              <a:rPr lang="en-GB" dirty="0"/>
              <a:t>     Copy Desired Image, Select this placeholder, Paste &amp; Then “Send to back”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124712"/>
            <a:ext cx="7870391" cy="35240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28600" y="248323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</p:spTree>
    <p:extLst>
      <p:ext uri="{BB962C8B-B14F-4D97-AF65-F5344CB8AC3E}">
        <p14:creationId xmlns:p14="http://schemas.microsoft.com/office/powerpoint/2010/main" val="3468133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1" y="1124712"/>
            <a:ext cx="4133088" cy="35240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53883" y="1124712"/>
            <a:ext cx="4133088" cy="35240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248323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</p:spTree>
    <p:extLst>
      <p:ext uri="{BB962C8B-B14F-4D97-AF65-F5344CB8AC3E}">
        <p14:creationId xmlns:p14="http://schemas.microsoft.com/office/powerpoint/2010/main" val="3017341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47454" y="1371600"/>
            <a:ext cx="1941711" cy="771705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929" y="1371600"/>
            <a:ext cx="684522" cy="77170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196468" y="1371600"/>
            <a:ext cx="684522" cy="77170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147915" y="1371600"/>
            <a:ext cx="684522" cy="77170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2275864"/>
            <a:ext cx="2625725" cy="1263651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96471" y="2275864"/>
            <a:ext cx="2625725" cy="1263651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3704" y="2275864"/>
            <a:ext cx="2625725" cy="1263651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880993" y="1371600"/>
            <a:ext cx="1941711" cy="771705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832437" y="1371600"/>
            <a:ext cx="1941711" cy="771705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28600" y="248323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</p:spTree>
    <p:extLst>
      <p:ext uri="{BB962C8B-B14F-4D97-AF65-F5344CB8AC3E}">
        <p14:creationId xmlns:p14="http://schemas.microsoft.com/office/powerpoint/2010/main" val="3908433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2688" y="4186991"/>
            <a:ext cx="3843754" cy="876140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43071" y="4186991"/>
            <a:ext cx="3843754" cy="876140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2688" y="1980101"/>
            <a:ext cx="3843754" cy="206718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43071" y="1980101"/>
            <a:ext cx="3843754" cy="206718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9888"/>
            <a:ext cx="3843754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43071" y="1389888"/>
            <a:ext cx="3843754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28600" y="248323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</p:spTree>
    <p:extLst>
      <p:ext uri="{BB962C8B-B14F-4D97-AF65-F5344CB8AC3E}">
        <p14:creationId xmlns:p14="http://schemas.microsoft.com/office/powerpoint/2010/main" val="4257796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4533" y="4180369"/>
            <a:ext cx="2561614" cy="1047349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00205" y="4180369"/>
            <a:ext cx="2561614" cy="1047349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33" y="1980101"/>
            <a:ext cx="2561614" cy="206718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00205" y="1980101"/>
            <a:ext cx="2561614" cy="206718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4533" y="1389888"/>
            <a:ext cx="2561614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300205" y="1389888"/>
            <a:ext cx="2561614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1029" y="4180369"/>
            <a:ext cx="2561614" cy="1047349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01029" y="1980101"/>
            <a:ext cx="2561614" cy="206718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01029" y="1389888"/>
            <a:ext cx="2561614" cy="590215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228600" y="248323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</p:spTree>
    <p:extLst>
      <p:ext uri="{BB962C8B-B14F-4D97-AF65-F5344CB8AC3E}">
        <p14:creationId xmlns:p14="http://schemas.microsoft.com/office/powerpoint/2010/main" val="348212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5007" y="3903735"/>
            <a:ext cx="1948830" cy="112092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69336" y="3903735"/>
            <a:ext cx="1948830" cy="112092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5007" y="1980104"/>
            <a:ext cx="1948830" cy="1851624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35007" y="1389888"/>
            <a:ext cx="1948830" cy="590213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69336" y="1389888"/>
            <a:ext cx="1948830" cy="590213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69336" y="1980104"/>
            <a:ext cx="1948830" cy="1851624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703665" y="3903735"/>
            <a:ext cx="1948830" cy="112092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03665" y="1389888"/>
            <a:ext cx="1948830" cy="590213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03665" y="1980104"/>
            <a:ext cx="1948830" cy="1851624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37995" y="3903735"/>
            <a:ext cx="1948830" cy="112092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37995" y="1389888"/>
            <a:ext cx="1948830" cy="590213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937995" y="1980104"/>
            <a:ext cx="1948830" cy="1851624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228600" y="248323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</p:spTree>
    <p:extLst>
      <p:ext uri="{BB962C8B-B14F-4D97-AF65-F5344CB8AC3E}">
        <p14:creationId xmlns:p14="http://schemas.microsoft.com/office/powerpoint/2010/main" val="2200064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7" y="1389888"/>
            <a:ext cx="3864347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12927" y="1389888"/>
            <a:ext cx="3873898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2687" y="2207552"/>
            <a:ext cx="3864347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012927" y="2207552"/>
            <a:ext cx="3873898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8" y="5620955"/>
            <a:ext cx="6725791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28600" y="248323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</p:spTree>
    <p:extLst>
      <p:ext uri="{BB962C8B-B14F-4D97-AF65-F5344CB8AC3E}">
        <p14:creationId xmlns:p14="http://schemas.microsoft.com/office/powerpoint/2010/main" val="3828739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7" y="1389888"/>
            <a:ext cx="2654085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55266" y="1389886"/>
            <a:ext cx="2654085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32737" y="1389888"/>
            <a:ext cx="2654085" cy="590215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0368" y="2207550"/>
            <a:ext cx="2654086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55266" y="2207550"/>
            <a:ext cx="2654086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232739" y="2207550"/>
            <a:ext cx="2654086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7" y="5620955"/>
            <a:ext cx="7880266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28600" y="248323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</p:spTree>
    <p:extLst>
      <p:ext uri="{BB962C8B-B14F-4D97-AF65-F5344CB8AC3E}">
        <p14:creationId xmlns:p14="http://schemas.microsoft.com/office/powerpoint/2010/main" val="111528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0527" y="1389888"/>
            <a:ext cx="1912119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77195" y="1389888"/>
            <a:ext cx="1912119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13860" y="1389888"/>
            <a:ext cx="1912119" cy="590215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50526" y="1389888"/>
            <a:ext cx="1912119" cy="590215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527" y="2207552"/>
            <a:ext cx="1912119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77195" y="2207552"/>
            <a:ext cx="1912119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713860" y="2207552"/>
            <a:ext cx="1912119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950526" y="2207552"/>
            <a:ext cx="1912119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0527" y="5620955"/>
            <a:ext cx="6717639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28600" y="248323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</p:spTree>
    <p:extLst>
      <p:ext uri="{BB962C8B-B14F-4D97-AF65-F5344CB8AC3E}">
        <p14:creationId xmlns:p14="http://schemas.microsoft.com/office/powerpoint/2010/main" val="304875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1 -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52" y="2973164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-2592" y="-12785"/>
            <a:ext cx="6437808" cy="6873743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686098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686098 w 4392706"/>
              <a:gd name="connsiteY4" fmla="*/ 8965 h 5152465"/>
              <a:gd name="connsiteX0" fmla="*/ 0 w 3706608"/>
              <a:gd name="connsiteY0" fmla="*/ 8965 h 5152465"/>
              <a:gd name="connsiteX1" fmla="*/ 2030208 w 3706608"/>
              <a:gd name="connsiteY1" fmla="*/ 0 h 5152465"/>
              <a:gd name="connsiteX2" fmla="*/ 3706608 w 3706608"/>
              <a:gd name="connsiteY2" fmla="*/ 5152465 h 5152465"/>
              <a:gd name="connsiteX3" fmla="*/ 0 w 3706608"/>
              <a:gd name="connsiteY3" fmla="*/ 5152465 h 5152465"/>
              <a:gd name="connsiteX4" fmla="*/ 0 w 3706608"/>
              <a:gd name="connsiteY4" fmla="*/ 8965 h 5152465"/>
              <a:gd name="connsiteX0" fmla="*/ 0 w 4425378"/>
              <a:gd name="connsiteY0" fmla="*/ 0 h 5154390"/>
              <a:gd name="connsiteX1" fmla="*/ 2748978 w 4425378"/>
              <a:gd name="connsiteY1" fmla="*/ 1925 h 5154390"/>
              <a:gd name="connsiteX2" fmla="*/ 4425378 w 4425378"/>
              <a:gd name="connsiteY2" fmla="*/ 5154390 h 5154390"/>
              <a:gd name="connsiteX3" fmla="*/ 718770 w 4425378"/>
              <a:gd name="connsiteY3" fmla="*/ 5154390 h 5154390"/>
              <a:gd name="connsiteX4" fmla="*/ 0 w 4425378"/>
              <a:gd name="connsiteY4" fmla="*/ 0 h 5154390"/>
              <a:gd name="connsiteX0" fmla="*/ 0 w 4425378"/>
              <a:gd name="connsiteY0" fmla="*/ 0 h 5165280"/>
              <a:gd name="connsiteX1" fmla="*/ 2748978 w 4425378"/>
              <a:gd name="connsiteY1" fmla="*/ 1925 h 5165280"/>
              <a:gd name="connsiteX2" fmla="*/ 4425378 w 4425378"/>
              <a:gd name="connsiteY2" fmla="*/ 5154390 h 5165280"/>
              <a:gd name="connsiteX3" fmla="*/ 21781 w 4425378"/>
              <a:gd name="connsiteY3" fmla="*/ 5165280 h 5165280"/>
              <a:gd name="connsiteX4" fmla="*/ 0 w 4425378"/>
              <a:gd name="connsiteY4" fmla="*/ 0 h 5165280"/>
              <a:gd name="connsiteX0" fmla="*/ 0 w 4414487"/>
              <a:gd name="connsiteY0" fmla="*/ 8965 h 5163355"/>
              <a:gd name="connsiteX1" fmla="*/ 2738087 w 4414487"/>
              <a:gd name="connsiteY1" fmla="*/ 0 h 5163355"/>
              <a:gd name="connsiteX2" fmla="*/ 4414487 w 4414487"/>
              <a:gd name="connsiteY2" fmla="*/ 5152465 h 5163355"/>
              <a:gd name="connsiteX3" fmla="*/ 10890 w 4414487"/>
              <a:gd name="connsiteY3" fmla="*/ 5163355 h 5163355"/>
              <a:gd name="connsiteX4" fmla="*/ 0 w 4414487"/>
              <a:gd name="connsiteY4" fmla="*/ 8965 h 5163355"/>
              <a:gd name="connsiteX0" fmla="*/ 0 w 4414487"/>
              <a:gd name="connsiteY0" fmla="*/ 8965 h 5152466"/>
              <a:gd name="connsiteX1" fmla="*/ 2738087 w 4414487"/>
              <a:gd name="connsiteY1" fmla="*/ 0 h 5152466"/>
              <a:gd name="connsiteX2" fmla="*/ 4414487 w 4414487"/>
              <a:gd name="connsiteY2" fmla="*/ 5152465 h 5152466"/>
              <a:gd name="connsiteX3" fmla="*/ 21781 w 4414487"/>
              <a:gd name="connsiteY3" fmla="*/ 5152466 h 5152466"/>
              <a:gd name="connsiteX4" fmla="*/ 0 w 4414487"/>
              <a:gd name="connsiteY4" fmla="*/ 8965 h 5152466"/>
              <a:gd name="connsiteX0" fmla="*/ 0 w 4414487"/>
              <a:gd name="connsiteY0" fmla="*/ 8965 h 5152466"/>
              <a:gd name="connsiteX1" fmla="*/ 2738087 w 4414487"/>
              <a:gd name="connsiteY1" fmla="*/ 0 h 5152466"/>
              <a:gd name="connsiteX2" fmla="*/ 4414487 w 4414487"/>
              <a:gd name="connsiteY2" fmla="*/ 5152465 h 5152466"/>
              <a:gd name="connsiteX3" fmla="*/ 10891 w 4414487"/>
              <a:gd name="connsiteY3" fmla="*/ 5152466 h 5152466"/>
              <a:gd name="connsiteX4" fmla="*/ 0 w 4414487"/>
              <a:gd name="connsiteY4" fmla="*/ 8965 h 5152466"/>
              <a:gd name="connsiteX0" fmla="*/ 0 w 4828512"/>
              <a:gd name="connsiteY0" fmla="*/ 0 h 5155331"/>
              <a:gd name="connsiteX1" fmla="*/ 3152112 w 4828512"/>
              <a:gd name="connsiteY1" fmla="*/ 2865 h 5155331"/>
              <a:gd name="connsiteX2" fmla="*/ 4828512 w 4828512"/>
              <a:gd name="connsiteY2" fmla="*/ 5155330 h 5155331"/>
              <a:gd name="connsiteX3" fmla="*/ 424916 w 4828512"/>
              <a:gd name="connsiteY3" fmla="*/ 5155331 h 5155331"/>
              <a:gd name="connsiteX4" fmla="*/ 0 w 4828512"/>
              <a:gd name="connsiteY4" fmla="*/ 0 h 5155331"/>
              <a:gd name="connsiteX0" fmla="*/ 0 w 4828512"/>
              <a:gd name="connsiteY0" fmla="*/ 0 h 5178990"/>
              <a:gd name="connsiteX1" fmla="*/ 3152112 w 4828512"/>
              <a:gd name="connsiteY1" fmla="*/ 2865 h 5178990"/>
              <a:gd name="connsiteX2" fmla="*/ 4828512 w 4828512"/>
              <a:gd name="connsiteY2" fmla="*/ 5155330 h 5178990"/>
              <a:gd name="connsiteX3" fmla="*/ 10891 w 4828512"/>
              <a:gd name="connsiteY3" fmla="*/ 5178990 h 5178990"/>
              <a:gd name="connsiteX4" fmla="*/ 0 w 4828512"/>
              <a:gd name="connsiteY4" fmla="*/ 0 h 5178990"/>
              <a:gd name="connsiteX0" fmla="*/ 0 w 4828512"/>
              <a:gd name="connsiteY0" fmla="*/ 0 h 5164696"/>
              <a:gd name="connsiteX1" fmla="*/ 3152112 w 4828512"/>
              <a:gd name="connsiteY1" fmla="*/ 2865 h 5164696"/>
              <a:gd name="connsiteX2" fmla="*/ 4828512 w 4828512"/>
              <a:gd name="connsiteY2" fmla="*/ 5155330 h 5164696"/>
              <a:gd name="connsiteX3" fmla="*/ 18038 w 4828512"/>
              <a:gd name="connsiteY3" fmla="*/ 5164696 h 5164696"/>
              <a:gd name="connsiteX4" fmla="*/ 0 w 4828512"/>
              <a:gd name="connsiteY4" fmla="*/ 0 h 5164696"/>
              <a:gd name="connsiteX0" fmla="*/ 1945 w 4830457"/>
              <a:gd name="connsiteY0" fmla="*/ 0 h 5164696"/>
              <a:gd name="connsiteX1" fmla="*/ 3154057 w 4830457"/>
              <a:gd name="connsiteY1" fmla="*/ 2865 h 5164696"/>
              <a:gd name="connsiteX2" fmla="*/ 4830457 w 4830457"/>
              <a:gd name="connsiteY2" fmla="*/ 5155330 h 5164696"/>
              <a:gd name="connsiteX3" fmla="*/ 2115 w 4830457"/>
              <a:gd name="connsiteY3" fmla="*/ 5164696 h 5164696"/>
              <a:gd name="connsiteX4" fmla="*/ 1945 w 4830457"/>
              <a:gd name="connsiteY4" fmla="*/ 0 h 5164696"/>
              <a:gd name="connsiteX0" fmla="*/ 1945 w 4830457"/>
              <a:gd name="connsiteY0" fmla="*/ 0 h 5157549"/>
              <a:gd name="connsiteX1" fmla="*/ 3154057 w 4830457"/>
              <a:gd name="connsiteY1" fmla="*/ 2865 h 5157549"/>
              <a:gd name="connsiteX2" fmla="*/ 4830457 w 4830457"/>
              <a:gd name="connsiteY2" fmla="*/ 5155330 h 5157549"/>
              <a:gd name="connsiteX3" fmla="*/ 2115 w 4830457"/>
              <a:gd name="connsiteY3" fmla="*/ 5157549 h 5157549"/>
              <a:gd name="connsiteX4" fmla="*/ 1945 w 4830457"/>
              <a:gd name="connsiteY4" fmla="*/ 0 h 5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0457" h="5157549">
                <a:moveTo>
                  <a:pt x="1945" y="0"/>
                </a:moveTo>
                <a:lnTo>
                  <a:pt x="3154057" y="2865"/>
                </a:lnTo>
                <a:lnTo>
                  <a:pt x="4830457" y="5155330"/>
                </a:lnTo>
                <a:lnTo>
                  <a:pt x="2115" y="5157549"/>
                </a:lnTo>
                <a:cubicBezTo>
                  <a:pt x="-5145" y="3435789"/>
                  <a:pt x="9205" y="1721760"/>
                  <a:pt x="1945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670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504329" y="2177424"/>
            <a:ext cx="1809823" cy="285510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28600" y="514881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8323"/>
            <a:ext cx="6718167" cy="261265"/>
          </a:xfrm>
        </p:spPr>
        <p:txBody>
          <a:bodyPr anchor="t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1889" y="5626410"/>
            <a:ext cx="6326278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033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468331" y="2276392"/>
            <a:ext cx="1841804" cy="322717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1889" y="5626410"/>
            <a:ext cx="6326278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514881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8323"/>
            <a:ext cx="6718167" cy="261265"/>
          </a:xfrm>
        </p:spPr>
        <p:txBody>
          <a:bodyPr anchor="t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999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97366" y="1851261"/>
            <a:ext cx="3635376" cy="29971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1" y="-8966"/>
            <a:ext cx="4939995" cy="6866966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686098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686098 w 4392706"/>
              <a:gd name="connsiteY4" fmla="*/ 8965 h 5152465"/>
              <a:gd name="connsiteX0" fmla="*/ 0 w 3706608"/>
              <a:gd name="connsiteY0" fmla="*/ 8965 h 5152465"/>
              <a:gd name="connsiteX1" fmla="*/ 2030208 w 3706608"/>
              <a:gd name="connsiteY1" fmla="*/ 0 h 5152465"/>
              <a:gd name="connsiteX2" fmla="*/ 3706608 w 3706608"/>
              <a:gd name="connsiteY2" fmla="*/ 5152465 h 5152465"/>
              <a:gd name="connsiteX3" fmla="*/ 0 w 3706608"/>
              <a:gd name="connsiteY3" fmla="*/ 5152465 h 5152465"/>
              <a:gd name="connsiteX4" fmla="*/ 0 w 3706608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6608" h="5152465">
                <a:moveTo>
                  <a:pt x="0" y="8965"/>
                </a:moveTo>
                <a:lnTo>
                  <a:pt x="2030208" y="0"/>
                </a:lnTo>
                <a:lnTo>
                  <a:pt x="3706608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3" name="Picture 12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5673" y="6331350"/>
            <a:ext cx="377327" cy="35598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833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- wide image [Red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05600" y="2859126"/>
            <a:ext cx="1982834" cy="886397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4973" y="-12785"/>
            <a:ext cx="6437808" cy="6873743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686098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686098 w 4392706"/>
              <a:gd name="connsiteY4" fmla="*/ 8965 h 5152465"/>
              <a:gd name="connsiteX0" fmla="*/ 0 w 3706608"/>
              <a:gd name="connsiteY0" fmla="*/ 8965 h 5152465"/>
              <a:gd name="connsiteX1" fmla="*/ 2030208 w 3706608"/>
              <a:gd name="connsiteY1" fmla="*/ 0 h 5152465"/>
              <a:gd name="connsiteX2" fmla="*/ 3706608 w 3706608"/>
              <a:gd name="connsiteY2" fmla="*/ 5152465 h 5152465"/>
              <a:gd name="connsiteX3" fmla="*/ 0 w 3706608"/>
              <a:gd name="connsiteY3" fmla="*/ 5152465 h 5152465"/>
              <a:gd name="connsiteX4" fmla="*/ 0 w 3706608"/>
              <a:gd name="connsiteY4" fmla="*/ 8965 h 5152465"/>
              <a:gd name="connsiteX0" fmla="*/ 0 w 4425378"/>
              <a:gd name="connsiteY0" fmla="*/ 0 h 5154390"/>
              <a:gd name="connsiteX1" fmla="*/ 2748978 w 4425378"/>
              <a:gd name="connsiteY1" fmla="*/ 1925 h 5154390"/>
              <a:gd name="connsiteX2" fmla="*/ 4425378 w 4425378"/>
              <a:gd name="connsiteY2" fmla="*/ 5154390 h 5154390"/>
              <a:gd name="connsiteX3" fmla="*/ 718770 w 4425378"/>
              <a:gd name="connsiteY3" fmla="*/ 5154390 h 5154390"/>
              <a:gd name="connsiteX4" fmla="*/ 0 w 4425378"/>
              <a:gd name="connsiteY4" fmla="*/ 0 h 5154390"/>
              <a:gd name="connsiteX0" fmla="*/ 0 w 4425378"/>
              <a:gd name="connsiteY0" fmla="*/ 0 h 5165280"/>
              <a:gd name="connsiteX1" fmla="*/ 2748978 w 4425378"/>
              <a:gd name="connsiteY1" fmla="*/ 1925 h 5165280"/>
              <a:gd name="connsiteX2" fmla="*/ 4425378 w 4425378"/>
              <a:gd name="connsiteY2" fmla="*/ 5154390 h 5165280"/>
              <a:gd name="connsiteX3" fmla="*/ 21781 w 4425378"/>
              <a:gd name="connsiteY3" fmla="*/ 5165280 h 5165280"/>
              <a:gd name="connsiteX4" fmla="*/ 0 w 4425378"/>
              <a:gd name="connsiteY4" fmla="*/ 0 h 5165280"/>
              <a:gd name="connsiteX0" fmla="*/ 0 w 4414487"/>
              <a:gd name="connsiteY0" fmla="*/ 8965 h 5163355"/>
              <a:gd name="connsiteX1" fmla="*/ 2738087 w 4414487"/>
              <a:gd name="connsiteY1" fmla="*/ 0 h 5163355"/>
              <a:gd name="connsiteX2" fmla="*/ 4414487 w 4414487"/>
              <a:gd name="connsiteY2" fmla="*/ 5152465 h 5163355"/>
              <a:gd name="connsiteX3" fmla="*/ 10890 w 4414487"/>
              <a:gd name="connsiteY3" fmla="*/ 5163355 h 5163355"/>
              <a:gd name="connsiteX4" fmla="*/ 0 w 4414487"/>
              <a:gd name="connsiteY4" fmla="*/ 8965 h 5163355"/>
              <a:gd name="connsiteX0" fmla="*/ 0 w 4414487"/>
              <a:gd name="connsiteY0" fmla="*/ 8965 h 5152466"/>
              <a:gd name="connsiteX1" fmla="*/ 2738087 w 4414487"/>
              <a:gd name="connsiteY1" fmla="*/ 0 h 5152466"/>
              <a:gd name="connsiteX2" fmla="*/ 4414487 w 4414487"/>
              <a:gd name="connsiteY2" fmla="*/ 5152465 h 5152466"/>
              <a:gd name="connsiteX3" fmla="*/ 21781 w 4414487"/>
              <a:gd name="connsiteY3" fmla="*/ 5152466 h 5152466"/>
              <a:gd name="connsiteX4" fmla="*/ 0 w 4414487"/>
              <a:gd name="connsiteY4" fmla="*/ 8965 h 5152466"/>
              <a:gd name="connsiteX0" fmla="*/ 0 w 4414487"/>
              <a:gd name="connsiteY0" fmla="*/ 8965 h 5152466"/>
              <a:gd name="connsiteX1" fmla="*/ 2738087 w 4414487"/>
              <a:gd name="connsiteY1" fmla="*/ 0 h 5152466"/>
              <a:gd name="connsiteX2" fmla="*/ 4414487 w 4414487"/>
              <a:gd name="connsiteY2" fmla="*/ 5152465 h 5152466"/>
              <a:gd name="connsiteX3" fmla="*/ 10891 w 4414487"/>
              <a:gd name="connsiteY3" fmla="*/ 5152466 h 5152466"/>
              <a:gd name="connsiteX4" fmla="*/ 0 w 4414487"/>
              <a:gd name="connsiteY4" fmla="*/ 8965 h 5152466"/>
              <a:gd name="connsiteX0" fmla="*/ 0 w 4828512"/>
              <a:gd name="connsiteY0" fmla="*/ 0 h 5155331"/>
              <a:gd name="connsiteX1" fmla="*/ 3152112 w 4828512"/>
              <a:gd name="connsiteY1" fmla="*/ 2865 h 5155331"/>
              <a:gd name="connsiteX2" fmla="*/ 4828512 w 4828512"/>
              <a:gd name="connsiteY2" fmla="*/ 5155330 h 5155331"/>
              <a:gd name="connsiteX3" fmla="*/ 424916 w 4828512"/>
              <a:gd name="connsiteY3" fmla="*/ 5155331 h 5155331"/>
              <a:gd name="connsiteX4" fmla="*/ 0 w 4828512"/>
              <a:gd name="connsiteY4" fmla="*/ 0 h 5155331"/>
              <a:gd name="connsiteX0" fmla="*/ 0 w 4828512"/>
              <a:gd name="connsiteY0" fmla="*/ 0 h 5178990"/>
              <a:gd name="connsiteX1" fmla="*/ 3152112 w 4828512"/>
              <a:gd name="connsiteY1" fmla="*/ 2865 h 5178990"/>
              <a:gd name="connsiteX2" fmla="*/ 4828512 w 4828512"/>
              <a:gd name="connsiteY2" fmla="*/ 5155330 h 5178990"/>
              <a:gd name="connsiteX3" fmla="*/ 10891 w 4828512"/>
              <a:gd name="connsiteY3" fmla="*/ 5178990 h 5178990"/>
              <a:gd name="connsiteX4" fmla="*/ 0 w 4828512"/>
              <a:gd name="connsiteY4" fmla="*/ 0 h 5178990"/>
              <a:gd name="connsiteX0" fmla="*/ 0 w 4828512"/>
              <a:gd name="connsiteY0" fmla="*/ 0 h 5164696"/>
              <a:gd name="connsiteX1" fmla="*/ 3152112 w 4828512"/>
              <a:gd name="connsiteY1" fmla="*/ 2865 h 5164696"/>
              <a:gd name="connsiteX2" fmla="*/ 4828512 w 4828512"/>
              <a:gd name="connsiteY2" fmla="*/ 5155330 h 5164696"/>
              <a:gd name="connsiteX3" fmla="*/ 18038 w 4828512"/>
              <a:gd name="connsiteY3" fmla="*/ 5164696 h 5164696"/>
              <a:gd name="connsiteX4" fmla="*/ 0 w 4828512"/>
              <a:gd name="connsiteY4" fmla="*/ 0 h 5164696"/>
              <a:gd name="connsiteX0" fmla="*/ 1945 w 4830457"/>
              <a:gd name="connsiteY0" fmla="*/ 0 h 5164696"/>
              <a:gd name="connsiteX1" fmla="*/ 3154057 w 4830457"/>
              <a:gd name="connsiteY1" fmla="*/ 2865 h 5164696"/>
              <a:gd name="connsiteX2" fmla="*/ 4830457 w 4830457"/>
              <a:gd name="connsiteY2" fmla="*/ 5155330 h 5164696"/>
              <a:gd name="connsiteX3" fmla="*/ 2115 w 4830457"/>
              <a:gd name="connsiteY3" fmla="*/ 5164696 h 5164696"/>
              <a:gd name="connsiteX4" fmla="*/ 1945 w 4830457"/>
              <a:gd name="connsiteY4" fmla="*/ 0 h 5164696"/>
              <a:gd name="connsiteX0" fmla="*/ 1945 w 4830457"/>
              <a:gd name="connsiteY0" fmla="*/ 0 h 5157549"/>
              <a:gd name="connsiteX1" fmla="*/ 3154057 w 4830457"/>
              <a:gd name="connsiteY1" fmla="*/ 2865 h 5157549"/>
              <a:gd name="connsiteX2" fmla="*/ 4830457 w 4830457"/>
              <a:gd name="connsiteY2" fmla="*/ 5155330 h 5157549"/>
              <a:gd name="connsiteX3" fmla="*/ 2115 w 4830457"/>
              <a:gd name="connsiteY3" fmla="*/ 5157549 h 5157549"/>
              <a:gd name="connsiteX4" fmla="*/ 1945 w 4830457"/>
              <a:gd name="connsiteY4" fmla="*/ 0 h 5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0457" h="5157549">
                <a:moveTo>
                  <a:pt x="1945" y="0"/>
                </a:moveTo>
                <a:lnTo>
                  <a:pt x="3154057" y="2865"/>
                </a:lnTo>
                <a:lnTo>
                  <a:pt x="4830457" y="5155330"/>
                </a:lnTo>
                <a:lnTo>
                  <a:pt x="2115" y="5157549"/>
                </a:lnTo>
                <a:cubicBezTo>
                  <a:pt x="-5145" y="3435789"/>
                  <a:pt x="9205" y="1721760"/>
                  <a:pt x="1945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5" name="Picture 4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5673" y="6331350"/>
            <a:ext cx="377327" cy="35598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398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833" y="3306922"/>
            <a:ext cx="7093160" cy="960263"/>
          </a:xfrm>
        </p:spPr>
        <p:txBody>
          <a:bodyPr lIns="0" anchor="t"/>
          <a:lstStyle>
            <a:lvl1pPr>
              <a:lnSpc>
                <a:spcPct val="80000"/>
              </a:lnSpc>
              <a:spcBef>
                <a:spcPts val="816"/>
              </a:spcBef>
              <a:defRPr sz="7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1814" y="2477744"/>
            <a:ext cx="6033722" cy="829179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84150" y="6439603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2018 Ipsos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0" name="Picture 9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5673" y="6331350"/>
            <a:ext cx="377327" cy="35598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131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- Box Image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1" y="-8966"/>
            <a:ext cx="4939995" cy="6866966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686098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686098 w 4392706"/>
              <a:gd name="connsiteY4" fmla="*/ 8965 h 5152465"/>
              <a:gd name="connsiteX0" fmla="*/ 0 w 3706608"/>
              <a:gd name="connsiteY0" fmla="*/ 8965 h 5152465"/>
              <a:gd name="connsiteX1" fmla="*/ 2030208 w 3706608"/>
              <a:gd name="connsiteY1" fmla="*/ 0 h 5152465"/>
              <a:gd name="connsiteX2" fmla="*/ 3706608 w 3706608"/>
              <a:gd name="connsiteY2" fmla="*/ 5152465 h 5152465"/>
              <a:gd name="connsiteX3" fmla="*/ 0 w 3706608"/>
              <a:gd name="connsiteY3" fmla="*/ 5152465 h 5152465"/>
              <a:gd name="connsiteX4" fmla="*/ 0 w 3706608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6608" h="5152465">
                <a:moveTo>
                  <a:pt x="0" y="8965"/>
                </a:moveTo>
                <a:lnTo>
                  <a:pt x="2030208" y="0"/>
                </a:lnTo>
                <a:lnTo>
                  <a:pt x="3706608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97366" y="1851261"/>
            <a:ext cx="3635376" cy="29971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pic>
        <p:nvPicPr>
          <p:cNvPr id="7" name="Picture 6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5673" y="6331350"/>
            <a:ext cx="377327" cy="35598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181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de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05600" y="2859126"/>
            <a:ext cx="1982834" cy="886397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4973" y="-12785"/>
            <a:ext cx="6437808" cy="6873743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686098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686098 w 4392706"/>
              <a:gd name="connsiteY4" fmla="*/ 8965 h 5152465"/>
              <a:gd name="connsiteX0" fmla="*/ 0 w 3706608"/>
              <a:gd name="connsiteY0" fmla="*/ 8965 h 5152465"/>
              <a:gd name="connsiteX1" fmla="*/ 2030208 w 3706608"/>
              <a:gd name="connsiteY1" fmla="*/ 0 h 5152465"/>
              <a:gd name="connsiteX2" fmla="*/ 3706608 w 3706608"/>
              <a:gd name="connsiteY2" fmla="*/ 5152465 h 5152465"/>
              <a:gd name="connsiteX3" fmla="*/ 0 w 3706608"/>
              <a:gd name="connsiteY3" fmla="*/ 5152465 h 5152465"/>
              <a:gd name="connsiteX4" fmla="*/ 0 w 3706608"/>
              <a:gd name="connsiteY4" fmla="*/ 8965 h 5152465"/>
              <a:gd name="connsiteX0" fmla="*/ 0 w 4425378"/>
              <a:gd name="connsiteY0" fmla="*/ 0 h 5154390"/>
              <a:gd name="connsiteX1" fmla="*/ 2748978 w 4425378"/>
              <a:gd name="connsiteY1" fmla="*/ 1925 h 5154390"/>
              <a:gd name="connsiteX2" fmla="*/ 4425378 w 4425378"/>
              <a:gd name="connsiteY2" fmla="*/ 5154390 h 5154390"/>
              <a:gd name="connsiteX3" fmla="*/ 718770 w 4425378"/>
              <a:gd name="connsiteY3" fmla="*/ 5154390 h 5154390"/>
              <a:gd name="connsiteX4" fmla="*/ 0 w 4425378"/>
              <a:gd name="connsiteY4" fmla="*/ 0 h 5154390"/>
              <a:gd name="connsiteX0" fmla="*/ 0 w 4425378"/>
              <a:gd name="connsiteY0" fmla="*/ 0 h 5165280"/>
              <a:gd name="connsiteX1" fmla="*/ 2748978 w 4425378"/>
              <a:gd name="connsiteY1" fmla="*/ 1925 h 5165280"/>
              <a:gd name="connsiteX2" fmla="*/ 4425378 w 4425378"/>
              <a:gd name="connsiteY2" fmla="*/ 5154390 h 5165280"/>
              <a:gd name="connsiteX3" fmla="*/ 21781 w 4425378"/>
              <a:gd name="connsiteY3" fmla="*/ 5165280 h 5165280"/>
              <a:gd name="connsiteX4" fmla="*/ 0 w 4425378"/>
              <a:gd name="connsiteY4" fmla="*/ 0 h 5165280"/>
              <a:gd name="connsiteX0" fmla="*/ 0 w 4414487"/>
              <a:gd name="connsiteY0" fmla="*/ 8965 h 5163355"/>
              <a:gd name="connsiteX1" fmla="*/ 2738087 w 4414487"/>
              <a:gd name="connsiteY1" fmla="*/ 0 h 5163355"/>
              <a:gd name="connsiteX2" fmla="*/ 4414487 w 4414487"/>
              <a:gd name="connsiteY2" fmla="*/ 5152465 h 5163355"/>
              <a:gd name="connsiteX3" fmla="*/ 10890 w 4414487"/>
              <a:gd name="connsiteY3" fmla="*/ 5163355 h 5163355"/>
              <a:gd name="connsiteX4" fmla="*/ 0 w 4414487"/>
              <a:gd name="connsiteY4" fmla="*/ 8965 h 5163355"/>
              <a:gd name="connsiteX0" fmla="*/ 0 w 4414487"/>
              <a:gd name="connsiteY0" fmla="*/ 8965 h 5152466"/>
              <a:gd name="connsiteX1" fmla="*/ 2738087 w 4414487"/>
              <a:gd name="connsiteY1" fmla="*/ 0 h 5152466"/>
              <a:gd name="connsiteX2" fmla="*/ 4414487 w 4414487"/>
              <a:gd name="connsiteY2" fmla="*/ 5152465 h 5152466"/>
              <a:gd name="connsiteX3" fmla="*/ 21781 w 4414487"/>
              <a:gd name="connsiteY3" fmla="*/ 5152466 h 5152466"/>
              <a:gd name="connsiteX4" fmla="*/ 0 w 4414487"/>
              <a:gd name="connsiteY4" fmla="*/ 8965 h 5152466"/>
              <a:gd name="connsiteX0" fmla="*/ 0 w 4414487"/>
              <a:gd name="connsiteY0" fmla="*/ 8965 h 5152466"/>
              <a:gd name="connsiteX1" fmla="*/ 2738087 w 4414487"/>
              <a:gd name="connsiteY1" fmla="*/ 0 h 5152466"/>
              <a:gd name="connsiteX2" fmla="*/ 4414487 w 4414487"/>
              <a:gd name="connsiteY2" fmla="*/ 5152465 h 5152466"/>
              <a:gd name="connsiteX3" fmla="*/ 10891 w 4414487"/>
              <a:gd name="connsiteY3" fmla="*/ 5152466 h 5152466"/>
              <a:gd name="connsiteX4" fmla="*/ 0 w 4414487"/>
              <a:gd name="connsiteY4" fmla="*/ 8965 h 5152466"/>
              <a:gd name="connsiteX0" fmla="*/ 0 w 4828512"/>
              <a:gd name="connsiteY0" fmla="*/ 0 h 5155331"/>
              <a:gd name="connsiteX1" fmla="*/ 3152112 w 4828512"/>
              <a:gd name="connsiteY1" fmla="*/ 2865 h 5155331"/>
              <a:gd name="connsiteX2" fmla="*/ 4828512 w 4828512"/>
              <a:gd name="connsiteY2" fmla="*/ 5155330 h 5155331"/>
              <a:gd name="connsiteX3" fmla="*/ 424916 w 4828512"/>
              <a:gd name="connsiteY3" fmla="*/ 5155331 h 5155331"/>
              <a:gd name="connsiteX4" fmla="*/ 0 w 4828512"/>
              <a:gd name="connsiteY4" fmla="*/ 0 h 5155331"/>
              <a:gd name="connsiteX0" fmla="*/ 0 w 4828512"/>
              <a:gd name="connsiteY0" fmla="*/ 0 h 5178990"/>
              <a:gd name="connsiteX1" fmla="*/ 3152112 w 4828512"/>
              <a:gd name="connsiteY1" fmla="*/ 2865 h 5178990"/>
              <a:gd name="connsiteX2" fmla="*/ 4828512 w 4828512"/>
              <a:gd name="connsiteY2" fmla="*/ 5155330 h 5178990"/>
              <a:gd name="connsiteX3" fmla="*/ 10891 w 4828512"/>
              <a:gd name="connsiteY3" fmla="*/ 5178990 h 5178990"/>
              <a:gd name="connsiteX4" fmla="*/ 0 w 4828512"/>
              <a:gd name="connsiteY4" fmla="*/ 0 h 5178990"/>
              <a:gd name="connsiteX0" fmla="*/ 0 w 4828512"/>
              <a:gd name="connsiteY0" fmla="*/ 0 h 5164696"/>
              <a:gd name="connsiteX1" fmla="*/ 3152112 w 4828512"/>
              <a:gd name="connsiteY1" fmla="*/ 2865 h 5164696"/>
              <a:gd name="connsiteX2" fmla="*/ 4828512 w 4828512"/>
              <a:gd name="connsiteY2" fmla="*/ 5155330 h 5164696"/>
              <a:gd name="connsiteX3" fmla="*/ 18038 w 4828512"/>
              <a:gd name="connsiteY3" fmla="*/ 5164696 h 5164696"/>
              <a:gd name="connsiteX4" fmla="*/ 0 w 4828512"/>
              <a:gd name="connsiteY4" fmla="*/ 0 h 5164696"/>
              <a:gd name="connsiteX0" fmla="*/ 1945 w 4830457"/>
              <a:gd name="connsiteY0" fmla="*/ 0 h 5164696"/>
              <a:gd name="connsiteX1" fmla="*/ 3154057 w 4830457"/>
              <a:gd name="connsiteY1" fmla="*/ 2865 h 5164696"/>
              <a:gd name="connsiteX2" fmla="*/ 4830457 w 4830457"/>
              <a:gd name="connsiteY2" fmla="*/ 5155330 h 5164696"/>
              <a:gd name="connsiteX3" fmla="*/ 2115 w 4830457"/>
              <a:gd name="connsiteY3" fmla="*/ 5164696 h 5164696"/>
              <a:gd name="connsiteX4" fmla="*/ 1945 w 4830457"/>
              <a:gd name="connsiteY4" fmla="*/ 0 h 5164696"/>
              <a:gd name="connsiteX0" fmla="*/ 1945 w 4830457"/>
              <a:gd name="connsiteY0" fmla="*/ 0 h 5157549"/>
              <a:gd name="connsiteX1" fmla="*/ 3154057 w 4830457"/>
              <a:gd name="connsiteY1" fmla="*/ 2865 h 5157549"/>
              <a:gd name="connsiteX2" fmla="*/ 4830457 w 4830457"/>
              <a:gd name="connsiteY2" fmla="*/ 5155330 h 5157549"/>
              <a:gd name="connsiteX3" fmla="*/ 2115 w 4830457"/>
              <a:gd name="connsiteY3" fmla="*/ 5157549 h 5157549"/>
              <a:gd name="connsiteX4" fmla="*/ 1945 w 4830457"/>
              <a:gd name="connsiteY4" fmla="*/ 0 h 5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0457" h="5157549">
                <a:moveTo>
                  <a:pt x="1945" y="0"/>
                </a:moveTo>
                <a:lnTo>
                  <a:pt x="3154057" y="2865"/>
                </a:lnTo>
                <a:lnTo>
                  <a:pt x="4830457" y="5155330"/>
                </a:lnTo>
                <a:lnTo>
                  <a:pt x="2115" y="5157549"/>
                </a:lnTo>
                <a:cubicBezTo>
                  <a:pt x="-5145" y="3435789"/>
                  <a:pt x="9205" y="1721760"/>
                  <a:pt x="1945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5673" y="6331350"/>
            <a:ext cx="377327" cy="35598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2470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 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833" y="3306922"/>
            <a:ext cx="7093160" cy="960263"/>
          </a:xfrm>
        </p:spPr>
        <p:txBody>
          <a:bodyPr lIns="0" anchor="t"/>
          <a:lstStyle>
            <a:lvl1pPr>
              <a:lnSpc>
                <a:spcPct val="80000"/>
              </a:lnSpc>
              <a:spcBef>
                <a:spcPts val="816"/>
              </a:spcBef>
              <a:defRPr sz="7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1814" y="2477744"/>
            <a:ext cx="6033722" cy="829179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84150" y="6439603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2018 Ipsos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8" name="Picture 7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5673" y="6331350"/>
            <a:ext cx="377327" cy="35598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96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2_Title Only">
    <p:bg bwMode="ltGray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28600" y="514881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8323"/>
            <a:ext cx="6718167" cy="261265"/>
          </a:xfrm>
        </p:spPr>
        <p:txBody>
          <a:bodyPr anchor="t">
            <a:no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84150" y="6439603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2018 Ipsos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7" name="Picture 16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5673" y="6331350"/>
            <a:ext cx="377327" cy="355982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567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2_Text Option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6888" y="1389888"/>
            <a:ext cx="7870391" cy="35240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28600" y="514881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8323"/>
            <a:ext cx="6718167" cy="261265"/>
          </a:xfrm>
        </p:spPr>
        <p:txBody>
          <a:bodyPr anchor="t">
            <a:no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84150" y="6439603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2018 Ipsos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5673" y="6331350"/>
            <a:ext cx="377327" cy="35598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80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146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3000" y="1497133"/>
            <a:ext cx="3933973" cy="3656447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81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46888" y="1389888"/>
            <a:ext cx="8288337" cy="3519196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28600" y="514881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8323"/>
            <a:ext cx="6718167" cy="261265"/>
          </a:xfrm>
        </p:spPr>
        <p:txBody>
          <a:bodyPr anchor="t">
            <a:no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84150" y="6439603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2018 Ipsos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9" name="Picture 18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5673" y="6331350"/>
            <a:ext cx="377327" cy="35598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882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3_Title Only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28600" y="514881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8323"/>
            <a:ext cx="6718167" cy="261265"/>
          </a:xfrm>
        </p:spPr>
        <p:txBody>
          <a:bodyPr anchor="t">
            <a:no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84150" y="6439603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2018 Ipsos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8" name="Picture 17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5673" y="6331350"/>
            <a:ext cx="377327" cy="355982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701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3_Text Opti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6888" y="1389888"/>
            <a:ext cx="7885666" cy="3524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28600" y="514881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8323"/>
            <a:ext cx="6718167" cy="261265"/>
          </a:xfrm>
        </p:spPr>
        <p:txBody>
          <a:bodyPr anchor="t">
            <a:no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84150" y="6439603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2018 Ipsos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5673" y="6331350"/>
            <a:ext cx="377327" cy="35598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65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3_Bullets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46888" y="1389888"/>
            <a:ext cx="8288337" cy="3519196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28600" y="514881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8323"/>
            <a:ext cx="6718167" cy="261265"/>
          </a:xfrm>
        </p:spPr>
        <p:txBody>
          <a:bodyPr anchor="t">
            <a:no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84150" y="6439603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2018 Ipsos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9" name="Picture 18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5673" y="6331350"/>
            <a:ext cx="377327" cy="355982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366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1_Title Only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28600" y="514881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8323"/>
            <a:ext cx="6718167" cy="261265"/>
          </a:xfrm>
        </p:spPr>
        <p:txBody>
          <a:bodyPr anchor="t">
            <a:no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84150" y="6439603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0" name="Picture 19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5673" y="6331350"/>
            <a:ext cx="377327" cy="355982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0094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1_Text Optio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6888" y="1389888"/>
            <a:ext cx="7885666" cy="3524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28600" y="514881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8323"/>
            <a:ext cx="6718167" cy="261265"/>
          </a:xfrm>
        </p:spPr>
        <p:txBody>
          <a:bodyPr anchor="t">
            <a:no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84150" y="6439603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2" name="Picture 21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5673" y="6331350"/>
            <a:ext cx="377327" cy="355982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3139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1_Bullets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6888" y="1389888"/>
            <a:ext cx="7885666" cy="3524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28600" y="514881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8323"/>
            <a:ext cx="6718167" cy="261265"/>
          </a:xfrm>
        </p:spPr>
        <p:txBody>
          <a:bodyPr anchor="t">
            <a:no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84150" y="6439603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5673" y="6331350"/>
            <a:ext cx="377327" cy="35598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7032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ll2_Title Only">
    <p:bg bwMode="ltGray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28600" y="248323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4150" y="6439603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7" name="Picture 16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5673" y="6331350"/>
            <a:ext cx="377327" cy="355982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6406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ll2_Text Option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6888" y="1124712"/>
            <a:ext cx="7870391" cy="35240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84150" y="6439603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5673" y="6331350"/>
            <a:ext cx="377327" cy="35598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248323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</p:spTree>
    <p:extLst>
      <p:ext uri="{BB962C8B-B14F-4D97-AF65-F5344CB8AC3E}">
        <p14:creationId xmlns:p14="http://schemas.microsoft.com/office/powerpoint/2010/main" val="22688293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46888" y="1124712"/>
            <a:ext cx="8288337" cy="3519196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84150" y="6439603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9" name="Picture 18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5673" y="6331350"/>
            <a:ext cx="377327" cy="35598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248323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</p:spTree>
    <p:extLst>
      <p:ext uri="{BB962C8B-B14F-4D97-AF65-F5344CB8AC3E}">
        <p14:creationId xmlns:p14="http://schemas.microsoft.com/office/powerpoint/2010/main" val="310948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38166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9" y="2973164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59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ll3_Title Only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284150" y="6439603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8" name="Picture 17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5673" y="6331350"/>
            <a:ext cx="377327" cy="355982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248323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</p:spTree>
    <p:extLst>
      <p:ext uri="{BB962C8B-B14F-4D97-AF65-F5344CB8AC3E}">
        <p14:creationId xmlns:p14="http://schemas.microsoft.com/office/powerpoint/2010/main" val="9379507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ll3_Text Opti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6888" y="1124712"/>
            <a:ext cx="7885666" cy="3524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84150" y="6439603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5673" y="6331350"/>
            <a:ext cx="377327" cy="35598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248323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</p:spTree>
    <p:extLst>
      <p:ext uri="{BB962C8B-B14F-4D97-AF65-F5344CB8AC3E}">
        <p14:creationId xmlns:p14="http://schemas.microsoft.com/office/powerpoint/2010/main" val="33917346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ll3_Bullets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46888" y="1124712"/>
            <a:ext cx="8288337" cy="3519196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84150" y="6439603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9" name="Picture 18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5673" y="6331350"/>
            <a:ext cx="377327" cy="355982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248323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</p:spTree>
    <p:extLst>
      <p:ext uri="{BB962C8B-B14F-4D97-AF65-F5344CB8AC3E}">
        <p14:creationId xmlns:p14="http://schemas.microsoft.com/office/powerpoint/2010/main" val="4305702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ll1_Title Only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284150" y="6439603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0" name="Picture 19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5673" y="6331350"/>
            <a:ext cx="377327" cy="355982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248323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</p:spTree>
    <p:extLst>
      <p:ext uri="{BB962C8B-B14F-4D97-AF65-F5344CB8AC3E}">
        <p14:creationId xmlns:p14="http://schemas.microsoft.com/office/powerpoint/2010/main" val="677417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ll1_Text Optio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6888" y="1124712"/>
            <a:ext cx="7885666" cy="3524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84150" y="6439603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2" name="Picture 21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5673" y="6331350"/>
            <a:ext cx="377327" cy="355982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248323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</p:spTree>
    <p:extLst>
      <p:ext uri="{BB962C8B-B14F-4D97-AF65-F5344CB8AC3E}">
        <p14:creationId xmlns:p14="http://schemas.microsoft.com/office/powerpoint/2010/main" val="31058659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ll1_Bullets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6888" y="1124712"/>
            <a:ext cx="7885666" cy="3524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84150" y="6439603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5673" y="6331350"/>
            <a:ext cx="377327" cy="35598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248323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</p:spTree>
    <p:extLst>
      <p:ext uri="{BB962C8B-B14F-4D97-AF65-F5344CB8AC3E}">
        <p14:creationId xmlns:p14="http://schemas.microsoft.com/office/powerpoint/2010/main" val="13137612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3383" y="2163486"/>
            <a:ext cx="1260000" cy="1260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8228" y="2163486"/>
            <a:ext cx="1260000" cy="1260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93074" y="2163486"/>
            <a:ext cx="1260000" cy="1260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829454" y="6331350"/>
            <a:ext cx="1933546" cy="355982"/>
            <a:chOff x="10239375" y="6688139"/>
            <a:chExt cx="2842245" cy="523426"/>
          </a:xfrm>
        </p:grpSpPr>
        <p:pic>
          <p:nvPicPr>
            <p:cNvPr id="14" name="Picture 13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4" name="Picture 23" descr="IPSOS_GAMECHANGERS_blue.png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28600" y="248323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84150" y="6439603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2018 Ipsos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8326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833" y="3306921"/>
            <a:ext cx="7093160" cy="960263"/>
          </a:xfrm>
        </p:spPr>
        <p:txBody>
          <a:bodyPr lIns="0" anchor="t"/>
          <a:lstStyle>
            <a:lvl1pPr>
              <a:lnSpc>
                <a:spcPct val="80000"/>
              </a:lnSpc>
              <a:spcBef>
                <a:spcPts val="816"/>
              </a:spcBef>
              <a:defRPr sz="7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1814" y="2477743"/>
            <a:ext cx="6033722" cy="829179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47650" y="6379334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2018 Ipsos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9" name="Picture 8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8604" y="6164333"/>
            <a:ext cx="377327" cy="47464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801246" y="6445873"/>
            <a:ext cx="257029" cy="158671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29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9143999" cy="6858000"/>
          </a:xfrm>
          <a:effectLst/>
        </p:spPr>
        <p:txBody>
          <a:bodyPr/>
          <a:lstStyle>
            <a:lvl1pPr>
              <a:defRPr baseline="0"/>
            </a:lvl1pPr>
          </a:lstStyle>
          <a:p>
            <a:br>
              <a:rPr lang="en-GB" dirty="0"/>
            </a:br>
            <a:r>
              <a:rPr lang="en-GB" dirty="0"/>
              <a:t>     Copy Desired Image, Select this placeholder, Paste &amp; Then “Send to back”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094" y="3305917"/>
            <a:ext cx="7093160" cy="960263"/>
          </a:xfr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 algn="l" defTabSz="924282" rtl="0" eaLnBrk="1" latinLnBrk="0" hangingPunct="1">
              <a:lnSpc>
                <a:spcPct val="80000"/>
              </a:lnSpc>
              <a:spcBef>
                <a:spcPts val="816"/>
              </a:spcBef>
              <a:buNone/>
              <a:tabLst/>
              <a:defRPr lang="en-GB" sz="7800" b="1" kern="1200" cap="all" baseline="0" dirty="0">
                <a:solidFill>
                  <a:schemeClr val="bg1"/>
                </a:solidFill>
                <a:effectLst>
                  <a:outerShdw blurRad="228600" algn="ctr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273" y="2476736"/>
            <a:ext cx="6033722" cy="829179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lang="en-GB" sz="2700" b="0" kern="1200" cap="none" baseline="0" dirty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24282" rtl="0" eaLnBrk="1" latinLnBrk="0" hangingPunct="1">
              <a:lnSpc>
                <a:spcPct val="100000"/>
              </a:lnSpc>
              <a:spcBef>
                <a:spcPts val="1224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dirty="0"/>
              <a:t>Lorem Ipsum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53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599" y="5620955"/>
            <a:ext cx="6718075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28600" y="514881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8323"/>
            <a:ext cx="6718167" cy="261265"/>
          </a:xfrm>
        </p:spPr>
        <p:txBody>
          <a:bodyPr anchor="t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06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389888"/>
            <a:ext cx="7870391" cy="35240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28600" y="514881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8323"/>
            <a:ext cx="6718167" cy="261265"/>
          </a:xfrm>
        </p:spPr>
        <p:txBody>
          <a:bodyPr anchor="t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98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46888" y="1389888"/>
            <a:ext cx="8288337" cy="3519196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514881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8323"/>
            <a:ext cx="6718167" cy="261265"/>
          </a:xfrm>
        </p:spPr>
        <p:txBody>
          <a:bodyPr anchor="t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74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77" y="512064"/>
            <a:ext cx="8654595" cy="4570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1" y="1389888"/>
            <a:ext cx="8651621" cy="35240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84150" y="6439603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2018 Ipsos</a:t>
            </a:r>
            <a:endParaRPr lang="en-GB" sz="1200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8" name="Picture 17" descr="IPSOS_GAMECHANGERS_blue.png"/>
          <p:cNvPicPr>
            <a:picLocks noChangeAspect="1"/>
          </p:cNvPicPr>
          <p:nvPr/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385673" y="6331350"/>
            <a:ext cx="377327" cy="35598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801245" y="6547400"/>
            <a:ext cx="257029" cy="119003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ctr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algn="ctr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900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15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68" r:id="rId4"/>
    <p:sldLayoutId id="2147483671" r:id="rId5"/>
    <p:sldLayoutId id="2147483681" r:id="rId6"/>
    <p:sldLayoutId id="2147483661" r:id="rId7"/>
    <p:sldLayoutId id="2147483662" r:id="rId8"/>
    <p:sldLayoutId id="2147483663" r:id="rId9"/>
    <p:sldLayoutId id="2147483732" r:id="rId10"/>
    <p:sldLayoutId id="2147483666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711" r:id="rId18"/>
    <p:sldLayoutId id="2147483712" r:id="rId19"/>
    <p:sldLayoutId id="2147483713" r:id="rId20"/>
    <p:sldLayoutId id="2147483731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00" r:id="rId30"/>
    <p:sldLayoutId id="2147483682" r:id="rId31"/>
    <p:sldLayoutId id="2147483683" r:id="rId32"/>
    <p:sldLayoutId id="2147483706" r:id="rId33"/>
    <p:sldLayoutId id="2147483688" r:id="rId34"/>
    <p:sldLayoutId id="2147483705" r:id="rId35"/>
    <p:sldLayoutId id="2147483686" r:id="rId36"/>
    <p:sldLayoutId id="2147483707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89" r:id="rId44"/>
    <p:sldLayoutId id="2147483690" r:id="rId45"/>
    <p:sldLayoutId id="2147483691" r:id="rId46"/>
    <p:sldLayoutId id="2147483722" r:id="rId47"/>
    <p:sldLayoutId id="2147483723" r:id="rId48"/>
    <p:sldLayoutId id="2147483724" r:id="rId49"/>
    <p:sldLayoutId id="2147483725" r:id="rId50"/>
    <p:sldLayoutId id="2147483726" r:id="rId51"/>
    <p:sldLayoutId id="2147483727" r:id="rId52"/>
    <p:sldLayoutId id="2147483728" r:id="rId53"/>
    <p:sldLayoutId id="2147483729" r:id="rId54"/>
    <p:sldLayoutId id="2147483730" r:id="rId55"/>
    <p:sldLayoutId id="2147483701" r:id="rId56"/>
    <p:sldLayoutId id="2147483733" r:id="rId57"/>
  </p:sldLayoutIdLst>
  <p:hf hdr="0"/>
  <p:txStyles>
    <p:titleStyle>
      <a:lvl1pPr algn="l" defTabSz="924282" rtl="0" eaLnBrk="1" latinLnBrk="0" hangingPunct="1">
        <a:lnSpc>
          <a:spcPct val="90000"/>
        </a:lnSpc>
        <a:spcBef>
          <a:spcPts val="408"/>
        </a:spcBef>
        <a:buNone/>
        <a:tabLst/>
        <a:defRPr lang="en-US" sz="33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324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86802" indent="-186802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11" indent="-191121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06834" indent="-176004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775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91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05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198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14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28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42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856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70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84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498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712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2" r="28162"/>
          <a:stretch>
            <a:fillRect/>
          </a:stretch>
        </p:blipFill>
        <p:spPr/>
      </p:pic>
      <p:grpSp>
        <p:nvGrpSpPr>
          <p:cNvPr id="42" name="Group 41"/>
          <p:cNvGrpSpPr/>
          <p:nvPr/>
        </p:nvGrpSpPr>
        <p:grpSpPr>
          <a:xfrm>
            <a:off x="2248408" y="-15682"/>
            <a:ext cx="7032911" cy="6862796"/>
            <a:chOff x="2248408" y="-4796"/>
            <a:chExt cx="7032911" cy="6862796"/>
          </a:xfrm>
        </p:grpSpPr>
        <p:grpSp>
          <p:nvGrpSpPr>
            <p:cNvPr id="41" name="Group 40"/>
            <p:cNvGrpSpPr/>
            <p:nvPr/>
          </p:nvGrpSpPr>
          <p:grpSpPr>
            <a:xfrm>
              <a:off x="2248408" y="-4796"/>
              <a:ext cx="7032911" cy="6862796"/>
              <a:chOff x="2248408" y="-4796"/>
              <a:chExt cx="7032911" cy="6862796"/>
            </a:xfrm>
          </p:grpSpPr>
          <p:sp>
            <p:nvSpPr>
              <p:cNvPr id="26" name="Freeform 6"/>
              <p:cNvSpPr>
                <a:spLocks/>
              </p:cNvSpPr>
              <p:nvPr/>
            </p:nvSpPr>
            <p:spPr bwMode="white">
              <a:xfrm flipH="1">
                <a:off x="2248408" y="0"/>
                <a:ext cx="7032911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7032911" h="6858000">
                    <a:moveTo>
                      <a:pt x="4572458" y="0"/>
                    </a:moveTo>
                    <a:lnTo>
                      <a:pt x="1215955" y="0"/>
                    </a:lnTo>
                    <a:lnTo>
                      <a:pt x="1211248" y="0"/>
                    </a:lnTo>
                    <a:lnTo>
                      <a:pt x="0" y="0"/>
                    </a:lnTo>
                    <a:lnTo>
                      <a:pt x="0" y="6857999"/>
                    </a:lnTo>
                    <a:lnTo>
                      <a:pt x="1075807" y="6857999"/>
                    </a:lnTo>
                    <a:lnTo>
                      <a:pt x="1075807" y="6858000"/>
                    </a:lnTo>
                    <a:lnTo>
                      <a:pt x="1429155" y="6858000"/>
                    </a:lnTo>
                    <a:lnTo>
                      <a:pt x="1429156" y="6857999"/>
                    </a:lnTo>
                    <a:lnTo>
                      <a:pt x="4432309" y="6857999"/>
                    </a:lnTo>
                    <a:lnTo>
                      <a:pt x="4432309" y="6858000"/>
                    </a:lnTo>
                    <a:lnTo>
                      <a:pt x="4785658" y="6858000"/>
                    </a:lnTo>
                    <a:lnTo>
                      <a:pt x="7032911" y="1"/>
                    </a:lnTo>
                    <a:lnTo>
                      <a:pt x="4572458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248475" y="-4796"/>
                <a:ext cx="2637429" cy="3473596"/>
                <a:chOff x="2697489" y="-10858"/>
                <a:chExt cx="2892126" cy="3809041"/>
              </a:xfrm>
            </p:grpSpPr>
            <p:sp>
              <p:nvSpPr>
                <p:cNvPr id="23" name="Freeform 11"/>
                <p:cNvSpPr>
                  <a:spLocks/>
                </p:cNvSpPr>
                <p:nvPr/>
              </p:nvSpPr>
              <p:spPr bwMode="ltGray">
                <a:xfrm flipH="1">
                  <a:off x="4543836" y="656827"/>
                  <a:ext cx="440623" cy="449139"/>
                </a:xfrm>
                <a:custGeom>
                  <a:avLst/>
                  <a:gdLst>
                    <a:gd name="T0" fmla="*/ 408 w 408"/>
                    <a:gd name="T1" fmla="*/ 342 h 416"/>
                    <a:gd name="T2" fmla="*/ 408 w 408"/>
                    <a:gd name="T3" fmla="*/ 342 h 416"/>
                    <a:gd name="T4" fmla="*/ 390 w 408"/>
                    <a:gd name="T5" fmla="*/ 358 h 416"/>
                    <a:gd name="T6" fmla="*/ 372 w 408"/>
                    <a:gd name="T7" fmla="*/ 374 h 416"/>
                    <a:gd name="T8" fmla="*/ 352 w 408"/>
                    <a:gd name="T9" fmla="*/ 386 h 416"/>
                    <a:gd name="T10" fmla="*/ 330 w 408"/>
                    <a:gd name="T11" fmla="*/ 396 h 416"/>
                    <a:gd name="T12" fmla="*/ 310 w 408"/>
                    <a:gd name="T13" fmla="*/ 404 h 416"/>
                    <a:gd name="T14" fmla="*/ 288 w 408"/>
                    <a:gd name="T15" fmla="*/ 410 h 416"/>
                    <a:gd name="T16" fmla="*/ 266 w 408"/>
                    <a:gd name="T17" fmla="*/ 414 h 416"/>
                    <a:gd name="T18" fmla="*/ 242 w 408"/>
                    <a:gd name="T19" fmla="*/ 416 h 416"/>
                    <a:gd name="T20" fmla="*/ 220 w 408"/>
                    <a:gd name="T21" fmla="*/ 416 h 416"/>
                    <a:gd name="T22" fmla="*/ 198 w 408"/>
                    <a:gd name="T23" fmla="*/ 412 h 416"/>
                    <a:gd name="T24" fmla="*/ 176 w 408"/>
                    <a:gd name="T25" fmla="*/ 408 h 416"/>
                    <a:gd name="T26" fmla="*/ 154 w 408"/>
                    <a:gd name="T27" fmla="*/ 400 h 416"/>
                    <a:gd name="T28" fmla="*/ 134 w 408"/>
                    <a:gd name="T29" fmla="*/ 390 h 416"/>
                    <a:gd name="T30" fmla="*/ 114 w 408"/>
                    <a:gd name="T31" fmla="*/ 380 h 416"/>
                    <a:gd name="T32" fmla="*/ 94 w 408"/>
                    <a:gd name="T33" fmla="*/ 366 h 416"/>
                    <a:gd name="T34" fmla="*/ 76 w 408"/>
                    <a:gd name="T35" fmla="*/ 350 h 416"/>
                    <a:gd name="T36" fmla="*/ 76 w 408"/>
                    <a:gd name="T37" fmla="*/ 350 h 416"/>
                    <a:gd name="T38" fmla="*/ 58 w 408"/>
                    <a:gd name="T39" fmla="*/ 332 h 416"/>
                    <a:gd name="T40" fmla="*/ 44 w 408"/>
                    <a:gd name="T41" fmla="*/ 312 h 416"/>
                    <a:gd name="T42" fmla="*/ 32 w 408"/>
                    <a:gd name="T43" fmla="*/ 290 h 416"/>
                    <a:gd name="T44" fmla="*/ 20 w 408"/>
                    <a:gd name="T45" fmla="*/ 268 h 416"/>
                    <a:gd name="T46" fmla="*/ 12 w 408"/>
                    <a:gd name="T47" fmla="*/ 246 h 416"/>
                    <a:gd name="T48" fmla="*/ 6 w 408"/>
                    <a:gd name="T49" fmla="*/ 222 h 416"/>
                    <a:gd name="T50" fmla="*/ 2 w 408"/>
                    <a:gd name="T51" fmla="*/ 200 h 416"/>
                    <a:gd name="T52" fmla="*/ 0 w 408"/>
                    <a:gd name="T53" fmla="*/ 176 h 416"/>
                    <a:gd name="T54" fmla="*/ 0 w 408"/>
                    <a:gd name="T55" fmla="*/ 152 h 416"/>
                    <a:gd name="T56" fmla="*/ 4 w 408"/>
                    <a:gd name="T57" fmla="*/ 128 h 416"/>
                    <a:gd name="T58" fmla="*/ 8 w 408"/>
                    <a:gd name="T59" fmla="*/ 104 h 416"/>
                    <a:gd name="T60" fmla="*/ 16 w 408"/>
                    <a:gd name="T61" fmla="*/ 82 h 416"/>
                    <a:gd name="T62" fmla="*/ 24 w 408"/>
                    <a:gd name="T63" fmla="*/ 60 h 416"/>
                    <a:gd name="T64" fmla="*/ 36 w 408"/>
                    <a:gd name="T65" fmla="*/ 38 h 416"/>
                    <a:gd name="T66" fmla="*/ 50 w 408"/>
                    <a:gd name="T67" fmla="*/ 18 h 416"/>
                    <a:gd name="T68" fmla="*/ 66 w 408"/>
                    <a:gd name="T69" fmla="*/ 0 h 416"/>
                    <a:gd name="T70" fmla="*/ 408 w 408"/>
                    <a:gd name="T71" fmla="*/ 342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08" h="416">
                      <a:moveTo>
                        <a:pt x="408" y="342"/>
                      </a:moveTo>
                      <a:lnTo>
                        <a:pt x="408" y="342"/>
                      </a:lnTo>
                      <a:lnTo>
                        <a:pt x="390" y="358"/>
                      </a:lnTo>
                      <a:lnTo>
                        <a:pt x="372" y="374"/>
                      </a:lnTo>
                      <a:lnTo>
                        <a:pt x="352" y="386"/>
                      </a:lnTo>
                      <a:lnTo>
                        <a:pt x="330" y="396"/>
                      </a:lnTo>
                      <a:lnTo>
                        <a:pt x="310" y="404"/>
                      </a:lnTo>
                      <a:lnTo>
                        <a:pt x="288" y="410"/>
                      </a:lnTo>
                      <a:lnTo>
                        <a:pt x="266" y="414"/>
                      </a:lnTo>
                      <a:lnTo>
                        <a:pt x="242" y="416"/>
                      </a:lnTo>
                      <a:lnTo>
                        <a:pt x="220" y="416"/>
                      </a:lnTo>
                      <a:lnTo>
                        <a:pt x="198" y="412"/>
                      </a:lnTo>
                      <a:lnTo>
                        <a:pt x="176" y="408"/>
                      </a:lnTo>
                      <a:lnTo>
                        <a:pt x="154" y="400"/>
                      </a:lnTo>
                      <a:lnTo>
                        <a:pt x="134" y="390"/>
                      </a:lnTo>
                      <a:lnTo>
                        <a:pt x="114" y="380"/>
                      </a:lnTo>
                      <a:lnTo>
                        <a:pt x="94" y="366"/>
                      </a:lnTo>
                      <a:lnTo>
                        <a:pt x="76" y="350"/>
                      </a:lnTo>
                      <a:lnTo>
                        <a:pt x="76" y="350"/>
                      </a:lnTo>
                      <a:lnTo>
                        <a:pt x="58" y="332"/>
                      </a:lnTo>
                      <a:lnTo>
                        <a:pt x="44" y="312"/>
                      </a:lnTo>
                      <a:lnTo>
                        <a:pt x="32" y="290"/>
                      </a:lnTo>
                      <a:lnTo>
                        <a:pt x="20" y="268"/>
                      </a:lnTo>
                      <a:lnTo>
                        <a:pt x="12" y="246"/>
                      </a:lnTo>
                      <a:lnTo>
                        <a:pt x="6" y="222"/>
                      </a:lnTo>
                      <a:lnTo>
                        <a:pt x="2" y="200"/>
                      </a:lnTo>
                      <a:lnTo>
                        <a:pt x="0" y="176"/>
                      </a:lnTo>
                      <a:lnTo>
                        <a:pt x="0" y="152"/>
                      </a:lnTo>
                      <a:lnTo>
                        <a:pt x="4" y="128"/>
                      </a:lnTo>
                      <a:lnTo>
                        <a:pt x="8" y="104"/>
                      </a:lnTo>
                      <a:lnTo>
                        <a:pt x="16" y="82"/>
                      </a:lnTo>
                      <a:lnTo>
                        <a:pt x="24" y="60"/>
                      </a:lnTo>
                      <a:lnTo>
                        <a:pt x="36" y="38"/>
                      </a:lnTo>
                      <a:lnTo>
                        <a:pt x="50" y="18"/>
                      </a:lnTo>
                      <a:lnTo>
                        <a:pt x="66" y="0"/>
                      </a:lnTo>
                      <a:lnTo>
                        <a:pt x="408" y="3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0" name="Freeform 7"/>
                <p:cNvSpPr>
                  <a:spLocks/>
                </p:cNvSpPr>
                <p:nvPr/>
              </p:nvSpPr>
              <p:spPr bwMode="ltGray">
                <a:xfrm flipH="1">
                  <a:off x="2697489" y="-10858"/>
                  <a:ext cx="2892126" cy="2176595"/>
                </a:xfrm>
                <a:custGeom>
                  <a:avLst/>
                  <a:gdLst>
                    <a:gd name="T0" fmla="*/ 2678 w 2678"/>
                    <a:gd name="T1" fmla="*/ 0 h 2016"/>
                    <a:gd name="T2" fmla="*/ 0 w 2678"/>
                    <a:gd name="T3" fmla="*/ 0 h 2016"/>
                    <a:gd name="T4" fmla="*/ 2018 w 2678"/>
                    <a:gd name="T5" fmla="*/ 2016 h 2016"/>
                    <a:gd name="T6" fmla="*/ 2678 w 2678"/>
                    <a:gd name="T7" fmla="*/ 0 h 20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78" h="2016">
                      <a:moveTo>
                        <a:pt x="2678" y="0"/>
                      </a:moveTo>
                      <a:lnTo>
                        <a:pt x="0" y="0"/>
                      </a:lnTo>
                      <a:lnTo>
                        <a:pt x="2018" y="2016"/>
                      </a:lnTo>
                      <a:lnTo>
                        <a:pt x="267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1" name="Freeform 9"/>
                <p:cNvSpPr>
                  <a:spLocks/>
                </p:cNvSpPr>
                <p:nvPr/>
              </p:nvSpPr>
              <p:spPr bwMode="ltGray">
                <a:xfrm flipH="1">
                  <a:off x="3480702" y="574318"/>
                  <a:ext cx="589656" cy="589494"/>
                </a:xfrm>
                <a:custGeom>
                  <a:avLst/>
                  <a:gdLst>
                    <a:gd name="T0" fmla="*/ 0 w 546"/>
                    <a:gd name="T1" fmla="*/ 272 h 546"/>
                    <a:gd name="T2" fmla="*/ 6 w 546"/>
                    <a:gd name="T3" fmla="*/ 218 h 546"/>
                    <a:gd name="T4" fmla="*/ 22 w 546"/>
                    <a:gd name="T5" fmla="*/ 166 h 546"/>
                    <a:gd name="T6" fmla="*/ 46 w 546"/>
                    <a:gd name="T7" fmla="*/ 120 h 546"/>
                    <a:gd name="T8" fmla="*/ 80 w 546"/>
                    <a:gd name="T9" fmla="*/ 80 h 546"/>
                    <a:gd name="T10" fmla="*/ 120 w 546"/>
                    <a:gd name="T11" fmla="*/ 46 h 546"/>
                    <a:gd name="T12" fmla="*/ 166 w 546"/>
                    <a:gd name="T13" fmla="*/ 22 h 546"/>
                    <a:gd name="T14" fmla="*/ 218 w 546"/>
                    <a:gd name="T15" fmla="*/ 6 h 546"/>
                    <a:gd name="T16" fmla="*/ 272 w 546"/>
                    <a:gd name="T17" fmla="*/ 0 h 546"/>
                    <a:gd name="T18" fmla="*/ 300 w 546"/>
                    <a:gd name="T19" fmla="*/ 2 h 546"/>
                    <a:gd name="T20" fmla="*/ 354 w 546"/>
                    <a:gd name="T21" fmla="*/ 12 h 546"/>
                    <a:gd name="T22" fmla="*/ 402 w 546"/>
                    <a:gd name="T23" fmla="*/ 34 h 546"/>
                    <a:gd name="T24" fmla="*/ 446 w 546"/>
                    <a:gd name="T25" fmla="*/ 62 h 546"/>
                    <a:gd name="T26" fmla="*/ 482 w 546"/>
                    <a:gd name="T27" fmla="*/ 100 h 546"/>
                    <a:gd name="T28" fmla="*/ 512 w 546"/>
                    <a:gd name="T29" fmla="*/ 142 h 546"/>
                    <a:gd name="T30" fmla="*/ 532 w 546"/>
                    <a:gd name="T31" fmla="*/ 192 h 546"/>
                    <a:gd name="T32" fmla="*/ 544 w 546"/>
                    <a:gd name="T33" fmla="*/ 244 h 546"/>
                    <a:gd name="T34" fmla="*/ 546 w 546"/>
                    <a:gd name="T35" fmla="*/ 272 h 546"/>
                    <a:gd name="T36" fmla="*/ 540 w 546"/>
                    <a:gd name="T37" fmla="*/ 328 h 546"/>
                    <a:gd name="T38" fmla="*/ 524 w 546"/>
                    <a:gd name="T39" fmla="*/ 378 h 546"/>
                    <a:gd name="T40" fmla="*/ 498 w 546"/>
                    <a:gd name="T41" fmla="*/ 426 h 546"/>
                    <a:gd name="T42" fmla="*/ 466 w 546"/>
                    <a:gd name="T43" fmla="*/ 466 h 546"/>
                    <a:gd name="T44" fmla="*/ 426 w 546"/>
                    <a:gd name="T45" fmla="*/ 498 h 546"/>
                    <a:gd name="T46" fmla="*/ 378 w 546"/>
                    <a:gd name="T47" fmla="*/ 524 h 546"/>
                    <a:gd name="T48" fmla="*/ 328 w 546"/>
                    <a:gd name="T49" fmla="*/ 540 h 546"/>
                    <a:gd name="T50" fmla="*/ 272 w 546"/>
                    <a:gd name="T51" fmla="*/ 546 h 546"/>
                    <a:gd name="T52" fmla="*/ 244 w 546"/>
                    <a:gd name="T53" fmla="*/ 544 h 546"/>
                    <a:gd name="T54" fmla="*/ 192 w 546"/>
                    <a:gd name="T55" fmla="*/ 534 h 546"/>
                    <a:gd name="T56" fmla="*/ 142 w 546"/>
                    <a:gd name="T57" fmla="*/ 512 h 546"/>
                    <a:gd name="T58" fmla="*/ 100 w 546"/>
                    <a:gd name="T59" fmla="*/ 484 h 546"/>
                    <a:gd name="T60" fmla="*/ 62 w 546"/>
                    <a:gd name="T61" fmla="*/ 446 h 546"/>
                    <a:gd name="T62" fmla="*/ 32 w 546"/>
                    <a:gd name="T63" fmla="*/ 402 h 546"/>
                    <a:gd name="T64" fmla="*/ 12 w 546"/>
                    <a:gd name="T65" fmla="*/ 354 h 546"/>
                    <a:gd name="T66" fmla="*/ 2 w 546"/>
                    <a:gd name="T67" fmla="*/ 300 h 546"/>
                    <a:gd name="T68" fmla="*/ 0 w 546"/>
                    <a:gd name="T69" fmla="*/ 272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46" h="546">
                      <a:moveTo>
                        <a:pt x="0" y="272"/>
                      </a:moveTo>
                      <a:lnTo>
                        <a:pt x="0" y="272"/>
                      </a:lnTo>
                      <a:lnTo>
                        <a:pt x="2" y="244"/>
                      </a:lnTo>
                      <a:lnTo>
                        <a:pt x="6" y="218"/>
                      </a:lnTo>
                      <a:lnTo>
                        <a:pt x="12" y="192"/>
                      </a:lnTo>
                      <a:lnTo>
                        <a:pt x="22" y="166"/>
                      </a:lnTo>
                      <a:lnTo>
                        <a:pt x="32" y="142"/>
                      </a:lnTo>
                      <a:lnTo>
                        <a:pt x="46" y="120"/>
                      </a:lnTo>
                      <a:lnTo>
                        <a:pt x="62" y="100"/>
                      </a:lnTo>
                      <a:lnTo>
                        <a:pt x="80" y="80"/>
                      </a:lnTo>
                      <a:lnTo>
                        <a:pt x="100" y="62"/>
                      </a:lnTo>
                      <a:lnTo>
                        <a:pt x="120" y="46"/>
                      </a:lnTo>
                      <a:lnTo>
                        <a:pt x="142" y="34"/>
                      </a:lnTo>
                      <a:lnTo>
                        <a:pt x="166" y="22"/>
                      </a:lnTo>
                      <a:lnTo>
                        <a:pt x="192" y="12"/>
                      </a:lnTo>
                      <a:lnTo>
                        <a:pt x="218" y="6"/>
                      </a:lnTo>
                      <a:lnTo>
                        <a:pt x="244" y="2"/>
                      </a:lnTo>
                      <a:lnTo>
                        <a:pt x="272" y="0"/>
                      </a:lnTo>
                      <a:lnTo>
                        <a:pt x="272" y="0"/>
                      </a:lnTo>
                      <a:lnTo>
                        <a:pt x="300" y="2"/>
                      </a:lnTo>
                      <a:lnTo>
                        <a:pt x="328" y="6"/>
                      </a:lnTo>
                      <a:lnTo>
                        <a:pt x="354" y="12"/>
                      </a:lnTo>
                      <a:lnTo>
                        <a:pt x="378" y="22"/>
                      </a:lnTo>
                      <a:lnTo>
                        <a:pt x="402" y="34"/>
                      </a:lnTo>
                      <a:lnTo>
                        <a:pt x="426" y="46"/>
                      </a:lnTo>
                      <a:lnTo>
                        <a:pt x="446" y="62"/>
                      </a:lnTo>
                      <a:lnTo>
                        <a:pt x="466" y="80"/>
                      </a:lnTo>
                      <a:lnTo>
                        <a:pt x="482" y="100"/>
                      </a:lnTo>
                      <a:lnTo>
                        <a:pt x="498" y="120"/>
                      </a:lnTo>
                      <a:lnTo>
                        <a:pt x="512" y="142"/>
                      </a:lnTo>
                      <a:lnTo>
                        <a:pt x="524" y="166"/>
                      </a:lnTo>
                      <a:lnTo>
                        <a:pt x="532" y="192"/>
                      </a:lnTo>
                      <a:lnTo>
                        <a:pt x="540" y="218"/>
                      </a:lnTo>
                      <a:lnTo>
                        <a:pt x="544" y="244"/>
                      </a:lnTo>
                      <a:lnTo>
                        <a:pt x="546" y="272"/>
                      </a:lnTo>
                      <a:lnTo>
                        <a:pt x="546" y="272"/>
                      </a:lnTo>
                      <a:lnTo>
                        <a:pt x="544" y="300"/>
                      </a:lnTo>
                      <a:lnTo>
                        <a:pt x="540" y="328"/>
                      </a:lnTo>
                      <a:lnTo>
                        <a:pt x="532" y="354"/>
                      </a:lnTo>
                      <a:lnTo>
                        <a:pt x="524" y="378"/>
                      </a:lnTo>
                      <a:lnTo>
                        <a:pt x="512" y="402"/>
                      </a:lnTo>
                      <a:lnTo>
                        <a:pt x="498" y="426"/>
                      </a:lnTo>
                      <a:lnTo>
                        <a:pt x="482" y="446"/>
                      </a:lnTo>
                      <a:lnTo>
                        <a:pt x="466" y="466"/>
                      </a:lnTo>
                      <a:lnTo>
                        <a:pt x="446" y="484"/>
                      </a:lnTo>
                      <a:lnTo>
                        <a:pt x="426" y="498"/>
                      </a:lnTo>
                      <a:lnTo>
                        <a:pt x="402" y="512"/>
                      </a:lnTo>
                      <a:lnTo>
                        <a:pt x="378" y="524"/>
                      </a:lnTo>
                      <a:lnTo>
                        <a:pt x="354" y="534"/>
                      </a:lnTo>
                      <a:lnTo>
                        <a:pt x="328" y="540"/>
                      </a:lnTo>
                      <a:lnTo>
                        <a:pt x="300" y="544"/>
                      </a:lnTo>
                      <a:lnTo>
                        <a:pt x="272" y="546"/>
                      </a:lnTo>
                      <a:lnTo>
                        <a:pt x="272" y="546"/>
                      </a:lnTo>
                      <a:lnTo>
                        <a:pt x="244" y="544"/>
                      </a:lnTo>
                      <a:lnTo>
                        <a:pt x="218" y="540"/>
                      </a:lnTo>
                      <a:lnTo>
                        <a:pt x="192" y="534"/>
                      </a:lnTo>
                      <a:lnTo>
                        <a:pt x="166" y="524"/>
                      </a:lnTo>
                      <a:lnTo>
                        <a:pt x="142" y="512"/>
                      </a:lnTo>
                      <a:lnTo>
                        <a:pt x="120" y="498"/>
                      </a:lnTo>
                      <a:lnTo>
                        <a:pt x="100" y="484"/>
                      </a:lnTo>
                      <a:lnTo>
                        <a:pt x="80" y="466"/>
                      </a:lnTo>
                      <a:lnTo>
                        <a:pt x="62" y="446"/>
                      </a:lnTo>
                      <a:lnTo>
                        <a:pt x="46" y="426"/>
                      </a:lnTo>
                      <a:lnTo>
                        <a:pt x="32" y="402"/>
                      </a:lnTo>
                      <a:lnTo>
                        <a:pt x="22" y="378"/>
                      </a:lnTo>
                      <a:lnTo>
                        <a:pt x="12" y="354"/>
                      </a:lnTo>
                      <a:lnTo>
                        <a:pt x="6" y="328"/>
                      </a:lnTo>
                      <a:lnTo>
                        <a:pt x="2" y="300"/>
                      </a:lnTo>
                      <a:lnTo>
                        <a:pt x="0" y="272"/>
                      </a:lnTo>
                      <a:lnTo>
                        <a:pt x="0" y="27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" name="Freeform 10"/>
                <p:cNvSpPr>
                  <a:spLocks/>
                </p:cNvSpPr>
                <p:nvPr/>
              </p:nvSpPr>
              <p:spPr bwMode="ltGray">
                <a:xfrm flipH="1">
                  <a:off x="3019560" y="2424855"/>
                  <a:ext cx="922284" cy="1373328"/>
                </a:xfrm>
                <a:custGeom>
                  <a:avLst/>
                  <a:gdLst>
                    <a:gd name="T0" fmla="*/ 406 w 854"/>
                    <a:gd name="T1" fmla="*/ 0 h 1272"/>
                    <a:gd name="T2" fmla="*/ 468 w 854"/>
                    <a:gd name="T3" fmla="*/ 24 h 1272"/>
                    <a:gd name="T4" fmla="*/ 526 w 854"/>
                    <a:gd name="T5" fmla="*/ 52 h 1272"/>
                    <a:gd name="T6" fmla="*/ 582 w 854"/>
                    <a:gd name="T7" fmla="*/ 86 h 1272"/>
                    <a:gd name="T8" fmla="*/ 632 w 854"/>
                    <a:gd name="T9" fmla="*/ 126 h 1272"/>
                    <a:gd name="T10" fmla="*/ 676 w 854"/>
                    <a:gd name="T11" fmla="*/ 168 h 1272"/>
                    <a:gd name="T12" fmla="*/ 718 w 854"/>
                    <a:gd name="T13" fmla="*/ 216 h 1272"/>
                    <a:gd name="T14" fmla="*/ 754 w 854"/>
                    <a:gd name="T15" fmla="*/ 266 h 1272"/>
                    <a:gd name="T16" fmla="*/ 784 w 854"/>
                    <a:gd name="T17" fmla="*/ 320 h 1272"/>
                    <a:gd name="T18" fmla="*/ 810 w 854"/>
                    <a:gd name="T19" fmla="*/ 378 h 1272"/>
                    <a:gd name="T20" fmla="*/ 830 w 854"/>
                    <a:gd name="T21" fmla="*/ 436 h 1272"/>
                    <a:gd name="T22" fmla="*/ 844 w 854"/>
                    <a:gd name="T23" fmla="*/ 498 h 1272"/>
                    <a:gd name="T24" fmla="*/ 852 w 854"/>
                    <a:gd name="T25" fmla="*/ 560 h 1272"/>
                    <a:gd name="T26" fmla="*/ 854 w 854"/>
                    <a:gd name="T27" fmla="*/ 624 h 1272"/>
                    <a:gd name="T28" fmla="*/ 850 w 854"/>
                    <a:gd name="T29" fmla="*/ 688 h 1272"/>
                    <a:gd name="T30" fmla="*/ 840 w 854"/>
                    <a:gd name="T31" fmla="*/ 752 h 1272"/>
                    <a:gd name="T32" fmla="*/ 824 w 854"/>
                    <a:gd name="T33" fmla="*/ 818 h 1272"/>
                    <a:gd name="T34" fmla="*/ 812 w 854"/>
                    <a:gd name="T35" fmla="*/ 850 h 1272"/>
                    <a:gd name="T36" fmla="*/ 786 w 854"/>
                    <a:gd name="T37" fmla="*/ 910 h 1272"/>
                    <a:gd name="T38" fmla="*/ 754 w 854"/>
                    <a:gd name="T39" fmla="*/ 966 h 1272"/>
                    <a:gd name="T40" fmla="*/ 718 w 854"/>
                    <a:gd name="T41" fmla="*/ 1020 h 1272"/>
                    <a:gd name="T42" fmla="*/ 676 w 854"/>
                    <a:gd name="T43" fmla="*/ 1068 h 1272"/>
                    <a:gd name="T44" fmla="*/ 630 w 854"/>
                    <a:gd name="T45" fmla="*/ 1112 h 1272"/>
                    <a:gd name="T46" fmla="*/ 580 w 854"/>
                    <a:gd name="T47" fmla="*/ 1150 h 1272"/>
                    <a:gd name="T48" fmla="*/ 528 w 854"/>
                    <a:gd name="T49" fmla="*/ 1184 h 1272"/>
                    <a:gd name="T50" fmla="*/ 472 w 854"/>
                    <a:gd name="T51" fmla="*/ 1212 h 1272"/>
                    <a:gd name="T52" fmla="*/ 412 w 854"/>
                    <a:gd name="T53" fmla="*/ 1236 h 1272"/>
                    <a:gd name="T54" fmla="*/ 352 w 854"/>
                    <a:gd name="T55" fmla="*/ 1254 h 1272"/>
                    <a:gd name="T56" fmla="*/ 290 w 854"/>
                    <a:gd name="T57" fmla="*/ 1266 h 1272"/>
                    <a:gd name="T58" fmla="*/ 226 w 854"/>
                    <a:gd name="T59" fmla="*/ 1272 h 1272"/>
                    <a:gd name="T60" fmla="*/ 162 w 854"/>
                    <a:gd name="T61" fmla="*/ 1272 h 1272"/>
                    <a:gd name="T62" fmla="*/ 96 w 854"/>
                    <a:gd name="T63" fmla="*/ 1266 h 1272"/>
                    <a:gd name="T64" fmla="*/ 32 w 854"/>
                    <a:gd name="T65" fmla="*/ 1252 h 1272"/>
                    <a:gd name="T66" fmla="*/ 0 w 854"/>
                    <a:gd name="T67" fmla="*/ 1242 h 1272"/>
                    <a:gd name="T68" fmla="*/ 202 w 854"/>
                    <a:gd name="T69" fmla="*/ 622 h 1272"/>
                    <a:gd name="T70" fmla="*/ 406 w 854"/>
                    <a:gd name="T71" fmla="*/ 0 h 1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54" h="1272">
                      <a:moveTo>
                        <a:pt x="406" y="0"/>
                      </a:moveTo>
                      <a:lnTo>
                        <a:pt x="406" y="0"/>
                      </a:lnTo>
                      <a:lnTo>
                        <a:pt x="438" y="12"/>
                      </a:lnTo>
                      <a:lnTo>
                        <a:pt x="468" y="24"/>
                      </a:lnTo>
                      <a:lnTo>
                        <a:pt x="498" y="38"/>
                      </a:lnTo>
                      <a:lnTo>
                        <a:pt x="526" y="52"/>
                      </a:lnTo>
                      <a:lnTo>
                        <a:pt x="554" y="68"/>
                      </a:lnTo>
                      <a:lnTo>
                        <a:pt x="582" y="86"/>
                      </a:lnTo>
                      <a:lnTo>
                        <a:pt x="606" y="106"/>
                      </a:lnTo>
                      <a:lnTo>
                        <a:pt x="632" y="126"/>
                      </a:lnTo>
                      <a:lnTo>
                        <a:pt x="654" y="146"/>
                      </a:lnTo>
                      <a:lnTo>
                        <a:pt x="676" y="168"/>
                      </a:lnTo>
                      <a:lnTo>
                        <a:pt x="698" y="192"/>
                      </a:lnTo>
                      <a:lnTo>
                        <a:pt x="718" y="216"/>
                      </a:lnTo>
                      <a:lnTo>
                        <a:pt x="736" y="240"/>
                      </a:lnTo>
                      <a:lnTo>
                        <a:pt x="754" y="266"/>
                      </a:lnTo>
                      <a:lnTo>
                        <a:pt x="770" y="294"/>
                      </a:lnTo>
                      <a:lnTo>
                        <a:pt x="784" y="320"/>
                      </a:lnTo>
                      <a:lnTo>
                        <a:pt x="798" y="348"/>
                      </a:lnTo>
                      <a:lnTo>
                        <a:pt x="810" y="378"/>
                      </a:lnTo>
                      <a:lnTo>
                        <a:pt x="820" y="406"/>
                      </a:lnTo>
                      <a:lnTo>
                        <a:pt x="830" y="436"/>
                      </a:lnTo>
                      <a:lnTo>
                        <a:pt x="838" y="466"/>
                      </a:lnTo>
                      <a:lnTo>
                        <a:pt x="844" y="498"/>
                      </a:lnTo>
                      <a:lnTo>
                        <a:pt x="848" y="528"/>
                      </a:lnTo>
                      <a:lnTo>
                        <a:pt x="852" y="560"/>
                      </a:lnTo>
                      <a:lnTo>
                        <a:pt x="854" y="592"/>
                      </a:lnTo>
                      <a:lnTo>
                        <a:pt x="854" y="624"/>
                      </a:lnTo>
                      <a:lnTo>
                        <a:pt x="854" y="656"/>
                      </a:lnTo>
                      <a:lnTo>
                        <a:pt x="850" y="688"/>
                      </a:lnTo>
                      <a:lnTo>
                        <a:pt x="846" y="720"/>
                      </a:lnTo>
                      <a:lnTo>
                        <a:pt x="840" y="752"/>
                      </a:lnTo>
                      <a:lnTo>
                        <a:pt x="832" y="786"/>
                      </a:lnTo>
                      <a:lnTo>
                        <a:pt x="824" y="818"/>
                      </a:lnTo>
                      <a:lnTo>
                        <a:pt x="824" y="818"/>
                      </a:lnTo>
                      <a:lnTo>
                        <a:pt x="812" y="850"/>
                      </a:lnTo>
                      <a:lnTo>
                        <a:pt x="800" y="880"/>
                      </a:lnTo>
                      <a:lnTo>
                        <a:pt x="786" y="910"/>
                      </a:lnTo>
                      <a:lnTo>
                        <a:pt x="770" y="938"/>
                      </a:lnTo>
                      <a:lnTo>
                        <a:pt x="754" y="966"/>
                      </a:lnTo>
                      <a:lnTo>
                        <a:pt x="736" y="994"/>
                      </a:lnTo>
                      <a:lnTo>
                        <a:pt x="718" y="1020"/>
                      </a:lnTo>
                      <a:lnTo>
                        <a:pt x="698" y="1044"/>
                      </a:lnTo>
                      <a:lnTo>
                        <a:pt x="676" y="1068"/>
                      </a:lnTo>
                      <a:lnTo>
                        <a:pt x="654" y="1090"/>
                      </a:lnTo>
                      <a:lnTo>
                        <a:pt x="630" y="1112"/>
                      </a:lnTo>
                      <a:lnTo>
                        <a:pt x="606" y="1132"/>
                      </a:lnTo>
                      <a:lnTo>
                        <a:pt x="580" y="1150"/>
                      </a:lnTo>
                      <a:lnTo>
                        <a:pt x="554" y="1168"/>
                      </a:lnTo>
                      <a:lnTo>
                        <a:pt x="528" y="1184"/>
                      </a:lnTo>
                      <a:lnTo>
                        <a:pt x="500" y="1200"/>
                      </a:lnTo>
                      <a:lnTo>
                        <a:pt x="472" y="1212"/>
                      </a:lnTo>
                      <a:lnTo>
                        <a:pt x="442" y="1226"/>
                      </a:lnTo>
                      <a:lnTo>
                        <a:pt x="412" y="1236"/>
                      </a:lnTo>
                      <a:lnTo>
                        <a:pt x="382" y="1246"/>
                      </a:lnTo>
                      <a:lnTo>
                        <a:pt x="352" y="1254"/>
                      </a:lnTo>
                      <a:lnTo>
                        <a:pt x="320" y="1260"/>
                      </a:lnTo>
                      <a:lnTo>
                        <a:pt x="290" y="1266"/>
                      </a:lnTo>
                      <a:lnTo>
                        <a:pt x="258" y="1270"/>
                      </a:lnTo>
                      <a:lnTo>
                        <a:pt x="226" y="1272"/>
                      </a:lnTo>
                      <a:lnTo>
                        <a:pt x="194" y="1272"/>
                      </a:lnTo>
                      <a:lnTo>
                        <a:pt x="162" y="1272"/>
                      </a:lnTo>
                      <a:lnTo>
                        <a:pt x="130" y="1270"/>
                      </a:lnTo>
                      <a:lnTo>
                        <a:pt x="96" y="1266"/>
                      </a:lnTo>
                      <a:lnTo>
                        <a:pt x="64" y="1260"/>
                      </a:lnTo>
                      <a:lnTo>
                        <a:pt x="32" y="1252"/>
                      </a:lnTo>
                      <a:lnTo>
                        <a:pt x="0" y="1242"/>
                      </a:lnTo>
                      <a:lnTo>
                        <a:pt x="0" y="1242"/>
                      </a:lnTo>
                      <a:lnTo>
                        <a:pt x="62" y="1048"/>
                      </a:lnTo>
                      <a:lnTo>
                        <a:pt x="202" y="622"/>
                      </a:lnTo>
                      <a:lnTo>
                        <a:pt x="406" y="0"/>
                      </a:lnTo>
                      <a:lnTo>
                        <a:pt x="406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4" name="Freeform 8"/>
                <p:cNvSpPr>
                  <a:spLocks/>
                </p:cNvSpPr>
                <p:nvPr/>
              </p:nvSpPr>
              <p:spPr bwMode="ltGray">
                <a:xfrm flipH="1">
                  <a:off x="3219564" y="1537374"/>
                  <a:ext cx="1224672" cy="1807351"/>
                </a:xfrm>
                <a:custGeom>
                  <a:avLst/>
                  <a:gdLst>
                    <a:gd name="T0" fmla="*/ 598 w 1134"/>
                    <a:gd name="T1" fmla="*/ 1674 h 1674"/>
                    <a:gd name="T2" fmla="*/ 516 w 1134"/>
                    <a:gd name="T3" fmla="*/ 1644 h 1674"/>
                    <a:gd name="T4" fmla="*/ 438 w 1134"/>
                    <a:gd name="T5" fmla="*/ 1606 h 1674"/>
                    <a:gd name="T6" fmla="*/ 366 w 1134"/>
                    <a:gd name="T7" fmla="*/ 1560 h 1674"/>
                    <a:gd name="T8" fmla="*/ 300 w 1134"/>
                    <a:gd name="T9" fmla="*/ 1508 h 1674"/>
                    <a:gd name="T10" fmla="*/ 240 w 1134"/>
                    <a:gd name="T11" fmla="*/ 1450 h 1674"/>
                    <a:gd name="T12" fmla="*/ 186 w 1134"/>
                    <a:gd name="T13" fmla="*/ 1388 h 1674"/>
                    <a:gd name="T14" fmla="*/ 138 w 1134"/>
                    <a:gd name="T15" fmla="*/ 1320 h 1674"/>
                    <a:gd name="T16" fmla="*/ 96 w 1134"/>
                    <a:gd name="T17" fmla="*/ 1248 h 1674"/>
                    <a:gd name="T18" fmla="*/ 62 w 1134"/>
                    <a:gd name="T19" fmla="*/ 1174 h 1674"/>
                    <a:gd name="T20" fmla="*/ 36 w 1134"/>
                    <a:gd name="T21" fmla="*/ 1096 h 1674"/>
                    <a:gd name="T22" fmla="*/ 16 w 1134"/>
                    <a:gd name="T23" fmla="*/ 1014 h 1674"/>
                    <a:gd name="T24" fmla="*/ 4 w 1134"/>
                    <a:gd name="T25" fmla="*/ 932 h 1674"/>
                    <a:gd name="T26" fmla="*/ 0 w 1134"/>
                    <a:gd name="T27" fmla="*/ 848 h 1674"/>
                    <a:gd name="T28" fmla="*/ 6 w 1134"/>
                    <a:gd name="T29" fmla="*/ 764 h 1674"/>
                    <a:gd name="T30" fmla="*/ 20 w 1134"/>
                    <a:gd name="T31" fmla="*/ 678 h 1674"/>
                    <a:gd name="T32" fmla="*/ 42 w 1134"/>
                    <a:gd name="T33" fmla="*/ 592 h 1674"/>
                    <a:gd name="T34" fmla="*/ 58 w 1134"/>
                    <a:gd name="T35" fmla="*/ 552 h 1674"/>
                    <a:gd name="T36" fmla="*/ 92 w 1134"/>
                    <a:gd name="T37" fmla="*/ 472 h 1674"/>
                    <a:gd name="T38" fmla="*/ 134 w 1134"/>
                    <a:gd name="T39" fmla="*/ 396 h 1674"/>
                    <a:gd name="T40" fmla="*/ 184 w 1134"/>
                    <a:gd name="T41" fmla="*/ 328 h 1674"/>
                    <a:gd name="T42" fmla="*/ 240 w 1134"/>
                    <a:gd name="T43" fmla="*/ 264 h 1674"/>
                    <a:gd name="T44" fmla="*/ 300 w 1134"/>
                    <a:gd name="T45" fmla="*/ 208 h 1674"/>
                    <a:gd name="T46" fmla="*/ 366 w 1134"/>
                    <a:gd name="T47" fmla="*/ 156 h 1674"/>
                    <a:gd name="T48" fmla="*/ 436 w 1134"/>
                    <a:gd name="T49" fmla="*/ 112 h 1674"/>
                    <a:gd name="T50" fmla="*/ 512 w 1134"/>
                    <a:gd name="T51" fmla="*/ 76 h 1674"/>
                    <a:gd name="T52" fmla="*/ 588 w 1134"/>
                    <a:gd name="T53" fmla="*/ 46 h 1674"/>
                    <a:gd name="T54" fmla="*/ 670 w 1134"/>
                    <a:gd name="T55" fmla="*/ 22 h 1674"/>
                    <a:gd name="T56" fmla="*/ 752 w 1134"/>
                    <a:gd name="T57" fmla="*/ 8 h 1674"/>
                    <a:gd name="T58" fmla="*/ 836 w 1134"/>
                    <a:gd name="T59" fmla="*/ 0 h 1674"/>
                    <a:gd name="T60" fmla="*/ 922 w 1134"/>
                    <a:gd name="T61" fmla="*/ 2 h 1674"/>
                    <a:gd name="T62" fmla="*/ 1006 w 1134"/>
                    <a:gd name="T63" fmla="*/ 10 h 1674"/>
                    <a:gd name="T64" fmla="*/ 1092 w 1134"/>
                    <a:gd name="T65" fmla="*/ 30 h 1674"/>
                    <a:gd name="T66" fmla="*/ 1134 w 1134"/>
                    <a:gd name="T67" fmla="*/ 42 h 1674"/>
                    <a:gd name="T68" fmla="*/ 866 w 1134"/>
                    <a:gd name="T69" fmla="*/ 858 h 1674"/>
                    <a:gd name="T70" fmla="*/ 598 w 1134"/>
                    <a:gd name="T71" fmla="*/ 1674 h 16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134" h="1674">
                      <a:moveTo>
                        <a:pt x="598" y="1674"/>
                      </a:moveTo>
                      <a:lnTo>
                        <a:pt x="598" y="1674"/>
                      </a:lnTo>
                      <a:lnTo>
                        <a:pt x="556" y="1660"/>
                      </a:lnTo>
                      <a:lnTo>
                        <a:pt x="516" y="1644"/>
                      </a:lnTo>
                      <a:lnTo>
                        <a:pt x="476" y="1626"/>
                      </a:lnTo>
                      <a:lnTo>
                        <a:pt x="438" y="1606"/>
                      </a:lnTo>
                      <a:lnTo>
                        <a:pt x="402" y="1584"/>
                      </a:lnTo>
                      <a:lnTo>
                        <a:pt x="366" y="1560"/>
                      </a:lnTo>
                      <a:lnTo>
                        <a:pt x="332" y="1534"/>
                      </a:lnTo>
                      <a:lnTo>
                        <a:pt x="300" y="1508"/>
                      </a:lnTo>
                      <a:lnTo>
                        <a:pt x="268" y="1480"/>
                      </a:lnTo>
                      <a:lnTo>
                        <a:pt x="240" y="1450"/>
                      </a:lnTo>
                      <a:lnTo>
                        <a:pt x="212" y="1420"/>
                      </a:lnTo>
                      <a:lnTo>
                        <a:pt x="186" y="1388"/>
                      </a:lnTo>
                      <a:lnTo>
                        <a:pt x="160" y="1354"/>
                      </a:lnTo>
                      <a:lnTo>
                        <a:pt x="138" y="1320"/>
                      </a:lnTo>
                      <a:lnTo>
                        <a:pt x="116" y="1286"/>
                      </a:lnTo>
                      <a:lnTo>
                        <a:pt x="96" y="1248"/>
                      </a:lnTo>
                      <a:lnTo>
                        <a:pt x="78" y="1212"/>
                      </a:lnTo>
                      <a:lnTo>
                        <a:pt x="62" y="1174"/>
                      </a:lnTo>
                      <a:lnTo>
                        <a:pt x="48" y="1136"/>
                      </a:lnTo>
                      <a:lnTo>
                        <a:pt x="36" y="1096"/>
                      </a:lnTo>
                      <a:lnTo>
                        <a:pt x="24" y="1056"/>
                      </a:lnTo>
                      <a:lnTo>
                        <a:pt x="16" y="1014"/>
                      </a:lnTo>
                      <a:lnTo>
                        <a:pt x="10" y="974"/>
                      </a:lnTo>
                      <a:lnTo>
                        <a:pt x="4" y="932"/>
                      </a:lnTo>
                      <a:lnTo>
                        <a:pt x="2" y="890"/>
                      </a:lnTo>
                      <a:lnTo>
                        <a:pt x="0" y="848"/>
                      </a:lnTo>
                      <a:lnTo>
                        <a:pt x="2" y="806"/>
                      </a:lnTo>
                      <a:lnTo>
                        <a:pt x="6" y="764"/>
                      </a:lnTo>
                      <a:lnTo>
                        <a:pt x="12" y="720"/>
                      </a:lnTo>
                      <a:lnTo>
                        <a:pt x="20" y="678"/>
                      </a:lnTo>
                      <a:lnTo>
                        <a:pt x="30" y="636"/>
                      </a:lnTo>
                      <a:lnTo>
                        <a:pt x="42" y="592"/>
                      </a:lnTo>
                      <a:lnTo>
                        <a:pt x="42" y="592"/>
                      </a:lnTo>
                      <a:lnTo>
                        <a:pt x="58" y="552"/>
                      </a:lnTo>
                      <a:lnTo>
                        <a:pt x="74" y="510"/>
                      </a:lnTo>
                      <a:lnTo>
                        <a:pt x="92" y="472"/>
                      </a:lnTo>
                      <a:lnTo>
                        <a:pt x="112" y="434"/>
                      </a:lnTo>
                      <a:lnTo>
                        <a:pt x="134" y="396"/>
                      </a:lnTo>
                      <a:lnTo>
                        <a:pt x="158" y="362"/>
                      </a:lnTo>
                      <a:lnTo>
                        <a:pt x="184" y="328"/>
                      </a:lnTo>
                      <a:lnTo>
                        <a:pt x="210" y="296"/>
                      </a:lnTo>
                      <a:lnTo>
                        <a:pt x="240" y="264"/>
                      </a:lnTo>
                      <a:lnTo>
                        <a:pt x="270" y="236"/>
                      </a:lnTo>
                      <a:lnTo>
                        <a:pt x="300" y="208"/>
                      </a:lnTo>
                      <a:lnTo>
                        <a:pt x="332" y="182"/>
                      </a:lnTo>
                      <a:lnTo>
                        <a:pt x="366" y="156"/>
                      </a:lnTo>
                      <a:lnTo>
                        <a:pt x="402" y="134"/>
                      </a:lnTo>
                      <a:lnTo>
                        <a:pt x="436" y="112"/>
                      </a:lnTo>
                      <a:lnTo>
                        <a:pt x="474" y="94"/>
                      </a:lnTo>
                      <a:lnTo>
                        <a:pt x="512" y="76"/>
                      </a:lnTo>
                      <a:lnTo>
                        <a:pt x="550" y="60"/>
                      </a:lnTo>
                      <a:lnTo>
                        <a:pt x="588" y="46"/>
                      </a:lnTo>
                      <a:lnTo>
                        <a:pt x="628" y="32"/>
                      </a:lnTo>
                      <a:lnTo>
                        <a:pt x="670" y="22"/>
                      </a:lnTo>
                      <a:lnTo>
                        <a:pt x="710" y="14"/>
                      </a:lnTo>
                      <a:lnTo>
                        <a:pt x="752" y="8"/>
                      </a:lnTo>
                      <a:lnTo>
                        <a:pt x="794" y="2"/>
                      </a:lnTo>
                      <a:lnTo>
                        <a:pt x="836" y="0"/>
                      </a:lnTo>
                      <a:lnTo>
                        <a:pt x="878" y="0"/>
                      </a:lnTo>
                      <a:lnTo>
                        <a:pt x="922" y="2"/>
                      </a:lnTo>
                      <a:lnTo>
                        <a:pt x="964" y="4"/>
                      </a:lnTo>
                      <a:lnTo>
                        <a:pt x="1006" y="10"/>
                      </a:lnTo>
                      <a:lnTo>
                        <a:pt x="1050" y="18"/>
                      </a:lnTo>
                      <a:lnTo>
                        <a:pt x="1092" y="30"/>
                      </a:lnTo>
                      <a:lnTo>
                        <a:pt x="1134" y="42"/>
                      </a:lnTo>
                      <a:lnTo>
                        <a:pt x="1134" y="42"/>
                      </a:lnTo>
                      <a:lnTo>
                        <a:pt x="1052" y="298"/>
                      </a:lnTo>
                      <a:lnTo>
                        <a:pt x="866" y="858"/>
                      </a:lnTo>
                      <a:lnTo>
                        <a:pt x="598" y="1674"/>
                      </a:lnTo>
                      <a:lnTo>
                        <a:pt x="598" y="167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grpSp>
          <p:nvGrpSpPr>
            <p:cNvPr id="38" name="Group 37"/>
            <p:cNvGrpSpPr/>
            <p:nvPr/>
          </p:nvGrpSpPr>
          <p:grpSpPr>
            <a:xfrm>
              <a:off x="7099068" y="6232981"/>
              <a:ext cx="1800204" cy="355982"/>
              <a:chOff x="6965726" y="4623250"/>
              <a:chExt cx="1800204" cy="355982"/>
            </a:xfrm>
          </p:grpSpPr>
          <p:pic>
            <p:nvPicPr>
              <p:cNvPr id="39" name="Picture 38" descr="IPSOS_GAMECHANGERS_blue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610" r="22774"/>
              <a:stretch/>
            </p:blipFill>
            <p:spPr>
              <a:xfrm>
                <a:off x="6965726" y="4699680"/>
                <a:ext cx="1380186" cy="277167"/>
              </a:xfrm>
              <a:prstGeom prst="rect">
                <a:avLst/>
              </a:prstGeom>
            </p:spPr>
          </p:pic>
          <p:pic>
            <p:nvPicPr>
              <p:cNvPr id="40" name="Picture 39" descr="IPSOS_GAMECHANGERS_blue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888" t="-9671" b="-1"/>
              <a:stretch/>
            </p:blipFill>
            <p:spPr>
              <a:xfrm>
                <a:off x="8388603" y="4623250"/>
                <a:ext cx="377327" cy="355982"/>
              </a:xfrm>
              <a:prstGeom prst="rect">
                <a:avLst/>
              </a:prstGeom>
            </p:spPr>
          </p:pic>
        </p:grpSp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368741" y="1962398"/>
            <a:ext cx="4546659" cy="1537344"/>
          </a:xfrm>
        </p:spPr>
        <p:txBody>
          <a:bodyPr/>
          <a:lstStyle/>
          <a:p>
            <a:r>
              <a:rPr lang="en-US" dirty="0"/>
              <a:t>A Full Spectrum Approach to Election Polling and Forecasting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368741" y="909234"/>
            <a:ext cx="4546659" cy="1001215"/>
          </a:xfrm>
        </p:spPr>
        <p:txBody>
          <a:bodyPr/>
          <a:lstStyle/>
          <a:p>
            <a:r>
              <a:rPr lang="en-US" dirty="0"/>
              <a:t>BigSurv2018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2018 Ipsos.  All rights reserved. Contains Ipsos' Confidential and Proprietary information and may not be disclosed or reproduced without the prior written consent of Ipsos.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B320342C-90D2-4217-9C7D-015CB54C1809}"/>
              </a:ext>
            </a:extLst>
          </p:cNvPr>
          <p:cNvSpPr txBox="1">
            <a:spLocks/>
          </p:cNvSpPr>
          <p:nvPr/>
        </p:nvSpPr>
        <p:spPr>
          <a:xfrm>
            <a:off x="4317491" y="3544162"/>
            <a:ext cx="4546659" cy="100121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Using Big Data for Electoral Research I</a:t>
            </a:r>
          </a:p>
          <a:p>
            <a:r>
              <a:rPr lang="en-US" dirty="0"/>
              <a:t>27 October 2018</a:t>
            </a:r>
          </a:p>
        </p:txBody>
      </p:sp>
    </p:spTree>
    <p:extLst>
      <p:ext uri="{BB962C8B-B14F-4D97-AF65-F5344CB8AC3E}">
        <p14:creationId xmlns:p14="http://schemas.microsoft.com/office/powerpoint/2010/main" val="1503868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1CB20A-1880-4099-8C74-84C73F31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Social-based political leaning district modeling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13540-CA29-4509-A333-F1463F538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248323"/>
            <a:ext cx="7919113" cy="266558"/>
          </a:xfrm>
        </p:spPr>
        <p:txBody>
          <a:bodyPr/>
          <a:lstStyle/>
          <a:p>
            <a:r>
              <a:rPr lang="en-US" dirty="0"/>
              <a:t>A Full Spectrum Approach to Election Polling and Forecasting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C6D81E-7701-4A91-AF22-ACED3F862452}"/>
              </a:ext>
            </a:extLst>
          </p:cNvPr>
          <p:cNvSpPr txBox="1"/>
          <p:nvPr/>
        </p:nvSpPr>
        <p:spPr>
          <a:xfrm>
            <a:off x="250825" y="1573823"/>
            <a:ext cx="862647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Created a database of Democratic and Republican elected officials.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Categorize </a:t>
            </a:r>
            <a:r>
              <a:rPr lang="en-US" sz="2000" u="sng" dirty="0"/>
              <a:t>all</a:t>
            </a:r>
            <a:r>
              <a:rPr lang="en-US" sz="2000" dirty="0"/>
              <a:t> social media posts as Democratic or Republican leaning by tone and vocabulary usage.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Provides indication of the political persuasion of the district in real time.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3626C-686B-463B-985F-68FB58E09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916" y="3321457"/>
            <a:ext cx="4248292" cy="332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94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1CB20A-1880-4099-8C74-84C73F31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main topics on social media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13540-CA29-4509-A333-F1463F538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248323"/>
            <a:ext cx="7919113" cy="266558"/>
          </a:xfrm>
        </p:spPr>
        <p:txBody>
          <a:bodyPr/>
          <a:lstStyle/>
          <a:p>
            <a:r>
              <a:rPr lang="en-US" dirty="0"/>
              <a:t>A Full Spectrum Approach to Election Polling and Forecasting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CBC97-4C36-42B6-8AB6-BF75969D1A5A}"/>
              </a:ext>
            </a:extLst>
          </p:cNvPr>
          <p:cNvSpPr txBox="1"/>
          <p:nvPr/>
        </p:nvSpPr>
        <p:spPr>
          <a:xfrm>
            <a:off x="250825" y="1503485"/>
            <a:ext cx="8626475" cy="146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Tracking structured from public opinion data.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Social media conversation is categorized into politically important issues.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Allows real-time tracking at the local level of the issues residents are discussing. 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79E573-1F49-47E3-B1D7-DCA93AB40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32" y="2829523"/>
            <a:ext cx="8451092" cy="341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8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1CB20A-1880-4099-8C74-84C73F31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Methodology: Sources &amp; Tools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13540-CA29-4509-A333-F1463F538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248323"/>
            <a:ext cx="7919113" cy="266558"/>
          </a:xfrm>
        </p:spPr>
        <p:txBody>
          <a:bodyPr/>
          <a:lstStyle/>
          <a:p>
            <a:r>
              <a:rPr lang="en-US" dirty="0"/>
              <a:t>A Full Spectrum Approach to Election Polling and Forecasting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0A3A3C-4D0E-4BFC-8106-2E970096EB60}"/>
              </a:ext>
            </a:extLst>
          </p:cNvPr>
          <p:cNvSpPr txBox="1"/>
          <p:nvPr/>
        </p:nvSpPr>
        <p:spPr>
          <a:xfrm>
            <a:off x="250825" y="1573823"/>
            <a:ext cx="8626475" cy="4539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Sentiment Analysis</a:t>
            </a:r>
          </a:p>
          <a:p>
            <a:pPr marL="804863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Deep learning using the </a:t>
            </a:r>
            <a:r>
              <a:rPr lang="en-US" sz="2000" dirty="0" err="1"/>
              <a:t>Keras</a:t>
            </a:r>
            <a:r>
              <a:rPr lang="en-US" sz="2000" dirty="0"/>
              <a:t> library or </a:t>
            </a:r>
            <a:r>
              <a:rPr lang="en-US" sz="2000" dirty="0" err="1"/>
              <a:t>FastText</a:t>
            </a:r>
            <a:endParaRPr lang="en-US" sz="2000" dirty="0"/>
          </a:p>
          <a:p>
            <a:pPr marL="804863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System to detect negative vs. positive sentiment using social media training data containing negative and positive emojis. This approach is based on the </a:t>
            </a:r>
            <a:r>
              <a:rPr lang="en-US" sz="2000" dirty="0" err="1"/>
              <a:t>DeepMoji</a:t>
            </a:r>
            <a:r>
              <a:rPr lang="en-US" sz="2000" dirty="0"/>
              <a:t> system.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Political Leaning Detection</a:t>
            </a:r>
          </a:p>
          <a:p>
            <a:pPr marL="804863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Uses the </a:t>
            </a:r>
            <a:r>
              <a:rPr lang="en-US" sz="2000" dirty="0" err="1"/>
              <a:t>FastText</a:t>
            </a:r>
            <a:r>
              <a:rPr lang="en-US" sz="2000" dirty="0"/>
              <a:t> text classifier</a:t>
            </a:r>
          </a:p>
          <a:p>
            <a:pPr marL="804863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Using posts by incumbent congressmen and posts from subreddits with a political affiliation, we trained a model to tell posts by Democrats from posts by Republicans, and then applied that model to general social media discussion.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4976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1CB20A-1880-4099-8C74-84C73F31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Insight Tools Under Development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13540-CA29-4509-A333-F1463F538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248323"/>
            <a:ext cx="7919113" cy="266558"/>
          </a:xfrm>
        </p:spPr>
        <p:txBody>
          <a:bodyPr/>
          <a:lstStyle/>
          <a:p>
            <a:r>
              <a:rPr lang="en-US" dirty="0"/>
              <a:t>A Full Spectrum Approach to Election Polling and Forecasting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C2ADE-630B-4DEF-A27B-A158AFB49F28}"/>
              </a:ext>
            </a:extLst>
          </p:cNvPr>
          <p:cNvSpPr txBox="1"/>
          <p:nvPr/>
        </p:nvSpPr>
        <p:spPr>
          <a:xfrm>
            <a:off x="250825" y="1573823"/>
            <a:ext cx="8626475" cy="4231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Google trend data to enhance public opinion modeling.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Tracking activist activity as a proxy for campaign and get-out-the-vote strength.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Sentiment analysis of published news as a proxy for campaign efficacy. 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Structural forecast model overlays. 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903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FC36F540-EA39-4875-AA4F-E46D035F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62050"/>
            <a:ext cx="8382000" cy="555217"/>
          </a:xfrm>
        </p:spPr>
        <p:txBody>
          <a:bodyPr/>
          <a:lstStyle/>
          <a:p>
            <a:r>
              <a:rPr lang="en-GB" sz="4400" dirty="0"/>
              <a:t>Thanks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0BD484F-CD33-4751-AB04-4A6C3A1C9F6D}"/>
              </a:ext>
            </a:extLst>
          </p:cNvPr>
          <p:cNvCxnSpPr/>
          <p:nvPr/>
        </p:nvCxnSpPr>
        <p:spPr>
          <a:xfrm>
            <a:off x="1402080" y="3531335"/>
            <a:ext cx="0" cy="896471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 type="none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86C496-5B57-48C6-9DF4-5212EF4ABAC4}"/>
              </a:ext>
            </a:extLst>
          </p:cNvPr>
          <p:cNvCxnSpPr/>
          <p:nvPr/>
        </p:nvCxnSpPr>
        <p:spPr>
          <a:xfrm>
            <a:off x="624840" y="4434432"/>
            <a:ext cx="155448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614775D-2088-4144-A01D-0213CA6B0F6B}"/>
              </a:ext>
            </a:extLst>
          </p:cNvPr>
          <p:cNvSpPr txBox="1"/>
          <p:nvPr/>
        </p:nvSpPr>
        <p:spPr>
          <a:xfrm>
            <a:off x="512473" y="4574630"/>
            <a:ext cx="18288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GB" sz="1900" b="1" dirty="0">
                <a:solidFill>
                  <a:schemeClr val="bg1"/>
                </a:solidFill>
              </a:rPr>
              <a:t>Clifford Young</a:t>
            </a:r>
          </a:p>
          <a:p>
            <a:pPr marL="4763" algn="ctr"/>
            <a:r>
              <a:rPr lang="en-GB" sz="1400" dirty="0">
                <a:solidFill>
                  <a:schemeClr val="bg1"/>
                </a:solidFill>
              </a:rPr>
              <a:t>President, Ipsos</a:t>
            </a:r>
          </a:p>
          <a:p>
            <a:pPr marL="4763" algn="ctr"/>
            <a:endParaRPr lang="en-GB" sz="1100" dirty="0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AF9AAEF-EF84-46AE-8BDA-E48C44982B21}"/>
              </a:ext>
            </a:extLst>
          </p:cNvPr>
          <p:cNvGrpSpPr/>
          <p:nvPr/>
        </p:nvGrpSpPr>
        <p:grpSpPr bwMode="black">
          <a:xfrm>
            <a:off x="478620" y="5205844"/>
            <a:ext cx="1874216" cy="184667"/>
            <a:chOff x="3384178" y="3831044"/>
            <a:chExt cx="1874216" cy="138500"/>
          </a:xfrm>
        </p:grpSpPr>
        <p:grpSp>
          <p:nvGrpSpPr>
            <p:cNvPr id="39" name="Group 153">
              <a:extLst>
                <a:ext uri="{FF2B5EF4-FFF2-40B4-BE49-F238E27FC236}">
                  <a16:creationId xmlns:a16="http://schemas.microsoft.com/office/drawing/2014/main" id="{20BA2353-AB8F-48FD-AC9D-0859BFC8F086}"/>
                </a:ext>
              </a:extLst>
            </p:cNvPr>
            <p:cNvGrpSpPr>
              <a:grpSpLocks noChangeAspect="1"/>
            </p:cNvGrpSpPr>
            <p:nvPr/>
          </p:nvGrpSpPr>
          <p:grpSpPr bwMode="black">
            <a:xfrm>
              <a:off x="3384178" y="3849114"/>
              <a:ext cx="134459" cy="89640"/>
              <a:chOff x="-6357938" y="3122613"/>
              <a:chExt cx="1104900" cy="736600"/>
            </a:xfrm>
            <a:solidFill>
              <a:schemeClr val="bg1"/>
            </a:solidFill>
          </p:grpSpPr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60757F0A-5874-4A85-A5DA-13238C075090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6319838" y="3122613"/>
                <a:ext cx="1028700" cy="431800"/>
              </a:xfrm>
              <a:custGeom>
                <a:avLst/>
                <a:gdLst/>
                <a:ahLst/>
                <a:cxnLst>
                  <a:cxn ang="0">
                    <a:pos x="324" y="272"/>
                  </a:cxn>
                  <a:cxn ang="0">
                    <a:pos x="648" y="0"/>
                  </a:cxn>
                  <a:cxn ang="0">
                    <a:pos x="648" y="0"/>
                  </a:cxn>
                  <a:cxn ang="0">
                    <a:pos x="64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324" y="272"/>
                  </a:cxn>
                </a:cxnLst>
                <a:rect l="0" t="0" r="r" b="b"/>
                <a:pathLst>
                  <a:path w="648" h="272">
                    <a:moveTo>
                      <a:pt x="324" y="272"/>
                    </a:moveTo>
                    <a:lnTo>
                      <a:pt x="648" y="0"/>
                    </a:lnTo>
                    <a:lnTo>
                      <a:pt x="648" y="0"/>
                    </a:lnTo>
                    <a:lnTo>
                      <a:pt x="64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324" y="2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B5F93FAC-B9C9-4FEB-A6B4-781E1D2651DF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5621338" y="3154363"/>
                <a:ext cx="368300" cy="669925"/>
              </a:xfrm>
              <a:custGeom>
                <a:avLst/>
                <a:gdLst/>
                <a:ahLst/>
                <a:cxnLst>
                  <a:cxn ang="0">
                    <a:pos x="232" y="8"/>
                  </a:cxn>
                  <a:cxn ang="0">
                    <a:pos x="232" y="8"/>
                  </a:cxn>
                  <a:cxn ang="0">
                    <a:pos x="230" y="0"/>
                  </a:cxn>
                  <a:cxn ang="0">
                    <a:pos x="0" y="192"/>
                  </a:cxn>
                  <a:cxn ang="0">
                    <a:pos x="230" y="422"/>
                  </a:cxn>
                  <a:cxn ang="0">
                    <a:pos x="230" y="422"/>
                  </a:cxn>
                  <a:cxn ang="0">
                    <a:pos x="232" y="416"/>
                  </a:cxn>
                  <a:cxn ang="0">
                    <a:pos x="232" y="8"/>
                  </a:cxn>
                </a:cxnLst>
                <a:rect l="0" t="0" r="r" b="b"/>
                <a:pathLst>
                  <a:path w="232" h="422">
                    <a:moveTo>
                      <a:pt x="232" y="8"/>
                    </a:moveTo>
                    <a:lnTo>
                      <a:pt x="232" y="8"/>
                    </a:lnTo>
                    <a:lnTo>
                      <a:pt x="230" y="0"/>
                    </a:lnTo>
                    <a:lnTo>
                      <a:pt x="0" y="192"/>
                    </a:lnTo>
                    <a:lnTo>
                      <a:pt x="230" y="422"/>
                    </a:lnTo>
                    <a:lnTo>
                      <a:pt x="230" y="422"/>
                    </a:lnTo>
                    <a:lnTo>
                      <a:pt x="232" y="416"/>
                    </a:lnTo>
                    <a:lnTo>
                      <a:pt x="23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60BE88A3-CEE9-4D92-A183-66735F4A4538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6357938" y="3154363"/>
                <a:ext cx="368300" cy="6699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0" y="416"/>
                  </a:cxn>
                  <a:cxn ang="0">
                    <a:pos x="0" y="416"/>
                  </a:cxn>
                  <a:cxn ang="0">
                    <a:pos x="2" y="422"/>
                  </a:cxn>
                  <a:cxn ang="0">
                    <a:pos x="232" y="192"/>
                  </a:cxn>
                  <a:cxn ang="0">
                    <a:pos x="2" y="0"/>
                  </a:cxn>
                </a:cxnLst>
                <a:rect l="0" t="0" r="r" b="b"/>
                <a:pathLst>
                  <a:path w="232" h="422">
                    <a:moveTo>
                      <a:pt x="2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416"/>
                    </a:lnTo>
                    <a:lnTo>
                      <a:pt x="0" y="416"/>
                    </a:lnTo>
                    <a:lnTo>
                      <a:pt x="2" y="422"/>
                    </a:lnTo>
                    <a:lnTo>
                      <a:pt x="232" y="19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C691F365-DD0A-4877-AF83-A8B96BE4F57F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6323013" y="3487738"/>
                <a:ext cx="1035050" cy="371475"/>
              </a:xfrm>
              <a:custGeom>
                <a:avLst/>
                <a:gdLst/>
                <a:ahLst/>
                <a:cxnLst>
                  <a:cxn ang="0">
                    <a:pos x="420" y="0"/>
                  </a:cxn>
                  <a:cxn ang="0">
                    <a:pos x="336" y="72"/>
                  </a:cxn>
                  <a:cxn ang="0">
                    <a:pos x="336" y="72"/>
                  </a:cxn>
                  <a:cxn ang="0">
                    <a:pos x="330" y="74"/>
                  </a:cxn>
                  <a:cxn ang="0">
                    <a:pos x="326" y="74"/>
                  </a:cxn>
                  <a:cxn ang="0">
                    <a:pos x="326" y="74"/>
                  </a:cxn>
                  <a:cxn ang="0">
                    <a:pos x="322" y="74"/>
                  </a:cxn>
                  <a:cxn ang="0">
                    <a:pos x="316" y="72"/>
                  </a:cxn>
                  <a:cxn ang="0">
                    <a:pos x="232" y="0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6" y="234"/>
                  </a:cxn>
                  <a:cxn ang="0">
                    <a:pos x="646" y="234"/>
                  </a:cxn>
                  <a:cxn ang="0">
                    <a:pos x="646" y="234"/>
                  </a:cxn>
                  <a:cxn ang="0">
                    <a:pos x="652" y="232"/>
                  </a:cxn>
                  <a:cxn ang="0">
                    <a:pos x="420" y="0"/>
                  </a:cxn>
                </a:cxnLst>
                <a:rect l="0" t="0" r="r" b="b"/>
                <a:pathLst>
                  <a:path w="652" h="234">
                    <a:moveTo>
                      <a:pt x="420" y="0"/>
                    </a:moveTo>
                    <a:lnTo>
                      <a:pt x="336" y="72"/>
                    </a:lnTo>
                    <a:lnTo>
                      <a:pt x="336" y="72"/>
                    </a:lnTo>
                    <a:lnTo>
                      <a:pt x="330" y="74"/>
                    </a:lnTo>
                    <a:lnTo>
                      <a:pt x="326" y="74"/>
                    </a:lnTo>
                    <a:lnTo>
                      <a:pt x="326" y="74"/>
                    </a:lnTo>
                    <a:lnTo>
                      <a:pt x="322" y="74"/>
                    </a:lnTo>
                    <a:lnTo>
                      <a:pt x="316" y="72"/>
                    </a:lnTo>
                    <a:lnTo>
                      <a:pt x="232" y="0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6" y="234"/>
                    </a:lnTo>
                    <a:lnTo>
                      <a:pt x="646" y="234"/>
                    </a:lnTo>
                    <a:lnTo>
                      <a:pt x="646" y="234"/>
                    </a:lnTo>
                    <a:lnTo>
                      <a:pt x="652" y="232"/>
                    </a:lnTo>
                    <a:lnTo>
                      <a:pt x="4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1E5873A-C48F-4D1B-A549-7F478D5FFB2F}"/>
                </a:ext>
              </a:extLst>
            </p:cNvPr>
            <p:cNvSpPr txBox="1"/>
            <p:nvPr/>
          </p:nvSpPr>
          <p:spPr bwMode="black">
            <a:xfrm>
              <a:off x="3633397" y="3831044"/>
              <a:ext cx="1624997" cy="138500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4763"/>
              <a:r>
                <a:rPr lang="en-GB" sz="1200" dirty="0">
                  <a:solidFill>
                    <a:schemeClr val="bg1"/>
                  </a:solidFill>
                </a:rPr>
                <a:t>Clifford.Young@ipsos.com</a:t>
              </a:r>
            </a:p>
          </p:txBody>
        </p:sp>
      </p:grpSp>
      <p:pic>
        <p:nvPicPr>
          <p:cNvPr id="52" name="Picture Placeholder 3">
            <a:extLst>
              <a:ext uri="{FF2B5EF4-FFF2-40B4-BE49-F238E27FC236}">
                <a16:creationId xmlns:a16="http://schemas.microsoft.com/office/drawing/2014/main" id="{02A77098-27C7-4B41-85E0-6D63DB2669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6" t="12670" r="2411" b="4647"/>
          <a:stretch/>
        </p:blipFill>
        <p:spPr>
          <a:xfrm>
            <a:off x="786792" y="2353778"/>
            <a:ext cx="1280160" cy="1280160"/>
          </a:xfrm>
          <a:prstGeom prst="ellipse">
            <a:avLst/>
          </a:prstGeom>
        </p:spPr>
      </p:pic>
      <p:pic>
        <p:nvPicPr>
          <p:cNvPr id="61" name="Picture Placeholder 3">
            <a:extLst>
              <a:ext uri="{FF2B5EF4-FFF2-40B4-BE49-F238E27FC236}">
                <a16:creationId xmlns:a16="http://schemas.microsoft.com/office/drawing/2014/main" id="{0F3136C3-91C8-439A-89D6-60AF3FF7C9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3" t="-1529" r="9604" b="20170"/>
          <a:stretch/>
        </p:blipFill>
        <p:spPr>
          <a:xfrm>
            <a:off x="7110480" y="2340153"/>
            <a:ext cx="1252514" cy="1280160"/>
          </a:xfrm>
          <a:prstGeom prst="ellipse">
            <a:avLst/>
          </a:prstGeom>
        </p:spPr>
      </p:pic>
      <p:pic>
        <p:nvPicPr>
          <p:cNvPr id="53" name="Picture Placeholder 3">
            <a:extLst>
              <a:ext uri="{FF2B5EF4-FFF2-40B4-BE49-F238E27FC236}">
                <a16:creationId xmlns:a16="http://schemas.microsoft.com/office/drawing/2014/main" id="{3C8FB9C6-7D31-4714-91B0-A74D9526C2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765" y="2338071"/>
            <a:ext cx="1215773" cy="1280160"/>
          </a:xfrm>
          <a:prstGeom prst="ellipse">
            <a:avLst/>
          </a:prstGeom>
        </p:spPr>
      </p:pic>
      <p:pic>
        <p:nvPicPr>
          <p:cNvPr id="55" name="Picture Placeholder 3">
            <a:extLst>
              <a:ext uri="{FF2B5EF4-FFF2-40B4-BE49-F238E27FC236}">
                <a16:creationId xmlns:a16="http://schemas.microsoft.com/office/drawing/2014/main" id="{7C7C3BD4-AA70-4257-BB0B-81833FF19C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7"/>
          <a:stretch/>
        </p:blipFill>
        <p:spPr>
          <a:xfrm>
            <a:off x="2953181" y="2352166"/>
            <a:ext cx="1197533" cy="1280160"/>
          </a:xfrm>
          <a:prstGeom prst="ellipse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A56E6F2-2590-4F03-860F-DBA14F04F656}"/>
              </a:ext>
            </a:extLst>
          </p:cNvPr>
          <p:cNvCxnSpPr/>
          <p:nvPr/>
        </p:nvCxnSpPr>
        <p:spPr>
          <a:xfrm>
            <a:off x="3541936" y="3544983"/>
            <a:ext cx="0" cy="896471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 type="none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14F0163-34F6-403C-85B2-3D8499B99B4C}"/>
              </a:ext>
            </a:extLst>
          </p:cNvPr>
          <p:cNvCxnSpPr/>
          <p:nvPr/>
        </p:nvCxnSpPr>
        <p:spPr>
          <a:xfrm>
            <a:off x="2764696" y="4448080"/>
            <a:ext cx="155448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8DB258C-BE88-45F9-9833-4BAD34D2B214}"/>
              </a:ext>
            </a:extLst>
          </p:cNvPr>
          <p:cNvCxnSpPr/>
          <p:nvPr/>
        </p:nvCxnSpPr>
        <p:spPr>
          <a:xfrm>
            <a:off x="5600700" y="3551609"/>
            <a:ext cx="0" cy="896471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 type="none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F537736-5D89-4485-99BC-ABB0725D9243}"/>
              </a:ext>
            </a:extLst>
          </p:cNvPr>
          <p:cNvCxnSpPr/>
          <p:nvPr/>
        </p:nvCxnSpPr>
        <p:spPr>
          <a:xfrm>
            <a:off x="4823460" y="4454706"/>
            <a:ext cx="155448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23184A3-0186-4944-A9C0-06270EBD5ED4}"/>
              </a:ext>
            </a:extLst>
          </p:cNvPr>
          <p:cNvCxnSpPr/>
          <p:nvPr/>
        </p:nvCxnSpPr>
        <p:spPr>
          <a:xfrm>
            <a:off x="7728045" y="3537961"/>
            <a:ext cx="0" cy="896471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 type="none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2F1B6DE-C429-4B47-B4F0-BD3C0A7FCE4E}"/>
              </a:ext>
            </a:extLst>
          </p:cNvPr>
          <p:cNvCxnSpPr/>
          <p:nvPr/>
        </p:nvCxnSpPr>
        <p:spPr>
          <a:xfrm>
            <a:off x="6950805" y="4441058"/>
            <a:ext cx="155448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54CFD588-1F03-4D37-B98F-6AD35F952461}"/>
              </a:ext>
            </a:extLst>
          </p:cNvPr>
          <p:cNvSpPr txBox="1"/>
          <p:nvPr/>
        </p:nvSpPr>
        <p:spPr>
          <a:xfrm>
            <a:off x="2668338" y="4571146"/>
            <a:ext cx="18288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GB" sz="1900" b="1" dirty="0">
                <a:solidFill>
                  <a:schemeClr val="bg1"/>
                </a:solidFill>
              </a:rPr>
              <a:t>Mark Polyak</a:t>
            </a:r>
          </a:p>
          <a:p>
            <a:pPr marL="4763" algn="ctr"/>
            <a:r>
              <a:rPr lang="en-GB" sz="1400" dirty="0">
                <a:solidFill>
                  <a:schemeClr val="bg1"/>
                </a:solidFill>
              </a:rPr>
              <a:t>SVP, Ipsos</a:t>
            </a:r>
          </a:p>
          <a:p>
            <a:pPr marL="4763" algn="ctr"/>
            <a:endParaRPr lang="en-GB" sz="1100" dirty="0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F454142-AD2F-4F15-B105-B0EB9D86C8D7}"/>
              </a:ext>
            </a:extLst>
          </p:cNvPr>
          <p:cNvGrpSpPr/>
          <p:nvPr/>
        </p:nvGrpSpPr>
        <p:grpSpPr bwMode="black">
          <a:xfrm>
            <a:off x="2661781" y="5202369"/>
            <a:ext cx="1790603" cy="184666"/>
            <a:chOff x="3384178" y="3831044"/>
            <a:chExt cx="1790603" cy="138499"/>
          </a:xfrm>
        </p:grpSpPr>
        <p:grpSp>
          <p:nvGrpSpPr>
            <p:cNvPr id="83" name="Group 153">
              <a:extLst>
                <a:ext uri="{FF2B5EF4-FFF2-40B4-BE49-F238E27FC236}">
                  <a16:creationId xmlns:a16="http://schemas.microsoft.com/office/drawing/2014/main" id="{9D64E9E3-F4B5-43FB-B950-8FFF78A33BFA}"/>
                </a:ext>
              </a:extLst>
            </p:cNvPr>
            <p:cNvGrpSpPr>
              <a:grpSpLocks noChangeAspect="1"/>
            </p:cNvGrpSpPr>
            <p:nvPr/>
          </p:nvGrpSpPr>
          <p:grpSpPr bwMode="black">
            <a:xfrm>
              <a:off x="3384178" y="3849114"/>
              <a:ext cx="134459" cy="89640"/>
              <a:chOff x="-6357938" y="3122613"/>
              <a:chExt cx="1104900" cy="736600"/>
            </a:xfrm>
            <a:solidFill>
              <a:schemeClr val="bg1"/>
            </a:solidFill>
          </p:grpSpPr>
          <p:sp>
            <p:nvSpPr>
              <p:cNvPr id="85" name="Freeform 7">
                <a:extLst>
                  <a:ext uri="{FF2B5EF4-FFF2-40B4-BE49-F238E27FC236}">
                    <a16:creationId xmlns:a16="http://schemas.microsoft.com/office/drawing/2014/main" id="{071D2A37-F67C-43BE-85EA-B0E0495849C9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6319838" y="3122613"/>
                <a:ext cx="1028700" cy="431800"/>
              </a:xfrm>
              <a:custGeom>
                <a:avLst/>
                <a:gdLst/>
                <a:ahLst/>
                <a:cxnLst>
                  <a:cxn ang="0">
                    <a:pos x="324" y="272"/>
                  </a:cxn>
                  <a:cxn ang="0">
                    <a:pos x="648" y="0"/>
                  </a:cxn>
                  <a:cxn ang="0">
                    <a:pos x="648" y="0"/>
                  </a:cxn>
                  <a:cxn ang="0">
                    <a:pos x="64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324" y="272"/>
                  </a:cxn>
                </a:cxnLst>
                <a:rect l="0" t="0" r="r" b="b"/>
                <a:pathLst>
                  <a:path w="648" h="272">
                    <a:moveTo>
                      <a:pt x="324" y="272"/>
                    </a:moveTo>
                    <a:lnTo>
                      <a:pt x="648" y="0"/>
                    </a:lnTo>
                    <a:lnTo>
                      <a:pt x="648" y="0"/>
                    </a:lnTo>
                    <a:lnTo>
                      <a:pt x="64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324" y="2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86" name="Freeform 8">
                <a:extLst>
                  <a:ext uri="{FF2B5EF4-FFF2-40B4-BE49-F238E27FC236}">
                    <a16:creationId xmlns:a16="http://schemas.microsoft.com/office/drawing/2014/main" id="{67267386-7403-495E-ACA0-00669F6363D7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5621338" y="3154363"/>
                <a:ext cx="368300" cy="669925"/>
              </a:xfrm>
              <a:custGeom>
                <a:avLst/>
                <a:gdLst/>
                <a:ahLst/>
                <a:cxnLst>
                  <a:cxn ang="0">
                    <a:pos x="232" y="8"/>
                  </a:cxn>
                  <a:cxn ang="0">
                    <a:pos x="232" y="8"/>
                  </a:cxn>
                  <a:cxn ang="0">
                    <a:pos x="230" y="0"/>
                  </a:cxn>
                  <a:cxn ang="0">
                    <a:pos x="0" y="192"/>
                  </a:cxn>
                  <a:cxn ang="0">
                    <a:pos x="230" y="422"/>
                  </a:cxn>
                  <a:cxn ang="0">
                    <a:pos x="230" y="422"/>
                  </a:cxn>
                  <a:cxn ang="0">
                    <a:pos x="232" y="416"/>
                  </a:cxn>
                  <a:cxn ang="0">
                    <a:pos x="232" y="8"/>
                  </a:cxn>
                </a:cxnLst>
                <a:rect l="0" t="0" r="r" b="b"/>
                <a:pathLst>
                  <a:path w="232" h="422">
                    <a:moveTo>
                      <a:pt x="232" y="8"/>
                    </a:moveTo>
                    <a:lnTo>
                      <a:pt x="232" y="8"/>
                    </a:lnTo>
                    <a:lnTo>
                      <a:pt x="230" y="0"/>
                    </a:lnTo>
                    <a:lnTo>
                      <a:pt x="0" y="192"/>
                    </a:lnTo>
                    <a:lnTo>
                      <a:pt x="230" y="422"/>
                    </a:lnTo>
                    <a:lnTo>
                      <a:pt x="230" y="422"/>
                    </a:lnTo>
                    <a:lnTo>
                      <a:pt x="232" y="416"/>
                    </a:lnTo>
                    <a:lnTo>
                      <a:pt x="23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87" name="Freeform 9">
                <a:extLst>
                  <a:ext uri="{FF2B5EF4-FFF2-40B4-BE49-F238E27FC236}">
                    <a16:creationId xmlns:a16="http://schemas.microsoft.com/office/drawing/2014/main" id="{A360A0BE-CA71-4B3B-BD50-5F36F244B8A3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6357938" y="3154363"/>
                <a:ext cx="368300" cy="6699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0" y="416"/>
                  </a:cxn>
                  <a:cxn ang="0">
                    <a:pos x="0" y="416"/>
                  </a:cxn>
                  <a:cxn ang="0">
                    <a:pos x="2" y="422"/>
                  </a:cxn>
                  <a:cxn ang="0">
                    <a:pos x="232" y="192"/>
                  </a:cxn>
                  <a:cxn ang="0">
                    <a:pos x="2" y="0"/>
                  </a:cxn>
                </a:cxnLst>
                <a:rect l="0" t="0" r="r" b="b"/>
                <a:pathLst>
                  <a:path w="232" h="422">
                    <a:moveTo>
                      <a:pt x="2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416"/>
                    </a:lnTo>
                    <a:lnTo>
                      <a:pt x="0" y="416"/>
                    </a:lnTo>
                    <a:lnTo>
                      <a:pt x="2" y="422"/>
                    </a:lnTo>
                    <a:lnTo>
                      <a:pt x="232" y="19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88" name="Freeform 10">
                <a:extLst>
                  <a:ext uri="{FF2B5EF4-FFF2-40B4-BE49-F238E27FC236}">
                    <a16:creationId xmlns:a16="http://schemas.microsoft.com/office/drawing/2014/main" id="{53B68574-90FB-42D2-8BD5-3F6196D4BD64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6323013" y="3487738"/>
                <a:ext cx="1035050" cy="371475"/>
              </a:xfrm>
              <a:custGeom>
                <a:avLst/>
                <a:gdLst/>
                <a:ahLst/>
                <a:cxnLst>
                  <a:cxn ang="0">
                    <a:pos x="420" y="0"/>
                  </a:cxn>
                  <a:cxn ang="0">
                    <a:pos x="336" y="72"/>
                  </a:cxn>
                  <a:cxn ang="0">
                    <a:pos x="336" y="72"/>
                  </a:cxn>
                  <a:cxn ang="0">
                    <a:pos x="330" y="74"/>
                  </a:cxn>
                  <a:cxn ang="0">
                    <a:pos x="326" y="74"/>
                  </a:cxn>
                  <a:cxn ang="0">
                    <a:pos x="326" y="74"/>
                  </a:cxn>
                  <a:cxn ang="0">
                    <a:pos x="322" y="74"/>
                  </a:cxn>
                  <a:cxn ang="0">
                    <a:pos x="316" y="72"/>
                  </a:cxn>
                  <a:cxn ang="0">
                    <a:pos x="232" y="0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6" y="234"/>
                  </a:cxn>
                  <a:cxn ang="0">
                    <a:pos x="646" y="234"/>
                  </a:cxn>
                  <a:cxn ang="0">
                    <a:pos x="646" y="234"/>
                  </a:cxn>
                  <a:cxn ang="0">
                    <a:pos x="652" y="232"/>
                  </a:cxn>
                  <a:cxn ang="0">
                    <a:pos x="420" y="0"/>
                  </a:cxn>
                </a:cxnLst>
                <a:rect l="0" t="0" r="r" b="b"/>
                <a:pathLst>
                  <a:path w="652" h="234">
                    <a:moveTo>
                      <a:pt x="420" y="0"/>
                    </a:moveTo>
                    <a:lnTo>
                      <a:pt x="336" y="72"/>
                    </a:lnTo>
                    <a:lnTo>
                      <a:pt x="336" y="72"/>
                    </a:lnTo>
                    <a:lnTo>
                      <a:pt x="330" y="74"/>
                    </a:lnTo>
                    <a:lnTo>
                      <a:pt x="326" y="74"/>
                    </a:lnTo>
                    <a:lnTo>
                      <a:pt x="326" y="74"/>
                    </a:lnTo>
                    <a:lnTo>
                      <a:pt x="322" y="74"/>
                    </a:lnTo>
                    <a:lnTo>
                      <a:pt x="316" y="72"/>
                    </a:lnTo>
                    <a:lnTo>
                      <a:pt x="232" y="0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6" y="234"/>
                    </a:lnTo>
                    <a:lnTo>
                      <a:pt x="646" y="234"/>
                    </a:lnTo>
                    <a:lnTo>
                      <a:pt x="646" y="234"/>
                    </a:lnTo>
                    <a:lnTo>
                      <a:pt x="652" y="232"/>
                    </a:lnTo>
                    <a:lnTo>
                      <a:pt x="4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C56D35C-4614-4647-A649-3129764A7444}"/>
                </a:ext>
              </a:extLst>
            </p:cNvPr>
            <p:cNvSpPr txBox="1"/>
            <p:nvPr/>
          </p:nvSpPr>
          <p:spPr bwMode="black">
            <a:xfrm>
              <a:off x="3633397" y="3831044"/>
              <a:ext cx="154138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4763"/>
              <a:r>
                <a:rPr lang="en-GB" sz="1200" dirty="0">
                  <a:solidFill>
                    <a:schemeClr val="bg1"/>
                  </a:solidFill>
                </a:rPr>
                <a:t>Mark.Polyak@ipsos.com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F4A89864-6ADE-471A-BF97-FF0B7A9F5AEC}"/>
              </a:ext>
            </a:extLst>
          </p:cNvPr>
          <p:cNvSpPr txBox="1"/>
          <p:nvPr/>
        </p:nvSpPr>
        <p:spPr>
          <a:xfrm>
            <a:off x="4707764" y="4578464"/>
            <a:ext cx="18288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GB" sz="1900" b="1" dirty="0">
                <a:solidFill>
                  <a:schemeClr val="bg1"/>
                </a:solidFill>
              </a:rPr>
              <a:t>Chris Jackson</a:t>
            </a:r>
          </a:p>
          <a:p>
            <a:pPr marL="4763" algn="ctr"/>
            <a:r>
              <a:rPr lang="en-GB" sz="1400" dirty="0">
                <a:solidFill>
                  <a:schemeClr val="bg1"/>
                </a:solidFill>
              </a:rPr>
              <a:t>VP, Ipsos</a:t>
            </a:r>
          </a:p>
          <a:p>
            <a:pPr marL="4763" algn="ctr"/>
            <a:endParaRPr lang="en-GB" sz="1100" dirty="0">
              <a:solidFill>
                <a:schemeClr val="bg1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B5E308C-9CCC-4CED-A915-9F303F25750D}"/>
              </a:ext>
            </a:extLst>
          </p:cNvPr>
          <p:cNvGrpSpPr/>
          <p:nvPr/>
        </p:nvGrpSpPr>
        <p:grpSpPr bwMode="black">
          <a:xfrm>
            <a:off x="4673911" y="5209687"/>
            <a:ext cx="1850491" cy="184666"/>
            <a:chOff x="3384178" y="3831044"/>
            <a:chExt cx="1850491" cy="138499"/>
          </a:xfrm>
        </p:grpSpPr>
        <p:grpSp>
          <p:nvGrpSpPr>
            <p:cNvPr id="91" name="Group 153">
              <a:extLst>
                <a:ext uri="{FF2B5EF4-FFF2-40B4-BE49-F238E27FC236}">
                  <a16:creationId xmlns:a16="http://schemas.microsoft.com/office/drawing/2014/main" id="{946B8B86-B28A-4807-9576-E13450607AB7}"/>
                </a:ext>
              </a:extLst>
            </p:cNvPr>
            <p:cNvGrpSpPr>
              <a:grpSpLocks noChangeAspect="1"/>
            </p:cNvGrpSpPr>
            <p:nvPr/>
          </p:nvGrpSpPr>
          <p:grpSpPr bwMode="black">
            <a:xfrm>
              <a:off x="3384178" y="3849114"/>
              <a:ext cx="134459" cy="89640"/>
              <a:chOff x="-6357938" y="3122613"/>
              <a:chExt cx="1104900" cy="736600"/>
            </a:xfrm>
            <a:solidFill>
              <a:schemeClr val="bg1"/>
            </a:solidFill>
          </p:grpSpPr>
          <p:sp>
            <p:nvSpPr>
              <p:cNvPr id="93" name="Freeform 7">
                <a:extLst>
                  <a:ext uri="{FF2B5EF4-FFF2-40B4-BE49-F238E27FC236}">
                    <a16:creationId xmlns:a16="http://schemas.microsoft.com/office/drawing/2014/main" id="{7FFFB490-93A6-4AE3-8FC0-80D1B735F259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6319838" y="3122613"/>
                <a:ext cx="1028700" cy="431800"/>
              </a:xfrm>
              <a:custGeom>
                <a:avLst/>
                <a:gdLst/>
                <a:ahLst/>
                <a:cxnLst>
                  <a:cxn ang="0">
                    <a:pos x="324" y="272"/>
                  </a:cxn>
                  <a:cxn ang="0">
                    <a:pos x="648" y="0"/>
                  </a:cxn>
                  <a:cxn ang="0">
                    <a:pos x="648" y="0"/>
                  </a:cxn>
                  <a:cxn ang="0">
                    <a:pos x="64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324" y="272"/>
                  </a:cxn>
                </a:cxnLst>
                <a:rect l="0" t="0" r="r" b="b"/>
                <a:pathLst>
                  <a:path w="648" h="272">
                    <a:moveTo>
                      <a:pt x="324" y="272"/>
                    </a:moveTo>
                    <a:lnTo>
                      <a:pt x="648" y="0"/>
                    </a:lnTo>
                    <a:lnTo>
                      <a:pt x="648" y="0"/>
                    </a:lnTo>
                    <a:lnTo>
                      <a:pt x="64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324" y="2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94" name="Freeform 8">
                <a:extLst>
                  <a:ext uri="{FF2B5EF4-FFF2-40B4-BE49-F238E27FC236}">
                    <a16:creationId xmlns:a16="http://schemas.microsoft.com/office/drawing/2014/main" id="{41BFC796-6F5C-4F92-B490-5C2CF00AB6EC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5621338" y="3154363"/>
                <a:ext cx="368300" cy="669925"/>
              </a:xfrm>
              <a:custGeom>
                <a:avLst/>
                <a:gdLst/>
                <a:ahLst/>
                <a:cxnLst>
                  <a:cxn ang="0">
                    <a:pos x="232" y="8"/>
                  </a:cxn>
                  <a:cxn ang="0">
                    <a:pos x="232" y="8"/>
                  </a:cxn>
                  <a:cxn ang="0">
                    <a:pos x="230" y="0"/>
                  </a:cxn>
                  <a:cxn ang="0">
                    <a:pos x="0" y="192"/>
                  </a:cxn>
                  <a:cxn ang="0">
                    <a:pos x="230" y="422"/>
                  </a:cxn>
                  <a:cxn ang="0">
                    <a:pos x="230" y="422"/>
                  </a:cxn>
                  <a:cxn ang="0">
                    <a:pos x="232" y="416"/>
                  </a:cxn>
                  <a:cxn ang="0">
                    <a:pos x="232" y="8"/>
                  </a:cxn>
                </a:cxnLst>
                <a:rect l="0" t="0" r="r" b="b"/>
                <a:pathLst>
                  <a:path w="232" h="422">
                    <a:moveTo>
                      <a:pt x="232" y="8"/>
                    </a:moveTo>
                    <a:lnTo>
                      <a:pt x="232" y="8"/>
                    </a:lnTo>
                    <a:lnTo>
                      <a:pt x="230" y="0"/>
                    </a:lnTo>
                    <a:lnTo>
                      <a:pt x="0" y="192"/>
                    </a:lnTo>
                    <a:lnTo>
                      <a:pt x="230" y="422"/>
                    </a:lnTo>
                    <a:lnTo>
                      <a:pt x="230" y="422"/>
                    </a:lnTo>
                    <a:lnTo>
                      <a:pt x="232" y="416"/>
                    </a:lnTo>
                    <a:lnTo>
                      <a:pt x="23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95" name="Freeform 9">
                <a:extLst>
                  <a:ext uri="{FF2B5EF4-FFF2-40B4-BE49-F238E27FC236}">
                    <a16:creationId xmlns:a16="http://schemas.microsoft.com/office/drawing/2014/main" id="{0AFE8ED1-B98E-4D55-A6CC-F29B19B6644B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6357938" y="3154363"/>
                <a:ext cx="368300" cy="6699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0" y="416"/>
                  </a:cxn>
                  <a:cxn ang="0">
                    <a:pos x="0" y="416"/>
                  </a:cxn>
                  <a:cxn ang="0">
                    <a:pos x="2" y="422"/>
                  </a:cxn>
                  <a:cxn ang="0">
                    <a:pos x="232" y="192"/>
                  </a:cxn>
                  <a:cxn ang="0">
                    <a:pos x="2" y="0"/>
                  </a:cxn>
                </a:cxnLst>
                <a:rect l="0" t="0" r="r" b="b"/>
                <a:pathLst>
                  <a:path w="232" h="422">
                    <a:moveTo>
                      <a:pt x="2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416"/>
                    </a:lnTo>
                    <a:lnTo>
                      <a:pt x="0" y="416"/>
                    </a:lnTo>
                    <a:lnTo>
                      <a:pt x="2" y="422"/>
                    </a:lnTo>
                    <a:lnTo>
                      <a:pt x="232" y="19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96" name="Freeform 10">
                <a:extLst>
                  <a:ext uri="{FF2B5EF4-FFF2-40B4-BE49-F238E27FC236}">
                    <a16:creationId xmlns:a16="http://schemas.microsoft.com/office/drawing/2014/main" id="{FA5E68BF-64A5-4AE9-A0CF-BE6A3B25A779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6323013" y="3487738"/>
                <a:ext cx="1035050" cy="371475"/>
              </a:xfrm>
              <a:custGeom>
                <a:avLst/>
                <a:gdLst/>
                <a:ahLst/>
                <a:cxnLst>
                  <a:cxn ang="0">
                    <a:pos x="420" y="0"/>
                  </a:cxn>
                  <a:cxn ang="0">
                    <a:pos x="336" y="72"/>
                  </a:cxn>
                  <a:cxn ang="0">
                    <a:pos x="336" y="72"/>
                  </a:cxn>
                  <a:cxn ang="0">
                    <a:pos x="330" y="74"/>
                  </a:cxn>
                  <a:cxn ang="0">
                    <a:pos x="326" y="74"/>
                  </a:cxn>
                  <a:cxn ang="0">
                    <a:pos x="326" y="74"/>
                  </a:cxn>
                  <a:cxn ang="0">
                    <a:pos x="322" y="74"/>
                  </a:cxn>
                  <a:cxn ang="0">
                    <a:pos x="316" y="72"/>
                  </a:cxn>
                  <a:cxn ang="0">
                    <a:pos x="232" y="0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6" y="234"/>
                  </a:cxn>
                  <a:cxn ang="0">
                    <a:pos x="646" y="234"/>
                  </a:cxn>
                  <a:cxn ang="0">
                    <a:pos x="646" y="234"/>
                  </a:cxn>
                  <a:cxn ang="0">
                    <a:pos x="652" y="232"/>
                  </a:cxn>
                  <a:cxn ang="0">
                    <a:pos x="420" y="0"/>
                  </a:cxn>
                </a:cxnLst>
                <a:rect l="0" t="0" r="r" b="b"/>
                <a:pathLst>
                  <a:path w="652" h="234">
                    <a:moveTo>
                      <a:pt x="420" y="0"/>
                    </a:moveTo>
                    <a:lnTo>
                      <a:pt x="336" y="72"/>
                    </a:lnTo>
                    <a:lnTo>
                      <a:pt x="336" y="72"/>
                    </a:lnTo>
                    <a:lnTo>
                      <a:pt x="330" y="74"/>
                    </a:lnTo>
                    <a:lnTo>
                      <a:pt x="326" y="74"/>
                    </a:lnTo>
                    <a:lnTo>
                      <a:pt x="326" y="74"/>
                    </a:lnTo>
                    <a:lnTo>
                      <a:pt x="322" y="74"/>
                    </a:lnTo>
                    <a:lnTo>
                      <a:pt x="316" y="72"/>
                    </a:lnTo>
                    <a:lnTo>
                      <a:pt x="232" y="0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6" y="234"/>
                    </a:lnTo>
                    <a:lnTo>
                      <a:pt x="646" y="234"/>
                    </a:lnTo>
                    <a:lnTo>
                      <a:pt x="646" y="234"/>
                    </a:lnTo>
                    <a:lnTo>
                      <a:pt x="652" y="232"/>
                    </a:lnTo>
                    <a:lnTo>
                      <a:pt x="4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8C23A69-ABD1-42E4-9005-D69CEA76C0D3}"/>
                </a:ext>
              </a:extLst>
            </p:cNvPr>
            <p:cNvSpPr txBox="1"/>
            <p:nvPr/>
          </p:nvSpPr>
          <p:spPr bwMode="black">
            <a:xfrm>
              <a:off x="3633397" y="3831044"/>
              <a:ext cx="1601272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4763"/>
              <a:r>
                <a:rPr lang="en-GB" sz="1200" dirty="0">
                  <a:solidFill>
                    <a:schemeClr val="bg1"/>
                  </a:solidFill>
                </a:rPr>
                <a:t>Chris.Jackson@ipsos.com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B114923F-89FF-42F6-AB33-4F0749C0D35A}"/>
              </a:ext>
            </a:extLst>
          </p:cNvPr>
          <p:cNvSpPr txBox="1"/>
          <p:nvPr/>
        </p:nvSpPr>
        <p:spPr>
          <a:xfrm>
            <a:off x="6841621" y="4567646"/>
            <a:ext cx="18288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GB" sz="1900" b="1" dirty="0">
                <a:solidFill>
                  <a:schemeClr val="bg1"/>
                </a:solidFill>
              </a:rPr>
              <a:t>Mallory Newall</a:t>
            </a:r>
          </a:p>
          <a:p>
            <a:pPr marL="4763" algn="ctr"/>
            <a:r>
              <a:rPr lang="en-GB" sz="1400" dirty="0">
                <a:solidFill>
                  <a:schemeClr val="bg1"/>
                </a:solidFill>
              </a:rPr>
              <a:t>Director, Ipsos</a:t>
            </a:r>
          </a:p>
          <a:p>
            <a:pPr marL="4763" algn="ctr"/>
            <a:endParaRPr lang="en-GB" sz="1100" dirty="0">
              <a:solidFill>
                <a:schemeClr val="bg1"/>
              </a:solidFill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F6CF28C-DFCB-48C9-8D7F-0B4FCCA33173}"/>
              </a:ext>
            </a:extLst>
          </p:cNvPr>
          <p:cNvGrpSpPr/>
          <p:nvPr/>
        </p:nvGrpSpPr>
        <p:grpSpPr bwMode="black">
          <a:xfrm>
            <a:off x="6766824" y="5198869"/>
            <a:ext cx="1955648" cy="184666"/>
            <a:chOff x="3384178" y="3831044"/>
            <a:chExt cx="1955648" cy="138499"/>
          </a:xfrm>
        </p:grpSpPr>
        <p:grpSp>
          <p:nvGrpSpPr>
            <p:cNvPr id="99" name="Group 153">
              <a:extLst>
                <a:ext uri="{FF2B5EF4-FFF2-40B4-BE49-F238E27FC236}">
                  <a16:creationId xmlns:a16="http://schemas.microsoft.com/office/drawing/2014/main" id="{BEA89B29-055A-44D9-9CE1-E7C2FD285C30}"/>
                </a:ext>
              </a:extLst>
            </p:cNvPr>
            <p:cNvGrpSpPr>
              <a:grpSpLocks noChangeAspect="1"/>
            </p:cNvGrpSpPr>
            <p:nvPr/>
          </p:nvGrpSpPr>
          <p:grpSpPr bwMode="black">
            <a:xfrm>
              <a:off x="3384178" y="3849114"/>
              <a:ext cx="134459" cy="89640"/>
              <a:chOff x="-6357938" y="3122613"/>
              <a:chExt cx="1104900" cy="736600"/>
            </a:xfrm>
            <a:solidFill>
              <a:schemeClr val="bg1"/>
            </a:solidFill>
          </p:grpSpPr>
          <p:sp>
            <p:nvSpPr>
              <p:cNvPr id="101" name="Freeform 7">
                <a:extLst>
                  <a:ext uri="{FF2B5EF4-FFF2-40B4-BE49-F238E27FC236}">
                    <a16:creationId xmlns:a16="http://schemas.microsoft.com/office/drawing/2014/main" id="{22DDE431-A4C5-4D32-A541-A8E5518BE46E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6319838" y="3122613"/>
                <a:ext cx="1028700" cy="431800"/>
              </a:xfrm>
              <a:custGeom>
                <a:avLst/>
                <a:gdLst/>
                <a:ahLst/>
                <a:cxnLst>
                  <a:cxn ang="0">
                    <a:pos x="324" y="272"/>
                  </a:cxn>
                  <a:cxn ang="0">
                    <a:pos x="648" y="0"/>
                  </a:cxn>
                  <a:cxn ang="0">
                    <a:pos x="648" y="0"/>
                  </a:cxn>
                  <a:cxn ang="0">
                    <a:pos x="64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324" y="272"/>
                  </a:cxn>
                </a:cxnLst>
                <a:rect l="0" t="0" r="r" b="b"/>
                <a:pathLst>
                  <a:path w="648" h="272">
                    <a:moveTo>
                      <a:pt x="324" y="272"/>
                    </a:moveTo>
                    <a:lnTo>
                      <a:pt x="648" y="0"/>
                    </a:lnTo>
                    <a:lnTo>
                      <a:pt x="648" y="0"/>
                    </a:lnTo>
                    <a:lnTo>
                      <a:pt x="64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324" y="2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102" name="Freeform 8">
                <a:extLst>
                  <a:ext uri="{FF2B5EF4-FFF2-40B4-BE49-F238E27FC236}">
                    <a16:creationId xmlns:a16="http://schemas.microsoft.com/office/drawing/2014/main" id="{6605F922-9D8F-4DC7-8F91-F364F7A66300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5621338" y="3154363"/>
                <a:ext cx="368300" cy="669925"/>
              </a:xfrm>
              <a:custGeom>
                <a:avLst/>
                <a:gdLst/>
                <a:ahLst/>
                <a:cxnLst>
                  <a:cxn ang="0">
                    <a:pos x="232" y="8"/>
                  </a:cxn>
                  <a:cxn ang="0">
                    <a:pos x="232" y="8"/>
                  </a:cxn>
                  <a:cxn ang="0">
                    <a:pos x="230" y="0"/>
                  </a:cxn>
                  <a:cxn ang="0">
                    <a:pos x="0" y="192"/>
                  </a:cxn>
                  <a:cxn ang="0">
                    <a:pos x="230" y="422"/>
                  </a:cxn>
                  <a:cxn ang="0">
                    <a:pos x="230" y="422"/>
                  </a:cxn>
                  <a:cxn ang="0">
                    <a:pos x="232" y="416"/>
                  </a:cxn>
                  <a:cxn ang="0">
                    <a:pos x="232" y="8"/>
                  </a:cxn>
                </a:cxnLst>
                <a:rect l="0" t="0" r="r" b="b"/>
                <a:pathLst>
                  <a:path w="232" h="422">
                    <a:moveTo>
                      <a:pt x="232" y="8"/>
                    </a:moveTo>
                    <a:lnTo>
                      <a:pt x="232" y="8"/>
                    </a:lnTo>
                    <a:lnTo>
                      <a:pt x="230" y="0"/>
                    </a:lnTo>
                    <a:lnTo>
                      <a:pt x="0" y="192"/>
                    </a:lnTo>
                    <a:lnTo>
                      <a:pt x="230" y="422"/>
                    </a:lnTo>
                    <a:lnTo>
                      <a:pt x="230" y="422"/>
                    </a:lnTo>
                    <a:lnTo>
                      <a:pt x="232" y="416"/>
                    </a:lnTo>
                    <a:lnTo>
                      <a:pt x="23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103" name="Freeform 9">
                <a:extLst>
                  <a:ext uri="{FF2B5EF4-FFF2-40B4-BE49-F238E27FC236}">
                    <a16:creationId xmlns:a16="http://schemas.microsoft.com/office/drawing/2014/main" id="{85D43016-032C-45D9-8E56-A738B6B54E1C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6357938" y="3154363"/>
                <a:ext cx="368300" cy="6699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0" y="416"/>
                  </a:cxn>
                  <a:cxn ang="0">
                    <a:pos x="0" y="416"/>
                  </a:cxn>
                  <a:cxn ang="0">
                    <a:pos x="2" y="422"/>
                  </a:cxn>
                  <a:cxn ang="0">
                    <a:pos x="232" y="192"/>
                  </a:cxn>
                  <a:cxn ang="0">
                    <a:pos x="2" y="0"/>
                  </a:cxn>
                </a:cxnLst>
                <a:rect l="0" t="0" r="r" b="b"/>
                <a:pathLst>
                  <a:path w="232" h="422">
                    <a:moveTo>
                      <a:pt x="2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416"/>
                    </a:lnTo>
                    <a:lnTo>
                      <a:pt x="0" y="416"/>
                    </a:lnTo>
                    <a:lnTo>
                      <a:pt x="2" y="422"/>
                    </a:lnTo>
                    <a:lnTo>
                      <a:pt x="232" y="19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104" name="Freeform 10">
                <a:extLst>
                  <a:ext uri="{FF2B5EF4-FFF2-40B4-BE49-F238E27FC236}">
                    <a16:creationId xmlns:a16="http://schemas.microsoft.com/office/drawing/2014/main" id="{8D0D54DD-572B-4C43-97AA-AD126F46DDA7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-6323013" y="3487738"/>
                <a:ext cx="1035050" cy="371475"/>
              </a:xfrm>
              <a:custGeom>
                <a:avLst/>
                <a:gdLst/>
                <a:ahLst/>
                <a:cxnLst>
                  <a:cxn ang="0">
                    <a:pos x="420" y="0"/>
                  </a:cxn>
                  <a:cxn ang="0">
                    <a:pos x="336" y="72"/>
                  </a:cxn>
                  <a:cxn ang="0">
                    <a:pos x="336" y="72"/>
                  </a:cxn>
                  <a:cxn ang="0">
                    <a:pos x="330" y="74"/>
                  </a:cxn>
                  <a:cxn ang="0">
                    <a:pos x="326" y="74"/>
                  </a:cxn>
                  <a:cxn ang="0">
                    <a:pos x="326" y="74"/>
                  </a:cxn>
                  <a:cxn ang="0">
                    <a:pos x="322" y="74"/>
                  </a:cxn>
                  <a:cxn ang="0">
                    <a:pos x="316" y="72"/>
                  </a:cxn>
                  <a:cxn ang="0">
                    <a:pos x="232" y="0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6" y="234"/>
                  </a:cxn>
                  <a:cxn ang="0">
                    <a:pos x="646" y="234"/>
                  </a:cxn>
                  <a:cxn ang="0">
                    <a:pos x="646" y="234"/>
                  </a:cxn>
                  <a:cxn ang="0">
                    <a:pos x="652" y="232"/>
                  </a:cxn>
                  <a:cxn ang="0">
                    <a:pos x="420" y="0"/>
                  </a:cxn>
                </a:cxnLst>
                <a:rect l="0" t="0" r="r" b="b"/>
                <a:pathLst>
                  <a:path w="652" h="234">
                    <a:moveTo>
                      <a:pt x="420" y="0"/>
                    </a:moveTo>
                    <a:lnTo>
                      <a:pt x="336" y="72"/>
                    </a:lnTo>
                    <a:lnTo>
                      <a:pt x="336" y="72"/>
                    </a:lnTo>
                    <a:lnTo>
                      <a:pt x="330" y="74"/>
                    </a:lnTo>
                    <a:lnTo>
                      <a:pt x="326" y="74"/>
                    </a:lnTo>
                    <a:lnTo>
                      <a:pt x="326" y="74"/>
                    </a:lnTo>
                    <a:lnTo>
                      <a:pt x="322" y="74"/>
                    </a:lnTo>
                    <a:lnTo>
                      <a:pt x="316" y="72"/>
                    </a:lnTo>
                    <a:lnTo>
                      <a:pt x="232" y="0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6" y="234"/>
                    </a:lnTo>
                    <a:lnTo>
                      <a:pt x="646" y="234"/>
                    </a:lnTo>
                    <a:lnTo>
                      <a:pt x="646" y="234"/>
                    </a:lnTo>
                    <a:lnTo>
                      <a:pt x="652" y="232"/>
                    </a:lnTo>
                    <a:lnTo>
                      <a:pt x="4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6672E6-18FB-4676-B53D-F8A30023268F}"/>
                </a:ext>
              </a:extLst>
            </p:cNvPr>
            <p:cNvSpPr txBox="1"/>
            <p:nvPr/>
          </p:nvSpPr>
          <p:spPr bwMode="black">
            <a:xfrm>
              <a:off x="3633397" y="3831044"/>
              <a:ext cx="1706429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4763"/>
              <a:r>
                <a:rPr lang="en-GB" sz="1200" dirty="0">
                  <a:solidFill>
                    <a:schemeClr val="bg1"/>
                  </a:solidFill>
                </a:rPr>
                <a:t>Mallory.Newall@ipsos.com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409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1CB20A-1880-4099-8C74-84C73F31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Research &amp; Forecasting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13540-CA29-4509-A333-F1463F538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248323"/>
            <a:ext cx="7919113" cy="266558"/>
          </a:xfrm>
        </p:spPr>
        <p:txBody>
          <a:bodyPr/>
          <a:lstStyle/>
          <a:p>
            <a:r>
              <a:rPr lang="en-US" dirty="0"/>
              <a:t>A Full Spectrum Approach to Election Polling and Forecasting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C2625-2D94-45D9-AFB3-5B81AFB3B942}"/>
              </a:ext>
            </a:extLst>
          </p:cNvPr>
          <p:cNvSpPr txBox="1"/>
          <p:nvPr/>
        </p:nvSpPr>
        <p:spPr>
          <a:xfrm>
            <a:off x="250825" y="1573823"/>
            <a:ext cx="862647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Why do we track and try to forecast elections? 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Elections matter…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Public opinion and analytic forecasting provides some truth in a sea of spin and ‘fake news’.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BE825B-8ED7-4944-B2C1-2AC08C9E7B75}"/>
              </a:ext>
            </a:extLst>
          </p:cNvPr>
          <p:cNvGrpSpPr/>
          <p:nvPr/>
        </p:nvGrpSpPr>
        <p:grpSpPr>
          <a:xfrm rot="344338">
            <a:off x="326576" y="4446516"/>
            <a:ext cx="3421136" cy="1530938"/>
            <a:chOff x="562708" y="3940933"/>
            <a:chExt cx="3421136" cy="15309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AAB50E-BF29-406D-8D12-4973516FA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18" t="3818" r="3818" b="3818"/>
            <a:stretch/>
          </p:blipFill>
          <p:spPr>
            <a:xfrm>
              <a:off x="562708" y="3940933"/>
              <a:ext cx="3421136" cy="1530938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B778124-2FE1-4A52-94F3-16EC27849EBA}"/>
                </a:ext>
              </a:extLst>
            </p:cNvPr>
            <p:cNvGrpSpPr/>
            <p:nvPr/>
          </p:nvGrpSpPr>
          <p:grpSpPr>
            <a:xfrm>
              <a:off x="861646" y="4147723"/>
              <a:ext cx="2756753" cy="1133748"/>
              <a:chOff x="861646" y="4147723"/>
              <a:chExt cx="2756753" cy="113374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FE34101-71C6-4744-B16A-BFA4BDFEC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1646" y="4416303"/>
                <a:ext cx="2756753" cy="86516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DFD55CD-8815-4051-8F39-315393C015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2970" y="4147723"/>
                <a:ext cx="2725429" cy="268580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41855E-9A3C-4E8A-BD51-C60BED4212BC}"/>
              </a:ext>
            </a:extLst>
          </p:cNvPr>
          <p:cNvGrpSpPr/>
          <p:nvPr/>
        </p:nvGrpSpPr>
        <p:grpSpPr>
          <a:xfrm rot="21022524">
            <a:off x="4608749" y="5614190"/>
            <a:ext cx="4412845" cy="908538"/>
            <a:chOff x="1187855" y="5738447"/>
            <a:chExt cx="4412845" cy="90853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0305FE5-62E0-41E7-9B06-1ADF0A347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18" t="3818" r="3818" b="3818"/>
            <a:stretch/>
          </p:blipFill>
          <p:spPr>
            <a:xfrm>
              <a:off x="1187855" y="5738447"/>
              <a:ext cx="4412845" cy="908538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2E1FBAC-F100-4C80-A5BB-D65D2DD89C74}"/>
                </a:ext>
              </a:extLst>
            </p:cNvPr>
            <p:cNvGrpSpPr/>
            <p:nvPr/>
          </p:nvGrpSpPr>
          <p:grpSpPr>
            <a:xfrm>
              <a:off x="1437163" y="5850042"/>
              <a:ext cx="3864599" cy="596017"/>
              <a:chOff x="1969648" y="5601137"/>
              <a:chExt cx="6921399" cy="121618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3020271-D2ED-480D-BC75-12C22EA394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0409" b="14403"/>
              <a:stretch/>
            </p:blipFill>
            <p:spPr>
              <a:xfrm>
                <a:off x="1979167" y="6083535"/>
                <a:ext cx="6911880" cy="73378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4081FBC-9145-42B0-BA02-39CB9767B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9648" y="5601137"/>
                <a:ext cx="1438275" cy="552450"/>
              </a:xfrm>
              <a:prstGeom prst="rect">
                <a:avLst/>
              </a:prstGeom>
            </p:spPr>
          </p:pic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6EC2F8-F384-456C-A9BC-5D1940ED0BCF}"/>
              </a:ext>
            </a:extLst>
          </p:cNvPr>
          <p:cNvGrpSpPr/>
          <p:nvPr/>
        </p:nvGrpSpPr>
        <p:grpSpPr>
          <a:xfrm rot="21058386">
            <a:off x="3710419" y="4580418"/>
            <a:ext cx="4942656" cy="1342541"/>
            <a:chOff x="3270261" y="4096162"/>
            <a:chExt cx="4942656" cy="13425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286E15D-2BC2-4EBA-9921-90DD14839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18" t="3818" r="3818" b="3818"/>
            <a:stretch/>
          </p:blipFill>
          <p:spPr>
            <a:xfrm>
              <a:off x="3270261" y="4096162"/>
              <a:ext cx="4942656" cy="1342541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FC43AF-4424-4DFD-A8E9-68A0BAC65EEA}"/>
                </a:ext>
              </a:extLst>
            </p:cNvPr>
            <p:cNvGrpSpPr/>
            <p:nvPr/>
          </p:nvGrpSpPr>
          <p:grpSpPr>
            <a:xfrm>
              <a:off x="3514981" y="4365175"/>
              <a:ext cx="4434732" cy="794400"/>
              <a:chOff x="1968684" y="3023857"/>
              <a:chExt cx="8391525" cy="1410929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D00EAE6-174A-4A4A-95CB-9A87E41CE1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68684" y="3644212"/>
                <a:ext cx="8391525" cy="790574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12415B4B-D461-4D67-A2E5-A80E39DD14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68684" y="3023857"/>
                <a:ext cx="2733676" cy="619125"/>
              </a:xfrm>
              <a:prstGeom prst="rect">
                <a:avLst/>
              </a:prstGeom>
            </p:spPr>
          </p:pic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6C2884-0B8E-436F-8929-FA2BECC331AD}"/>
              </a:ext>
            </a:extLst>
          </p:cNvPr>
          <p:cNvGrpSpPr/>
          <p:nvPr/>
        </p:nvGrpSpPr>
        <p:grpSpPr>
          <a:xfrm rot="21120229">
            <a:off x="3723208" y="3424020"/>
            <a:ext cx="4816187" cy="1410621"/>
            <a:chOff x="696590" y="2819575"/>
            <a:chExt cx="4816187" cy="141062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DD32E92-DC94-422D-9FBB-AF8BADBDA7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18" t="3818" r="3818" b="3818"/>
            <a:stretch/>
          </p:blipFill>
          <p:spPr>
            <a:xfrm>
              <a:off x="696590" y="2819575"/>
              <a:ext cx="4816187" cy="1410621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3CE98CF-DA04-41FA-9383-C147622BA5EC}"/>
                </a:ext>
              </a:extLst>
            </p:cNvPr>
            <p:cNvGrpSpPr/>
            <p:nvPr/>
          </p:nvGrpSpPr>
          <p:grpSpPr>
            <a:xfrm>
              <a:off x="953586" y="2994640"/>
              <a:ext cx="4217150" cy="1010030"/>
              <a:chOff x="-2039149" y="4008165"/>
              <a:chExt cx="4217150" cy="101003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5507B696-A3FD-46FD-A433-2DEE979CD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039149" y="4316816"/>
                <a:ext cx="4217150" cy="701379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63D72B3-A488-40B3-8428-F4E2CC9E11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2038887" y="4008165"/>
                <a:ext cx="1176777" cy="3279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1753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1CB20A-1880-4099-8C74-84C73F31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13540-CA29-4509-A333-F1463F538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248323"/>
            <a:ext cx="7919113" cy="266558"/>
          </a:xfrm>
        </p:spPr>
        <p:txBody>
          <a:bodyPr/>
          <a:lstStyle/>
          <a:p>
            <a:r>
              <a:rPr lang="en-US" dirty="0"/>
              <a:t>A Full Spectrum Approach to Election Polling and Forecasting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49FAD-5A5C-4833-986B-053C09E42DEE}"/>
              </a:ext>
            </a:extLst>
          </p:cNvPr>
          <p:cNvSpPr txBox="1"/>
          <p:nvPr/>
        </p:nvSpPr>
        <p:spPr>
          <a:xfrm>
            <a:off x="250825" y="1573823"/>
            <a:ext cx="8626475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However, election polling experienced a bad year in 2016 missing the U.K. Brexit vote and the U.S. Presidential Election. Why?</a:t>
            </a:r>
          </a:p>
          <a:p>
            <a:pPr marL="919163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Polls were within the margin of error. </a:t>
            </a:r>
          </a:p>
          <a:p>
            <a:pPr marL="919163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Public and media not equipped to accurately evaluate odds and certainty.</a:t>
            </a:r>
          </a:p>
          <a:p>
            <a:pPr marL="919163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Virtually all conversation focused on a single method of election forecasting – public opinion polls.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FF32DD-581D-4D5F-91F7-99EC97384274}"/>
              </a:ext>
            </a:extLst>
          </p:cNvPr>
          <p:cNvGrpSpPr/>
          <p:nvPr/>
        </p:nvGrpSpPr>
        <p:grpSpPr>
          <a:xfrm rot="20720216">
            <a:off x="326576" y="4446516"/>
            <a:ext cx="3421136" cy="1417953"/>
            <a:chOff x="326576" y="4446516"/>
            <a:chExt cx="3421136" cy="14179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38AFA40-6070-4F7E-A832-12F8A9E447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18" t="3818" r="3818" b="3818"/>
            <a:stretch/>
          </p:blipFill>
          <p:spPr>
            <a:xfrm>
              <a:off x="326576" y="4446516"/>
              <a:ext cx="3421136" cy="1417953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B0ADD41-13E1-4513-BF2B-4EBD5378B402}"/>
                </a:ext>
              </a:extLst>
            </p:cNvPr>
            <p:cNvGrpSpPr/>
            <p:nvPr/>
          </p:nvGrpSpPr>
          <p:grpSpPr>
            <a:xfrm>
              <a:off x="573107" y="4672289"/>
              <a:ext cx="2928073" cy="978423"/>
              <a:chOff x="-852855" y="3574174"/>
              <a:chExt cx="2928073" cy="978423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8E649DAF-8D3D-4A58-BA81-CE563A1C36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52855" y="3932690"/>
                <a:ext cx="2928073" cy="61990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5A25539-1479-4BFB-BF3C-FBA6C468A8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852855" y="3574174"/>
                <a:ext cx="1989808" cy="368057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744FE2B-F558-47AA-981F-BB1C4A7C1E83}"/>
              </a:ext>
            </a:extLst>
          </p:cNvPr>
          <p:cNvGrpSpPr/>
          <p:nvPr/>
        </p:nvGrpSpPr>
        <p:grpSpPr>
          <a:xfrm rot="20724740">
            <a:off x="1895081" y="4484411"/>
            <a:ext cx="4817186" cy="1941173"/>
            <a:chOff x="-2980593" y="3318051"/>
            <a:chExt cx="4127649" cy="157047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985B4AF-E1C0-41C0-A921-AD67A692E2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18" t="3818" r="3818" b="3818"/>
            <a:stretch/>
          </p:blipFill>
          <p:spPr>
            <a:xfrm>
              <a:off x="-2980593" y="3318051"/>
              <a:ext cx="4127649" cy="1570472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5B743DF-07C0-476D-8974-C2742451B59B}"/>
                </a:ext>
              </a:extLst>
            </p:cNvPr>
            <p:cNvGrpSpPr/>
            <p:nvPr/>
          </p:nvGrpSpPr>
          <p:grpSpPr>
            <a:xfrm>
              <a:off x="-2674640" y="3505874"/>
              <a:ext cx="3514192" cy="1206246"/>
              <a:chOff x="-2346212" y="5236727"/>
              <a:chExt cx="3514192" cy="1206246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04C41B7-20E5-4902-840B-E0E4ED4A8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346212" y="5853343"/>
                <a:ext cx="3514192" cy="58963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31D1DA4-5FD1-4B2C-96A6-F4B454A8E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346212" y="5236727"/>
                <a:ext cx="1985465" cy="645276"/>
              </a:xfrm>
              <a:prstGeom prst="rect">
                <a:avLst/>
              </a:prstGeom>
            </p:spPr>
          </p:pic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330E02-ED7D-40FA-82D8-377141C02958}"/>
              </a:ext>
            </a:extLst>
          </p:cNvPr>
          <p:cNvGrpSpPr/>
          <p:nvPr/>
        </p:nvGrpSpPr>
        <p:grpSpPr>
          <a:xfrm rot="20834115">
            <a:off x="4394421" y="4972185"/>
            <a:ext cx="4658832" cy="1342541"/>
            <a:chOff x="3994243" y="4580418"/>
            <a:chExt cx="4658832" cy="134254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C6809F0-D507-4C86-8C74-8F545C894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18" t="3818" r="3818" b="3818"/>
            <a:stretch/>
          </p:blipFill>
          <p:spPr>
            <a:xfrm>
              <a:off x="3994243" y="4580418"/>
              <a:ext cx="4658832" cy="1342541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DA07912-3D60-4451-AF7E-843A71039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64269" y="4770532"/>
              <a:ext cx="4149969" cy="962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693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1CB20A-1880-4099-8C74-84C73F31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14881"/>
            <a:ext cx="8915400" cy="415498"/>
          </a:xfrm>
        </p:spPr>
        <p:txBody>
          <a:bodyPr/>
          <a:lstStyle/>
          <a:p>
            <a:r>
              <a:rPr lang="en-US" sz="3000" dirty="0"/>
              <a:t>Moving Toward a Best Practice in Election Forecasting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13540-CA29-4509-A333-F1463F538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248323"/>
            <a:ext cx="7919113" cy="266558"/>
          </a:xfrm>
        </p:spPr>
        <p:txBody>
          <a:bodyPr/>
          <a:lstStyle/>
          <a:p>
            <a:r>
              <a:rPr lang="en-US" dirty="0"/>
              <a:t>A Full Spectrum Approach to Election Polling and Forecasting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6706F-E9C4-43EA-9F79-0407A4770A98}"/>
              </a:ext>
            </a:extLst>
          </p:cNvPr>
          <p:cNvSpPr txBox="1"/>
          <p:nvPr/>
        </p:nvSpPr>
        <p:spPr>
          <a:xfrm>
            <a:off x="250825" y="1573823"/>
            <a:ext cx="8626475" cy="5309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9163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Be transparent </a:t>
            </a:r>
            <a:r>
              <a:rPr lang="en-US" sz="2400" dirty="0"/>
              <a:t>about the impact of assumptions on poll results. </a:t>
            </a:r>
          </a:p>
          <a:p>
            <a:pPr marL="919163" lvl="1" indent="-457200"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  <a:p>
            <a:pPr marL="919163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Go beyond polling </a:t>
            </a:r>
            <a:r>
              <a:rPr lang="en-US" sz="2400" dirty="0"/>
              <a:t>to integrate other forms of inference into analysis.</a:t>
            </a:r>
          </a:p>
          <a:p>
            <a:pPr marL="919163" lvl="1" indent="-457200"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  <a:p>
            <a:pPr marL="919163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Holistic data fusion </a:t>
            </a:r>
            <a:r>
              <a:rPr lang="en-US" sz="2400" dirty="0"/>
              <a:t>allows better insight into assumptions. </a:t>
            </a:r>
          </a:p>
          <a:p>
            <a:pPr marL="919163" lvl="1" indent="-457200"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  <a:p>
            <a:pPr marL="919163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Present all indicators </a:t>
            </a:r>
            <a:r>
              <a:rPr lang="en-US" sz="2400" dirty="0"/>
              <a:t>to the public – including contrary ones – to accurately convey certainty.</a:t>
            </a:r>
          </a:p>
          <a:p>
            <a:pPr marL="919163" lvl="1" indent="-457200">
              <a:spcAft>
                <a:spcPts val="600"/>
              </a:spcAft>
              <a:buFont typeface="+mj-lt"/>
              <a:buAutoNum type="arabicPeriod"/>
            </a:pPr>
            <a:endParaRPr lang="en-US" sz="2000" dirty="0"/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064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1CB20A-1880-4099-8C74-84C73F31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Forecasting Tools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13540-CA29-4509-A333-F1463F538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248323"/>
            <a:ext cx="7919113" cy="266558"/>
          </a:xfrm>
        </p:spPr>
        <p:txBody>
          <a:bodyPr/>
          <a:lstStyle/>
          <a:p>
            <a:r>
              <a:rPr lang="en-US" dirty="0"/>
              <a:t>A Full Spectrum Approach to Election Polling and Forecasting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F5A2C-6399-4CD5-AFE3-9F32F4657C2C}"/>
              </a:ext>
            </a:extLst>
          </p:cNvPr>
          <p:cNvSpPr txBox="1"/>
          <p:nvPr/>
        </p:nvSpPr>
        <p:spPr>
          <a:xfrm>
            <a:off x="1181100" y="1573823"/>
            <a:ext cx="7696200" cy="4385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>
              <a:spcAft>
                <a:spcPts val="600"/>
              </a:spcAft>
            </a:pPr>
            <a:r>
              <a:rPr lang="en-US" sz="2400" dirty="0"/>
              <a:t>TRADITIONAL FORECASTING TOOLS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Public opinion polling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Expert ratings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Structural models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763">
              <a:spcAft>
                <a:spcPts val="600"/>
              </a:spcAft>
            </a:pPr>
            <a:r>
              <a:rPr lang="en-US" sz="2400" dirty="0"/>
              <a:t>NEW TOOLS FOR ELECTION INSIGHT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Social media analytics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Machine assisted expert evaluation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Online behavioral data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Sensor / IoT data</a:t>
            </a:r>
          </a:p>
        </p:txBody>
      </p:sp>
    </p:spTree>
    <p:extLst>
      <p:ext uri="{BB962C8B-B14F-4D97-AF65-F5344CB8AC3E}">
        <p14:creationId xmlns:p14="http://schemas.microsoft.com/office/powerpoint/2010/main" val="349019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1CB20A-1880-4099-8C74-84C73F31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Ipsos Work in the 2018 Mexican Election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13540-CA29-4509-A333-F1463F538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248323"/>
            <a:ext cx="7919113" cy="266558"/>
          </a:xfrm>
        </p:spPr>
        <p:txBody>
          <a:bodyPr/>
          <a:lstStyle/>
          <a:p>
            <a:r>
              <a:rPr lang="en-US" dirty="0"/>
              <a:t>A Full Spectrum Approach to Election Polling and Forecasting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75EB5D-3BA3-492D-BFD4-0AD39190A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61081"/>
            <a:ext cx="7315200" cy="3045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5D6B73-0D28-447A-AF0F-EA738D70D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37991"/>
            <a:ext cx="7315200" cy="4164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1D0540-7E57-4BF5-8215-F9FA1CBCA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117926"/>
            <a:ext cx="7315200" cy="32026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4F51E8-B49F-4132-A8E8-1C97DE646F6A}"/>
              </a:ext>
            </a:extLst>
          </p:cNvPr>
          <p:cNvSpPr txBox="1"/>
          <p:nvPr/>
        </p:nvSpPr>
        <p:spPr>
          <a:xfrm>
            <a:off x="258762" y="5180532"/>
            <a:ext cx="862647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Daily telephone public opinion tracking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067BBD-6683-41D5-9B78-A554BB04CBE9}"/>
              </a:ext>
            </a:extLst>
          </p:cNvPr>
          <p:cNvSpPr txBox="1"/>
          <p:nvPr/>
        </p:nvSpPr>
        <p:spPr>
          <a:xfrm>
            <a:off x="258762" y="6225162"/>
            <a:ext cx="862647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Sentiment tracking on social media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7FB5CE-84DD-4DA1-AC80-E115CEAA4656}"/>
              </a:ext>
            </a:extLst>
          </p:cNvPr>
          <p:cNvSpPr txBox="1"/>
          <p:nvPr/>
        </p:nvSpPr>
        <p:spPr>
          <a:xfrm>
            <a:off x="258762" y="5721441"/>
            <a:ext cx="862647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Dashboard with integrated data fusion</a:t>
            </a:r>
          </a:p>
        </p:txBody>
      </p:sp>
    </p:spTree>
    <p:extLst>
      <p:ext uri="{BB962C8B-B14F-4D97-AF65-F5344CB8AC3E}">
        <p14:creationId xmlns:p14="http://schemas.microsoft.com/office/powerpoint/2010/main" val="31670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1CB20A-1880-4099-8C74-84C73F31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as an Indicator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13540-CA29-4509-A333-F1463F538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248323"/>
            <a:ext cx="7919113" cy="266558"/>
          </a:xfrm>
        </p:spPr>
        <p:txBody>
          <a:bodyPr/>
          <a:lstStyle/>
          <a:p>
            <a:r>
              <a:rPr lang="en-US" dirty="0"/>
              <a:t>A Full Spectrum Approach to Election Polling and Forecasting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DDBFB-BC31-4C76-8256-DB56C8AF2A78}"/>
              </a:ext>
            </a:extLst>
          </p:cNvPr>
          <p:cNvSpPr txBox="1"/>
          <p:nvPr/>
        </p:nvSpPr>
        <p:spPr>
          <a:xfrm>
            <a:off x="250825" y="1573823"/>
            <a:ext cx="862647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Social media in Mexico performed well to explain shifts in public conversation.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Sentiment analysis of social media post identified each candidate’s share of support both overall and on specific political issues. 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750FEF-1698-4CEC-941D-7D7C03E2E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84927"/>
            <a:ext cx="4343400" cy="3616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A18A0E-1E86-4A69-87FC-5FA109EE16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926"/>
          <a:stretch/>
        </p:blipFill>
        <p:spPr>
          <a:xfrm>
            <a:off x="4923692" y="2971800"/>
            <a:ext cx="3224021" cy="337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7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1CB20A-1880-4099-8C74-84C73F31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Ipsos in the 2018 U.S. Midterm Election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13540-CA29-4509-A333-F1463F538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248323"/>
            <a:ext cx="7919113" cy="266558"/>
          </a:xfrm>
        </p:spPr>
        <p:txBody>
          <a:bodyPr/>
          <a:lstStyle/>
          <a:p>
            <a:r>
              <a:rPr lang="en-US" dirty="0"/>
              <a:t>A Full Spectrum Approach to Election Polling and Forecasting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7C3CAA-6D60-4250-9489-D8B6F701E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97803"/>
            <a:ext cx="7049174" cy="53682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742BB9-F20B-42E2-AC27-331BE9B97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575" y="5166361"/>
            <a:ext cx="2766493" cy="5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54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1CB20A-1880-4099-8C74-84C73F31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social media strength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13540-CA29-4509-A333-F1463F538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248323"/>
            <a:ext cx="7919113" cy="266558"/>
          </a:xfrm>
        </p:spPr>
        <p:txBody>
          <a:bodyPr/>
          <a:lstStyle/>
          <a:p>
            <a:r>
              <a:rPr lang="en-US" dirty="0"/>
              <a:t>A Full Spectrum Approach to Election Polling and Forecasting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CBC97-4C36-42B6-8AB6-BF75969D1A5A}"/>
              </a:ext>
            </a:extLst>
          </p:cNvPr>
          <p:cNvSpPr txBox="1"/>
          <p:nvPr/>
        </p:nvSpPr>
        <p:spPr>
          <a:xfrm>
            <a:off x="250826" y="1573823"/>
            <a:ext cx="4050844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All social media conversation around candidate is collected.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Posts with positive tone are identified. 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Proportion of all positive posts specific to candidate flagged as candidate “vote” share on social media. 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Indicates relative strength on social media. </a:t>
            </a:r>
          </a:p>
          <a:p>
            <a:pPr marL="34766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44D8A7-547D-47EE-8030-7BED00E39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666"/>
          <a:stretch/>
        </p:blipFill>
        <p:spPr>
          <a:xfrm>
            <a:off x="4301670" y="1358697"/>
            <a:ext cx="4581525" cy="6784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E506DC-7392-4760-A11E-06AC05EA1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2" y="2153657"/>
            <a:ext cx="4364079" cy="293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52540"/>
      </p:ext>
    </p:extLst>
  </p:cSld>
  <p:clrMapOvr>
    <a:masterClrMapping/>
  </p:clrMapOvr>
</p:sld>
</file>

<file path=ppt/theme/theme1.xml><?xml version="1.0" encoding="utf-8"?>
<a:theme xmlns:a="http://schemas.openxmlformats.org/drawingml/2006/main" name="Ipsos PPT Template- Blank (4-3)">
  <a:themeElements>
    <a:clrScheme name="Custom 1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E87722"/>
      </a:accent1>
      <a:accent2>
        <a:srgbClr val="F1BE48"/>
      </a:accent2>
      <a:accent3>
        <a:srgbClr val="92D050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5c76272-7e4d-4f8f-89d1-3b227e52ef43">
      <UserInfo>
        <DisplayName>Karin Bjørnstad</DisplayName>
        <AccountId>11899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75AD9DC4239A47AB6FDC49FCFB618A" ma:contentTypeVersion="4" ma:contentTypeDescription="Create a new document." ma:contentTypeScope="" ma:versionID="f73d787eebbf6531dd8ff8f4410aae0d">
  <xsd:schema xmlns:xsd="http://www.w3.org/2001/XMLSchema" xmlns:xs="http://www.w3.org/2001/XMLSchema" xmlns:p="http://schemas.microsoft.com/office/2006/metadata/properties" xmlns:ns2="85c76272-7e4d-4f8f-89d1-3b227e52ef43" targetNamespace="http://schemas.microsoft.com/office/2006/metadata/properties" ma:root="true" ma:fieldsID="87ba5395fcf5ad9ff95c42c616b28730" ns2:_="">
    <xsd:import namespace="85c76272-7e4d-4f8f-89d1-3b227e52ef4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76272-7e4d-4f8f-89d1-3b227e52ef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545087-5EBB-48B6-BC8A-E9E7A3588C58}">
  <ds:schemaRefs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85c76272-7e4d-4f8f-89d1-3b227e52ef4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5209211-0735-4E87-A9B8-2CD2435606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c76272-7e4d-4f8f-89d1-3b227e52ef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4E6F2F-EE68-4430-8E97-FC41934EF3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Ipsos PPT Template- Blank (4-3)</Template>
  <TotalTime>4921</TotalTime>
  <Words>708</Words>
  <Application>Microsoft Office PowerPoint</Application>
  <PresentationFormat>On-screen Show (4:3)</PresentationFormat>
  <Paragraphs>103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Ipsos PPT Template- Blank (4-3)</vt:lpstr>
      <vt:lpstr>A Full Spectrum Approach to Election Polling and Forecasting</vt:lpstr>
      <vt:lpstr>Election Research &amp; Forecasting</vt:lpstr>
      <vt:lpstr>Lessons Learned</vt:lpstr>
      <vt:lpstr>Moving Toward a Best Practice in Election Forecasting</vt:lpstr>
      <vt:lpstr>Election Forecasting Tools</vt:lpstr>
      <vt:lpstr>Ipsos Work in the 2018 Mexican Election</vt:lpstr>
      <vt:lpstr>Social Media as an Indicator</vt:lpstr>
      <vt:lpstr>Ipsos in the 2018 U.S. Midterm Election</vt:lpstr>
      <vt:lpstr>Competitive social media strength</vt:lpstr>
      <vt:lpstr>Social-based political leaning district modeling</vt:lpstr>
      <vt:lpstr>Tracking main topics on social media</vt:lpstr>
      <vt:lpstr>Methodology: Sources &amp; Tools</vt:lpstr>
      <vt:lpstr>Additional Insight Tools Under Development</vt:lpstr>
      <vt:lpstr>Thanks</vt:lpstr>
    </vt:vector>
  </TitlesOfParts>
  <Company>Ipsos Reid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Localadm</dc:creator>
  <cp:lastModifiedBy>Chris Jackson</cp:lastModifiedBy>
  <cp:revision>133</cp:revision>
  <cp:lastPrinted>2018-01-11T16:01:36Z</cp:lastPrinted>
  <dcterms:created xsi:type="dcterms:W3CDTF">2016-04-06T23:09:53Z</dcterms:created>
  <dcterms:modified xsi:type="dcterms:W3CDTF">2018-10-27T11:03:23Z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0x0101003B75AD9DC4239A47AB6FDC49FCFB618A</vt:lpwstr>
  </property>
</Properties>
</file>