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2"/>
  </p:notesMasterIdLst>
  <p:sldIdLst>
    <p:sldId id="383" r:id="rId2"/>
    <p:sldId id="384" r:id="rId3"/>
    <p:sldId id="386" r:id="rId4"/>
    <p:sldId id="381" r:id="rId5"/>
    <p:sldId id="396" r:id="rId6"/>
    <p:sldId id="397" r:id="rId7"/>
    <p:sldId id="398" r:id="rId8"/>
    <p:sldId id="399" r:id="rId9"/>
    <p:sldId id="400" r:id="rId10"/>
    <p:sldId id="403" r:id="rId11"/>
    <p:sldId id="402" r:id="rId12"/>
    <p:sldId id="401" r:id="rId13"/>
    <p:sldId id="394" r:id="rId14"/>
    <p:sldId id="388" r:id="rId15"/>
    <p:sldId id="409" r:id="rId16"/>
    <p:sldId id="404" r:id="rId17"/>
    <p:sldId id="407" r:id="rId18"/>
    <p:sldId id="408" r:id="rId19"/>
    <p:sldId id="405" r:id="rId20"/>
    <p:sldId id="406" r:id="rId21"/>
  </p:sldIdLst>
  <p:sldSz cx="12192000" cy="6858000"/>
  <p:notesSz cx="6797675" cy="9798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veetha Patalay" initials="PP" lastIdx="19" clrIdx="0">
    <p:extLst/>
  </p:cmAuthor>
  <p:cmAuthor id="2" name="Ryan Bradshaw" initials="RB" lastIdx="16" clrIdx="1">
    <p:extLst/>
  </p:cmAuthor>
  <p:cmAuthor id="3" name="Emla Fitzsimons" initials="EF" lastIdx="13" clrIdx="2">
    <p:extLst>
      <p:ext uri="{19B8F6BF-5375-455C-9EA6-DF929625EA0E}">
        <p15:presenceInfo xmlns:p15="http://schemas.microsoft.com/office/powerpoint/2012/main" userId="S-1-5-21-3713123752-1802898638-48235876-36453" providerId="AD"/>
      </p:ext>
    </p:extLst>
  </p:cmAuthor>
  <p:cmAuthor id="4" name="Lisa Calderwood" initials="LC" lastIdx="14" clrIdx="3">
    <p:extLst>
      <p:ext uri="{19B8F6BF-5375-455C-9EA6-DF929625EA0E}">
        <p15:presenceInfo xmlns:p15="http://schemas.microsoft.com/office/powerpoint/2012/main" userId="S-1-5-21-3713123752-1802898638-48235876-136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776A"/>
    <a:srgbClr val="144A96"/>
    <a:srgbClr val="6F566C"/>
    <a:srgbClr val="CFCBC7"/>
    <a:srgbClr val="D6D3CE"/>
    <a:srgbClr val="C4C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1326" autoAdjust="0"/>
  </p:normalViewPr>
  <p:slideViewPr>
    <p:cSldViewPr snapToGrid="0">
      <p:cViewPr varScale="1">
        <p:scale>
          <a:sx n="41" d="100"/>
          <a:sy n="41" d="100"/>
        </p:scale>
        <p:origin x="181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9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Self-reported</c:v>
                </c:pt>
              </c:strCache>
            </c:strRef>
          </c:tx>
          <c:spPr>
            <a:solidFill>
              <a:srgbClr val="642F6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Men</c:v>
                </c:pt>
                <c:pt idx="1">
                  <c:v>Women</c:v>
                </c:pt>
                <c:pt idx="2">
                  <c:v>Boys (11-15)</c:v>
                </c:pt>
                <c:pt idx="3">
                  <c:v>Girls (11-15)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39</c:v>
                </c:pt>
                <c:pt idx="1">
                  <c:v>29</c:v>
                </c:pt>
                <c:pt idx="2">
                  <c:v>30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A5-49D5-8798-4B53DA5372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Accelerometer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Men</c:v>
                </c:pt>
                <c:pt idx="1">
                  <c:v>Women</c:v>
                </c:pt>
                <c:pt idx="2">
                  <c:v>Boys (11-15)</c:v>
                </c:pt>
                <c:pt idx="3">
                  <c:v>Girls (11-15)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A5-49D5-8798-4B53DA5372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581632"/>
        <c:axId val="140610088"/>
      </c:barChart>
      <c:catAx>
        <c:axId val="141581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140610088"/>
        <c:crosses val="autoZero"/>
        <c:auto val="1"/>
        <c:lblAlgn val="ctr"/>
        <c:lblOffset val="100"/>
        <c:noMultiLvlLbl val="0"/>
      </c:catAx>
      <c:valAx>
        <c:axId val="140610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1415816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Self-reported</c:v>
                </c:pt>
              </c:strCache>
            </c:strRef>
          </c:tx>
          <c:spPr>
            <a:solidFill>
              <a:srgbClr val="642F6C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Men</c:v>
                </c:pt>
                <c:pt idx="1">
                  <c:v>Women</c:v>
                </c:pt>
                <c:pt idx="2">
                  <c:v>Boys (11-15)</c:v>
                </c:pt>
                <c:pt idx="3">
                  <c:v>Girls (11-15)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B3-40E0-979C-49B0EB2FDB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Accelerometer</c:v>
                </c:pt>
              </c:strCache>
            </c:strRef>
          </c:tx>
          <c:spPr>
            <a:solidFill>
              <a:srgbClr val="7A9A01"/>
            </a:solidFill>
          </c:spPr>
          <c:invertIfNegative val="0"/>
          <c:dLbls>
            <c:dLbl>
              <c:idx val="0"/>
              <c:layout>
                <c:manualLayout>
                  <c:x val="-1.3855213023900238E-3"/>
                  <c:y val="6.65428871241888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5B3-40E0-979C-49B0EB2FDB8F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2000" b="1" i="0" baseline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D5B3-40E0-979C-49B0EB2FDB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Men</c:v>
                </c:pt>
                <c:pt idx="1">
                  <c:v>Women</c:v>
                </c:pt>
                <c:pt idx="2">
                  <c:v>Boys (11-15)</c:v>
                </c:pt>
                <c:pt idx="3">
                  <c:v>Girls (11-15)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B3-40E0-979C-49B0EB2FD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865920"/>
        <c:axId val="142866312"/>
      </c:barChart>
      <c:catAx>
        <c:axId val="142865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142866312"/>
        <c:crosses val="autoZero"/>
        <c:auto val="1"/>
        <c:lblAlgn val="ctr"/>
        <c:lblOffset val="100"/>
        <c:noMultiLvlLbl val="0"/>
      </c:catAx>
      <c:valAx>
        <c:axId val="142866312"/>
        <c:scaling>
          <c:orientation val="minMax"/>
          <c:max val="45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142865920"/>
        <c:crosses val="autoZero"/>
        <c:crossBetween val="between"/>
        <c:majorUnit val="5"/>
      </c:valAx>
    </c:plotArea>
    <c:legend>
      <c:legendPos val="r"/>
      <c:layout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16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16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6A184-625D-4448-BFEB-AA743C52F55D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0375" y="1225550"/>
            <a:ext cx="5876925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313"/>
            <a:ext cx="5438140" cy="385798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6447"/>
            <a:ext cx="2945659" cy="491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06447"/>
            <a:ext cx="2945659" cy="491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5822A-B8E1-427A-B59E-B148CA1D7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73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8791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109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33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334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spcBef>
                <a:spcPts val="335"/>
              </a:spcBef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816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92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21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30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259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4042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035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86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0711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101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GB" smtClean="0"/>
              <a:t>  </a:t>
            </a:r>
            <a:r>
              <a:rPr lang="en-GB" smtClean="0">
                <a:solidFill>
                  <a:srgbClr val="333333"/>
                </a:solidFill>
                <a:ea typeface="Times New Roman" pitchFamily="18" charset="0"/>
                <a:cs typeface="Arial" charset="0"/>
              </a:rPr>
              <a:t>Ipsos MORI: Report Title</a:t>
            </a:r>
            <a:r>
              <a:rPr lang="en-GB" sz="1000">
                <a:solidFill>
                  <a:srgbClr val="000000"/>
                </a:solidFill>
                <a:latin typeface="Arial Black" pitchFamily="34" charset="0"/>
              </a:rPr>
              <a:t> </a:t>
            </a:r>
            <a:fld id="{7D4EB55B-25A8-4A35-950C-0763FFE8CD6C}" type="slidenum">
              <a:rPr lang="en-GB" sz="1000">
                <a:latin typeface="Arial Black" pitchFamily="34" charset="0"/>
              </a:rPr>
              <a:pPr/>
              <a:t>3</a:t>
            </a:fld>
            <a:endParaRPr lang="en-GB" sz="1000">
              <a:latin typeface="Arial Black" pitchFamily="34" charset="0"/>
            </a:endParaRPr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71450" indent="-171450">
              <a:spcBef>
                <a:spcPts val="335"/>
              </a:spcBef>
              <a:buFont typeface="Arial" panose="020B0604020202020204" pitchFamily="34" charset="0"/>
              <a:buChar char="•"/>
            </a:pPr>
            <a:endParaRPr lang="en-GB" sz="110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211282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38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spcBef>
                <a:spcPts val="335"/>
              </a:spcBef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78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58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1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79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760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i="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61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, black text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287032"/>
            <a:ext cx="2940812" cy="4524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4720"/>
            <a:ext cx="12192000" cy="11181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1" y="4995547"/>
            <a:ext cx="2557849" cy="1850095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25620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 smtClean="0"/>
              <a:t>Click to add a subtitle</a:t>
            </a:r>
          </a:p>
        </p:txBody>
      </p:sp>
    </p:spTree>
    <p:extLst>
      <p:ext uri="{BB962C8B-B14F-4D97-AF65-F5344CB8AC3E}">
        <p14:creationId xmlns:p14="http://schemas.microsoft.com/office/powerpoint/2010/main" val="1103916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section title, white, low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>
          <a:xfrm>
            <a:off x="833880" y="3102015"/>
            <a:ext cx="10434575" cy="1815973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b="1">
                <a:solidFill>
                  <a:schemeClr val="bg1"/>
                </a:solidFill>
                <a:effectLst>
                  <a:outerShdw blurRad="25400" dist="50800" dir="3300000" algn="ctr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en-GB" dirty="0" smtClean="0"/>
              <a:t>Click to edit image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34" y="4917988"/>
            <a:ext cx="2682165" cy="19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71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ection title, black, hig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>
          <a:xfrm>
            <a:off x="833881" y="747653"/>
            <a:ext cx="10434574" cy="1325563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b="1">
                <a:solidFill>
                  <a:schemeClr val="tx1"/>
                </a:solidFill>
                <a:effectLst/>
              </a:defRPr>
            </a:lvl1pPr>
          </a:lstStyle>
          <a:p>
            <a:r>
              <a:rPr lang="en-GB" dirty="0" smtClean="0"/>
              <a:t>Click to edit image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64" y="4848538"/>
            <a:ext cx="2682165" cy="19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2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ection title, black, l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61" y="4917988"/>
            <a:ext cx="2682165" cy="1940012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>
          <a:xfrm>
            <a:off x="833880" y="3240911"/>
            <a:ext cx="10434575" cy="1677077"/>
          </a:xfrm>
          <a:prstGeom prst="rect">
            <a:avLst/>
          </a:prstGeom>
          <a:effectLst/>
        </p:spPr>
        <p:txBody>
          <a:bodyPr lIns="0" tIns="0" rIns="0" bIns="0" anchor="b" anchorCtr="0"/>
          <a:lstStyle>
            <a:lvl1pPr>
              <a:defRPr b="1">
                <a:solidFill>
                  <a:schemeClr val="tx1"/>
                </a:solidFill>
                <a:effectLst/>
              </a:defRPr>
            </a:lvl1pPr>
          </a:lstStyle>
          <a:p>
            <a:r>
              <a:rPr lang="en-GB" dirty="0" smtClean="0"/>
              <a:t>Click to edit image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135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section titl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73350"/>
            <a:ext cx="9144000" cy="4107559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4000"/>
            </a:lvl1pPr>
          </a:lstStyle>
          <a:p>
            <a:r>
              <a:rPr lang="en-GB" dirty="0" smtClean="0"/>
              <a:t>Click to edit text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5712"/>
            <a:ext cx="1780224" cy="12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34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section title (grey)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73350"/>
            <a:ext cx="9144000" cy="4107559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4000"/>
            </a:lvl1pPr>
          </a:lstStyle>
          <a:p>
            <a:r>
              <a:rPr lang="en-GB" dirty="0" smtClean="0"/>
              <a:t>Click to edit text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2282"/>
            <a:ext cx="1800385" cy="130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09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fographic, 4 numb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81" y="472012"/>
            <a:ext cx="9537934" cy="892051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Infographic slide title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321398" y="1986218"/>
            <a:ext cx="976313" cy="9794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sz="1800" dirty="0" smtClean="0"/>
              <a:t>icon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97722" y="1986218"/>
            <a:ext cx="3218307" cy="9794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8000" b="1" baseline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10,001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385023" y="3076830"/>
            <a:ext cx="3051175" cy="4222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 hasCustomPrompt="1"/>
          </p:nvPr>
        </p:nvSpPr>
        <p:spPr>
          <a:xfrm>
            <a:off x="1321397" y="4064871"/>
            <a:ext cx="976313" cy="8286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dirty="0" smtClean="0"/>
              <a:t>icon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397125" y="4065589"/>
            <a:ext cx="3038475" cy="10711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8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2345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5"/>
          </p:nvPr>
        </p:nvSpPr>
        <p:spPr>
          <a:xfrm>
            <a:off x="2397125" y="5245719"/>
            <a:ext cx="3038475" cy="6667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200"/>
            </a:lvl2pPr>
            <a:lvl3pPr marL="914400" indent="0">
              <a:buFontTx/>
              <a:buNone/>
              <a:defRPr sz="2200"/>
            </a:lvl3pPr>
            <a:lvl4pPr marL="1371600" indent="0">
              <a:buFontTx/>
              <a:buNone/>
              <a:defRPr sz="2200"/>
            </a:lvl4pPr>
            <a:lvl5pPr marL="1828800" indent="0">
              <a:buFontTx/>
              <a:buNone/>
              <a:defRPr sz="22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6548438" y="2000781"/>
            <a:ext cx="1545238" cy="149832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bg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 dirty="0" smtClean="0"/>
              <a:t>75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>
          <a:xfrm>
            <a:off x="8327309" y="2109745"/>
            <a:ext cx="2325688" cy="9747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8" hasCustomPrompt="1"/>
          </p:nvPr>
        </p:nvSpPr>
        <p:spPr>
          <a:xfrm>
            <a:off x="9638271" y="2766573"/>
            <a:ext cx="790832" cy="6068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dirty="0" smtClean="0"/>
              <a:t>icon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9" hasCustomPrompt="1"/>
          </p:nvPr>
        </p:nvSpPr>
        <p:spPr>
          <a:xfrm>
            <a:off x="6548438" y="4065588"/>
            <a:ext cx="2347912" cy="10715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8000" dirty="0" smtClean="0"/>
              <a:t>123</a:t>
            </a:r>
            <a:endParaRPr lang="en-US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0" hasCustomPrompt="1"/>
          </p:nvPr>
        </p:nvSpPr>
        <p:spPr>
          <a:xfrm>
            <a:off x="9280525" y="4479925"/>
            <a:ext cx="1025525" cy="9937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sz="1800" dirty="0" smtClean="0"/>
              <a:t>icon</a:t>
            </a:r>
            <a:endParaRPr lang="en-US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1"/>
          </p:nvPr>
        </p:nvSpPr>
        <p:spPr>
          <a:xfrm>
            <a:off x="6548438" y="5273675"/>
            <a:ext cx="2644775" cy="6381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815" y="172185"/>
            <a:ext cx="1795471" cy="1298666"/>
          </a:xfrm>
          <a:prstGeom prst="rect">
            <a:avLst/>
          </a:prstGeom>
        </p:spPr>
      </p:pic>
      <p:cxnSp>
        <p:nvCxnSpPr>
          <p:cNvPr id="20" name="Straight Connector 19"/>
          <p:cNvCxnSpPr/>
          <p:nvPr userDrawn="1"/>
        </p:nvCxnSpPr>
        <p:spPr>
          <a:xfrm>
            <a:off x="1046329" y="3623249"/>
            <a:ext cx="9606668" cy="0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5849663" y="2109745"/>
            <a:ext cx="0" cy="3578352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937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, 3 numbers">
    <p:bg>
      <p:bgPr>
        <a:solidFill>
          <a:srgbClr val="82776A">
            <a:alpha val="6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81" y="472012"/>
            <a:ext cx="9537934" cy="892051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Infographic slide title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321398" y="1986218"/>
            <a:ext cx="976313" cy="9794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sz="1800" dirty="0" smtClean="0"/>
              <a:t>icon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97722" y="1986218"/>
            <a:ext cx="3218307" cy="9794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8000" b="1" baseline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10,001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385023" y="3076830"/>
            <a:ext cx="3051175" cy="4222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 hasCustomPrompt="1"/>
          </p:nvPr>
        </p:nvSpPr>
        <p:spPr>
          <a:xfrm>
            <a:off x="5935892" y="4065589"/>
            <a:ext cx="2157784" cy="183148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dirty="0" smtClean="0"/>
              <a:t>icon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734758" y="4065589"/>
            <a:ext cx="3038475" cy="10711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8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2345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5"/>
          </p:nvPr>
        </p:nvSpPr>
        <p:spPr>
          <a:xfrm>
            <a:off x="2734758" y="5245719"/>
            <a:ext cx="3038475" cy="6667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200"/>
            </a:lvl2pPr>
            <a:lvl3pPr marL="914400" indent="0">
              <a:buFontTx/>
              <a:buNone/>
              <a:defRPr sz="2200"/>
            </a:lvl3pPr>
            <a:lvl4pPr marL="1371600" indent="0">
              <a:buFontTx/>
              <a:buNone/>
              <a:defRPr sz="2200"/>
            </a:lvl4pPr>
            <a:lvl5pPr marL="1828800" indent="0">
              <a:buFontTx/>
              <a:buNone/>
              <a:defRPr sz="22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6548438" y="2000781"/>
            <a:ext cx="1545238" cy="149832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bg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 dirty="0" smtClean="0"/>
              <a:t>75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>
          <a:xfrm>
            <a:off x="8327309" y="2109745"/>
            <a:ext cx="2325688" cy="9747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8" hasCustomPrompt="1"/>
          </p:nvPr>
        </p:nvSpPr>
        <p:spPr>
          <a:xfrm>
            <a:off x="9638271" y="2766573"/>
            <a:ext cx="790832" cy="6068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dirty="0" smtClean="0"/>
              <a:t>icon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815" y="172185"/>
            <a:ext cx="1795471" cy="1298666"/>
          </a:xfrm>
          <a:prstGeom prst="rect">
            <a:avLst/>
          </a:prstGeom>
        </p:spPr>
      </p:pic>
      <p:cxnSp>
        <p:nvCxnSpPr>
          <p:cNvPr id="20" name="Straight Connector 19"/>
          <p:cNvCxnSpPr/>
          <p:nvPr userDrawn="1"/>
        </p:nvCxnSpPr>
        <p:spPr>
          <a:xfrm>
            <a:off x="1046329" y="3623249"/>
            <a:ext cx="9606668" cy="0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975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, 2 numbers">
    <p:bg>
      <p:bgPr>
        <a:solidFill>
          <a:schemeClr val="accent1"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81" y="472012"/>
            <a:ext cx="9537934" cy="892051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Infographic slide title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321398" y="3068901"/>
            <a:ext cx="976313" cy="9794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sz="1800" dirty="0" smtClean="0"/>
              <a:t>icon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97722" y="3068901"/>
            <a:ext cx="3218307" cy="9794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8000" b="1" baseline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10,001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385023" y="4159513"/>
            <a:ext cx="3051175" cy="4222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6425777" y="3075824"/>
            <a:ext cx="1545238" cy="149832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bg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 dirty="0" smtClean="0"/>
              <a:t>75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>
          <a:xfrm>
            <a:off x="8204648" y="3184788"/>
            <a:ext cx="2325688" cy="9747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8" hasCustomPrompt="1"/>
          </p:nvPr>
        </p:nvSpPr>
        <p:spPr>
          <a:xfrm>
            <a:off x="9515610" y="3841616"/>
            <a:ext cx="790832" cy="6068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dirty="0" smtClean="0"/>
              <a:t>icon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815" y="172185"/>
            <a:ext cx="1795471" cy="1298666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5849663" y="2109745"/>
            <a:ext cx="0" cy="3578352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88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map and key">
    <p:bg>
      <p:bgPr>
        <a:solidFill>
          <a:schemeClr val="bg1"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264" y="-3564101"/>
            <a:ext cx="7770708" cy="10996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5712"/>
            <a:ext cx="1780224" cy="1287638"/>
          </a:xfrm>
          <a:prstGeom prst="rect">
            <a:avLst/>
          </a:prstGeom>
        </p:spPr>
      </p:pic>
      <p:sp>
        <p:nvSpPr>
          <p:cNvPr id="21" name="Title 20"/>
          <p:cNvSpPr>
            <a:spLocks noGrp="1"/>
          </p:cNvSpPr>
          <p:nvPr>
            <p:ph type="title" hasCustomPrompt="1"/>
          </p:nvPr>
        </p:nvSpPr>
        <p:spPr>
          <a:xfrm>
            <a:off x="838200" y="482757"/>
            <a:ext cx="6131011" cy="59870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Click to add map title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1288850" y="1473950"/>
            <a:ext cx="3941763" cy="4967288"/>
          </a:xfrm>
          <a:prstGeom prst="rect">
            <a:avLst/>
          </a:prstGeom>
        </p:spPr>
        <p:txBody>
          <a:bodyPr lIns="0" tIns="0" rIns="0" bIns="0"/>
          <a:lstStyle>
            <a:lvl1pPr marL="342900" indent="-342900" hangingPunc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§"/>
              <a:defRPr sz="2200" baseline="0">
                <a:solidFill>
                  <a:schemeClr val="tx2">
                    <a:lumMod val="50000"/>
                    <a:alpha val="90000"/>
                  </a:schemeClr>
                </a:solidFill>
              </a:defRPr>
            </a:lvl1pPr>
            <a:lvl2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̶"/>
              <a:defRPr sz="2000">
                <a:solidFill>
                  <a:schemeClr val="tx2">
                    <a:lumMod val="50000"/>
                  </a:schemeClr>
                </a:solidFill>
              </a:defRPr>
            </a:lvl2pPr>
          </a:lstStyle>
          <a:p>
            <a:pPr lvl="0"/>
            <a:r>
              <a:rPr lang="en-GB" dirty="0" smtClean="0"/>
              <a:t>Click to add to the list</a:t>
            </a:r>
          </a:p>
          <a:p>
            <a:pPr lvl="1"/>
            <a:r>
              <a:rPr lang="en-GB" dirty="0" smtClean="0"/>
              <a:t>This is a bullet</a:t>
            </a:r>
          </a:p>
          <a:p>
            <a:pPr lvl="0"/>
            <a:r>
              <a:rPr lang="en-GB" dirty="0" smtClean="0"/>
              <a:t>This is a sub-bullet</a:t>
            </a:r>
          </a:p>
          <a:p>
            <a:pPr lvl="0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33215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tx2">
            <a:lumMod val="40000"/>
            <a:lumOff val="6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05" y="-10447580"/>
            <a:ext cx="11360543" cy="173055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5712"/>
            <a:ext cx="1780224" cy="1287638"/>
          </a:xfrm>
          <a:prstGeom prst="rect">
            <a:avLst/>
          </a:prstGeom>
        </p:spPr>
      </p:pic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838200" y="480876"/>
            <a:ext cx="9347600" cy="502972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1312201" y="1473350"/>
            <a:ext cx="4683726" cy="4436075"/>
          </a:xfrm>
          <a:prstGeom prst="rect">
            <a:avLst/>
          </a:prstGeom>
        </p:spPr>
        <p:txBody>
          <a:bodyPr lIns="0" tIns="0" rIns="0"/>
          <a:lstStyle>
            <a:lvl1pPr marL="0" indent="0" defTabSz="0">
              <a:spcBef>
                <a:spcPts val="0"/>
              </a:spcBef>
              <a:spcAft>
                <a:spcPts val="2200"/>
              </a:spcAft>
              <a:buFontTx/>
              <a:buNone/>
              <a:tabLst>
                <a:tab pos="0" algn="l"/>
                <a:tab pos="72000" algn="l"/>
              </a:tabLst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 sz="2200" b="0"/>
            </a:lvl2pPr>
            <a:lvl3pPr marL="914400" indent="0">
              <a:buFontTx/>
              <a:buNone/>
              <a:defRPr sz="2200"/>
            </a:lvl3pPr>
            <a:lvl4pPr marL="1371600" indent="0">
              <a:buFontTx/>
              <a:buNone/>
              <a:defRPr sz="2200"/>
            </a:lvl4pPr>
            <a:lvl5pPr marL="1828800" indent="0">
              <a:buFontTx/>
              <a:buNone/>
              <a:defRPr sz="2200"/>
            </a:lvl5pPr>
          </a:lstStyle>
          <a:p>
            <a:pPr lvl="0"/>
            <a:r>
              <a:rPr lang="en-GB" dirty="0" smtClean="0"/>
              <a:t>Click to add a key point on map</a:t>
            </a:r>
          </a:p>
          <a:p>
            <a:pPr lvl="0"/>
            <a:r>
              <a:rPr lang="en-GB" dirty="0" smtClean="0"/>
              <a:t>Click to add a second key point on the map</a:t>
            </a:r>
          </a:p>
        </p:txBody>
      </p:sp>
    </p:spTree>
    <p:extLst>
      <p:ext uri="{BB962C8B-B14F-4D97-AF65-F5344CB8AC3E}">
        <p14:creationId xmlns:p14="http://schemas.microsoft.com/office/powerpoint/2010/main" val="149941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pink, white text">
    <p:bg>
      <p:bgPr>
        <a:solidFill>
          <a:schemeClr val="accent1"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62642"/>
            <a:ext cx="8887394" cy="1325563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 smtClean="0"/>
              <a:t>Click to add a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579645"/>
            <a:ext cx="12212051" cy="11199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312900"/>
            <a:ext cx="2971800" cy="457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4854691"/>
            <a:ext cx="2769676" cy="200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593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ue title -whit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97366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/>
              <a:t>Click to add a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579645"/>
            <a:ext cx="12212051" cy="11199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312900"/>
            <a:ext cx="2971800" cy="457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4854691"/>
            <a:ext cx="2769676" cy="200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6077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124" y="152400"/>
            <a:ext cx="11697676" cy="2889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496431" y="593726"/>
            <a:ext cx="695569" cy="2952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D60C6FE-4EDD-47AA-A631-BC45ADBBFC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ink, black text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287032"/>
            <a:ext cx="2940812" cy="4524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4720"/>
            <a:ext cx="12192000" cy="11181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1" y="4995547"/>
            <a:ext cx="2557849" cy="1850095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25620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 smtClean="0"/>
              <a:t>Click to add a subtitle</a:t>
            </a:r>
          </a:p>
        </p:txBody>
      </p:sp>
    </p:spTree>
    <p:extLst>
      <p:ext uri="{BB962C8B-B14F-4D97-AF65-F5344CB8AC3E}">
        <p14:creationId xmlns:p14="http://schemas.microsoft.com/office/powerpoint/2010/main" val="72134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green, white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508941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 smtClean="0"/>
              <a:t>Click to add a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579645"/>
            <a:ext cx="12212051" cy="11199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312900"/>
            <a:ext cx="2971800" cy="457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4854691"/>
            <a:ext cx="2769676" cy="200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48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green black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" y="287032"/>
            <a:ext cx="2940812" cy="4524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4720"/>
            <a:ext cx="12192000" cy="11181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1" y="4995547"/>
            <a:ext cx="2557849" cy="1850095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85791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 smtClean="0"/>
              <a:t>Click to add a subtitle</a:t>
            </a:r>
          </a:p>
        </p:txBody>
      </p:sp>
    </p:spTree>
    <p:extLst>
      <p:ext uri="{BB962C8B-B14F-4D97-AF65-F5344CB8AC3E}">
        <p14:creationId xmlns:p14="http://schemas.microsoft.com/office/powerpoint/2010/main" val="1487110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blank (grey)">
    <p:bg>
      <p:bgPr>
        <a:solidFill>
          <a:srgbClr val="82776A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2282"/>
            <a:ext cx="1800385" cy="13022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81" y="483587"/>
            <a:ext cx="9111092" cy="892051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0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ing,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069749" y="1502649"/>
            <a:ext cx="9276077" cy="3966391"/>
          </a:xfrm>
          <a:prstGeom prst="rect">
            <a:avLst/>
          </a:prstGeom>
        </p:spPr>
        <p:txBody>
          <a:bodyPr lIns="0" tIns="0" rIns="0" bIns="0"/>
          <a:lstStyle>
            <a:lvl1pPr marL="457200" indent="-457200">
              <a:lnSpc>
                <a:spcPct val="100000"/>
              </a:lnSpc>
              <a:spcBef>
                <a:spcPts val="1800"/>
              </a:spcBef>
              <a:buClr>
                <a:schemeClr val="accent3"/>
              </a:buClr>
              <a:buFont typeface="Wingdings" charset="2"/>
              <a:buChar char="§"/>
              <a:defRPr sz="2800" baseline="0">
                <a:solidFill>
                  <a:schemeClr val="tx2">
                    <a:lumMod val="50000"/>
                  </a:schemeClr>
                </a:solidFill>
              </a:defRPr>
            </a:lvl1pPr>
            <a:lvl2pPr marL="989013" indent="-266700">
              <a:spcBef>
                <a:spcPts val="1000"/>
              </a:spcBef>
              <a:buClr>
                <a:srgbClr val="0097A9"/>
              </a:buClr>
              <a:buFont typeface="Arial" panose="020B0604020202020204" pitchFamily="34" charset="0"/>
              <a:buChar char="̶"/>
              <a:defRPr sz="24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 dirty="0" smtClean="0"/>
              <a:t>Click to add a list of bullet points here</a:t>
            </a:r>
          </a:p>
          <a:p>
            <a:pPr lvl="1"/>
            <a:r>
              <a:rPr lang="en-GB" dirty="0" smtClean="0"/>
              <a:t>A sub-point</a:t>
            </a:r>
          </a:p>
          <a:p>
            <a:pPr lvl="0"/>
            <a:r>
              <a:rPr lang="en-GB" dirty="0" smtClean="0"/>
              <a:t>Another point </a:t>
            </a:r>
          </a:p>
          <a:p>
            <a:pPr lvl="0"/>
            <a:r>
              <a:rPr lang="en-GB" dirty="0" smtClean="0"/>
              <a:t>One more point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838200" y="492450"/>
            <a:ext cx="10515600" cy="796410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" y="5480911"/>
            <a:ext cx="1780224" cy="12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24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wid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3881" y="483587"/>
            <a:ext cx="9111092" cy="892051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dirty="0" smtClean="0"/>
              <a:t>Title of chart or table</a:t>
            </a:r>
            <a:endParaRPr lang="en-US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0" hasCustomPrompt="1"/>
          </p:nvPr>
        </p:nvSpPr>
        <p:spPr>
          <a:xfrm>
            <a:off x="833881" y="1433513"/>
            <a:ext cx="10867582" cy="48926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Chart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81" y="185712"/>
            <a:ext cx="1780224" cy="12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08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section title, white, high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>
          <a:xfrm>
            <a:off x="833881" y="747653"/>
            <a:ext cx="10434575" cy="1325563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b="1">
                <a:solidFill>
                  <a:schemeClr val="bg1"/>
                </a:solidFill>
                <a:effectLst>
                  <a:outerShdw blurRad="25400" dist="50800" dir="3300000" algn="ctr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en-GB" dirty="0" smtClean="0"/>
              <a:t>Click to edit image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11" y="4848538"/>
            <a:ext cx="2682165" cy="19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89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1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974" r:id="rId2"/>
    <p:sldLayoutId id="2147483977" r:id="rId3"/>
    <p:sldLayoutId id="2147483976" r:id="rId4"/>
    <p:sldLayoutId id="2147483766" r:id="rId5"/>
    <p:sldLayoutId id="2147483972" r:id="rId6"/>
    <p:sldLayoutId id="2147483960" r:id="rId7"/>
    <p:sldLayoutId id="2147483973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78" r:id="rId14"/>
    <p:sldLayoutId id="2147483975" r:id="rId15"/>
    <p:sldLayoutId id="2147483969" r:id="rId16"/>
    <p:sldLayoutId id="2147483970" r:id="rId17"/>
    <p:sldLayoutId id="2147483874" r:id="rId18"/>
    <p:sldLayoutId id="2147483763" r:id="rId19"/>
    <p:sldLayoutId id="2147483984" r:id="rId20"/>
    <p:sldLayoutId id="2147483985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s.ioe.ac.uk/shared/get-file.ashx?id=3353&amp;itemtype=document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ukdataservice.ac.uk/" TargetMode="External"/><Relationship Id="rId4" Type="http://schemas.openxmlformats.org/officeDocument/2006/relationships/hyperlink" Target="https://doi.org/10.1101/26304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Measuring young people’s physical activity using accelerometers in the UK Millennium Cohort Study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33613" y="3937900"/>
            <a:ext cx="9255002" cy="1431269"/>
          </a:xfrm>
        </p:spPr>
        <p:txBody>
          <a:bodyPr/>
          <a:lstStyle/>
          <a:p>
            <a:r>
              <a:rPr lang="en-US" dirty="0" smtClean="0"/>
              <a:t>Emily Gilbert, Lisa Calderwood</a:t>
            </a:r>
          </a:p>
          <a:p>
            <a:r>
              <a:rPr lang="en-US" i="1" dirty="0" smtClean="0"/>
              <a:t>Centre for Longitudinal Studies, University College London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1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38201" y="1288860"/>
            <a:ext cx="10515600" cy="396639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sz="3600" dirty="0"/>
              <a:t>Two pilots (Feb 2014, July 2014)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3200" dirty="0"/>
              <a:t>Placement protocol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3200" dirty="0"/>
              <a:t>Respondent reactions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3200" dirty="0"/>
              <a:t>Device returns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3200" dirty="0"/>
              <a:t>Office admin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3200" dirty="0"/>
              <a:t>Compliance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Piloting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45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Reactions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90818"/>
              </p:ext>
            </p:extLst>
          </p:nvPr>
        </p:nvGraphicFramePr>
        <p:xfrm>
          <a:off x="2031999" y="1008184"/>
          <a:ext cx="8753232" cy="5207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8309">
                  <a:extLst>
                    <a:ext uri="{9D8B030D-6E8A-4147-A177-3AD203B41FA5}">
                      <a16:colId xmlns:a16="http://schemas.microsoft.com/office/drawing/2014/main" val="2844420560"/>
                    </a:ext>
                  </a:extLst>
                </a:gridCol>
                <a:gridCol w="6564923">
                  <a:extLst>
                    <a:ext uri="{9D8B030D-6E8A-4147-A177-3AD203B41FA5}">
                      <a16:colId xmlns:a16="http://schemas.microsoft.com/office/drawing/2014/main" val="1914754799"/>
                    </a:ext>
                  </a:extLst>
                </a:gridCol>
              </a:tblGrid>
              <a:tr h="26423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pPr algn="ctr"/>
                      <a:endParaRPr lang="en-GB" sz="3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3200" b="0" dirty="0" smtClean="0">
                          <a:solidFill>
                            <a:schemeClr val="tx1"/>
                          </a:solidFill>
                        </a:rPr>
                        <a:t>Comfortable</a:t>
                      </a:r>
                      <a:endParaRPr lang="en-GB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615134"/>
                  </a:ext>
                </a:extLst>
              </a:tr>
              <a:tr h="25649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aseline="0" dirty="0" smtClean="0"/>
                    </a:p>
                    <a:p>
                      <a:pPr algn="ctr"/>
                      <a:r>
                        <a:rPr lang="en-GB" sz="3200" baseline="0" dirty="0" smtClean="0"/>
                        <a:t>Uncomfortable</a:t>
                      </a:r>
                      <a:endParaRPr lang="en-GB" sz="3200" dirty="0" smtClean="0"/>
                    </a:p>
                    <a:p>
                      <a:pPr algn="ctr"/>
                      <a:r>
                        <a:rPr lang="en-GB" sz="3200" dirty="0" smtClean="0"/>
                        <a:t>Bulky / too big / indiscrete</a:t>
                      </a:r>
                    </a:p>
                    <a:p>
                      <a:pPr algn="ctr"/>
                      <a:r>
                        <a:rPr lang="en-GB" sz="3200" dirty="0" smtClean="0"/>
                        <a:t>Ugly</a:t>
                      </a:r>
                      <a:endParaRPr lang="en-GB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37801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77723" y="988045"/>
            <a:ext cx="2161211" cy="26136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77723" y="3601740"/>
            <a:ext cx="2161211" cy="26136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58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Reactions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 bwMode="auto">
          <a:xfrm>
            <a:off x="1725247" y="1322553"/>
            <a:ext cx="5210908" cy="2509227"/>
          </a:xfrm>
          <a:prstGeom prst="wedgeRoundRectCallout">
            <a:avLst>
              <a:gd name="adj1" fmla="val -45788"/>
              <a:gd name="adj2" fmla="val 72708"/>
              <a:gd name="adj3" fmla="val 16667"/>
            </a:avLst>
          </a:prstGeom>
          <a:solidFill>
            <a:srgbClr val="7A9A0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I had to remove it in PE. I removed it during my dance lesson as it was rubbing and got in the way…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7729416" y="492450"/>
            <a:ext cx="3668485" cy="3443851"/>
          </a:xfrm>
          <a:prstGeom prst="wedgeRoundRectCallout">
            <a:avLst>
              <a:gd name="adj1" fmla="val -45788"/>
              <a:gd name="adj2" fmla="val 72708"/>
              <a:gd name="adj3" fmla="val 16667"/>
            </a:avLst>
          </a:prstGeom>
          <a:solidFill>
            <a:srgbClr val="DC6B2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buNone/>
            </a:pPr>
            <a:r>
              <a:rPr lang="en-GB" sz="3200" dirty="0">
                <a:solidFill>
                  <a:schemeClr val="bg1"/>
                </a:solidFill>
              </a:rPr>
              <a:t>I did not wear it in the shower because of the risk of getting water damaged or </a:t>
            </a:r>
            <a:r>
              <a:rPr lang="en-GB" sz="3200" dirty="0" smtClean="0">
                <a:solidFill>
                  <a:schemeClr val="bg1"/>
                </a:solidFill>
              </a:rPr>
              <a:t>electrocuted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3320143" y="4390568"/>
            <a:ext cx="2775857" cy="1589315"/>
          </a:xfrm>
          <a:prstGeom prst="wedgeRoundRectCallout">
            <a:avLst>
              <a:gd name="adj1" fmla="val 54684"/>
              <a:gd name="adj2" fmla="val 89208"/>
              <a:gd name="adj3" fmla="val 16667"/>
            </a:avLst>
          </a:prstGeom>
          <a:solidFill>
            <a:srgbClr val="00B0D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To have my spray tan done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8314452" y="4962767"/>
            <a:ext cx="1952172" cy="820057"/>
          </a:xfrm>
          <a:prstGeom prst="wedgeRoundRectCallout">
            <a:avLst>
              <a:gd name="adj1" fmla="val 61275"/>
              <a:gd name="adj2" fmla="val 104567"/>
              <a:gd name="adj3" fmla="val 16667"/>
            </a:avLst>
          </a:prstGeom>
          <a:solidFill>
            <a:srgbClr val="642F6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In PE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41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kern="0" dirty="0" err="1" smtClean="0"/>
              <a:t>GENEActiv</a:t>
            </a:r>
            <a:endParaRPr lang="en-GB" kern="0" dirty="0" smtClean="0"/>
          </a:p>
          <a:p>
            <a:pPr>
              <a:spcBef>
                <a:spcPts val="1200"/>
              </a:spcBef>
              <a:defRPr/>
            </a:pPr>
            <a:r>
              <a:rPr lang="en-GB" kern="0" dirty="0" smtClean="0"/>
              <a:t>Respondent feedback was more positive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 smtClean="0"/>
              <a:t>Compliance was higher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 smtClean="0"/>
              <a:t>Office procedures were manageable</a:t>
            </a:r>
            <a:endParaRPr lang="en-GB" kern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Decisions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30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Compliance and return - mainstage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500663"/>
              </p:ext>
            </p:extLst>
          </p:nvPr>
        </p:nvGraphicFramePr>
        <p:xfrm>
          <a:off x="2017011" y="1469174"/>
          <a:ext cx="8463420" cy="465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4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245">
                <a:tc>
                  <a:txBody>
                    <a:bodyPr/>
                    <a:lstStyle/>
                    <a:p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%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Agree</a:t>
                      </a:r>
                      <a:r>
                        <a:rPr lang="en-GB" sz="2800" b="0" baseline="0" dirty="0" smtClean="0"/>
                        <a:t> to wear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80% (of eligible)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Return rate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Candara"/>
                        </a:rPr>
                        <a:t>72% (of</a:t>
                      </a:r>
                      <a:r>
                        <a:rPr lang="en-US" sz="28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Candara"/>
                        </a:rPr>
                        <a:t> those who agreed)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Compliance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% </a:t>
                      </a:r>
                      <a:r>
                        <a:rPr lang="en-GB" sz="2800" b="1" baseline="0" dirty="0" smtClean="0"/>
                        <a:t>of returned devices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0 days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16%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1 day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11%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0838"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2 days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/>
                        <a:t>63%</a:t>
                      </a:r>
                      <a:endParaRPr lang="en-GB" sz="2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4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kern="0" dirty="0"/>
              <a:t>Response, return and compliance rates were comparable to other </a:t>
            </a:r>
            <a:r>
              <a:rPr lang="en-GB" kern="0" dirty="0" smtClean="0"/>
              <a:t>studies. 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 smtClean="0"/>
              <a:t>Objective physical activity data collected for </a:t>
            </a:r>
            <a:r>
              <a:rPr lang="en-GB" kern="0" dirty="0"/>
              <a:t>o</a:t>
            </a:r>
            <a:r>
              <a:rPr lang="en-GB" kern="0" dirty="0" smtClean="0"/>
              <a:t>ver 4,900 14-year olds. 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 smtClean="0"/>
              <a:t>The development work undertaken prior to the survey was the key to the success of this data collection.</a:t>
            </a:r>
            <a:endParaRPr lang="en-GB" kern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094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Costly!</a:t>
            </a:r>
          </a:p>
          <a:p>
            <a:pPr lvl="1"/>
            <a:r>
              <a:rPr lang="en-GB" dirty="0" smtClean="0"/>
              <a:t>Devices (</a:t>
            </a:r>
            <a:r>
              <a:rPr lang="en-GB" dirty="0" err="1" smtClean="0"/>
              <a:t>GENEActiv</a:t>
            </a:r>
            <a:r>
              <a:rPr lang="en-GB" dirty="0" smtClean="0"/>
              <a:t> </a:t>
            </a:r>
            <a:r>
              <a:rPr lang="en-GB" dirty="0"/>
              <a:t>- £120)</a:t>
            </a:r>
          </a:p>
          <a:p>
            <a:pPr lvl="1"/>
            <a:r>
              <a:rPr lang="en-GB" dirty="0" smtClean="0"/>
              <a:t>Interview time (explaining the task – 5 </a:t>
            </a:r>
            <a:r>
              <a:rPr lang="en-GB" dirty="0"/>
              <a:t>minutes)</a:t>
            </a:r>
          </a:p>
          <a:p>
            <a:pPr lvl="1"/>
            <a:r>
              <a:rPr lang="en-GB" dirty="0"/>
              <a:t>Device </a:t>
            </a:r>
            <a:r>
              <a:rPr lang="en-GB" dirty="0" smtClean="0"/>
              <a:t>management – fieldwork agency costs</a:t>
            </a:r>
            <a:endParaRPr lang="en-GB" dirty="0"/>
          </a:p>
          <a:p>
            <a:pPr lvl="1"/>
            <a:r>
              <a:rPr lang="en-GB" dirty="0"/>
              <a:t>Staff </a:t>
            </a:r>
            <a:r>
              <a:rPr lang="en-GB" dirty="0" smtClean="0"/>
              <a:t>time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 smtClean="0"/>
              <a:t>Planning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 smtClean="0"/>
              <a:t>Protocol development 	</a:t>
            </a:r>
            <a:endParaRPr lang="en-GB" dirty="0"/>
          </a:p>
          <a:p>
            <a:r>
              <a:rPr lang="en-GB" dirty="0" smtClean="0"/>
              <a:t>Technical issues </a:t>
            </a:r>
          </a:p>
          <a:p>
            <a:r>
              <a:rPr lang="en-GB" dirty="0" smtClean="0"/>
              <a:t>Complex </a:t>
            </a:r>
            <a:r>
              <a:rPr lang="en-GB" dirty="0"/>
              <a:t>data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7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Interestingly, our CMs report </a:t>
            </a:r>
            <a:r>
              <a:rPr lang="en-GB" i="1" dirty="0" smtClean="0"/>
              <a:t>less</a:t>
            </a:r>
            <a:r>
              <a:rPr lang="en-GB" dirty="0" smtClean="0"/>
              <a:t> physical activity than the activity monitors show.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Accelerometry</a:t>
            </a:r>
            <a:r>
              <a:rPr lang="en-GB" dirty="0" smtClean="0"/>
              <a:t> vs self-reports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841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Accelerometry</a:t>
            </a:r>
            <a:r>
              <a:rPr lang="en-GB" dirty="0" smtClean="0"/>
              <a:t> vs self-reports</a:t>
            </a:r>
            <a:endParaRPr lang="en-GB" dirty="0"/>
          </a:p>
        </p:txBody>
      </p:sp>
      <p:pic>
        <p:nvPicPr>
          <p:cNvPr id="5" name="Picture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0"/>
          <a:stretch/>
        </p:blipFill>
        <p:spPr bwMode="auto">
          <a:xfrm>
            <a:off x="2810596" y="1164308"/>
            <a:ext cx="7095403" cy="52833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56598" y="1432311"/>
            <a:ext cx="553998" cy="429132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sz="2400" b="1" dirty="0" smtClean="0"/>
              <a:t>Minutes of physical activity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005260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 smtClean="0"/>
              <a:t>Working paper: </a:t>
            </a:r>
            <a:r>
              <a:rPr lang="en-GB" sz="2400" dirty="0"/>
              <a:t>Gilbert, E, </a:t>
            </a:r>
            <a:r>
              <a:rPr lang="en-GB" sz="2400" dirty="0" err="1"/>
              <a:t>Conolly</a:t>
            </a:r>
            <a:r>
              <a:rPr lang="en-GB" sz="2400" dirty="0"/>
              <a:t>, A, </a:t>
            </a:r>
            <a:r>
              <a:rPr lang="en-GB" sz="2400" dirty="0" err="1"/>
              <a:t>Tietz</a:t>
            </a:r>
            <a:r>
              <a:rPr lang="en-GB" sz="2400" dirty="0"/>
              <a:t>, S, Calderwood, L, Rose, N (2017) </a:t>
            </a:r>
            <a:r>
              <a:rPr lang="en-GB" sz="2400" dirty="0">
                <a:hlinkClick r:id="rId3"/>
              </a:rPr>
              <a:t>'Measuring young people's physical activity using accelerometers in the UK Millennium Cohort Study'</a:t>
            </a:r>
            <a:r>
              <a:rPr lang="en-GB" sz="2400" dirty="0"/>
              <a:t> CLS working paper 2017/15. London: Centre for Longitudinal </a:t>
            </a:r>
            <a:r>
              <a:rPr lang="en-GB" sz="2400" dirty="0" smtClean="0"/>
              <a:t>Studies</a:t>
            </a:r>
          </a:p>
          <a:p>
            <a:r>
              <a:rPr lang="en-GB" sz="2400" dirty="0"/>
              <a:t>v</a:t>
            </a:r>
            <a:r>
              <a:rPr lang="en-GB" sz="2400" dirty="0" smtClean="0"/>
              <a:t>an </a:t>
            </a:r>
            <a:r>
              <a:rPr lang="en-GB" sz="2400" dirty="0" err="1" smtClean="0"/>
              <a:t>Kuppeveldt</a:t>
            </a:r>
            <a:r>
              <a:rPr lang="en-GB" sz="2400" dirty="0" smtClean="0"/>
              <a:t>, D.E., Heywood, J., Hamer, M. </a:t>
            </a:r>
            <a:r>
              <a:rPr lang="en-GB" sz="2400" dirty="0" err="1" smtClean="0"/>
              <a:t>Sabia</a:t>
            </a:r>
            <a:r>
              <a:rPr lang="en-GB" sz="2400" dirty="0" smtClean="0"/>
              <a:t>, S.  Fitzsimons, E., van </a:t>
            </a:r>
            <a:r>
              <a:rPr lang="en-GB" sz="2400" dirty="0" err="1" smtClean="0"/>
              <a:t>Hees</a:t>
            </a:r>
            <a:r>
              <a:rPr lang="en-GB" sz="2400" dirty="0" smtClean="0"/>
              <a:t>, V. (2018) ‘Segmenting accelerometer data from daily life with unsupervised machine learning’: </a:t>
            </a:r>
            <a:r>
              <a:rPr lang="en-GB" sz="2400" dirty="0" err="1" smtClean="0"/>
              <a:t>bioRxiv</a:t>
            </a:r>
            <a:r>
              <a:rPr lang="en-GB" sz="2400" dirty="0" smtClean="0"/>
              <a:t> 263046: </a:t>
            </a:r>
            <a:r>
              <a:rPr lang="en-GB" sz="2400" dirty="0">
                <a:hlinkClick r:id="rId4"/>
              </a:rPr>
              <a:t>https://</a:t>
            </a:r>
            <a:r>
              <a:rPr lang="en-GB" sz="2400" dirty="0" smtClean="0">
                <a:hlinkClick r:id="rId4"/>
              </a:rPr>
              <a:t>doi.org/10.1101/263046</a:t>
            </a:r>
            <a:endParaRPr lang="en-GB" sz="2400" dirty="0" smtClean="0"/>
          </a:p>
          <a:p>
            <a:r>
              <a:rPr lang="en-GB" sz="2400" dirty="0" smtClean="0"/>
              <a:t>Data </a:t>
            </a:r>
            <a:r>
              <a:rPr lang="en-GB" sz="2400" dirty="0" smtClean="0"/>
              <a:t>available via </a:t>
            </a:r>
            <a:r>
              <a:rPr lang="en-GB" sz="2400" dirty="0"/>
              <a:t>the UKDS: </a:t>
            </a:r>
            <a:r>
              <a:rPr lang="en-GB" sz="2400" dirty="0" smtClean="0">
                <a:hlinkClick r:id="rId5"/>
              </a:rPr>
              <a:t>www.ukdataservice.ac.uk</a:t>
            </a:r>
            <a:endParaRPr lang="en-GB" sz="2400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9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ndara"/>
              </a:rPr>
              <a:t>Physical activity levels are strongly associated with many other outcomes – obesity, cardio-vascular health, well-being etc.</a:t>
            </a: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ndara"/>
              </a:rPr>
              <a:t>Typically measured by self-reporting BUT: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ndara"/>
              </a:rPr>
              <a:t>Social desirability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cs typeface="Candara"/>
            </a:endParaRP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ndara"/>
              </a:rPr>
              <a:t>Recall bias</a:t>
            </a:r>
          </a:p>
          <a:p>
            <a:pPr lvl="1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ndara"/>
              </a:rPr>
              <a:t>Intensity of exercise is subjective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cs typeface="Candar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physical activity</a:t>
            </a:r>
            <a:endParaRPr lang="en-GB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930639" y="3837755"/>
            <a:ext cx="10515600" cy="796410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404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202242" y="1549541"/>
            <a:ext cx="9276077" cy="3966391"/>
          </a:xfrm>
        </p:spPr>
        <p:txBody>
          <a:bodyPr/>
          <a:lstStyle/>
          <a:p>
            <a:pPr marL="0" indent="0" algn="ctr">
              <a:buNone/>
            </a:pPr>
            <a:r>
              <a:rPr lang="en-GB" sz="5400" b="1" dirty="0"/>
              <a:t>T</a:t>
            </a:r>
            <a:r>
              <a:rPr lang="en-GB" sz="5400" b="1" dirty="0" smtClean="0"/>
              <a:t>hank you!</a:t>
            </a:r>
          </a:p>
          <a:p>
            <a:pPr marL="0" indent="0" algn="ctr">
              <a:buNone/>
            </a:pPr>
            <a:r>
              <a:rPr lang="en-GB" sz="4000" dirty="0" smtClean="0"/>
              <a:t>emily.gilbert@ucl.ac.uk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28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9414897"/>
              </p:ext>
            </p:extLst>
          </p:nvPr>
        </p:nvGraphicFramePr>
        <p:xfrm>
          <a:off x="616044" y="1160107"/>
          <a:ext cx="11130292" cy="483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black">
          <a:xfrm>
            <a:off x="2669995" y="6293762"/>
            <a:ext cx="5522279" cy="43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1463" indent="-271463" algn="l" rtl="0" fontAlgn="base">
              <a:spcBef>
                <a:spcPct val="50000"/>
              </a:spcBef>
              <a:spcAft>
                <a:spcPct val="0"/>
              </a:spcAft>
              <a:buClr>
                <a:srgbClr val="000054"/>
              </a:buClr>
              <a:buFont typeface="Wingdings" pitchFamily="2" charset="2"/>
              <a:buChar char="§"/>
              <a:defRPr sz="24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801688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252538" indent="-254000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704975" indent="-273050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1558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6130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0702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5274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9846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33400" lvl="1" indent="0">
              <a:lnSpc>
                <a:spcPct val="100000"/>
              </a:lnSpc>
              <a:spcBef>
                <a:spcPts val="1200"/>
              </a:spcBef>
              <a:buFont typeface="Arial" charset="0"/>
              <a:buNone/>
              <a:defRPr/>
            </a:pPr>
            <a:r>
              <a:rPr lang="en-GB" kern="0" dirty="0" smtClean="0"/>
              <a:t>Health Survey for England (2008)</a:t>
            </a:r>
            <a:endParaRPr lang="en-GB" kern="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black">
          <a:xfrm>
            <a:off x="431715" y="845966"/>
            <a:ext cx="10995199" cy="53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1463" indent="-271463" algn="l" rtl="0" fontAlgn="base">
              <a:spcBef>
                <a:spcPct val="50000"/>
              </a:spcBef>
              <a:spcAft>
                <a:spcPct val="0"/>
              </a:spcAft>
              <a:buClr>
                <a:srgbClr val="000054"/>
              </a:buClr>
              <a:buFont typeface="Wingdings" pitchFamily="2" charset="2"/>
              <a:buChar char="§"/>
              <a:defRPr sz="24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801688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252538" indent="-254000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704975" indent="-273050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1558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6130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0702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5274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984625" indent="-268288" algn="l" rtl="0" fontAlgn="base">
              <a:spcBef>
                <a:spcPct val="5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33400" lvl="1" indent="0">
              <a:lnSpc>
                <a:spcPct val="100000"/>
              </a:lnSpc>
              <a:spcBef>
                <a:spcPts val="1200"/>
              </a:spcBef>
              <a:buFont typeface="Arial" charset="0"/>
              <a:buNone/>
              <a:defRPr/>
            </a:pPr>
            <a:r>
              <a:rPr lang="en-GB" b="1" kern="0" dirty="0" smtClean="0"/>
              <a:t>% of people doing recommended amount of physical activity</a:t>
            </a:r>
            <a:endParaRPr lang="en-GB" b="1" kern="0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685778"/>
              </p:ext>
            </p:extLst>
          </p:nvPr>
        </p:nvGraphicFramePr>
        <p:xfrm>
          <a:off x="616044" y="1160107"/>
          <a:ext cx="11130292" cy="483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3"/>
          <p:cNvSpPr txBox="1">
            <a:spLocks/>
          </p:cNvSpPr>
          <p:nvPr/>
        </p:nvSpPr>
        <p:spPr>
          <a:xfrm>
            <a:off x="628338" y="207637"/>
            <a:ext cx="10515600" cy="796410"/>
          </a:xfrm>
          <a:prstGeom prst="rect">
            <a:avLst/>
          </a:prstGeom>
        </p:spPr>
        <p:txBody>
          <a:bodyPr/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0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Self-report </a:t>
            </a:r>
            <a:r>
              <a:rPr lang="en-GB" sz="3000" dirty="0" err="1" smtClean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vs</a:t>
            </a:r>
            <a:r>
              <a:rPr lang="en-GB" sz="30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objective measure</a:t>
            </a:r>
            <a:endParaRPr lang="en-GB" sz="3000" dirty="0"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1606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6" grpId="0"/>
      <p:bldP spid="7" grpId="0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593499" y="1483599"/>
            <a:ext cx="9276077" cy="396639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sz="2400" dirty="0"/>
              <a:t>Follows the lives of over 19,000 young people in the UK born in 2000/01 </a:t>
            </a:r>
            <a:endParaRPr lang="en-GB" sz="2400" dirty="0" smtClean="0"/>
          </a:p>
          <a:p>
            <a:pPr>
              <a:spcBef>
                <a:spcPts val="1200"/>
              </a:spcBef>
              <a:defRPr/>
            </a:pPr>
            <a:r>
              <a:rPr lang="en-GB" sz="2400" dirty="0"/>
              <a:t>Surveyed at key development stages of life: 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2000" dirty="0"/>
              <a:t>9 months, 3, 5, 7, </a:t>
            </a:r>
            <a:r>
              <a:rPr lang="en-GB" sz="2000" dirty="0" smtClean="0"/>
              <a:t>11, 14 and 17 </a:t>
            </a:r>
            <a:endParaRPr lang="en-GB" sz="2000" dirty="0"/>
          </a:p>
          <a:p>
            <a:pPr lvl="1">
              <a:spcBef>
                <a:spcPts val="1200"/>
              </a:spcBef>
              <a:defRPr/>
            </a:pPr>
            <a:r>
              <a:rPr lang="en-GB" sz="2000" dirty="0"/>
              <a:t>Multiple types of data </a:t>
            </a:r>
            <a:r>
              <a:rPr lang="en-GB" sz="2000" dirty="0" smtClean="0"/>
              <a:t>collection</a:t>
            </a:r>
          </a:p>
          <a:p>
            <a:pPr>
              <a:spcBef>
                <a:spcPts val="1200"/>
              </a:spcBef>
              <a:defRPr/>
            </a:pPr>
            <a:r>
              <a:rPr lang="en-GB" sz="2400" dirty="0" smtClean="0"/>
              <a:t>Age 14 Survey: interviews </a:t>
            </a:r>
            <a:r>
              <a:rPr lang="en-GB" sz="2400" dirty="0"/>
              <a:t>plus saliva collection, physical measurements</a:t>
            </a:r>
            <a:r>
              <a:rPr lang="en-GB" sz="2400" dirty="0" smtClean="0"/>
              <a:t>, cognitive assessments, time </a:t>
            </a:r>
            <a:r>
              <a:rPr lang="en-GB" sz="2400" dirty="0"/>
              <a:t>use </a:t>
            </a:r>
            <a:r>
              <a:rPr lang="en-GB" sz="2400" dirty="0" smtClean="0"/>
              <a:t>diaries </a:t>
            </a:r>
            <a:r>
              <a:rPr lang="en-GB" sz="2400" dirty="0"/>
              <a:t>and activity </a:t>
            </a:r>
            <a:r>
              <a:rPr lang="en-GB" sz="2400" dirty="0" smtClean="0"/>
              <a:t>monitors</a:t>
            </a:r>
            <a:r>
              <a:rPr lang="en-GB" sz="2400" dirty="0" smtClean="0"/>
              <a:t>)</a:t>
            </a:r>
          </a:p>
          <a:p>
            <a:pPr>
              <a:spcBef>
                <a:spcPts val="1200"/>
              </a:spcBef>
              <a:defRPr/>
            </a:pPr>
            <a:r>
              <a:rPr lang="en-GB" sz="2400" dirty="0" smtClean="0"/>
              <a:t>Obesity is a major research area for MCS</a:t>
            </a:r>
          </a:p>
          <a:p>
            <a:pPr>
              <a:spcBef>
                <a:spcPts val="1200"/>
              </a:spcBef>
              <a:defRPr/>
            </a:pPr>
            <a:r>
              <a:rPr lang="en-GB" sz="2400" dirty="0" smtClean="0"/>
              <a:t>Age 7 Survey included activity monitors</a:t>
            </a:r>
            <a:endParaRPr lang="en-GB" sz="2400" dirty="0" smtClean="0"/>
          </a:p>
          <a:p>
            <a:pPr marL="722313" lvl="1" indent="0">
              <a:spcBef>
                <a:spcPts val="1200"/>
              </a:spcBef>
              <a:buNone/>
              <a:defRPr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Millennium Cohort Study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593499" y="1483599"/>
            <a:ext cx="9276077" cy="396639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dirty="0"/>
              <a:t>Incorporating an </a:t>
            </a:r>
            <a:r>
              <a:rPr lang="en-GB" dirty="0" err="1"/>
              <a:t>accelerometry</a:t>
            </a:r>
            <a:r>
              <a:rPr lang="en-GB" dirty="0"/>
              <a:t> study into a face-to-face survey</a:t>
            </a:r>
          </a:p>
          <a:p>
            <a:pPr>
              <a:spcBef>
                <a:spcPts val="1200"/>
              </a:spcBef>
              <a:defRPr/>
            </a:pPr>
            <a:r>
              <a:rPr lang="en-GB" dirty="0"/>
              <a:t>Managing the high volume devices throughout fieldwork</a:t>
            </a:r>
          </a:p>
          <a:p>
            <a:pPr>
              <a:spcBef>
                <a:spcPts val="1200"/>
              </a:spcBef>
              <a:defRPr/>
            </a:pPr>
            <a:r>
              <a:rPr lang="en-GB" dirty="0"/>
              <a:t>Will 14 year-olds wear them?</a:t>
            </a:r>
          </a:p>
          <a:p>
            <a:pPr marL="722313" lvl="1" indent="0">
              <a:spcBef>
                <a:spcPts val="1200"/>
              </a:spcBef>
              <a:buNone/>
              <a:defRPr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problems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05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710730" y="1288860"/>
            <a:ext cx="9276077" cy="3966391"/>
          </a:xfrm>
        </p:spPr>
        <p:txBody>
          <a:bodyPr/>
          <a:lstStyle/>
          <a:p>
            <a:r>
              <a:rPr lang="en-GB" dirty="0" smtClean="0"/>
              <a:t>Young </a:t>
            </a:r>
            <a:r>
              <a:rPr lang="en-GB" dirty="0"/>
              <a:t>people were asked to wear the activity monitor on two randomly-selected days, one a weekday and one a weekend </a:t>
            </a:r>
            <a:r>
              <a:rPr lang="en-GB" dirty="0" smtClean="0"/>
              <a:t>day (time use diary for same two days).</a:t>
            </a:r>
            <a:endParaRPr lang="en-GB" dirty="0"/>
          </a:p>
          <a:p>
            <a:r>
              <a:rPr lang="en-GB" dirty="0"/>
              <a:t>Interviewers explained the task to young people during the household visit, told them which two days had been selected, and left them with written information.</a:t>
            </a:r>
          </a:p>
          <a:p>
            <a:r>
              <a:rPr lang="en-GB" dirty="0"/>
              <a:t>Text message and email reminders were sent to young people and parents the day before each selected day.</a:t>
            </a:r>
          </a:p>
          <a:p>
            <a:r>
              <a:rPr lang="en-GB" dirty="0"/>
              <a:t>Young people were asked to post the monitor back in  pre-paid envelope after the second day.</a:t>
            </a:r>
          </a:p>
          <a:p>
            <a:pPr marL="722313" lvl="1" indent="0">
              <a:spcBef>
                <a:spcPts val="1200"/>
              </a:spcBef>
              <a:buNone/>
              <a:defRPr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Device placement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07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385538" y="1460153"/>
            <a:ext cx="4163976" cy="396639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kern="0" dirty="0" err="1"/>
              <a:t>Triaxial</a:t>
            </a:r>
            <a:r>
              <a:rPr lang="en-GB" kern="0" dirty="0"/>
              <a:t> accelerometers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/>
              <a:t>Allow various recording frequencies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/>
              <a:t>Sufficient data capacity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/>
              <a:t>Robust and waterproof</a:t>
            </a:r>
          </a:p>
          <a:p>
            <a:pPr>
              <a:spcBef>
                <a:spcPts val="1200"/>
              </a:spcBef>
              <a:defRPr/>
            </a:pPr>
            <a:r>
              <a:rPr lang="en-GB" kern="0" dirty="0"/>
              <a:t>No respondent feedback</a:t>
            </a:r>
          </a:p>
          <a:p>
            <a:pPr marL="722313" lvl="1" indent="0">
              <a:spcBef>
                <a:spcPts val="1200"/>
              </a:spcBef>
              <a:buNone/>
              <a:defRPr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Piloted devices</a:t>
            </a:r>
            <a:endParaRPr lang="en-GB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99533" y="685266"/>
            <a:ext cx="2459433" cy="29743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99533" y="3659622"/>
            <a:ext cx="2459433" cy="29743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8200" y="2123395"/>
            <a:ext cx="2471136" cy="54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4785" y="4305440"/>
            <a:ext cx="2077966" cy="84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581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50699" y="1102599"/>
            <a:ext cx="9276077" cy="396639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dirty="0"/>
              <a:t>Depth interviews with 14 year olds and parents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Depth interviews</a:t>
            </a:r>
            <a:endParaRPr lang="en-GB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023675" y="1899009"/>
            <a:ext cx="7775519" cy="3780130"/>
          </a:xfrm>
          <a:prstGeom prst="wedgeRoundRectCallout">
            <a:avLst>
              <a:gd name="adj1" fmla="val -715"/>
              <a:gd name="adj2" fmla="val 78629"/>
              <a:gd name="adj3" fmla="val 16667"/>
            </a:avLst>
          </a:prstGeom>
          <a:solidFill>
            <a:srgbClr val="642F6C"/>
          </a:solidFill>
          <a:ln w="9525" cap="flat" cmpd="sng" algn="ctr">
            <a:solidFill>
              <a:srgbClr val="642F6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>
              <a:buNone/>
            </a:pPr>
            <a:r>
              <a:rPr lang="en-GB" sz="4400" dirty="0">
                <a:solidFill>
                  <a:schemeClr val="bg1"/>
                </a:solidFill>
              </a:rPr>
              <a:t>I’d want to know if it has a tracker in it… you never know, there could be… or a hidden camera! </a:t>
            </a:r>
            <a:r>
              <a:rPr lang="en-GB" sz="4400" dirty="0" smtClean="0">
                <a:solidFill>
                  <a:schemeClr val="bg1"/>
                </a:solidFill>
              </a:rPr>
              <a:t>I’d </a:t>
            </a:r>
            <a:r>
              <a:rPr lang="en-GB" sz="4400" dirty="0">
                <a:solidFill>
                  <a:schemeClr val="bg1"/>
                </a:solidFill>
              </a:rPr>
              <a:t>feel uncomfortable…</a:t>
            </a:r>
          </a:p>
        </p:txBody>
      </p:sp>
    </p:spTree>
    <p:extLst>
      <p:ext uri="{BB962C8B-B14F-4D97-AF65-F5344CB8AC3E}">
        <p14:creationId xmlns:p14="http://schemas.microsoft.com/office/powerpoint/2010/main" val="197328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77723" y="1288860"/>
            <a:ext cx="9276077" cy="3966391"/>
          </a:xfrm>
        </p:spPr>
        <p:txBody>
          <a:bodyPr/>
          <a:lstStyle/>
          <a:p>
            <a:pPr>
              <a:buNone/>
            </a:pPr>
            <a:r>
              <a:rPr lang="en-GB" sz="4000" i="1" dirty="0">
                <a:solidFill>
                  <a:srgbClr val="7A9A01"/>
                </a:solidFill>
              </a:rPr>
              <a:t>James, who identified the three most important things in his life as football, football and football, was sure he wouldn’t be able to wear the accelerometer in football matches.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Depth interviews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1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S_2015 slides">
  <a:themeElements>
    <a:clrScheme name="IOE-UCL CLS">
      <a:dk1>
        <a:srgbClr val="000000"/>
      </a:dk1>
      <a:lt1>
        <a:srgbClr val="FFFFFF"/>
      </a:lt1>
      <a:dk2>
        <a:srgbClr val="A79E93"/>
      </a:dk2>
      <a:lt2>
        <a:srgbClr val="C7C926"/>
      </a:lt2>
      <a:accent1>
        <a:srgbClr val="E2212F"/>
      </a:accent1>
      <a:accent2>
        <a:srgbClr val="B7E0EB"/>
      </a:accent2>
      <a:accent3>
        <a:srgbClr val="00A1BA"/>
      </a:accent3>
      <a:accent4>
        <a:srgbClr val="B61D4E"/>
      </a:accent4>
      <a:accent5>
        <a:srgbClr val="EE573F"/>
      </a:accent5>
      <a:accent6>
        <a:srgbClr val="DBDC29"/>
      </a:accent6>
      <a:hlink>
        <a:srgbClr val="1C62C5"/>
      </a:hlink>
      <a:folHlink>
        <a:srgbClr val="E1387D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ghan's version of CLS PowerPoint template.potx" id="{04B634B7-1F75-4B2A-A0B7-B2ECAF424672}" vid="{366800D9-8715-4925-AC33-037B75A005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CLS slide template</Template>
  <TotalTime>1403</TotalTime>
  <Words>669</Words>
  <Application>Microsoft Office PowerPoint</Application>
  <PresentationFormat>Widescreen</PresentationFormat>
  <Paragraphs>126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Candara</vt:lpstr>
      <vt:lpstr>Times New Roman</vt:lpstr>
      <vt:lpstr>Wingdings</vt:lpstr>
      <vt:lpstr>CLS_2015 slides</vt:lpstr>
      <vt:lpstr>Measuring young people’s physical activity using accelerometers in the UK Millennium Cohort Study</vt:lpstr>
      <vt:lpstr>Measuring physical activity</vt:lpstr>
      <vt:lpstr>PowerPoint Presentation</vt:lpstr>
      <vt:lpstr>The Millennium Cohort Study</vt:lpstr>
      <vt:lpstr>Potential problems</vt:lpstr>
      <vt:lpstr>Device placement</vt:lpstr>
      <vt:lpstr>Piloted devices</vt:lpstr>
      <vt:lpstr>Depth interviews</vt:lpstr>
      <vt:lpstr>Depth interviews</vt:lpstr>
      <vt:lpstr>Piloting</vt:lpstr>
      <vt:lpstr>Reactions</vt:lpstr>
      <vt:lpstr>Reactions</vt:lpstr>
      <vt:lpstr>Decisions</vt:lpstr>
      <vt:lpstr>Compliance and return - mainstage</vt:lpstr>
      <vt:lpstr>Conclusions</vt:lpstr>
      <vt:lpstr>Lessons learned</vt:lpstr>
      <vt:lpstr>Accelerometry vs self-reports</vt:lpstr>
      <vt:lpstr>Accelerometry vs self-reports</vt:lpstr>
      <vt:lpstr>Resources</vt:lpstr>
      <vt:lpstr>PowerPoint Presentation</vt:lpstr>
    </vt:vector>
  </TitlesOfParts>
  <Company>Institute of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Gilbert, Emily</dc:creator>
  <cp:lastModifiedBy>Emily Gilbert</cp:lastModifiedBy>
  <cp:revision>72</cp:revision>
  <cp:lastPrinted>2015-08-05T12:08:17Z</cp:lastPrinted>
  <dcterms:created xsi:type="dcterms:W3CDTF">2016-08-25T09:28:21Z</dcterms:created>
  <dcterms:modified xsi:type="dcterms:W3CDTF">2018-10-30T12:26:37Z</dcterms:modified>
</cp:coreProperties>
</file>