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5"/>
  </p:notesMasterIdLst>
  <p:handoutMasterIdLst>
    <p:handoutMasterId r:id="rId46"/>
  </p:handoutMasterIdLst>
  <p:sldIdLst>
    <p:sldId id="256" r:id="rId6"/>
    <p:sldId id="384" r:id="rId7"/>
    <p:sldId id="385" r:id="rId8"/>
    <p:sldId id="386" r:id="rId9"/>
    <p:sldId id="387" r:id="rId10"/>
    <p:sldId id="359" r:id="rId11"/>
    <p:sldId id="388" r:id="rId12"/>
    <p:sldId id="389" r:id="rId13"/>
    <p:sldId id="264" r:id="rId14"/>
    <p:sldId id="364" r:id="rId15"/>
    <p:sldId id="392" r:id="rId16"/>
    <p:sldId id="393" r:id="rId17"/>
    <p:sldId id="394" r:id="rId18"/>
    <p:sldId id="409" r:id="rId19"/>
    <p:sldId id="408" r:id="rId20"/>
    <p:sldId id="395" r:id="rId21"/>
    <p:sldId id="396" r:id="rId22"/>
    <p:sldId id="397" r:id="rId23"/>
    <p:sldId id="362" r:id="rId24"/>
    <p:sldId id="390" r:id="rId25"/>
    <p:sldId id="391" r:id="rId26"/>
    <p:sldId id="405" r:id="rId27"/>
    <p:sldId id="345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6" r:id="rId36"/>
    <p:sldId id="379" r:id="rId37"/>
    <p:sldId id="272" r:id="rId38"/>
    <p:sldId id="279" r:id="rId39"/>
    <p:sldId id="369" r:id="rId40"/>
    <p:sldId id="370" r:id="rId41"/>
    <p:sldId id="368" r:id="rId42"/>
    <p:sldId id="374" r:id="rId43"/>
    <p:sldId id="372" r:id="rId44"/>
  </p:sldIdLst>
  <p:sldSz cx="9144000" cy="6858000" type="screen4x3"/>
  <p:notesSz cx="7010400" cy="92964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 userDrawn="1">
          <p15:clr>
            <a:srgbClr val="A4A3A4"/>
          </p15:clr>
        </p15:guide>
        <p15:guide id="2" pos="4320" userDrawn="1">
          <p15:clr>
            <a:srgbClr val="A4A3A4"/>
          </p15:clr>
        </p15:guide>
        <p15:guide id="3" orient="horz" pos="144" userDrawn="1">
          <p15:clr>
            <a:srgbClr val="A4A3A4"/>
          </p15:clr>
        </p15:guide>
        <p15:guide id="4" pos="1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B85"/>
    <a:srgbClr val="DD4527"/>
    <a:srgbClr val="E98773"/>
    <a:srgbClr val="E5715B"/>
    <a:srgbClr val="52A4D2"/>
    <a:srgbClr val="73B6DB"/>
    <a:srgbClr val="EBA66C"/>
    <a:srgbClr val="E2AA1E"/>
    <a:srgbClr val="EFD081"/>
    <a:srgbClr val="82B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45" autoAdjust="0"/>
  </p:normalViewPr>
  <p:slideViewPr>
    <p:cSldViewPr>
      <p:cViewPr varScale="1">
        <p:scale>
          <a:sx n="113" d="100"/>
          <a:sy n="113" d="100"/>
        </p:scale>
        <p:origin x="1560" y="102"/>
      </p:cViewPr>
      <p:guideLst>
        <p:guide orient="horz" pos="3984"/>
        <p:guide pos="4320"/>
        <p:guide orient="horz" pos="144"/>
        <p:guide pos="1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PubSkew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65.73</c:v>
                </c:pt>
                <c:pt idx="1">
                  <c:v>16.75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7-4060-91D2-B6ECC1FC5F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MktSkew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 formatCode="General">
                  <c:v>34.83</c:v>
                </c:pt>
                <c:pt idx="1">
                  <c:v>17.93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7-4060-91D2-B6ECC1FC5F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Sheet1!$D$2:$D$3</c:f>
              <c:numCache>
                <c:formatCode>0.00</c:formatCode>
                <c:ptCount val="2"/>
                <c:pt idx="0">
                  <c:v>42.7</c:v>
                </c:pt>
                <c:pt idx="1">
                  <c:v>16.78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67-4060-91D2-B6ECC1FC5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325488"/>
        <c:axId val="538325816"/>
      </c:barChart>
      <c:catAx>
        <c:axId val="53832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325816"/>
        <c:crosses val="autoZero"/>
        <c:auto val="1"/>
        <c:lblAlgn val="ctr"/>
        <c:lblOffset val="100"/>
        <c:noMultiLvlLbl val="0"/>
      </c:catAx>
      <c:valAx>
        <c:axId val="53832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32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9982404977155631"/>
          <c:y val="5.178831554743156E-2"/>
          <c:w val="0.4447963449013318"/>
          <c:h val="0.13165618013227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PubSkew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65.73</c:v>
                </c:pt>
                <c:pt idx="1">
                  <c:v>16.75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7-4060-91D2-B6ECC1FC5F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MktSkew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 formatCode="General">
                  <c:v>34.83</c:v>
                </c:pt>
                <c:pt idx="1">
                  <c:v>17.93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7-4060-91D2-B6ECC1FC5F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Sheet1!$D$2:$D$3</c:f>
              <c:numCache>
                <c:formatCode>0.00</c:formatCode>
                <c:ptCount val="2"/>
                <c:pt idx="0">
                  <c:v>42.7</c:v>
                </c:pt>
                <c:pt idx="1">
                  <c:v>16.78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67-4060-91D2-B6ECC1FC5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325488"/>
        <c:axId val="538325816"/>
      </c:barChart>
      <c:catAx>
        <c:axId val="53832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325816"/>
        <c:crosses val="autoZero"/>
        <c:auto val="1"/>
        <c:lblAlgn val="ctr"/>
        <c:lblOffset val="100"/>
        <c:noMultiLvlLbl val="0"/>
      </c:catAx>
      <c:valAx>
        <c:axId val="53832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32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9982404977155631"/>
          <c:y val="5.178831554743156E-2"/>
          <c:w val="0.4447963449013318"/>
          <c:h val="0.13165618013227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PubSkew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12.56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A-4576-AD9F-5E5AADB4E5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MktSkew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14.55</c:v>
                </c:pt>
                <c:pt idx="1">
                  <c:v>1.78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A-4576-AD9F-5E5AADB4E5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Sheet1!$D$2:$D$3</c:f>
              <c:numCache>
                <c:formatCode>0.00</c:formatCode>
                <c:ptCount val="2"/>
                <c:pt idx="0">
                  <c:v>12.1</c:v>
                </c:pt>
                <c:pt idx="1">
                  <c:v>2.08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FA-4576-AD9F-5E5AADB4E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286232"/>
        <c:axId val="400880040"/>
      </c:barChart>
      <c:catAx>
        <c:axId val="39928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880040"/>
        <c:crosses val="autoZero"/>
        <c:auto val="1"/>
        <c:lblAlgn val="ctr"/>
        <c:lblOffset val="100"/>
        <c:noMultiLvlLbl val="0"/>
      </c:catAx>
      <c:valAx>
        <c:axId val="40088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28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446534460970154"/>
          <c:y val="8.3931530151704736E-2"/>
          <c:w val="0.40804461942257214"/>
          <c:h val="9.3900900206210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PubSkew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12.56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A-4576-AD9F-5E5AADB4E5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MktSkew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14.55</c:v>
                </c:pt>
                <c:pt idx="1">
                  <c:v>1.78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A-4576-AD9F-5E5AADB4E5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Sheet1!$D$2:$D$3</c:f>
              <c:numCache>
                <c:formatCode>0.00</c:formatCode>
                <c:ptCount val="2"/>
                <c:pt idx="0">
                  <c:v>12.1</c:v>
                </c:pt>
                <c:pt idx="1">
                  <c:v>2.08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FA-4576-AD9F-5E5AADB4E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286232"/>
        <c:axId val="400880040"/>
      </c:barChart>
      <c:catAx>
        <c:axId val="39928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880040"/>
        <c:crosses val="autoZero"/>
        <c:auto val="1"/>
        <c:lblAlgn val="ctr"/>
        <c:lblOffset val="100"/>
        <c:noMultiLvlLbl val="0"/>
      </c:catAx>
      <c:valAx>
        <c:axId val="40088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28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446534460970154"/>
          <c:y val="8.3931530151704736E-2"/>
          <c:w val="0.40804461942257214"/>
          <c:h val="9.3900900206210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Population (yellow) versus Algorithm Estimates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AdRecs</c:v>
                </c:pt>
              </c:strCache>
            </c:strRef>
          </c:tx>
          <c:spPr>
            <a:solidFill>
              <a:srgbClr val="FFFF00"/>
            </a:solidFill>
            <a:ln w="15875"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0.26</c:v>
                </c:pt>
                <c:pt idx="1">
                  <c:v>25.91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3-4067-AF54-A039B19ABB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PubSkew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0.7</c:v>
                </c:pt>
                <c:pt idx="1">
                  <c:v>23.17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A3-4067-AF54-A039B19ABB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MktSkew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1.38</c:v>
                </c:pt>
                <c:pt idx="1">
                  <c:v>22.48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A3-4067-AF54-A039B19ABB5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1.01</c:v>
                </c:pt>
                <c:pt idx="1">
                  <c:v>22.86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A3-4067-AF54-A039B19AB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972152"/>
        <c:axId val="215973136"/>
      </c:barChart>
      <c:catAx>
        <c:axId val="21597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973136"/>
        <c:crosses val="autoZero"/>
        <c:auto val="1"/>
        <c:lblAlgn val="ctr"/>
        <c:lblOffset val="100"/>
        <c:noMultiLvlLbl val="0"/>
      </c:catAx>
      <c:valAx>
        <c:axId val="215973136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972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Population (yellow) versus Algorithm Estimates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AdRecs</c:v>
                </c:pt>
              </c:strCache>
            </c:strRef>
          </c:tx>
          <c:spPr>
            <a:solidFill>
              <a:srgbClr val="FFFF00"/>
            </a:solidFill>
            <a:ln w="15875"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Private</c:v>
                </c:pt>
                <c:pt idx="1">
                  <c:v>ESI</c:v>
                </c:pt>
                <c:pt idx="2">
                  <c:v>NongMkt</c:v>
                </c:pt>
                <c:pt idx="3">
                  <c:v>Nong  </c:v>
                </c:pt>
                <c:pt idx="4">
                  <c:v>Mkt</c:v>
                </c:pt>
                <c:pt idx="5">
                  <c:v>Public</c:v>
                </c:pt>
                <c:pt idx="6">
                  <c:v>Insured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65.569999999999993</c:v>
                </c:pt>
                <c:pt idx="1">
                  <c:v>62.05</c:v>
                </c:pt>
                <c:pt idx="2">
                  <c:v>3.51</c:v>
                </c:pt>
                <c:pt idx="3">
                  <c:v>3.26</c:v>
                </c:pt>
                <c:pt idx="4">
                  <c:v>0.26</c:v>
                </c:pt>
                <c:pt idx="5">
                  <c:v>25.91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3-4067-AF54-A039B19ABB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PubSkew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Private</c:v>
                </c:pt>
                <c:pt idx="1">
                  <c:v>ESI</c:v>
                </c:pt>
                <c:pt idx="2">
                  <c:v>NongMkt</c:v>
                </c:pt>
                <c:pt idx="3">
                  <c:v>Nong  </c:v>
                </c:pt>
                <c:pt idx="4">
                  <c:v>Mkt</c:v>
                </c:pt>
                <c:pt idx="5">
                  <c:v>Public</c:v>
                </c:pt>
                <c:pt idx="6">
                  <c:v>Insured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73.12</c:v>
                </c:pt>
                <c:pt idx="1">
                  <c:v>69.62</c:v>
                </c:pt>
                <c:pt idx="2">
                  <c:v>4.6500000000000004</c:v>
                </c:pt>
                <c:pt idx="3">
                  <c:v>3.95</c:v>
                </c:pt>
                <c:pt idx="4">
                  <c:v>0.7</c:v>
                </c:pt>
                <c:pt idx="5">
                  <c:v>23.17</c:v>
                </c:pt>
                <c:pt idx="6">
                  <c:v>98.23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A3-4067-AF54-A039B19ABB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MktSkew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Private</c:v>
                </c:pt>
                <c:pt idx="1">
                  <c:v>ESI</c:v>
                </c:pt>
                <c:pt idx="2">
                  <c:v>NongMkt</c:v>
                </c:pt>
                <c:pt idx="3">
                  <c:v>Nong  </c:v>
                </c:pt>
                <c:pt idx="4">
                  <c:v>Mkt</c:v>
                </c:pt>
                <c:pt idx="5">
                  <c:v>Public</c:v>
                </c:pt>
                <c:pt idx="6">
                  <c:v>Insured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73.8</c:v>
                </c:pt>
                <c:pt idx="1">
                  <c:v>69.62</c:v>
                </c:pt>
                <c:pt idx="2">
                  <c:v>5.34</c:v>
                </c:pt>
                <c:pt idx="3">
                  <c:v>3.95</c:v>
                </c:pt>
                <c:pt idx="4">
                  <c:v>1.38</c:v>
                </c:pt>
                <c:pt idx="5">
                  <c:v>22.48</c:v>
                </c:pt>
                <c:pt idx="6">
                  <c:v>98.23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A3-4067-AF54-A039B19ABB5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Private</c:v>
                </c:pt>
                <c:pt idx="1">
                  <c:v>ESI</c:v>
                </c:pt>
                <c:pt idx="2">
                  <c:v>NongMkt</c:v>
                </c:pt>
                <c:pt idx="3">
                  <c:v>Nong  </c:v>
                </c:pt>
                <c:pt idx="4">
                  <c:v>Mkt</c:v>
                </c:pt>
                <c:pt idx="5">
                  <c:v>Public</c:v>
                </c:pt>
                <c:pt idx="6">
                  <c:v>Insured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73.430000000000007</c:v>
                </c:pt>
                <c:pt idx="1">
                  <c:v>69.62</c:v>
                </c:pt>
                <c:pt idx="2">
                  <c:v>4.96</c:v>
                </c:pt>
                <c:pt idx="3">
                  <c:v>3.95</c:v>
                </c:pt>
                <c:pt idx="4">
                  <c:v>1.01</c:v>
                </c:pt>
                <c:pt idx="5">
                  <c:v>22.86</c:v>
                </c:pt>
                <c:pt idx="6">
                  <c:v>98.23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A3-4067-AF54-A039B19AB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972152"/>
        <c:axId val="215973136"/>
      </c:barChart>
      <c:catAx>
        <c:axId val="21597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973136"/>
        <c:crosses val="autoZero"/>
        <c:auto val="1"/>
        <c:lblAlgn val="ctr"/>
        <c:lblOffset val="100"/>
        <c:noMultiLvlLbl val="0"/>
      </c:catAx>
      <c:valAx>
        <c:axId val="2159731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972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PubSkew</a:t>
            </a:r>
            <a:r>
              <a:rPr lang="en-US" dirty="0" smtClean="0"/>
              <a:t> vs </a:t>
            </a:r>
            <a:r>
              <a:rPr lang="en-US" dirty="0" err="1" smtClean="0"/>
              <a:t>MktSkew</a:t>
            </a:r>
            <a:r>
              <a:rPr lang="en-US" baseline="0" dirty="0" smtClean="0"/>
              <a:t> vs Hybrid Algorithms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PubSkew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Private</c:v>
                </c:pt>
                <c:pt idx="1">
                  <c:v>ESI</c:v>
                </c:pt>
                <c:pt idx="2">
                  <c:v>NongMkt</c:v>
                </c:pt>
                <c:pt idx="3">
                  <c:v>Nong   </c:v>
                </c:pt>
                <c:pt idx="4">
                  <c:v>Mkt</c:v>
                </c:pt>
                <c:pt idx="5">
                  <c:v>Public</c:v>
                </c:pt>
                <c:pt idx="6">
                  <c:v>Insured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1.61</c:v>
                </c:pt>
                <c:pt idx="1">
                  <c:v>1.89</c:v>
                </c:pt>
                <c:pt idx="2">
                  <c:v>24.53</c:v>
                </c:pt>
                <c:pt idx="3">
                  <c:v>25.59</c:v>
                </c:pt>
                <c:pt idx="4">
                  <c:v>65.73</c:v>
                </c:pt>
                <c:pt idx="5">
                  <c:v>16.75</c:v>
                </c:pt>
                <c:pt idx="6">
                  <c:v>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7-4060-91D2-B6ECC1FC5F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MktSkew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Private</c:v>
                </c:pt>
                <c:pt idx="1">
                  <c:v>ESI</c:v>
                </c:pt>
                <c:pt idx="2">
                  <c:v>NongMkt</c:v>
                </c:pt>
                <c:pt idx="3">
                  <c:v>Nong   </c:v>
                </c:pt>
                <c:pt idx="4">
                  <c:v>Mkt</c:v>
                </c:pt>
                <c:pt idx="5">
                  <c:v>Public</c:v>
                </c:pt>
                <c:pt idx="6">
                  <c:v>Insured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1.04</c:v>
                </c:pt>
                <c:pt idx="1">
                  <c:v>1.89</c:v>
                </c:pt>
                <c:pt idx="2">
                  <c:v>20.22</c:v>
                </c:pt>
                <c:pt idx="3" formatCode="General">
                  <c:v>25.59</c:v>
                </c:pt>
                <c:pt idx="4" formatCode="General">
                  <c:v>34.83</c:v>
                </c:pt>
                <c:pt idx="5">
                  <c:v>17.93</c:v>
                </c:pt>
                <c:pt idx="6">
                  <c:v>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7-4060-91D2-B6ECC1FC5F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Private</c:v>
                </c:pt>
                <c:pt idx="1">
                  <c:v>ESI</c:v>
                </c:pt>
                <c:pt idx="2">
                  <c:v>NongMkt</c:v>
                </c:pt>
                <c:pt idx="3">
                  <c:v>Nong   </c:v>
                </c:pt>
                <c:pt idx="4">
                  <c:v>Mkt</c:v>
                </c:pt>
                <c:pt idx="5">
                  <c:v>Public</c:v>
                </c:pt>
                <c:pt idx="6">
                  <c:v>Insured</c:v>
                </c:pt>
              </c:strCache>
            </c:strRef>
          </c:cat>
          <c:val>
            <c:numRef>
              <c:f>Sheet1!$D$2:$D$8</c:f>
              <c:numCache>
                <c:formatCode>0.00</c:formatCode>
                <c:ptCount val="7"/>
                <c:pt idx="0">
                  <c:v>1.1499999999999999</c:v>
                </c:pt>
                <c:pt idx="1">
                  <c:v>1.89</c:v>
                </c:pt>
                <c:pt idx="2">
                  <c:v>22.26</c:v>
                </c:pt>
                <c:pt idx="3" formatCode="General">
                  <c:v>25.59</c:v>
                </c:pt>
                <c:pt idx="4">
                  <c:v>42.7</c:v>
                </c:pt>
                <c:pt idx="5">
                  <c:v>16.78</c:v>
                </c:pt>
                <c:pt idx="6">
                  <c:v>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67-4060-91D2-B6ECC1FC5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325488"/>
        <c:axId val="538325816"/>
      </c:barChart>
      <c:catAx>
        <c:axId val="53832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325816"/>
        <c:crosses val="autoZero"/>
        <c:auto val="1"/>
        <c:lblAlgn val="ctr"/>
        <c:lblOffset val="100"/>
        <c:noMultiLvlLbl val="0"/>
      </c:catAx>
      <c:valAx>
        <c:axId val="53832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32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PubSkew</a:t>
            </a:r>
            <a:r>
              <a:rPr lang="en-US" dirty="0" smtClean="0"/>
              <a:t> vs </a:t>
            </a:r>
            <a:r>
              <a:rPr lang="en-US" dirty="0" err="1" smtClean="0"/>
              <a:t>MktSkew</a:t>
            </a:r>
            <a:r>
              <a:rPr lang="en-US" dirty="0" smtClean="0"/>
              <a:t> vs Hybrid Algorithms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PubSkew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Private</c:v>
                </c:pt>
                <c:pt idx="1">
                  <c:v>ESI</c:v>
                </c:pt>
                <c:pt idx="2">
                  <c:v>NongMkt</c:v>
                </c:pt>
                <c:pt idx="3">
                  <c:v>Nong  </c:v>
                </c:pt>
                <c:pt idx="4">
                  <c:v>Mkt</c:v>
                </c:pt>
                <c:pt idx="5">
                  <c:v>Public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2.35</c:v>
                </c:pt>
                <c:pt idx="1">
                  <c:v>2.75</c:v>
                </c:pt>
                <c:pt idx="2">
                  <c:v>42.53</c:v>
                </c:pt>
                <c:pt idx="3">
                  <c:v>61.91</c:v>
                </c:pt>
                <c:pt idx="4">
                  <c:v>12.56</c:v>
                </c:pt>
                <c:pt idx="5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A-4576-AD9F-5E5AADB4E5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MktSkew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Private</c:v>
                </c:pt>
                <c:pt idx="1">
                  <c:v>ESI</c:v>
                </c:pt>
                <c:pt idx="2">
                  <c:v>NongMkt</c:v>
                </c:pt>
                <c:pt idx="3">
                  <c:v>Nong  </c:v>
                </c:pt>
                <c:pt idx="4">
                  <c:v>Mkt</c:v>
                </c:pt>
                <c:pt idx="5">
                  <c:v>Public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2.79</c:v>
                </c:pt>
                <c:pt idx="1">
                  <c:v>2.75</c:v>
                </c:pt>
                <c:pt idx="2">
                  <c:v>47.05</c:v>
                </c:pt>
                <c:pt idx="3">
                  <c:v>61.91</c:v>
                </c:pt>
                <c:pt idx="4">
                  <c:v>14.55</c:v>
                </c:pt>
                <c:pt idx="5">
                  <c:v>1.78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A-4576-AD9F-5E5AADB4E5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Private</c:v>
                </c:pt>
                <c:pt idx="1">
                  <c:v>ESI</c:v>
                </c:pt>
                <c:pt idx="2">
                  <c:v>NongMkt</c:v>
                </c:pt>
                <c:pt idx="3">
                  <c:v>Nong  </c:v>
                </c:pt>
                <c:pt idx="4">
                  <c:v>Mkt</c:v>
                </c:pt>
                <c:pt idx="5">
                  <c:v>Public</c:v>
                </c:pt>
              </c:strCache>
            </c:strRef>
          </c:cat>
          <c:val>
            <c:numRef>
              <c:f>Sheet1!$D$2:$D$7</c:f>
              <c:numCache>
                <c:formatCode>0.00</c:formatCode>
                <c:ptCount val="6"/>
                <c:pt idx="0">
                  <c:v>2.35</c:v>
                </c:pt>
                <c:pt idx="1">
                  <c:v>2.75</c:v>
                </c:pt>
                <c:pt idx="2">
                  <c:v>44.52</c:v>
                </c:pt>
                <c:pt idx="3">
                  <c:v>61.91</c:v>
                </c:pt>
                <c:pt idx="4">
                  <c:v>12.1</c:v>
                </c:pt>
                <c:pt idx="5">
                  <c:v>2.08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FA-4576-AD9F-5E5AADB4E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286232"/>
        <c:axId val="400880040"/>
      </c:barChart>
      <c:catAx>
        <c:axId val="39928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880040"/>
        <c:crosses val="autoZero"/>
        <c:auto val="1"/>
        <c:lblAlgn val="ctr"/>
        <c:lblOffset val="100"/>
        <c:noMultiLvlLbl val="0"/>
      </c:catAx>
      <c:valAx>
        <c:axId val="40088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28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Population (yellow) versus Algorithm Estimates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AdRecs</c:v>
                </c:pt>
              </c:strCache>
            </c:strRef>
          </c:tx>
          <c:spPr>
            <a:solidFill>
              <a:srgbClr val="FFFF00"/>
            </a:solidFill>
            <a:ln w="15875"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Private</c:v>
                </c:pt>
                <c:pt idx="1">
                  <c:v>ESI</c:v>
                </c:pt>
                <c:pt idx="2">
                  <c:v>NongMkt</c:v>
                </c:pt>
                <c:pt idx="3">
                  <c:v>Nong  </c:v>
                </c:pt>
                <c:pt idx="4">
                  <c:v>Mkt</c:v>
                </c:pt>
                <c:pt idx="5">
                  <c:v>Public</c:v>
                </c:pt>
                <c:pt idx="6">
                  <c:v>Insured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65.569999999999993</c:v>
                </c:pt>
                <c:pt idx="1">
                  <c:v>62.05</c:v>
                </c:pt>
                <c:pt idx="2">
                  <c:v>3.51</c:v>
                </c:pt>
                <c:pt idx="3">
                  <c:v>3.26</c:v>
                </c:pt>
                <c:pt idx="4">
                  <c:v>0.26</c:v>
                </c:pt>
                <c:pt idx="5">
                  <c:v>25.91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3-4067-AF54-A039B19ABB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PubSkew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Private</c:v>
                </c:pt>
                <c:pt idx="1">
                  <c:v>ESI</c:v>
                </c:pt>
                <c:pt idx="2">
                  <c:v>NongMkt</c:v>
                </c:pt>
                <c:pt idx="3">
                  <c:v>Nong  </c:v>
                </c:pt>
                <c:pt idx="4">
                  <c:v>Mkt</c:v>
                </c:pt>
                <c:pt idx="5">
                  <c:v>Public</c:v>
                </c:pt>
                <c:pt idx="6">
                  <c:v>Insured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73.12</c:v>
                </c:pt>
                <c:pt idx="1">
                  <c:v>69.62</c:v>
                </c:pt>
                <c:pt idx="2">
                  <c:v>4.6500000000000004</c:v>
                </c:pt>
                <c:pt idx="3">
                  <c:v>3.95</c:v>
                </c:pt>
                <c:pt idx="4">
                  <c:v>0.7</c:v>
                </c:pt>
                <c:pt idx="5">
                  <c:v>23.17</c:v>
                </c:pt>
                <c:pt idx="6">
                  <c:v>98.23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A3-4067-AF54-A039B19ABB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MktSkew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Private</c:v>
                </c:pt>
                <c:pt idx="1">
                  <c:v>ESI</c:v>
                </c:pt>
                <c:pt idx="2">
                  <c:v>NongMkt</c:v>
                </c:pt>
                <c:pt idx="3">
                  <c:v>Nong  </c:v>
                </c:pt>
                <c:pt idx="4">
                  <c:v>Mkt</c:v>
                </c:pt>
                <c:pt idx="5">
                  <c:v>Public</c:v>
                </c:pt>
                <c:pt idx="6">
                  <c:v>Insured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73.8</c:v>
                </c:pt>
                <c:pt idx="1">
                  <c:v>69.62</c:v>
                </c:pt>
                <c:pt idx="2">
                  <c:v>5.34</c:v>
                </c:pt>
                <c:pt idx="3">
                  <c:v>3.95</c:v>
                </c:pt>
                <c:pt idx="4">
                  <c:v>1.38</c:v>
                </c:pt>
                <c:pt idx="5">
                  <c:v>22.48</c:v>
                </c:pt>
                <c:pt idx="6">
                  <c:v>98.23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A3-4067-AF54-A039B19ABB5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Private</c:v>
                </c:pt>
                <c:pt idx="1">
                  <c:v>ESI</c:v>
                </c:pt>
                <c:pt idx="2">
                  <c:v>NongMkt</c:v>
                </c:pt>
                <c:pt idx="3">
                  <c:v>Nong  </c:v>
                </c:pt>
                <c:pt idx="4">
                  <c:v>Mkt</c:v>
                </c:pt>
                <c:pt idx="5">
                  <c:v>Public</c:v>
                </c:pt>
                <c:pt idx="6">
                  <c:v>Insured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73.430000000000007</c:v>
                </c:pt>
                <c:pt idx="1">
                  <c:v>69.62</c:v>
                </c:pt>
                <c:pt idx="2">
                  <c:v>4.96</c:v>
                </c:pt>
                <c:pt idx="3">
                  <c:v>3.95</c:v>
                </c:pt>
                <c:pt idx="4">
                  <c:v>1.01</c:v>
                </c:pt>
                <c:pt idx="5">
                  <c:v>22.86</c:v>
                </c:pt>
                <c:pt idx="6">
                  <c:v>98.23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A3-4067-AF54-A039B19AB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972152"/>
        <c:axId val="215973136"/>
      </c:barChart>
      <c:catAx>
        <c:axId val="21597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973136"/>
        <c:crosses val="autoZero"/>
        <c:auto val="1"/>
        <c:lblAlgn val="ctr"/>
        <c:lblOffset val="100"/>
        <c:noMultiLvlLbl val="0"/>
      </c:catAx>
      <c:valAx>
        <c:axId val="2159731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972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BE11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04-4718-B7EE-74C231579426}"/>
              </c:ext>
            </c:extLst>
          </c:dPt>
          <c:dPt>
            <c:idx val="1"/>
            <c:bubble3D val="0"/>
            <c:spPr>
              <a:solidFill>
                <a:srgbClr val="629B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04-4718-B7EE-74C231579426}"/>
              </c:ext>
            </c:extLst>
          </c:dPt>
          <c:dPt>
            <c:idx val="2"/>
            <c:bubble3D val="0"/>
            <c:spPr>
              <a:solidFill>
                <a:srgbClr val="E280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04-4718-B7EE-74C231579426}"/>
              </c:ext>
            </c:extLst>
          </c:dPt>
          <c:dPt>
            <c:idx val="3"/>
            <c:bubble3D val="0"/>
            <c:spPr>
              <a:solidFill>
                <a:srgbClr val="C27C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04-4718-B7EE-74C231579426}"/>
              </c:ext>
            </c:extLst>
          </c:dPt>
          <c:cat>
            <c:strRef>
              <c:f>Sheet1!$A$2:$A$5</c:f>
              <c:strCache>
                <c:ptCount val="4"/>
                <c:pt idx="0">
                  <c:v>Public</c:v>
                </c:pt>
                <c:pt idx="1">
                  <c:v>ESI</c:v>
                </c:pt>
                <c:pt idx="2">
                  <c:v>NonGroup</c:v>
                </c:pt>
                <c:pt idx="3">
                  <c:v>Market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04-4718-B7EE-74C231579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Records</c:v>
                </c:pt>
              </c:strCache>
            </c:strRef>
          </c:tx>
          <c:dPt>
            <c:idx val="0"/>
            <c:bubble3D val="0"/>
            <c:spPr>
              <a:solidFill>
                <a:srgbClr val="EBE11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D3-49FB-81E9-D745675CA511}"/>
              </c:ext>
            </c:extLst>
          </c:dPt>
          <c:dPt>
            <c:idx val="1"/>
            <c:bubble3D val="0"/>
            <c:spPr>
              <a:solidFill>
                <a:srgbClr val="629B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D3-49FB-81E9-D745675CA511}"/>
              </c:ext>
            </c:extLst>
          </c:dPt>
          <c:dPt>
            <c:idx val="2"/>
            <c:bubble3D val="0"/>
            <c:spPr>
              <a:solidFill>
                <a:srgbClr val="E280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D3-49FB-81E9-D745675CA511}"/>
              </c:ext>
            </c:extLst>
          </c:dPt>
          <c:dPt>
            <c:idx val="3"/>
            <c:bubble3D val="0"/>
            <c:spPr>
              <a:solidFill>
                <a:srgbClr val="C27C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D3-49FB-81E9-D745675CA511}"/>
              </c:ext>
            </c:extLst>
          </c:dPt>
          <c:cat>
            <c:strRef>
              <c:f>Sheet1!$A$2:$A$5</c:f>
              <c:strCache>
                <c:ptCount val="4"/>
                <c:pt idx="0">
                  <c:v>Public</c:v>
                </c:pt>
                <c:pt idx="1">
                  <c:v>ESI</c:v>
                </c:pt>
                <c:pt idx="2">
                  <c:v>NonGroup</c:v>
                </c:pt>
                <c:pt idx="3">
                  <c:v>Market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D3-49FB-81E9-D745675CA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Records</c:v>
                </c:pt>
              </c:strCache>
            </c:strRef>
          </c:tx>
          <c:dPt>
            <c:idx val="0"/>
            <c:bubble3D val="0"/>
            <c:spPr>
              <a:solidFill>
                <a:srgbClr val="EBE11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C4-45ED-9E68-C5183EF1B524}"/>
              </c:ext>
            </c:extLst>
          </c:dPt>
          <c:dPt>
            <c:idx val="1"/>
            <c:bubble3D val="0"/>
            <c:spPr>
              <a:solidFill>
                <a:srgbClr val="629B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C4-45ED-9E68-C5183EF1B524}"/>
              </c:ext>
            </c:extLst>
          </c:dPt>
          <c:dPt>
            <c:idx val="2"/>
            <c:bubble3D val="0"/>
            <c:spPr>
              <a:solidFill>
                <a:srgbClr val="E280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C4-45ED-9E68-C5183EF1B524}"/>
              </c:ext>
            </c:extLst>
          </c:dPt>
          <c:dPt>
            <c:idx val="3"/>
            <c:bubble3D val="0"/>
            <c:spPr>
              <a:solidFill>
                <a:srgbClr val="C27C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C4-45ED-9E68-C5183EF1B524}"/>
              </c:ext>
            </c:extLst>
          </c:dPt>
          <c:cat>
            <c:strRef>
              <c:f>Sheet1!$A$2:$A$5</c:f>
              <c:strCache>
                <c:ptCount val="4"/>
                <c:pt idx="0">
                  <c:v>Public</c:v>
                </c:pt>
                <c:pt idx="1">
                  <c:v>ESI</c:v>
                </c:pt>
                <c:pt idx="2">
                  <c:v>NonGroup</c:v>
                </c:pt>
                <c:pt idx="3">
                  <c:v>Market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C4-45ED-9E68-C5183EF1B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BE11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04-4718-B7EE-74C231579426}"/>
              </c:ext>
            </c:extLst>
          </c:dPt>
          <c:dPt>
            <c:idx val="1"/>
            <c:bubble3D val="0"/>
            <c:spPr>
              <a:solidFill>
                <a:srgbClr val="629B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04-4718-B7EE-74C231579426}"/>
              </c:ext>
            </c:extLst>
          </c:dPt>
          <c:dPt>
            <c:idx val="2"/>
            <c:bubble3D val="0"/>
            <c:spPr>
              <a:solidFill>
                <a:srgbClr val="E280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04-4718-B7EE-74C231579426}"/>
              </c:ext>
            </c:extLst>
          </c:dPt>
          <c:dPt>
            <c:idx val="3"/>
            <c:bubble3D val="0"/>
            <c:spPr>
              <a:solidFill>
                <a:srgbClr val="C27C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04-4718-B7EE-74C231579426}"/>
              </c:ext>
            </c:extLst>
          </c:dPt>
          <c:cat>
            <c:strRef>
              <c:f>Sheet1!$A$2:$A$5</c:f>
              <c:strCache>
                <c:ptCount val="4"/>
                <c:pt idx="0">
                  <c:v>Public</c:v>
                </c:pt>
                <c:pt idx="1">
                  <c:v>ESI</c:v>
                </c:pt>
                <c:pt idx="2">
                  <c:v>NonGroup</c:v>
                </c:pt>
                <c:pt idx="3">
                  <c:v>Market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04-4718-B7EE-74C231579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Records</c:v>
                </c:pt>
              </c:strCache>
            </c:strRef>
          </c:tx>
          <c:dPt>
            <c:idx val="0"/>
            <c:bubble3D val="0"/>
            <c:spPr>
              <a:solidFill>
                <a:srgbClr val="EBE11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D3-49FB-81E9-D745675CA511}"/>
              </c:ext>
            </c:extLst>
          </c:dPt>
          <c:dPt>
            <c:idx val="1"/>
            <c:bubble3D val="0"/>
            <c:spPr>
              <a:solidFill>
                <a:srgbClr val="629B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D3-49FB-81E9-D745675CA511}"/>
              </c:ext>
            </c:extLst>
          </c:dPt>
          <c:dPt>
            <c:idx val="2"/>
            <c:bubble3D val="0"/>
            <c:spPr>
              <a:solidFill>
                <a:srgbClr val="E280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D3-49FB-81E9-D745675CA511}"/>
              </c:ext>
            </c:extLst>
          </c:dPt>
          <c:dPt>
            <c:idx val="3"/>
            <c:bubble3D val="0"/>
            <c:spPr>
              <a:solidFill>
                <a:srgbClr val="C27C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D3-49FB-81E9-D745675CA511}"/>
              </c:ext>
            </c:extLst>
          </c:dPt>
          <c:cat>
            <c:strRef>
              <c:f>Sheet1!$A$2:$A$5</c:f>
              <c:strCache>
                <c:ptCount val="4"/>
                <c:pt idx="0">
                  <c:v>Public</c:v>
                </c:pt>
                <c:pt idx="1">
                  <c:v>ESI</c:v>
                </c:pt>
                <c:pt idx="2">
                  <c:v>NonGroup</c:v>
                </c:pt>
                <c:pt idx="3">
                  <c:v>Market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D3-49FB-81E9-D745675CA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Records</c:v>
                </c:pt>
              </c:strCache>
            </c:strRef>
          </c:tx>
          <c:dPt>
            <c:idx val="0"/>
            <c:bubble3D val="0"/>
            <c:spPr>
              <a:solidFill>
                <a:srgbClr val="EBE11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C4-45ED-9E68-C5183EF1B524}"/>
              </c:ext>
            </c:extLst>
          </c:dPt>
          <c:dPt>
            <c:idx val="1"/>
            <c:bubble3D val="0"/>
            <c:spPr>
              <a:solidFill>
                <a:srgbClr val="629B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C4-45ED-9E68-C5183EF1B524}"/>
              </c:ext>
            </c:extLst>
          </c:dPt>
          <c:dPt>
            <c:idx val="2"/>
            <c:bubble3D val="0"/>
            <c:spPr>
              <a:solidFill>
                <a:srgbClr val="E280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C4-45ED-9E68-C5183EF1B524}"/>
              </c:ext>
            </c:extLst>
          </c:dPt>
          <c:dPt>
            <c:idx val="3"/>
            <c:bubble3D val="0"/>
            <c:spPr>
              <a:solidFill>
                <a:srgbClr val="C27C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C4-45ED-9E68-C5183EF1B524}"/>
              </c:ext>
            </c:extLst>
          </c:dPt>
          <c:cat>
            <c:strRef>
              <c:f>Sheet1!$A$2:$A$5</c:f>
              <c:strCache>
                <c:ptCount val="4"/>
                <c:pt idx="0">
                  <c:v>Public</c:v>
                </c:pt>
                <c:pt idx="1">
                  <c:v>ESI</c:v>
                </c:pt>
                <c:pt idx="2">
                  <c:v>NonGroup</c:v>
                </c:pt>
                <c:pt idx="3">
                  <c:v>Market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C4-45ED-9E68-C5183EF1B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PubSkew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65.73</c:v>
                </c:pt>
                <c:pt idx="1">
                  <c:v>16.75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7-4060-91D2-B6ECC1FC5F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MktSkew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 formatCode="General">
                  <c:v>34.83</c:v>
                </c:pt>
                <c:pt idx="1">
                  <c:v>17.93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7-4060-91D2-B6ECC1FC5F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Marketplace Coverage</c:v>
                </c:pt>
                <c:pt idx="1">
                  <c:v>Public Coverage</c:v>
                </c:pt>
              </c:strCache>
            </c:strRef>
          </c:cat>
          <c:val>
            <c:numRef>
              <c:f>Sheet1!$D$2:$D$3</c:f>
              <c:numCache>
                <c:formatCode>0.00</c:formatCode>
                <c:ptCount val="2"/>
                <c:pt idx="0">
                  <c:v>42.7</c:v>
                </c:pt>
                <c:pt idx="1">
                  <c:v>16.78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67-4060-91D2-B6ECC1FC5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325488"/>
        <c:axId val="538325816"/>
      </c:barChart>
      <c:catAx>
        <c:axId val="53832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325816"/>
        <c:crosses val="autoZero"/>
        <c:auto val="1"/>
        <c:lblAlgn val="ctr"/>
        <c:lblOffset val="100"/>
        <c:noMultiLvlLbl val="0"/>
      </c:catAx>
      <c:valAx>
        <c:axId val="53832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32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9982404977155631"/>
          <c:y val="5.178831554743156E-2"/>
          <c:w val="0.4447963449013318"/>
          <c:h val="0.13165618013227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0.55746</cdr:x>
      <cdr:y>0.55559</cdr:y>
    </cdr:from>
    <cdr:to>
      <cdr:x>0.94635</cdr:x>
      <cdr:y>0.93994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4587658" y="2514600"/>
          <a:ext cx="3200409" cy="173955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76200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0.06672</cdr:x>
      <cdr:y>0.03367</cdr:y>
    </cdr:from>
    <cdr:to>
      <cdr:x>0.28894</cdr:x>
      <cdr:y>0.87548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549058" y="152400"/>
          <a:ext cx="1828782" cy="3810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762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0.08333</cdr:x>
      <cdr:y>0.04542</cdr:y>
    </cdr:from>
    <cdr:to>
      <cdr:x>0.38889</cdr:x>
      <cdr:y>0.95458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5800" y="205581"/>
          <a:ext cx="2514637" cy="41148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762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0.55556</cdr:x>
      <cdr:y>0.53876</cdr:y>
    </cdr:from>
    <cdr:to>
      <cdr:x>0.81482</cdr:x>
      <cdr:y>0.93266</cdr:y>
    </cdr:to>
    <cdr:sp macro="" textlink="">
      <cdr:nvSpPr>
        <cdr:cNvPr id="5" name="Oval 4"/>
        <cdr:cNvSpPr/>
      </cdr:nvSpPr>
      <cdr:spPr>
        <a:xfrm xmlns:a="http://schemas.openxmlformats.org/drawingml/2006/main">
          <a:off x="4572000" y="2438400"/>
          <a:ext cx="2133607" cy="178277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762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55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552" y="0"/>
            <a:ext cx="3037254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E96F65-E310-4127-A16D-36B36FED64D7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255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552" y="8829967"/>
            <a:ext cx="3037254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14262C-6DA3-462C-B641-FC368873B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334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884" tIns="46942" rIns="93884" bIns="469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884" tIns="46942" rIns="93884" bIns="46942" rtlCol="0"/>
          <a:lstStyle>
            <a:lvl1pPr algn="r">
              <a:defRPr sz="1200"/>
            </a:lvl1pPr>
          </a:lstStyle>
          <a:p>
            <a:fld id="{DED525F6-A870-4B5D-8B33-CCB3C9074D08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84" tIns="46942" rIns="93884" bIns="469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884" tIns="46942" rIns="93884" bIns="469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884" tIns="46942" rIns="93884" bIns="469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884" tIns="46942" rIns="93884" bIns="46942" rtlCol="0" anchor="b"/>
          <a:lstStyle>
            <a:lvl1pPr algn="r">
              <a:defRPr sz="1200"/>
            </a:lvl1pPr>
          </a:lstStyle>
          <a:p>
            <a:fld id="{5E3DD6F0-B6B6-4C57-BC9F-640EF1E0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89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3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8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8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27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4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76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45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22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9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97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10. Among those Where General Source of Coverage was Reported as Direct or Government/State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9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3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1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9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33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5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0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24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DD6F0-B6B6-4C57-BC9F-640EF1E0A5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0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0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7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700"/>
            <a:ext cx="9144000" cy="622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953000" y="6259967"/>
            <a:ext cx="4076700" cy="528183"/>
            <a:chOff x="3948840" y="6129867"/>
            <a:chExt cx="5080860" cy="658283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9" t="40000" r="35621" b="40000"/>
            <a:stretch/>
          </p:blipFill>
          <p:spPr>
            <a:xfrm>
              <a:off x="8343900" y="6138445"/>
              <a:ext cx="685800" cy="64970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233" y="6235700"/>
              <a:ext cx="1346200" cy="5351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840" y="6173524"/>
              <a:ext cx="1757693" cy="59677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129867"/>
              <a:ext cx="1265766" cy="632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8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e.pascale@census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914400"/>
            <a:ext cx="9677400" cy="2819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Using Enrollment Records to Guide Categorization of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Health Insurance Coverage Type </a:t>
            </a:r>
            <a:r>
              <a:rPr lang="en-US" dirty="0" smtClean="0">
                <a:solidFill>
                  <a:schemeClr val="bg1"/>
                </a:solidFill>
              </a:rPr>
              <a:t>Post-ACA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848600" cy="2362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Joanne </a:t>
            </a:r>
            <a:r>
              <a:rPr lang="en-US" dirty="0">
                <a:solidFill>
                  <a:schemeClr val="tx1"/>
                </a:solidFill>
              </a:rPr>
              <a:t>Pascale, US Census Bureau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Kathleen </a:t>
            </a:r>
            <a:r>
              <a:rPr lang="en-US" dirty="0">
                <a:solidFill>
                  <a:schemeClr val="tx1"/>
                </a:solidFill>
              </a:rPr>
              <a:t>Call, State Health Access Data Assistance </a:t>
            </a:r>
            <a:r>
              <a:rPr lang="en-US" dirty="0" smtClean="0">
                <a:solidFill>
                  <a:schemeClr val="tx1"/>
                </a:solidFill>
              </a:rPr>
              <a:t>Center</a:t>
            </a:r>
          </a:p>
          <a:p>
            <a:r>
              <a:rPr lang="en-US" dirty="0">
                <a:solidFill>
                  <a:schemeClr val="tx1"/>
                </a:solidFill>
              </a:rPr>
              <a:t>Angela Fertig, Medica Research </a:t>
            </a:r>
            <a:r>
              <a:rPr lang="en-US" dirty="0" smtClean="0">
                <a:solidFill>
                  <a:schemeClr val="tx1"/>
                </a:solidFill>
              </a:rPr>
              <a:t>Institute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BigSurv</a:t>
            </a:r>
            <a:r>
              <a:rPr lang="en-US" dirty="0" smtClean="0">
                <a:solidFill>
                  <a:schemeClr val="tx1"/>
                </a:solidFill>
              </a:rPr>
              <a:t> Conference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Barcelona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October 25-27, </a:t>
            </a:r>
            <a:r>
              <a:rPr lang="en-US" dirty="0" smtClean="0">
                <a:solidFill>
                  <a:schemeClr val="tx1"/>
                </a:solidFill>
              </a:rPr>
              <a:t>2018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500" i="1" dirty="0"/>
              <a:t>Any views expressed are those of the </a:t>
            </a:r>
            <a:r>
              <a:rPr lang="en-US" sz="2500" i="1" dirty="0" smtClean="0"/>
              <a:t>authors </a:t>
            </a:r>
            <a:r>
              <a:rPr lang="en-US" sz="2500" i="1" dirty="0"/>
              <a:t>and not necessarily those of the U.S. Census </a:t>
            </a:r>
            <a:r>
              <a:rPr lang="en-US" sz="2500" i="1" dirty="0" smtClean="0"/>
              <a:t>Bureau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66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534400" cy="5516563"/>
          </a:xfrm>
        </p:spPr>
      </p:pic>
    </p:spTree>
    <p:extLst>
      <p:ext uri="{BB962C8B-B14F-4D97-AF65-F5344CB8AC3E}">
        <p14:creationId xmlns:p14="http://schemas.microsoft.com/office/powerpoint/2010/main" val="231829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5668963"/>
          </a:xfrm>
        </p:spPr>
      </p:pic>
      <p:sp>
        <p:nvSpPr>
          <p:cNvPr id="6" name="Oval 5"/>
          <p:cNvSpPr/>
          <p:nvPr/>
        </p:nvSpPr>
        <p:spPr>
          <a:xfrm>
            <a:off x="2286000" y="2590800"/>
            <a:ext cx="19812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2577697"/>
            <a:ext cx="19812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78168" y="3305397"/>
            <a:ext cx="19812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68084" y="4636462"/>
            <a:ext cx="19812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43500" y="4011044"/>
            <a:ext cx="19812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“Permutations” </a:t>
            </a:r>
            <a:br>
              <a:rPr lang="en-US" dirty="0" smtClean="0"/>
            </a:br>
            <a:r>
              <a:rPr lang="en-US" dirty="0" smtClean="0"/>
              <a:t>of the Five Moving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Collapse response categories from five key items: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GovType</a:t>
            </a:r>
            <a:r>
              <a:rPr lang="en-US" dirty="0"/>
              <a:t>: </a:t>
            </a:r>
            <a:endParaRPr lang="en-US" dirty="0" smtClean="0"/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Public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Other/DK/Ref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GovPlan</a:t>
            </a:r>
            <a:endParaRPr lang="en-US" dirty="0" smtClean="0"/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Public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Market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Other/DK/Ref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Portal (Yes, No) 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Premium </a:t>
            </a:r>
            <a:r>
              <a:rPr lang="en-US" dirty="0"/>
              <a:t>(Yes, No)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Subsidy </a:t>
            </a:r>
            <a:r>
              <a:rPr lang="en-US" dirty="0"/>
              <a:t>(Yes, No) </a:t>
            </a:r>
            <a:endParaRPr lang="en-US" dirty="0" smtClean="0"/>
          </a:p>
          <a:p>
            <a:r>
              <a:rPr lang="en-US" dirty="0" smtClean="0"/>
              <a:t>Create all possible permutations from the 5 items (n=150+ permutations)</a:t>
            </a:r>
          </a:p>
          <a:p>
            <a:r>
              <a:rPr lang="en-US" dirty="0" smtClean="0"/>
              <a:t>Examine distribution of enrollment records within each permutation </a:t>
            </a:r>
          </a:p>
          <a:p>
            <a:r>
              <a:rPr lang="en-US" dirty="0" smtClean="0"/>
              <a:t>Collapse permutations where:</a:t>
            </a:r>
          </a:p>
          <a:p>
            <a:pPr marL="914400" lvl="1" indent="-514350"/>
            <a:r>
              <a:rPr lang="en-US" dirty="0"/>
              <a:t>Substantive answers are similar (e.g.: don’t know/refused) </a:t>
            </a:r>
            <a:r>
              <a:rPr lang="en-US" dirty="0" smtClean="0"/>
              <a:t>AND</a:t>
            </a:r>
            <a:endParaRPr lang="en-US" dirty="0"/>
          </a:p>
          <a:p>
            <a:pPr marL="914400" lvl="1" indent="-514350"/>
            <a:r>
              <a:rPr lang="en-US" dirty="0"/>
              <a:t>Enrollment record </a:t>
            </a:r>
            <a:r>
              <a:rPr lang="en-US" dirty="0" smtClean="0"/>
              <a:t>distribution </a:t>
            </a:r>
            <a:r>
              <a:rPr lang="en-US" dirty="0"/>
              <a:t>is </a:t>
            </a:r>
            <a:r>
              <a:rPr lang="en-US" dirty="0" smtClean="0"/>
              <a:t>similar across permutations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666506"/>
              </p:ext>
            </p:extLst>
          </p:nvPr>
        </p:nvGraphicFramePr>
        <p:xfrm>
          <a:off x="457200" y="1600200"/>
          <a:ext cx="6172199" cy="405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131">
                  <a:extLst>
                    <a:ext uri="{9D8B030D-6E8A-4147-A177-3AD203B41FA5}">
                      <a16:colId xmlns:a16="http://schemas.microsoft.com/office/drawing/2014/main" val="124914806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3585438887"/>
                    </a:ext>
                  </a:extLst>
                </a:gridCol>
                <a:gridCol w="1136985">
                  <a:extLst>
                    <a:ext uri="{9D8B030D-6E8A-4147-A177-3AD203B41FA5}">
                      <a16:colId xmlns:a16="http://schemas.microsoft.com/office/drawing/2014/main" val="1014658698"/>
                    </a:ext>
                  </a:extLst>
                </a:gridCol>
                <a:gridCol w="1218198">
                  <a:extLst>
                    <a:ext uri="{9D8B030D-6E8A-4147-A177-3AD203B41FA5}">
                      <a16:colId xmlns:a16="http://schemas.microsoft.com/office/drawing/2014/main" val="1992078702"/>
                    </a:ext>
                  </a:extLst>
                </a:gridCol>
                <a:gridCol w="907381">
                  <a:extLst>
                    <a:ext uri="{9D8B030D-6E8A-4147-A177-3AD203B41FA5}">
                      <a16:colId xmlns:a16="http://schemas.microsoft.com/office/drawing/2014/main" val="72032749"/>
                    </a:ext>
                  </a:extLst>
                </a:gridCol>
                <a:gridCol w="814753">
                  <a:extLst>
                    <a:ext uri="{9D8B030D-6E8A-4147-A177-3AD203B41FA5}">
                      <a16:colId xmlns:a16="http://schemas.microsoft.com/office/drawing/2014/main" val="779186014"/>
                    </a:ext>
                  </a:extLst>
                </a:gridCol>
                <a:gridCol w="633046">
                  <a:extLst>
                    <a:ext uri="{9D8B030D-6E8A-4147-A177-3AD203B41FA5}">
                      <a16:colId xmlns:a16="http://schemas.microsoft.com/office/drawing/2014/main" val="324813454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Freq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GovType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GovPlan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Portal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Prem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134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Medicaid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4408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Medicaid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01008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Medicaid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D/R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664707"/>
                  </a:ext>
                </a:extLst>
              </a:tr>
              <a:tr h="36830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021142"/>
                  </a:ext>
                </a:extLst>
              </a:tr>
              <a:tr h="36830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86319"/>
                  </a:ext>
                </a:extLst>
              </a:tr>
              <a:tr h="36830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176371"/>
                  </a:ext>
                </a:extLst>
              </a:tr>
              <a:tr h="36830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41485"/>
                  </a:ext>
                </a:extLst>
              </a:tr>
              <a:tr h="36830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94573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3294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145948"/>
                  </a:ext>
                </a:extLst>
              </a:tr>
            </a:tbl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/>
          </p:nvPr>
        </p:nvGraphicFramePr>
        <p:xfrm>
          <a:off x="7612171" y="2284380"/>
          <a:ext cx="920663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/>
          </p:nvPr>
        </p:nvGraphicFramePr>
        <p:xfrm>
          <a:off x="6929504" y="3150242"/>
          <a:ext cx="842896" cy="70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val 12"/>
          <p:cNvSpPr/>
          <p:nvPr/>
        </p:nvSpPr>
        <p:spPr>
          <a:xfrm>
            <a:off x="4267200" y="1341760"/>
            <a:ext cx="964732" cy="19351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982851"/>
              </p:ext>
            </p:extLst>
          </p:nvPr>
        </p:nvGraphicFramePr>
        <p:xfrm>
          <a:off x="457200" y="1600200"/>
          <a:ext cx="6172199" cy="405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131">
                  <a:extLst>
                    <a:ext uri="{9D8B030D-6E8A-4147-A177-3AD203B41FA5}">
                      <a16:colId xmlns:a16="http://schemas.microsoft.com/office/drawing/2014/main" val="124914806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3585438887"/>
                    </a:ext>
                  </a:extLst>
                </a:gridCol>
                <a:gridCol w="1136985">
                  <a:extLst>
                    <a:ext uri="{9D8B030D-6E8A-4147-A177-3AD203B41FA5}">
                      <a16:colId xmlns:a16="http://schemas.microsoft.com/office/drawing/2014/main" val="1014658698"/>
                    </a:ext>
                  </a:extLst>
                </a:gridCol>
                <a:gridCol w="1218198">
                  <a:extLst>
                    <a:ext uri="{9D8B030D-6E8A-4147-A177-3AD203B41FA5}">
                      <a16:colId xmlns:a16="http://schemas.microsoft.com/office/drawing/2014/main" val="1992078702"/>
                    </a:ext>
                  </a:extLst>
                </a:gridCol>
                <a:gridCol w="907381">
                  <a:extLst>
                    <a:ext uri="{9D8B030D-6E8A-4147-A177-3AD203B41FA5}">
                      <a16:colId xmlns:a16="http://schemas.microsoft.com/office/drawing/2014/main" val="72032749"/>
                    </a:ext>
                  </a:extLst>
                </a:gridCol>
                <a:gridCol w="814753">
                  <a:extLst>
                    <a:ext uri="{9D8B030D-6E8A-4147-A177-3AD203B41FA5}">
                      <a16:colId xmlns:a16="http://schemas.microsoft.com/office/drawing/2014/main" val="779186014"/>
                    </a:ext>
                  </a:extLst>
                </a:gridCol>
                <a:gridCol w="633046">
                  <a:extLst>
                    <a:ext uri="{9D8B030D-6E8A-4147-A177-3AD203B41FA5}">
                      <a16:colId xmlns:a16="http://schemas.microsoft.com/office/drawing/2014/main" val="324813454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Freq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GovType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GovPlan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Portal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Prem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134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Medicaid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4408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Medicaid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01008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Medicaid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D/R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664707"/>
                  </a:ext>
                </a:extLst>
              </a:tr>
              <a:tr h="36830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021142"/>
                  </a:ext>
                </a:extLst>
              </a:tr>
              <a:tr h="36830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86319"/>
                  </a:ext>
                </a:extLst>
              </a:tr>
              <a:tr h="36830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176371"/>
                  </a:ext>
                </a:extLst>
              </a:tr>
              <a:tr h="36830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41485"/>
                  </a:ext>
                </a:extLst>
              </a:tr>
              <a:tr h="36830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94573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3294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14594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000" y="3758467"/>
            <a:ext cx="3252000" cy="1118333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6626269" y="1127919"/>
          <a:ext cx="1752600" cy="140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urved Connector 8"/>
          <p:cNvCxnSpPr/>
          <p:nvPr/>
        </p:nvCxnSpPr>
        <p:spPr>
          <a:xfrm flipV="1">
            <a:off x="6629399" y="1732876"/>
            <a:ext cx="441284" cy="4007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5"/>
          <p:cNvGraphicFramePr>
            <a:graphicFrameLocks/>
          </p:cNvGraphicFramePr>
          <p:nvPr>
            <p:extLst/>
          </p:nvPr>
        </p:nvGraphicFramePr>
        <p:xfrm>
          <a:off x="7612171" y="2284380"/>
          <a:ext cx="920663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/>
          </p:nvPr>
        </p:nvGraphicFramePr>
        <p:xfrm>
          <a:off x="6929504" y="3150242"/>
          <a:ext cx="842896" cy="70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Curved Connector 11"/>
          <p:cNvCxnSpPr/>
          <p:nvPr/>
        </p:nvCxnSpPr>
        <p:spPr>
          <a:xfrm>
            <a:off x="6574468" y="2544762"/>
            <a:ext cx="1197932" cy="50799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H="1">
            <a:off x="6587924" y="2918071"/>
            <a:ext cx="623856" cy="547164"/>
          </a:xfrm>
          <a:prstGeom prst="curvedConnector3">
            <a:avLst>
              <a:gd name="adj1" fmla="val 961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89937" y="1417638"/>
            <a:ext cx="964732" cy="19351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87735" y="1086228"/>
            <a:ext cx="2060530" cy="28630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6172199" cy="405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131">
                  <a:extLst>
                    <a:ext uri="{9D8B030D-6E8A-4147-A177-3AD203B41FA5}">
                      <a16:colId xmlns:a16="http://schemas.microsoft.com/office/drawing/2014/main" val="124914806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3585438887"/>
                    </a:ext>
                  </a:extLst>
                </a:gridCol>
                <a:gridCol w="1136985">
                  <a:extLst>
                    <a:ext uri="{9D8B030D-6E8A-4147-A177-3AD203B41FA5}">
                      <a16:colId xmlns:a16="http://schemas.microsoft.com/office/drawing/2014/main" val="1014658698"/>
                    </a:ext>
                  </a:extLst>
                </a:gridCol>
                <a:gridCol w="1218198">
                  <a:extLst>
                    <a:ext uri="{9D8B030D-6E8A-4147-A177-3AD203B41FA5}">
                      <a16:colId xmlns:a16="http://schemas.microsoft.com/office/drawing/2014/main" val="1992078702"/>
                    </a:ext>
                  </a:extLst>
                </a:gridCol>
                <a:gridCol w="907381">
                  <a:extLst>
                    <a:ext uri="{9D8B030D-6E8A-4147-A177-3AD203B41FA5}">
                      <a16:colId xmlns:a16="http://schemas.microsoft.com/office/drawing/2014/main" val="72032749"/>
                    </a:ext>
                  </a:extLst>
                </a:gridCol>
                <a:gridCol w="814753">
                  <a:extLst>
                    <a:ext uri="{9D8B030D-6E8A-4147-A177-3AD203B41FA5}">
                      <a16:colId xmlns:a16="http://schemas.microsoft.com/office/drawing/2014/main" val="779186014"/>
                    </a:ext>
                  </a:extLst>
                </a:gridCol>
                <a:gridCol w="633046">
                  <a:extLst>
                    <a:ext uri="{9D8B030D-6E8A-4147-A177-3AD203B41FA5}">
                      <a16:colId xmlns:a16="http://schemas.microsoft.com/office/drawing/2014/main" val="324813454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Freq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GovType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GovPlan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Portal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Prem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134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Medicaid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4408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Medicaid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01008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Medicaid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D/R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664707"/>
                  </a:ext>
                </a:extLst>
              </a:tr>
              <a:tr h="36830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021142"/>
                  </a:ext>
                </a:extLst>
              </a:tr>
              <a:tr h="36830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86319"/>
                  </a:ext>
                </a:extLst>
              </a:tr>
              <a:tr h="36830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176371"/>
                  </a:ext>
                </a:extLst>
              </a:tr>
              <a:tr h="36830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41485"/>
                  </a:ext>
                </a:extLst>
              </a:tr>
              <a:tr h="368300"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94573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Perm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Freq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GovType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GovPlan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Portal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Prem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Subs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3294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dirty="0" smtClean="0"/>
                        <a:t>ABC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Medicaid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Y,N,D/R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14594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000" y="3758467"/>
            <a:ext cx="3252000" cy="1118333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6626269" y="1127919"/>
          <a:ext cx="1752600" cy="140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urved Connector 8"/>
          <p:cNvCxnSpPr/>
          <p:nvPr/>
        </p:nvCxnSpPr>
        <p:spPr>
          <a:xfrm flipV="1">
            <a:off x="6629399" y="1732876"/>
            <a:ext cx="441284" cy="4007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5"/>
          <p:cNvGraphicFramePr>
            <a:graphicFrameLocks/>
          </p:cNvGraphicFramePr>
          <p:nvPr>
            <p:extLst/>
          </p:nvPr>
        </p:nvGraphicFramePr>
        <p:xfrm>
          <a:off x="7612171" y="2284380"/>
          <a:ext cx="920663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/>
          </p:nvPr>
        </p:nvGraphicFramePr>
        <p:xfrm>
          <a:off x="6929504" y="3150242"/>
          <a:ext cx="842896" cy="70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Curved Connector 11"/>
          <p:cNvCxnSpPr/>
          <p:nvPr/>
        </p:nvCxnSpPr>
        <p:spPr>
          <a:xfrm>
            <a:off x="6574468" y="2544762"/>
            <a:ext cx="1197932" cy="50799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H="1">
            <a:off x="6587924" y="2918071"/>
            <a:ext cx="623856" cy="547164"/>
          </a:xfrm>
          <a:prstGeom prst="curvedConnector3">
            <a:avLst>
              <a:gd name="adj1" fmla="val 961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3505200" y="3124200"/>
            <a:ext cx="484632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6270" y="993866"/>
            <a:ext cx="2060530" cy="28630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839200" cy="5745163"/>
          </a:xfrm>
        </p:spPr>
      </p:pic>
    </p:spTree>
    <p:extLst>
      <p:ext uri="{BB962C8B-B14F-4D97-AF65-F5344CB8AC3E}">
        <p14:creationId xmlns:p14="http://schemas.microsoft.com/office/powerpoint/2010/main" val="14434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839200" cy="5745163"/>
          </a:xfrm>
        </p:spPr>
      </p:pic>
      <p:sp>
        <p:nvSpPr>
          <p:cNvPr id="3" name="Freeform 2"/>
          <p:cNvSpPr/>
          <p:nvPr/>
        </p:nvSpPr>
        <p:spPr>
          <a:xfrm>
            <a:off x="302106" y="755780"/>
            <a:ext cx="4195249" cy="4637314"/>
          </a:xfrm>
          <a:custGeom>
            <a:avLst/>
            <a:gdLst>
              <a:gd name="connsiteX0" fmla="*/ 4195249 w 4195249"/>
              <a:gd name="connsiteY0" fmla="*/ 0 h 4637314"/>
              <a:gd name="connsiteX1" fmla="*/ 173755 w 4195249"/>
              <a:gd name="connsiteY1" fmla="*/ 914400 h 4637314"/>
              <a:gd name="connsiteX2" fmla="*/ 1106816 w 4195249"/>
              <a:gd name="connsiteY2" fmla="*/ 4637314 h 463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5249" h="4637314">
                <a:moveTo>
                  <a:pt x="4195249" y="0"/>
                </a:moveTo>
                <a:cubicBezTo>
                  <a:pt x="2441871" y="70757"/>
                  <a:pt x="688494" y="141514"/>
                  <a:pt x="173755" y="914400"/>
                </a:cubicBezTo>
                <a:cubicBezTo>
                  <a:pt x="-340984" y="1687286"/>
                  <a:pt x="382916" y="3162300"/>
                  <a:pt x="1106816" y="4637314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08556" y="703847"/>
            <a:ext cx="2598130" cy="4950504"/>
          </a:xfrm>
          <a:custGeom>
            <a:avLst/>
            <a:gdLst>
              <a:gd name="connsiteX0" fmla="*/ 2598130 w 2598130"/>
              <a:gd name="connsiteY0" fmla="*/ 61263 h 4950504"/>
              <a:gd name="connsiteX1" fmla="*/ 162840 w 2598130"/>
              <a:gd name="connsiteY1" fmla="*/ 686414 h 4950504"/>
              <a:gd name="connsiteX2" fmla="*/ 424097 w 2598130"/>
              <a:gd name="connsiteY2" fmla="*/ 4950504 h 495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8130" h="4950504">
                <a:moveTo>
                  <a:pt x="2598130" y="61263"/>
                </a:moveTo>
                <a:cubicBezTo>
                  <a:pt x="1561654" y="-33598"/>
                  <a:pt x="525179" y="-128459"/>
                  <a:pt x="162840" y="686414"/>
                </a:cubicBezTo>
                <a:cubicBezTo>
                  <a:pt x="-199499" y="1501287"/>
                  <a:pt x="112299" y="3225895"/>
                  <a:pt x="424097" y="4950504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135221" y="755780"/>
            <a:ext cx="1352803" cy="4954555"/>
          </a:xfrm>
          <a:custGeom>
            <a:avLst/>
            <a:gdLst>
              <a:gd name="connsiteX0" fmla="*/ 1352803 w 1352803"/>
              <a:gd name="connsiteY0" fmla="*/ 0 h 4954555"/>
              <a:gd name="connsiteX1" fmla="*/ 130493 w 1352803"/>
              <a:gd name="connsiteY1" fmla="*/ 1651518 h 4954555"/>
              <a:gd name="connsiteX2" fmla="*/ 93171 w 1352803"/>
              <a:gd name="connsiteY2" fmla="*/ 4954555 h 495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2803" h="4954555">
                <a:moveTo>
                  <a:pt x="1352803" y="0"/>
                </a:moveTo>
                <a:cubicBezTo>
                  <a:pt x="846617" y="412879"/>
                  <a:pt x="340432" y="825759"/>
                  <a:pt x="130493" y="1651518"/>
                </a:cubicBezTo>
                <a:cubicBezTo>
                  <a:pt x="-79446" y="2477277"/>
                  <a:pt x="6862" y="3715916"/>
                  <a:pt x="93171" y="4954555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06686" y="765110"/>
            <a:ext cx="3878159" cy="5019870"/>
          </a:xfrm>
          <a:custGeom>
            <a:avLst/>
            <a:gdLst>
              <a:gd name="connsiteX0" fmla="*/ 0 w 3878159"/>
              <a:gd name="connsiteY0" fmla="*/ 0 h 5019870"/>
              <a:gd name="connsiteX1" fmla="*/ 3610947 w 3878159"/>
              <a:gd name="connsiteY1" fmla="*/ 1567543 h 5019870"/>
              <a:gd name="connsiteX2" fmla="*/ 3331028 w 3878159"/>
              <a:gd name="connsiteY2" fmla="*/ 5019870 h 501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8159" h="5019870">
                <a:moveTo>
                  <a:pt x="0" y="0"/>
                </a:moveTo>
                <a:cubicBezTo>
                  <a:pt x="1527888" y="365449"/>
                  <a:pt x="3055776" y="730898"/>
                  <a:pt x="3610947" y="1567543"/>
                </a:cubicBezTo>
                <a:cubicBezTo>
                  <a:pt x="4166118" y="2404188"/>
                  <a:pt x="3748573" y="3712029"/>
                  <a:pt x="3331028" y="501987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78694" y="701559"/>
            <a:ext cx="2815770" cy="4784841"/>
          </a:xfrm>
          <a:custGeom>
            <a:avLst/>
            <a:gdLst>
              <a:gd name="connsiteX0" fmla="*/ 0 w 2815770"/>
              <a:gd name="connsiteY0" fmla="*/ 54221 h 4784841"/>
              <a:gd name="connsiteX1" fmla="*/ 2640563 w 2815770"/>
              <a:gd name="connsiteY1" fmla="*/ 670041 h 4784841"/>
              <a:gd name="connsiteX2" fmla="*/ 2351314 w 2815770"/>
              <a:gd name="connsiteY2" fmla="*/ 4784841 h 478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0" h="4784841">
                <a:moveTo>
                  <a:pt x="0" y="54221"/>
                </a:moveTo>
                <a:cubicBezTo>
                  <a:pt x="1124338" y="-32088"/>
                  <a:pt x="2248677" y="-118396"/>
                  <a:pt x="2640563" y="670041"/>
                </a:cubicBezTo>
                <a:cubicBezTo>
                  <a:pt x="3032449" y="1458478"/>
                  <a:pt x="2691881" y="3121659"/>
                  <a:pt x="2351314" y="4784841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469363" y="709127"/>
            <a:ext cx="1707502" cy="5075853"/>
          </a:xfrm>
          <a:custGeom>
            <a:avLst/>
            <a:gdLst>
              <a:gd name="connsiteX0" fmla="*/ 0 w 1707502"/>
              <a:gd name="connsiteY0" fmla="*/ 0 h 5075853"/>
              <a:gd name="connsiteX1" fmla="*/ 1035698 w 1707502"/>
              <a:gd name="connsiteY1" fmla="*/ 2351314 h 5075853"/>
              <a:gd name="connsiteX2" fmla="*/ 1707502 w 1707502"/>
              <a:gd name="connsiteY2" fmla="*/ 5075853 h 507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7502" h="5075853">
                <a:moveTo>
                  <a:pt x="0" y="0"/>
                </a:moveTo>
                <a:cubicBezTo>
                  <a:pt x="375557" y="752669"/>
                  <a:pt x="751114" y="1505339"/>
                  <a:pt x="1035698" y="2351314"/>
                </a:cubicBezTo>
                <a:cubicBezTo>
                  <a:pt x="1320282" y="3197289"/>
                  <a:pt x="1513892" y="4136571"/>
                  <a:pt x="1707502" y="5075853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839200" cy="5745163"/>
          </a:xfrm>
        </p:spPr>
      </p:pic>
      <p:sp>
        <p:nvSpPr>
          <p:cNvPr id="2" name="Oval 1"/>
          <p:cNvSpPr/>
          <p:nvPr/>
        </p:nvSpPr>
        <p:spPr>
          <a:xfrm>
            <a:off x="381000" y="3962400"/>
            <a:ext cx="6858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81400" y="3962400"/>
            <a:ext cx="19812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077200" y="4038600"/>
            <a:ext cx="685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4419600"/>
            <a:ext cx="12954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1"/>
            <a:ext cx="8610600" cy="5486400"/>
          </a:xfrm>
        </p:spPr>
      </p:pic>
    </p:spTree>
    <p:extLst>
      <p:ext uri="{BB962C8B-B14F-4D97-AF65-F5344CB8AC3E}">
        <p14:creationId xmlns:p14="http://schemas.microsoft.com/office/powerpoint/2010/main" val="355908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Before 2014 </a:t>
            </a:r>
            <a:r>
              <a:rPr lang="en-US" dirty="0" smtClean="0"/>
              <a:t>Health Reform:</a:t>
            </a:r>
            <a:br>
              <a:rPr lang="en-US" dirty="0" smtClean="0"/>
            </a:br>
            <a:r>
              <a:rPr lang="en-US" dirty="0" smtClean="0"/>
              <a:t>Insurance Type </a:t>
            </a:r>
            <a:r>
              <a:rPr lang="en-US" dirty="0" smtClean="0"/>
              <a:t>Classifications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4144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 Private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Employer-sponsored insurance (ESI)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Non-group purchased on the individual market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Public</a:t>
            </a:r>
          </a:p>
          <a:p>
            <a:pPr marL="400050" lvl="1" indent="0">
              <a:buNone/>
            </a:pPr>
            <a:r>
              <a:rPr lang="en-US" dirty="0" smtClean="0"/>
              <a:t>a.	Medicaid (for low income)</a:t>
            </a:r>
          </a:p>
          <a:p>
            <a:pPr marL="400050" lvl="1" indent="0">
              <a:buNone/>
            </a:pPr>
            <a:r>
              <a:rPr lang="en-US" dirty="0" smtClean="0"/>
              <a:t>b.	Medicare (for 65+)</a:t>
            </a:r>
          </a:p>
          <a:p>
            <a:pPr marL="400050" lvl="1" indent="0">
              <a:buNone/>
            </a:pPr>
            <a:r>
              <a:rPr lang="en-US" dirty="0" smtClean="0"/>
              <a:t>c.	Military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15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610600" cy="5745163"/>
          </a:xfrm>
        </p:spPr>
      </p:pic>
      <p:sp>
        <p:nvSpPr>
          <p:cNvPr id="5" name="Freeform 4"/>
          <p:cNvSpPr/>
          <p:nvPr/>
        </p:nvSpPr>
        <p:spPr>
          <a:xfrm>
            <a:off x="4495800" y="762000"/>
            <a:ext cx="2857986" cy="4136571"/>
          </a:xfrm>
          <a:custGeom>
            <a:avLst/>
            <a:gdLst>
              <a:gd name="connsiteX0" fmla="*/ 0 w 2884423"/>
              <a:gd name="connsiteY0" fmla="*/ 0 h 4282751"/>
              <a:gd name="connsiteX1" fmla="*/ 2631233 w 2884423"/>
              <a:gd name="connsiteY1" fmla="*/ 1688841 h 4282751"/>
              <a:gd name="connsiteX2" fmla="*/ 2631233 w 2884423"/>
              <a:gd name="connsiteY2" fmla="*/ 4282751 h 428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4423" h="4282751">
                <a:moveTo>
                  <a:pt x="0" y="0"/>
                </a:moveTo>
                <a:cubicBezTo>
                  <a:pt x="1096347" y="487524"/>
                  <a:pt x="2192694" y="975049"/>
                  <a:pt x="2631233" y="1688841"/>
                </a:cubicBezTo>
                <a:cubicBezTo>
                  <a:pt x="3069772" y="2402633"/>
                  <a:pt x="2850502" y="3342692"/>
                  <a:pt x="2631233" y="4282751"/>
                </a:cubicBezTo>
              </a:path>
            </a:pathLst>
          </a:custGeom>
          <a:noFill/>
          <a:ln w="63500">
            <a:solidFill>
              <a:srgbClr val="C27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343400" y="761999"/>
            <a:ext cx="2160903" cy="3856653"/>
          </a:xfrm>
          <a:custGeom>
            <a:avLst/>
            <a:gdLst>
              <a:gd name="connsiteX0" fmla="*/ 80541 w 2143473"/>
              <a:gd name="connsiteY0" fmla="*/ 0 h 3993502"/>
              <a:gd name="connsiteX1" fmla="*/ 2142607 w 2143473"/>
              <a:gd name="connsiteY1" fmla="*/ 625151 h 3993502"/>
              <a:gd name="connsiteX2" fmla="*/ 332468 w 2143473"/>
              <a:gd name="connsiteY2" fmla="*/ 2379306 h 3993502"/>
              <a:gd name="connsiteX3" fmla="*/ 5897 w 2143473"/>
              <a:gd name="connsiteY3" fmla="*/ 3993502 h 399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473" h="3993502">
                <a:moveTo>
                  <a:pt x="80541" y="0"/>
                </a:moveTo>
                <a:cubicBezTo>
                  <a:pt x="1090580" y="114300"/>
                  <a:pt x="2100619" y="228600"/>
                  <a:pt x="2142607" y="625151"/>
                </a:cubicBezTo>
                <a:cubicBezTo>
                  <a:pt x="2184595" y="1021702"/>
                  <a:pt x="688586" y="1817914"/>
                  <a:pt x="332468" y="2379306"/>
                </a:cubicBezTo>
                <a:cubicBezTo>
                  <a:pt x="-23650" y="2940698"/>
                  <a:pt x="-8877" y="3467100"/>
                  <a:pt x="5897" y="3993502"/>
                </a:cubicBezTo>
              </a:path>
            </a:pathLst>
          </a:custGeom>
          <a:noFill/>
          <a:ln w="190500">
            <a:solidFill>
              <a:srgbClr val="C27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488024" y="634877"/>
            <a:ext cx="2021329" cy="4011768"/>
          </a:xfrm>
          <a:custGeom>
            <a:avLst/>
            <a:gdLst>
              <a:gd name="connsiteX0" fmla="*/ 0 w 2021329"/>
              <a:gd name="connsiteY0" fmla="*/ 18266 h 4011768"/>
              <a:gd name="connsiteX1" fmla="*/ 1996752 w 2021329"/>
              <a:gd name="connsiteY1" fmla="*/ 606094 h 4011768"/>
              <a:gd name="connsiteX2" fmla="*/ 933062 w 2021329"/>
              <a:gd name="connsiteY2" fmla="*/ 4011768 h 401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1329" h="4011768">
                <a:moveTo>
                  <a:pt x="0" y="18266"/>
                </a:moveTo>
                <a:cubicBezTo>
                  <a:pt x="920621" y="-20612"/>
                  <a:pt x="1841242" y="-59490"/>
                  <a:pt x="1996752" y="606094"/>
                </a:cubicBezTo>
                <a:cubicBezTo>
                  <a:pt x="2152262" y="1271678"/>
                  <a:pt x="1542662" y="2641723"/>
                  <a:pt x="933062" y="4011768"/>
                </a:cubicBezTo>
              </a:path>
            </a:pathLst>
          </a:custGeom>
          <a:noFill/>
          <a:ln w="31750">
            <a:solidFill>
              <a:srgbClr val="C27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50702" y="577923"/>
            <a:ext cx="2207440" cy="4917808"/>
          </a:xfrm>
          <a:custGeom>
            <a:avLst/>
            <a:gdLst>
              <a:gd name="connsiteX0" fmla="*/ 0 w 2207440"/>
              <a:gd name="connsiteY0" fmla="*/ 84550 h 4917808"/>
              <a:gd name="connsiteX1" fmla="*/ 2080727 w 2207440"/>
              <a:gd name="connsiteY1" fmla="*/ 653718 h 4917808"/>
              <a:gd name="connsiteX2" fmla="*/ 1800808 w 2207440"/>
              <a:gd name="connsiteY2" fmla="*/ 4917808 h 491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440" h="4917808">
                <a:moveTo>
                  <a:pt x="0" y="84550"/>
                </a:moveTo>
                <a:cubicBezTo>
                  <a:pt x="890296" y="-33638"/>
                  <a:pt x="1780592" y="-151825"/>
                  <a:pt x="2080727" y="653718"/>
                </a:cubicBezTo>
                <a:cubicBezTo>
                  <a:pt x="2380862" y="1459261"/>
                  <a:pt x="2090835" y="3188534"/>
                  <a:pt x="1800808" y="4917808"/>
                </a:cubicBezTo>
              </a:path>
            </a:pathLst>
          </a:custGeom>
          <a:noFill/>
          <a:ln>
            <a:solidFill>
              <a:srgbClr val="C27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355051" y="700766"/>
            <a:ext cx="4146353" cy="4002833"/>
          </a:xfrm>
          <a:custGeom>
            <a:avLst/>
            <a:gdLst>
              <a:gd name="connsiteX0" fmla="*/ 0 w 4146353"/>
              <a:gd name="connsiteY0" fmla="*/ 0 h 4002833"/>
              <a:gd name="connsiteX1" fmla="*/ 3629608 w 4146353"/>
              <a:gd name="connsiteY1" fmla="*/ 1558212 h 4002833"/>
              <a:gd name="connsiteX2" fmla="*/ 4040155 w 4146353"/>
              <a:gd name="connsiteY2" fmla="*/ 4002833 h 40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6353" h="4002833">
                <a:moveTo>
                  <a:pt x="0" y="0"/>
                </a:moveTo>
                <a:cubicBezTo>
                  <a:pt x="1478124" y="445536"/>
                  <a:pt x="2956249" y="891073"/>
                  <a:pt x="3629608" y="1558212"/>
                </a:cubicBezTo>
                <a:cubicBezTo>
                  <a:pt x="4302967" y="2225351"/>
                  <a:pt x="4171561" y="3114092"/>
                  <a:pt x="4040155" y="4002833"/>
                </a:cubicBezTo>
              </a:path>
            </a:pathLst>
          </a:custGeom>
          <a:noFill/>
          <a:ln w="63500">
            <a:solidFill>
              <a:srgbClr val="C27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09127" y="647626"/>
            <a:ext cx="3760236" cy="3849729"/>
          </a:xfrm>
          <a:custGeom>
            <a:avLst/>
            <a:gdLst>
              <a:gd name="connsiteX0" fmla="*/ 3760236 w 3760236"/>
              <a:gd name="connsiteY0" fmla="*/ 5517 h 3849729"/>
              <a:gd name="connsiteX1" fmla="*/ 1110342 w 3760236"/>
              <a:gd name="connsiteY1" fmla="*/ 612007 h 3849729"/>
              <a:gd name="connsiteX2" fmla="*/ 0 w 3760236"/>
              <a:gd name="connsiteY2" fmla="*/ 3849729 h 384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0236" h="3849729">
                <a:moveTo>
                  <a:pt x="3760236" y="5517"/>
                </a:moveTo>
                <a:cubicBezTo>
                  <a:pt x="2748642" y="-11589"/>
                  <a:pt x="1737048" y="-28695"/>
                  <a:pt x="1110342" y="612007"/>
                </a:cubicBezTo>
                <a:cubicBezTo>
                  <a:pt x="483636" y="1252709"/>
                  <a:pt x="241818" y="2551219"/>
                  <a:pt x="0" y="3849729"/>
                </a:cubicBezTo>
              </a:path>
            </a:pathLst>
          </a:custGeom>
          <a:noFill/>
          <a:ln>
            <a:solidFill>
              <a:srgbClr val="C27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589085" y="596547"/>
            <a:ext cx="2917601" cy="4292694"/>
          </a:xfrm>
          <a:custGeom>
            <a:avLst/>
            <a:gdLst>
              <a:gd name="connsiteX0" fmla="*/ 2917601 w 2917601"/>
              <a:gd name="connsiteY0" fmla="*/ 37935 h 4292694"/>
              <a:gd name="connsiteX1" fmla="*/ 183731 w 2917601"/>
              <a:gd name="connsiteY1" fmla="*/ 616433 h 4292694"/>
              <a:gd name="connsiteX2" fmla="*/ 472980 w 2917601"/>
              <a:gd name="connsiteY2" fmla="*/ 4292694 h 429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7601" h="4292694">
                <a:moveTo>
                  <a:pt x="2917601" y="37935"/>
                </a:moveTo>
                <a:cubicBezTo>
                  <a:pt x="1754384" y="-27379"/>
                  <a:pt x="591168" y="-92693"/>
                  <a:pt x="183731" y="616433"/>
                </a:cubicBezTo>
                <a:cubicBezTo>
                  <a:pt x="-223706" y="1325559"/>
                  <a:pt x="124637" y="2809126"/>
                  <a:pt x="472980" y="4292694"/>
                </a:cubicBezTo>
              </a:path>
            </a:pathLst>
          </a:custGeom>
          <a:noFill/>
          <a:ln w="31750">
            <a:solidFill>
              <a:srgbClr val="C27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74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14600" y="4038600"/>
            <a:ext cx="838200" cy="838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10600" cy="5973763"/>
          </a:xfrm>
        </p:spPr>
      </p:pic>
      <p:sp>
        <p:nvSpPr>
          <p:cNvPr id="22" name="Freeform 21"/>
          <p:cNvSpPr/>
          <p:nvPr/>
        </p:nvSpPr>
        <p:spPr>
          <a:xfrm>
            <a:off x="1382563" y="926926"/>
            <a:ext cx="3201963" cy="2755726"/>
          </a:xfrm>
          <a:custGeom>
            <a:avLst/>
            <a:gdLst>
              <a:gd name="connsiteX0" fmla="*/ 3201963 w 3201963"/>
              <a:gd name="connsiteY0" fmla="*/ 0 h 2755726"/>
              <a:gd name="connsiteX1" fmla="*/ 95508 w 3201963"/>
              <a:gd name="connsiteY1" fmla="*/ 1528175 h 2755726"/>
              <a:gd name="connsiteX2" fmla="*/ 734336 w 3201963"/>
              <a:gd name="connsiteY2" fmla="*/ 2755726 h 2755726"/>
              <a:gd name="connsiteX3" fmla="*/ 734336 w 3201963"/>
              <a:gd name="connsiteY3" fmla="*/ 2755726 h 275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963" h="2755726">
                <a:moveTo>
                  <a:pt x="3201963" y="0"/>
                </a:moveTo>
                <a:cubicBezTo>
                  <a:pt x="1854371" y="534443"/>
                  <a:pt x="506779" y="1068887"/>
                  <a:pt x="95508" y="1528175"/>
                </a:cubicBezTo>
                <a:cubicBezTo>
                  <a:pt x="-315763" y="1987463"/>
                  <a:pt x="734336" y="2755726"/>
                  <a:pt x="734336" y="2755726"/>
                </a:cubicBezTo>
                <a:lnTo>
                  <a:pt x="734336" y="2755726"/>
                </a:lnTo>
              </a:path>
            </a:pathLst>
          </a:custGeom>
          <a:noFill/>
          <a:ln w="101600">
            <a:solidFill>
              <a:srgbClr val="C27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63879" y="914400"/>
            <a:ext cx="3870543" cy="2855934"/>
          </a:xfrm>
          <a:custGeom>
            <a:avLst/>
            <a:gdLst>
              <a:gd name="connsiteX0" fmla="*/ 3870543 w 3870543"/>
              <a:gd name="connsiteY0" fmla="*/ 0 h 2855934"/>
              <a:gd name="connsiteX1" fmla="*/ 876822 w 3870543"/>
              <a:gd name="connsiteY1" fmla="*/ 1578279 h 2855934"/>
              <a:gd name="connsiteX2" fmla="*/ 0 w 3870543"/>
              <a:gd name="connsiteY2" fmla="*/ 2855934 h 285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0543" h="2855934">
                <a:moveTo>
                  <a:pt x="3870543" y="0"/>
                </a:moveTo>
                <a:cubicBezTo>
                  <a:pt x="2696227" y="551145"/>
                  <a:pt x="1521912" y="1102290"/>
                  <a:pt x="876822" y="1578279"/>
                </a:cubicBezTo>
                <a:cubicBezTo>
                  <a:pt x="231732" y="2054268"/>
                  <a:pt x="115866" y="2455101"/>
                  <a:pt x="0" y="2855934"/>
                </a:cubicBezTo>
              </a:path>
            </a:pathLst>
          </a:custGeom>
          <a:noFill/>
          <a:ln w="203200">
            <a:solidFill>
              <a:srgbClr val="C27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572000" y="864296"/>
            <a:ext cx="3382027" cy="3156559"/>
          </a:xfrm>
          <a:custGeom>
            <a:avLst/>
            <a:gdLst>
              <a:gd name="connsiteX0" fmla="*/ 0 w 3382027"/>
              <a:gd name="connsiteY0" fmla="*/ 0 h 3156559"/>
              <a:gd name="connsiteX1" fmla="*/ 2605414 w 3382027"/>
              <a:gd name="connsiteY1" fmla="*/ 1590805 h 3156559"/>
              <a:gd name="connsiteX2" fmla="*/ 3382027 w 3382027"/>
              <a:gd name="connsiteY2" fmla="*/ 3156559 h 315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2027" h="3156559">
                <a:moveTo>
                  <a:pt x="0" y="0"/>
                </a:moveTo>
                <a:cubicBezTo>
                  <a:pt x="1020871" y="532356"/>
                  <a:pt x="2041743" y="1064712"/>
                  <a:pt x="2605414" y="1590805"/>
                </a:cubicBezTo>
                <a:cubicBezTo>
                  <a:pt x="3169085" y="2116898"/>
                  <a:pt x="3275556" y="2636728"/>
                  <a:pt x="3382027" y="3156559"/>
                </a:cubicBezTo>
              </a:path>
            </a:pathLst>
          </a:custGeom>
          <a:noFill/>
          <a:ln w="50800">
            <a:solidFill>
              <a:srgbClr val="C27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52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610600" cy="5211763"/>
          </a:xfrm>
        </p:spPr>
      </p:pic>
    </p:spTree>
    <p:extLst>
      <p:ext uri="{BB962C8B-B14F-4D97-AF65-F5344CB8AC3E}">
        <p14:creationId xmlns:p14="http://schemas.microsoft.com/office/powerpoint/2010/main" val="1493476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55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Under-Reporting Trade-Offs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41542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6086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Algorithm Choice has Little Effect on Public Coverage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41542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9669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…but Marketplace Under-reporting is High Under </a:t>
            </a:r>
            <a:r>
              <a:rPr lang="en-US" dirty="0" err="1" smtClean="0"/>
              <a:t>PubSkew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41542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9107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Over-Reporting Trade-Offs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9770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PubSkew</a:t>
            </a:r>
            <a:r>
              <a:rPr lang="en-US" dirty="0" smtClean="0"/>
              <a:t> and </a:t>
            </a:r>
            <a:r>
              <a:rPr lang="en-US" dirty="0" err="1" smtClean="0"/>
              <a:t>MktSkew</a:t>
            </a:r>
            <a:r>
              <a:rPr lang="en-US" dirty="0" smtClean="0"/>
              <a:t> get Higher Over-reporting of their Skew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4181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 Estimate versus Population Prevalence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763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812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Post-Health Reform: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Marketplace in the Mix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4144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 Private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Employer-sponsored insurance (ESI)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Non-group purchased on the individual market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Outside the marketplace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On the marketplace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Public</a:t>
            </a:r>
          </a:p>
          <a:p>
            <a:pPr marL="400050" lvl="1" indent="0">
              <a:buNone/>
            </a:pPr>
            <a:r>
              <a:rPr lang="en-US" dirty="0" smtClean="0"/>
              <a:t>a.	Medicaid (for low income)</a:t>
            </a:r>
          </a:p>
          <a:p>
            <a:pPr marL="400050" lvl="1" indent="0">
              <a:buNone/>
            </a:pPr>
            <a:r>
              <a:rPr lang="en-US" dirty="0" smtClean="0"/>
              <a:t>b.	Medicare (for 65+)</a:t>
            </a:r>
          </a:p>
          <a:p>
            <a:pPr marL="400050" lvl="1" indent="0">
              <a:buNone/>
            </a:pPr>
            <a:r>
              <a:rPr lang="en-US" dirty="0" smtClean="0"/>
              <a:t>c.	Military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87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 Estimate versus Population Prevalence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763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365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033"/>
            <a:ext cx="8382000" cy="4525963"/>
          </a:xfrm>
        </p:spPr>
        <p:txBody>
          <a:bodyPr>
            <a:normAutofit fontScale="85000" lnSpcReduction="20000"/>
          </a:bodyPr>
          <a:lstStyle/>
          <a:p>
            <a:pPr marL="5715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Whereas:</a:t>
            </a:r>
          </a:p>
          <a:p>
            <a:pPr marL="514350" indent="-457200"/>
            <a:r>
              <a:rPr lang="en-US" dirty="0" smtClean="0">
                <a:sym typeface="Wingdings" panose="05000000000000000000" pitchFamily="2" charset="2"/>
              </a:rPr>
              <a:t>Employer-Sponsored Insurance (ESI):</a:t>
            </a:r>
          </a:p>
          <a:p>
            <a:pPr marL="914400" lvl="1" indent="-457200"/>
            <a:r>
              <a:rPr lang="en-US" dirty="0" smtClean="0">
                <a:sym typeface="Wingdings" panose="05000000000000000000" pitchFamily="2" charset="2"/>
              </a:rPr>
              <a:t>Reporting is highly accurate AND</a:t>
            </a:r>
          </a:p>
          <a:p>
            <a:pPr marL="914400" lvl="1" indent="-457200"/>
            <a:r>
              <a:rPr lang="en-US" dirty="0" smtClean="0">
                <a:sym typeface="Wingdings" panose="05000000000000000000" pitchFamily="2" charset="2"/>
              </a:rPr>
              <a:t>Dominates the landscape of coverage</a:t>
            </a:r>
          </a:p>
          <a:p>
            <a:pPr marL="514350" indent="-457200"/>
            <a:r>
              <a:rPr lang="en-US" dirty="0" smtClean="0">
                <a:sym typeface="Wingdings" panose="05000000000000000000" pitchFamily="2" charset="2"/>
              </a:rPr>
              <a:t>Marketplace</a:t>
            </a:r>
          </a:p>
          <a:p>
            <a:pPr marL="914400" lvl="1" indent="-457200"/>
            <a:r>
              <a:rPr lang="en-US" dirty="0" smtClean="0">
                <a:sym typeface="Wingdings" panose="05000000000000000000" pitchFamily="2" charset="2"/>
              </a:rPr>
              <a:t>Reporting is very difficult to separate from public AND</a:t>
            </a:r>
          </a:p>
          <a:p>
            <a:pPr marL="914400" lvl="1" indent="-457200"/>
            <a:r>
              <a:rPr lang="en-US" dirty="0" smtClean="0">
                <a:sym typeface="Wingdings" panose="05000000000000000000" pitchFamily="2" charset="2"/>
              </a:rPr>
              <a:t>Coverage is relatively rare 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 Algorithm choice has little effect on aggregated coverage types (private, public, insured) BUT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 err="1">
                <a:sym typeface="Wingdings" panose="05000000000000000000" pitchFamily="2" charset="2"/>
              </a:rPr>
              <a:t>PubSkew</a:t>
            </a:r>
            <a:r>
              <a:rPr lang="en-US" dirty="0">
                <a:sym typeface="Wingdings" panose="05000000000000000000" pitchFamily="2" charset="2"/>
              </a:rPr>
              <a:t> results in exceptionally high under-reporting of marketplace, compared to </a:t>
            </a:r>
            <a:r>
              <a:rPr lang="en-US" dirty="0" err="1">
                <a:sym typeface="Wingdings" panose="05000000000000000000" pitchFamily="2" charset="2"/>
              </a:rPr>
              <a:t>MktSkew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smtClean="0">
                <a:sym typeface="Wingdings" panose="05000000000000000000" pitchFamily="2" charset="2"/>
              </a:rPr>
              <a:t>Hybrid</a:t>
            </a:r>
          </a:p>
          <a:p>
            <a:pPr lvl="1">
              <a:buFont typeface="Wingdings" panose="05000000000000000000" pitchFamily="2" charset="2"/>
              <a:buChar char="è"/>
            </a:pP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6752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for Other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033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For </a:t>
            </a:r>
            <a:r>
              <a:rPr lang="en-US" dirty="0">
                <a:sym typeface="Wingdings" panose="05000000000000000000" pitchFamily="2" charset="2"/>
              </a:rPr>
              <a:t>respondents who report </a:t>
            </a:r>
            <a:r>
              <a:rPr lang="en-US" dirty="0" err="1" smtClean="0">
                <a:sym typeface="Wingdings" panose="05000000000000000000" pitchFamily="2" charset="2"/>
              </a:rPr>
              <a:t>govt</a:t>
            </a:r>
            <a:r>
              <a:rPr lang="en-US" dirty="0" smtClean="0">
                <a:sym typeface="Wingdings" panose="05000000000000000000" pitchFamily="2" charset="2"/>
              </a:rPr>
              <a:t>-related coverage, classifying them ALL as public means marketplace takes a big hit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Among those with </a:t>
            </a:r>
            <a:r>
              <a:rPr lang="en-US" dirty="0" err="1" smtClean="0">
                <a:sym typeface="Wingdings" panose="05000000000000000000" pitchFamily="2" charset="2"/>
              </a:rPr>
              <a:t>govt</a:t>
            </a:r>
            <a:r>
              <a:rPr lang="en-US" dirty="0" smtClean="0">
                <a:sym typeface="Wingdings" panose="05000000000000000000" pitchFamily="2" charset="2"/>
              </a:rPr>
              <a:t>-related coverage: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Examine other available data points on features of the coverage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Combine responses that lean away from public to identify those most likely to be marketplace enrollees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45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1219200"/>
            <a:ext cx="9372600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Contact Information:</a:t>
            </a:r>
          </a:p>
          <a:p>
            <a:pPr marL="0" indent="0" algn="ctr">
              <a:buNone/>
            </a:pPr>
            <a:r>
              <a:rPr lang="en-US" sz="2400" dirty="0" smtClean="0"/>
              <a:t>Joanne Pascale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Joanne.Pascale@census.gov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62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>
                <a:cs typeface="Arial" pitchFamily="34" charset="0"/>
              </a:rPr>
              <a:t>Premium and Subsidy </a:t>
            </a:r>
            <a:br>
              <a:rPr lang="en-US" altLang="en-US" sz="3600" dirty="0">
                <a:cs typeface="Arial" pitchFamily="34" charset="0"/>
              </a:rPr>
            </a:br>
            <a:r>
              <a:rPr lang="en-US" altLang="en-US" sz="3600" dirty="0">
                <a:cs typeface="Arial" pitchFamily="34" charset="0"/>
              </a:rPr>
              <a:t>Verbatim Questions</a:t>
            </a:r>
            <a:endParaRPr lang="en-US" sz="3600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11518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Is there a monthly premium for this plan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  <a:defRPr/>
            </a:pPr>
            <a:r>
              <a:rPr lang="en-US" sz="1400" b="1" dirty="0" smtClean="0"/>
              <a:t>READ </a:t>
            </a:r>
            <a:r>
              <a:rPr lang="en-US" sz="1400" b="1" dirty="0"/>
              <a:t>IF NECESSARY:</a:t>
            </a:r>
            <a:r>
              <a:rPr lang="en-US" sz="1400" dirty="0"/>
              <a:t> A monthly premium is a fixed amount of money people pay each month to have health coverage. It does not include copays or other expenses such as prescription costs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09600" y="3733800"/>
            <a:ext cx="7772400" cy="182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Is the cost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premium subsidized based on family income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1400" b="1" dirty="0" smtClean="0"/>
              <a:t>READ </a:t>
            </a:r>
            <a:r>
              <a:rPr lang="en-US" sz="1400" b="1" dirty="0"/>
              <a:t>IF NECESSARY:</a:t>
            </a:r>
            <a:r>
              <a:rPr lang="en-US" sz="1400" dirty="0"/>
              <a:t> A monthly premium is a fixed amount of money people pay each month to have health coverage. It does not include copays or other expenses such as prescription costs.</a:t>
            </a:r>
          </a:p>
          <a:p>
            <a:r>
              <a:rPr lang="en-US" sz="1400" b="1" dirty="0" smtClean="0"/>
              <a:t>READ </a:t>
            </a:r>
            <a:r>
              <a:rPr lang="en-US" sz="1400" b="1" dirty="0"/>
              <a:t>IF NECESSARY: </a:t>
            </a:r>
            <a:r>
              <a:rPr lang="en-US" sz="1400" dirty="0"/>
              <a:t>Subsidized health coverage is insurance with a reduced premium. Low and middle income families are eligible to receive tax credits that allow them to pay lower premiums for insurance bought through healthcare exchanges or marketplaces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3056839"/>
            <a:ext cx="0" cy="676961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4495800" y="3249127"/>
            <a:ext cx="560338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MS PGothic" pitchFamily="34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MS PGothic" pitchFamily="34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MS PGothic" pitchFamily="34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MS PGothic" pitchFamily="34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MS PGothic" pitchFamily="34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MS PGothic" pitchFamily="34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MS PGothic" pitchFamily="34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MS PGothic" pitchFamily="34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MS PGothic" pitchFamily="34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Arial" pitchFamily="34" charset="0"/>
                <a:cs typeface="Arial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1675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Under-Reporting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7168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003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Over-Reporting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3678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506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 Estimate versus Population Prevalence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513327"/>
              </p:ext>
            </p:extLst>
          </p:nvPr>
        </p:nvGraphicFramePr>
        <p:xfrm>
          <a:off x="457200" y="141763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7067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Source of Coverage Reported by </a:t>
            </a:r>
            <a:r>
              <a:rPr lang="en-US" dirty="0" smtClean="0"/>
              <a:t>Strata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860118"/>
              </p:ext>
            </p:extLst>
          </p:nvPr>
        </p:nvGraphicFramePr>
        <p:xfrm>
          <a:off x="609598" y="1752599"/>
          <a:ext cx="7924804" cy="4191001"/>
        </p:xfrm>
        <a:graphic>
          <a:graphicData uri="http://schemas.openxmlformats.org/drawingml/2006/table">
            <a:tbl>
              <a:tblPr/>
              <a:tblGrid>
                <a:gridCol w="193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32">
                  <a:extLst>
                    <a:ext uri="{9D8B030D-6E8A-4147-A177-3AD203B41FA5}">
                      <a16:colId xmlns:a16="http://schemas.microsoft.com/office/drawing/2014/main" val="2499606504"/>
                    </a:ext>
                  </a:extLst>
                </a:gridCol>
                <a:gridCol w="1459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943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General Source Reported in Survey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Coverage Type According to Enrollment Records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Non-group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Market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Market/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Unsub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Market/Subs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Medicaid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5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ESI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5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Direct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purchase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/State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83%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5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Other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12%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5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Medicare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98364"/>
                  </a:ext>
                </a:extLst>
              </a:tr>
              <a:tr h="4465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Military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015115"/>
                  </a:ext>
                </a:extLst>
              </a:tr>
              <a:tr h="544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Uninsured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1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Marketplace, Premium and Subsidy Reporting by Strata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343940"/>
              </p:ext>
            </p:extLst>
          </p:nvPr>
        </p:nvGraphicFramePr>
        <p:xfrm>
          <a:off x="457200" y="1524000"/>
          <a:ext cx="8077200" cy="4571999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9259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Data Reported in Survey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Coverage Type According to Enrollment Records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65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Non-group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Market/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Unsub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Market/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Medicaid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Marketplace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D/R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4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D/R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4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Subsidy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B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D/R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5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630362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Measuring Health Insurance Got More Complicated Post-ACA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4144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 Private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Employer-sponsored insurance (ESI)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Non-group purchased on the individual market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Outside the marketplace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On the marketplace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Public</a:t>
            </a:r>
          </a:p>
          <a:p>
            <a:pPr marL="400050" lvl="1" indent="0">
              <a:buNone/>
            </a:pPr>
            <a:r>
              <a:rPr lang="en-US" dirty="0" smtClean="0"/>
              <a:t>a.	Medicaid (for low income)</a:t>
            </a:r>
          </a:p>
          <a:p>
            <a:pPr marL="400050" lvl="1" indent="0">
              <a:buNone/>
            </a:pPr>
            <a:r>
              <a:rPr lang="en-US" dirty="0" smtClean="0"/>
              <a:t>b.	Medicare (for 65+)</a:t>
            </a:r>
          </a:p>
          <a:p>
            <a:pPr marL="400050" lvl="1" indent="0">
              <a:buNone/>
            </a:pPr>
            <a:r>
              <a:rPr lang="en-US" dirty="0" smtClean="0"/>
              <a:t>c.	Military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228600" y="3581400"/>
            <a:ext cx="63246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Ambiguity Between Marketplace and Medicaid/Public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term ‘marketplace’ has a dual meaning:</a:t>
            </a:r>
          </a:p>
          <a:p>
            <a:pPr lvl="1"/>
            <a:r>
              <a:rPr lang="en-US" dirty="0" smtClean="0"/>
              <a:t>Portal for shopping for coverage (e.g.: healthcare.gov)</a:t>
            </a:r>
            <a:endParaRPr lang="en-US" dirty="0"/>
          </a:p>
          <a:p>
            <a:pPr lvl="1"/>
            <a:r>
              <a:rPr lang="en-US" dirty="0" smtClean="0"/>
              <a:t>The coverage itself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Marketplace and public available on the portal</a:t>
            </a:r>
          </a:p>
          <a:p>
            <a:pPr marL="914400" lvl="1" indent="-514350"/>
            <a:r>
              <a:rPr lang="en-US" dirty="0"/>
              <a:t>b</a:t>
            </a:r>
            <a:r>
              <a:rPr lang="en-US" dirty="0" smtClean="0"/>
              <a:t>road spectrum from fully-subsidized public to fully-unsubsidized private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Private/public blurry line:</a:t>
            </a:r>
          </a:p>
          <a:p>
            <a:pPr lvl="1"/>
            <a:r>
              <a:rPr lang="en-US" dirty="0" smtClean="0"/>
              <a:t>Some marketplace coverage has $0 premium</a:t>
            </a:r>
          </a:p>
          <a:p>
            <a:pPr lvl="1"/>
            <a:r>
              <a:rPr lang="en-US" dirty="0" smtClean="0"/>
              <a:t>Some Medicaid requires enrollees to pay part of premium</a:t>
            </a:r>
          </a:p>
        </p:txBody>
      </p:sp>
    </p:spTree>
    <p:extLst>
      <p:ext uri="{BB962C8B-B14F-4D97-AF65-F5344CB8AC3E}">
        <p14:creationId xmlns:p14="http://schemas.microsoft.com/office/powerpoint/2010/main" val="20311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Post-ACA Landscape Saddled Survey Questions with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coverage called?</a:t>
            </a:r>
          </a:p>
          <a:p>
            <a:pPr lvl="1"/>
            <a:r>
              <a:rPr lang="en-US" dirty="0" smtClean="0"/>
              <a:t>“Marketplace” could mean public (e.g., if they got their Medicaid from the portal) or private/marketplace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Did you get coverage on the marketplace?</a:t>
            </a:r>
          </a:p>
          <a:p>
            <a:pPr lvl="1"/>
            <a:r>
              <a:rPr lang="en-US" dirty="0" smtClean="0"/>
              <a:t>“Yes” could mean public or marketplace</a:t>
            </a:r>
          </a:p>
          <a:p>
            <a:pPr lvl="1"/>
            <a:r>
              <a:rPr lang="en-US" dirty="0" smtClean="0"/>
              <a:t>“No” does not mean they don’t have marketplace coverage; they could have got it from a broker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there a monthly premium?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 premium subsidized?</a:t>
            </a:r>
          </a:p>
          <a:p>
            <a:pPr lvl="1"/>
            <a:r>
              <a:rPr lang="en-US" dirty="0" smtClean="0"/>
              <a:t>“Yes” to either could mean private or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5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Due to this ambiguity, in many cases:</a:t>
            </a:r>
          </a:p>
          <a:p>
            <a:r>
              <a:rPr lang="en-US" dirty="0" smtClean="0"/>
              <a:t>no one question identifies coverage type</a:t>
            </a:r>
          </a:p>
          <a:p>
            <a:r>
              <a:rPr lang="en-US" dirty="0" smtClean="0"/>
              <a:t>some patterns of response across several questions could define multiple types of coverage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5400" dirty="0" smtClean="0">
                <a:sym typeface="Wingdings" panose="05000000000000000000" pitchFamily="2" charset="2"/>
              </a:rPr>
              <a:t> </a:t>
            </a:r>
            <a:r>
              <a:rPr lang="en-US" sz="5400" dirty="0" smtClean="0"/>
              <a:t>Need an algorithm for harnessing survey data to classify coverage type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376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Supervised Machine Learning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021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Start </a:t>
            </a:r>
            <a:r>
              <a:rPr lang="en-US" sz="2800" dirty="0"/>
              <a:t>with enrollment records from a private health plan that offers </a:t>
            </a:r>
            <a:r>
              <a:rPr lang="en-US" sz="2800" dirty="0" smtClean="0"/>
              <a:t>range of private and public coverage</a:t>
            </a:r>
            <a:endParaRPr lang="en-US" sz="2400" dirty="0"/>
          </a:p>
          <a:p>
            <a:r>
              <a:rPr lang="en-US" sz="2800" dirty="0"/>
              <a:t>Use records as sample </a:t>
            </a:r>
            <a:r>
              <a:rPr lang="en-US" sz="2800" dirty="0" smtClean="0"/>
              <a:t>in a survey that includes </a:t>
            </a:r>
            <a:r>
              <a:rPr lang="en-US" sz="2800" dirty="0"/>
              <a:t>Current Population Survey </a:t>
            </a:r>
            <a:r>
              <a:rPr lang="en-US" sz="2800" dirty="0" smtClean="0"/>
              <a:t>health insurance module</a:t>
            </a:r>
          </a:p>
          <a:p>
            <a:r>
              <a:rPr lang="en-US" sz="2800" dirty="0" smtClean="0"/>
              <a:t>Identify survey items useful as “features” (variables) in a classification scheme to categorize coverage type</a:t>
            </a:r>
          </a:p>
          <a:p>
            <a:r>
              <a:rPr lang="en-US" sz="2800" dirty="0" smtClean="0"/>
              <a:t>Create an algorithm to classify coverage type</a:t>
            </a:r>
          </a:p>
          <a:p>
            <a:r>
              <a:rPr lang="en-US" sz="2800" dirty="0" smtClean="0"/>
              <a:t>Calculate reporting accuracy metrics </a:t>
            </a:r>
          </a:p>
        </p:txBody>
      </p:sp>
    </p:spTree>
    <p:extLst>
      <p:ext uri="{BB962C8B-B14F-4D97-AF65-F5344CB8AC3E}">
        <p14:creationId xmlns:p14="http://schemas.microsoft.com/office/powerpoint/2010/main" val="35836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Reverse Record Check Study (“CHIME”) Data Collection Methods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Sample: phone numbers of enrollees from private health insurance company records; random sample drawn from </a:t>
            </a:r>
            <a:r>
              <a:rPr lang="en-US" smtClean="0"/>
              <a:t>multiple strata: </a:t>
            </a:r>
            <a:endParaRPr lang="en-US" dirty="0"/>
          </a:p>
          <a:p>
            <a:pPr lvl="1"/>
            <a:r>
              <a:rPr lang="en-US" dirty="0"/>
              <a:t>Employer-sponsored insurance (ESI)</a:t>
            </a:r>
          </a:p>
          <a:p>
            <a:pPr lvl="1"/>
            <a:r>
              <a:rPr lang="en-US" dirty="0"/>
              <a:t>Non-group (direct purchase/outside marketplace)</a:t>
            </a:r>
          </a:p>
          <a:p>
            <a:pPr lvl="1"/>
            <a:r>
              <a:rPr lang="en-US" dirty="0"/>
              <a:t>Marketplace (unsubsidized and subsidized)</a:t>
            </a:r>
          </a:p>
          <a:p>
            <a:pPr lvl="1"/>
            <a:r>
              <a:rPr lang="en-US" dirty="0" smtClean="0"/>
              <a:t>Public</a:t>
            </a:r>
          </a:p>
          <a:p>
            <a:r>
              <a:rPr lang="en-US" dirty="0" smtClean="0"/>
              <a:t>15-minute </a:t>
            </a:r>
            <a:r>
              <a:rPr lang="en-US" dirty="0"/>
              <a:t>phone survey conducted in Spring, 2015</a:t>
            </a:r>
          </a:p>
          <a:p>
            <a:r>
              <a:rPr lang="en-US" dirty="0"/>
              <a:t>Content: </a:t>
            </a:r>
            <a:r>
              <a:rPr lang="en-US" dirty="0" smtClean="0"/>
              <a:t>abbreviated CPS (demos, labor force, health insurance)</a:t>
            </a:r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collected on all household </a:t>
            </a:r>
            <a:r>
              <a:rPr lang="en-US" dirty="0" smtClean="0"/>
              <a:t>members</a:t>
            </a:r>
          </a:p>
          <a:p>
            <a:r>
              <a:rPr lang="en-US" dirty="0" smtClean="0"/>
              <a:t>Response rate = 22%</a:t>
            </a:r>
            <a:endParaRPr lang="en-US" dirty="0"/>
          </a:p>
          <a:p>
            <a:r>
              <a:rPr lang="en-US" dirty="0" smtClean="0"/>
              <a:t>Health plan enrollment </a:t>
            </a:r>
            <a:r>
              <a:rPr lang="en-US" dirty="0"/>
              <a:t>file sent post-data collection</a:t>
            </a:r>
          </a:p>
          <a:p>
            <a:r>
              <a:rPr lang="en-US" dirty="0"/>
              <a:t>Records matched to survey at </a:t>
            </a:r>
            <a:r>
              <a:rPr lang="en-US" dirty="0" smtClean="0"/>
              <a:t>person-level</a:t>
            </a:r>
          </a:p>
          <a:p>
            <a:r>
              <a:rPr lang="en-US" dirty="0" smtClean="0"/>
              <a:t>Final person-level matched file n=1,989</a:t>
            </a:r>
          </a:p>
          <a:p>
            <a:r>
              <a:rPr lang="en-US" dirty="0" smtClean="0"/>
              <a:t>Weighted data to health plan population totals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  <p:tag name="_AMO_REPORTCONTROLSVISIBLE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B1F9FA5B2E847971EAB42F3EC9A01" ma:contentTypeVersion="1" ma:contentTypeDescription="Create a new document." ma:contentTypeScope="" ma:versionID="1c5faaff316f9855ec4d2e1d55b0a4fe">
  <xsd:schema xmlns:xsd="http://www.w3.org/2001/XMLSchema" xmlns:xs="http://www.w3.org/2001/XMLSchema" xmlns:p="http://schemas.microsoft.com/office/2006/metadata/properties" xmlns:ns1="http://schemas.microsoft.com/sharepoint/v3" xmlns:ns2="8557a95a-962d-47e7-8af1-548f79049771" targetNamespace="http://schemas.microsoft.com/office/2006/metadata/properties" ma:root="true" ma:fieldsID="187551ad75eab5ea22da3d5cccd8299b" ns1:_="" ns2:_="">
    <xsd:import namespace="http://schemas.microsoft.com/sharepoint/v3"/>
    <xsd:import namespace="8557a95a-962d-47e7-8af1-548f7904977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7a95a-962d-47e7-8af1-548f7904977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557a95a-962d-47e7-8af1-548f79049771">3J7TJ2AYAA5W-134-23</_dlc_DocId>
    <_dlc_DocIdUrl xmlns="8557a95a-962d-47e7-8af1-548f79049771">
      <Url>https://collab.ecm.census.gov/div/cnmp/intranet/CIDB/_layouts/DocIdRedir.aspx?ID=3J7TJ2AYAA5W-134-23</Url>
      <Description>3J7TJ2AYAA5W-134-23</Description>
    </_dlc_DocIdUrl>
  </documentManagement>
</p:properties>
</file>

<file path=customXml/itemProps1.xml><?xml version="1.0" encoding="utf-8"?>
<ds:datastoreItem xmlns:ds="http://schemas.openxmlformats.org/officeDocument/2006/customXml" ds:itemID="{3DC1FD65-A99F-4CCD-9872-CB470DA5C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8E7632-063A-41A2-B16E-9249E9146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557a95a-962d-47e7-8af1-548f790497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BE672-552D-4B41-B715-11919008EFF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5FE943B-F310-4702-8772-8D4872CB95A1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8557a95a-962d-47e7-8af1-548f79049771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5303</TotalTime>
  <Words>1290</Words>
  <Application>Microsoft Office PowerPoint</Application>
  <PresentationFormat>On-screen Show (4:3)</PresentationFormat>
  <Paragraphs>375</Paragraphs>
  <Slides>39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MS PGothic</vt:lpstr>
      <vt:lpstr>Arial</vt:lpstr>
      <vt:lpstr>Calibri</vt:lpstr>
      <vt:lpstr>Gill Sans</vt:lpstr>
      <vt:lpstr>Times New Roman</vt:lpstr>
      <vt:lpstr>Wingdings</vt:lpstr>
      <vt:lpstr>Office Theme</vt:lpstr>
      <vt:lpstr>Using Enrollment Records to Guide Categorization of Health Insurance Coverage Type Post-ACA</vt:lpstr>
      <vt:lpstr>Before 2014 Health Reform: Insurance Type Classifications </vt:lpstr>
      <vt:lpstr>Post-Health Reform:  Marketplace in the Mix </vt:lpstr>
      <vt:lpstr>Measuring Health Insurance Got More Complicated Post-ACA </vt:lpstr>
      <vt:lpstr>Ambiguity Between Marketplace and Medicaid/Public Coverage</vt:lpstr>
      <vt:lpstr>Post-ACA Landscape Saddled Survey Questions with Ambiguity</vt:lpstr>
      <vt:lpstr>Upshot</vt:lpstr>
      <vt:lpstr>Supervised Machine Learning</vt:lpstr>
      <vt:lpstr>Reverse Record Check Study (“CHIME”) Data Collection Methods</vt:lpstr>
      <vt:lpstr>PowerPoint Presentation</vt:lpstr>
      <vt:lpstr>PowerPoint Presentation</vt:lpstr>
      <vt:lpstr>Creating “Permutations”  of the Five Moving Parts</vt:lpstr>
      <vt:lpstr>Data Reduction Example</vt:lpstr>
      <vt:lpstr>Data Reduction Example</vt:lpstr>
      <vt:lpstr>Data Reduction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Under-Reporting Trade-Offs</vt:lpstr>
      <vt:lpstr>Effect of Algorithm Choice has Little Effect on Public Coverage </vt:lpstr>
      <vt:lpstr>…but Marketplace Under-reporting is High Under PubSkew </vt:lpstr>
      <vt:lpstr>Over-Reporting Trade-Offs</vt:lpstr>
      <vt:lpstr>PubSkew and MktSkew get Higher Over-reporting of their Skew </vt:lpstr>
      <vt:lpstr>Point Estimate versus Population Prevalence</vt:lpstr>
      <vt:lpstr>Point Estimate versus Population Prevalence</vt:lpstr>
      <vt:lpstr>Summary</vt:lpstr>
      <vt:lpstr>Implications for Other Surveys</vt:lpstr>
      <vt:lpstr>Thank you!</vt:lpstr>
      <vt:lpstr>Premium and Subsidy  Verbatim Questions</vt:lpstr>
      <vt:lpstr>Under-Reporting</vt:lpstr>
      <vt:lpstr>Over-Reporting</vt:lpstr>
      <vt:lpstr>Point Estimate versus Population Prevalence</vt:lpstr>
      <vt:lpstr>General Source of Coverage Reported by Strata</vt:lpstr>
      <vt:lpstr>Marketplace, Premium and Subsidy Reporting by Strata</vt:lpstr>
    </vt:vector>
  </TitlesOfParts>
  <Company>U.S.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johns225</dc:creator>
  <cp:lastModifiedBy>Joanne Pascale (CENSUS/CSM FED)</cp:lastModifiedBy>
  <cp:revision>334</cp:revision>
  <cp:lastPrinted>2018-10-18T19:59:00Z</cp:lastPrinted>
  <dcterms:created xsi:type="dcterms:W3CDTF">2014-02-21T16:52:57Z</dcterms:created>
  <dcterms:modified xsi:type="dcterms:W3CDTF">2018-10-18T21:24:26Z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0x010100743B1F9FA5B2E847971EAB42F3EC9A01</vt:lpwstr>
  </property>
  <property fmtid="{D5CDD505-2E9C-101B-9397-08002B2CF9AE}" pid="3" name="_dlc_DocIdItemGuid">
    <vt:lpwstr>552bcee6-2873-4c5e-8d80-f932545cbf90</vt:lpwstr>
  </property>
</Properties>
</file>