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7" r:id="rId2"/>
    <p:sldMasterId id="2147483669" r:id="rId3"/>
    <p:sldMasterId id="2147483704" r:id="rId4"/>
  </p:sldMasterIdLst>
  <p:notesMasterIdLst>
    <p:notesMasterId r:id="rId31"/>
  </p:notesMasterIdLst>
  <p:handoutMasterIdLst>
    <p:handoutMasterId r:id="rId32"/>
  </p:handoutMasterIdLst>
  <p:sldIdLst>
    <p:sldId id="271" r:id="rId5"/>
    <p:sldId id="359" r:id="rId6"/>
    <p:sldId id="338" r:id="rId7"/>
    <p:sldId id="309" r:id="rId8"/>
    <p:sldId id="340" r:id="rId9"/>
    <p:sldId id="341" r:id="rId10"/>
    <p:sldId id="339" r:id="rId11"/>
    <p:sldId id="366" r:id="rId12"/>
    <p:sldId id="363" r:id="rId13"/>
    <p:sldId id="360" r:id="rId14"/>
    <p:sldId id="362" r:id="rId15"/>
    <p:sldId id="310" r:id="rId16"/>
    <p:sldId id="351" r:id="rId17"/>
    <p:sldId id="352" r:id="rId18"/>
    <p:sldId id="357" r:id="rId19"/>
    <p:sldId id="364" r:id="rId20"/>
    <p:sldId id="367" r:id="rId21"/>
    <p:sldId id="312" r:id="rId22"/>
    <p:sldId id="313" r:id="rId23"/>
    <p:sldId id="314" r:id="rId24"/>
    <p:sldId id="315" r:id="rId25"/>
    <p:sldId id="316" r:id="rId26"/>
    <p:sldId id="355" r:id="rId27"/>
    <p:sldId id="356" r:id="rId28"/>
    <p:sldId id="361" r:id="rId29"/>
    <p:sldId id="365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1">
          <p15:clr>
            <a:srgbClr val="A4A3A4"/>
          </p15:clr>
        </p15:guide>
        <p15:guide id="2" pos="4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Edwards" initials="BE" lastIdx="1" clrIdx="0">
    <p:extLst/>
  </p:cmAuthor>
  <p:cmAuthor id="2" name="Amelia Burke-Garcia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C68"/>
    <a:srgbClr val="004080"/>
    <a:srgbClr val="FF00FF"/>
    <a:srgbClr val="FC9804"/>
    <a:srgbClr val="4DA456"/>
    <a:srgbClr val="4589BC"/>
    <a:srgbClr val="69AF62"/>
    <a:srgbClr val="2A933F"/>
    <a:srgbClr val="1D649D"/>
    <a:srgbClr val="317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0" autoAdjust="0"/>
    <p:restoredTop sz="74645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2024" y="-104"/>
      </p:cViewPr>
      <p:guideLst>
        <p:guide orient="horz" pos="4171"/>
        <p:guide pos="497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BB8EC-311B-4445-9E8C-D2621EA6064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6D581-066D-4CF8-83D5-C7E14D2751E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143C68"/>
        </a:solidFill>
        <a:ln>
          <a:solidFill>
            <a:srgbClr val="143C68"/>
          </a:solidFill>
        </a:ln>
      </dgm:spPr>
      <dgm:t>
        <a:bodyPr vert="horz"/>
        <a:lstStyle/>
        <a:p>
          <a:r>
            <a:rPr lang="en-US" sz="4000" dirty="0">
              <a:latin typeface="Arial"/>
              <a:cs typeface="Arial"/>
            </a:rPr>
            <a:t>Sampling</a:t>
          </a:r>
        </a:p>
      </dgm:t>
    </dgm:pt>
    <dgm:pt modelId="{12E228A5-0A05-4168-9654-44B5CC485910}" type="parTrans" cxnId="{F6D6AE51-26FF-4FBF-9979-DA909083ADB5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522F8192-3488-40FA-AF78-7537C396BC4D}" type="sibTrans" cxnId="{F6D6AE51-26FF-4FBF-9979-DA909083ADB5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A1719644-6C28-4891-B568-A7452618F31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143C68"/>
        </a:solidFill>
        <a:ln>
          <a:solidFill>
            <a:srgbClr val="143C68"/>
          </a:solidFill>
        </a:ln>
      </dgm:spPr>
      <dgm:t>
        <a:bodyPr vert="horz"/>
        <a:lstStyle/>
        <a:p>
          <a:r>
            <a:rPr lang="en-US" sz="4000" dirty="0">
              <a:latin typeface="Arial"/>
              <a:cs typeface="Arial"/>
            </a:rPr>
            <a:t>Reaching </a:t>
          </a:r>
        </a:p>
      </dgm:t>
    </dgm:pt>
    <dgm:pt modelId="{35858458-8ACD-4967-8996-627558535F5C}" type="parTrans" cxnId="{C836E996-E5E4-4427-88F3-4DE8D5728DFA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E332B834-C61B-4896-B750-E072756DD077}" type="sibTrans" cxnId="{C836E996-E5E4-4427-88F3-4DE8D5728DFA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01D62BCB-4F9E-461D-AD35-0EC14A60BFDB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143C68"/>
        </a:solidFill>
        <a:ln>
          <a:solidFill>
            <a:srgbClr val="143C68"/>
          </a:solidFill>
        </a:ln>
      </dgm:spPr>
      <dgm:t>
        <a:bodyPr vert="horz"/>
        <a:lstStyle/>
        <a:p>
          <a:r>
            <a:rPr lang="en-US" sz="4000" dirty="0">
              <a:latin typeface="Arial"/>
              <a:cs typeface="Arial"/>
            </a:rPr>
            <a:t>Persuading </a:t>
          </a:r>
        </a:p>
      </dgm:t>
    </dgm:pt>
    <dgm:pt modelId="{82B77238-6173-4B38-8305-7C0E6778DBDF}" type="parTrans" cxnId="{D6DE3B2E-7FEC-466D-9215-87E161210DB4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6BF702C9-7D60-42A0-A489-A90C14282EDA}" type="sibTrans" cxnId="{D6DE3B2E-7FEC-466D-9215-87E161210DB4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4044E591-D777-4276-BFF2-6D97C2BF30B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143C68"/>
        </a:solidFill>
        <a:ln>
          <a:solidFill>
            <a:srgbClr val="143C68"/>
          </a:solidFill>
        </a:ln>
      </dgm:spPr>
      <dgm:t>
        <a:bodyPr vert="horz"/>
        <a:lstStyle/>
        <a:p>
          <a:r>
            <a:rPr lang="en-US" sz="4000" dirty="0">
              <a:ln>
                <a:solidFill>
                  <a:schemeClr val="tx2"/>
                </a:solidFill>
              </a:ln>
              <a:latin typeface="Arial"/>
              <a:cs typeface="Arial"/>
            </a:rPr>
            <a:t>Interviewing </a:t>
          </a:r>
        </a:p>
      </dgm:t>
    </dgm:pt>
    <dgm:pt modelId="{92FE4E5D-C730-4D65-B4C9-634B9D045711}" type="parTrans" cxnId="{B1D6BCA8-19D6-4CC7-996F-3C90717962B5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12415355-5D77-4437-B0DF-BEA639DB9565}" type="sibTrans" cxnId="{B1D6BCA8-19D6-4CC7-996F-3C90717962B5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9EE3E8D0-14C1-43B8-8AB5-1C9BA16A8C2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143C68"/>
        </a:solidFill>
        <a:ln>
          <a:solidFill>
            <a:srgbClr val="143C68"/>
          </a:solidFill>
        </a:ln>
      </dgm:spPr>
      <dgm:t>
        <a:bodyPr vert="horz"/>
        <a:lstStyle/>
        <a:p>
          <a:r>
            <a:rPr lang="en-US" sz="4000" dirty="0">
              <a:latin typeface="Arial"/>
              <a:cs typeface="Arial"/>
            </a:rPr>
            <a:t>Identifying </a:t>
          </a:r>
        </a:p>
      </dgm:t>
    </dgm:pt>
    <dgm:pt modelId="{B132C06C-AEAC-4FEA-ADBE-8F9E5950E39A}" type="parTrans" cxnId="{532A8B55-9A33-43D3-8823-91B71C7AFEEC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AE900C6E-E1DE-4FF9-B6C2-221FC3E58EE6}" type="sibTrans" cxnId="{532A8B55-9A33-43D3-8823-91B71C7AFEEC}">
      <dgm:prSet/>
      <dgm:spPr/>
      <dgm:t>
        <a:bodyPr/>
        <a:lstStyle/>
        <a:p>
          <a:endParaRPr lang="en-US" sz="2400">
            <a:latin typeface="Arial"/>
            <a:cs typeface="Arial"/>
          </a:endParaRPr>
        </a:p>
      </dgm:t>
    </dgm:pt>
    <dgm:pt modelId="{43E8F48C-5522-4BC6-8A19-3D88F145C295}" type="pres">
      <dgm:prSet presAssocID="{A15BB8EC-311B-4445-9E8C-D2621EA606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B7841-2D7D-4029-AEAA-E94A3C2275C2}" type="pres">
      <dgm:prSet presAssocID="{9116D581-066D-4CF8-83D5-C7E14D2751EF}" presName="compositeNode" presStyleCnt="0">
        <dgm:presLayoutVars>
          <dgm:bulletEnabled val="1"/>
        </dgm:presLayoutVars>
      </dgm:prSet>
      <dgm:spPr/>
    </dgm:pt>
    <dgm:pt modelId="{69AB567D-FCBC-45F4-A5B0-3DBEA7795540}" type="pres">
      <dgm:prSet presAssocID="{9116D581-066D-4CF8-83D5-C7E14D2751EF}" presName="bgRect" presStyleLbl="node1" presStyleIdx="0" presStyleCnt="5" custScaleY="219208"/>
      <dgm:spPr/>
      <dgm:t>
        <a:bodyPr/>
        <a:lstStyle/>
        <a:p>
          <a:endParaRPr lang="en-US"/>
        </a:p>
      </dgm:t>
    </dgm:pt>
    <dgm:pt modelId="{E5DE060D-B949-4914-B6AA-FE25083CEBCF}" type="pres">
      <dgm:prSet presAssocID="{9116D581-066D-4CF8-83D5-C7E14D2751EF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EB31A-6F3A-4863-8762-73142CE58B46}" type="pres">
      <dgm:prSet presAssocID="{522F8192-3488-40FA-AF78-7537C396BC4D}" presName="hSp" presStyleCnt="0"/>
      <dgm:spPr/>
    </dgm:pt>
    <dgm:pt modelId="{0B1F3EB2-54FA-49B1-B262-3431FC73008B}" type="pres">
      <dgm:prSet presAssocID="{522F8192-3488-40FA-AF78-7537C396BC4D}" presName="vProcSp" presStyleCnt="0"/>
      <dgm:spPr/>
    </dgm:pt>
    <dgm:pt modelId="{2780A7C5-A91E-4DDA-BA16-77B7DDF377EE}" type="pres">
      <dgm:prSet presAssocID="{522F8192-3488-40FA-AF78-7537C396BC4D}" presName="vSp1" presStyleCnt="0"/>
      <dgm:spPr/>
    </dgm:pt>
    <dgm:pt modelId="{0FEEBBD8-DEE9-40E0-874D-2C78ED064668}" type="pres">
      <dgm:prSet presAssocID="{522F8192-3488-40FA-AF78-7537C396BC4D}" presName="simulatedConn" presStyleLbl="solidFgAcc1" presStyleIdx="0" presStyleCnt="4"/>
      <dgm:spPr>
        <a:ln>
          <a:solidFill>
            <a:srgbClr val="2A933F"/>
          </a:solidFill>
        </a:ln>
      </dgm:spPr>
    </dgm:pt>
    <dgm:pt modelId="{0C2949A8-3B1C-4C43-8A5B-92228DA8375B}" type="pres">
      <dgm:prSet presAssocID="{522F8192-3488-40FA-AF78-7537C396BC4D}" presName="vSp2" presStyleCnt="0"/>
      <dgm:spPr/>
    </dgm:pt>
    <dgm:pt modelId="{66551026-9537-41BC-99AB-2FAE056F827E}" type="pres">
      <dgm:prSet presAssocID="{522F8192-3488-40FA-AF78-7537C396BC4D}" presName="sibTrans" presStyleCnt="0"/>
      <dgm:spPr/>
    </dgm:pt>
    <dgm:pt modelId="{2784BA89-644C-4450-8E62-100632962426}" type="pres">
      <dgm:prSet presAssocID="{9EE3E8D0-14C1-43B8-8AB5-1C9BA16A8C29}" presName="compositeNode" presStyleCnt="0">
        <dgm:presLayoutVars>
          <dgm:bulletEnabled val="1"/>
        </dgm:presLayoutVars>
      </dgm:prSet>
      <dgm:spPr/>
    </dgm:pt>
    <dgm:pt modelId="{DD309B6F-EB22-496F-AE9B-031D2E4768F9}" type="pres">
      <dgm:prSet presAssocID="{9EE3E8D0-14C1-43B8-8AB5-1C9BA16A8C29}" presName="bgRect" presStyleLbl="node1" presStyleIdx="1" presStyleCnt="5" custScaleY="219208"/>
      <dgm:spPr/>
      <dgm:t>
        <a:bodyPr/>
        <a:lstStyle/>
        <a:p>
          <a:endParaRPr lang="en-US"/>
        </a:p>
      </dgm:t>
    </dgm:pt>
    <dgm:pt modelId="{F3A795FA-9AEC-48F3-AE39-CA5577A15E35}" type="pres">
      <dgm:prSet presAssocID="{9EE3E8D0-14C1-43B8-8AB5-1C9BA16A8C29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8C091-ACEA-4968-BB69-C4AF11EDB5D1}" type="pres">
      <dgm:prSet presAssocID="{AE900C6E-E1DE-4FF9-B6C2-221FC3E58EE6}" presName="hSp" presStyleCnt="0"/>
      <dgm:spPr/>
    </dgm:pt>
    <dgm:pt modelId="{DB29ECA4-D2BC-4EDA-8899-60290635D05D}" type="pres">
      <dgm:prSet presAssocID="{AE900C6E-E1DE-4FF9-B6C2-221FC3E58EE6}" presName="vProcSp" presStyleCnt="0"/>
      <dgm:spPr/>
    </dgm:pt>
    <dgm:pt modelId="{F73DAFBC-3464-4472-BD88-833D7300A13E}" type="pres">
      <dgm:prSet presAssocID="{AE900C6E-E1DE-4FF9-B6C2-221FC3E58EE6}" presName="vSp1" presStyleCnt="0"/>
      <dgm:spPr/>
    </dgm:pt>
    <dgm:pt modelId="{09380925-5F12-45E7-B92C-9359E8517A4A}" type="pres">
      <dgm:prSet presAssocID="{AE900C6E-E1DE-4FF9-B6C2-221FC3E58EE6}" presName="simulatedConn" presStyleLbl="solidFgAcc1" presStyleIdx="1" presStyleCnt="4"/>
      <dgm:spPr>
        <a:ln>
          <a:solidFill>
            <a:srgbClr val="2A933F"/>
          </a:solidFill>
        </a:ln>
      </dgm:spPr>
    </dgm:pt>
    <dgm:pt modelId="{FF985A89-E0B9-4EDC-A551-E7540ED3BD60}" type="pres">
      <dgm:prSet presAssocID="{AE900C6E-E1DE-4FF9-B6C2-221FC3E58EE6}" presName="vSp2" presStyleCnt="0"/>
      <dgm:spPr/>
    </dgm:pt>
    <dgm:pt modelId="{747FE072-F08F-4DA1-A02F-1BAE35F097AC}" type="pres">
      <dgm:prSet presAssocID="{AE900C6E-E1DE-4FF9-B6C2-221FC3E58EE6}" presName="sibTrans" presStyleCnt="0"/>
      <dgm:spPr/>
    </dgm:pt>
    <dgm:pt modelId="{42CAB7C3-17A2-4D90-9A1C-A1DFAE907957}" type="pres">
      <dgm:prSet presAssocID="{A1719644-6C28-4891-B568-A7452618F312}" presName="compositeNode" presStyleCnt="0">
        <dgm:presLayoutVars>
          <dgm:bulletEnabled val="1"/>
        </dgm:presLayoutVars>
      </dgm:prSet>
      <dgm:spPr/>
    </dgm:pt>
    <dgm:pt modelId="{C7941971-F13C-4DD2-86CB-6F00F508BA4D}" type="pres">
      <dgm:prSet presAssocID="{A1719644-6C28-4891-B568-A7452618F312}" presName="bgRect" presStyleLbl="node1" presStyleIdx="2" presStyleCnt="5" custScaleY="219208"/>
      <dgm:spPr/>
      <dgm:t>
        <a:bodyPr/>
        <a:lstStyle/>
        <a:p>
          <a:endParaRPr lang="en-US"/>
        </a:p>
      </dgm:t>
    </dgm:pt>
    <dgm:pt modelId="{E99CCA06-0D8E-44FF-B93A-7A07481E7C13}" type="pres">
      <dgm:prSet presAssocID="{A1719644-6C28-4891-B568-A7452618F312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A597B-2E09-493A-A17C-7966E2F31CD0}" type="pres">
      <dgm:prSet presAssocID="{E332B834-C61B-4896-B750-E072756DD077}" presName="hSp" presStyleCnt="0"/>
      <dgm:spPr/>
    </dgm:pt>
    <dgm:pt modelId="{BC6292A5-624E-40FB-B15C-6A3931A9AF79}" type="pres">
      <dgm:prSet presAssocID="{E332B834-C61B-4896-B750-E072756DD077}" presName="vProcSp" presStyleCnt="0"/>
      <dgm:spPr/>
    </dgm:pt>
    <dgm:pt modelId="{B8B3B974-65F0-4B73-9C8B-F8A8969D7E3D}" type="pres">
      <dgm:prSet presAssocID="{E332B834-C61B-4896-B750-E072756DD077}" presName="vSp1" presStyleCnt="0"/>
      <dgm:spPr/>
    </dgm:pt>
    <dgm:pt modelId="{E3D33B05-CFE5-4842-8156-4CC03A10993E}" type="pres">
      <dgm:prSet presAssocID="{E332B834-C61B-4896-B750-E072756DD077}" presName="simulatedConn" presStyleLbl="solidFgAcc1" presStyleIdx="2" presStyleCnt="4"/>
      <dgm:spPr>
        <a:ln>
          <a:solidFill>
            <a:srgbClr val="2A933F"/>
          </a:solidFill>
        </a:ln>
      </dgm:spPr>
    </dgm:pt>
    <dgm:pt modelId="{EF020930-B7A1-49CC-80E1-B520481B8971}" type="pres">
      <dgm:prSet presAssocID="{E332B834-C61B-4896-B750-E072756DD077}" presName="vSp2" presStyleCnt="0"/>
      <dgm:spPr/>
    </dgm:pt>
    <dgm:pt modelId="{A91763F9-72F5-4A30-BFC7-DC1626504DE0}" type="pres">
      <dgm:prSet presAssocID="{E332B834-C61B-4896-B750-E072756DD077}" presName="sibTrans" presStyleCnt="0"/>
      <dgm:spPr/>
    </dgm:pt>
    <dgm:pt modelId="{39DE4012-B617-400C-AD69-8866BD01CD73}" type="pres">
      <dgm:prSet presAssocID="{01D62BCB-4F9E-461D-AD35-0EC14A60BFDB}" presName="compositeNode" presStyleCnt="0">
        <dgm:presLayoutVars>
          <dgm:bulletEnabled val="1"/>
        </dgm:presLayoutVars>
      </dgm:prSet>
      <dgm:spPr/>
    </dgm:pt>
    <dgm:pt modelId="{AD88537E-B6C2-4F39-8CEE-6F8B8724BD94}" type="pres">
      <dgm:prSet presAssocID="{01D62BCB-4F9E-461D-AD35-0EC14A60BFDB}" presName="bgRect" presStyleLbl="node1" presStyleIdx="3" presStyleCnt="5" custScaleY="219208"/>
      <dgm:spPr/>
      <dgm:t>
        <a:bodyPr/>
        <a:lstStyle/>
        <a:p>
          <a:endParaRPr lang="en-US"/>
        </a:p>
      </dgm:t>
    </dgm:pt>
    <dgm:pt modelId="{53BFF758-5113-44F9-AB26-076B23E854B8}" type="pres">
      <dgm:prSet presAssocID="{01D62BCB-4F9E-461D-AD35-0EC14A60BFD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D0730-1461-4F27-92FC-F24168D9B326}" type="pres">
      <dgm:prSet presAssocID="{6BF702C9-7D60-42A0-A489-A90C14282EDA}" presName="hSp" presStyleCnt="0"/>
      <dgm:spPr/>
    </dgm:pt>
    <dgm:pt modelId="{07AB5988-4D96-4A03-A0A9-C56A0FEB32B6}" type="pres">
      <dgm:prSet presAssocID="{6BF702C9-7D60-42A0-A489-A90C14282EDA}" presName="vProcSp" presStyleCnt="0"/>
      <dgm:spPr/>
    </dgm:pt>
    <dgm:pt modelId="{490E7485-39E9-4917-BE04-23393E16355B}" type="pres">
      <dgm:prSet presAssocID="{6BF702C9-7D60-42A0-A489-A90C14282EDA}" presName="vSp1" presStyleCnt="0"/>
      <dgm:spPr/>
    </dgm:pt>
    <dgm:pt modelId="{673AA98C-5844-41CC-988E-ECAE80B8B9BD}" type="pres">
      <dgm:prSet presAssocID="{6BF702C9-7D60-42A0-A489-A90C14282EDA}" presName="simulatedConn" presStyleLbl="solidFgAcc1" presStyleIdx="3" presStyleCnt="4"/>
      <dgm:spPr>
        <a:ln>
          <a:solidFill>
            <a:srgbClr val="2A933F"/>
          </a:solidFill>
        </a:ln>
      </dgm:spPr>
    </dgm:pt>
    <dgm:pt modelId="{959EC0EA-38C9-4331-8980-F4BD47166D01}" type="pres">
      <dgm:prSet presAssocID="{6BF702C9-7D60-42A0-A489-A90C14282EDA}" presName="vSp2" presStyleCnt="0"/>
      <dgm:spPr/>
    </dgm:pt>
    <dgm:pt modelId="{E15E6E8E-D38B-4CEE-9BE7-E8433211B898}" type="pres">
      <dgm:prSet presAssocID="{6BF702C9-7D60-42A0-A489-A90C14282EDA}" presName="sibTrans" presStyleCnt="0"/>
      <dgm:spPr/>
    </dgm:pt>
    <dgm:pt modelId="{183EF915-234C-424C-AB6C-B3A73B837BE8}" type="pres">
      <dgm:prSet presAssocID="{4044E591-D777-4276-BFF2-6D97C2BF30BE}" presName="compositeNode" presStyleCnt="0">
        <dgm:presLayoutVars>
          <dgm:bulletEnabled val="1"/>
        </dgm:presLayoutVars>
      </dgm:prSet>
      <dgm:spPr/>
    </dgm:pt>
    <dgm:pt modelId="{8D5D5FB4-CA35-4E3B-A9F0-A14C0AE316F6}" type="pres">
      <dgm:prSet presAssocID="{4044E591-D777-4276-BFF2-6D97C2BF30BE}" presName="bgRect" presStyleLbl="node1" presStyleIdx="4" presStyleCnt="5" custScaleY="219208"/>
      <dgm:spPr/>
      <dgm:t>
        <a:bodyPr/>
        <a:lstStyle/>
        <a:p>
          <a:endParaRPr lang="en-US"/>
        </a:p>
      </dgm:t>
    </dgm:pt>
    <dgm:pt modelId="{0E2922FB-CF61-4E86-89E8-35FBC3A90F44}" type="pres">
      <dgm:prSet presAssocID="{4044E591-D777-4276-BFF2-6D97C2BF30BE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15998-4BFE-5B4B-A5B7-2A96FC9CC13C}" type="presOf" srcId="{A15BB8EC-311B-4445-9E8C-D2621EA60640}" destId="{43E8F48C-5522-4BC6-8A19-3D88F145C295}" srcOrd="0" destOrd="0" presId="urn:microsoft.com/office/officeart/2005/8/layout/hProcess7"/>
    <dgm:cxn modelId="{11AFE85F-92E4-7647-861B-50E7E40F235C}" type="presOf" srcId="{9116D581-066D-4CF8-83D5-C7E14D2751EF}" destId="{69AB567D-FCBC-45F4-A5B0-3DBEA7795540}" srcOrd="0" destOrd="0" presId="urn:microsoft.com/office/officeart/2005/8/layout/hProcess7"/>
    <dgm:cxn modelId="{FF5D50B3-A79E-2A46-AA21-7251FE81FAFF}" type="presOf" srcId="{4044E591-D777-4276-BFF2-6D97C2BF30BE}" destId="{0E2922FB-CF61-4E86-89E8-35FBC3A90F44}" srcOrd="1" destOrd="0" presId="urn:microsoft.com/office/officeart/2005/8/layout/hProcess7"/>
    <dgm:cxn modelId="{77275896-5A58-9447-902A-97888054D11D}" type="presOf" srcId="{A1719644-6C28-4891-B568-A7452618F312}" destId="{C7941971-F13C-4DD2-86CB-6F00F508BA4D}" srcOrd="0" destOrd="0" presId="urn:microsoft.com/office/officeart/2005/8/layout/hProcess7"/>
    <dgm:cxn modelId="{032BD2D2-1238-A244-BDED-91C62F6B919A}" type="presOf" srcId="{01D62BCB-4F9E-461D-AD35-0EC14A60BFDB}" destId="{AD88537E-B6C2-4F39-8CEE-6F8B8724BD94}" srcOrd="0" destOrd="0" presId="urn:microsoft.com/office/officeart/2005/8/layout/hProcess7"/>
    <dgm:cxn modelId="{DCEA8370-1D49-1C47-A8DF-F14A28AD12AB}" type="presOf" srcId="{9116D581-066D-4CF8-83D5-C7E14D2751EF}" destId="{E5DE060D-B949-4914-B6AA-FE25083CEBCF}" srcOrd="1" destOrd="0" presId="urn:microsoft.com/office/officeart/2005/8/layout/hProcess7"/>
    <dgm:cxn modelId="{F6D6AE51-26FF-4FBF-9979-DA909083ADB5}" srcId="{A15BB8EC-311B-4445-9E8C-D2621EA60640}" destId="{9116D581-066D-4CF8-83D5-C7E14D2751EF}" srcOrd="0" destOrd="0" parTransId="{12E228A5-0A05-4168-9654-44B5CC485910}" sibTransId="{522F8192-3488-40FA-AF78-7537C396BC4D}"/>
    <dgm:cxn modelId="{91835A04-07EF-2D47-AF70-2938006976AD}" type="presOf" srcId="{9EE3E8D0-14C1-43B8-8AB5-1C9BA16A8C29}" destId="{F3A795FA-9AEC-48F3-AE39-CA5577A15E35}" srcOrd="1" destOrd="0" presId="urn:microsoft.com/office/officeart/2005/8/layout/hProcess7"/>
    <dgm:cxn modelId="{D6DE3B2E-7FEC-466D-9215-87E161210DB4}" srcId="{A15BB8EC-311B-4445-9E8C-D2621EA60640}" destId="{01D62BCB-4F9E-461D-AD35-0EC14A60BFDB}" srcOrd="3" destOrd="0" parTransId="{82B77238-6173-4B38-8305-7C0E6778DBDF}" sibTransId="{6BF702C9-7D60-42A0-A489-A90C14282EDA}"/>
    <dgm:cxn modelId="{09EDF5CA-6468-164B-8A95-7E7533AF8A7D}" type="presOf" srcId="{4044E591-D777-4276-BFF2-6D97C2BF30BE}" destId="{8D5D5FB4-CA35-4E3B-A9F0-A14C0AE316F6}" srcOrd="0" destOrd="0" presId="urn:microsoft.com/office/officeart/2005/8/layout/hProcess7"/>
    <dgm:cxn modelId="{E472EB10-9D8A-A049-9356-C28653C8EB89}" type="presOf" srcId="{01D62BCB-4F9E-461D-AD35-0EC14A60BFDB}" destId="{53BFF758-5113-44F9-AB26-076B23E854B8}" srcOrd="1" destOrd="0" presId="urn:microsoft.com/office/officeart/2005/8/layout/hProcess7"/>
    <dgm:cxn modelId="{6B9049DD-11C0-274E-BCAC-66604487CCD9}" type="presOf" srcId="{9EE3E8D0-14C1-43B8-8AB5-1C9BA16A8C29}" destId="{DD309B6F-EB22-496F-AE9B-031D2E4768F9}" srcOrd="0" destOrd="0" presId="urn:microsoft.com/office/officeart/2005/8/layout/hProcess7"/>
    <dgm:cxn modelId="{B1D6BCA8-19D6-4CC7-996F-3C90717962B5}" srcId="{A15BB8EC-311B-4445-9E8C-D2621EA60640}" destId="{4044E591-D777-4276-BFF2-6D97C2BF30BE}" srcOrd="4" destOrd="0" parTransId="{92FE4E5D-C730-4D65-B4C9-634B9D045711}" sibTransId="{12415355-5D77-4437-B0DF-BEA639DB9565}"/>
    <dgm:cxn modelId="{C836E996-E5E4-4427-88F3-4DE8D5728DFA}" srcId="{A15BB8EC-311B-4445-9E8C-D2621EA60640}" destId="{A1719644-6C28-4891-B568-A7452618F312}" srcOrd="2" destOrd="0" parTransId="{35858458-8ACD-4967-8996-627558535F5C}" sibTransId="{E332B834-C61B-4896-B750-E072756DD077}"/>
    <dgm:cxn modelId="{0C0958F5-84A2-B446-A0C2-326406474673}" type="presOf" srcId="{A1719644-6C28-4891-B568-A7452618F312}" destId="{E99CCA06-0D8E-44FF-B93A-7A07481E7C13}" srcOrd="1" destOrd="0" presId="urn:microsoft.com/office/officeart/2005/8/layout/hProcess7"/>
    <dgm:cxn modelId="{532A8B55-9A33-43D3-8823-91B71C7AFEEC}" srcId="{A15BB8EC-311B-4445-9E8C-D2621EA60640}" destId="{9EE3E8D0-14C1-43B8-8AB5-1C9BA16A8C29}" srcOrd="1" destOrd="0" parTransId="{B132C06C-AEAC-4FEA-ADBE-8F9E5950E39A}" sibTransId="{AE900C6E-E1DE-4FF9-B6C2-221FC3E58EE6}"/>
    <dgm:cxn modelId="{C2A7BBD1-1016-544E-BB23-EB4250307286}" type="presParOf" srcId="{43E8F48C-5522-4BC6-8A19-3D88F145C295}" destId="{132B7841-2D7D-4029-AEAA-E94A3C2275C2}" srcOrd="0" destOrd="0" presId="urn:microsoft.com/office/officeart/2005/8/layout/hProcess7"/>
    <dgm:cxn modelId="{05E09351-A206-E84F-8CBA-DA0DE6E93C4C}" type="presParOf" srcId="{132B7841-2D7D-4029-AEAA-E94A3C2275C2}" destId="{69AB567D-FCBC-45F4-A5B0-3DBEA7795540}" srcOrd="0" destOrd="0" presId="urn:microsoft.com/office/officeart/2005/8/layout/hProcess7"/>
    <dgm:cxn modelId="{8147D300-2DE3-EC40-BD72-B18AB71DA49C}" type="presParOf" srcId="{132B7841-2D7D-4029-AEAA-E94A3C2275C2}" destId="{E5DE060D-B949-4914-B6AA-FE25083CEBCF}" srcOrd="1" destOrd="0" presId="urn:microsoft.com/office/officeart/2005/8/layout/hProcess7"/>
    <dgm:cxn modelId="{1E4F23BA-D736-A04E-862D-39E8639235AF}" type="presParOf" srcId="{43E8F48C-5522-4BC6-8A19-3D88F145C295}" destId="{49DEB31A-6F3A-4863-8762-73142CE58B46}" srcOrd="1" destOrd="0" presId="urn:microsoft.com/office/officeart/2005/8/layout/hProcess7"/>
    <dgm:cxn modelId="{54883D32-44FC-6741-9511-58161687B174}" type="presParOf" srcId="{43E8F48C-5522-4BC6-8A19-3D88F145C295}" destId="{0B1F3EB2-54FA-49B1-B262-3431FC73008B}" srcOrd="2" destOrd="0" presId="urn:microsoft.com/office/officeart/2005/8/layout/hProcess7"/>
    <dgm:cxn modelId="{ABA3C028-0B9F-A241-A93B-BAF598420DE4}" type="presParOf" srcId="{0B1F3EB2-54FA-49B1-B262-3431FC73008B}" destId="{2780A7C5-A91E-4DDA-BA16-77B7DDF377EE}" srcOrd="0" destOrd="0" presId="urn:microsoft.com/office/officeart/2005/8/layout/hProcess7"/>
    <dgm:cxn modelId="{FADD6EDD-139D-5B45-922D-E9645B310F27}" type="presParOf" srcId="{0B1F3EB2-54FA-49B1-B262-3431FC73008B}" destId="{0FEEBBD8-DEE9-40E0-874D-2C78ED064668}" srcOrd="1" destOrd="0" presId="urn:microsoft.com/office/officeart/2005/8/layout/hProcess7"/>
    <dgm:cxn modelId="{82CB02CE-004A-6949-A0B9-5D636A08E0B7}" type="presParOf" srcId="{0B1F3EB2-54FA-49B1-B262-3431FC73008B}" destId="{0C2949A8-3B1C-4C43-8A5B-92228DA8375B}" srcOrd="2" destOrd="0" presId="urn:microsoft.com/office/officeart/2005/8/layout/hProcess7"/>
    <dgm:cxn modelId="{388EDF38-8163-7D4C-92CE-65CCB779FC61}" type="presParOf" srcId="{43E8F48C-5522-4BC6-8A19-3D88F145C295}" destId="{66551026-9537-41BC-99AB-2FAE056F827E}" srcOrd="3" destOrd="0" presId="urn:microsoft.com/office/officeart/2005/8/layout/hProcess7"/>
    <dgm:cxn modelId="{79421722-87B7-8749-A9D1-6619FD629C03}" type="presParOf" srcId="{43E8F48C-5522-4BC6-8A19-3D88F145C295}" destId="{2784BA89-644C-4450-8E62-100632962426}" srcOrd="4" destOrd="0" presId="urn:microsoft.com/office/officeart/2005/8/layout/hProcess7"/>
    <dgm:cxn modelId="{803B3E72-EBA3-3F4A-9553-FE123BACF546}" type="presParOf" srcId="{2784BA89-644C-4450-8E62-100632962426}" destId="{DD309B6F-EB22-496F-AE9B-031D2E4768F9}" srcOrd="0" destOrd="0" presId="urn:microsoft.com/office/officeart/2005/8/layout/hProcess7"/>
    <dgm:cxn modelId="{F8F06A98-D414-B24E-811A-56490BE3EB01}" type="presParOf" srcId="{2784BA89-644C-4450-8E62-100632962426}" destId="{F3A795FA-9AEC-48F3-AE39-CA5577A15E35}" srcOrd="1" destOrd="0" presId="urn:microsoft.com/office/officeart/2005/8/layout/hProcess7"/>
    <dgm:cxn modelId="{A7353781-71F8-EB44-B925-407B7238225A}" type="presParOf" srcId="{43E8F48C-5522-4BC6-8A19-3D88F145C295}" destId="{01B8C091-ACEA-4968-BB69-C4AF11EDB5D1}" srcOrd="5" destOrd="0" presId="urn:microsoft.com/office/officeart/2005/8/layout/hProcess7"/>
    <dgm:cxn modelId="{E03E48B2-7680-994D-8F8F-940F98E8DE56}" type="presParOf" srcId="{43E8F48C-5522-4BC6-8A19-3D88F145C295}" destId="{DB29ECA4-D2BC-4EDA-8899-60290635D05D}" srcOrd="6" destOrd="0" presId="urn:microsoft.com/office/officeart/2005/8/layout/hProcess7"/>
    <dgm:cxn modelId="{05972E28-5384-1740-A6C4-81DD320A358E}" type="presParOf" srcId="{DB29ECA4-D2BC-4EDA-8899-60290635D05D}" destId="{F73DAFBC-3464-4472-BD88-833D7300A13E}" srcOrd="0" destOrd="0" presId="urn:microsoft.com/office/officeart/2005/8/layout/hProcess7"/>
    <dgm:cxn modelId="{3DC0D4D3-126D-A04F-B50B-B540D8D2FCB9}" type="presParOf" srcId="{DB29ECA4-D2BC-4EDA-8899-60290635D05D}" destId="{09380925-5F12-45E7-B92C-9359E8517A4A}" srcOrd="1" destOrd="0" presId="urn:microsoft.com/office/officeart/2005/8/layout/hProcess7"/>
    <dgm:cxn modelId="{7B03E798-22BE-E64D-95D1-7EEDE31795FB}" type="presParOf" srcId="{DB29ECA4-D2BC-4EDA-8899-60290635D05D}" destId="{FF985A89-E0B9-4EDC-A551-E7540ED3BD60}" srcOrd="2" destOrd="0" presId="urn:microsoft.com/office/officeart/2005/8/layout/hProcess7"/>
    <dgm:cxn modelId="{8F19AA6F-BA3F-064E-BE4A-801709D7631A}" type="presParOf" srcId="{43E8F48C-5522-4BC6-8A19-3D88F145C295}" destId="{747FE072-F08F-4DA1-A02F-1BAE35F097AC}" srcOrd="7" destOrd="0" presId="urn:microsoft.com/office/officeart/2005/8/layout/hProcess7"/>
    <dgm:cxn modelId="{BC3CC8F0-ABEE-1140-BB17-9E5627000FF5}" type="presParOf" srcId="{43E8F48C-5522-4BC6-8A19-3D88F145C295}" destId="{42CAB7C3-17A2-4D90-9A1C-A1DFAE907957}" srcOrd="8" destOrd="0" presId="urn:microsoft.com/office/officeart/2005/8/layout/hProcess7"/>
    <dgm:cxn modelId="{36140188-4B93-6749-BD48-4DFFE0422D67}" type="presParOf" srcId="{42CAB7C3-17A2-4D90-9A1C-A1DFAE907957}" destId="{C7941971-F13C-4DD2-86CB-6F00F508BA4D}" srcOrd="0" destOrd="0" presId="urn:microsoft.com/office/officeart/2005/8/layout/hProcess7"/>
    <dgm:cxn modelId="{EAF2EB5B-B57D-544E-8405-276306D56242}" type="presParOf" srcId="{42CAB7C3-17A2-4D90-9A1C-A1DFAE907957}" destId="{E99CCA06-0D8E-44FF-B93A-7A07481E7C13}" srcOrd="1" destOrd="0" presId="urn:microsoft.com/office/officeart/2005/8/layout/hProcess7"/>
    <dgm:cxn modelId="{A26F5895-09EE-5B40-A391-FAAD1642A60E}" type="presParOf" srcId="{43E8F48C-5522-4BC6-8A19-3D88F145C295}" destId="{F0CA597B-2E09-493A-A17C-7966E2F31CD0}" srcOrd="9" destOrd="0" presId="urn:microsoft.com/office/officeart/2005/8/layout/hProcess7"/>
    <dgm:cxn modelId="{6FFFD27A-24F5-6143-B12D-12FA58B2247E}" type="presParOf" srcId="{43E8F48C-5522-4BC6-8A19-3D88F145C295}" destId="{BC6292A5-624E-40FB-B15C-6A3931A9AF79}" srcOrd="10" destOrd="0" presId="urn:microsoft.com/office/officeart/2005/8/layout/hProcess7"/>
    <dgm:cxn modelId="{2EA7F788-D972-7149-A7E5-1341FF6E3908}" type="presParOf" srcId="{BC6292A5-624E-40FB-B15C-6A3931A9AF79}" destId="{B8B3B974-65F0-4B73-9C8B-F8A8969D7E3D}" srcOrd="0" destOrd="0" presId="urn:microsoft.com/office/officeart/2005/8/layout/hProcess7"/>
    <dgm:cxn modelId="{5B423136-3041-B940-9DB2-3E07A816DF76}" type="presParOf" srcId="{BC6292A5-624E-40FB-B15C-6A3931A9AF79}" destId="{E3D33B05-CFE5-4842-8156-4CC03A10993E}" srcOrd="1" destOrd="0" presId="urn:microsoft.com/office/officeart/2005/8/layout/hProcess7"/>
    <dgm:cxn modelId="{36624CEE-870E-BC41-96F4-B3EC7E20F2DD}" type="presParOf" srcId="{BC6292A5-624E-40FB-B15C-6A3931A9AF79}" destId="{EF020930-B7A1-49CC-80E1-B520481B8971}" srcOrd="2" destOrd="0" presId="urn:microsoft.com/office/officeart/2005/8/layout/hProcess7"/>
    <dgm:cxn modelId="{89DF291D-33CB-0143-A51A-61ED19AA384B}" type="presParOf" srcId="{43E8F48C-5522-4BC6-8A19-3D88F145C295}" destId="{A91763F9-72F5-4A30-BFC7-DC1626504DE0}" srcOrd="11" destOrd="0" presId="urn:microsoft.com/office/officeart/2005/8/layout/hProcess7"/>
    <dgm:cxn modelId="{A0EAF6BD-8350-D940-A090-718598AADA23}" type="presParOf" srcId="{43E8F48C-5522-4BC6-8A19-3D88F145C295}" destId="{39DE4012-B617-400C-AD69-8866BD01CD73}" srcOrd="12" destOrd="0" presId="urn:microsoft.com/office/officeart/2005/8/layout/hProcess7"/>
    <dgm:cxn modelId="{D87DFBBF-16D6-8942-A48B-D6C7AA97EE4E}" type="presParOf" srcId="{39DE4012-B617-400C-AD69-8866BD01CD73}" destId="{AD88537E-B6C2-4F39-8CEE-6F8B8724BD94}" srcOrd="0" destOrd="0" presId="urn:microsoft.com/office/officeart/2005/8/layout/hProcess7"/>
    <dgm:cxn modelId="{AA5D5EE5-D7FD-9045-A2F2-9F8202476E1B}" type="presParOf" srcId="{39DE4012-B617-400C-AD69-8866BD01CD73}" destId="{53BFF758-5113-44F9-AB26-076B23E854B8}" srcOrd="1" destOrd="0" presId="urn:microsoft.com/office/officeart/2005/8/layout/hProcess7"/>
    <dgm:cxn modelId="{B38B991A-5A44-4F42-AC8D-FAD41E99CD89}" type="presParOf" srcId="{43E8F48C-5522-4BC6-8A19-3D88F145C295}" destId="{0ACD0730-1461-4F27-92FC-F24168D9B326}" srcOrd="13" destOrd="0" presId="urn:microsoft.com/office/officeart/2005/8/layout/hProcess7"/>
    <dgm:cxn modelId="{A47AAB0B-F6D0-4B48-BEE4-E896A7BDD7DC}" type="presParOf" srcId="{43E8F48C-5522-4BC6-8A19-3D88F145C295}" destId="{07AB5988-4D96-4A03-A0A9-C56A0FEB32B6}" srcOrd="14" destOrd="0" presId="urn:microsoft.com/office/officeart/2005/8/layout/hProcess7"/>
    <dgm:cxn modelId="{ED8375BA-9AB5-F443-AF6E-A356FD510ED6}" type="presParOf" srcId="{07AB5988-4D96-4A03-A0A9-C56A0FEB32B6}" destId="{490E7485-39E9-4917-BE04-23393E16355B}" srcOrd="0" destOrd="0" presId="urn:microsoft.com/office/officeart/2005/8/layout/hProcess7"/>
    <dgm:cxn modelId="{2AD9C760-79D6-5843-87B2-C9F021986B72}" type="presParOf" srcId="{07AB5988-4D96-4A03-A0A9-C56A0FEB32B6}" destId="{673AA98C-5844-41CC-988E-ECAE80B8B9BD}" srcOrd="1" destOrd="0" presId="urn:microsoft.com/office/officeart/2005/8/layout/hProcess7"/>
    <dgm:cxn modelId="{BE7FC56F-3CAF-0C4F-87F6-B5F22A1D35EC}" type="presParOf" srcId="{07AB5988-4D96-4A03-A0A9-C56A0FEB32B6}" destId="{959EC0EA-38C9-4331-8980-F4BD47166D01}" srcOrd="2" destOrd="0" presId="urn:microsoft.com/office/officeart/2005/8/layout/hProcess7"/>
    <dgm:cxn modelId="{BB800391-92F5-CB45-BABC-CDF15B12586D}" type="presParOf" srcId="{43E8F48C-5522-4BC6-8A19-3D88F145C295}" destId="{E15E6E8E-D38B-4CEE-9BE7-E8433211B898}" srcOrd="15" destOrd="0" presId="urn:microsoft.com/office/officeart/2005/8/layout/hProcess7"/>
    <dgm:cxn modelId="{5676448B-DA1D-7249-A7B5-47EDEB46D0EB}" type="presParOf" srcId="{43E8F48C-5522-4BC6-8A19-3D88F145C295}" destId="{183EF915-234C-424C-AB6C-B3A73B837BE8}" srcOrd="16" destOrd="0" presId="urn:microsoft.com/office/officeart/2005/8/layout/hProcess7"/>
    <dgm:cxn modelId="{5F4E34B1-A608-074C-933C-0DC044DCDBF2}" type="presParOf" srcId="{183EF915-234C-424C-AB6C-B3A73B837BE8}" destId="{8D5D5FB4-CA35-4E3B-A9F0-A14C0AE316F6}" srcOrd="0" destOrd="0" presId="urn:microsoft.com/office/officeart/2005/8/layout/hProcess7"/>
    <dgm:cxn modelId="{CEA4190D-B107-0746-B993-E090A7CCE3EE}" type="presParOf" srcId="{183EF915-234C-424C-AB6C-B3A73B837BE8}" destId="{0E2922FB-CF61-4E86-89E8-35FBC3A90F44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B567D-FCBC-45F4-A5B0-3DBEA7795540}">
      <dsp:nvSpPr>
        <dsp:cNvPr id="0" name=""/>
        <dsp:cNvSpPr/>
      </dsp:nvSpPr>
      <dsp:spPr>
        <a:xfrm>
          <a:off x="4601" y="452421"/>
          <a:ext cx="1606321" cy="4225422"/>
        </a:xfrm>
        <a:prstGeom prst="roundRect">
          <a:avLst>
            <a:gd name="adj" fmla="val 5000"/>
          </a:avLst>
        </a:prstGeom>
        <a:solidFill>
          <a:srgbClr val="143C68"/>
        </a:solidFill>
        <a:ln w="38100" cap="flat" cmpd="sng" algn="ctr">
          <a:solidFill>
            <a:srgbClr val="143C6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Arial"/>
              <a:cs typeface="Arial"/>
            </a:rPr>
            <a:t>Sampling</a:t>
          </a:r>
        </a:p>
      </dsp:txBody>
      <dsp:txXfrm rot="16200000">
        <a:off x="-1567190" y="2024212"/>
        <a:ext cx="3464846" cy="321264"/>
      </dsp:txXfrm>
    </dsp:sp>
    <dsp:sp modelId="{DD309B6F-EB22-496F-AE9B-031D2E4768F9}">
      <dsp:nvSpPr>
        <dsp:cNvPr id="0" name=""/>
        <dsp:cNvSpPr/>
      </dsp:nvSpPr>
      <dsp:spPr>
        <a:xfrm>
          <a:off x="1667143" y="452421"/>
          <a:ext cx="1606321" cy="4225422"/>
        </a:xfrm>
        <a:prstGeom prst="roundRect">
          <a:avLst>
            <a:gd name="adj" fmla="val 5000"/>
          </a:avLst>
        </a:prstGeom>
        <a:solidFill>
          <a:srgbClr val="143C68"/>
        </a:solidFill>
        <a:ln w="38100" cap="flat" cmpd="sng" algn="ctr">
          <a:solidFill>
            <a:srgbClr val="143C6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Arial"/>
              <a:cs typeface="Arial"/>
            </a:rPr>
            <a:t>Identifying </a:t>
          </a:r>
        </a:p>
      </dsp:txBody>
      <dsp:txXfrm rot="16200000">
        <a:off x="95352" y="2024212"/>
        <a:ext cx="3464846" cy="321264"/>
      </dsp:txXfrm>
    </dsp:sp>
    <dsp:sp modelId="{0FEEBBD8-DEE9-40E0-874D-2C78ED064668}">
      <dsp:nvSpPr>
        <dsp:cNvPr id="0" name=""/>
        <dsp:cNvSpPr/>
      </dsp:nvSpPr>
      <dsp:spPr>
        <a:xfrm rot="5400000">
          <a:off x="1533555" y="1984182"/>
          <a:ext cx="283240" cy="2409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93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41971-F13C-4DD2-86CB-6F00F508BA4D}">
      <dsp:nvSpPr>
        <dsp:cNvPr id="0" name=""/>
        <dsp:cNvSpPr/>
      </dsp:nvSpPr>
      <dsp:spPr>
        <a:xfrm>
          <a:off x="3329686" y="452421"/>
          <a:ext cx="1606321" cy="4225422"/>
        </a:xfrm>
        <a:prstGeom prst="roundRect">
          <a:avLst>
            <a:gd name="adj" fmla="val 5000"/>
          </a:avLst>
        </a:prstGeom>
        <a:solidFill>
          <a:srgbClr val="143C68"/>
        </a:solidFill>
        <a:ln w="38100" cap="flat" cmpd="sng" algn="ctr">
          <a:solidFill>
            <a:srgbClr val="143C6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Arial"/>
              <a:cs typeface="Arial"/>
            </a:rPr>
            <a:t>Reaching </a:t>
          </a:r>
        </a:p>
      </dsp:txBody>
      <dsp:txXfrm rot="16200000">
        <a:off x="1757895" y="2024212"/>
        <a:ext cx="3464846" cy="321264"/>
      </dsp:txXfrm>
    </dsp:sp>
    <dsp:sp modelId="{09380925-5F12-45E7-B92C-9359E8517A4A}">
      <dsp:nvSpPr>
        <dsp:cNvPr id="0" name=""/>
        <dsp:cNvSpPr/>
      </dsp:nvSpPr>
      <dsp:spPr>
        <a:xfrm rot="5400000">
          <a:off x="3196098" y="1984182"/>
          <a:ext cx="283240" cy="2409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93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8537E-B6C2-4F39-8CEE-6F8B8724BD94}">
      <dsp:nvSpPr>
        <dsp:cNvPr id="0" name=""/>
        <dsp:cNvSpPr/>
      </dsp:nvSpPr>
      <dsp:spPr>
        <a:xfrm>
          <a:off x="4992229" y="452421"/>
          <a:ext cx="1606321" cy="4225422"/>
        </a:xfrm>
        <a:prstGeom prst="roundRect">
          <a:avLst>
            <a:gd name="adj" fmla="val 5000"/>
          </a:avLst>
        </a:prstGeom>
        <a:solidFill>
          <a:srgbClr val="143C68"/>
        </a:solidFill>
        <a:ln w="38100" cap="flat" cmpd="sng" algn="ctr">
          <a:solidFill>
            <a:srgbClr val="143C6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Arial"/>
              <a:cs typeface="Arial"/>
            </a:rPr>
            <a:t>Persuading </a:t>
          </a:r>
        </a:p>
      </dsp:txBody>
      <dsp:txXfrm rot="16200000">
        <a:off x="3420438" y="2024212"/>
        <a:ext cx="3464846" cy="321264"/>
      </dsp:txXfrm>
    </dsp:sp>
    <dsp:sp modelId="{E3D33B05-CFE5-4842-8156-4CC03A10993E}">
      <dsp:nvSpPr>
        <dsp:cNvPr id="0" name=""/>
        <dsp:cNvSpPr/>
      </dsp:nvSpPr>
      <dsp:spPr>
        <a:xfrm rot="5400000">
          <a:off x="4858640" y="1984182"/>
          <a:ext cx="283240" cy="2409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93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D5FB4-CA35-4E3B-A9F0-A14C0AE316F6}">
      <dsp:nvSpPr>
        <dsp:cNvPr id="0" name=""/>
        <dsp:cNvSpPr/>
      </dsp:nvSpPr>
      <dsp:spPr>
        <a:xfrm>
          <a:off x="6654772" y="452421"/>
          <a:ext cx="1606321" cy="4225422"/>
        </a:xfrm>
        <a:prstGeom prst="roundRect">
          <a:avLst>
            <a:gd name="adj" fmla="val 5000"/>
          </a:avLst>
        </a:prstGeom>
        <a:solidFill>
          <a:srgbClr val="143C68"/>
        </a:solidFill>
        <a:ln w="38100" cap="flat" cmpd="sng" algn="ctr">
          <a:solidFill>
            <a:srgbClr val="143C6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n>
                <a:solidFill>
                  <a:schemeClr val="tx2"/>
                </a:solidFill>
              </a:ln>
              <a:latin typeface="Arial"/>
              <a:cs typeface="Arial"/>
            </a:rPr>
            <a:t>Interviewing </a:t>
          </a:r>
        </a:p>
      </dsp:txBody>
      <dsp:txXfrm rot="16200000">
        <a:off x="5082981" y="2024212"/>
        <a:ext cx="3464846" cy="321264"/>
      </dsp:txXfrm>
    </dsp:sp>
    <dsp:sp modelId="{673AA98C-5844-41CC-988E-ECAE80B8B9BD}">
      <dsp:nvSpPr>
        <dsp:cNvPr id="0" name=""/>
        <dsp:cNvSpPr/>
      </dsp:nvSpPr>
      <dsp:spPr>
        <a:xfrm rot="5400000">
          <a:off x="6521183" y="1984182"/>
          <a:ext cx="283240" cy="2409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93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94F82D-A9E3-C04A-B143-8E95E82637CE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10EDE-C285-D145-BFF9-6CF7C15AC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9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DD43F9-A6BB-5F43-810B-CC7937A97585}" type="datetimeFigureOut">
              <a:rPr lang="en-US" smtClean="0"/>
              <a:t>11/28/18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8CBB48-5F84-BA42-AD94-F4E9A7314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8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6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1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4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68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1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3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11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11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29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42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72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77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96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3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4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7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37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6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9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5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1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7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0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7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ullbackgrd_trs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  <a:prstGeom prst="rect">
            <a:avLst/>
          </a:prstGeo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A53109-C8B7-1643-BC76-54EE22ED4A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2" y="214048"/>
            <a:ext cx="3177973" cy="8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290799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4DA456"/>
              </a:buCl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2776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Layout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llbackgrd_trsp.png"/>
          <p:cNvPicPr>
            <a:picLocks noChangeAspect="1"/>
          </p:cNvPicPr>
          <p:nvPr userDrawn="1"/>
        </p:nvPicPr>
        <p:blipFill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1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>
            <a:lvl1pPr>
              <a:buClr>
                <a:srgbClr val="69AF6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69AF6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69AF6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13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buClr>
                <a:srgbClr val="69AF62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69AF62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69AF6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0200"/>
            <a:ext cx="4038600" cy="4525963"/>
          </a:xfrm>
        </p:spPr>
        <p:txBody>
          <a:bodyPr/>
          <a:lstStyle>
            <a:lvl1pPr>
              <a:buClr>
                <a:srgbClr val="69AF62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69AF62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69AF6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2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69AF62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69AF62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69AF6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2174875"/>
            <a:ext cx="4041775" cy="3951288"/>
          </a:xfrm>
        </p:spPr>
        <p:txBody>
          <a:bodyPr/>
          <a:lstStyle>
            <a:lvl1pPr>
              <a:buClr>
                <a:srgbClr val="69AF62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69AF62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69AF6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6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1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69AF62"/>
              </a:buCl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8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4DA456"/>
              </a:buClr>
              <a:defRPr/>
            </a:lvl1pPr>
            <a:lvl2pPr>
              <a:buClr>
                <a:srgbClr val="4DA456"/>
              </a:buClr>
              <a:defRPr/>
            </a:lvl2pPr>
            <a:lvl3pPr>
              <a:buClr>
                <a:srgbClr val="4DA456"/>
              </a:buClr>
              <a:defRPr/>
            </a:lvl3pPr>
            <a:lvl4pPr>
              <a:buClr>
                <a:srgbClr val="4DA456"/>
              </a:buClr>
              <a:defRPr/>
            </a:lvl4pPr>
            <a:lvl5pPr>
              <a:buClr>
                <a:srgbClr val="4DA45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year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ullbackgrd_trs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  <a:prstGeom prst="rect">
            <a:avLst/>
          </a:prstGeo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A53109-C8B7-1643-BC76-54EE22ED4A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2" y="214048"/>
            <a:ext cx="3177973" cy="8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827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827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7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30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200"/>
            </a:lvl2pPr>
            <a:lvl3pPr>
              <a:buClr>
                <a:srgbClr val="4DA456"/>
              </a:buClr>
              <a:defRPr sz="2400"/>
            </a:lvl3pPr>
            <a:lvl4pPr>
              <a:buClr>
                <a:srgbClr val="4DA456"/>
              </a:buClr>
              <a:defRPr sz="2000"/>
            </a:lvl4pPr>
            <a:lvl5pPr>
              <a:buClr>
                <a:srgbClr val="4DA4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70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15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7345363" cy="5099050"/>
          </a:xfrm>
        </p:spPr>
        <p:txBody>
          <a:bodyPr/>
          <a:lstStyle>
            <a:lvl1pPr>
              <a:buClr>
                <a:srgbClr val="4DA456"/>
              </a:buCl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9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4DA456"/>
              </a:buClr>
              <a:defRPr/>
            </a:lvl1pPr>
            <a:lvl2pPr>
              <a:buClr>
                <a:srgbClr val="4DA456"/>
              </a:buClr>
              <a:defRPr/>
            </a:lvl2pPr>
            <a:lvl3pPr>
              <a:buClr>
                <a:srgbClr val="4DA456"/>
              </a:buClr>
              <a:defRPr/>
            </a:lvl3pPr>
            <a:lvl4pPr>
              <a:buClr>
                <a:srgbClr val="4DA456"/>
              </a:buClr>
              <a:defRPr/>
            </a:lvl4pPr>
            <a:lvl5pPr>
              <a:buClr>
                <a:srgbClr val="4DA45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4194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954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5577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9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4DA456"/>
              </a:buClr>
              <a:defRPr/>
            </a:lvl1pPr>
            <a:lvl2pPr>
              <a:buClr>
                <a:srgbClr val="4DA456"/>
              </a:buClr>
              <a:defRPr/>
            </a:lvl2pPr>
            <a:lvl3pPr>
              <a:buClr>
                <a:srgbClr val="4DA456"/>
              </a:buClr>
              <a:defRPr/>
            </a:lvl3pPr>
            <a:lvl4pPr>
              <a:buClr>
                <a:srgbClr val="4DA456"/>
              </a:buClr>
              <a:defRPr/>
            </a:lvl4pPr>
            <a:lvl5pPr>
              <a:buClr>
                <a:srgbClr val="4DA45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358166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9470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677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200"/>
            </a:lvl2pPr>
            <a:lvl3pPr>
              <a:buClr>
                <a:srgbClr val="4DA456"/>
              </a:buClr>
              <a:defRPr sz="2400"/>
            </a:lvl3pPr>
            <a:lvl4pPr>
              <a:buClr>
                <a:srgbClr val="4DA456"/>
              </a:buClr>
              <a:defRPr sz="2000"/>
            </a:lvl4pPr>
            <a:lvl5pPr>
              <a:buClr>
                <a:srgbClr val="4DA4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71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4695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8107363" cy="885765"/>
          </a:xfrm>
        </p:spPr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8107363" cy="4902199"/>
          </a:xfrm>
        </p:spPr>
        <p:txBody>
          <a:bodyPr/>
          <a:lstStyle>
            <a:lvl1pPr>
              <a:buClr>
                <a:srgbClr val="4DA456"/>
              </a:buCl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187722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037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llbackgrd_trs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413" y="6356350"/>
            <a:ext cx="5386387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" y="6356350"/>
            <a:ext cx="310896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084"/>
            <a:ext cx="9144000" cy="2737065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98" y="2646725"/>
            <a:ext cx="7730681" cy="1095550"/>
          </a:xfrm>
        </p:spPr>
        <p:txBody>
          <a:bodyPr anchor="b" anchorCtr="0">
            <a:normAutofit/>
          </a:bodyPr>
          <a:lstStyle>
            <a:lvl1pPr algn="l">
              <a:defRPr sz="28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60085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199" y="1259937"/>
            <a:ext cx="7730680" cy="126893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971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A53109-C8B7-1643-BC76-54EE22ED4A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2" y="214048"/>
            <a:ext cx="3177973" cy="8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081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81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69011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39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925" y="2174875"/>
            <a:ext cx="4041775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94555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76705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26384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2A93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200"/>
            </a:lvl2pPr>
            <a:lvl3pPr>
              <a:buClr>
                <a:srgbClr val="4DA456"/>
              </a:buClr>
              <a:defRPr sz="2400"/>
            </a:lvl3pPr>
            <a:lvl4pPr>
              <a:buClr>
                <a:srgbClr val="4DA456"/>
              </a:buClr>
              <a:defRPr sz="2000"/>
            </a:lvl4pPr>
            <a:lvl5pPr>
              <a:buClr>
                <a:srgbClr val="4DA4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32462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theme" Target="../theme/theme3.xml"/><Relationship Id="rId10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theme" Target="../theme/theme4.xml"/><Relationship Id="rId10" Type="http://schemas.openxmlformats.org/officeDocument/2006/relationships/image" Target="../media/image4.png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80" y="6356350"/>
            <a:ext cx="538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A933F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4DA45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3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A53109-C8B7-1643-BC76-54EE22ED4AE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89" y="6267496"/>
            <a:ext cx="1789440" cy="50583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chemeClr val="bg1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38733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697" r:id="rId4"/>
    <p:sldLayoutId id="2147483698" r:id="rId5"/>
    <p:sldLayoutId id="2147483700" r:id="rId6"/>
    <p:sldLayoutId id="2147483703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69AF62"/>
        </a:buClr>
        <a:buFont typeface="Wingdings" charset="2"/>
        <a:buChar char="§"/>
        <a:defRPr sz="2400" kern="1200">
          <a:solidFill>
            <a:srgbClr val="FFFFFF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200" kern="1200">
          <a:solidFill>
            <a:srgbClr val="FFFFF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9AF62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9AF62"/>
        </a:buClr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508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AA53109-C8B7-1643-BC76-54EE22ED4AE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570" y="5999604"/>
            <a:ext cx="3177973" cy="898349"/>
          </a:xfrm>
          <a:prstGeom prst="rect">
            <a:avLst/>
          </a:prstGeom>
        </p:spPr>
      </p:pic>
      <p:pic>
        <p:nvPicPr>
          <p:cNvPr id="18" name="Picture 17"/>
          <p:cNvPicPr/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7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A933F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4DA45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314" y="6201833"/>
            <a:ext cx="1982575" cy="652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90544" y="6413698"/>
            <a:ext cx="365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>
                <a:solidFill>
                  <a:srgbClr val="143C68"/>
                </a:solidFill>
                <a:latin typeface="Lato Regular"/>
                <a:cs typeface="Lato Regular"/>
              </a:rPr>
              <a:t>@socialibriumm</a:t>
            </a:r>
          </a:p>
        </p:txBody>
      </p:sp>
    </p:spTree>
    <p:extLst>
      <p:ext uri="{BB962C8B-B14F-4D97-AF65-F5344CB8AC3E}">
        <p14:creationId xmlns:p14="http://schemas.microsoft.com/office/powerpoint/2010/main" val="35378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A933F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4DA45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1113" y="3977482"/>
            <a:ext cx="7687545" cy="1293018"/>
          </a:xfrm>
        </p:spPr>
        <p:txBody>
          <a:bodyPr>
            <a:normAutofit fontScale="90000"/>
          </a:bodyPr>
          <a:lstStyle/>
          <a:p>
            <a:r>
              <a:rPr lang="en-US" dirty="0"/>
              <a:t>The Future Is Now: How Surveys Can Harness Social Media to Address 21st Century Challenges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1113" y="5540020"/>
            <a:ext cx="5606532" cy="977901"/>
          </a:xfrm>
        </p:spPr>
        <p:txBody>
          <a:bodyPr>
            <a:noAutofit/>
          </a:bodyPr>
          <a:lstStyle/>
          <a:p>
            <a:r>
              <a:rPr lang="en-US" sz="1200" dirty="0"/>
              <a:t>Amelia Burke-Garcia, MA, PhD</a:t>
            </a:r>
          </a:p>
          <a:p>
            <a:r>
              <a:rPr lang="en-US" sz="1200" dirty="0"/>
              <a:t>Brad Edwards, MBA</a:t>
            </a:r>
          </a:p>
          <a:p>
            <a:r>
              <a:rPr lang="en-US" sz="1200" dirty="0"/>
              <a:t>Ting Yan, PhD</a:t>
            </a:r>
          </a:p>
          <a:p>
            <a:endParaRPr lang="en-US" sz="1200" dirty="0"/>
          </a:p>
          <a:p>
            <a:r>
              <a:rPr lang="en-US" sz="1200" dirty="0"/>
              <a:t>October 26,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7D99EA-AB9F-2B4B-8AE0-A5AC0E39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03"/>
          <a:stretch/>
        </p:blipFill>
        <p:spPr>
          <a:xfrm>
            <a:off x="6867399" y="6179128"/>
            <a:ext cx="2257856" cy="677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7D99EA-AB9F-2B4B-8AE0-A5AC0E39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045"/>
          <a:stretch/>
        </p:blipFill>
        <p:spPr>
          <a:xfrm>
            <a:off x="5557279" y="6145704"/>
            <a:ext cx="1479361" cy="6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984968" y="852288"/>
            <a:ext cx="12312433" cy="94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405720" y="153275"/>
            <a:ext cx="9846053" cy="2598393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14" y="339677"/>
            <a:ext cx="9134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“The change in the nature of the new types of data, their availability, the way in which they are collected, and disseminated are fundamental. The change constitutes a paradigm shift for survey research.”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APPOR, 2015</a:t>
            </a:r>
          </a:p>
        </p:txBody>
      </p:sp>
    </p:spTree>
    <p:extLst>
      <p:ext uri="{BB962C8B-B14F-4D97-AF65-F5344CB8AC3E}">
        <p14:creationId xmlns:p14="http://schemas.microsoft.com/office/powerpoint/2010/main" val="20709888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697086" y="854696"/>
            <a:ext cx="8119241" cy="4284643"/>
          </a:xfrm>
          <a:prstGeom prst="wedgeEllipseCallout">
            <a:avLst/>
          </a:prstGeom>
          <a:ln>
            <a:solidFill>
              <a:srgbClr val="143C6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survey world</a:t>
            </a:r>
          </a:p>
          <a:p>
            <a:pPr algn="ctr"/>
            <a:r>
              <a:rPr 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“that uses multiple data sources, multiple modes, </a:t>
            </a:r>
            <a:br>
              <a:rPr 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multiple frames.”</a:t>
            </a:r>
          </a:p>
          <a:p>
            <a:pPr algn="ctr"/>
            <a:endParaRPr lang="en-US" sz="3200" dirty="0">
              <a:solidFill>
                <a:srgbClr val="004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>
                <a:solidFill>
                  <a:srgbClr val="004080"/>
                </a:solidFill>
                <a:latin typeface="Arial"/>
                <a:cs typeface="Arial"/>
              </a:rPr>
              <a:t>― </a:t>
            </a:r>
            <a:r>
              <a:rPr lang="en-US" sz="32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Lyberg &amp; Stukel</a:t>
            </a:r>
          </a:p>
        </p:txBody>
      </p:sp>
    </p:spTree>
    <p:extLst>
      <p:ext uri="{BB962C8B-B14F-4D97-AF65-F5344CB8AC3E}">
        <p14:creationId xmlns:p14="http://schemas.microsoft.com/office/powerpoint/2010/main" val="7763874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 Broader Conceptualization of Social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425222" y="1679222"/>
            <a:ext cx="6843889" cy="3598333"/>
          </a:xfrm>
          <a:prstGeom prst="cloudCallout">
            <a:avLst/>
          </a:prstGeom>
          <a:solidFill>
            <a:srgbClr val="143C68"/>
          </a:solidFill>
          <a:ln>
            <a:solidFill>
              <a:srgbClr val="143C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“The context of who, what, and where we are, not just the explicit message (text or images) we communicate.” </a:t>
            </a:r>
          </a:p>
        </p:txBody>
      </p:sp>
    </p:spTree>
    <p:extLst>
      <p:ext uri="{BB962C8B-B14F-4D97-AF65-F5344CB8AC3E}">
        <p14:creationId xmlns:p14="http://schemas.microsoft.com/office/powerpoint/2010/main" val="22175984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86974" y="-141112"/>
            <a:ext cx="10606059" cy="70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405719" y="4754028"/>
            <a:ext cx="9747276" cy="1398416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14" y="4958071"/>
            <a:ext cx="888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“There are more than 3,000,000 Google searches </a:t>
            </a:r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– every minute.”</a:t>
            </a:r>
          </a:p>
        </p:txBody>
      </p:sp>
    </p:spTree>
    <p:extLst>
      <p:ext uri="{BB962C8B-B14F-4D97-AF65-F5344CB8AC3E}">
        <p14:creationId xmlns:p14="http://schemas.microsoft.com/office/powerpoint/2010/main" val="16395669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5009451" y="0"/>
            <a:ext cx="4167889" cy="6970889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7067" y="2319329"/>
            <a:ext cx="3519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“There are more than 2 billion monthly active Apple device users – </a:t>
            </a:r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globally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9221" y="0"/>
            <a:ext cx="8283225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72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9092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6124502" y="-183471"/>
            <a:ext cx="3053031" cy="7069693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2369" y="1786132"/>
            <a:ext cx="2985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“There are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more than 2.2 billion</a:t>
            </a:r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people on Facebook – </a:t>
            </a:r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globally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0988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14111" y="-28221"/>
            <a:ext cx="9891889" cy="6900332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4111" y="5483268"/>
            <a:ext cx="9891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“There are more than 300 million monthly active Amazon users – </a:t>
            </a:r>
            <a:r>
              <a:rPr lang="en-US" sz="2800" i="1" dirty="0">
                <a:solidFill>
                  <a:srgbClr val="FFFFFF"/>
                </a:solidFill>
                <a:latin typeface="Arial"/>
                <a:cs typeface="Arial"/>
              </a:rPr>
              <a:t>globally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1" y="-922813"/>
            <a:ext cx="9891889" cy="60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04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Hard-to-Survey Framework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7966408"/>
              </p:ext>
            </p:extLst>
          </p:nvPr>
        </p:nvGraphicFramePr>
        <p:xfrm>
          <a:off x="685799" y="1001027"/>
          <a:ext cx="8265695" cy="513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9461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Opportunities for… </a:t>
            </a:r>
            <a:r>
              <a:rPr lang="en-US" i="1" dirty="0"/>
              <a:t>Sampling People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71340"/>
            <a:ext cx="4069644" cy="4525963"/>
          </a:xfrm>
        </p:spPr>
        <p:txBody>
          <a:bodyPr/>
          <a:lstStyle/>
          <a:p>
            <a:r>
              <a:rPr lang="en-US" dirty="0"/>
              <a:t>Venue-based, Time-Space </a:t>
            </a:r>
            <a:r>
              <a:rPr lang="en-US" dirty="0" smtClean="0"/>
              <a:t>sampling</a:t>
            </a:r>
            <a:endParaRPr lang="en-US" dirty="0"/>
          </a:p>
          <a:p>
            <a:pPr lvl="1"/>
            <a:r>
              <a:rPr lang="en-US" dirty="0"/>
              <a:t>What is VBTS sampling?</a:t>
            </a:r>
          </a:p>
          <a:p>
            <a:pPr lvl="1"/>
            <a:r>
              <a:rPr lang="en-US" dirty="0"/>
              <a:t>Translating for an online context</a:t>
            </a:r>
          </a:p>
          <a:p>
            <a:pPr lvl="2"/>
            <a:r>
              <a:rPr lang="en-US" dirty="0"/>
              <a:t>Virtual events – how they work online? </a:t>
            </a:r>
          </a:p>
          <a:p>
            <a:pPr lvl="2"/>
            <a:r>
              <a:rPr lang="en-US" dirty="0"/>
              <a:t>The importance of the group manager</a:t>
            </a:r>
          </a:p>
          <a:p>
            <a:r>
              <a:rPr lang="en-US" dirty="0"/>
              <a:t>Respondent-Driven Sampling</a:t>
            </a:r>
          </a:p>
          <a:p>
            <a:pPr lvl="1"/>
            <a:r>
              <a:rPr lang="en-US" dirty="0"/>
              <a:t>Online groups </a:t>
            </a:r>
          </a:p>
          <a:p>
            <a:pPr lvl="1"/>
            <a:r>
              <a:rPr lang="en-US" dirty="0"/>
              <a:t>Online influencer networks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889" y="2346675"/>
            <a:ext cx="4412838" cy="223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408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Opportunity </a:t>
            </a:r>
            <a:r>
              <a:rPr lang="en-US" dirty="0"/>
              <a:t>for… </a:t>
            </a:r>
            <a:r>
              <a:rPr lang="en-US" i="1" dirty="0"/>
              <a:t>Identifying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71340"/>
            <a:ext cx="4083756" cy="4525963"/>
          </a:xfrm>
        </p:spPr>
        <p:txBody>
          <a:bodyPr/>
          <a:lstStyle/>
          <a:p>
            <a:r>
              <a:rPr lang="en-US" dirty="0" smtClean="0"/>
              <a:t>Confirming </a:t>
            </a:r>
            <a:r>
              <a:rPr lang="en-US" dirty="0"/>
              <a:t>characteristics</a:t>
            </a:r>
          </a:p>
          <a:p>
            <a:pPr lvl="1"/>
            <a:r>
              <a:rPr lang="en-US" dirty="0"/>
              <a:t>Essential variables such as gender, age, and geographic locations </a:t>
            </a:r>
          </a:p>
          <a:p>
            <a:pPr lvl="1"/>
            <a:r>
              <a:rPr lang="en-US" dirty="0"/>
              <a:t>Other variables, e.g., membership to certain types of groups, personal interests or passions</a:t>
            </a:r>
          </a:p>
          <a:p>
            <a:r>
              <a:rPr lang="en-US" dirty="0"/>
              <a:t>Lowers burden by not asking key questions via a screener</a:t>
            </a:r>
          </a:p>
          <a:p>
            <a:r>
              <a:rPr lang="en-US" dirty="0" smtClean="0"/>
              <a:t>Data </a:t>
            </a:r>
            <a:r>
              <a:rPr lang="en-US" dirty="0"/>
              <a:t>needs to be public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98700"/>
            <a:ext cx="3619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36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6" y="-626927"/>
            <a:ext cx="11377288" cy="7540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342" y="3684013"/>
            <a:ext cx="5830547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survey and polling business is in crisis … response rates have been falling for more than 30 years… Even high-quality face-to-face surveys rarely reach a 70% response rate these days.” </a:t>
            </a:r>
          </a:p>
          <a:p>
            <a:pPr algn="ctr"/>
            <a:r>
              <a:rPr lang="en-US" sz="2800" i="1" dirty="0">
                <a:solidFill>
                  <a:srgbClr val="004080"/>
                </a:solidFill>
                <a:latin typeface="Arial"/>
                <a:cs typeface="Arial"/>
              </a:rPr>
              <a:t>― </a:t>
            </a:r>
            <a:r>
              <a:rPr lang="en-US" sz="2800" i="1" dirty="0">
                <a:solidFill>
                  <a:srgbClr val="004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Tourangeau, 2017</a:t>
            </a:r>
          </a:p>
        </p:txBody>
      </p:sp>
    </p:spTree>
    <p:extLst>
      <p:ext uri="{BB962C8B-B14F-4D97-AF65-F5344CB8AC3E}">
        <p14:creationId xmlns:p14="http://schemas.microsoft.com/office/powerpoint/2010/main" val="381200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Opportunities for… </a:t>
            </a:r>
            <a:r>
              <a:rPr lang="en-US" i="1" dirty="0"/>
              <a:t>Reaching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71340"/>
            <a:ext cx="4069644" cy="4525963"/>
          </a:xfrm>
        </p:spPr>
        <p:txBody>
          <a:bodyPr/>
          <a:lstStyle/>
          <a:p>
            <a:r>
              <a:rPr lang="en-US" dirty="0"/>
              <a:t>Paid </a:t>
            </a:r>
            <a:r>
              <a:rPr lang="en-US" dirty="0" smtClean="0"/>
              <a:t>social </a:t>
            </a:r>
            <a:r>
              <a:rPr lang="en-US" dirty="0"/>
              <a:t>m</a:t>
            </a:r>
            <a:r>
              <a:rPr lang="en-US" dirty="0" smtClean="0"/>
              <a:t>edia </a:t>
            </a:r>
            <a:r>
              <a:rPr lang="en-US" dirty="0"/>
              <a:t>a</a:t>
            </a:r>
            <a:r>
              <a:rPr lang="en-US" dirty="0" smtClean="0"/>
              <a:t>dvertising</a:t>
            </a:r>
            <a:endParaRPr lang="en-US" dirty="0"/>
          </a:p>
          <a:p>
            <a:pPr lvl="1"/>
            <a:r>
              <a:rPr lang="en-US" dirty="0"/>
              <a:t>Promote the survey brand </a:t>
            </a:r>
          </a:p>
          <a:p>
            <a:pPr lvl="1"/>
            <a:r>
              <a:rPr lang="en-US" dirty="0"/>
              <a:t>Serve direct link to web survey</a:t>
            </a:r>
          </a:p>
          <a:p>
            <a:pPr lvl="1"/>
            <a:r>
              <a:rPr lang="en-US" dirty="0"/>
              <a:t>Ads can be easily developed </a:t>
            </a:r>
          </a:p>
          <a:p>
            <a:pPr lvl="1"/>
            <a:r>
              <a:rPr lang="en-US" dirty="0"/>
              <a:t>Tailored to demographic and psychographic subgroups </a:t>
            </a:r>
          </a:p>
          <a:p>
            <a:pPr lvl="1"/>
            <a:r>
              <a:rPr lang="en-US" dirty="0"/>
              <a:t>Designed to fit specific platforms</a:t>
            </a:r>
          </a:p>
          <a:p>
            <a:r>
              <a:rPr lang="en-US" dirty="0"/>
              <a:t>Tracing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891" y="2427111"/>
            <a:ext cx="4289776" cy="21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36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Opportunities for… </a:t>
            </a:r>
            <a:r>
              <a:rPr lang="en-US" i="1" dirty="0"/>
              <a:t>Persuading People to Participate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71340"/>
            <a:ext cx="4069644" cy="4525963"/>
          </a:xfrm>
        </p:spPr>
        <p:txBody>
          <a:bodyPr/>
          <a:lstStyle/>
          <a:p>
            <a:r>
              <a:rPr lang="en-US" dirty="0"/>
              <a:t>Paid </a:t>
            </a:r>
            <a:r>
              <a:rPr lang="en-US" dirty="0" smtClean="0"/>
              <a:t>social </a:t>
            </a:r>
            <a:r>
              <a:rPr lang="en-US" dirty="0"/>
              <a:t>m</a:t>
            </a:r>
            <a:r>
              <a:rPr lang="en-US" dirty="0" smtClean="0"/>
              <a:t>edia </a:t>
            </a:r>
            <a:r>
              <a:rPr lang="en-US" dirty="0"/>
              <a:t>a</a:t>
            </a:r>
            <a:r>
              <a:rPr lang="en-US" dirty="0" smtClean="0"/>
              <a:t>dvertising</a:t>
            </a:r>
            <a:endParaRPr lang="en-US" dirty="0"/>
          </a:p>
          <a:p>
            <a:r>
              <a:rPr lang="en-US" dirty="0"/>
              <a:t>Online </a:t>
            </a:r>
            <a:r>
              <a:rPr lang="en-US" dirty="0" smtClean="0"/>
              <a:t>influencers</a:t>
            </a:r>
            <a:endParaRPr lang="en-US" dirty="0"/>
          </a:p>
          <a:p>
            <a:pPr lvl="1"/>
            <a:r>
              <a:rPr lang="en-US" dirty="0" smtClean="0"/>
              <a:t>The act of influencing requires a specific result:</a:t>
            </a:r>
            <a:r>
              <a:rPr lang="en-US" i="1" dirty="0" smtClean="0"/>
              <a:t> a change in thinking or behavior </a:t>
            </a:r>
          </a:p>
          <a:p>
            <a:pPr lvl="1"/>
            <a:r>
              <a:rPr lang="en-US" dirty="0" smtClean="0"/>
              <a:t>Layperson </a:t>
            </a:r>
            <a:r>
              <a:rPr lang="en-US" dirty="0"/>
              <a:t>opinion leaders have the ability to share information with their readers </a:t>
            </a:r>
          </a:p>
          <a:p>
            <a:pPr lvl="1"/>
            <a:r>
              <a:rPr lang="en-US" dirty="0"/>
              <a:t>They have the trust of their readers and followers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956" y="2260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36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Opportunities for… </a:t>
            </a:r>
            <a:r>
              <a:rPr lang="en-US" i="1" dirty="0"/>
              <a:t>Interviewing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71340"/>
            <a:ext cx="4577644" cy="4525963"/>
          </a:xfrm>
        </p:spPr>
        <p:txBody>
          <a:bodyPr/>
          <a:lstStyle/>
          <a:p>
            <a:r>
              <a:rPr lang="it-IT" dirty="0"/>
              <a:t>Passive </a:t>
            </a:r>
            <a:r>
              <a:rPr lang="it-IT" dirty="0" smtClean="0"/>
              <a:t>social </a:t>
            </a:r>
            <a:r>
              <a:rPr lang="it-IT" dirty="0"/>
              <a:t>m</a:t>
            </a:r>
            <a:r>
              <a:rPr lang="it-IT" dirty="0" smtClean="0"/>
              <a:t>edia </a:t>
            </a:r>
            <a:r>
              <a:rPr lang="it-IT" dirty="0"/>
              <a:t>d</a:t>
            </a:r>
            <a:r>
              <a:rPr lang="it-IT" dirty="0" smtClean="0"/>
              <a:t>ata </a:t>
            </a:r>
            <a:r>
              <a:rPr lang="it-IT" dirty="0"/>
              <a:t>m</a:t>
            </a:r>
            <a:r>
              <a:rPr lang="it-IT" dirty="0" smtClean="0"/>
              <a:t>ining</a:t>
            </a:r>
            <a:endParaRPr lang="it-IT" dirty="0"/>
          </a:p>
          <a:p>
            <a:pPr lvl="1"/>
            <a:r>
              <a:rPr lang="en-US" dirty="0"/>
              <a:t>Collect &amp; analyze social data </a:t>
            </a:r>
          </a:p>
          <a:p>
            <a:pPr lvl="1"/>
            <a:r>
              <a:rPr lang="en-US" dirty="0"/>
              <a:t>Which questions can be more easily answered</a:t>
            </a:r>
            <a:endParaRPr lang="it-IT" dirty="0"/>
          </a:p>
          <a:p>
            <a:r>
              <a:rPr lang="it-IT" dirty="0"/>
              <a:t>Active </a:t>
            </a:r>
            <a:r>
              <a:rPr lang="it-IT" dirty="0" smtClean="0"/>
              <a:t>data </a:t>
            </a:r>
            <a:r>
              <a:rPr lang="it-IT" dirty="0"/>
              <a:t>c</a:t>
            </a:r>
            <a:r>
              <a:rPr lang="it-IT" dirty="0" smtClean="0"/>
              <a:t>ollection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Obtain needed services &amp; ideas by soliciting contributions from a large group of people </a:t>
            </a:r>
          </a:p>
          <a:p>
            <a:pPr lvl="1"/>
            <a:r>
              <a:rPr lang="en-US" dirty="0"/>
              <a:t>Has had dramatic impact on the speed and scale at which scientific research can be conducted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66" y="2652891"/>
            <a:ext cx="3570111" cy="17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36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Challenges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799" y="1271340"/>
            <a:ext cx="4932782" cy="4525963"/>
          </a:xfrm>
        </p:spPr>
        <p:txBody>
          <a:bodyPr/>
          <a:lstStyle/>
          <a:p>
            <a:r>
              <a:rPr lang="en-US" dirty="0"/>
              <a:t>Platforms are rapidly changing </a:t>
            </a:r>
          </a:p>
          <a:p>
            <a:r>
              <a:rPr lang="en-US" dirty="0"/>
              <a:t>How populations use them is also changing, e.g., ad blockers </a:t>
            </a:r>
          </a:p>
          <a:p>
            <a:r>
              <a:rPr lang="en-US" dirty="0"/>
              <a:t>Inactive users/fake accounts/bots</a:t>
            </a:r>
          </a:p>
          <a:p>
            <a:r>
              <a:rPr lang="en-US" dirty="0" smtClean="0"/>
              <a:t>Gaps </a:t>
            </a:r>
            <a:r>
              <a:rPr lang="en-US" dirty="0"/>
              <a:t>in understanding &amp; awareness amongst users </a:t>
            </a:r>
          </a:p>
          <a:p>
            <a:r>
              <a:rPr lang="en-US" dirty="0"/>
              <a:t>Transparency, privacy, consent, and appropriate use of the data </a:t>
            </a:r>
          </a:p>
          <a:p>
            <a:r>
              <a:rPr lang="en-US" dirty="0" smtClean="0"/>
              <a:t>Tools </a:t>
            </a:r>
            <a:r>
              <a:rPr lang="en-US" dirty="0"/>
              <a:t>to analyze data </a:t>
            </a:r>
          </a:p>
          <a:p>
            <a:r>
              <a:rPr lang="en-US" dirty="0"/>
              <a:t>Budget </a:t>
            </a:r>
          </a:p>
          <a:p>
            <a:r>
              <a:rPr lang="en-US" dirty="0"/>
              <a:t>Human error/misrepresentation </a:t>
            </a:r>
          </a:p>
          <a:p>
            <a:r>
              <a:rPr lang="en-US" dirty="0"/>
              <a:t>Hawthorne effect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137" y="2207860"/>
            <a:ext cx="3525419" cy="23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81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667223" y="1684757"/>
            <a:ext cx="6577890" cy="43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51778" y="1271340"/>
            <a:ext cx="3749322" cy="4525963"/>
          </a:xfrm>
        </p:spPr>
        <p:txBody>
          <a:bodyPr/>
          <a:lstStyle/>
          <a:p>
            <a:r>
              <a:rPr lang="en-US" dirty="0"/>
              <a:t>Investment in pilot and feasibility studies </a:t>
            </a:r>
          </a:p>
          <a:p>
            <a:r>
              <a:rPr lang="en-US" dirty="0"/>
              <a:t>New frameworks for how to successfully integrate such data into survey research</a:t>
            </a:r>
          </a:p>
          <a:p>
            <a:r>
              <a:rPr lang="en-US" dirty="0"/>
              <a:t>New ways of thinking about error in </a:t>
            </a:r>
            <a:r>
              <a:rPr lang="en-US" dirty="0" smtClean="0"/>
              <a:t>survey research</a:t>
            </a:r>
            <a:endParaRPr lang="en-US" dirty="0"/>
          </a:p>
          <a:p>
            <a:r>
              <a:rPr lang="en-US" dirty="0"/>
              <a:t>Protocols for appropriately and successfully using social media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029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861646"/>
            <a:ext cx="9267093" cy="86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33252" y="2411602"/>
            <a:ext cx="9300346" cy="1849972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118" y="2615645"/>
            <a:ext cx="862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“We are all now connected by the Internet, like neurons in a giant brain.”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Stephen Hawking</a:t>
            </a:r>
          </a:p>
        </p:txBody>
      </p:sp>
    </p:spTree>
    <p:extLst>
      <p:ext uri="{BB962C8B-B14F-4D97-AF65-F5344CB8AC3E}">
        <p14:creationId xmlns:p14="http://schemas.microsoft.com/office/powerpoint/2010/main" val="34787922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3857"/>
            <a:ext cx="8115300" cy="96545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43C68"/>
                </a:solidFill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90663" y="1466887"/>
            <a:ext cx="4011505" cy="3245435"/>
          </a:xfrm>
          <a:prstGeom prst="ellipse">
            <a:avLst/>
          </a:prstGeom>
          <a:solidFill>
            <a:schemeClr val="tx2">
              <a:lumMod val="50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0666" y="5016058"/>
            <a:ext cx="747888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43C68"/>
                </a:solidFill>
              </a:rPr>
              <a:t>Amelia Burke-Garcia, MA, PhD</a:t>
            </a:r>
          </a:p>
          <a:p>
            <a:pPr algn="ctr"/>
            <a:r>
              <a:rPr lang="en-US" sz="2400" dirty="0">
                <a:solidFill>
                  <a:srgbClr val="143C68"/>
                </a:solidFill>
              </a:rPr>
              <a:t>Director, Westat Center for Digital Strategy &amp; Research </a:t>
            </a:r>
          </a:p>
          <a:p>
            <a:pPr algn="ctr"/>
            <a:r>
              <a:rPr lang="en-US" sz="2400" dirty="0">
                <a:solidFill>
                  <a:srgbClr val="143C68"/>
                </a:solidFill>
              </a:rPr>
              <a:t>ameliaburke-garcia@westat.com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A53109-C8B7-1643-BC76-54EE22ED4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571" y="2677131"/>
            <a:ext cx="3164873" cy="8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981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274638"/>
            <a:ext cx="8115300" cy="965200"/>
          </a:xfrm>
        </p:spPr>
        <p:txBody>
          <a:bodyPr/>
          <a:lstStyle/>
          <a:p>
            <a:r>
              <a:rPr lang="en-US" dirty="0"/>
              <a:t>Challenges Survey Research Face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282700"/>
            <a:ext cx="4038600" cy="4525963"/>
          </a:xfrm>
        </p:spPr>
        <p:txBody>
          <a:bodyPr/>
          <a:lstStyle/>
          <a:p>
            <a:r>
              <a:rPr lang="en-US" dirty="0"/>
              <a:t>Mass migration </a:t>
            </a:r>
          </a:p>
          <a:p>
            <a:r>
              <a:rPr lang="en-US" dirty="0"/>
              <a:t>Population displacement</a:t>
            </a:r>
          </a:p>
          <a:p>
            <a:r>
              <a:rPr lang="en-US" dirty="0"/>
              <a:t>Declining trust in institutions</a:t>
            </a:r>
          </a:p>
          <a:p>
            <a:r>
              <a:rPr lang="en-US" dirty="0"/>
              <a:t>Ubiquity of mobile devices </a:t>
            </a:r>
          </a:p>
          <a:p>
            <a:r>
              <a:rPr lang="en-US" dirty="0"/>
              <a:t>Lower attention spans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282700"/>
            <a:ext cx="4038600" cy="4525963"/>
          </a:xfrm>
        </p:spPr>
        <p:txBody>
          <a:bodyPr/>
          <a:lstStyle/>
          <a:p>
            <a:r>
              <a:rPr lang="en-US" dirty="0"/>
              <a:t>Declining response rates</a:t>
            </a:r>
          </a:p>
          <a:p>
            <a:r>
              <a:rPr lang="en-US" dirty="0"/>
              <a:t>Data validity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3631" y="-427763"/>
            <a:ext cx="11687669" cy="778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405720" y="393161"/>
            <a:ext cx="12192000" cy="1712493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13" y="562852"/>
            <a:ext cx="1131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“One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person was displaced every two seconds in 2017,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with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developing countries most affected.”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UNHCR, </a:t>
            </a:r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2018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4887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90033" y="-42731"/>
            <a:ext cx="10462333" cy="69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405720" y="393162"/>
            <a:ext cx="12192000" cy="1829624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13" y="579564"/>
            <a:ext cx="1131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“Foreign citizens made up 7.5% of persons living in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the EU Member States on 1 January 2017.”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EuroStat, 2018</a:t>
            </a:r>
          </a:p>
        </p:txBody>
      </p:sp>
    </p:spTree>
    <p:extLst>
      <p:ext uri="{BB962C8B-B14F-4D97-AF65-F5344CB8AC3E}">
        <p14:creationId xmlns:p14="http://schemas.microsoft.com/office/powerpoint/2010/main" val="33363586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274638"/>
            <a:ext cx="8115300" cy="965200"/>
          </a:xfrm>
        </p:spPr>
        <p:txBody>
          <a:bodyPr/>
          <a:lstStyle/>
          <a:p>
            <a:r>
              <a:rPr lang="en-US" dirty="0"/>
              <a:t>Challenges Survey Research Face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282700"/>
            <a:ext cx="4038600" cy="4525963"/>
          </a:xfrm>
        </p:spPr>
        <p:txBody>
          <a:bodyPr/>
          <a:lstStyle/>
          <a:p>
            <a:r>
              <a:rPr lang="en-US" dirty="0"/>
              <a:t>Mass migration </a:t>
            </a:r>
          </a:p>
          <a:p>
            <a:r>
              <a:rPr lang="en-US" dirty="0"/>
              <a:t>Population displacement</a:t>
            </a:r>
          </a:p>
          <a:p>
            <a:r>
              <a:rPr lang="en-US" dirty="0"/>
              <a:t>Declining trust in institutions</a:t>
            </a:r>
          </a:p>
          <a:p>
            <a:r>
              <a:rPr lang="en-US" dirty="0"/>
              <a:t>Ubiquity of mobile devices </a:t>
            </a:r>
          </a:p>
          <a:p>
            <a:r>
              <a:rPr lang="en-US" dirty="0"/>
              <a:t>Lower attention spans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282700"/>
            <a:ext cx="4038600" cy="4525963"/>
          </a:xfrm>
        </p:spPr>
        <p:txBody>
          <a:bodyPr/>
          <a:lstStyle/>
          <a:p>
            <a:r>
              <a:rPr lang="en-US" dirty="0"/>
              <a:t>Declining response rates</a:t>
            </a:r>
          </a:p>
          <a:p>
            <a:r>
              <a:rPr lang="en-US" dirty="0"/>
              <a:t>Data validity </a:t>
            </a:r>
          </a:p>
        </p:txBody>
      </p:sp>
      <p:pic>
        <p:nvPicPr>
          <p:cNvPr id="6148" name="Picture 4" descr="Image result for ubiquity of mobile de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9300" y="-246976"/>
            <a:ext cx="12260604" cy="73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405720" y="992956"/>
            <a:ext cx="12192000" cy="1863870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13" y="1196999"/>
            <a:ext cx="1131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“One-in-five American adults are ‘smartphone-only’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internet users.”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Pew Research Center, 2018</a:t>
            </a:r>
          </a:p>
        </p:txBody>
      </p:sp>
    </p:spTree>
    <p:extLst>
      <p:ext uri="{BB962C8B-B14F-4D97-AF65-F5344CB8AC3E}">
        <p14:creationId xmlns:p14="http://schemas.microsoft.com/office/powerpoint/2010/main" val="7963922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274638"/>
            <a:ext cx="8115300" cy="965200"/>
          </a:xfrm>
        </p:spPr>
        <p:txBody>
          <a:bodyPr/>
          <a:lstStyle/>
          <a:p>
            <a:r>
              <a:rPr lang="en-US" dirty="0"/>
              <a:t>Challenges Survey Research Face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28700" y="1271588"/>
            <a:ext cx="8115300" cy="4525962"/>
          </a:xfrm>
        </p:spPr>
        <p:txBody>
          <a:bodyPr/>
          <a:lstStyle/>
          <a:p>
            <a:r>
              <a:rPr lang="en-US" dirty="0"/>
              <a:t>Declining response rates</a:t>
            </a:r>
          </a:p>
          <a:p>
            <a:r>
              <a:rPr lang="en-US" dirty="0"/>
              <a:t>Data quality issues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8840" y="-194053"/>
            <a:ext cx="10594114" cy="70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5031" y="-194053"/>
            <a:ext cx="3561031" cy="7069693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35" y="2057770"/>
            <a:ext cx="38036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“People now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generally lose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concentration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after eight seconds.”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Microsoft, 2015</a:t>
            </a:r>
          </a:p>
        </p:txBody>
      </p:sp>
    </p:spTree>
    <p:extLst>
      <p:ext uri="{BB962C8B-B14F-4D97-AF65-F5344CB8AC3E}">
        <p14:creationId xmlns:p14="http://schemas.microsoft.com/office/powerpoint/2010/main" val="21931355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274638"/>
            <a:ext cx="8115300" cy="965200"/>
          </a:xfrm>
        </p:spPr>
        <p:txBody>
          <a:bodyPr/>
          <a:lstStyle/>
          <a:p>
            <a:r>
              <a:rPr lang="en-US" dirty="0"/>
              <a:t>Challenges Survey Research Face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282700"/>
            <a:ext cx="4038600" cy="4525963"/>
          </a:xfrm>
        </p:spPr>
        <p:txBody>
          <a:bodyPr/>
          <a:lstStyle/>
          <a:p>
            <a:r>
              <a:rPr lang="en-US" dirty="0"/>
              <a:t>Mass migration </a:t>
            </a:r>
          </a:p>
          <a:p>
            <a:r>
              <a:rPr lang="en-US" dirty="0"/>
              <a:t>Population displacement</a:t>
            </a:r>
          </a:p>
          <a:p>
            <a:r>
              <a:rPr lang="en-US" dirty="0"/>
              <a:t>Declining trust in institutions</a:t>
            </a:r>
          </a:p>
          <a:p>
            <a:r>
              <a:rPr lang="en-US" dirty="0"/>
              <a:t>Ubiquity of mobile devices </a:t>
            </a:r>
          </a:p>
          <a:p>
            <a:r>
              <a:rPr lang="en-US" dirty="0"/>
              <a:t>Lower attention spans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282700"/>
            <a:ext cx="4038600" cy="4525963"/>
          </a:xfrm>
        </p:spPr>
        <p:txBody>
          <a:bodyPr/>
          <a:lstStyle/>
          <a:p>
            <a:r>
              <a:rPr lang="en-US" dirty="0"/>
              <a:t>Declining response rates</a:t>
            </a:r>
          </a:p>
          <a:p>
            <a:r>
              <a:rPr lang="en-US" dirty="0"/>
              <a:t>Data validity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07713" y="-648569"/>
            <a:ext cx="11626597" cy="77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405720" y="4838694"/>
            <a:ext cx="12192000" cy="1863870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613" y="5042737"/>
            <a:ext cx="1131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“Only 18% of Americans today say they can trust the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government.”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Pew Research Center, 2017</a:t>
            </a:r>
          </a:p>
        </p:txBody>
      </p:sp>
    </p:spTree>
    <p:extLst>
      <p:ext uri="{BB962C8B-B14F-4D97-AF65-F5344CB8AC3E}">
        <p14:creationId xmlns:p14="http://schemas.microsoft.com/office/powerpoint/2010/main" val="16127165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11578365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9917" y="-626220"/>
            <a:ext cx="11480733" cy="76538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121667" y="4241336"/>
            <a:ext cx="9846053" cy="1808244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667" y="4427737"/>
            <a:ext cx="9134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83 percent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of employed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people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spend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more time working at the workplace than at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home.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  <a:p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―  </a:t>
            </a:r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American </a:t>
            </a:r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Time Use </a:t>
            </a:r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Survey, </a:t>
            </a:r>
            <a:r>
              <a:rPr lang="en-US" sz="2800" i="1" dirty="0">
                <a:solidFill>
                  <a:schemeClr val="bg1"/>
                </a:solidFill>
                <a:latin typeface="Arial"/>
                <a:cs typeface="Arial"/>
              </a:rPr>
              <a:t>2018 </a:t>
            </a:r>
          </a:p>
        </p:txBody>
      </p:sp>
    </p:spTree>
    <p:extLst>
      <p:ext uri="{BB962C8B-B14F-4D97-AF65-F5344CB8AC3E}">
        <p14:creationId xmlns:p14="http://schemas.microsoft.com/office/powerpoint/2010/main" val="21358805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45636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-1567041"/>
            <a:ext cx="8459831" cy="84598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CE8DA-13E4-984C-A0C2-9F1BBD48F04E}"/>
              </a:ext>
            </a:extLst>
          </p:cNvPr>
          <p:cNvSpPr/>
          <p:nvPr/>
        </p:nvSpPr>
        <p:spPr>
          <a:xfrm>
            <a:off x="-5031" y="-194053"/>
            <a:ext cx="2446253" cy="7069693"/>
          </a:xfrm>
          <a:prstGeom prst="rect">
            <a:avLst/>
          </a:prstGeom>
          <a:solidFill>
            <a:srgbClr val="14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35" y="2085992"/>
            <a:ext cx="2378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The whole world 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is getting hard</a:t>
            </a:r>
            <a:b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to survey. </a:t>
            </a:r>
          </a:p>
        </p:txBody>
      </p:sp>
    </p:spTree>
    <p:extLst>
      <p:ext uri="{BB962C8B-B14F-4D97-AF65-F5344CB8AC3E}">
        <p14:creationId xmlns:p14="http://schemas.microsoft.com/office/powerpoint/2010/main" val="27438580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estat_Green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estat Dark Them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estat Logo on Each Pag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estat 50 Years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Westat_Green</Template>
  <TotalTime>24471</TotalTime>
  <Words>840</Words>
  <Application>Microsoft Macintosh PowerPoint</Application>
  <PresentationFormat>On-screen Show (4:3)</PresentationFormat>
  <Paragraphs>174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Westat_Green</vt:lpstr>
      <vt:lpstr>Westat Dark Theme</vt:lpstr>
      <vt:lpstr>Westat Logo on Each Page</vt:lpstr>
      <vt:lpstr>Westat 50 Years</vt:lpstr>
      <vt:lpstr>The Future Is Now: How Surveys Can Harness Social Media to Address 21st Century Challenges </vt:lpstr>
      <vt:lpstr>PowerPoint Presentation</vt:lpstr>
      <vt:lpstr>Challenges Survey Research Face Today</vt:lpstr>
      <vt:lpstr>PowerPoint Presentation</vt:lpstr>
      <vt:lpstr>Challenges Survey Research Face Today</vt:lpstr>
      <vt:lpstr>Challenges Survey Research Face Today</vt:lpstr>
      <vt:lpstr>Challenges Survey Research Face Today</vt:lpstr>
      <vt:lpstr>PowerPoint Presentation</vt:lpstr>
      <vt:lpstr>PowerPoint Presentation</vt:lpstr>
      <vt:lpstr>PowerPoint Presentation</vt:lpstr>
      <vt:lpstr>PowerPoint Presentation</vt:lpstr>
      <vt:lpstr>To A Broader Conceptualization of Social Media</vt:lpstr>
      <vt:lpstr>PowerPoint Presentation</vt:lpstr>
      <vt:lpstr>PowerPoint Presentation</vt:lpstr>
      <vt:lpstr>PowerPoint Presentation</vt:lpstr>
      <vt:lpstr>PowerPoint Presentation</vt:lpstr>
      <vt:lpstr>The Hard-to-Survey Framework</vt:lpstr>
      <vt:lpstr>The Opportunities for… Sampling People </vt:lpstr>
      <vt:lpstr>The Opportunity for… Identifying People</vt:lpstr>
      <vt:lpstr>The Opportunities for… Reaching People</vt:lpstr>
      <vt:lpstr>The Opportunities for… Persuading People to Participate</vt:lpstr>
      <vt:lpstr>The Opportunities for… Interviewing People</vt:lpstr>
      <vt:lpstr>Outstanding Challenges</vt:lpstr>
      <vt:lpstr>Future Directions</vt:lpstr>
      <vt:lpstr>PowerPoint Presentation</vt:lpstr>
      <vt:lpstr>Thank you!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Savage</dc:creator>
  <cp:lastModifiedBy>Amelia Burke-Garcia</cp:lastModifiedBy>
  <cp:revision>370</cp:revision>
  <cp:lastPrinted>2018-04-16T20:00:43Z</cp:lastPrinted>
  <dcterms:created xsi:type="dcterms:W3CDTF">2014-02-18T15:04:24Z</dcterms:created>
  <dcterms:modified xsi:type="dcterms:W3CDTF">2018-11-28T20:22:31Z</dcterms:modified>
</cp:coreProperties>
</file>