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78" r:id="rId1"/>
  </p:sldMasterIdLst>
  <p:notesMasterIdLst>
    <p:notesMasterId r:id="rId14"/>
  </p:notesMasterIdLst>
  <p:handoutMasterIdLst>
    <p:handoutMasterId r:id="rId15"/>
  </p:handoutMasterIdLst>
  <p:sldIdLst>
    <p:sldId id="522" r:id="rId2"/>
    <p:sldId id="615" r:id="rId3"/>
    <p:sldId id="616" r:id="rId4"/>
    <p:sldId id="617" r:id="rId5"/>
    <p:sldId id="618" r:id="rId6"/>
    <p:sldId id="624" r:id="rId7"/>
    <p:sldId id="619" r:id="rId8"/>
    <p:sldId id="620" r:id="rId9"/>
    <p:sldId id="621" r:id="rId10"/>
    <p:sldId id="629" r:id="rId11"/>
    <p:sldId id="630" r:id="rId12"/>
    <p:sldId id="614" r:id="rId13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l, Kenneth" initials="WK" lastIdx="14" clrIdx="0">
    <p:extLst/>
  </p:cmAuthor>
  <p:cmAuthor id="2" name="Ashbaugh, Maria Ward" initials="AMW" lastIdx="1" clrIdx="1">
    <p:extLst/>
  </p:cmAuthor>
  <p:cmAuthor id="3" name="Spangenberg, Kami" initials="SK" lastIdx="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5FF"/>
    <a:srgbClr val="7D4310"/>
    <a:srgbClr val="78E6FF"/>
    <a:srgbClr val="09DCFF"/>
    <a:srgbClr val="0FAFFF"/>
    <a:srgbClr val="0978BD"/>
    <a:srgbClr val="0977BC"/>
    <a:srgbClr val="05538E"/>
    <a:srgbClr val="013D70"/>
    <a:srgbClr val="001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3" autoAdjust="0"/>
    <p:restoredTop sz="75691" autoAdjust="0"/>
  </p:normalViewPr>
  <p:slideViewPr>
    <p:cSldViewPr snapToGrid="0" snapToObjects="1">
      <p:cViewPr varScale="1">
        <p:scale>
          <a:sx n="94" d="100"/>
          <a:sy n="94" d="100"/>
        </p:scale>
        <p:origin x="1696" y="184"/>
      </p:cViewPr>
      <p:guideLst>
        <p:guide orient="horz" pos="25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120" y="-31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1" tIns="45610" rIns="91221" bIns="456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Arial" charset="0"/>
              </a:defRPr>
            </a:lvl1pPr>
          </a:lstStyle>
          <a:p>
            <a:pPr>
              <a:defRPr/>
            </a:pPr>
            <a:fld id="{F14AD3AF-E853-41DD-9C6B-157657455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4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37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7450"/>
            <a:ext cx="30337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</a:defRPr>
            </a:lvl1pPr>
          </a:lstStyle>
          <a:p>
            <a:pPr>
              <a:defRPr/>
            </a:pPr>
            <a:fld id="{8DB8C9F8-2507-43B8-94EB-5DEE5D53B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38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Batched Bandits show modest improvements in overall response rates when compared to the outcomes of a simulated experiment</a:t>
            </a:r>
          </a:p>
          <a:p>
            <a:pPr lvl="1"/>
            <a:r>
              <a:rPr lang="en-US" dirty="0"/>
              <a:t>In our simulations, batched bandits never performed </a:t>
            </a:r>
            <a:r>
              <a:rPr lang="en-US" i="1" dirty="0"/>
              <a:t>worse </a:t>
            </a:r>
            <a:r>
              <a:rPr lang="en-US" dirty="0"/>
              <a:t>than an experiment</a:t>
            </a:r>
          </a:p>
          <a:p>
            <a:pPr lvl="1"/>
            <a:r>
              <a:rPr lang="en-US" dirty="0"/>
              <a:t>If a distinction cannot be made between treatment and control, this method defaults to a traditional experiment</a:t>
            </a:r>
          </a:p>
          <a:p>
            <a:pPr lvl="1"/>
            <a:endParaRPr lang="en-US" sz="1000" dirty="0"/>
          </a:p>
          <a:p>
            <a:r>
              <a:rPr lang="en-US" dirty="0"/>
              <a:t>The difference between batched bandits and an experiment is larger when relative effect size is larger</a:t>
            </a:r>
          </a:p>
          <a:p>
            <a:endParaRPr lang="en-US" sz="1000" dirty="0"/>
          </a:p>
          <a:p>
            <a:r>
              <a:rPr lang="en-US" dirty="0"/>
              <a:t>The minimax grid begins to dominate in larger samples with more batches</a:t>
            </a:r>
          </a:p>
          <a:p>
            <a:pPr lvl="1"/>
            <a:r>
              <a:rPr lang="en-US" dirty="0"/>
              <a:t>However, these conditions are relatively rare in our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40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3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4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4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Choose number of batches.  Batches (“sample replicates”) are fielded sequentially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First batch, randomly allocate equal number of batch sample to each treatment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Perform a test to determine if one treatment dominates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a treatment is dominant, then allocate all sample to that treatment in all future batches (or stop running in batches and just “exploit”)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no treatment is found to dominate, continue allocating equal amounts of sample across treatments in next batch and test again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at the beginning of the terminal batch no treatment has been deemed dominant, then commit to the arm with the largest average past reward (aka “go for broke”)</a:t>
            </a:r>
          </a:p>
          <a:p>
            <a:endParaRPr lang="en-US" dirty="0"/>
          </a:p>
          <a:p>
            <a:r>
              <a:rPr lang="en-US" dirty="0"/>
              <a:t>Use all the information up to that batch to make designation.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4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But how to choose the batch size?</a:t>
                </a:r>
              </a:p>
              <a:p>
                <a:endParaRPr lang="en-US" dirty="0"/>
              </a:p>
              <a:p>
                <a:r>
                  <a:rPr lang="en-US" dirty="0"/>
                  <a:t>Batches are random subsamples of the full sample.</a:t>
                </a:r>
              </a:p>
              <a:p>
                <a:endParaRPr lang="en-US" dirty="0"/>
              </a:p>
              <a:p>
                <a:r>
                  <a:rPr lang="en-US" dirty="0"/>
                  <a:t>Strategies:</a:t>
                </a:r>
              </a:p>
              <a:p>
                <a:pPr lvl="1"/>
                <a:r>
                  <a:rPr lang="en-US" i="1" dirty="0"/>
                  <a:t>Arithmetic grid:  </a:t>
                </a:r>
              </a:p>
              <a:p>
                <a:pPr lvl="2"/>
                <a:r>
                  <a:rPr lang="en-US" dirty="0"/>
                  <a:t>Each batch sample size is the same</a:t>
                </a:r>
              </a:p>
              <a:p>
                <a:pPr lvl="1"/>
                <a:r>
                  <a:rPr lang="en-US" i="1" dirty="0"/>
                  <a:t>Geometric grid:</a:t>
                </a:r>
              </a:p>
              <a:p>
                <a:pPr lvl="2"/>
                <a:r>
                  <a:rPr lang="en-US" dirty="0"/>
                  <a:t>Batch size grows geometrically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latin typeface="Cambria Math" charset="0"/>
                            </a:rPr>
                            <m:t>𝐸𝑣𝑒𝑛</m:t>
                          </m:r>
                          <m:r>
                            <a:rPr lang="en-US" i="1">
                              <a:latin typeface="Cambria Math" charset="0"/>
                            </a:rPr>
                            <m:t>[</m:t>
                          </m:r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i="1" dirty="0"/>
                  <a:t>Minimax grid:</a:t>
                </a:r>
              </a:p>
              <a:p>
                <a:pPr lvl="2"/>
                <a:r>
                  <a:rPr lang="en-US" dirty="0"/>
                  <a:t>Batch sizes set to minimize the possible loss for a worst case scenario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𝑎</m:t>
                      </m:r>
                      <m:r>
                        <a:rPr lang="en-US" i="1">
                          <a:latin typeface="Cambria Math" charset="0"/>
                        </a:rPr>
                        <m:t> ;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log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⁡(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charset="0"/>
                                    </a:rPr>
                                    <m:t>𝑢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lvl="2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𝐸𝑣𝑒𝑛</m:t>
                      </m:r>
                      <m:r>
                        <a:rPr lang="en-US" i="1">
                          <a:latin typeface="Cambria Math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But how to choose the batch size?</a:t>
                </a:r>
              </a:p>
              <a:p>
                <a:r>
                  <a:rPr lang="en-US" dirty="0"/>
                  <a:t>Strategies:</a:t>
                </a:r>
              </a:p>
              <a:p>
                <a:pPr lvl="1"/>
                <a:r>
                  <a:rPr lang="en-US" i="1" dirty="0"/>
                  <a:t>Arithmetic grid:  </a:t>
                </a:r>
              </a:p>
              <a:p>
                <a:pPr lvl="2"/>
                <a:r>
                  <a:rPr lang="en-US" dirty="0"/>
                  <a:t>Each batch sample size is the same</a:t>
                </a:r>
              </a:p>
              <a:p>
                <a:pPr lvl="1"/>
                <a:r>
                  <a:rPr lang="en-US" i="1" dirty="0"/>
                  <a:t>Geometric grid:</a:t>
                </a:r>
              </a:p>
              <a:p>
                <a:pPr lvl="2"/>
                <a:r>
                  <a:rPr lang="en-US" dirty="0"/>
                  <a:t>Batch size grows geometrically</a:t>
                </a:r>
              </a:p>
              <a:p>
                <a:pPr lvl="2"/>
                <a:r>
                  <a:rPr lang="en-US" i="0">
                    <a:latin typeface="Cambria Math" panose="02040503050406030204" pitchFamily="18" charset="0"/>
                  </a:rPr>
                  <a:t>〖</a:t>
                </a:r>
                <a:r>
                  <a:rPr lang="en-US" i="0">
                    <a:latin typeface="Cambria Math" charset="0"/>
                  </a:rPr>
                  <a:t>𝐵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𝑚=𝐸𝑣𝑒𝑛[𝑎</a:t>
                </a:r>
                <a:r>
                  <a:rPr lang="en-US" i="0">
                    <a:latin typeface="Cambria Math" panose="02040503050406030204" pitchFamily="18" charset="0"/>
                  </a:rPr>
                  <a:t>〗^</a:t>
                </a:r>
                <a:r>
                  <a:rPr lang="en-US" i="0">
                    <a:latin typeface="Cambria Math" charset="0"/>
                  </a:rPr>
                  <a:t>𝑚]</a:t>
                </a:r>
                <a:endParaRPr lang="en-US" dirty="0"/>
              </a:p>
              <a:p>
                <a:pPr lvl="1"/>
                <a:r>
                  <a:rPr lang="en-US" i="1" dirty="0"/>
                  <a:t>Minimax grid:</a:t>
                </a:r>
              </a:p>
              <a:p>
                <a:pPr lvl="2"/>
                <a:r>
                  <a:rPr lang="en-US" dirty="0"/>
                  <a:t>Batch sizes set to minimize the possible loss for a worst case scenario</a:t>
                </a:r>
              </a:p>
              <a:p>
                <a:pPr lvl="2"/>
                <a:r>
                  <a:rPr lang="en-US" i="0">
                    <a:latin typeface="Cambria Math" charset="0"/>
                  </a:rPr>
                  <a:t>𝑢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1=𝑎 ;  𝑢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𝑗=𝑓(𝑢</a:t>
                </a:r>
                <a:r>
                  <a:rPr lang="en-US" i="0">
                    <a:latin typeface="Cambria Math" panose="02040503050406030204" pitchFamily="18" charset="0"/>
                  </a:rPr>
                  <a:t>_(</a:t>
                </a:r>
                <a:r>
                  <a:rPr lang="en-US" i="0">
                    <a:latin typeface="Cambria Math" charset="0"/>
                  </a:rPr>
                  <a:t>𝑗−1</a:t>
                </a:r>
                <a:r>
                  <a:rPr lang="en-US" i="0">
                    <a:latin typeface="Cambria Math" panose="02040503050406030204" pitchFamily="18" charset="0"/>
                  </a:rPr>
                  <a:t>)</a:t>
                </a:r>
                <a:r>
                  <a:rPr lang="en-US" i="0">
                    <a:latin typeface="Cambria Math" charset="0"/>
                  </a:rPr>
                  <a:t>)</a:t>
                </a:r>
                <a:endParaRPr lang="en-US" i="1" dirty="0">
                  <a:latin typeface="Cambria Math" charset="0"/>
                </a:endParaRPr>
              </a:p>
              <a:p>
                <a:pPr lvl="2"/>
                <a:r>
                  <a:rPr lang="en-US" i="0">
                    <a:latin typeface="Cambria Math" charset="0"/>
                  </a:rPr>
                  <a:t>𝑓</a:t>
                </a:r>
                <a:r>
                  <a:rPr lang="en-US" i="0">
                    <a:latin typeface="Cambria Math" panose="02040503050406030204" pitchFamily="18" charset="0"/>
                  </a:rPr>
                  <a:t>(</a:t>
                </a:r>
                <a:r>
                  <a:rPr lang="en-US" i="0">
                    <a:latin typeface="Cambria Math" charset="0"/>
                  </a:rPr>
                  <a:t>𝑢</a:t>
                </a:r>
                <a:r>
                  <a:rPr lang="en-US" i="0">
                    <a:latin typeface="Cambria Math" panose="02040503050406030204" pitchFamily="18" charset="0"/>
                  </a:rPr>
                  <a:t>)</a:t>
                </a:r>
                <a:r>
                  <a:rPr lang="en-US" i="0">
                    <a:latin typeface="Cambria Math" charset="0"/>
                  </a:rPr>
                  <a:t>=𝑎</a:t>
                </a:r>
                <a:r>
                  <a:rPr lang="en-US" i="0">
                    <a:latin typeface="Cambria Math" panose="02040503050406030204" pitchFamily="18" charset="0"/>
                  </a:rPr>
                  <a:t>√(</a:t>
                </a:r>
                <a:r>
                  <a:rPr lang="en-US" i="0">
                    <a:latin typeface="Cambria Math" charset="0"/>
                  </a:rPr>
                  <a:t>𝑢</a:t>
                </a:r>
                <a:r>
                  <a:rPr lang="mr-IN" i="0">
                    <a:latin typeface="Cambria Math" panose="02040503050406030204" pitchFamily="18" charset="0"/>
                  </a:rPr>
                  <a:t>/(</a:t>
                </a:r>
                <a:r>
                  <a:rPr lang="en-US" i="0">
                    <a:latin typeface="Cambria Math" charset="0"/>
                  </a:rPr>
                  <a:t>log⁡(2𝑇</a:t>
                </a:r>
                <a:r>
                  <a:rPr lang="en-US" i="0">
                    <a:latin typeface="Cambria Math" panose="02040503050406030204" pitchFamily="18" charset="0"/>
                  </a:rPr>
                  <a:t>/</a:t>
                </a:r>
                <a:r>
                  <a:rPr lang="en-US" i="0">
                    <a:latin typeface="Cambria Math" charset="0"/>
                  </a:rPr>
                  <a:t>𝑢)</a:t>
                </a:r>
                <a:r>
                  <a:rPr lang="mr-IN" i="0">
                    <a:latin typeface="Cambria Math" panose="02040503050406030204" pitchFamily="18" charset="0"/>
                  </a:rPr>
                  <a:t>)</a:t>
                </a:r>
                <a:r>
                  <a:rPr lang="en-US" i="0">
                    <a:latin typeface="Cambria Math" panose="02040503050406030204" pitchFamily="18" charset="0"/>
                  </a:rPr>
                  <a:t>)</a:t>
                </a:r>
                <a:endParaRPr lang="en-US" i="1" dirty="0">
                  <a:latin typeface="Cambria Math" charset="0"/>
                </a:endParaRPr>
              </a:p>
              <a:p>
                <a:pPr lvl="2"/>
                <a:r>
                  <a:rPr lang="en-US" i="0">
                    <a:latin typeface="Cambria Math" charset="0"/>
                  </a:rPr>
                  <a:t>𝐵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𝑚=𝐸𝑣𝑒𝑛[𝑢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𝑚]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8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B8C9F8-2507-43B8-94EB-5DEE5D53B02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2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6536268"/>
            <a:ext cx="9144000" cy="3217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 userDrawn="1"/>
        </p:nvSpPr>
        <p:spPr bwMode="auto">
          <a:xfrm>
            <a:off x="7255934" y="6519334"/>
            <a:ext cx="11604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www.rti.org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2819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914400" cy="368300"/>
          </a:xfrm>
          <a:prstGeom prst="rect">
            <a:avLst/>
          </a:prstGeom>
        </p:spPr>
      </p:pic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498157"/>
            <a:ext cx="6934200" cy="676656"/>
          </a:xfrm>
          <a:noFill/>
        </p:spPr>
        <p:txBody>
          <a:bodyPr/>
          <a:lstStyle>
            <a:lvl1pPr algn="r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600200"/>
            <a:ext cx="6934200" cy="381000"/>
          </a:xfrm>
        </p:spPr>
        <p:txBody>
          <a:bodyPr/>
          <a:lstStyle>
            <a:lvl1pPr marL="0" indent="0" algn="r">
              <a:buFont typeface="Wingdings" pitchFamily="1" charset="2"/>
              <a:buNone/>
              <a:defRPr lang="en-US" sz="2000" kern="1200" dirty="0">
                <a:solidFill>
                  <a:srgbClr val="FFFFFF"/>
                </a:solidFill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solidFill>
            <a:srgbClr val="BF311A"/>
          </a:solidFill>
          <a:ln>
            <a:noFill/>
          </a:ln>
        </p:spPr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2133600"/>
            <a:ext cx="6934200" cy="685800"/>
          </a:xfrm>
        </p:spPr>
        <p:txBody>
          <a:bodyPr/>
          <a:lstStyle>
            <a:lvl1pPr marL="0" indent="0" algn="r">
              <a:buNone/>
              <a:defRPr sz="1600">
                <a:solidFill>
                  <a:srgbClr val="BCDDFB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057400" y="6604456"/>
            <a:ext cx="43570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charset="0"/>
                <a:ea typeface="ヒラギノ角ゴ Pro W3" pitchFamily="1" charset="-128"/>
                <a:cs typeface="+mn-cs"/>
              </a:rPr>
              <a:t>RTI International is a registered trademark and a trade name of Research Triangle  Institute.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-Line 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26465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style. This one can wrap to two lines. Filler copy added.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886200" cy="4983163"/>
          </a:xfrm>
        </p:spPr>
        <p:txBody>
          <a:bodyPr/>
          <a:lstStyle>
            <a:lvl1pPr marL="222250" indent="-222250">
              <a:defRPr sz="2000"/>
            </a:lvl1pPr>
            <a:lvl2pPr marL="463550" indent="-241300">
              <a:buFont typeface="Arial" pitchFamily="34" charset="0"/>
              <a:buChar char="–"/>
              <a:defRPr sz="1800"/>
            </a:lvl2pPr>
            <a:lvl3pPr marL="679450" indent="-222250">
              <a:buFont typeface="Wingdings" pitchFamily="2" charset="2"/>
              <a:buChar char="§"/>
              <a:tabLst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886200" cy="4983163"/>
          </a:xfrm>
        </p:spPr>
        <p:txBody>
          <a:bodyPr/>
          <a:lstStyle>
            <a:lvl1pPr marL="222250" indent="-22225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553200"/>
            <a:ext cx="1447800" cy="304800"/>
          </a:xfrm>
        </p:spPr>
        <p:txBody>
          <a:bodyPr/>
          <a:lstStyle/>
          <a:p>
            <a:r>
              <a:rPr lang="en-US" dirty="0"/>
              <a:t>CONFIDENTIAL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Plus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>
            <a:lvl1pPr marL="222250" indent="-222250">
              <a:defRPr sz="2000"/>
            </a:lvl1pPr>
            <a:lvl2pPr marL="457200" indent="-234950">
              <a:buFont typeface="Arial" pitchFamily="34" charset="0"/>
              <a:buChar char="–"/>
              <a:defRPr sz="1800"/>
            </a:lvl2pPr>
            <a:lvl3pPr marL="679450" indent="-222250">
              <a:buFont typeface="Wingdings" pitchFamily="2" charset="2"/>
              <a:buChar char="§"/>
              <a:defRPr sz="1600"/>
            </a:lvl3pPr>
            <a:lvl4pPr marL="1031875" indent="-228600">
              <a:tabLst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0825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style. This one can wrap to two lines. Filler copy added.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0825" cy="1068387"/>
          </a:xfrm>
        </p:spPr>
        <p:txBody>
          <a:bodyPr lIns="182880" tIns="91440" rIns="182880" bIns="91440"/>
          <a:lstStyle>
            <a:lvl1pPr marL="0"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style. This one can wrap to two lines. Filler copy added.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3733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743200"/>
            <a:ext cx="6477000" cy="676687"/>
          </a:xfrm>
          <a:noFill/>
        </p:spPr>
        <p:txBody>
          <a:bodyPr/>
          <a:lstStyle>
            <a:lvl1pPr algn="l">
              <a:defRPr sz="2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Ar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-1"/>
            <a:ext cx="9144000" cy="612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57200" y="6553200"/>
            <a:ext cx="1447800" cy="304800"/>
          </a:xfrm>
          <a:prstGeom prst="rect">
            <a:avLst/>
          </a:prstGeom>
          <a:solidFill>
            <a:srgbClr val="BF311A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0" y="6553199"/>
            <a:ext cx="457200" cy="304801"/>
          </a:xfrm>
          <a:prstGeom prst="rect">
            <a:avLst/>
          </a:prstGeom>
          <a:solidFill>
            <a:srgbClr val="04294A"/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D4325D4D-289E-48C1-B277-2BEB492A7D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</p:sldLayoutIdLst>
  <p:hf sldNum="0" hdr="0" ftr="0" dt="0"/>
  <p:txStyles>
    <p:titleStyle>
      <a:lvl1pPr marL="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Narrow" pitchFamily="1" charset="0"/>
          <a:cs typeface="Arial" charset="0"/>
        </a:defRPr>
      </a:lvl9pPr>
    </p:titleStyle>
    <p:bodyStyle>
      <a:lvl1pPr marL="280988" indent="-2809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49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1800">
          <a:solidFill>
            <a:schemeClr val="tx1"/>
          </a:solidFill>
          <a:latin typeface="+mn-lt"/>
          <a:cs typeface="+mn-cs"/>
        </a:defRPr>
      </a:lvl2pPr>
      <a:lvl3pPr marL="679450" indent="-2222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2" charset="2"/>
        <a:buChar char="§"/>
        <a:defRPr sz="12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3F82"/>
        </a:buClr>
        <a:buSzPct val="80000"/>
        <a:buFont typeface="Wingdings" pitchFamily="1" charset="2"/>
        <a:buChar char="§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ctrTitle"/>
          </p:nvPr>
        </p:nvSpPr>
        <p:spPr>
          <a:xfrm>
            <a:off x="1828800" y="771144"/>
            <a:ext cx="6934200" cy="676656"/>
          </a:xfrm>
        </p:spPr>
        <p:txBody>
          <a:bodyPr/>
          <a:lstStyle/>
          <a:p>
            <a:r>
              <a:rPr lang="en-US" b="0" dirty="0"/>
              <a:t>Machine Learning </a:t>
            </a:r>
            <a:br>
              <a:rPr lang="en-US" b="0" dirty="0"/>
            </a:br>
            <a:r>
              <a:rPr lang="en-US" b="0" dirty="0"/>
              <a:t>in ART Designs</a:t>
            </a:r>
            <a:br>
              <a:rPr lang="en-US" b="0" dirty="0"/>
            </a:br>
            <a:endParaRPr lang="en-US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Bandit Approach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Rob Chew, Paul </a:t>
            </a:r>
            <a:r>
              <a:rPr lang="en-US" dirty="0" err="1"/>
              <a:t>Biemer</a:t>
            </a:r>
            <a:endParaRPr lang="en-US" dirty="0"/>
          </a:p>
          <a:p>
            <a:r>
              <a:rPr lang="en-US" b="1" dirty="0"/>
              <a:t>BigSurv18 </a:t>
            </a:r>
            <a:r>
              <a:rPr lang="en-US" dirty="0"/>
              <a:t>- Oct 26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9A4CE-2F92-5C4B-A9C6-6F79318B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9" y="2996729"/>
            <a:ext cx="4348977" cy="3450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2F998-5D9B-B242-B493-6D88C3CDC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45" t="3355" r="17142" b="6897"/>
          <a:stretch/>
        </p:blipFill>
        <p:spPr>
          <a:xfrm>
            <a:off x="4393580" y="3238338"/>
            <a:ext cx="1103971" cy="119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56837-65DB-6346-8E79-9F01D33582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4" t="12908" r="6932" b="3174"/>
          <a:stretch/>
        </p:blipFill>
        <p:spPr>
          <a:xfrm>
            <a:off x="5898996" y="3517115"/>
            <a:ext cx="2942063" cy="23640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1258-494E-D14B-81A2-BE065AA7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Rates:  Batched Bandits vs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9DC5A-67EA-DC43-85AE-5BA92E37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" y="832691"/>
            <a:ext cx="9042599" cy="4214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695F6-9EF3-B144-B2CB-A69B1D711D48}"/>
              </a:ext>
            </a:extLst>
          </p:cNvPr>
          <p:cNvSpPr txBox="1"/>
          <p:nvPr/>
        </p:nvSpPr>
        <p:spPr>
          <a:xfrm>
            <a:off x="914400" y="5439764"/>
            <a:ext cx="7366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Bandits never perform </a:t>
            </a:r>
            <a:r>
              <a:rPr lang="en-US" i="1" dirty="0"/>
              <a:t>worse</a:t>
            </a:r>
            <a:r>
              <a:rPr lang="en-US" dirty="0"/>
              <a:t> than simulated experiment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RR diff. larger as treatment diff. increases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Minimax grid begins to dominate in larger samples w/ more batches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2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E316-BB67-A648-AF87-19A83378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C58D3-32BB-C04C-9364-35214CC4F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Opportunities to develop bandit algorithms that better address the needs of the survey setting</a:t>
            </a:r>
          </a:p>
          <a:p>
            <a:pPr lvl="1"/>
            <a:r>
              <a:rPr lang="en-US" dirty="0"/>
              <a:t>For example, sequential batches are operationally difficult if data collection protocols are very long</a:t>
            </a:r>
          </a:p>
          <a:p>
            <a:pPr lvl="1"/>
            <a:endParaRPr lang="en-US" sz="1000" dirty="0"/>
          </a:p>
          <a:p>
            <a:r>
              <a:rPr lang="en-US" dirty="0"/>
              <a:t>Need to consider the potential gains against operational complexity &amp; cost</a:t>
            </a:r>
          </a:p>
          <a:p>
            <a:endParaRPr lang="en-US" sz="1000" dirty="0"/>
          </a:p>
          <a:p>
            <a:r>
              <a:rPr lang="en-US" dirty="0"/>
              <a:t>Only discussed response rates</a:t>
            </a:r>
          </a:p>
          <a:p>
            <a:pPr lvl="1"/>
            <a:r>
              <a:rPr lang="en-US" dirty="0"/>
              <a:t>Opportunities to address sample balance and costs in future work</a:t>
            </a:r>
          </a:p>
          <a:p>
            <a:pPr lvl="1"/>
            <a:endParaRPr lang="en-US" sz="1000" dirty="0"/>
          </a:p>
          <a:p>
            <a:r>
              <a:rPr lang="en-US" dirty="0"/>
              <a:t>Framing survey data collection as sequential decision making is an interesting, and potentially rewarding, research area</a:t>
            </a:r>
          </a:p>
          <a:p>
            <a:pPr lvl="1"/>
            <a:r>
              <a:rPr lang="en-US" dirty="0"/>
              <a:t>Only explored the RSD setting, but many interesting extensions when there is abundant historical outcomes &amp; </a:t>
            </a:r>
            <a:r>
              <a:rPr lang="en-US" dirty="0" err="1"/>
              <a:t>paradata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8"/>
            <a:ext cx="9157854" cy="68683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612646"/>
            <a:ext cx="9144000" cy="37307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RTI International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3418398" y="2838616"/>
            <a:ext cx="5464467" cy="26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0988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49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679450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F82"/>
              </a:buClr>
              <a:buSzPct val="80000"/>
              <a:buFont typeface="Wingdings" pitchFamily="1" charset="2"/>
              <a:buChar char="§"/>
              <a:defRPr sz="1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Rob Chew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kern="0" dirty="0">
                <a:solidFill>
                  <a:schemeClr val="bg2">
                    <a:lumMod val="75000"/>
                  </a:schemeClr>
                </a:solidFill>
              </a:rPr>
              <a:t>Research Data Scientist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kern="0" dirty="0" err="1">
                <a:solidFill>
                  <a:schemeClr val="bg2">
                    <a:lumMod val="75000"/>
                  </a:schemeClr>
                </a:solidFill>
              </a:rPr>
              <a:t>rchew@rti.org</a:t>
            </a:r>
            <a:endParaRPr lang="en-US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2" y="1098394"/>
            <a:ext cx="9149010" cy="19347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25D4D-289E-48C1-B277-2BEB492A7D19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EBF9C-07E1-AC4B-BC3B-5F531279C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45" y="2838616"/>
            <a:ext cx="2052841" cy="287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92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2E363-658C-4440-8BBB-F8349967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Nonresponse in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3965-1CC9-B94D-8A75-C6349F966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38" y="1115405"/>
            <a:ext cx="3559215" cy="4858543"/>
          </a:xfrm>
        </p:spPr>
        <p:txBody>
          <a:bodyPr/>
          <a:lstStyle/>
          <a:p>
            <a:r>
              <a:rPr lang="en-US" dirty="0"/>
              <a:t>Response rates for surveys are in steady decline</a:t>
            </a:r>
          </a:p>
          <a:p>
            <a:endParaRPr lang="en-US" sz="1000" dirty="0"/>
          </a:p>
          <a:p>
            <a:r>
              <a:rPr lang="en-US" dirty="0"/>
              <a:t>Potential Issues:</a:t>
            </a:r>
          </a:p>
          <a:p>
            <a:pPr lvl="1"/>
            <a:r>
              <a:rPr lang="en-US" dirty="0"/>
              <a:t>Nonresponse Bias</a:t>
            </a:r>
          </a:p>
          <a:p>
            <a:pPr lvl="1"/>
            <a:r>
              <a:rPr lang="en-US" dirty="0"/>
              <a:t>Lower perceived quality of survey </a:t>
            </a:r>
          </a:p>
          <a:p>
            <a:pPr lvl="1"/>
            <a:r>
              <a:rPr lang="en-US" dirty="0"/>
              <a:t>Imprecision, by eroding sample size</a:t>
            </a:r>
          </a:p>
          <a:p>
            <a:pPr lvl="1"/>
            <a:r>
              <a:rPr lang="en-US" dirty="0"/>
              <a:t>Increased cost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b="1" dirty="0"/>
              <a:t>Responsive &amp; Adaptive survey designs </a:t>
            </a:r>
            <a:r>
              <a:rPr lang="en-US" dirty="0"/>
              <a:t>may help uncover effective treatments to improve response rates or sample balance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C9790-427E-3444-AC8F-15F41B762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t="8242" r="13462" b="25364"/>
          <a:stretch/>
        </p:blipFill>
        <p:spPr>
          <a:xfrm>
            <a:off x="628139" y="1171866"/>
            <a:ext cx="3787746" cy="4745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21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3711-BAF5-1745-A290-2BF93234F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Responsive 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D637E-1001-3443-AEFD-FF64C049F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737"/>
            <a:ext cx="8229600" cy="4983163"/>
          </a:xfrm>
        </p:spPr>
        <p:txBody>
          <a:bodyPr/>
          <a:lstStyle/>
          <a:p>
            <a:r>
              <a:rPr lang="en-US" dirty="0"/>
              <a:t>When conducting a new survey, we may not know much about the sample prior to data collection and/or have little historical data about effective treatments for the population of interest.</a:t>
            </a:r>
          </a:p>
          <a:p>
            <a:endParaRPr lang="en-US" sz="1000" dirty="0"/>
          </a:p>
          <a:p>
            <a:r>
              <a:rPr lang="en-US" b="1" dirty="0"/>
              <a:t>Responsive sample designs (RSDs) </a:t>
            </a:r>
            <a:r>
              <a:rPr lang="en-US" dirty="0"/>
              <a:t>can help identify which treatments are more effective in eliciting responses.</a:t>
            </a:r>
          </a:p>
          <a:p>
            <a:pPr lvl="1"/>
            <a:r>
              <a:rPr lang="en-US" dirty="0"/>
              <a:t>Most commonly, survey researchers will conduct an experiment to determine the relative treatment effects of proposed design features.</a:t>
            </a:r>
          </a:p>
          <a:p>
            <a:pPr lvl="1"/>
            <a:endParaRPr lang="en-US" sz="1000" dirty="0"/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DC1242-E1C8-7342-8AD4-8E070660DF53}"/>
              </a:ext>
            </a:extLst>
          </p:cNvPr>
          <p:cNvCxnSpPr/>
          <p:nvPr/>
        </p:nvCxnSpPr>
        <p:spPr bwMode="auto">
          <a:xfrm flipV="1">
            <a:off x="1728439" y="4672360"/>
            <a:ext cx="646771" cy="234177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8442557-3E3A-3A4B-AEBC-ED7E0FA8E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68" y="4641740"/>
            <a:ext cx="1253087" cy="12530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46CB0B-1CE9-FA4F-B5F9-1045FEADF1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6" t="12531" r="7218" b="20670"/>
          <a:stretch/>
        </p:blipFill>
        <p:spPr>
          <a:xfrm>
            <a:off x="3401122" y="3979607"/>
            <a:ext cx="1170878" cy="984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CC22F2-EA5A-A440-839E-77A9F8BB06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6" t="12531" r="7218" b="20670"/>
          <a:stretch/>
        </p:blipFill>
        <p:spPr>
          <a:xfrm>
            <a:off x="3337869" y="5472795"/>
            <a:ext cx="1170878" cy="98407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E3E5DC9-3E3A-EA40-9C9E-43A578D6DCC8}"/>
              </a:ext>
            </a:extLst>
          </p:cNvPr>
          <p:cNvSpPr txBox="1"/>
          <p:nvPr/>
        </p:nvSpPr>
        <p:spPr>
          <a:xfrm>
            <a:off x="3301488" y="4873794"/>
            <a:ext cx="1347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Treatment Group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5AE601-DA71-4D47-B8E5-1330CA16863D}"/>
              </a:ext>
            </a:extLst>
          </p:cNvPr>
          <p:cNvSpPr/>
          <p:nvPr/>
        </p:nvSpPr>
        <p:spPr>
          <a:xfrm>
            <a:off x="3337869" y="6382277"/>
            <a:ext cx="1148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Control Group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7A922B-3FEE-3F48-B448-263597AFF7A4}"/>
              </a:ext>
            </a:extLst>
          </p:cNvPr>
          <p:cNvSpPr txBox="1"/>
          <p:nvPr/>
        </p:nvSpPr>
        <p:spPr>
          <a:xfrm>
            <a:off x="702196" y="5964832"/>
            <a:ext cx="698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Sample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D26EC94-6711-1B4B-8251-E841F31F9130}"/>
              </a:ext>
            </a:extLst>
          </p:cNvPr>
          <p:cNvCxnSpPr>
            <a:cxnSpLocks/>
          </p:cNvCxnSpPr>
          <p:nvPr/>
        </p:nvCxnSpPr>
        <p:spPr bwMode="auto">
          <a:xfrm flipV="1">
            <a:off x="1895116" y="4672360"/>
            <a:ext cx="1329042" cy="3371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9B9B0B-457C-2F4C-AB9C-879815D4507D}"/>
              </a:ext>
            </a:extLst>
          </p:cNvPr>
          <p:cNvCxnSpPr>
            <a:cxnSpLocks/>
          </p:cNvCxnSpPr>
          <p:nvPr/>
        </p:nvCxnSpPr>
        <p:spPr bwMode="auto">
          <a:xfrm>
            <a:off x="1895116" y="5701760"/>
            <a:ext cx="1329042" cy="34599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EC220D2-6247-5745-BA10-9727A3B24FD0}"/>
              </a:ext>
            </a:extLst>
          </p:cNvPr>
          <p:cNvSpPr txBox="1"/>
          <p:nvPr/>
        </p:nvSpPr>
        <p:spPr>
          <a:xfrm>
            <a:off x="2015750" y="5124427"/>
            <a:ext cx="105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Random </a:t>
            </a:r>
          </a:p>
          <a:p>
            <a:pPr algn="ctr"/>
            <a:r>
              <a:rPr lang="en-US" sz="1200" dirty="0"/>
              <a:t>Assignment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01CAEA6-91D6-6643-AD89-02111060C46A}"/>
              </a:ext>
            </a:extLst>
          </p:cNvPr>
          <p:cNvCxnSpPr>
            <a:cxnSpLocks/>
          </p:cNvCxnSpPr>
          <p:nvPr/>
        </p:nvCxnSpPr>
        <p:spPr bwMode="auto">
          <a:xfrm>
            <a:off x="4803492" y="4789448"/>
            <a:ext cx="153679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99F01243-192E-AD4C-8AC7-D710F3B7C880}"/>
              </a:ext>
            </a:extLst>
          </p:cNvPr>
          <p:cNvSpPr txBox="1"/>
          <p:nvPr/>
        </p:nvSpPr>
        <p:spPr>
          <a:xfrm>
            <a:off x="4742732" y="4269437"/>
            <a:ext cx="156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Receives Treatment </a:t>
            </a:r>
          </a:p>
          <a:p>
            <a:r>
              <a:rPr lang="en-US" sz="1200" dirty="0"/>
              <a:t>Design Features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A3C7CA-AE50-EC48-BF0C-0C599709E2DF}"/>
              </a:ext>
            </a:extLst>
          </p:cNvPr>
          <p:cNvSpPr txBox="1"/>
          <p:nvPr/>
        </p:nvSpPr>
        <p:spPr>
          <a:xfrm>
            <a:off x="4715130" y="5586092"/>
            <a:ext cx="1563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Receives Control </a:t>
            </a:r>
          </a:p>
          <a:p>
            <a:r>
              <a:rPr lang="en-US" sz="1200" dirty="0"/>
              <a:t>Design Features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A6976A3-A336-4B43-9007-8F25134B1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803" y="4060734"/>
            <a:ext cx="728714" cy="728714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3258F60-ABDC-7843-B6EF-BA3A3A46B876}"/>
              </a:ext>
            </a:extLst>
          </p:cNvPr>
          <p:cNvCxnSpPr>
            <a:cxnSpLocks/>
          </p:cNvCxnSpPr>
          <p:nvPr/>
        </p:nvCxnSpPr>
        <p:spPr bwMode="auto">
          <a:xfrm>
            <a:off x="4789917" y="6103331"/>
            <a:ext cx="153679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7154FA22-F9E6-2949-A952-FC01982D7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404" y="4053395"/>
            <a:ext cx="728714" cy="72871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50D612D-E40C-EB45-A6E0-B90CDC74C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563" y="4060734"/>
            <a:ext cx="728714" cy="72871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B124A50-F006-FD49-8766-8877A12CC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953" y="5618764"/>
            <a:ext cx="728714" cy="72871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6BF7C2B-7995-9E46-9956-A421CD475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899" y="5611627"/>
            <a:ext cx="728714" cy="72871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4670DE7-16CC-4B41-A23D-714248F6EAFC}"/>
              </a:ext>
            </a:extLst>
          </p:cNvPr>
          <p:cNvSpPr txBox="1"/>
          <p:nvPr/>
        </p:nvSpPr>
        <p:spPr>
          <a:xfrm>
            <a:off x="6928067" y="4857181"/>
            <a:ext cx="91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Completes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ACDE472-3E3E-6946-8715-F341C73A4899}"/>
              </a:ext>
            </a:extLst>
          </p:cNvPr>
          <p:cNvSpPr txBox="1"/>
          <p:nvPr/>
        </p:nvSpPr>
        <p:spPr>
          <a:xfrm>
            <a:off x="6930599" y="6347478"/>
            <a:ext cx="91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Completes</a:t>
            </a:r>
          </a:p>
        </p:txBody>
      </p:sp>
    </p:spTree>
    <p:extLst>
      <p:ext uri="{BB962C8B-B14F-4D97-AF65-F5344CB8AC3E}">
        <p14:creationId xmlns:p14="http://schemas.microsoft.com/office/powerpoint/2010/main" val="21302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/>
      <p:bldP spid="38" grpId="0"/>
      <p:bldP spid="43" grpId="0"/>
      <p:bldP spid="54" grpId="0"/>
      <p:bldP spid="69" grpId="0"/>
      <p:bldP spid="70" grpId="0"/>
      <p:bldP spid="82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94AC-9382-1042-ACDD-BC901F2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8E37C-F160-614B-AE00-61C29DC51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the best treatment can often be identified with a high level of confidence, only half of the sample units benefit from it.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Collecting data about the effectiveness of different design features has a real opportunity cost.</a:t>
            </a:r>
          </a:p>
          <a:p>
            <a:pPr lvl="1"/>
            <a:r>
              <a:rPr lang="en-US" dirty="0"/>
              <a:t>Exploring new design features takes resources that could be used to support other important components of the survey</a:t>
            </a:r>
          </a:p>
          <a:p>
            <a:endParaRPr lang="en-US" sz="1000" dirty="0"/>
          </a:p>
          <a:p>
            <a:r>
              <a:rPr lang="en-US" dirty="0"/>
              <a:t>When the size of the treatment effect is unknown, can we allocate more sample units to the treatment we believe is superior, earlier?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0F281-CE69-4841-BED0-C9E580A1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45" y="4411963"/>
            <a:ext cx="4479324" cy="20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DF16-B0DE-734F-B502-6F4986F5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Bandit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5108-8250-014D-A2FA-A6D03CF58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5344297" cy="4983163"/>
          </a:xfrm>
        </p:spPr>
        <p:txBody>
          <a:bodyPr/>
          <a:lstStyle/>
          <a:p>
            <a:r>
              <a:rPr lang="en-US" b="1" i="1" dirty="0"/>
              <a:t>Stochastic multi-armed bandit algorithms</a:t>
            </a:r>
            <a:r>
              <a:rPr lang="en-US" b="1" dirty="0"/>
              <a:t> </a:t>
            </a:r>
            <a:r>
              <a:rPr lang="en-US" dirty="0"/>
              <a:t>are designed to maximize the expected total reward over some time period.</a:t>
            </a:r>
            <a:endParaRPr lang="en-US" sz="1000" dirty="0"/>
          </a:p>
          <a:p>
            <a:endParaRPr lang="en-US" sz="1000" dirty="0"/>
          </a:p>
          <a:p>
            <a:r>
              <a:rPr lang="en-US" dirty="0"/>
              <a:t>Classic Bandit Setting:</a:t>
            </a:r>
          </a:p>
          <a:p>
            <a:pPr lvl="1"/>
            <a:r>
              <a:rPr lang="en-US" dirty="0"/>
              <a:t>Each treatment (“arm”) is associated with an unknown reward distribution</a:t>
            </a:r>
          </a:p>
          <a:p>
            <a:pPr lvl="1"/>
            <a:r>
              <a:rPr lang="en-US" dirty="0"/>
              <a:t>At each time period, you select an arm of your choice and receive an outcome</a:t>
            </a:r>
          </a:p>
          <a:p>
            <a:pPr lvl="1"/>
            <a:r>
              <a:rPr lang="en-US" dirty="0"/>
              <a:t>Which combination of arm pulls will result in the highest expected payout? </a:t>
            </a:r>
          </a:p>
          <a:p>
            <a:endParaRPr lang="en-US" sz="1000" dirty="0"/>
          </a:p>
          <a:p>
            <a:r>
              <a:rPr lang="en-US" dirty="0"/>
              <a:t>Good bandit algorithms balance the need to </a:t>
            </a:r>
            <a:r>
              <a:rPr lang="en-US" b="1" i="1" dirty="0"/>
              <a:t>explore </a:t>
            </a:r>
            <a:r>
              <a:rPr lang="en-US" dirty="0"/>
              <a:t>new options with </a:t>
            </a:r>
            <a:r>
              <a:rPr lang="en-US" b="1" i="1" dirty="0"/>
              <a:t>exploiting</a:t>
            </a:r>
            <a:r>
              <a:rPr lang="en-US" dirty="0"/>
              <a:t> the current best option.</a:t>
            </a:r>
          </a:p>
          <a:p>
            <a:endParaRPr lang="en-US" dirty="0"/>
          </a:p>
          <a:p>
            <a:pPr marL="222250" lvl="1" indent="0">
              <a:buNone/>
            </a:pPr>
            <a:endParaRPr lang="en-US" dirty="0"/>
          </a:p>
          <a:p>
            <a:pPr marL="22225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D0C8F-871F-A846-8178-B08C56368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7" r="9008"/>
          <a:stretch/>
        </p:blipFill>
        <p:spPr>
          <a:xfrm>
            <a:off x="6688156" y="1063243"/>
            <a:ext cx="1543340" cy="20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AFDAF-BAAA-774D-B2CB-3CF9B941C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72" y="3801126"/>
            <a:ext cx="1592977" cy="212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9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84F5-C704-6444-B98C-03155B6E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Survey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D61CA-DCB5-584E-99DB-24DCE8E3F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6" y="1131849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many aspects of survey data collection that are challenging for plain vanilla bandit algorithms: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8E8A6-58A2-0543-AE2E-A79C401B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8" y="2282403"/>
            <a:ext cx="3720576" cy="1863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89529-B5E3-114F-9426-58E0FE6929A9}"/>
              </a:ext>
            </a:extLst>
          </p:cNvPr>
          <p:cNvSpPr txBox="1"/>
          <p:nvPr/>
        </p:nvSpPr>
        <p:spPr>
          <a:xfrm>
            <a:off x="1107248" y="2097737"/>
            <a:ext cx="251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Delayed Responses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DC049-F4B7-854C-8830-98FE54553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542" y="2545879"/>
            <a:ext cx="2235338" cy="1336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A6E8A-7587-884C-BD4F-D8BF78366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542" y="4606874"/>
            <a:ext cx="2248724" cy="185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FD95FC-75E8-534C-9556-F3CB00C6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56" y="4655839"/>
            <a:ext cx="3473875" cy="175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D7D34-8760-7649-AE62-5EADE0A74B57}"/>
              </a:ext>
            </a:extLst>
          </p:cNvPr>
          <p:cNvSpPr txBox="1"/>
          <p:nvPr/>
        </p:nvSpPr>
        <p:spPr>
          <a:xfrm>
            <a:off x="1127976" y="4254076"/>
            <a:ext cx="251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Sample Imbalance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E04F5-D48E-E640-9488-62E53F2522D6}"/>
              </a:ext>
            </a:extLst>
          </p:cNvPr>
          <p:cNvSpPr txBox="1"/>
          <p:nvPr/>
        </p:nvSpPr>
        <p:spPr>
          <a:xfrm>
            <a:off x="6161270" y="4291312"/>
            <a:ext cx="80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6CA84-53F0-0041-8579-81EBBEE83F65}"/>
              </a:ext>
            </a:extLst>
          </p:cNvPr>
          <p:cNvSpPr txBox="1"/>
          <p:nvPr/>
        </p:nvSpPr>
        <p:spPr>
          <a:xfrm>
            <a:off x="5497209" y="2141735"/>
            <a:ext cx="190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 Protocols</a:t>
            </a:r>
          </a:p>
        </p:txBody>
      </p:sp>
    </p:spTree>
    <p:extLst>
      <p:ext uri="{BB962C8B-B14F-4D97-AF65-F5344CB8AC3E}">
        <p14:creationId xmlns:p14="http://schemas.microsoft.com/office/powerpoint/2010/main" val="22379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BE8AC-5104-D445-A2D1-996C8812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Batched Bandit Problems (</a:t>
            </a:r>
            <a:r>
              <a:rPr lang="en-US" dirty="0" err="1"/>
              <a:t>Perchet</a:t>
            </a:r>
            <a:r>
              <a:rPr lang="en-US" dirty="0"/>
              <a:t> et al. 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7AE55-7FB9-8749-B402-D96EF981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08121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“Explore-then-commit” (ETC) </a:t>
            </a:r>
            <a:r>
              <a:rPr lang="en-US" dirty="0"/>
              <a:t>policy for dealing with batch MAB</a:t>
            </a:r>
          </a:p>
          <a:p>
            <a:pPr lvl="1"/>
            <a:r>
              <a:rPr lang="en-US" dirty="0"/>
              <a:t>Similar, in many respects, to sequential testing and adaptive clinical trial designs</a:t>
            </a:r>
          </a:p>
          <a:p>
            <a:pPr lvl="1"/>
            <a:endParaRPr lang="en-US" dirty="0"/>
          </a:p>
          <a:p>
            <a:pPr marL="222250" lvl="1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45E125-8FA7-0A42-AF7B-3C2AC2EA5E01}"/>
              </a:ext>
            </a:extLst>
          </p:cNvPr>
          <p:cNvGrpSpPr/>
          <p:nvPr/>
        </p:nvGrpSpPr>
        <p:grpSpPr>
          <a:xfrm>
            <a:off x="780612" y="2754571"/>
            <a:ext cx="1382295" cy="1188033"/>
            <a:chOff x="1029729" y="2704070"/>
            <a:chExt cx="834082" cy="296653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9B0D26-7CE1-5E4E-BE52-D8E050A6BCF8}"/>
                </a:ext>
              </a:extLst>
            </p:cNvPr>
            <p:cNvSpPr/>
            <p:nvPr/>
          </p:nvSpPr>
          <p:spPr bwMode="auto">
            <a:xfrm>
              <a:off x="1029730" y="2704070"/>
              <a:ext cx="834081" cy="29665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8DC75F-939E-5F43-822F-4EBC5F524360}"/>
                </a:ext>
              </a:extLst>
            </p:cNvPr>
            <p:cNvSpPr/>
            <p:nvPr/>
          </p:nvSpPr>
          <p:spPr bwMode="auto">
            <a:xfrm>
              <a:off x="1029729" y="2704070"/>
              <a:ext cx="834081" cy="144574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BA7D52-7298-1E45-9CC2-D395AF6A1C17}"/>
              </a:ext>
            </a:extLst>
          </p:cNvPr>
          <p:cNvSpPr txBox="1"/>
          <p:nvPr/>
        </p:nvSpPr>
        <p:spPr>
          <a:xfrm>
            <a:off x="3494942" y="2129528"/>
            <a:ext cx="215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Batches = 4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06903-46A0-9343-8D94-16673FACBC15}"/>
              </a:ext>
            </a:extLst>
          </p:cNvPr>
          <p:cNvSpPr txBox="1"/>
          <p:nvPr/>
        </p:nvSpPr>
        <p:spPr>
          <a:xfrm>
            <a:off x="886118" y="6172171"/>
            <a:ext cx="11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 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91F5B4-E5BA-1146-BB91-0C39415929B8}"/>
              </a:ext>
            </a:extLst>
          </p:cNvPr>
          <p:cNvCxnSpPr/>
          <p:nvPr/>
        </p:nvCxnSpPr>
        <p:spPr bwMode="auto">
          <a:xfrm flipV="1">
            <a:off x="285750" y="4091168"/>
            <a:ext cx="8572500" cy="96716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AB9EF2-42F6-B043-AF06-D0D608460488}"/>
              </a:ext>
            </a:extLst>
          </p:cNvPr>
          <p:cNvGrpSpPr/>
          <p:nvPr/>
        </p:nvGrpSpPr>
        <p:grpSpPr>
          <a:xfrm>
            <a:off x="2862999" y="2754571"/>
            <a:ext cx="1382295" cy="1188033"/>
            <a:chOff x="1029729" y="2704070"/>
            <a:chExt cx="834082" cy="29665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B10387-83BF-8D49-98AB-456D9527B585}"/>
                </a:ext>
              </a:extLst>
            </p:cNvPr>
            <p:cNvSpPr/>
            <p:nvPr/>
          </p:nvSpPr>
          <p:spPr bwMode="auto">
            <a:xfrm>
              <a:off x="1029730" y="2704070"/>
              <a:ext cx="834081" cy="29665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97EC2-7971-E146-A31B-B31F04CD7764}"/>
                </a:ext>
              </a:extLst>
            </p:cNvPr>
            <p:cNvSpPr/>
            <p:nvPr/>
          </p:nvSpPr>
          <p:spPr bwMode="auto">
            <a:xfrm>
              <a:off x="1029729" y="2704070"/>
              <a:ext cx="834081" cy="144574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3D16C88-20E5-8D4C-B14A-AD2B2AF06931}"/>
              </a:ext>
            </a:extLst>
          </p:cNvPr>
          <p:cNvSpPr/>
          <p:nvPr/>
        </p:nvSpPr>
        <p:spPr bwMode="auto">
          <a:xfrm>
            <a:off x="7027769" y="2754571"/>
            <a:ext cx="1382293" cy="118803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1FE6C7-57E0-D942-8598-9A555E14F72F}"/>
              </a:ext>
            </a:extLst>
          </p:cNvPr>
          <p:cNvSpPr txBox="1"/>
          <p:nvPr/>
        </p:nvSpPr>
        <p:spPr>
          <a:xfrm>
            <a:off x="2968505" y="6172171"/>
            <a:ext cx="11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3D76CB-18C9-9247-993E-B11B6CBDA28B}"/>
              </a:ext>
            </a:extLst>
          </p:cNvPr>
          <p:cNvSpPr txBox="1"/>
          <p:nvPr/>
        </p:nvSpPr>
        <p:spPr>
          <a:xfrm>
            <a:off x="5050892" y="6169106"/>
            <a:ext cx="11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A42128-D5A7-1941-A7AC-C10766AC216B}"/>
              </a:ext>
            </a:extLst>
          </p:cNvPr>
          <p:cNvSpPr txBox="1"/>
          <p:nvPr/>
        </p:nvSpPr>
        <p:spPr>
          <a:xfrm>
            <a:off x="7133279" y="6169106"/>
            <a:ext cx="117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 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0E57BB-F701-2E4E-BC4E-78FA66AD02A0}"/>
              </a:ext>
            </a:extLst>
          </p:cNvPr>
          <p:cNvGrpSpPr/>
          <p:nvPr/>
        </p:nvGrpSpPr>
        <p:grpSpPr>
          <a:xfrm>
            <a:off x="4945383" y="2754570"/>
            <a:ext cx="1382295" cy="1188033"/>
            <a:chOff x="1029729" y="2704070"/>
            <a:chExt cx="834082" cy="296653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DF8D45-1AA5-8645-873E-CBA52639DE0A}"/>
                </a:ext>
              </a:extLst>
            </p:cNvPr>
            <p:cNvSpPr/>
            <p:nvPr/>
          </p:nvSpPr>
          <p:spPr bwMode="auto">
            <a:xfrm>
              <a:off x="1029730" y="2704070"/>
              <a:ext cx="834081" cy="2966535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195654-C040-1349-818F-91F4DC7264C6}"/>
                </a:ext>
              </a:extLst>
            </p:cNvPr>
            <p:cNvSpPr/>
            <p:nvPr/>
          </p:nvSpPr>
          <p:spPr bwMode="auto">
            <a:xfrm>
              <a:off x="1029729" y="2704070"/>
              <a:ext cx="834081" cy="144574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F494D22-5C78-9E47-89AD-1D2B8EA75DCD}"/>
              </a:ext>
            </a:extLst>
          </p:cNvPr>
          <p:cNvSpPr>
            <a:spLocks noChangeAspect="1"/>
          </p:cNvSpPr>
          <p:nvPr/>
        </p:nvSpPr>
        <p:spPr bwMode="auto">
          <a:xfrm>
            <a:off x="1706395" y="5380699"/>
            <a:ext cx="118875" cy="122475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5A2EE2-4499-C24E-BEC1-0F2605A25FC7}"/>
              </a:ext>
            </a:extLst>
          </p:cNvPr>
          <p:cNvSpPr>
            <a:spLocks noChangeAspect="1"/>
          </p:cNvSpPr>
          <p:nvPr/>
        </p:nvSpPr>
        <p:spPr bwMode="auto">
          <a:xfrm>
            <a:off x="3788784" y="5425453"/>
            <a:ext cx="118875" cy="122475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CA0DA8-26AD-D548-99B7-BD3B1B5917E1}"/>
              </a:ext>
            </a:extLst>
          </p:cNvPr>
          <p:cNvSpPr>
            <a:spLocks noChangeAspect="1"/>
          </p:cNvSpPr>
          <p:nvPr/>
        </p:nvSpPr>
        <p:spPr bwMode="auto">
          <a:xfrm>
            <a:off x="5871167" y="5503174"/>
            <a:ext cx="118875" cy="122475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A8B17EC-531D-9548-8FEC-522A07E00DA4}"/>
              </a:ext>
            </a:extLst>
          </p:cNvPr>
          <p:cNvGrpSpPr/>
          <p:nvPr/>
        </p:nvGrpSpPr>
        <p:grpSpPr>
          <a:xfrm>
            <a:off x="780612" y="4528039"/>
            <a:ext cx="1276785" cy="1560601"/>
            <a:chOff x="780612" y="4528039"/>
            <a:chExt cx="1276785" cy="156060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0F51200-784D-E247-9A09-AD0614B7E4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4528039"/>
              <a:ext cx="0" cy="15606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CB499-2961-D046-8D24-7D6F9BF697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6088640"/>
              <a:ext cx="12767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7B9CC1-B98D-3944-BA21-AB0E3319228E}"/>
              </a:ext>
            </a:extLst>
          </p:cNvPr>
          <p:cNvGrpSpPr/>
          <p:nvPr/>
        </p:nvGrpSpPr>
        <p:grpSpPr>
          <a:xfrm>
            <a:off x="2862999" y="4537545"/>
            <a:ext cx="1276785" cy="1560601"/>
            <a:chOff x="780612" y="4528039"/>
            <a:chExt cx="1276785" cy="156060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8674E6-14F6-D143-979A-E2FA20092A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4528039"/>
              <a:ext cx="0" cy="15606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9C9911-AD3E-4E41-B74A-69296AFF52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6088640"/>
              <a:ext cx="12767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FFC9A9-7174-FA43-B1A2-A9BBC02C78E4}"/>
              </a:ext>
            </a:extLst>
          </p:cNvPr>
          <p:cNvGrpSpPr/>
          <p:nvPr/>
        </p:nvGrpSpPr>
        <p:grpSpPr>
          <a:xfrm>
            <a:off x="4945383" y="4494234"/>
            <a:ext cx="1276785" cy="1560601"/>
            <a:chOff x="780612" y="4528039"/>
            <a:chExt cx="1276785" cy="156060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44A769-E102-D44C-948C-491C0DC97D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4528039"/>
              <a:ext cx="0" cy="15606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6CC1028-809A-4448-82C2-26E48B0991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612" y="6088640"/>
              <a:ext cx="12767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7CBBA2F2-C54F-E143-A148-98ACB1FBC085}"/>
              </a:ext>
            </a:extLst>
          </p:cNvPr>
          <p:cNvSpPr>
            <a:spLocks noChangeAspect="1"/>
          </p:cNvSpPr>
          <p:nvPr/>
        </p:nvSpPr>
        <p:spPr bwMode="auto">
          <a:xfrm>
            <a:off x="1188500" y="4924285"/>
            <a:ext cx="118875" cy="12247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173A717-A121-5843-BB53-2134F718E0CF}"/>
              </a:ext>
            </a:extLst>
          </p:cNvPr>
          <p:cNvSpPr>
            <a:spLocks noChangeAspect="1"/>
          </p:cNvSpPr>
          <p:nvPr/>
        </p:nvSpPr>
        <p:spPr bwMode="auto">
          <a:xfrm>
            <a:off x="3270886" y="4815881"/>
            <a:ext cx="118875" cy="12247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AADA03-A683-B241-BDDD-D6316598E1E9}"/>
              </a:ext>
            </a:extLst>
          </p:cNvPr>
          <p:cNvSpPr>
            <a:spLocks noChangeAspect="1"/>
          </p:cNvSpPr>
          <p:nvPr/>
        </p:nvSpPr>
        <p:spPr bwMode="auto">
          <a:xfrm>
            <a:off x="5348838" y="4880512"/>
            <a:ext cx="118875" cy="12247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4AF1897-4D6B-3448-A821-53DACA9DF6A1}"/>
              </a:ext>
            </a:extLst>
          </p:cNvPr>
          <p:cNvCxnSpPr>
            <a:cxnSpLocks/>
          </p:cNvCxnSpPr>
          <p:nvPr/>
        </p:nvCxnSpPr>
        <p:spPr bwMode="auto">
          <a:xfrm>
            <a:off x="1247366" y="4535781"/>
            <a:ext cx="0" cy="899244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E82121-97B9-2D4D-B60A-74B25A3EDBE2}"/>
              </a:ext>
            </a:extLst>
          </p:cNvPr>
          <p:cNvCxnSpPr>
            <a:cxnSpLocks/>
          </p:cNvCxnSpPr>
          <p:nvPr/>
        </p:nvCxnSpPr>
        <p:spPr bwMode="auto">
          <a:xfrm>
            <a:off x="3328217" y="4500613"/>
            <a:ext cx="0" cy="767789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10E7884-E1BA-2E42-BC16-93DA6240CD98}"/>
              </a:ext>
            </a:extLst>
          </p:cNvPr>
          <p:cNvCxnSpPr>
            <a:cxnSpLocks/>
          </p:cNvCxnSpPr>
          <p:nvPr/>
        </p:nvCxnSpPr>
        <p:spPr bwMode="auto">
          <a:xfrm>
            <a:off x="5408275" y="4597972"/>
            <a:ext cx="0" cy="652626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55D4185-6AED-5449-A095-2D072091D37A}"/>
              </a:ext>
            </a:extLst>
          </p:cNvPr>
          <p:cNvCxnSpPr>
            <a:cxnSpLocks/>
          </p:cNvCxnSpPr>
          <p:nvPr/>
        </p:nvCxnSpPr>
        <p:spPr bwMode="auto">
          <a:xfrm>
            <a:off x="1769729" y="5002987"/>
            <a:ext cx="0" cy="899244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EEB1C6-C3AD-424D-9DB8-00A4708DF425}"/>
              </a:ext>
            </a:extLst>
          </p:cNvPr>
          <p:cNvCxnSpPr>
            <a:cxnSpLocks/>
          </p:cNvCxnSpPr>
          <p:nvPr/>
        </p:nvCxnSpPr>
        <p:spPr bwMode="auto">
          <a:xfrm>
            <a:off x="3838151" y="5117125"/>
            <a:ext cx="0" cy="771833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A9BEF7E-1B5F-8A40-AFB6-ECC4C99DF884}"/>
              </a:ext>
            </a:extLst>
          </p:cNvPr>
          <p:cNvCxnSpPr>
            <a:cxnSpLocks/>
          </p:cNvCxnSpPr>
          <p:nvPr/>
        </p:nvCxnSpPr>
        <p:spPr bwMode="auto">
          <a:xfrm>
            <a:off x="5930604" y="5269144"/>
            <a:ext cx="0" cy="584646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F5F9006-4822-394A-986A-F83B515E98B9}"/>
              </a:ext>
            </a:extLst>
          </p:cNvPr>
          <p:cNvSpPr txBox="1"/>
          <p:nvPr/>
        </p:nvSpPr>
        <p:spPr>
          <a:xfrm>
            <a:off x="483092" y="4709496"/>
            <a:ext cx="369332" cy="10405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Exp. Reward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C17C4B9-D11F-2145-A442-E4D8206167D7}"/>
              </a:ext>
            </a:extLst>
          </p:cNvPr>
          <p:cNvSpPr txBox="1"/>
          <p:nvPr/>
        </p:nvSpPr>
        <p:spPr>
          <a:xfrm>
            <a:off x="2566387" y="4645076"/>
            <a:ext cx="369332" cy="10576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Exp. Reward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FAC274E-0F45-7949-9A75-FED1600A66AF}"/>
              </a:ext>
            </a:extLst>
          </p:cNvPr>
          <p:cNvSpPr txBox="1"/>
          <p:nvPr/>
        </p:nvSpPr>
        <p:spPr>
          <a:xfrm>
            <a:off x="4645307" y="4702773"/>
            <a:ext cx="369332" cy="9954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/>
              <a:t>Exp. Reward</a:t>
            </a:r>
          </a:p>
        </p:txBody>
      </p:sp>
    </p:spTree>
    <p:extLst>
      <p:ext uri="{BB962C8B-B14F-4D97-AF65-F5344CB8AC3E}">
        <p14:creationId xmlns:p14="http://schemas.microsoft.com/office/powerpoint/2010/main" val="139055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23" grpId="0" animBg="1"/>
      <p:bldP spid="25" grpId="0"/>
      <p:bldP spid="26" grpId="0"/>
      <p:bldP spid="27" grpId="0"/>
      <p:bldP spid="31" grpId="0" animBg="1"/>
      <p:bldP spid="32" grpId="0" animBg="1"/>
      <p:bldP spid="34" grpId="0" animBg="1"/>
      <p:bldP spid="56" grpId="0" animBg="1"/>
      <p:bldP spid="57" grpId="0" animBg="1"/>
      <p:bldP spid="58" grpId="0" animBg="1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5674-826C-234F-A14F-C91DA6F3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DA0B-79C2-6740-96A1-A52CDB58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4" y="1165302"/>
            <a:ext cx="5006898" cy="4374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But how to choose the batch size?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46685F-92FB-5E49-88F1-5A1E74736B62}"/>
              </a:ext>
            </a:extLst>
          </p:cNvPr>
          <p:cNvGrpSpPr/>
          <p:nvPr/>
        </p:nvGrpSpPr>
        <p:grpSpPr>
          <a:xfrm>
            <a:off x="5086795" y="1888533"/>
            <a:ext cx="2266057" cy="968187"/>
            <a:chOff x="5318084" y="1839558"/>
            <a:chExt cx="2266057" cy="96818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27F1AB-5991-9942-BA70-AD18A848C6DC}"/>
                </a:ext>
              </a:extLst>
            </p:cNvPr>
            <p:cNvGrpSpPr/>
            <p:nvPr/>
          </p:nvGrpSpPr>
          <p:grpSpPr>
            <a:xfrm>
              <a:off x="5318084" y="1839558"/>
              <a:ext cx="2266057" cy="968187"/>
              <a:chOff x="5318084" y="1839558"/>
              <a:chExt cx="2266057" cy="96818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084B3AE-5FE5-6E40-946A-59571098F7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8084" y="1839558"/>
                <a:ext cx="1" cy="968187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47857AB-668A-2B40-8FDB-66176A55CA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9132" y="2796987"/>
                <a:ext cx="2265009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A951A-3746-754E-81C3-A6956E0C9B70}"/>
                </a:ext>
              </a:extLst>
            </p:cNvPr>
            <p:cNvSpPr/>
            <p:nvPr/>
          </p:nvSpPr>
          <p:spPr bwMode="auto">
            <a:xfrm>
              <a:off x="5604734" y="2312893"/>
              <a:ext cx="150607" cy="4840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8CF689-B263-D046-BB6A-FCE1B03383A8}"/>
                </a:ext>
              </a:extLst>
            </p:cNvPr>
            <p:cNvSpPr/>
            <p:nvPr/>
          </p:nvSpPr>
          <p:spPr bwMode="auto">
            <a:xfrm>
              <a:off x="6158671" y="2312893"/>
              <a:ext cx="150607" cy="4840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17C832-DC56-9340-A9DD-A7613C9CEDB0}"/>
                </a:ext>
              </a:extLst>
            </p:cNvPr>
            <p:cNvSpPr/>
            <p:nvPr/>
          </p:nvSpPr>
          <p:spPr bwMode="auto">
            <a:xfrm>
              <a:off x="6690568" y="2312893"/>
              <a:ext cx="150607" cy="4840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EB7EF6-96A3-3A40-90A6-785F985E3BF1}"/>
                </a:ext>
              </a:extLst>
            </p:cNvPr>
            <p:cNvSpPr/>
            <p:nvPr/>
          </p:nvSpPr>
          <p:spPr bwMode="auto">
            <a:xfrm>
              <a:off x="7202245" y="2323649"/>
              <a:ext cx="150607" cy="4840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5AC183F-4A9E-2E48-95E5-9E6DF423D99A}"/>
              </a:ext>
            </a:extLst>
          </p:cNvPr>
          <p:cNvGrpSpPr/>
          <p:nvPr/>
        </p:nvGrpSpPr>
        <p:grpSpPr>
          <a:xfrm>
            <a:off x="5086795" y="3320544"/>
            <a:ext cx="2266057" cy="1000820"/>
            <a:chOff x="5086795" y="3253688"/>
            <a:chExt cx="2266057" cy="10008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7A353-8C4E-D34C-889D-AF5BF65F2DF6}"/>
                </a:ext>
              </a:extLst>
            </p:cNvPr>
            <p:cNvSpPr/>
            <p:nvPr/>
          </p:nvSpPr>
          <p:spPr bwMode="auto">
            <a:xfrm>
              <a:off x="5373445" y="4152453"/>
              <a:ext cx="150607" cy="80004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D8F5A1-2BEB-D746-AAF6-ECDBFDB598BF}"/>
                </a:ext>
              </a:extLst>
            </p:cNvPr>
            <p:cNvSpPr/>
            <p:nvPr/>
          </p:nvSpPr>
          <p:spPr bwMode="auto">
            <a:xfrm>
              <a:off x="5927381" y="3979453"/>
              <a:ext cx="150608" cy="275055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8C2978-8EF9-8C41-8C35-99D129AD9E64}"/>
                </a:ext>
              </a:extLst>
            </p:cNvPr>
            <p:cNvSpPr/>
            <p:nvPr/>
          </p:nvSpPr>
          <p:spPr bwMode="auto">
            <a:xfrm>
              <a:off x="6462864" y="3732675"/>
              <a:ext cx="154922" cy="500315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8BD236-FBD1-CB4C-8173-39D5B8FCBE20}"/>
                </a:ext>
              </a:extLst>
            </p:cNvPr>
            <p:cNvSpPr/>
            <p:nvPr/>
          </p:nvSpPr>
          <p:spPr bwMode="auto">
            <a:xfrm>
              <a:off x="6970956" y="3253688"/>
              <a:ext cx="150607" cy="978769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BF01FD-D45F-D049-BA5B-95EC740E1636}"/>
                </a:ext>
              </a:extLst>
            </p:cNvPr>
            <p:cNvGrpSpPr/>
            <p:nvPr/>
          </p:nvGrpSpPr>
          <p:grpSpPr>
            <a:xfrm>
              <a:off x="5086795" y="3286321"/>
              <a:ext cx="2266057" cy="968187"/>
              <a:chOff x="5318084" y="1839558"/>
              <a:chExt cx="2266057" cy="9681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D6343B-B4B1-1948-9A7D-303121556C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8084" y="1839558"/>
                <a:ext cx="1" cy="968187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F92C4BA-C12D-B344-AC51-3455B5CDBC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9132" y="2796987"/>
                <a:ext cx="2265009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F39E6A1-54DF-EA49-BE76-734CF2F91B3A}"/>
              </a:ext>
            </a:extLst>
          </p:cNvPr>
          <p:cNvGrpSpPr/>
          <p:nvPr/>
        </p:nvGrpSpPr>
        <p:grpSpPr>
          <a:xfrm>
            <a:off x="5087318" y="4794699"/>
            <a:ext cx="2266057" cy="968187"/>
            <a:chOff x="5086795" y="4724035"/>
            <a:chExt cx="2266057" cy="96818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3C5ECF-F550-BC4E-8ECD-93D867EBCC58}"/>
                </a:ext>
              </a:extLst>
            </p:cNvPr>
            <p:cNvSpPr/>
            <p:nvPr/>
          </p:nvSpPr>
          <p:spPr bwMode="auto">
            <a:xfrm>
              <a:off x="6962887" y="4909857"/>
              <a:ext cx="150194" cy="771605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923EFA2-2A14-3745-8269-952F8C304CBB}"/>
                </a:ext>
              </a:extLst>
            </p:cNvPr>
            <p:cNvSpPr/>
            <p:nvPr/>
          </p:nvSpPr>
          <p:spPr bwMode="auto">
            <a:xfrm>
              <a:off x="6465373" y="5040017"/>
              <a:ext cx="151890" cy="630687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05E962-4746-D846-BF93-CE05B05694BF}"/>
                </a:ext>
              </a:extLst>
            </p:cNvPr>
            <p:cNvSpPr/>
            <p:nvPr/>
          </p:nvSpPr>
          <p:spPr bwMode="auto">
            <a:xfrm>
              <a:off x="5926740" y="5129216"/>
              <a:ext cx="151890" cy="556452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30CA0FC-EFC8-5B42-8E04-41D25671DC6F}"/>
                </a:ext>
              </a:extLst>
            </p:cNvPr>
            <p:cNvSpPr/>
            <p:nvPr/>
          </p:nvSpPr>
          <p:spPr bwMode="auto">
            <a:xfrm>
              <a:off x="5420888" y="5220493"/>
              <a:ext cx="155986" cy="460969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B7182E-BC89-A748-8508-AC5D74DE5219}"/>
                </a:ext>
              </a:extLst>
            </p:cNvPr>
            <p:cNvGrpSpPr/>
            <p:nvPr/>
          </p:nvGrpSpPr>
          <p:grpSpPr>
            <a:xfrm>
              <a:off x="5086795" y="4724035"/>
              <a:ext cx="2266057" cy="968187"/>
              <a:chOff x="5318084" y="1839558"/>
              <a:chExt cx="2266057" cy="9681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B9F9B14-7DC3-AE43-97A9-C7221B4966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8084" y="1839558"/>
                <a:ext cx="1" cy="968187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6758592-1248-0446-A487-D1272207BC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19132" y="2796987"/>
                <a:ext cx="2265009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C3FCF90-F90D-2E4D-BB33-104BBFE29AEC}"/>
              </a:ext>
            </a:extLst>
          </p:cNvPr>
          <p:cNvSpPr txBox="1"/>
          <p:nvPr/>
        </p:nvSpPr>
        <p:spPr>
          <a:xfrm>
            <a:off x="793446" y="1845857"/>
            <a:ext cx="376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lvl="1"/>
            <a:r>
              <a:rPr lang="en-US" b="1" i="1" dirty="0"/>
              <a:t>Arithmetic grid: </a:t>
            </a:r>
          </a:p>
          <a:p>
            <a:pPr marL="508000" lvl="1" indent="-285750">
              <a:buFont typeface="Arial" panose="020B0604020202020204" pitchFamily="34" charset="0"/>
              <a:buChar char="•"/>
            </a:pPr>
            <a:r>
              <a:rPr lang="en-US" dirty="0"/>
              <a:t>Each batch size is the same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CBF74F-7069-EF45-82F7-3B3743BF3303}"/>
              </a:ext>
            </a:extLst>
          </p:cNvPr>
          <p:cNvSpPr txBox="1"/>
          <p:nvPr/>
        </p:nvSpPr>
        <p:spPr>
          <a:xfrm>
            <a:off x="707302" y="3398034"/>
            <a:ext cx="3937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lvl="1" indent="0">
              <a:buNone/>
            </a:pPr>
            <a:r>
              <a:rPr lang="en-US" b="1" i="1" dirty="0"/>
              <a:t>Geometric grid:</a:t>
            </a:r>
          </a:p>
          <a:p>
            <a:pPr marL="508000" lvl="1" indent="-285750">
              <a:buFont typeface="Arial" panose="020B0604020202020204" pitchFamily="34" charset="0"/>
              <a:buChar char="•"/>
            </a:pPr>
            <a:r>
              <a:rPr lang="en-US" dirty="0"/>
              <a:t>Batch size grows geometrically</a:t>
            </a:r>
          </a:p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69FF61-8FBC-9247-9E62-743E05B2F586}"/>
              </a:ext>
            </a:extLst>
          </p:cNvPr>
          <p:cNvSpPr txBox="1"/>
          <p:nvPr/>
        </p:nvSpPr>
        <p:spPr>
          <a:xfrm>
            <a:off x="707302" y="4673213"/>
            <a:ext cx="420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0" lvl="1" indent="0">
              <a:buNone/>
            </a:pPr>
            <a:r>
              <a:rPr lang="en-US" b="1" i="1" dirty="0"/>
              <a:t>Minimax grid:</a:t>
            </a:r>
          </a:p>
          <a:p>
            <a:pPr marL="508000" lvl="1" indent="-285750">
              <a:buFont typeface="Arial" panose="020B0604020202020204" pitchFamily="34" charset="0"/>
              <a:buChar char="•"/>
            </a:pPr>
            <a:r>
              <a:rPr lang="en-US" dirty="0"/>
              <a:t>Batch size set to minimize the possible loss for a worst case scenario</a:t>
            </a:r>
          </a:p>
        </p:txBody>
      </p:sp>
    </p:spTree>
    <p:extLst>
      <p:ext uri="{BB962C8B-B14F-4D97-AF65-F5344CB8AC3E}">
        <p14:creationId xmlns:p14="http://schemas.microsoft.com/office/powerpoint/2010/main" val="165386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4D3C-AC5D-A944-904F-E9BFF67C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07FC-A195-C44B-BDD9-02AABE0F0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52707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determine how effective this method performs under more realistic survey settings, created a simulation (runs=1,000) modeling hypothetical survey responses as a sequence of Bernoulli trials.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Parameters</a:t>
            </a:r>
          </a:p>
          <a:p>
            <a:pPr lvl="1"/>
            <a:r>
              <a:rPr lang="en-US" dirty="0"/>
              <a:t>Sample size</a:t>
            </a:r>
          </a:p>
          <a:p>
            <a:pPr lvl="2"/>
            <a:r>
              <a:rPr lang="en-US" dirty="0"/>
              <a:t>1000, 2000, 5000</a:t>
            </a:r>
          </a:p>
          <a:p>
            <a:pPr lvl="1"/>
            <a:r>
              <a:rPr lang="en-US" dirty="0"/>
              <a:t># Batches</a:t>
            </a:r>
          </a:p>
          <a:p>
            <a:pPr lvl="2"/>
            <a:r>
              <a:rPr lang="en-US" dirty="0"/>
              <a:t>2, 3, 4, 5</a:t>
            </a:r>
          </a:p>
          <a:p>
            <a:pPr lvl="1"/>
            <a:r>
              <a:rPr lang="en-US" dirty="0"/>
              <a:t>Treatment Difference</a:t>
            </a:r>
          </a:p>
          <a:p>
            <a:pPr lvl="2"/>
            <a:r>
              <a:rPr lang="en-US" dirty="0"/>
              <a:t>0.01, 0.05, 0.10, 0.15, 0.20</a:t>
            </a:r>
          </a:p>
          <a:p>
            <a:pPr lvl="2"/>
            <a:r>
              <a:rPr lang="en-US" dirty="0"/>
              <a:t>Base response rate = 50%</a:t>
            </a:r>
          </a:p>
          <a:p>
            <a:pPr lvl="1"/>
            <a:r>
              <a:rPr lang="en-US" dirty="0"/>
              <a:t>“Grid”</a:t>
            </a:r>
          </a:p>
          <a:p>
            <a:pPr lvl="2"/>
            <a:r>
              <a:rPr lang="en-US" dirty="0"/>
              <a:t>Arithmetic, geometric, minimax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2F323-C799-274B-95EB-3FE00308A8FC}"/>
              </a:ext>
            </a:extLst>
          </p:cNvPr>
          <p:cNvSpPr txBox="1"/>
          <p:nvPr/>
        </p:nvSpPr>
        <p:spPr>
          <a:xfrm>
            <a:off x="4765638" y="1828799"/>
            <a:ext cx="3399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b="1" dirty="0"/>
              <a:t>Outcomes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Response Rates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Bandits vs. “Experimental” setting</a:t>
            </a:r>
          </a:p>
          <a:p>
            <a:pPr marL="1200150" lvl="2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1_RTI Corporate">
  <a:themeElements>
    <a:clrScheme name="RTI Theme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85295"/>
      </a:accent1>
      <a:accent2>
        <a:srgbClr val="D06F1A"/>
      </a:accent2>
      <a:accent3>
        <a:srgbClr val="B1953A"/>
      </a:accent3>
      <a:accent4>
        <a:srgbClr val="FFC525"/>
      </a:accent4>
      <a:accent5>
        <a:srgbClr val="5D9732"/>
      </a:accent5>
      <a:accent6>
        <a:srgbClr val="4F2683"/>
      </a:accent6>
      <a:hlink>
        <a:srgbClr val="0045C7"/>
      </a:hlink>
      <a:folHlink>
        <a:srgbClr val="5D6EC9"/>
      </a:folHlink>
    </a:clrScheme>
    <a:fontScheme name="Custom Desig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TI_Corporate_Template(2)" id="{94CF4F71-62C5-A142-A667-C8083AFEB5D7}" vid="{28A7E8C7-462B-6444-B374-9AE6A3F1826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9186</TotalTime>
  <Words>946</Words>
  <Application>Microsoft Macintosh PowerPoint</Application>
  <PresentationFormat>On-screen Show (4:3)</PresentationFormat>
  <Paragraphs>151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Cambria Math</vt:lpstr>
      <vt:lpstr>Wingdings</vt:lpstr>
      <vt:lpstr>1_RTI Corporate</vt:lpstr>
      <vt:lpstr>Machine Learning  in ART Designs </vt:lpstr>
      <vt:lpstr>Nonresponse in Surveys</vt:lpstr>
      <vt:lpstr>Responsive Survey Design</vt:lpstr>
      <vt:lpstr>Alternatives?</vt:lpstr>
      <vt:lpstr>Stochastic Bandit Problems</vt:lpstr>
      <vt:lpstr>The Survey Setting</vt:lpstr>
      <vt:lpstr>Batched Bandit Problems (Perchet et al. 2016)</vt:lpstr>
      <vt:lpstr>Batch Size</vt:lpstr>
      <vt:lpstr>Simulation</vt:lpstr>
      <vt:lpstr>Response Rates:  Batched Bandits vs Experiment</vt:lpstr>
      <vt:lpstr>Discussion</vt:lpstr>
      <vt:lpstr>RTI International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RTI Overview 8/13/2018</dc:title>
  <dc:subject/>
  <dc:creator>Branigan, MaryBeth</dc:creator>
  <cp:keywords>standard format</cp:keywords>
  <dc:description/>
  <cp:lastModifiedBy>Chew, Rob</cp:lastModifiedBy>
  <cp:revision>190</cp:revision>
  <dcterms:modified xsi:type="dcterms:W3CDTF">2018-12-05T16:50:37Z</dcterms:modified>
  <cp:category/>
</cp:coreProperties>
</file>