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3.jpg" ContentType="image/jpe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8" r:id="rId3"/>
    <p:sldId id="257" r:id="rId4"/>
    <p:sldId id="288" r:id="rId5"/>
    <p:sldId id="310" r:id="rId6"/>
    <p:sldId id="282" r:id="rId7"/>
    <p:sldId id="311" r:id="rId8"/>
    <p:sldId id="287" r:id="rId9"/>
    <p:sldId id="319" r:id="rId10"/>
    <p:sldId id="320" r:id="rId11"/>
    <p:sldId id="269" r:id="rId12"/>
    <p:sldId id="323" r:id="rId13"/>
    <p:sldId id="305" r:id="rId14"/>
    <p:sldId id="316" r:id="rId15"/>
    <p:sldId id="306" r:id="rId16"/>
    <p:sldId id="308" r:id="rId17"/>
    <p:sldId id="324" r:id="rId18"/>
    <p:sldId id="307" r:id="rId19"/>
    <p:sldId id="321" r:id="rId20"/>
    <p:sldId id="309" r:id="rId21"/>
    <p:sldId id="294" r:id="rId22"/>
    <p:sldId id="299" r:id="rId23"/>
    <p:sldId id="271" r:id="rId24"/>
    <p:sldId id="291" r:id="rId25"/>
    <p:sldId id="301" r:id="rId26"/>
    <p:sldId id="273" r:id="rId27"/>
    <p:sldId id="322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806" autoAdjust="0"/>
  </p:normalViewPr>
  <p:slideViewPr>
    <p:cSldViewPr>
      <p:cViewPr varScale="1">
        <p:scale>
          <a:sx n="54" d="100"/>
          <a:sy n="54" d="100"/>
        </p:scale>
        <p:origin x="1638" y="3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97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344" y="2"/>
            <a:ext cx="3037840" cy="46697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4D3F0A6-F92B-483D-B239-6ADBB8B24ABA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429"/>
            <a:ext cx="3037840" cy="4669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344" y="8829429"/>
            <a:ext cx="3037840" cy="4669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3A43B63-46B9-4E28-88E2-15739C96A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9280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519" y="4473472"/>
            <a:ext cx="5607362" cy="366087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I’ll first talk about searching for commodities.</a:t>
            </a:r>
          </a:p>
        </p:txBody>
      </p:sp>
    </p:spTree>
    <p:extLst>
      <p:ext uri="{BB962C8B-B14F-4D97-AF65-F5344CB8AC3E}">
        <p14:creationId xmlns:p14="http://schemas.microsoft.com/office/powerpoint/2010/main" val="255659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 fontScale="25000" lnSpcReduction="20000"/>
          </a:bodyPr>
          <a:lstStyle/>
          <a:p>
            <a:pPr marL="127000" indent="0">
              <a:spcAft>
                <a:spcPts val="1000"/>
              </a:spcAft>
              <a:buSzPts val="1600"/>
              <a:buFont typeface="Arial" panose="020B0604020202020204" pitchFamily="34" charset="0"/>
              <a:buNone/>
            </a:pPr>
            <a:r>
              <a:rPr lang="en-US" sz="1200" dirty="0">
                <a:ea typeface="Libre Franklin"/>
                <a:cs typeface="Libre Franklin"/>
                <a:sym typeface="Libre Franklin"/>
              </a:rPr>
              <a:t>As you can see from the questionnaire, we ask for Standard Classification of Transported Goods (SCTG) and a description. Respondents essentially take that description and match it to 1 of 514 SCTG code. What also makes this more painful is that these codes are not used by industry. But, we need some kind of classification method to produce estimates. </a:t>
            </a:r>
          </a:p>
        </p:txBody>
      </p:sp>
    </p:spTree>
    <p:extLst>
      <p:ext uri="{BB962C8B-B14F-4D97-AF65-F5344CB8AC3E}">
        <p14:creationId xmlns:p14="http://schemas.microsoft.com/office/powerpoint/2010/main" val="2701147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 fontScale="25000" lnSpcReduction="20000"/>
          </a:bodyPr>
          <a:lstStyle/>
          <a:p>
            <a:pPr marL="127000" indent="0">
              <a:spcAft>
                <a:spcPts val="1000"/>
              </a:spcAft>
              <a:buSzPts val="1600"/>
              <a:buFont typeface="Arial" panose="020B0604020202020204" pitchFamily="34" charset="0"/>
              <a:buNone/>
            </a:pPr>
            <a:r>
              <a:rPr lang="en-US" sz="1200" dirty="0">
                <a:ea typeface="Libre Franklin"/>
                <a:cs typeface="Libre Franklin"/>
                <a:sym typeface="Libre Franklin"/>
              </a:rPr>
              <a:t>1 sec - Use a segue to next slide. </a:t>
            </a:r>
          </a:p>
        </p:txBody>
      </p:sp>
    </p:spTree>
    <p:extLst>
      <p:ext uri="{BB962C8B-B14F-4D97-AF65-F5344CB8AC3E}">
        <p14:creationId xmlns:p14="http://schemas.microsoft.com/office/powerpoint/2010/main" val="2357636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 fontScale="25000" lnSpcReduction="20000"/>
          </a:bodyPr>
          <a:lstStyle/>
          <a:p>
            <a:r>
              <a:rPr lang="en-US" dirty="0"/>
              <a:t>Here are some SCTG resources – PDF and online search tool (was made ad hoc). Use the pig/hog example.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3092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Semi-supervised – because uses some unlabeled data (doesn’t have SCTG); classifier model</a:t>
            </a:r>
          </a:p>
        </p:txBody>
      </p:sp>
    </p:spTree>
    <p:extLst>
      <p:ext uri="{BB962C8B-B14F-4D97-AF65-F5344CB8AC3E}">
        <p14:creationId xmlns:p14="http://schemas.microsoft.com/office/powerpoint/2010/main" val="3595055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dk1"/>
                </a:solidFill>
                <a:ea typeface="Libre Franklin"/>
                <a:cs typeface="Libre Franklin"/>
                <a:sym typeface="Libre Franklin"/>
              </a:rPr>
              <a:t>Consider all variables that benefit the algorithm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1805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 fontScale="25000" lnSpcReduction="20000"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809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We need to looks at this from an industry-level since that’s how we sample. As you can see, accuracy varies by industry. For example, manufacturing can match to 70% of the descriptions for that industry. Similar to the model performance, these estimates are effected by respondents’ reported SCTG being the truth deck. </a:t>
            </a:r>
          </a:p>
        </p:txBody>
      </p:sp>
    </p:spTree>
    <p:extLst>
      <p:ext uri="{BB962C8B-B14F-4D97-AF65-F5344CB8AC3E}">
        <p14:creationId xmlns:p14="http://schemas.microsoft.com/office/powerpoint/2010/main" val="4036055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CFS analyst team uses it as an aid, to look up potential SCTG codes for a given NAICS/description combination</a:t>
            </a:r>
            <a:endParaRPr lang="en-US" sz="1200" dirty="0">
              <a:solidFill>
                <a:schemeClr val="dk1"/>
              </a:solidFill>
              <a:ea typeface="Libre Franklin"/>
              <a:cs typeface="Libre Franklin"/>
              <a:sym typeface="Libre Franklin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4338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519" y="4473472"/>
            <a:ext cx="5607362" cy="366087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Line separates Census/Respondent. It’s very difficult for businesses to find these commodities codes.</a:t>
            </a:r>
          </a:p>
        </p:txBody>
      </p:sp>
    </p:spTree>
    <p:extLst>
      <p:ext uri="{BB962C8B-B14F-4D97-AF65-F5344CB8AC3E}">
        <p14:creationId xmlns:p14="http://schemas.microsoft.com/office/powerpoint/2010/main" val="474580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 fontScale="25000" lnSpcReduction="20000"/>
          </a:bodyPr>
          <a:lstStyle/>
          <a:p>
            <a:r>
              <a:rPr lang="en-US" dirty="0"/>
              <a:t>A little background. Also, Auxiliary establishments are included such as warehouses and distribution centers.</a:t>
            </a:r>
          </a:p>
        </p:txBody>
      </p:sp>
    </p:spTree>
    <p:extLst>
      <p:ext uri="{BB962C8B-B14F-4D97-AF65-F5344CB8AC3E}">
        <p14:creationId xmlns:p14="http://schemas.microsoft.com/office/powerpoint/2010/main" val="27041463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519" y="4473472"/>
            <a:ext cx="5607362" cy="36608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990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519" y="4473472"/>
            <a:ext cx="5607362" cy="366087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369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519" y="4473472"/>
            <a:ext cx="5607362" cy="3660878"/>
          </a:xfrm>
          <a:prstGeom prst="rect">
            <a:avLst/>
          </a:prstGeom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an integrated management system (talk about value and mode) used by large establishments – especially enterprises. There are many vendors – Oracle, SAP, Microsoft, etc.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041361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 fontScale="25000" lnSpcReduction="20000"/>
          </a:bodyPr>
          <a:lstStyle/>
          <a:p>
            <a:r>
              <a:rPr lang="en-US" dirty="0"/>
              <a:t>This example is 1 of 3 projects that was awarded.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47158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519" y="4473472"/>
            <a:ext cx="5607362" cy="366087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Companies know there’s a better way. Click a button and the companies data (for multi-establishments) are sent to the government. </a:t>
            </a:r>
          </a:p>
        </p:txBody>
      </p:sp>
    </p:spTree>
    <p:extLst>
      <p:ext uri="{BB962C8B-B14F-4D97-AF65-F5344CB8AC3E}">
        <p14:creationId xmlns:p14="http://schemas.microsoft.com/office/powerpoint/2010/main" val="26168048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519" y="4473472"/>
            <a:ext cx="5607362" cy="366087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804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75673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dirty="0"/>
              <a:t>Will respondents provide more data, more often, if burden is reduced? Other incentives needed? Mandatory reporting is very helpful but how far will it take us?</a:t>
            </a:r>
          </a:p>
        </p:txBody>
      </p:sp>
    </p:spTree>
    <p:extLst>
      <p:ext uri="{BB962C8B-B14F-4D97-AF65-F5344CB8AC3E}">
        <p14:creationId xmlns:p14="http://schemas.microsoft.com/office/powerpoint/2010/main" val="1134587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519" y="4473472"/>
            <a:ext cx="5607362" cy="366087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They do this 4 times since reporting is quarterly for the 1 year.</a:t>
            </a:r>
          </a:p>
        </p:txBody>
      </p:sp>
    </p:spTree>
    <p:extLst>
      <p:ext uri="{BB962C8B-B14F-4D97-AF65-F5344CB8AC3E}">
        <p14:creationId xmlns:p14="http://schemas.microsoft.com/office/powerpoint/2010/main" val="1955404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r>
              <a:rPr lang="en-US" sz="1200" dirty="0"/>
              <a:t>Publish millions of rows of data</a:t>
            </a:r>
          </a:p>
        </p:txBody>
      </p:sp>
    </p:spTree>
    <p:extLst>
      <p:ext uri="{BB962C8B-B14F-4D97-AF65-F5344CB8AC3E}">
        <p14:creationId xmlns:p14="http://schemas.microsoft.com/office/powerpoint/2010/main" val="3950206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FFA9B-9A89-4BFE-B3BE-3AD69A002E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29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Computational power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FFA9B-9A89-4BFE-B3BE-3AD69A002E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4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519" y="4473472"/>
            <a:ext cx="5607362" cy="366087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Room for improvement especially with data collection.</a:t>
            </a:r>
          </a:p>
        </p:txBody>
      </p:sp>
    </p:spTree>
    <p:extLst>
      <p:ext uri="{BB962C8B-B14F-4D97-AF65-F5344CB8AC3E}">
        <p14:creationId xmlns:p14="http://schemas.microsoft.com/office/powerpoint/2010/main" val="352378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519" y="4473472"/>
            <a:ext cx="5607362" cy="366087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I’m going to talk about how these 2 items will reduce respondent burden.</a:t>
            </a:r>
          </a:p>
        </p:txBody>
      </p:sp>
    </p:spTree>
    <p:extLst>
      <p:ext uri="{BB962C8B-B14F-4D97-AF65-F5344CB8AC3E}">
        <p14:creationId xmlns:p14="http://schemas.microsoft.com/office/powerpoint/2010/main" val="3842108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540719" y="6400800"/>
            <a:ext cx="1950990" cy="2514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1997" y="632806"/>
            <a:ext cx="7140004" cy="419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9591" y="1603957"/>
            <a:ext cx="7564817" cy="470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Julie.Parker@dot.gov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907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9841" y="1787334"/>
            <a:ext cx="8624570" cy="4616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latin typeface="Calibri"/>
                <a:cs typeface="Calibri"/>
              </a:rPr>
              <a:t>Alternative Approaches for Measuring the Movement of Goods in the United States</a:t>
            </a:r>
          </a:p>
          <a:p>
            <a:pPr algn="ctr">
              <a:lnSpc>
                <a:spcPct val="100000"/>
              </a:lnSpc>
            </a:pPr>
            <a:endParaRPr lang="en-US" sz="4800" b="1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lang="en-US" sz="3600" dirty="0">
                <a:latin typeface="Calibri"/>
                <a:cs typeface="Calibri"/>
              </a:rPr>
              <a:t>Julie Parker</a:t>
            </a:r>
          </a:p>
          <a:p>
            <a:pPr algn="ctr">
              <a:lnSpc>
                <a:spcPct val="100000"/>
              </a:lnSpc>
            </a:pPr>
            <a:r>
              <a:rPr lang="en-US" sz="3600" dirty="0">
                <a:latin typeface="Calibri"/>
                <a:cs typeface="Calibri"/>
              </a:rPr>
              <a:t>Bureau of Transportation Statistics</a:t>
            </a:r>
          </a:p>
          <a:p>
            <a:pPr algn="ctr"/>
            <a:r>
              <a:rPr lang="en-US" sz="3600" dirty="0">
                <a:cs typeface="Calibri"/>
              </a:rPr>
              <a:t>October 27,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5FCFE26-80C6-494E-B4A8-EE999A3F8F06}"/>
              </a:ext>
            </a:extLst>
          </p:cNvPr>
          <p:cNvSpPr/>
          <p:nvPr/>
        </p:nvSpPr>
        <p:spPr>
          <a:xfrm>
            <a:off x="141419" y="1403723"/>
            <a:ext cx="2895600" cy="17058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Questionnaire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88F01F5-0369-400E-8860-FF23EF02F090}"/>
              </a:ext>
            </a:extLst>
          </p:cNvPr>
          <p:cNvSpPr/>
          <p:nvPr/>
        </p:nvSpPr>
        <p:spPr>
          <a:xfrm>
            <a:off x="457200" y="4159454"/>
            <a:ext cx="2264038" cy="1784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Census receives data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A17531E-05E9-439F-984D-039EBD17C465}"/>
              </a:ext>
            </a:extLst>
          </p:cNvPr>
          <p:cNvCxnSpPr>
            <a:cxnSpLocks/>
            <a:stCxn id="2" idx="6"/>
            <a:endCxn id="5" idx="1"/>
          </p:cNvCxnSpPr>
          <p:nvPr/>
        </p:nvCxnSpPr>
        <p:spPr>
          <a:xfrm>
            <a:off x="3037019" y="2256631"/>
            <a:ext cx="818782" cy="994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4458BA96-4C20-44C1-A83F-AA73A5C90B28}"/>
              </a:ext>
            </a:extLst>
          </p:cNvPr>
          <p:cNvSpPr/>
          <p:nvPr/>
        </p:nvSpPr>
        <p:spPr>
          <a:xfrm>
            <a:off x="3855801" y="1391696"/>
            <a:ext cx="1648398" cy="1731858"/>
          </a:xfrm>
          <a:prstGeom prst="rect">
            <a:avLst/>
          </a:prstGeom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Extract shipment data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723432-B8F1-4A98-A3D9-A17D1A54D6A3}"/>
              </a:ext>
            </a:extLst>
          </p:cNvPr>
          <p:cNvSpPr/>
          <p:nvPr/>
        </p:nvSpPr>
        <p:spPr>
          <a:xfrm>
            <a:off x="3838002" y="4159455"/>
            <a:ext cx="2011680" cy="1784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Enter data into online questionnaire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FEA9DFE-1189-4718-B334-5B66370BB2C4}"/>
              </a:ext>
            </a:extLst>
          </p:cNvPr>
          <p:cNvCxnSpPr>
            <a:cxnSpLocks/>
            <a:stCxn id="5" idx="3"/>
            <a:endCxn id="29" idx="1"/>
          </p:cNvCxnSpPr>
          <p:nvPr/>
        </p:nvCxnSpPr>
        <p:spPr>
          <a:xfrm flipV="1">
            <a:off x="5504199" y="2256630"/>
            <a:ext cx="1201400" cy="995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4E26667-2079-4D7D-99F1-AD2063B57853}"/>
              </a:ext>
            </a:extLst>
          </p:cNvPr>
          <p:cNvCxnSpPr>
            <a:cxnSpLocks/>
            <a:stCxn id="26" idx="1"/>
            <a:endCxn id="8" idx="3"/>
          </p:cNvCxnSpPr>
          <p:nvPr/>
        </p:nvCxnSpPr>
        <p:spPr>
          <a:xfrm flipH="1" flipV="1">
            <a:off x="5849682" y="5051527"/>
            <a:ext cx="855918" cy="7658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1A7B907-B068-472E-A97F-E605B5C49E38}"/>
              </a:ext>
            </a:extLst>
          </p:cNvPr>
          <p:cNvCxnSpPr>
            <a:cxnSpLocks/>
            <a:stCxn id="29" idx="2"/>
            <a:endCxn id="26" idx="0"/>
          </p:cNvCxnSpPr>
          <p:nvPr/>
        </p:nvCxnSpPr>
        <p:spPr>
          <a:xfrm>
            <a:off x="7614418" y="3165448"/>
            <a:ext cx="1" cy="984918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407F3C3-9212-44A9-B02D-CA36E3C7F672}"/>
              </a:ext>
            </a:extLst>
          </p:cNvPr>
          <p:cNvCxnSpPr>
            <a:cxnSpLocks/>
            <a:stCxn id="8" idx="1"/>
            <a:endCxn id="3" idx="6"/>
          </p:cNvCxnSpPr>
          <p:nvPr/>
        </p:nvCxnSpPr>
        <p:spPr>
          <a:xfrm flipH="1">
            <a:off x="2721238" y="5051527"/>
            <a:ext cx="1116764" cy="0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104685F-82C3-4B2F-99C1-F137FDDC0322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Reduce Respondent Burden</a:t>
            </a:r>
          </a:p>
        </p:txBody>
      </p:sp>
      <p:sp>
        <p:nvSpPr>
          <p:cNvPr id="49" name="object 2">
            <a:extLst>
              <a:ext uri="{FF2B5EF4-FFF2-40B4-BE49-F238E27FC236}">
                <a16:creationId xmlns:a16="http://schemas.microsoft.com/office/drawing/2014/main" id="{E4631DCC-65AD-445B-AE36-36B436577141}"/>
              </a:ext>
            </a:extLst>
          </p:cNvPr>
          <p:cNvSpPr/>
          <p:nvPr/>
        </p:nvSpPr>
        <p:spPr>
          <a:xfrm>
            <a:off x="457200" y="9906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1"/>
                </a:lnTo>
              </a:path>
            </a:pathLst>
          </a:custGeom>
          <a:ln w="25400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2F145E5-021A-4421-B531-74F179C10891}"/>
              </a:ext>
            </a:extLst>
          </p:cNvPr>
          <p:cNvSpPr/>
          <p:nvPr/>
        </p:nvSpPr>
        <p:spPr>
          <a:xfrm>
            <a:off x="6705600" y="4150366"/>
            <a:ext cx="1817637" cy="18176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Find commodity codes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20AD43A-A446-4F54-BA17-6620BD99CB35}"/>
              </a:ext>
            </a:extLst>
          </p:cNvPr>
          <p:cNvSpPr/>
          <p:nvPr/>
        </p:nvSpPr>
        <p:spPr>
          <a:xfrm>
            <a:off x="6705599" y="1347811"/>
            <a:ext cx="1817637" cy="18176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Sample shipments</a:t>
            </a:r>
          </a:p>
        </p:txBody>
      </p:sp>
      <p:sp>
        <p:nvSpPr>
          <p:cNvPr id="37" name="object 2">
            <a:extLst>
              <a:ext uri="{FF2B5EF4-FFF2-40B4-BE49-F238E27FC236}">
                <a16:creationId xmlns:a16="http://schemas.microsoft.com/office/drawing/2014/main" id="{1E771895-A5A2-433D-9C3A-F8E7DFBC7681}"/>
              </a:ext>
            </a:extLst>
          </p:cNvPr>
          <p:cNvSpPr/>
          <p:nvPr/>
        </p:nvSpPr>
        <p:spPr>
          <a:xfrm rot="16200000" flipV="1">
            <a:off x="-77850" y="2561538"/>
            <a:ext cx="4616654" cy="2152992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1"/>
                </a:lnTo>
              </a:path>
            </a:pathLst>
          </a:custGeom>
          <a:ln w="25400">
            <a:solidFill>
              <a:schemeClr val="accent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&quot;No&quot; Symbol 4">
            <a:extLst>
              <a:ext uri="{FF2B5EF4-FFF2-40B4-BE49-F238E27FC236}">
                <a16:creationId xmlns:a16="http://schemas.microsoft.com/office/drawing/2014/main" id="{38DB5B9C-D8E9-472B-B485-9AFB8349DD08}"/>
              </a:ext>
            </a:extLst>
          </p:cNvPr>
          <p:cNvSpPr/>
          <p:nvPr/>
        </p:nvSpPr>
        <p:spPr>
          <a:xfrm>
            <a:off x="6649257" y="4054535"/>
            <a:ext cx="1912905" cy="1961400"/>
          </a:xfrm>
          <a:prstGeom prst="noSmoking">
            <a:avLst>
              <a:gd name="adj" fmla="val 6690"/>
            </a:avLst>
          </a:prstGeom>
          <a:solidFill>
            <a:schemeClr val="accent2"/>
          </a:solidFill>
          <a:ln w="9525" cmpd="dbl"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CE88C4-155F-4DCC-8940-05BA5710D5CB}"/>
              </a:ext>
            </a:extLst>
          </p:cNvPr>
          <p:cNvSpPr txBox="1"/>
          <p:nvPr/>
        </p:nvSpPr>
        <p:spPr>
          <a:xfrm>
            <a:off x="1153980" y="3469788"/>
            <a:ext cx="193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 Census Bureau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C1AF8D-93C6-4867-A411-866E98B81EF4}"/>
              </a:ext>
            </a:extLst>
          </p:cNvPr>
          <p:cNvSpPr txBox="1"/>
          <p:nvPr/>
        </p:nvSpPr>
        <p:spPr>
          <a:xfrm>
            <a:off x="3657600" y="345683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Industry Respondent</a:t>
            </a:r>
          </a:p>
        </p:txBody>
      </p:sp>
    </p:spTree>
    <p:extLst>
      <p:ext uri="{BB962C8B-B14F-4D97-AF65-F5344CB8AC3E}">
        <p14:creationId xmlns:p14="http://schemas.microsoft.com/office/powerpoint/2010/main" val="1356337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9936" y="140643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1"/>
                </a:lnTo>
              </a:path>
            </a:pathLst>
          </a:custGeom>
          <a:ln w="25400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7717" y="203605"/>
            <a:ext cx="8229600" cy="1200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3900" spc="-10" dirty="0"/>
              <a:t>Standard Classification of Transported Goods (SCTG)</a:t>
            </a:r>
            <a:endParaRPr lang="en-US" sz="3900" dirty="0"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5" name="Google Shape;88;p16">
            <a:extLst>
              <a:ext uri="{FF2B5EF4-FFF2-40B4-BE49-F238E27FC236}">
                <a16:creationId xmlns:a16="http://schemas.microsoft.com/office/drawing/2014/main" id="{1F198BA2-5C1A-4119-AAE8-3705A8E6320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717" y="2144926"/>
            <a:ext cx="5896883" cy="36462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BF87AF-B873-4676-A7CF-7DCB2EBA55A1}"/>
              </a:ext>
            </a:extLst>
          </p:cNvPr>
          <p:cNvSpPr/>
          <p:nvPr/>
        </p:nvSpPr>
        <p:spPr>
          <a:xfrm>
            <a:off x="6477000" y="2590800"/>
            <a:ext cx="259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a typeface="Libre Franklin"/>
                <a:cs typeface="Libre Franklin"/>
                <a:sym typeface="Libre Franklin"/>
              </a:rPr>
              <a:t>514 SCTG codes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a typeface="Libre Franklin"/>
                <a:cs typeface="Libre Franklin"/>
                <a:sym typeface="Libre Franklin"/>
              </a:rPr>
              <a:t>Not used by Industries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a typeface="Libre Franklin"/>
                <a:cs typeface="Libre Franklin"/>
                <a:sym typeface="Libre Franklin"/>
              </a:rPr>
              <a:t>Classification needed</a:t>
            </a:r>
          </a:p>
        </p:txBody>
      </p:sp>
    </p:spTree>
    <p:extLst>
      <p:ext uri="{BB962C8B-B14F-4D97-AF65-F5344CB8AC3E}">
        <p14:creationId xmlns:p14="http://schemas.microsoft.com/office/powerpoint/2010/main" val="218558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9936" y="140643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1"/>
                </a:lnTo>
              </a:path>
            </a:pathLst>
          </a:custGeom>
          <a:ln w="25400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7717" y="203605"/>
            <a:ext cx="8229600" cy="1200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3900" spc="-10" dirty="0"/>
              <a:t>Standard Classification of Transported Goods (SCTG)</a:t>
            </a:r>
            <a:endParaRPr lang="en-US" sz="3900" dirty="0"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5" name="Google Shape;88;p16">
            <a:extLst>
              <a:ext uri="{FF2B5EF4-FFF2-40B4-BE49-F238E27FC236}">
                <a16:creationId xmlns:a16="http://schemas.microsoft.com/office/drawing/2014/main" id="{1F198BA2-5C1A-4119-AAE8-3705A8E6320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717" y="2144926"/>
            <a:ext cx="5896883" cy="36462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BF87AF-B873-4676-A7CF-7DCB2EBA55A1}"/>
              </a:ext>
            </a:extLst>
          </p:cNvPr>
          <p:cNvSpPr/>
          <p:nvPr/>
        </p:nvSpPr>
        <p:spPr>
          <a:xfrm>
            <a:off x="6477000" y="2590800"/>
            <a:ext cx="259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a typeface="Libre Franklin"/>
                <a:cs typeface="Libre Franklin"/>
                <a:sym typeface="Libre Franklin"/>
              </a:rPr>
              <a:t>514 SCTG codes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a typeface="Libre Franklin"/>
                <a:cs typeface="Libre Franklin"/>
                <a:sym typeface="Libre Franklin"/>
              </a:rPr>
              <a:t>Not used by Industries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a typeface="Libre Franklin"/>
                <a:cs typeface="Libre Franklin"/>
                <a:sym typeface="Libre Franklin"/>
              </a:rPr>
              <a:t>Classification needed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5C42FD1-5958-4B64-914C-62FB00033286}"/>
              </a:ext>
            </a:extLst>
          </p:cNvPr>
          <p:cNvSpPr/>
          <p:nvPr/>
        </p:nvSpPr>
        <p:spPr>
          <a:xfrm>
            <a:off x="427716" y="2971800"/>
            <a:ext cx="1401083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2588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9" y="1347313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1"/>
                </a:lnTo>
              </a:path>
            </a:pathLst>
          </a:custGeom>
          <a:ln w="25400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1997" y="632806"/>
            <a:ext cx="714000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4000" spc="-10" dirty="0"/>
              <a:t>SCTG Resources</a:t>
            </a:r>
            <a:endParaRPr sz="4000" spc="-1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045668A-B5D9-4816-884B-8835FA2666B3}"/>
              </a:ext>
            </a:extLst>
          </p:cNvPr>
          <p:cNvSpPr txBox="1">
            <a:spLocks/>
          </p:cNvSpPr>
          <p:nvPr/>
        </p:nvSpPr>
        <p:spPr>
          <a:xfrm>
            <a:off x="740874" y="865170"/>
            <a:ext cx="6443049" cy="48943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31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3200" kern="0" dirty="0">
              <a:solidFill>
                <a:srgbClr val="FF0000"/>
              </a:solidFill>
              <a:latin typeface="+mn-lt"/>
              <a:ea typeface="Dosis SemiBold"/>
              <a:cs typeface="Dosis SemiBold"/>
              <a:sym typeface="Dosis SemiBold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E5CAE5-7569-4CEE-AE20-A9EA4C9B6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51724"/>
            <a:ext cx="3590925" cy="467401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8374E2-136F-40FA-9303-626935ED378A}"/>
              </a:ext>
            </a:extLst>
          </p:cNvPr>
          <p:cNvSpPr txBox="1"/>
          <p:nvPr/>
        </p:nvSpPr>
        <p:spPr>
          <a:xfrm>
            <a:off x="3998796" y="1656159"/>
            <a:ext cx="510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Census Business Help Site – Search Tool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393936-6E46-4B8C-92EB-5B4FBAB48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399" y="2412094"/>
            <a:ext cx="5073719" cy="307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14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2F41F-1B08-492D-B0DC-4265C21D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997" y="632806"/>
            <a:ext cx="7140004" cy="615553"/>
          </a:xfrm>
        </p:spPr>
        <p:txBody>
          <a:bodyPr/>
          <a:lstStyle/>
          <a:p>
            <a:pPr algn="ctr"/>
            <a:r>
              <a:rPr lang="en-US" sz="4000" dirty="0"/>
              <a:t>Objective: Text Classification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BC8BC-5696-43BA-946D-B1770582D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446268"/>
            <a:ext cx="7772400" cy="984885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ea typeface="Libre Franklin"/>
                <a:cs typeface="Libre Franklin"/>
                <a:sym typeface="Libre Franklin"/>
              </a:rPr>
              <a:t>Create a Machine Learning Model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ea typeface="Libre Franklin"/>
                <a:cs typeface="Libre Franklin"/>
                <a:sym typeface="Libre Franklin"/>
              </a:rPr>
              <a:t>Assign SCTG code to shipment records</a:t>
            </a:r>
            <a:endParaRPr lang="en-US" sz="3200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57B2EC5F-620D-4AF6-AE92-1097226A01B3}"/>
              </a:ext>
            </a:extLst>
          </p:cNvPr>
          <p:cNvSpPr/>
          <p:nvPr/>
        </p:nvSpPr>
        <p:spPr>
          <a:xfrm>
            <a:off x="457199" y="1347313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1"/>
                </a:lnTo>
              </a:path>
            </a:pathLst>
          </a:custGeom>
          <a:ln w="25400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8" name="Picture 4" descr="Machine-learning">
            <a:extLst>
              <a:ext uri="{FF2B5EF4-FFF2-40B4-BE49-F238E27FC236}">
                <a16:creationId xmlns:a16="http://schemas.microsoft.com/office/drawing/2014/main" id="{E864000C-F58E-4A82-99E4-67B602552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6093392" cy="3505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91914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249022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1"/>
                </a:lnTo>
              </a:path>
            </a:pathLst>
          </a:custGeom>
          <a:ln w="25400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1997" y="632806"/>
            <a:ext cx="714000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4000" spc="-10" dirty="0"/>
              <a:t>SCTG Machine Learning Model</a:t>
            </a:r>
            <a:endParaRPr sz="4000" spc="-1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045668A-B5D9-4816-884B-8835FA2666B3}"/>
              </a:ext>
            </a:extLst>
          </p:cNvPr>
          <p:cNvSpPr txBox="1">
            <a:spLocks/>
          </p:cNvSpPr>
          <p:nvPr/>
        </p:nvSpPr>
        <p:spPr>
          <a:xfrm>
            <a:off x="687834" y="936171"/>
            <a:ext cx="6443049" cy="48943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31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3200" kern="0" dirty="0">
              <a:solidFill>
                <a:srgbClr val="FF0000"/>
              </a:solidFill>
              <a:latin typeface="+mn-lt"/>
              <a:ea typeface="Dosis SemiBold"/>
              <a:cs typeface="Dosis SemiBold"/>
              <a:sym typeface="Dosis Semi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8374E2-136F-40FA-9303-626935ED378A}"/>
              </a:ext>
            </a:extLst>
          </p:cNvPr>
          <p:cNvSpPr txBox="1"/>
          <p:nvPr/>
        </p:nvSpPr>
        <p:spPr>
          <a:xfrm>
            <a:off x="4953000" y="204232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0A3480-9D25-456C-9118-DF5F5C08C1FD}"/>
              </a:ext>
            </a:extLst>
          </p:cNvPr>
          <p:cNvSpPr/>
          <p:nvPr/>
        </p:nvSpPr>
        <p:spPr>
          <a:xfrm>
            <a:off x="457200" y="1425602"/>
            <a:ext cx="8229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4200" lvl="0" indent="-457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ea typeface="Libre Franklin"/>
                <a:cs typeface="Libre Franklin"/>
                <a:sym typeface="Libre Franklin"/>
              </a:rPr>
              <a:t>Training Data: </a:t>
            </a:r>
            <a:r>
              <a:rPr lang="en-US" sz="2800" dirty="0">
                <a:solidFill>
                  <a:schemeClr val="dk1"/>
                </a:solidFill>
                <a:ea typeface="Libre Franklin"/>
                <a:cs typeface="Libre Franklin"/>
                <a:sym typeface="Libre Franklin"/>
              </a:rPr>
              <a:t>360,000 from 500,000 shipments</a:t>
            </a:r>
          </a:p>
          <a:p>
            <a:pPr marL="1041400" lvl="1" indent="-457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ea typeface="Libre Franklin"/>
                <a:cs typeface="Libre Franklin"/>
                <a:sym typeface="Libre Franklin"/>
              </a:rPr>
              <a:t>6.4 million shipments from 2017 CFS</a:t>
            </a:r>
          </a:p>
          <a:p>
            <a:pPr marL="584200" lvl="0" indent="-457200"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dk1"/>
              </a:solidFill>
              <a:ea typeface="Libre Franklin"/>
              <a:cs typeface="Libre Franklin"/>
              <a:sym typeface="Libre Franklin"/>
            </a:endParaRPr>
          </a:p>
          <a:p>
            <a:pPr marL="584200" lvl="0" indent="-457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ea typeface="Libre Franklin"/>
                <a:cs typeface="Libre Franklin"/>
                <a:sym typeface="Libre Franklin"/>
              </a:rPr>
              <a:t>Machine Learning / Classification Algorithms: </a:t>
            </a:r>
            <a:r>
              <a:rPr lang="en-US" sz="2800" dirty="0">
                <a:solidFill>
                  <a:schemeClr val="dk1"/>
                </a:solidFill>
                <a:ea typeface="Libre Franklin"/>
                <a:cs typeface="Libre Franklin"/>
                <a:sym typeface="Libre Franklin"/>
              </a:rPr>
              <a:t>Natural Language Processing (Bag-of-Words), Logistic Regression (logit) Model, Grid Search CV</a:t>
            </a:r>
          </a:p>
          <a:p>
            <a:pPr marL="914400" lvl="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dk1"/>
              </a:solidFill>
              <a:ea typeface="Libre Franklin"/>
              <a:cs typeface="Libre Franklin"/>
              <a:sym typeface="Libre Franklin"/>
            </a:endParaRPr>
          </a:p>
          <a:p>
            <a:pPr marL="584200" lvl="0" indent="-457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ea typeface="Libre Franklin"/>
                <a:cs typeface="Libre Franklin"/>
                <a:sym typeface="Libre Franklin"/>
              </a:rPr>
              <a:t>Features: </a:t>
            </a:r>
            <a:r>
              <a:rPr lang="en-US" sz="2800" dirty="0">
                <a:solidFill>
                  <a:schemeClr val="dk1"/>
                </a:solidFill>
                <a:ea typeface="Libre Franklin"/>
                <a:cs typeface="Libre Franklin"/>
                <a:sym typeface="Libre Franklin"/>
              </a:rPr>
              <a:t>31 Variables, 514 SCTG Labels</a:t>
            </a:r>
          </a:p>
          <a:p>
            <a:pPr marL="1041400" lvl="1" indent="-457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ea typeface="Libre Franklin"/>
                <a:cs typeface="Libre Franklin"/>
                <a:sym typeface="Libre Franklin"/>
              </a:rPr>
              <a:t>Current model: SCTG code, Shipment Description, Industry code</a:t>
            </a:r>
          </a:p>
        </p:txBody>
      </p:sp>
    </p:spTree>
    <p:extLst>
      <p:ext uri="{BB962C8B-B14F-4D97-AF65-F5344CB8AC3E}">
        <p14:creationId xmlns:p14="http://schemas.microsoft.com/office/powerpoint/2010/main" val="3588355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249022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1"/>
                </a:lnTo>
              </a:path>
            </a:pathLst>
          </a:custGeom>
          <a:ln w="25400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1997" y="632806"/>
            <a:ext cx="714000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4000" spc="-10" dirty="0"/>
              <a:t>SCTG ML Model Results</a:t>
            </a:r>
            <a:endParaRPr sz="4000" spc="-1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045668A-B5D9-4816-884B-8835FA2666B3}"/>
              </a:ext>
            </a:extLst>
          </p:cNvPr>
          <p:cNvSpPr txBox="1">
            <a:spLocks/>
          </p:cNvSpPr>
          <p:nvPr/>
        </p:nvSpPr>
        <p:spPr>
          <a:xfrm>
            <a:off x="687834" y="936171"/>
            <a:ext cx="6443049" cy="48943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31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3200" kern="0" dirty="0">
              <a:solidFill>
                <a:srgbClr val="FF0000"/>
              </a:solidFill>
              <a:latin typeface="+mn-lt"/>
              <a:ea typeface="Dosis SemiBold"/>
              <a:cs typeface="Dosis SemiBold"/>
              <a:sym typeface="Dosis Semi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8374E2-136F-40FA-9303-626935ED378A}"/>
              </a:ext>
            </a:extLst>
          </p:cNvPr>
          <p:cNvSpPr txBox="1"/>
          <p:nvPr/>
        </p:nvSpPr>
        <p:spPr>
          <a:xfrm>
            <a:off x="4953000" y="204232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0A3480-9D25-456C-9118-DF5F5C08C1FD}"/>
              </a:ext>
            </a:extLst>
          </p:cNvPr>
          <p:cNvSpPr/>
          <p:nvPr/>
        </p:nvSpPr>
        <p:spPr>
          <a:xfrm>
            <a:off x="457200" y="1425602"/>
            <a:ext cx="8229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4200" lvl="0" indent="-457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ea typeface="Libre Franklin"/>
                <a:cs typeface="Libre Franklin"/>
                <a:sym typeface="Libre Franklin"/>
              </a:rPr>
              <a:t>Model Performance: </a:t>
            </a:r>
            <a:r>
              <a:rPr lang="en-US" sz="2800" dirty="0">
                <a:solidFill>
                  <a:schemeClr val="dk1"/>
                </a:solidFill>
                <a:ea typeface="Libre Franklin"/>
                <a:cs typeface="Libre Franklin"/>
                <a:sym typeface="Libre Franklin"/>
              </a:rPr>
              <a:t>76%</a:t>
            </a:r>
          </a:p>
          <a:p>
            <a:pPr marL="1041400" lvl="1" indent="-457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ea typeface="Libre Franklin"/>
                <a:cs typeface="Libre Franklin"/>
                <a:sym typeface="Libre Franklin"/>
              </a:rPr>
              <a:t>“Truth” is respondent’s reported SCTG</a:t>
            </a:r>
          </a:p>
          <a:p>
            <a:pPr marL="1041400" lvl="1" indent="-457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ea typeface="Libre Franklin"/>
                <a:cs typeface="Libre Franklin"/>
                <a:sym typeface="Libre Franklin"/>
              </a:rPr>
              <a:t>Model is doing a better job!</a:t>
            </a:r>
          </a:p>
          <a:p>
            <a:pPr marL="1041400" lvl="1" indent="-457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609596" indent="-457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ea typeface="Libre Franklin"/>
                <a:cs typeface="Libre Franklin"/>
                <a:sym typeface="Libre Franklin"/>
              </a:rPr>
              <a:t>Easing Respondent Burden in 2022 CFS: </a:t>
            </a:r>
          </a:p>
          <a:p>
            <a:pPr marL="1028700" lvl="1" indent="-457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ea typeface="Libre Franklin"/>
                <a:cs typeface="Libre Franklin"/>
                <a:sym typeface="Libre Franklin"/>
              </a:rPr>
              <a:t>2022 CFS, respondents save </a:t>
            </a:r>
            <a:r>
              <a:rPr lang="en-US" sz="2800" b="1" dirty="0">
                <a:solidFill>
                  <a:schemeClr val="dk1"/>
                </a:solidFill>
                <a:ea typeface="Libre Franklin"/>
                <a:cs typeface="Libre Franklin"/>
                <a:sym typeface="Libre Franklin"/>
              </a:rPr>
              <a:t>50,000+ hours</a:t>
            </a:r>
            <a:r>
              <a:rPr lang="en-US" sz="2800" dirty="0">
                <a:solidFill>
                  <a:schemeClr val="dk1"/>
                </a:solidFill>
                <a:ea typeface="Libre Franklin"/>
                <a:cs typeface="Libre Franklin"/>
                <a:sym typeface="Libre Franklin"/>
              </a:rPr>
              <a:t>,  </a:t>
            </a:r>
            <a:r>
              <a:rPr lang="en-US" sz="2800" b="1" dirty="0">
                <a:solidFill>
                  <a:schemeClr val="dk1"/>
                </a:solidFill>
                <a:ea typeface="Libre Franklin"/>
                <a:cs typeface="Libre Franklin"/>
                <a:sym typeface="Libre Franklin"/>
              </a:rPr>
              <a:t>$2.1 million </a:t>
            </a:r>
            <a:r>
              <a:rPr lang="en-US" sz="2800" dirty="0">
                <a:solidFill>
                  <a:schemeClr val="dk1"/>
                </a:solidFill>
                <a:ea typeface="Libre Franklin"/>
                <a:cs typeface="Libre Franklin"/>
                <a:sym typeface="Libre Franklin"/>
              </a:rPr>
              <a:t>in respondent lookup costs</a:t>
            </a:r>
          </a:p>
          <a:p>
            <a:pPr marL="1028700" lvl="1" indent="-457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dk1"/>
              </a:solidFill>
              <a:ea typeface="Libre Franklin"/>
              <a:cs typeface="Libre Franklin"/>
              <a:sym typeface="Libre Franklin"/>
            </a:endParaRPr>
          </a:p>
          <a:p>
            <a:pPr marL="571500" indent="-457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ea typeface="Libre Franklin"/>
                <a:cs typeface="Libre Franklin"/>
                <a:sym typeface="Libre Franklin"/>
              </a:rPr>
              <a:t>Ongoing: </a:t>
            </a:r>
            <a:r>
              <a:rPr lang="en-US" sz="2800" dirty="0">
                <a:solidFill>
                  <a:schemeClr val="dk1"/>
                </a:solidFill>
                <a:ea typeface="Libre Franklin"/>
                <a:cs typeface="Libre Franklin"/>
                <a:sym typeface="Libre Franklin"/>
              </a:rPr>
              <a:t>more cleaning, relabeling, scraping new product descriptions, creating better process</a:t>
            </a:r>
          </a:p>
        </p:txBody>
      </p:sp>
    </p:spTree>
    <p:extLst>
      <p:ext uri="{BB962C8B-B14F-4D97-AF65-F5344CB8AC3E}">
        <p14:creationId xmlns:p14="http://schemas.microsoft.com/office/powerpoint/2010/main" val="3012238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5DE58-6B48-40FB-B15D-FB27E3A40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998" y="314497"/>
            <a:ext cx="7140004" cy="477054"/>
          </a:xfrm>
        </p:spPr>
        <p:txBody>
          <a:bodyPr/>
          <a:lstStyle/>
          <a:p>
            <a:pPr algn="ctr"/>
            <a:r>
              <a:rPr lang="en-US" dirty="0"/>
              <a:t>Industry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58D84-D72A-4805-96D2-5D302FF72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80002" y="3178057"/>
            <a:ext cx="1524000" cy="914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Accuracy varies by industry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5FD03A30-258A-4A85-A009-DD38222E264C}"/>
              </a:ext>
            </a:extLst>
          </p:cNvPr>
          <p:cNvSpPr/>
          <p:nvPr/>
        </p:nvSpPr>
        <p:spPr>
          <a:xfrm>
            <a:off x="457200" y="9144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1"/>
                </a:lnTo>
              </a:path>
            </a:pathLst>
          </a:custGeom>
          <a:ln w="25400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7" name="Picture 3" descr="image001">
            <a:extLst>
              <a:ext uri="{FF2B5EF4-FFF2-40B4-BE49-F238E27FC236}">
                <a16:creationId xmlns:a16="http://schemas.microsoft.com/office/drawing/2014/main" id="{BD4C1D58-2534-486F-AB72-8833BBFCE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44415"/>
            <a:ext cx="6858000" cy="538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85BF75-851D-467D-9628-A2FF376E7798}"/>
              </a:ext>
            </a:extLst>
          </p:cNvPr>
          <p:cNvSpPr txBox="1"/>
          <p:nvPr/>
        </p:nvSpPr>
        <p:spPr>
          <a:xfrm>
            <a:off x="1981200" y="3178057"/>
            <a:ext cx="461665" cy="180530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/>
              <a:t>MANUFACTURING</a:t>
            </a:r>
          </a:p>
        </p:txBody>
      </p:sp>
    </p:spTree>
    <p:extLst>
      <p:ext uri="{BB962C8B-B14F-4D97-AF65-F5344CB8AC3E}">
        <p14:creationId xmlns:p14="http://schemas.microsoft.com/office/powerpoint/2010/main" val="2677220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0668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1"/>
                </a:lnTo>
              </a:path>
            </a:pathLst>
          </a:custGeom>
          <a:ln w="25400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1998" y="331273"/>
            <a:ext cx="714000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4000" spc="-10" dirty="0"/>
              <a:t>Added bonus, 2017 Edit tool</a:t>
            </a:r>
            <a:endParaRPr sz="4000" spc="-1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045668A-B5D9-4816-884B-8835FA2666B3}"/>
              </a:ext>
            </a:extLst>
          </p:cNvPr>
          <p:cNvSpPr txBox="1">
            <a:spLocks/>
          </p:cNvSpPr>
          <p:nvPr/>
        </p:nvSpPr>
        <p:spPr>
          <a:xfrm>
            <a:off x="687834" y="936171"/>
            <a:ext cx="6443049" cy="48943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31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3200" kern="0" dirty="0">
              <a:solidFill>
                <a:srgbClr val="FF0000"/>
              </a:solidFill>
              <a:latin typeface="+mn-lt"/>
              <a:ea typeface="Dosis SemiBold"/>
              <a:cs typeface="Dosis SemiBold"/>
              <a:sym typeface="Dosis Semi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8374E2-136F-40FA-9303-626935ED378A}"/>
              </a:ext>
            </a:extLst>
          </p:cNvPr>
          <p:cNvSpPr txBox="1"/>
          <p:nvPr/>
        </p:nvSpPr>
        <p:spPr>
          <a:xfrm>
            <a:off x="4953000" y="204232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0A3480-9D25-456C-9118-DF5F5C08C1FD}"/>
              </a:ext>
            </a:extLst>
          </p:cNvPr>
          <p:cNvSpPr/>
          <p:nvPr/>
        </p:nvSpPr>
        <p:spPr>
          <a:xfrm>
            <a:off x="228600" y="119743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7100" lvl="1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Look up potential SCTG codes for a given industry/description combination</a:t>
            </a:r>
            <a:endParaRPr lang="en-US" sz="2800" dirty="0">
              <a:solidFill>
                <a:schemeClr val="dk1"/>
              </a:solidFill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70ACB7-0768-4C08-93AF-CD6356D84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380880"/>
            <a:ext cx="8839200" cy="38308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07786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5FCFE26-80C6-494E-B4A8-EE999A3F8F06}"/>
              </a:ext>
            </a:extLst>
          </p:cNvPr>
          <p:cNvSpPr/>
          <p:nvPr/>
        </p:nvSpPr>
        <p:spPr>
          <a:xfrm>
            <a:off x="141419" y="1403723"/>
            <a:ext cx="2895600" cy="17058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Questionnaire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88F01F5-0369-400E-8860-FF23EF02F090}"/>
              </a:ext>
            </a:extLst>
          </p:cNvPr>
          <p:cNvSpPr/>
          <p:nvPr/>
        </p:nvSpPr>
        <p:spPr>
          <a:xfrm>
            <a:off x="457200" y="4159454"/>
            <a:ext cx="2264038" cy="1784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Census receives data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A17531E-05E9-439F-984D-039EBD17C465}"/>
              </a:ext>
            </a:extLst>
          </p:cNvPr>
          <p:cNvCxnSpPr>
            <a:cxnSpLocks/>
            <a:stCxn id="2" idx="6"/>
            <a:endCxn id="5" idx="1"/>
          </p:cNvCxnSpPr>
          <p:nvPr/>
        </p:nvCxnSpPr>
        <p:spPr>
          <a:xfrm>
            <a:off x="3037019" y="2256631"/>
            <a:ext cx="818782" cy="994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4458BA96-4C20-44C1-A83F-AA73A5C90B28}"/>
              </a:ext>
            </a:extLst>
          </p:cNvPr>
          <p:cNvSpPr/>
          <p:nvPr/>
        </p:nvSpPr>
        <p:spPr>
          <a:xfrm>
            <a:off x="3855801" y="1391696"/>
            <a:ext cx="1648398" cy="1731858"/>
          </a:xfrm>
          <a:prstGeom prst="rect">
            <a:avLst/>
          </a:prstGeom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Extract shipment data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723432-B8F1-4A98-A3D9-A17D1A54D6A3}"/>
              </a:ext>
            </a:extLst>
          </p:cNvPr>
          <p:cNvSpPr/>
          <p:nvPr/>
        </p:nvSpPr>
        <p:spPr>
          <a:xfrm>
            <a:off x="3838002" y="4159455"/>
            <a:ext cx="2011680" cy="1784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Enter data into online questionnaire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FEA9DFE-1189-4718-B334-5B66370BB2C4}"/>
              </a:ext>
            </a:extLst>
          </p:cNvPr>
          <p:cNvCxnSpPr>
            <a:cxnSpLocks/>
            <a:stCxn id="5" idx="3"/>
            <a:endCxn id="29" idx="1"/>
          </p:cNvCxnSpPr>
          <p:nvPr/>
        </p:nvCxnSpPr>
        <p:spPr>
          <a:xfrm flipV="1">
            <a:off x="5504199" y="2256630"/>
            <a:ext cx="1201400" cy="995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4E26667-2079-4D7D-99F1-AD2063B57853}"/>
              </a:ext>
            </a:extLst>
          </p:cNvPr>
          <p:cNvCxnSpPr>
            <a:cxnSpLocks/>
            <a:stCxn id="26" idx="1"/>
            <a:endCxn id="8" idx="3"/>
          </p:cNvCxnSpPr>
          <p:nvPr/>
        </p:nvCxnSpPr>
        <p:spPr>
          <a:xfrm flipH="1" flipV="1">
            <a:off x="5849682" y="5051527"/>
            <a:ext cx="855918" cy="7658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1A7B907-B068-472E-A97F-E605B5C49E38}"/>
              </a:ext>
            </a:extLst>
          </p:cNvPr>
          <p:cNvCxnSpPr>
            <a:cxnSpLocks/>
            <a:stCxn id="29" idx="2"/>
            <a:endCxn id="26" idx="0"/>
          </p:cNvCxnSpPr>
          <p:nvPr/>
        </p:nvCxnSpPr>
        <p:spPr>
          <a:xfrm>
            <a:off x="7614418" y="3165448"/>
            <a:ext cx="1" cy="984918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407F3C3-9212-44A9-B02D-CA36E3C7F672}"/>
              </a:ext>
            </a:extLst>
          </p:cNvPr>
          <p:cNvCxnSpPr>
            <a:cxnSpLocks/>
            <a:stCxn id="8" idx="1"/>
            <a:endCxn id="3" idx="6"/>
          </p:cNvCxnSpPr>
          <p:nvPr/>
        </p:nvCxnSpPr>
        <p:spPr>
          <a:xfrm flipH="1">
            <a:off x="2721238" y="5051527"/>
            <a:ext cx="1116764" cy="0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104685F-82C3-4B2F-99C1-F137FDDC0322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Reduce Respondent Burden</a:t>
            </a:r>
          </a:p>
        </p:txBody>
      </p:sp>
      <p:sp>
        <p:nvSpPr>
          <p:cNvPr id="49" name="object 2">
            <a:extLst>
              <a:ext uri="{FF2B5EF4-FFF2-40B4-BE49-F238E27FC236}">
                <a16:creationId xmlns:a16="http://schemas.microsoft.com/office/drawing/2014/main" id="{E4631DCC-65AD-445B-AE36-36B436577141}"/>
              </a:ext>
            </a:extLst>
          </p:cNvPr>
          <p:cNvSpPr/>
          <p:nvPr/>
        </p:nvSpPr>
        <p:spPr>
          <a:xfrm>
            <a:off x="457200" y="9906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1"/>
                </a:lnTo>
              </a:path>
            </a:pathLst>
          </a:custGeom>
          <a:ln w="25400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2F145E5-021A-4421-B531-74F179C10891}"/>
              </a:ext>
            </a:extLst>
          </p:cNvPr>
          <p:cNvSpPr/>
          <p:nvPr/>
        </p:nvSpPr>
        <p:spPr>
          <a:xfrm>
            <a:off x="6705600" y="4150366"/>
            <a:ext cx="1817637" cy="18176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Find commodity codes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20AD43A-A446-4F54-BA17-6620BD99CB35}"/>
              </a:ext>
            </a:extLst>
          </p:cNvPr>
          <p:cNvSpPr/>
          <p:nvPr/>
        </p:nvSpPr>
        <p:spPr>
          <a:xfrm>
            <a:off x="6705599" y="1347811"/>
            <a:ext cx="1817637" cy="18176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Sample shipments</a:t>
            </a:r>
          </a:p>
        </p:txBody>
      </p:sp>
      <p:sp>
        <p:nvSpPr>
          <p:cNvPr id="37" name="object 2">
            <a:extLst>
              <a:ext uri="{FF2B5EF4-FFF2-40B4-BE49-F238E27FC236}">
                <a16:creationId xmlns:a16="http://schemas.microsoft.com/office/drawing/2014/main" id="{1E771895-A5A2-433D-9C3A-F8E7DFBC7681}"/>
              </a:ext>
            </a:extLst>
          </p:cNvPr>
          <p:cNvSpPr/>
          <p:nvPr/>
        </p:nvSpPr>
        <p:spPr>
          <a:xfrm rot="16200000" flipV="1">
            <a:off x="-77850" y="2561538"/>
            <a:ext cx="4616654" cy="2152992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1"/>
                </a:lnTo>
              </a:path>
            </a:pathLst>
          </a:custGeom>
          <a:ln w="25400">
            <a:solidFill>
              <a:schemeClr val="accent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EA3636-51EA-44FB-BD0B-E4CDD4B6EE34}"/>
              </a:ext>
            </a:extLst>
          </p:cNvPr>
          <p:cNvSpPr txBox="1"/>
          <p:nvPr/>
        </p:nvSpPr>
        <p:spPr>
          <a:xfrm>
            <a:off x="3657600" y="345683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Industry Respondent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9D19AD-C088-43F3-9393-1C01925518CA}"/>
              </a:ext>
            </a:extLst>
          </p:cNvPr>
          <p:cNvSpPr txBox="1"/>
          <p:nvPr/>
        </p:nvSpPr>
        <p:spPr>
          <a:xfrm>
            <a:off x="1153980" y="3469788"/>
            <a:ext cx="193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 Census Bureau</a:t>
            </a:r>
          </a:p>
        </p:txBody>
      </p:sp>
      <p:sp>
        <p:nvSpPr>
          <p:cNvPr id="18" name="&quot;No&quot; Symbol 4">
            <a:extLst>
              <a:ext uri="{FF2B5EF4-FFF2-40B4-BE49-F238E27FC236}">
                <a16:creationId xmlns:a16="http://schemas.microsoft.com/office/drawing/2014/main" id="{BFA37E85-9D1E-4038-B289-EAC1DAC2A705}"/>
              </a:ext>
            </a:extLst>
          </p:cNvPr>
          <p:cNvSpPr/>
          <p:nvPr/>
        </p:nvSpPr>
        <p:spPr>
          <a:xfrm>
            <a:off x="3863813" y="4054535"/>
            <a:ext cx="1912905" cy="1961400"/>
          </a:xfrm>
          <a:prstGeom prst="noSmoking">
            <a:avLst>
              <a:gd name="adj" fmla="val 6690"/>
            </a:avLst>
          </a:prstGeom>
          <a:solidFill>
            <a:schemeClr val="accent2"/>
          </a:solidFill>
          <a:ln w="9525" cmpd="dbl"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860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4478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1"/>
                </a:lnTo>
              </a:path>
            </a:pathLst>
          </a:custGeom>
          <a:ln w="25400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7200" y="664814"/>
            <a:ext cx="82296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4000" b="1" dirty="0">
                <a:latin typeface="Calibri"/>
                <a:cs typeface="Calibri"/>
              </a:rPr>
              <a:t>Commodity Flow Survey (CFS)</a:t>
            </a:r>
            <a:endParaRPr sz="4000" b="1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200" y="1714071"/>
            <a:ext cx="7848600" cy="4308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Component of the Economic Census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Every 5 years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Partnership: Bureau Transportation Statistics (BTS) and US Census Bureau</a:t>
            </a:r>
          </a:p>
          <a:p>
            <a:r>
              <a:rPr lang="en-US" sz="2800" b="1" dirty="0"/>
              <a:t> 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Shipper survey of ~100,000 establishments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Mining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Manufacturing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Wholesale Trade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Select Retail and Services</a:t>
            </a:r>
          </a:p>
        </p:txBody>
      </p:sp>
    </p:spTree>
    <p:extLst>
      <p:ext uri="{BB962C8B-B14F-4D97-AF65-F5344CB8AC3E}">
        <p14:creationId xmlns:p14="http://schemas.microsoft.com/office/powerpoint/2010/main" val="2620769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1CE39-A65B-4BC9-97E0-F586799CD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766"/>
            <a:ext cx="8229600" cy="615553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Provide Data from Internal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9F83E-15BF-44A2-9936-FEBC85417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9591" y="1447800"/>
            <a:ext cx="7564817" cy="492443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Targeting Large Companies/Enterprises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95230A66-96E3-45C9-8BA1-E19191219885}"/>
              </a:ext>
            </a:extLst>
          </p:cNvPr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1"/>
                </a:lnTo>
              </a:path>
            </a:pathLst>
          </a:custGeom>
          <a:ln w="25400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36DE15-3B38-4A02-AFA4-4532B2219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50927"/>
            <a:ext cx="4851226" cy="2514600"/>
          </a:xfrm>
          <a:prstGeom prst="rect">
            <a:avLst/>
          </a:prstGeom>
        </p:spPr>
      </p:pic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91AE012-3D56-46AD-AFF0-EAB9A831B19A}"/>
              </a:ext>
            </a:extLst>
          </p:cNvPr>
          <p:cNvSpPr/>
          <p:nvPr/>
        </p:nvSpPr>
        <p:spPr>
          <a:xfrm>
            <a:off x="381000" y="1936671"/>
            <a:ext cx="4662157" cy="4540329"/>
          </a:xfrm>
          <a:prstGeom prst="mathMultiply">
            <a:avLst>
              <a:gd name="adj1" fmla="val 610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E3D619-F988-4659-BAFA-3F11DFAADB88}"/>
              </a:ext>
            </a:extLst>
          </p:cNvPr>
          <p:cNvSpPr txBox="1">
            <a:spLocks/>
          </p:cNvSpPr>
          <p:nvPr/>
        </p:nvSpPr>
        <p:spPr>
          <a:xfrm>
            <a:off x="5390088" y="1936671"/>
            <a:ext cx="3739116" cy="3939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4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3200" kern="0" dirty="0"/>
          </a:p>
          <a:p>
            <a:pPr algn="ctr"/>
            <a:r>
              <a:rPr lang="en-US" sz="3200" u="sng" kern="0" dirty="0"/>
              <a:t>3 Approaches: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ysClr val="windowText" lastClr="000000"/>
                </a:solidFill>
              </a:rPr>
              <a:t>BTS Research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ysClr val="windowText" lastClr="000000"/>
                </a:solidFill>
              </a:rPr>
              <a:t>Company-Led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ysClr val="windowText" lastClr="000000"/>
                </a:solidFill>
              </a:rPr>
              <a:t>CFS Team Initiated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kern="0" dirty="0">
              <a:solidFill>
                <a:sysClr val="windowText" lastClr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1036703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52AC9-725F-4D03-9C0F-E570693F1485}"/>
              </a:ext>
            </a:extLst>
          </p:cNvPr>
          <p:cNvSpPr txBox="1">
            <a:spLocks/>
          </p:cNvSpPr>
          <p:nvPr/>
        </p:nvSpPr>
        <p:spPr>
          <a:xfrm>
            <a:off x="457200" y="487363"/>
            <a:ext cx="8229600" cy="8080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Approach 1: BTS Research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29406F-ACC3-48BB-9858-0934D1A907E8}"/>
              </a:ext>
            </a:extLst>
          </p:cNvPr>
          <p:cNvSpPr txBox="1"/>
          <p:nvPr/>
        </p:nvSpPr>
        <p:spPr>
          <a:xfrm>
            <a:off x="457200" y="1524000"/>
            <a:ext cx="784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What’s Industry doing?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Outreach, attend their conferences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How’s data managed?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Are they providing data to someone else?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800" dirty="0"/>
              <a:t>Supply Chain Intelligence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17672390-59D1-44DB-A557-FDD6D2C1E505}"/>
              </a:ext>
            </a:extLst>
          </p:cNvPr>
          <p:cNvSpPr/>
          <p:nvPr/>
        </p:nvSpPr>
        <p:spPr>
          <a:xfrm>
            <a:off x="473242" y="129540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1"/>
                </a:lnTo>
              </a:path>
            </a:pathLst>
          </a:custGeom>
          <a:ln w="25400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Image result for supply chain intelligence">
            <a:extLst>
              <a:ext uri="{FF2B5EF4-FFF2-40B4-BE49-F238E27FC236}">
                <a16:creationId xmlns:a16="http://schemas.microsoft.com/office/drawing/2014/main" id="{5C7924A7-5A0F-4DF0-B653-C14137EAC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62400"/>
            <a:ext cx="5334000" cy="2384006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138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B2123-1005-4023-BFE1-AA5A7182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996" y="632806"/>
            <a:ext cx="7608604" cy="615553"/>
          </a:xfrm>
        </p:spPr>
        <p:txBody>
          <a:bodyPr/>
          <a:lstStyle/>
          <a:p>
            <a:r>
              <a:rPr lang="en-US" sz="4000" dirty="0"/>
              <a:t>Establishment Software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9CD5E-BED1-4751-B602-7B10291FC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9591" y="1603957"/>
            <a:ext cx="7564817" cy="14773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Enterprise resource planning (ERP)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Business process management software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Integrates all facets of an operation single database, application and user interface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D8567130-8138-4A95-BAC5-042AE6E76CA2}"/>
              </a:ext>
            </a:extLst>
          </p:cNvPr>
          <p:cNvSpPr/>
          <p:nvPr/>
        </p:nvSpPr>
        <p:spPr>
          <a:xfrm>
            <a:off x="457200" y="14478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1"/>
                </a:lnTo>
              </a:path>
            </a:pathLst>
          </a:custGeom>
          <a:ln w="25400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5B8C1F8-DA49-4545-97D6-BA9733BAD5E4}"/>
              </a:ext>
            </a:extLst>
          </p:cNvPr>
          <p:cNvSpPr txBox="1">
            <a:spLocks/>
          </p:cNvSpPr>
          <p:nvPr/>
        </p:nvSpPr>
        <p:spPr>
          <a:xfrm>
            <a:off x="6705600" y="3237441"/>
            <a:ext cx="2106008" cy="2492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4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57300" lvl="2" indent="-342900">
              <a:buFont typeface="Wingdings" panose="05000000000000000000" pitchFamily="2" charset="2"/>
              <a:buChar char="Ø"/>
            </a:pPr>
            <a:endParaRPr lang="en-US" kern="0" dirty="0">
              <a:solidFill>
                <a:sysClr val="windowText" lastClr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0" dirty="0"/>
              <a:t>How are these data different from what we currently get?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kern="0" dirty="0"/>
          </a:p>
        </p:txBody>
      </p:sp>
      <p:pic>
        <p:nvPicPr>
          <p:cNvPr id="1030" name="Picture 6" descr="https://sharecodex.com/wp-content/uploads/2018/07/erp-software.jpg">
            <a:extLst>
              <a:ext uri="{FF2B5EF4-FFF2-40B4-BE49-F238E27FC236}">
                <a16:creationId xmlns:a16="http://schemas.microsoft.com/office/drawing/2014/main" id="{47136A99-423A-4BD2-9363-00566EFB5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7441"/>
            <a:ext cx="6468578" cy="359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040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905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1"/>
                </a:lnTo>
              </a:path>
            </a:pathLst>
          </a:custGeom>
          <a:ln w="25400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7148E98-0540-4B47-86C4-8CA51080B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85720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Transforming Freight Flow Data Collection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F7291A41-73E8-465B-B590-7EBF1813DCA8}"/>
              </a:ext>
            </a:extLst>
          </p:cNvPr>
          <p:cNvSpPr txBox="1">
            <a:spLocks/>
          </p:cNvSpPr>
          <p:nvPr/>
        </p:nvSpPr>
        <p:spPr>
          <a:xfrm>
            <a:off x="762000" y="2152608"/>
            <a:ext cx="7467600" cy="4525963"/>
          </a:xfrm>
          <a:prstGeom prst="rect">
            <a:avLst/>
          </a:prstGeom>
        </p:spPr>
        <p:txBody>
          <a:bodyPr wrap="square" lIns="0" tIns="0" rIns="0" bIns="0">
            <a:normAutofit lnSpcReduction="10000"/>
          </a:bodyPr>
          <a:lstStyle>
            <a:lvl1pPr marL="0">
              <a:defRPr sz="24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Using business-to-business (B2B) data to improve CFS use as </a:t>
            </a:r>
            <a:r>
              <a:rPr lang="en-US" sz="3200" u="sng" kern="0" dirty="0">
                <a:latin typeface="Calibri" panose="020F0502020204030204" pitchFamily="34" charset="0"/>
                <a:cs typeface="Calibri" panose="020F0502020204030204" pitchFamily="34" charset="0"/>
              </a:rPr>
              <a:t>time series </a:t>
            </a:r>
            <a:r>
              <a:rPr lang="en-US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enabling more frequent updates and interim period reporting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ERP system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Recruiting case studies </a:t>
            </a:r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Grocery store chain</a:t>
            </a:r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Paper company</a:t>
            </a:r>
          </a:p>
          <a:p>
            <a:pPr marL="1828800" lvl="3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200" kern="0" dirty="0"/>
          </a:p>
          <a:p>
            <a:endParaRPr lang="en-US" sz="3200" kern="0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8B69B95E-EB5D-468D-B274-6865F4660A79}"/>
              </a:ext>
            </a:extLst>
          </p:cNvPr>
          <p:cNvSpPr txBox="1">
            <a:spLocks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4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4" name="Picture 6" descr="Image result for b2b">
            <a:extLst>
              <a:ext uri="{FF2B5EF4-FFF2-40B4-BE49-F238E27FC236}">
                <a16:creationId xmlns:a16="http://schemas.microsoft.com/office/drawing/2014/main" id="{CA9503B8-6F6C-4856-994E-8DDD997D4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63181"/>
            <a:ext cx="2930434" cy="191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057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24C74-6F18-4BF6-BEB0-45192661B1E9}"/>
              </a:ext>
            </a:extLst>
          </p:cNvPr>
          <p:cNvSpPr txBox="1">
            <a:spLocks/>
          </p:cNvSpPr>
          <p:nvPr/>
        </p:nvSpPr>
        <p:spPr>
          <a:xfrm>
            <a:off x="457200" y="609600"/>
            <a:ext cx="8229600" cy="8080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Approach 2: Company-Led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37DD19-398F-4BB5-8EFA-99AC328953AE}"/>
              </a:ext>
            </a:extLst>
          </p:cNvPr>
          <p:cNvSpPr txBox="1"/>
          <p:nvPr/>
        </p:nvSpPr>
        <p:spPr>
          <a:xfrm>
            <a:off x="473241" y="1600200"/>
            <a:ext cx="80851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u="sng" dirty="0"/>
              <a:t>CURRENTLY</a:t>
            </a:r>
            <a:r>
              <a:rPr lang="en-US" sz="2800" dirty="0"/>
              <a:t>: Reporting is one location at a time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Separate user names and passwords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66B76C0B-1FC7-4CFC-89FE-0ECDDC5AB016}"/>
              </a:ext>
            </a:extLst>
          </p:cNvPr>
          <p:cNvSpPr/>
          <p:nvPr/>
        </p:nvSpPr>
        <p:spPr>
          <a:xfrm>
            <a:off x="457200" y="14478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1"/>
                </a:lnTo>
              </a:path>
            </a:pathLst>
          </a:custGeom>
          <a:ln w="25400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60A88C-8016-45BC-AF88-C27252A1B868}"/>
              </a:ext>
            </a:extLst>
          </p:cNvPr>
          <p:cNvSpPr txBox="1"/>
          <p:nvPr/>
        </p:nvSpPr>
        <p:spPr>
          <a:xfrm>
            <a:off x="446314" y="2819400"/>
            <a:ext cx="40799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u="sng" dirty="0"/>
              <a:t>RECENTLY</a:t>
            </a:r>
            <a:r>
              <a:rPr lang="en-US" sz="2800" dirty="0"/>
              <a:t>: Companies are looking to reduce their burden.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Data dumps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Set up internal system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800" dirty="0"/>
              <a:t>‘Click a button’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3076" name="Picture 4" descr="Image result for streamline">
            <a:extLst>
              <a:ext uri="{FF2B5EF4-FFF2-40B4-BE49-F238E27FC236}">
                <a16:creationId xmlns:a16="http://schemas.microsoft.com/office/drawing/2014/main" id="{895A9E23-7A17-4F7F-999D-272755E06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949" y="3048000"/>
            <a:ext cx="3962400" cy="206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843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2862B-2F00-4BF5-9886-82D81E685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997" y="632806"/>
            <a:ext cx="7140004" cy="615553"/>
          </a:xfrm>
        </p:spPr>
        <p:txBody>
          <a:bodyPr/>
          <a:lstStyle/>
          <a:p>
            <a:pPr algn="ctr"/>
            <a:r>
              <a:rPr lang="en-US" sz="4000" dirty="0"/>
              <a:t>Approach 3: CFS Team Initiated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F4595-A0EC-4FC4-9877-550216294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9591" y="1603957"/>
            <a:ext cx="7564817" cy="24622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Site visit to understand how company pulls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Nonresponse follow-up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Understand reporting issues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2022 CFS, ‘set up their system’ 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83EAD5DE-DB35-4E58-B436-9074E6047B0F}"/>
              </a:ext>
            </a:extLst>
          </p:cNvPr>
          <p:cNvSpPr/>
          <p:nvPr/>
        </p:nvSpPr>
        <p:spPr>
          <a:xfrm>
            <a:off x="457200" y="14478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1"/>
                </a:lnTo>
              </a:path>
            </a:pathLst>
          </a:custGeom>
          <a:ln w="25400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1052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4478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1"/>
                </a:lnTo>
              </a:path>
            </a:pathLst>
          </a:custGeom>
          <a:ln w="25400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1997" y="632806"/>
            <a:ext cx="714000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4000" dirty="0"/>
              <a:t>Questions and Comments</a:t>
            </a:r>
            <a:endParaRPr sz="4000" spc="-1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905000"/>
            <a:ext cx="71628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ts val="1200"/>
              </a:spcAft>
              <a:defRPr/>
            </a:pPr>
            <a:r>
              <a:rPr lang="en-US" altLang="en-US" sz="2400" kern="0" dirty="0">
                <a:solidFill>
                  <a:srgbClr val="000000"/>
                </a:solidFill>
                <a:ea typeface="MS PGothic" pitchFamily="34" charset="-128"/>
                <a:hlinkClick r:id="rId3"/>
              </a:rPr>
              <a:t>Julie.Parker@dot.gov</a:t>
            </a:r>
            <a:endParaRPr lang="en-US" altLang="en-US" sz="2400" kern="0" dirty="0">
              <a:solidFill>
                <a:srgbClr val="000000"/>
              </a:solidFill>
              <a:ea typeface="MS PGothic" pitchFamily="34" charset="-128"/>
            </a:endParaRPr>
          </a:p>
          <a:p>
            <a:pPr algn="ctr" eaLnBrk="0" fontAlgn="base" hangingPunct="0">
              <a:spcAft>
                <a:spcPts val="1200"/>
              </a:spcAft>
              <a:defRPr/>
            </a:pPr>
            <a:r>
              <a:rPr lang="en-US" altLang="en-US" sz="2400" kern="0" dirty="0">
                <a:solidFill>
                  <a:srgbClr val="000000"/>
                </a:solidFill>
                <a:ea typeface="MS PGothic" pitchFamily="34" charset="-128"/>
              </a:rPr>
              <a:t>(202) 366-6373</a:t>
            </a:r>
          </a:p>
          <a:p>
            <a:pPr algn="ctr" eaLnBrk="0" fontAlgn="base" hangingPunct="0">
              <a:spcAft>
                <a:spcPts val="1200"/>
              </a:spcAft>
              <a:defRPr/>
            </a:pPr>
            <a:endParaRPr lang="en-US" altLang="en-US" sz="2400" kern="0" dirty="0">
              <a:solidFill>
                <a:srgbClr val="000000"/>
              </a:solidFill>
              <a:ea typeface="MS PGothic" pitchFamily="34" charset="-128"/>
            </a:endParaRPr>
          </a:p>
          <a:p>
            <a:pPr algn="ctr" eaLnBrk="0" fontAlgn="base" hangingPunct="0">
              <a:spcAft>
                <a:spcPts val="1200"/>
              </a:spcAft>
              <a:defRPr/>
            </a:pPr>
            <a:r>
              <a:rPr lang="en-US" altLang="en-US" sz="2400" u="sng" kern="0" dirty="0">
                <a:solidFill>
                  <a:srgbClr val="000000"/>
                </a:solidFill>
                <a:ea typeface="MS PGothic" pitchFamily="34" charset="-128"/>
              </a:rPr>
              <a:t>Special thanks to: </a:t>
            </a:r>
          </a:p>
          <a:p>
            <a:pPr algn="ctr" eaLnBrk="0" fontAlgn="base" hangingPunct="0">
              <a:spcAft>
                <a:spcPts val="1200"/>
              </a:spcAft>
              <a:defRPr/>
            </a:pPr>
            <a:r>
              <a:rPr lang="en-US" altLang="en-US" sz="2400" kern="0" dirty="0">
                <a:solidFill>
                  <a:srgbClr val="000000"/>
                </a:solidFill>
                <a:ea typeface="MS PGothic" pitchFamily="34" charset="-128"/>
              </a:rPr>
              <a:t>Joy Sharp</a:t>
            </a:r>
          </a:p>
          <a:p>
            <a:pPr algn="ctr" eaLnBrk="0" fontAlgn="base" hangingPunct="0">
              <a:spcAft>
                <a:spcPts val="1200"/>
              </a:spcAft>
              <a:defRPr/>
            </a:pPr>
            <a:r>
              <a:rPr lang="en-US" altLang="en-US" sz="2400" kern="0" dirty="0">
                <a:solidFill>
                  <a:srgbClr val="000000"/>
                </a:solidFill>
                <a:ea typeface="MS PGothic" pitchFamily="34" charset="-128"/>
              </a:rPr>
              <a:t>James Hinckley</a:t>
            </a:r>
          </a:p>
          <a:p>
            <a:pPr algn="ctr" eaLnBrk="0" fontAlgn="base" hangingPunct="0">
              <a:spcAft>
                <a:spcPts val="1200"/>
              </a:spcAft>
              <a:defRPr/>
            </a:pPr>
            <a:r>
              <a:rPr lang="en-US" altLang="en-US" sz="2400" kern="0" dirty="0">
                <a:solidFill>
                  <a:srgbClr val="000000"/>
                </a:solidFill>
                <a:ea typeface="MS PGothic" pitchFamily="34" charset="-128"/>
              </a:rPr>
              <a:t>Mehdi Hashemipour</a:t>
            </a:r>
          </a:p>
          <a:p>
            <a:pPr algn="ctr" eaLnBrk="0" fontAlgn="base" hangingPunct="0">
              <a:spcAft>
                <a:spcPts val="1200"/>
              </a:spcAft>
              <a:defRPr/>
            </a:pPr>
            <a:r>
              <a:rPr lang="en-US" altLang="en-US" sz="2400" kern="0" dirty="0">
                <a:solidFill>
                  <a:srgbClr val="000000"/>
                </a:solidFill>
                <a:ea typeface="MS PGothic" pitchFamily="34" charset="-128"/>
              </a:rPr>
              <a:t>Christian Moscardi</a:t>
            </a:r>
          </a:p>
          <a:p>
            <a:pPr algn="ctr" eaLnBrk="0" fontAlgn="base" hangingPunct="0">
              <a:spcAft>
                <a:spcPts val="1200"/>
              </a:spcAft>
              <a:defRPr/>
            </a:pPr>
            <a:endParaRPr lang="en-US" altLang="en-US" sz="2400" kern="0" dirty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0856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BFCB3-239C-42A3-A452-C24A26C10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997" y="632806"/>
            <a:ext cx="7140004" cy="615553"/>
          </a:xfrm>
        </p:spPr>
        <p:txBody>
          <a:bodyPr/>
          <a:lstStyle/>
          <a:p>
            <a:pPr algn="ctr"/>
            <a:r>
              <a:rPr lang="en-US" sz="4000" dirty="0"/>
              <a:t>Lastly,</a:t>
            </a:r>
          </a:p>
        </p:txBody>
      </p:sp>
      <p:pic>
        <p:nvPicPr>
          <p:cNvPr id="2050" name="Picture 2" descr="Image result for incentives">
            <a:extLst>
              <a:ext uri="{FF2B5EF4-FFF2-40B4-BE49-F238E27FC236}">
                <a16:creationId xmlns:a16="http://schemas.microsoft.com/office/drawing/2014/main" id="{5D260383-BFA7-4545-AC2D-E0E9F2F19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5796155" cy="43415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97A3D894-24F6-4049-9658-48EB66F1C69E}"/>
              </a:ext>
            </a:extLst>
          </p:cNvPr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1"/>
                </a:lnTo>
              </a:path>
            </a:pathLst>
          </a:custGeom>
          <a:ln w="25400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4307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4478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1"/>
                </a:lnTo>
              </a:path>
            </a:pathLst>
          </a:custGeom>
          <a:ln w="25400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7200" y="664814"/>
            <a:ext cx="82296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4000" b="1" dirty="0">
                <a:latin typeface="Calibri"/>
                <a:cs typeface="Calibri"/>
              </a:rPr>
              <a:t>CFS Data and Usage</a:t>
            </a:r>
            <a:endParaRPr sz="4000" b="1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200" y="1714071"/>
            <a:ext cx="7244331" cy="4739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ea typeface="Calibri" panose="020F0502020204030204" pitchFamily="34" charset="0"/>
              </a:rPr>
              <a:t>Information collected: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ea typeface="Calibri" panose="020F0502020204030204" pitchFamily="34" charset="0"/>
              </a:rPr>
              <a:t>Commodity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ea typeface="Calibri" panose="020F0502020204030204" pitchFamily="34" charset="0"/>
              </a:rPr>
              <a:t>Value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ea typeface="Calibri" panose="020F0502020204030204" pitchFamily="34" charset="0"/>
              </a:rPr>
              <a:t>Weight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ea typeface="Calibri" panose="020F0502020204030204" pitchFamily="34" charset="0"/>
              </a:rPr>
              <a:t>Mode of Transportation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ea typeface="Calibri" panose="020F0502020204030204" pitchFamily="34" charset="0"/>
              </a:rPr>
              <a:t>Destination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ea typeface="Calibri" panose="020F0502020204030204" pitchFamily="34" charset="0"/>
              </a:rPr>
              <a:t>Temperature Control, HAZMAT, Exports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ea typeface="Calibri" panose="020F0502020204030204" pitchFamily="34" charset="0"/>
              </a:rPr>
              <a:t>Data provide a comprehensive, multimodal picture of national freight flows for sampled industries.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5FCFE26-80C6-494E-B4A8-EE999A3F8F06}"/>
              </a:ext>
            </a:extLst>
          </p:cNvPr>
          <p:cNvSpPr/>
          <p:nvPr/>
        </p:nvSpPr>
        <p:spPr>
          <a:xfrm>
            <a:off x="141419" y="1403723"/>
            <a:ext cx="2895600" cy="17058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Questionnaire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88F01F5-0369-400E-8860-FF23EF02F090}"/>
              </a:ext>
            </a:extLst>
          </p:cNvPr>
          <p:cNvSpPr/>
          <p:nvPr/>
        </p:nvSpPr>
        <p:spPr>
          <a:xfrm>
            <a:off x="457200" y="4159454"/>
            <a:ext cx="2264038" cy="1784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Census receives data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A17531E-05E9-439F-984D-039EBD17C465}"/>
              </a:ext>
            </a:extLst>
          </p:cNvPr>
          <p:cNvCxnSpPr>
            <a:cxnSpLocks/>
            <a:stCxn id="2" idx="6"/>
            <a:endCxn id="5" idx="1"/>
          </p:cNvCxnSpPr>
          <p:nvPr/>
        </p:nvCxnSpPr>
        <p:spPr>
          <a:xfrm>
            <a:off x="3037019" y="2256631"/>
            <a:ext cx="818782" cy="994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4458BA96-4C20-44C1-A83F-AA73A5C90B28}"/>
              </a:ext>
            </a:extLst>
          </p:cNvPr>
          <p:cNvSpPr/>
          <p:nvPr/>
        </p:nvSpPr>
        <p:spPr>
          <a:xfrm>
            <a:off x="3855801" y="1391696"/>
            <a:ext cx="1648398" cy="1731858"/>
          </a:xfrm>
          <a:prstGeom prst="rect">
            <a:avLst/>
          </a:prstGeom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Extract shipment data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723432-B8F1-4A98-A3D9-A17D1A54D6A3}"/>
              </a:ext>
            </a:extLst>
          </p:cNvPr>
          <p:cNvSpPr/>
          <p:nvPr/>
        </p:nvSpPr>
        <p:spPr>
          <a:xfrm>
            <a:off x="3838002" y="4159455"/>
            <a:ext cx="2011680" cy="1784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Enter data into online questionnaire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FEA9DFE-1189-4718-B334-5B66370BB2C4}"/>
              </a:ext>
            </a:extLst>
          </p:cNvPr>
          <p:cNvCxnSpPr>
            <a:cxnSpLocks/>
            <a:stCxn id="5" idx="3"/>
            <a:endCxn id="29" idx="1"/>
          </p:cNvCxnSpPr>
          <p:nvPr/>
        </p:nvCxnSpPr>
        <p:spPr>
          <a:xfrm flipV="1">
            <a:off x="5504199" y="2256630"/>
            <a:ext cx="1201400" cy="995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4E26667-2079-4D7D-99F1-AD2063B57853}"/>
              </a:ext>
            </a:extLst>
          </p:cNvPr>
          <p:cNvCxnSpPr>
            <a:cxnSpLocks/>
            <a:stCxn id="26" idx="1"/>
            <a:endCxn id="8" idx="3"/>
          </p:cNvCxnSpPr>
          <p:nvPr/>
        </p:nvCxnSpPr>
        <p:spPr>
          <a:xfrm flipH="1" flipV="1">
            <a:off x="5849682" y="5051527"/>
            <a:ext cx="855918" cy="7658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1A7B907-B068-472E-A97F-E605B5C49E38}"/>
              </a:ext>
            </a:extLst>
          </p:cNvPr>
          <p:cNvCxnSpPr>
            <a:cxnSpLocks/>
            <a:stCxn id="29" idx="2"/>
            <a:endCxn id="26" idx="0"/>
          </p:cNvCxnSpPr>
          <p:nvPr/>
        </p:nvCxnSpPr>
        <p:spPr>
          <a:xfrm>
            <a:off x="7614418" y="3165448"/>
            <a:ext cx="1" cy="984918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407F3C3-9212-44A9-B02D-CA36E3C7F672}"/>
              </a:ext>
            </a:extLst>
          </p:cNvPr>
          <p:cNvCxnSpPr>
            <a:cxnSpLocks/>
            <a:stCxn id="8" idx="1"/>
            <a:endCxn id="3" idx="6"/>
          </p:cNvCxnSpPr>
          <p:nvPr/>
        </p:nvCxnSpPr>
        <p:spPr>
          <a:xfrm flipH="1">
            <a:off x="2721238" y="5051527"/>
            <a:ext cx="1116764" cy="0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104685F-82C3-4B2F-99C1-F137FDDC0322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CFS Process for Respondent</a:t>
            </a:r>
          </a:p>
        </p:txBody>
      </p:sp>
      <p:sp>
        <p:nvSpPr>
          <p:cNvPr id="49" name="object 2">
            <a:extLst>
              <a:ext uri="{FF2B5EF4-FFF2-40B4-BE49-F238E27FC236}">
                <a16:creationId xmlns:a16="http://schemas.microsoft.com/office/drawing/2014/main" id="{E4631DCC-65AD-445B-AE36-36B436577141}"/>
              </a:ext>
            </a:extLst>
          </p:cNvPr>
          <p:cNvSpPr/>
          <p:nvPr/>
        </p:nvSpPr>
        <p:spPr>
          <a:xfrm>
            <a:off x="457200" y="9906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1"/>
                </a:lnTo>
              </a:path>
            </a:pathLst>
          </a:custGeom>
          <a:ln w="25400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2F145E5-021A-4421-B531-74F179C10891}"/>
              </a:ext>
            </a:extLst>
          </p:cNvPr>
          <p:cNvSpPr/>
          <p:nvPr/>
        </p:nvSpPr>
        <p:spPr>
          <a:xfrm>
            <a:off x="6705600" y="4150366"/>
            <a:ext cx="1817637" cy="18176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Find commodity codes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20AD43A-A446-4F54-BA17-6620BD99CB35}"/>
              </a:ext>
            </a:extLst>
          </p:cNvPr>
          <p:cNvSpPr/>
          <p:nvPr/>
        </p:nvSpPr>
        <p:spPr>
          <a:xfrm>
            <a:off x="6705599" y="1347811"/>
            <a:ext cx="1817637" cy="18176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Sample shipments</a:t>
            </a:r>
          </a:p>
        </p:txBody>
      </p:sp>
      <p:sp>
        <p:nvSpPr>
          <p:cNvPr id="37" name="object 2">
            <a:extLst>
              <a:ext uri="{FF2B5EF4-FFF2-40B4-BE49-F238E27FC236}">
                <a16:creationId xmlns:a16="http://schemas.microsoft.com/office/drawing/2014/main" id="{1E771895-A5A2-433D-9C3A-F8E7DFBC7681}"/>
              </a:ext>
            </a:extLst>
          </p:cNvPr>
          <p:cNvSpPr/>
          <p:nvPr/>
        </p:nvSpPr>
        <p:spPr>
          <a:xfrm rot="16200000" flipV="1">
            <a:off x="-77850" y="2561538"/>
            <a:ext cx="4616654" cy="2152992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1"/>
                </a:lnTo>
              </a:path>
            </a:pathLst>
          </a:custGeom>
          <a:ln w="25400">
            <a:solidFill>
              <a:schemeClr val="accent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347283-4A91-4A54-858F-EAE6CB960B4D}"/>
              </a:ext>
            </a:extLst>
          </p:cNvPr>
          <p:cNvSpPr txBox="1"/>
          <p:nvPr/>
        </p:nvSpPr>
        <p:spPr>
          <a:xfrm>
            <a:off x="1153980" y="3469788"/>
            <a:ext cx="193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 Census Bureau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F68702-2E35-488E-83E5-ECF1E0323EE6}"/>
              </a:ext>
            </a:extLst>
          </p:cNvPr>
          <p:cNvSpPr txBox="1"/>
          <p:nvPr/>
        </p:nvSpPr>
        <p:spPr>
          <a:xfrm>
            <a:off x="3657600" y="345683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Industry Respondent</a:t>
            </a:r>
          </a:p>
        </p:txBody>
      </p:sp>
    </p:spTree>
    <p:extLst>
      <p:ext uri="{BB962C8B-B14F-4D97-AF65-F5344CB8AC3E}">
        <p14:creationId xmlns:p14="http://schemas.microsoft.com/office/powerpoint/2010/main" val="1961932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57EE2-1F4D-4BA8-B215-D4F92A0C4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997" y="632806"/>
            <a:ext cx="7140004" cy="615553"/>
          </a:xfrm>
        </p:spPr>
        <p:txBody>
          <a:bodyPr/>
          <a:lstStyle/>
          <a:p>
            <a:pPr algn="ctr"/>
            <a:r>
              <a:rPr lang="en-US" sz="4000" dirty="0"/>
              <a:t>CFS, Past &amp; Present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8FDCB-0538-43C2-B502-E6825D7E7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9591" y="1603957"/>
            <a:ext cx="7564817" cy="301621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Started in 1993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Many good changes since 1993: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Website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Optical character recognition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Electronic Questionnaire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Methodology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89EFA292-267E-4D00-B8F6-8663C4FE2A6C}"/>
              </a:ext>
            </a:extLst>
          </p:cNvPr>
          <p:cNvSpPr/>
          <p:nvPr/>
        </p:nvSpPr>
        <p:spPr>
          <a:xfrm>
            <a:off x="457200" y="12954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1"/>
                </a:lnTo>
              </a:path>
            </a:pathLst>
          </a:custGeom>
          <a:ln w="25400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4419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7C4439-1387-4986-B316-9A7A373A13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13" y="990600"/>
            <a:ext cx="5791200" cy="5791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6EEC93-9EA1-4F98-8AA0-AE12AE86432A}"/>
              </a:ext>
            </a:extLst>
          </p:cNvPr>
          <p:cNvSpPr txBox="1"/>
          <p:nvPr/>
        </p:nvSpPr>
        <p:spPr>
          <a:xfrm rot="5400000">
            <a:off x="6902848" y="774528"/>
            <a:ext cx="1200329" cy="2819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1993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0A3524-30A5-41A7-A715-95426176762A}"/>
              </a:ext>
            </a:extLst>
          </p:cNvPr>
          <p:cNvSpPr txBox="1"/>
          <p:nvPr/>
        </p:nvSpPr>
        <p:spPr>
          <a:xfrm rot="5400000">
            <a:off x="6902848" y="3533865"/>
            <a:ext cx="1200329" cy="2819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2017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D29D2A6-AFFC-40CA-BEEF-4C8DE941B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7087"/>
            <a:ext cx="7140004" cy="615553"/>
          </a:xfrm>
        </p:spPr>
        <p:txBody>
          <a:bodyPr/>
          <a:lstStyle/>
          <a:p>
            <a:pPr algn="ctr"/>
            <a:r>
              <a:rPr lang="en-US" sz="4000" dirty="0"/>
              <a:t>Technological Advances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1B7C3EBC-C0AC-4D33-921C-E2FB23256A81}"/>
              </a:ext>
            </a:extLst>
          </p:cNvPr>
          <p:cNvSpPr/>
          <p:nvPr/>
        </p:nvSpPr>
        <p:spPr>
          <a:xfrm>
            <a:off x="381000" y="838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1"/>
                </a:lnTo>
              </a:path>
            </a:pathLst>
          </a:custGeom>
          <a:ln w="25400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3464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D29D2A6-AFFC-40CA-BEEF-4C8DE941B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86130"/>
            <a:ext cx="7140004" cy="615553"/>
          </a:xfrm>
        </p:spPr>
        <p:txBody>
          <a:bodyPr/>
          <a:lstStyle/>
          <a:p>
            <a:pPr algn="ctr"/>
            <a:r>
              <a:rPr lang="en-US" sz="4000" dirty="0"/>
              <a:t>AND,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1B7C3EBC-C0AC-4D33-921C-E2FB23256A81}"/>
              </a:ext>
            </a:extLst>
          </p:cNvPr>
          <p:cNvSpPr/>
          <p:nvPr/>
        </p:nvSpPr>
        <p:spPr>
          <a:xfrm>
            <a:off x="381000" y="838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1"/>
                </a:lnTo>
              </a:path>
            </a:pathLst>
          </a:custGeom>
          <a:ln w="25400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2" descr="Image result for machine learning">
            <a:extLst>
              <a:ext uri="{FF2B5EF4-FFF2-40B4-BE49-F238E27FC236}">
                <a16:creationId xmlns:a16="http://schemas.microsoft.com/office/drawing/2014/main" id="{A1C30C12-E91F-44A6-82FD-8E6A41706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463373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297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37C8E4-625F-453F-8237-1DF02713B6F5}"/>
              </a:ext>
            </a:extLst>
          </p:cNvPr>
          <p:cNvSpPr txBox="1"/>
          <p:nvPr/>
        </p:nvSpPr>
        <p:spPr>
          <a:xfrm rot="5400000">
            <a:off x="7433467" y="1073854"/>
            <a:ext cx="923330" cy="1868463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4800" dirty="0"/>
              <a:t>1993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281C20-6782-4944-AE02-8354AEBA8F55}"/>
              </a:ext>
            </a:extLst>
          </p:cNvPr>
          <p:cNvSpPr txBox="1"/>
          <p:nvPr/>
        </p:nvSpPr>
        <p:spPr>
          <a:xfrm rot="5400000">
            <a:off x="7431958" y="3904468"/>
            <a:ext cx="923330" cy="1868464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4800" dirty="0"/>
              <a:t>2017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3F9EF9D-95B6-4876-AE00-C2E9296CAB10}"/>
              </a:ext>
            </a:extLst>
          </p:cNvPr>
          <p:cNvSpPr txBox="1">
            <a:spLocks/>
          </p:cNvSpPr>
          <p:nvPr/>
        </p:nvSpPr>
        <p:spPr>
          <a:xfrm>
            <a:off x="925798" y="108210"/>
            <a:ext cx="7140004" cy="477054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kern="0" dirty="0">
                <a:solidFill>
                  <a:sysClr val="windowText" lastClr="000000"/>
                </a:solidFill>
              </a:rPr>
              <a:t>Room for Improvement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4739C117-0111-4F25-A4D9-315B8822302B}"/>
              </a:ext>
            </a:extLst>
          </p:cNvPr>
          <p:cNvSpPr/>
          <p:nvPr/>
        </p:nvSpPr>
        <p:spPr>
          <a:xfrm>
            <a:off x="381000" y="838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1"/>
                </a:lnTo>
              </a:path>
            </a:pathLst>
          </a:custGeom>
          <a:ln w="25400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86C17F-A9EF-4E3A-BDC6-64E5E2C33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75" y="3177970"/>
            <a:ext cx="6027281" cy="3124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5E29C9-0C5D-48B3-BBDD-DEA4A47E6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026152"/>
            <a:ext cx="6256833" cy="196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38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5FCFE26-80C6-494E-B4A8-EE999A3F8F06}"/>
              </a:ext>
            </a:extLst>
          </p:cNvPr>
          <p:cNvSpPr/>
          <p:nvPr/>
        </p:nvSpPr>
        <p:spPr>
          <a:xfrm>
            <a:off x="141419" y="1403723"/>
            <a:ext cx="2895600" cy="17058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Questionnaire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88F01F5-0369-400E-8860-FF23EF02F090}"/>
              </a:ext>
            </a:extLst>
          </p:cNvPr>
          <p:cNvSpPr/>
          <p:nvPr/>
        </p:nvSpPr>
        <p:spPr>
          <a:xfrm>
            <a:off x="457200" y="4159454"/>
            <a:ext cx="2264038" cy="1784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Census receives data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A17531E-05E9-439F-984D-039EBD17C465}"/>
              </a:ext>
            </a:extLst>
          </p:cNvPr>
          <p:cNvCxnSpPr>
            <a:cxnSpLocks/>
            <a:stCxn id="2" idx="6"/>
            <a:endCxn id="5" idx="1"/>
          </p:cNvCxnSpPr>
          <p:nvPr/>
        </p:nvCxnSpPr>
        <p:spPr>
          <a:xfrm>
            <a:off x="3037019" y="2256631"/>
            <a:ext cx="818782" cy="994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4458BA96-4C20-44C1-A83F-AA73A5C90B28}"/>
              </a:ext>
            </a:extLst>
          </p:cNvPr>
          <p:cNvSpPr/>
          <p:nvPr/>
        </p:nvSpPr>
        <p:spPr>
          <a:xfrm>
            <a:off x="3855801" y="1391696"/>
            <a:ext cx="1648398" cy="1731858"/>
          </a:xfrm>
          <a:prstGeom prst="rect">
            <a:avLst/>
          </a:prstGeom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Extract shipment data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723432-B8F1-4A98-A3D9-A17D1A54D6A3}"/>
              </a:ext>
            </a:extLst>
          </p:cNvPr>
          <p:cNvSpPr/>
          <p:nvPr/>
        </p:nvSpPr>
        <p:spPr>
          <a:xfrm>
            <a:off x="3838002" y="4159455"/>
            <a:ext cx="2011680" cy="1784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Enter data into online questionnaire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FEA9DFE-1189-4718-B334-5B66370BB2C4}"/>
              </a:ext>
            </a:extLst>
          </p:cNvPr>
          <p:cNvCxnSpPr>
            <a:cxnSpLocks/>
            <a:stCxn id="5" idx="3"/>
            <a:endCxn id="29" idx="1"/>
          </p:cNvCxnSpPr>
          <p:nvPr/>
        </p:nvCxnSpPr>
        <p:spPr>
          <a:xfrm flipV="1">
            <a:off x="5504199" y="2256630"/>
            <a:ext cx="1201400" cy="995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4E26667-2079-4D7D-99F1-AD2063B57853}"/>
              </a:ext>
            </a:extLst>
          </p:cNvPr>
          <p:cNvCxnSpPr>
            <a:cxnSpLocks/>
            <a:stCxn id="26" idx="1"/>
            <a:endCxn id="8" idx="3"/>
          </p:cNvCxnSpPr>
          <p:nvPr/>
        </p:nvCxnSpPr>
        <p:spPr>
          <a:xfrm flipH="1" flipV="1">
            <a:off x="5849682" y="5051527"/>
            <a:ext cx="855918" cy="7658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1A7B907-B068-472E-A97F-E605B5C49E38}"/>
              </a:ext>
            </a:extLst>
          </p:cNvPr>
          <p:cNvCxnSpPr>
            <a:cxnSpLocks/>
            <a:stCxn id="29" idx="2"/>
            <a:endCxn id="26" idx="0"/>
          </p:cNvCxnSpPr>
          <p:nvPr/>
        </p:nvCxnSpPr>
        <p:spPr>
          <a:xfrm>
            <a:off x="7614418" y="3165448"/>
            <a:ext cx="1" cy="984918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407F3C3-9212-44A9-B02D-CA36E3C7F672}"/>
              </a:ext>
            </a:extLst>
          </p:cNvPr>
          <p:cNvCxnSpPr>
            <a:cxnSpLocks/>
            <a:stCxn id="8" idx="1"/>
            <a:endCxn id="3" idx="6"/>
          </p:cNvCxnSpPr>
          <p:nvPr/>
        </p:nvCxnSpPr>
        <p:spPr>
          <a:xfrm flipH="1">
            <a:off x="2721238" y="5051527"/>
            <a:ext cx="1116764" cy="0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104685F-82C3-4B2F-99C1-F137FDDC0322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Reduce Respondent Burden</a:t>
            </a:r>
          </a:p>
        </p:txBody>
      </p:sp>
      <p:sp>
        <p:nvSpPr>
          <p:cNvPr id="49" name="object 2">
            <a:extLst>
              <a:ext uri="{FF2B5EF4-FFF2-40B4-BE49-F238E27FC236}">
                <a16:creationId xmlns:a16="http://schemas.microsoft.com/office/drawing/2014/main" id="{E4631DCC-65AD-445B-AE36-36B436577141}"/>
              </a:ext>
            </a:extLst>
          </p:cNvPr>
          <p:cNvSpPr/>
          <p:nvPr/>
        </p:nvSpPr>
        <p:spPr>
          <a:xfrm>
            <a:off x="457200" y="9906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1"/>
                </a:lnTo>
              </a:path>
            </a:pathLst>
          </a:custGeom>
          <a:ln w="25400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2F145E5-021A-4421-B531-74F179C10891}"/>
              </a:ext>
            </a:extLst>
          </p:cNvPr>
          <p:cNvSpPr/>
          <p:nvPr/>
        </p:nvSpPr>
        <p:spPr>
          <a:xfrm>
            <a:off x="6705600" y="4150366"/>
            <a:ext cx="1817637" cy="18176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Find commodity codes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20AD43A-A446-4F54-BA17-6620BD99CB35}"/>
              </a:ext>
            </a:extLst>
          </p:cNvPr>
          <p:cNvSpPr/>
          <p:nvPr/>
        </p:nvSpPr>
        <p:spPr>
          <a:xfrm>
            <a:off x="6705599" y="1347811"/>
            <a:ext cx="1817637" cy="18176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Sample shipments</a:t>
            </a:r>
          </a:p>
        </p:txBody>
      </p:sp>
      <p:sp>
        <p:nvSpPr>
          <p:cNvPr id="37" name="object 2">
            <a:extLst>
              <a:ext uri="{FF2B5EF4-FFF2-40B4-BE49-F238E27FC236}">
                <a16:creationId xmlns:a16="http://schemas.microsoft.com/office/drawing/2014/main" id="{1E771895-A5A2-433D-9C3A-F8E7DFBC7681}"/>
              </a:ext>
            </a:extLst>
          </p:cNvPr>
          <p:cNvSpPr/>
          <p:nvPr/>
        </p:nvSpPr>
        <p:spPr>
          <a:xfrm rot="16200000" flipV="1">
            <a:off x="-77850" y="2561538"/>
            <a:ext cx="4616654" cy="2152992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1"/>
                </a:lnTo>
              </a:path>
            </a:pathLst>
          </a:custGeom>
          <a:ln w="25400">
            <a:solidFill>
              <a:schemeClr val="accent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&quot;No&quot; Symbol 4">
            <a:extLst>
              <a:ext uri="{FF2B5EF4-FFF2-40B4-BE49-F238E27FC236}">
                <a16:creationId xmlns:a16="http://schemas.microsoft.com/office/drawing/2014/main" id="{BFA37E85-9D1E-4038-B289-EAC1DAC2A705}"/>
              </a:ext>
            </a:extLst>
          </p:cNvPr>
          <p:cNvSpPr/>
          <p:nvPr/>
        </p:nvSpPr>
        <p:spPr>
          <a:xfrm>
            <a:off x="3863813" y="4054535"/>
            <a:ext cx="1912905" cy="1961400"/>
          </a:xfrm>
          <a:prstGeom prst="noSmoking">
            <a:avLst>
              <a:gd name="adj" fmla="val 6690"/>
            </a:avLst>
          </a:prstGeom>
          <a:solidFill>
            <a:schemeClr val="accent2"/>
          </a:solidFill>
          <a:ln w="9525" cmpd="dbl"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&quot;No&quot; Symbol 4">
            <a:extLst>
              <a:ext uri="{FF2B5EF4-FFF2-40B4-BE49-F238E27FC236}">
                <a16:creationId xmlns:a16="http://schemas.microsoft.com/office/drawing/2014/main" id="{38DB5B9C-D8E9-472B-B485-9AFB8349DD08}"/>
              </a:ext>
            </a:extLst>
          </p:cNvPr>
          <p:cNvSpPr/>
          <p:nvPr/>
        </p:nvSpPr>
        <p:spPr>
          <a:xfrm>
            <a:off x="6649257" y="4054535"/>
            <a:ext cx="1912905" cy="1961400"/>
          </a:xfrm>
          <a:prstGeom prst="noSmoking">
            <a:avLst>
              <a:gd name="adj" fmla="val 6690"/>
            </a:avLst>
          </a:prstGeom>
          <a:solidFill>
            <a:schemeClr val="accent2"/>
          </a:solidFill>
          <a:ln w="9525" cmpd="dbl"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028352-A2C1-465B-BF6B-DA9EC3ABF023}"/>
              </a:ext>
            </a:extLst>
          </p:cNvPr>
          <p:cNvSpPr txBox="1"/>
          <p:nvPr/>
        </p:nvSpPr>
        <p:spPr>
          <a:xfrm>
            <a:off x="1153980" y="3469788"/>
            <a:ext cx="193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 Census Bureau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554138-9B45-415E-B963-58238AA12F51}"/>
              </a:ext>
            </a:extLst>
          </p:cNvPr>
          <p:cNvSpPr txBox="1"/>
          <p:nvPr/>
        </p:nvSpPr>
        <p:spPr>
          <a:xfrm>
            <a:off x="3657600" y="345683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Industry Respondent</a:t>
            </a:r>
          </a:p>
        </p:txBody>
      </p:sp>
    </p:spTree>
    <p:extLst>
      <p:ext uri="{BB962C8B-B14F-4D97-AF65-F5344CB8AC3E}">
        <p14:creationId xmlns:p14="http://schemas.microsoft.com/office/powerpoint/2010/main" val="2166285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3466</TotalTime>
  <Words>1004</Words>
  <Application>Microsoft Office PowerPoint</Application>
  <PresentationFormat>On-screen Show (4:3)</PresentationFormat>
  <Paragraphs>184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MS PGothic</vt:lpstr>
      <vt:lpstr>Arial</vt:lpstr>
      <vt:lpstr>Calibri</vt:lpstr>
      <vt:lpstr>Dosis SemiBold</vt:lpstr>
      <vt:lpstr>Libre Franklin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CFS, Past &amp; Present</vt:lpstr>
      <vt:lpstr>Technological Advances</vt:lpstr>
      <vt:lpstr>AND,</vt:lpstr>
      <vt:lpstr>PowerPoint Presentation</vt:lpstr>
      <vt:lpstr>PowerPoint Presentation</vt:lpstr>
      <vt:lpstr>PowerPoint Presentation</vt:lpstr>
      <vt:lpstr>Standard Classification of Transported Goods (SCTG)</vt:lpstr>
      <vt:lpstr>Standard Classification of Transported Goods (SCTG)</vt:lpstr>
      <vt:lpstr>SCTG Resources</vt:lpstr>
      <vt:lpstr>Objective: Text Classification</vt:lpstr>
      <vt:lpstr>SCTG Machine Learning Model</vt:lpstr>
      <vt:lpstr>SCTG ML Model Results</vt:lpstr>
      <vt:lpstr>Industry Results</vt:lpstr>
      <vt:lpstr>Added bonus, 2017 Edit tool</vt:lpstr>
      <vt:lpstr>PowerPoint Presentation</vt:lpstr>
      <vt:lpstr>Provide Data from Internal Systems</vt:lpstr>
      <vt:lpstr>PowerPoint Presentation</vt:lpstr>
      <vt:lpstr>Establishment Software System</vt:lpstr>
      <vt:lpstr>Transforming Freight Flow Data Collection</vt:lpstr>
      <vt:lpstr>PowerPoint Presentation</vt:lpstr>
      <vt:lpstr>Approach 3: CFS Team Initiated </vt:lpstr>
      <vt:lpstr>Questions and Comments</vt:lpstr>
      <vt:lpstr>Lastly,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Steve, Kenneth (OST)</dc:creator>
  <cp:lastModifiedBy>Parker, Julie (OST)</cp:lastModifiedBy>
  <cp:revision>302</cp:revision>
  <cp:lastPrinted>2018-10-22T17:56:26Z</cp:lastPrinted>
  <dcterms:created xsi:type="dcterms:W3CDTF">2018-01-03T17:18:25Z</dcterms:created>
  <dcterms:modified xsi:type="dcterms:W3CDTF">2018-10-23T15:02:50Z</dcterms:modified>
</cp:coreProperties>
</file>