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57" r:id="rId1"/>
    <p:sldMasterId id="2147483978" r:id="rId2"/>
  </p:sldMasterIdLst>
  <p:notesMasterIdLst>
    <p:notesMasterId r:id="rId27"/>
  </p:notesMasterIdLst>
  <p:handoutMasterIdLst>
    <p:handoutMasterId r:id="rId28"/>
  </p:handoutMasterIdLst>
  <p:sldIdLst>
    <p:sldId id="522" r:id="rId3"/>
    <p:sldId id="524" r:id="rId4"/>
    <p:sldId id="525" r:id="rId5"/>
    <p:sldId id="526" r:id="rId6"/>
    <p:sldId id="527" r:id="rId7"/>
    <p:sldId id="558" r:id="rId8"/>
    <p:sldId id="528" r:id="rId9"/>
    <p:sldId id="530" r:id="rId10"/>
    <p:sldId id="559" r:id="rId11"/>
    <p:sldId id="531" r:id="rId12"/>
    <p:sldId id="566" r:id="rId13"/>
    <p:sldId id="551" r:id="rId14"/>
    <p:sldId id="552" r:id="rId15"/>
    <p:sldId id="533" r:id="rId16"/>
    <p:sldId id="553" r:id="rId17"/>
    <p:sldId id="556" r:id="rId18"/>
    <p:sldId id="557" r:id="rId19"/>
    <p:sldId id="565" r:id="rId20"/>
    <p:sldId id="542" r:id="rId21"/>
    <p:sldId id="555" r:id="rId22"/>
    <p:sldId id="561" r:id="rId23"/>
    <p:sldId id="562" r:id="rId24"/>
    <p:sldId id="563" r:id="rId25"/>
    <p:sldId id="548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54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tt, Phillip" initials="KP" lastIdx="1" clrIdx="0">
    <p:extLst>
      <p:ext uri="{19B8F6BF-5375-455C-9EA6-DF929625EA0E}">
        <p15:presenceInfo xmlns:p15="http://schemas.microsoft.com/office/powerpoint/2012/main" userId="S-1-5-21-2101533902-423532799-1776743176-56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EE6"/>
    <a:srgbClr val="369AF4"/>
    <a:srgbClr val="0A357E"/>
    <a:srgbClr val="11119F"/>
    <a:srgbClr val="003F82"/>
    <a:srgbClr val="006600"/>
    <a:srgbClr val="E87D1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841" autoAdjust="0"/>
    <p:restoredTop sz="97628" autoAdjust="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118"/>
    </p:cViewPr>
  </p:sorterViewPr>
  <p:notesViewPr>
    <p:cSldViewPr>
      <p:cViewPr varScale="1">
        <p:scale>
          <a:sx n="63" d="100"/>
          <a:sy n="63" d="100"/>
        </p:scale>
        <p:origin x="-2587" y="-8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EB8363E2-FC6A-45B9-9236-BD1E1A63C2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defTabSz="914912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4872CB29-CE6C-4F92-82A3-CBCCB8A48DE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defTabSz="914912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6" name="Rectangle 4">
            <a:extLst>
              <a:ext uri="{FF2B5EF4-FFF2-40B4-BE49-F238E27FC236}">
                <a16:creationId xmlns:a16="http://schemas.microsoft.com/office/drawing/2014/main" id="{22DBC1C5-5DC3-4C48-A03E-F3B4533E3C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defTabSz="914912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7" name="Rectangle 5">
            <a:extLst>
              <a:ext uri="{FF2B5EF4-FFF2-40B4-BE49-F238E27FC236}">
                <a16:creationId xmlns:a16="http://schemas.microsoft.com/office/drawing/2014/main" id="{CD20DD46-1A7E-48F4-98FC-181DBDAC02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1269158-D8C1-4B64-A39F-014DB42574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52448AD-0486-4849-AF31-0524451C00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415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1270054-19DC-417A-872F-9553E21182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415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1453BA8E-2C78-4B9F-B2E9-59055EBA42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6C980CC-0B78-4DE5-86AE-69988D82C2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6003DBE-AE69-4025-AA75-E5AD65CD42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415" eaLnBrk="0" hangingPunct="0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5A20995-1545-41AF-8D5D-B79161BAC8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/>
            </a:lvl1pPr>
          </a:lstStyle>
          <a:p>
            <a:fld id="{97280DAC-1A97-4041-9791-80ACF1A854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8072C81-4507-47D0-B3F8-7CE138FA5C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7D04DDF-55F0-4634-BEDB-A22EDA8BB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ヒラギノ角ゴ Pro W3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74C8FA73-26DC-45CB-81CA-13C8322F4A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08216E2A-74E4-4A84-BEA8-6E0DE92DC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ヒラギノ角ゴ Pro W3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5A1FCC45-0E3E-4FEA-B85E-630911F178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4B91063A-4346-4C81-BABE-F34571FCED57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>
            <a:extLst>
              <a:ext uri="{FF2B5EF4-FFF2-40B4-BE49-F238E27FC236}">
                <a16:creationId xmlns:a16="http://schemas.microsoft.com/office/drawing/2014/main" id="{DB8F7B3D-5A1C-45DA-8BF4-E4AD429BF19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981200" y="3811588"/>
            <a:ext cx="9753600" cy="7615237"/>
            <a:chOff x="-1981200" y="3811191"/>
            <a:chExt cx="9753600" cy="7616427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E46A3ABA-0030-49FC-B8FE-2C97D1AFC880}"/>
                </a:ext>
              </a:extLst>
            </p:cNvPr>
            <p:cNvSpPr/>
            <p:nvPr userDrawn="1"/>
          </p:nvSpPr>
          <p:spPr bwMode="auto">
            <a:xfrm>
              <a:off x="-1981200" y="3811191"/>
              <a:ext cx="7391400" cy="6093777"/>
            </a:xfrm>
            <a:prstGeom prst="arc">
              <a:avLst>
                <a:gd name="adj1" fmla="val 14207111"/>
                <a:gd name="adj2" fmla="val 0"/>
              </a:avLst>
            </a:prstGeom>
            <a:noFill/>
            <a:ln w="31750" cap="flat" cmpd="sng" algn="ctr">
              <a:solidFill>
                <a:srgbClr val="BF311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AC8BD104-4725-4B8C-B7EC-62CD53AB76F5}"/>
                </a:ext>
              </a:extLst>
            </p:cNvPr>
            <p:cNvSpPr/>
            <p:nvPr userDrawn="1"/>
          </p:nvSpPr>
          <p:spPr bwMode="auto">
            <a:xfrm>
              <a:off x="-685800" y="4571722"/>
              <a:ext cx="7239000" cy="6093777"/>
            </a:xfrm>
            <a:prstGeom prst="arc">
              <a:avLst>
                <a:gd name="adj1" fmla="val 12634660"/>
                <a:gd name="adj2" fmla="val 20908411"/>
              </a:avLst>
            </a:prstGeom>
            <a:noFill/>
            <a:ln w="31750" cap="flat" cmpd="sng" algn="ctr">
              <a:solidFill>
                <a:srgbClr val="FFC52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6CE5B29F-4FE9-4466-B6A0-720B3ACE6161}"/>
                </a:ext>
              </a:extLst>
            </p:cNvPr>
            <p:cNvSpPr/>
            <p:nvPr userDrawn="1"/>
          </p:nvSpPr>
          <p:spPr bwMode="auto">
            <a:xfrm>
              <a:off x="-1219200" y="5257629"/>
              <a:ext cx="7239000" cy="6169989"/>
            </a:xfrm>
            <a:prstGeom prst="arc">
              <a:avLst>
                <a:gd name="adj1" fmla="val 13393982"/>
                <a:gd name="adj2" fmla="val 20130995"/>
              </a:avLst>
            </a:prstGeom>
            <a:noFill/>
            <a:ln w="31750" cap="flat" cmpd="sng" algn="ctr">
              <a:solidFill>
                <a:srgbClr val="4F268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24E29281-F1D8-41A2-BF59-3A9D01E80D78}"/>
                </a:ext>
              </a:extLst>
            </p:cNvPr>
            <p:cNvSpPr/>
            <p:nvPr userDrawn="1"/>
          </p:nvSpPr>
          <p:spPr bwMode="auto">
            <a:xfrm>
              <a:off x="609600" y="5105205"/>
              <a:ext cx="7162800" cy="6169989"/>
            </a:xfrm>
            <a:prstGeom prst="arc">
              <a:avLst>
                <a:gd name="adj1" fmla="val 12090475"/>
                <a:gd name="adj2" fmla="val 20283228"/>
              </a:avLst>
            </a:prstGeom>
            <a:noFill/>
            <a:ln w="31750" cap="flat" cmpd="sng" algn="ctr">
              <a:solidFill>
                <a:srgbClr val="5D97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9" name="Rectangle 16">
            <a:extLst>
              <a:ext uri="{FF2B5EF4-FFF2-40B4-BE49-F238E27FC236}">
                <a16:creationId xmlns:a16="http://schemas.microsoft.com/office/drawing/2014/main" id="{69344B08-B32E-49BA-A760-C64A645D2F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0" name="Rectangle 17">
            <a:extLst>
              <a:ext uri="{FF2B5EF4-FFF2-40B4-BE49-F238E27FC236}">
                <a16:creationId xmlns:a16="http://schemas.microsoft.com/office/drawing/2014/main" id="{B639F692-0F2B-4B50-A0C5-39EBAEF57D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688" y="0"/>
            <a:ext cx="1311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200" i="1">
                <a:solidFill>
                  <a:schemeClr val="bg1"/>
                </a:solidFill>
              </a:rPr>
              <a:t>RTI International</a:t>
            </a:r>
            <a:endParaRPr lang="en-US" altLang="en-US" sz="2400"/>
          </a:p>
        </p:txBody>
      </p:sp>
      <p:sp>
        <p:nvSpPr>
          <p:cNvPr id="11" name="Rectangle 18">
            <a:extLst>
              <a:ext uri="{FF2B5EF4-FFF2-40B4-BE49-F238E27FC236}">
                <a16:creationId xmlns:a16="http://schemas.microsoft.com/office/drawing/2014/main" id="{FB909E8F-A8AB-4C1F-AB11-9BFFD76A66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04800"/>
            <a:ext cx="9144000" cy="76200"/>
          </a:xfrm>
          <a:prstGeom prst="rect">
            <a:avLst/>
          </a:prstGeom>
          <a:solidFill>
            <a:srgbClr val="5D9732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949633DD-89EA-447A-9F7D-76D0C25D6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0"/>
            <a:ext cx="182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/>
            <a:endParaRPr lang="en-US" altLang="en-US" sz="1000" i="1">
              <a:solidFill>
                <a:srgbClr val="BF301A"/>
              </a:solidFill>
            </a:endParaRPr>
          </a:p>
        </p:txBody>
      </p:sp>
      <p:pic>
        <p:nvPicPr>
          <p:cNvPr id="13" name="Picture 12" descr="RTI_653_1in">
            <a:extLst>
              <a:ext uri="{FF2B5EF4-FFF2-40B4-BE49-F238E27FC236}">
                <a16:creationId xmlns:a16="http://schemas.microsoft.com/office/drawing/2014/main" id="{BEFA698B-ADF5-4C73-BDA5-5BFB992413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0"/>
            <a:ext cx="13350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3">
            <a:extLst>
              <a:ext uri="{FF2B5EF4-FFF2-40B4-BE49-F238E27FC236}">
                <a16:creationId xmlns:a16="http://schemas.microsoft.com/office/drawing/2014/main" id="{BD3D5C60-100C-4CDC-A80F-D57366B67CA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039938" y="6477000"/>
            <a:ext cx="30654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800"/>
              <a:t>RTI International is a trade name of Research Triangle Institute.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D918D01A-B3B1-4AFB-BBD7-E2352C8057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9000" y="6400800"/>
            <a:ext cx="1160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400" b="1">
                <a:solidFill>
                  <a:srgbClr val="20558A"/>
                </a:solidFill>
              </a:rPr>
              <a:t>www.rti.org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4188"/>
            <a:ext cx="7772400" cy="841375"/>
          </a:xfrm>
          <a:noFill/>
        </p:spPr>
        <p:txBody>
          <a:bodyPr/>
          <a:lstStyle>
            <a:lvl1pPr algn="r"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2743200"/>
            <a:ext cx="5484813" cy="1752600"/>
          </a:xfrm>
        </p:spPr>
        <p:txBody>
          <a:bodyPr/>
          <a:lstStyle>
            <a:lvl1pPr marL="0" indent="0" algn="r">
              <a:buFont typeface="Wingdings" pitchFamily="1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id="{3B18920A-2A09-4A51-8B3E-DFE3C0D5D7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AA1806-FC9E-4243-A605-26B565288BC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6DDB9DCC-6823-4EDB-9198-BB2298AC8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53828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74996C2B-7820-4FA7-B2AB-555EE5232E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7F443C73-41AE-4D72-B1D3-4B200094D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ED229B-8D1C-4C94-BD91-2EF5E54B5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5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>
            <a:extLst>
              <a:ext uri="{FF2B5EF4-FFF2-40B4-BE49-F238E27FC236}">
                <a16:creationId xmlns:a16="http://schemas.microsoft.com/office/drawing/2014/main" id="{42BACF13-A1DC-418C-A4E3-4465DCEE24F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981200" y="3811588"/>
            <a:ext cx="9753600" cy="7615237"/>
            <a:chOff x="-1981200" y="3811191"/>
            <a:chExt cx="9753600" cy="7616427"/>
          </a:xfrm>
        </p:grpSpPr>
        <p:sp>
          <p:nvSpPr>
            <p:cNvPr id="5" name="Arc 4">
              <a:extLst>
                <a:ext uri="{FF2B5EF4-FFF2-40B4-BE49-F238E27FC236}">
                  <a16:creationId xmlns:a16="http://schemas.microsoft.com/office/drawing/2014/main" id="{EC5D2439-E03E-48E8-BBCD-E07EE50D483B}"/>
                </a:ext>
              </a:extLst>
            </p:cNvPr>
            <p:cNvSpPr/>
            <p:nvPr userDrawn="1"/>
          </p:nvSpPr>
          <p:spPr bwMode="auto">
            <a:xfrm>
              <a:off x="-1981200" y="3811191"/>
              <a:ext cx="7391400" cy="6093777"/>
            </a:xfrm>
            <a:prstGeom prst="arc">
              <a:avLst>
                <a:gd name="adj1" fmla="val 14207111"/>
                <a:gd name="adj2" fmla="val 0"/>
              </a:avLst>
            </a:prstGeom>
            <a:noFill/>
            <a:ln w="31750" cap="flat" cmpd="sng" algn="ctr">
              <a:solidFill>
                <a:srgbClr val="BF311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300F3C4C-F20D-4463-B171-CDD5A6B289DA}"/>
                </a:ext>
              </a:extLst>
            </p:cNvPr>
            <p:cNvSpPr/>
            <p:nvPr userDrawn="1"/>
          </p:nvSpPr>
          <p:spPr bwMode="auto">
            <a:xfrm>
              <a:off x="-685800" y="4571722"/>
              <a:ext cx="7239000" cy="6093777"/>
            </a:xfrm>
            <a:prstGeom prst="arc">
              <a:avLst>
                <a:gd name="adj1" fmla="val 12634660"/>
                <a:gd name="adj2" fmla="val 20908411"/>
              </a:avLst>
            </a:prstGeom>
            <a:noFill/>
            <a:ln w="31750" cap="flat" cmpd="sng" algn="ctr">
              <a:solidFill>
                <a:srgbClr val="FFC52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0B44CFE7-D609-48B6-A509-3FBB814722FA}"/>
                </a:ext>
              </a:extLst>
            </p:cNvPr>
            <p:cNvSpPr/>
            <p:nvPr userDrawn="1"/>
          </p:nvSpPr>
          <p:spPr bwMode="auto">
            <a:xfrm>
              <a:off x="-1219200" y="5257629"/>
              <a:ext cx="7239000" cy="6169989"/>
            </a:xfrm>
            <a:prstGeom prst="arc">
              <a:avLst>
                <a:gd name="adj1" fmla="val 13393982"/>
                <a:gd name="adj2" fmla="val 20130995"/>
              </a:avLst>
            </a:prstGeom>
            <a:noFill/>
            <a:ln w="31750" cap="flat" cmpd="sng" algn="ctr">
              <a:solidFill>
                <a:srgbClr val="4F268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1A948FA7-BBFA-422D-A02B-4F64D3D7F217}"/>
                </a:ext>
              </a:extLst>
            </p:cNvPr>
            <p:cNvSpPr/>
            <p:nvPr userDrawn="1"/>
          </p:nvSpPr>
          <p:spPr bwMode="auto">
            <a:xfrm>
              <a:off x="609600" y="5105205"/>
              <a:ext cx="7162800" cy="6169989"/>
            </a:xfrm>
            <a:prstGeom prst="arc">
              <a:avLst>
                <a:gd name="adj1" fmla="val 12090475"/>
                <a:gd name="adj2" fmla="val 20283228"/>
              </a:avLst>
            </a:prstGeom>
            <a:noFill/>
            <a:ln w="31750" cap="flat" cmpd="sng" algn="ctr">
              <a:solidFill>
                <a:srgbClr val="5D97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9" name="Rectangle 16">
            <a:extLst>
              <a:ext uri="{FF2B5EF4-FFF2-40B4-BE49-F238E27FC236}">
                <a16:creationId xmlns:a16="http://schemas.microsoft.com/office/drawing/2014/main" id="{FCE295BF-5597-4D77-9E36-8BC5447FAF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0" name="Rectangle 17">
            <a:extLst>
              <a:ext uri="{FF2B5EF4-FFF2-40B4-BE49-F238E27FC236}">
                <a16:creationId xmlns:a16="http://schemas.microsoft.com/office/drawing/2014/main" id="{1574184A-F7F0-40B2-A9EE-C63DC95DB4C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688" y="0"/>
            <a:ext cx="1311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200" i="1">
                <a:solidFill>
                  <a:schemeClr val="bg1"/>
                </a:solidFill>
              </a:rPr>
              <a:t>RTI International</a:t>
            </a:r>
            <a:endParaRPr lang="en-US" altLang="en-US" sz="2400"/>
          </a:p>
        </p:txBody>
      </p:sp>
      <p:sp>
        <p:nvSpPr>
          <p:cNvPr id="11" name="Rectangle 18">
            <a:extLst>
              <a:ext uri="{FF2B5EF4-FFF2-40B4-BE49-F238E27FC236}">
                <a16:creationId xmlns:a16="http://schemas.microsoft.com/office/drawing/2014/main" id="{54CC5D31-2735-4421-A5D5-08DD2F55CF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04800"/>
            <a:ext cx="9144000" cy="76200"/>
          </a:xfrm>
          <a:prstGeom prst="rect">
            <a:avLst/>
          </a:prstGeom>
          <a:solidFill>
            <a:srgbClr val="5D9732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D6B5CDC7-6CB3-4405-B3AF-E376F2282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0"/>
            <a:ext cx="182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/>
            <a:endParaRPr lang="en-US" altLang="en-US" sz="1000" i="1">
              <a:solidFill>
                <a:srgbClr val="BF301A"/>
              </a:solidFill>
            </a:endParaRPr>
          </a:p>
        </p:txBody>
      </p:sp>
      <p:pic>
        <p:nvPicPr>
          <p:cNvPr id="13" name="Picture 12" descr="RTI_653_1in">
            <a:extLst>
              <a:ext uri="{FF2B5EF4-FFF2-40B4-BE49-F238E27FC236}">
                <a16:creationId xmlns:a16="http://schemas.microsoft.com/office/drawing/2014/main" id="{85520060-4CBA-48F8-8355-C2F046EF11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0"/>
            <a:ext cx="13350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3">
            <a:extLst>
              <a:ext uri="{FF2B5EF4-FFF2-40B4-BE49-F238E27FC236}">
                <a16:creationId xmlns:a16="http://schemas.microsoft.com/office/drawing/2014/main" id="{008CA12B-4DB3-49B7-B1F6-2378F832178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039938" y="6477000"/>
            <a:ext cx="30654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800"/>
              <a:t>RTI International is a trade name of Research Triangle Institute.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4573FE45-4E55-443E-864F-EA1F76EDF8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39000" y="6400800"/>
            <a:ext cx="1160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400" b="1">
                <a:solidFill>
                  <a:srgbClr val="20558A"/>
                </a:solidFill>
              </a:rPr>
              <a:t>www.rti.org</a:t>
            </a: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4188"/>
            <a:ext cx="7772400" cy="841375"/>
          </a:xfrm>
          <a:noFill/>
        </p:spPr>
        <p:txBody>
          <a:bodyPr/>
          <a:lstStyle>
            <a:lvl1pPr algn="r"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2743200"/>
            <a:ext cx="5484813" cy="1752600"/>
          </a:xfrm>
        </p:spPr>
        <p:txBody>
          <a:bodyPr/>
          <a:lstStyle>
            <a:lvl1pPr marL="0" indent="0" algn="r">
              <a:buFont typeface="Wingdings" pitchFamily="1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id="{C0982C7F-7C64-4525-A180-5F59CED106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985E7A-9076-47AA-B84F-F7BCFDF81B8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397A77AB-41AC-42BC-8E63-2E329755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20327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7C2C311C-3864-4E0F-96A7-1DBECCA6FA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C4E5178E-CB7C-475E-986F-A749C6DAE1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A7406F-E36D-4515-B777-D3D0A8A917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178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-Line Title and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163E4182-F4C2-40AD-A0C2-2375666CB7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1D1F073C-DFC4-4DD2-8481-22CA0F945F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B2E988-DF8C-4668-A62C-595854B5AD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3608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>
            <a:lvl1pPr>
              <a:defRPr sz="2400"/>
            </a:lvl1pPr>
            <a:lvl2pPr marL="685800" indent="-347472">
              <a:buFont typeface="Arial" pitchFamily="34" charset="0"/>
              <a:buChar char="–"/>
              <a:defRPr sz="2000"/>
            </a:lvl2pPr>
            <a:lvl3pPr marL="1078992" indent="-402336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26F317-76DC-4A36-9950-94C442F37C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C2D4EF-6C8D-434B-B9AB-88DE62EE60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B5EB1-2A0A-4DB4-8F3A-FFE933C4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746127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Plus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3886200" cy="4068763"/>
          </a:xfrm>
        </p:spPr>
        <p:txBody>
          <a:bodyPr/>
          <a:lstStyle>
            <a:lvl1pPr>
              <a:defRPr sz="2400"/>
            </a:lvl1pPr>
            <a:lvl2pPr marL="685800" indent="-347472">
              <a:buFont typeface="Arial" pitchFamily="34" charset="0"/>
              <a:buChar char="–"/>
              <a:defRPr sz="2000"/>
            </a:lvl2pPr>
            <a:lvl3pPr marL="1078992" indent="-402336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57400"/>
            <a:ext cx="3886200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BA544E3D-D4CE-4FA8-AF07-8BF8929082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BAD8E632-1C2C-4C86-A406-4F744DA800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197D1F-D147-4CAC-9EA0-BFE75444C4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407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9">
            <a:extLst>
              <a:ext uri="{FF2B5EF4-FFF2-40B4-BE49-F238E27FC236}">
                <a16:creationId xmlns:a16="http://schemas.microsoft.com/office/drawing/2014/main" id="{55522A9C-0DC6-4336-A12E-593790CB44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Slide Number Placeholder 10">
            <a:extLst>
              <a:ext uri="{FF2B5EF4-FFF2-40B4-BE49-F238E27FC236}">
                <a16:creationId xmlns:a16="http://schemas.microsoft.com/office/drawing/2014/main" id="{F9FAFED6-F71A-4F0C-BCA8-F5B4C905B6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A91AEE-55AC-4B0A-B6DC-EF641BC3C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482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435A3124-9ED9-426F-9B13-D4EFD1754B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4EAADF54-8DD0-4215-A483-739966FFF3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7A21AF-FD24-462D-886E-C05A10D0AD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494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9">
            <a:extLst>
              <a:ext uri="{FF2B5EF4-FFF2-40B4-BE49-F238E27FC236}">
                <a16:creationId xmlns:a16="http://schemas.microsoft.com/office/drawing/2014/main" id="{AEA22EA4-D120-4F7F-8762-386752B8EC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3" name="Slide Number Placeholder 10">
            <a:extLst>
              <a:ext uri="{FF2B5EF4-FFF2-40B4-BE49-F238E27FC236}">
                <a16:creationId xmlns:a16="http://schemas.microsoft.com/office/drawing/2014/main" id="{F339B797-92BD-47AF-A7F1-4EC2D6FA2E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CEFD6A-D726-42B7-9C05-1EE08B149D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0332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Ar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>
            <a:extLst>
              <a:ext uri="{FF2B5EF4-FFF2-40B4-BE49-F238E27FC236}">
                <a16:creationId xmlns:a16="http://schemas.microsoft.com/office/drawing/2014/main" id="{9E2E6BD3-395D-48F6-AD23-CCCF8359B5C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981200" y="3811588"/>
            <a:ext cx="9753600" cy="7615237"/>
            <a:chOff x="-1981200" y="3811191"/>
            <a:chExt cx="9753600" cy="7616427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D9737ACF-A227-4918-BAA7-24D3A618896B}"/>
                </a:ext>
              </a:extLst>
            </p:cNvPr>
            <p:cNvSpPr/>
            <p:nvPr userDrawn="1"/>
          </p:nvSpPr>
          <p:spPr bwMode="auto">
            <a:xfrm>
              <a:off x="-1981200" y="3811191"/>
              <a:ext cx="7391400" cy="6093777"/>
            </a:xfrm>
            <a:prstGeom prst="arc">
              <a:avLst>
                <a:gd name="adj1" fmla="val 14207111"/>
                <a:gd name="adj2" fmla="val 0"/>
              </a:avLst>
            </a:prstGeom>
            <a:noFill/>
            <a:ln w="31750" cap="flat" cmpd="sng" algn="ctr">
              <a:solidFill>
                <a:srgbClr val="BF311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" name="Arc 3">
              <a:extLst>
                <a:ext uri="{FF2B5EF4-FFF2-40B4-BE49-F238E27FC236}">
                  <a16:creationId xmlns:a16="http://schemas.microsoft.com/office/drawing/2014/main" id="{3A1508EF-B111-4288-93E9-0863A54670B8}"/>
                </a:ext>
              </a:extLst>
            </p:cNvPr>
            <p:cNvSpPr/>
            <p:nvPr userDrawn="1"/>
          </p:nvSpPr>
          <p:spPr bwMode="auto">
            <a:xfrm>
              <a:off x="-685800" y="4571722"/>
              <a:ext cx="7239000" cy="6093777"/>
            </a:xfrm>
            <a:prstGeom prst="arc">
              <a:avLst>
                <a:gd name="adj1" fmla="val 12634660"/>
                <a:gd name="adj2" fmla="val 20908411"/>
              </a:avLst>
            </a:prstGeom>
            <a:noFill/>
            <a:ln w="31750" cap="flat" cmpd="sng" algn="ctr">
              <a:solidFill>
                <a:srgbClr val="FFC52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" name="Arc 4">
              <a:extLst>
                <a:ext uri="{FF2B5EF4-FFF2-40B4-BE49-F238E27FC236}">
                  <a16:creationId xmlns:a16="http://schemas.microsoft.com/office/drawing/2014/main" id="{4557120E-15C6-4149-8732-4D006D2492A8}"/>
                </a:ext>
              </a:extLst>
            </p:cNvPr>
            <p:cNvSpPr/>
            <p:nvPr userDrawn="1"/>
          </p:nvSpPr>
          <p:spPr bwMode="auto">
            <a:xfrm>
              <a:off x="-1219200" y="5257629"/>
              <a:ext cx="7239000" cy="6169989"/>
            </a:xfrm>
            <a:prstGeom prst="arc">
              <a:avLst>
                <a:gd name="adj1" fmla="val 13393982"/>
                <a:gd name="adj2" fmla="val 20130995"/>
              </a:avLst>
            </a:prstGeom>
            <a:noFill/>
            <a:ln w="31750" cap="flat" cmpd="sng" algn="ctr">
              <a:solidFill>
                <a:srgbClr val="4F268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90247DCF-E5D7-42D4-8512-316D1F603FF8}"/>
                </a:ext>
              </a:extLst>
            </p:cNvPr>
            <p:cNvSpPr/>
            <p:nvPr userDrawn="1"/>
          </p:nvSpPr>
          <p:spPr bwMode="auto">
            <a:xfrm>
              <a:off x="609600" y="5105205"/>
              <a:ext cx="7162800" cy="6169989"/>
            </a:xfrm>
            <a:prstGeom prst="arc">
              <a:avLst>
                <a:gd name="adj1" fmla="val 12090475"/>
                <a:gd name="adj2" fmla="val 20283228"/>
              </a:avLst>
            </a:prstGeom>
            <a:noFill/>
            <a:ln w="31750" cap="flat" cmpd="sng" algn="ctr">
              <a:solidFill>
                <a:srgbClr val="5D97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1EFFC502-A72A-43D9-A3A0-684D84976B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F418E4-1C17-4297-9FC5-AE6CECB92FF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3FA4E45F-3118-4CB9-B85D-0BB78E8B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88589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1410B932-A272-4E70-9648-3FE064AFDF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EC20D1B8-F518-4CC4-BBD9-AF4F0CEC29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D04E85-779F-4827-A1DD-56AD3AA950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914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6F0D4485-6B52-446F-B751-4FF2D58692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F944CB9C-5BB8-4146-B8CA-89B6D6F0A4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5108FE-DD1E-4BE6-A062-96672ACC7F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44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-Line Title and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ECEE01F9-D9B9-4653-896A-B5BBAFEBD9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B06AF154-89B2-47A4-A079-1D327F6C47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CBA3A1-89D5-409F-A896-716A32AEC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19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>
            <a:lvl1pPr>
              <a:defRPr sz="2400"/>
            </a:lvl1pPr>
            <a:lvl2pPr marL="685800" indent="-347472">
              <a:buFont typeface="Arial" pitchFamily="34" charset="0"/>
              <a:buChar char="–"/>
              <a:defRPr sz="2000"/>
            </a:lvl2pPr>
            <a:lvl3pPr marL="1078992" indent="-402336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5B19E1-5966-417B-907B-3CBA495DC0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3D7D42-7A9F-4237-8275-937AB59A79D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FFAFA-9A1E-4D60-8C34-15474E768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996574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Plus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3886200" cy="4068763"/>
          </a:xfrm>
        </p:spPr>
        <p:txBody>
          <a:bodyPr/>
          <a:lstStyle>
            <a:lvl1pPr>
              <a:defRPr sz="2400"/>
            </a:lvl1pPr>
            <a:lvl2pPr marL="685800" indent="-347472">
              <a:buFont typeface="Arial" pitchFamily="34" charset="0"/>
              <a:buChar char="–"/>
              <a:defRPr sz="2000"/>
            </a:lvl2pPr>
            <a:lvl3pPr marL="1078992" indent="-402336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57400"/>
            <a:ext cx="3886200" cy="4068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9BCB00E9-A0C9-4EF5-9DAE-F21886DF78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A390C567-91BB-40B6-A45C-8AAA3A11FD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395535-5029-465D-86EA-EBD83872F5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24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9">
            <a:extLst>
              <a:ext uri="{FF2B5EF4-FFF2-40B4-BE49-F238E27FC236}">
                <a16:creationId xmlns:a16="http://schemas.microsoft.com/office/drawing/2014/main" id="{C7392AB2-EC31-45AA-A162-373C501616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Slide Number Placeholder 10">
            <a:extLst>
              <a:ext uri="{FF2B5EF4-FFF2-40B4-BE49-F238E27FC236}">
                <a16:creationId xmlns:a16="http://schemas.microsoft.com/office/drawing/2014/main" id="{63391D55-7303-4FCD-B1EA-E6EDCB807D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E47A75-FCC8-4E6D-9C42-8D787E20A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07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1068387"/>
          </a:xfrm>
        </p:spPr>
        <p:txBody>
          <a:bodyPr/>
          <a:lstStyle>
            <a:lvl1pPr marL="0">
              <a:lnSpc>
                <a:spcPts val="3300"/>
              </a:lnSpc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5122A6FB-6F4C-4134-AC8A-F8419132E1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CB7617D2-4712-42F2-8B5A-790D746075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5F1453-25DB-4BCD-B868-C6DE8E9A0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18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9">
            <a:extLst>
              <a:ext uri="{FF2B5EF4-FFF2-40B4-BE49-F238E27FC236}">
                <a16:creationId xmlns:a16="http://schemas.microsoft.com/office/drawing/2014/main" id="{06D93DA4-81BF-47D0-9876-27AD8BE194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3" name="Slide Number Placeholder 10">
            <a:extLst>
              <a:ext uri="{FF2B5EF4-FFF2-40B4-BE49-F238E27FC236}">
                <a16:creationId xmlns:a16="http://schemas.microsoft.com/office/drawing/2014/main" id="{39D2ECBC-AF17-4654-95C5-82F710F99F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F2BAA0-871D-460E-96B8-0BF216C345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83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Ar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>
            <a:extLst>
              <a:ext uri="{FF2B5EF4-FFF2-40B4-BE49-F238E27FC236}">
                <a16:creationId xmlns:a16="http://schemas.microsoft.com/office/drawing/2014/main" id="{257EE633-FEA3-4215-ACD4-F3A408D9448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1981200" y="3811588"/>
            <a:ext cx="9753600" cy="7615237"/>
            <a:chOff x="-1981200" y="3811191"/>
            <a:chExt cx="9753600" cy="7616427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64B4EFA0-C665-4A73-84A8-C3021B3D0E13}"/>
                </a:ext>
              </a:extLst>
            </p:cNvPr>
            <p:cNvSpPr/>
            <p:nvPr userDrawn="1"/>
          </p:nvSpPr>
          <p:spPr bwMode="auto">
            <a:xfrm>
              <a:off x="-1981200" y="3811191"/>
              <a:ext cx="7391400" cy="6093777"/>
            </a:xfrm>
            <a:prstGeom prst="arc">
              <a:avLst>
                <a:gd name="adj1" fmla="val 14207111"/>
                <a:gd name="adj2" fmla="val 0"/>
              </a:avLst>
            </a:prstGeom>
            <a:noFill/>
            <a:ln w="31750" cap="flat" cmpd="sng" algn="ctr">
              <a:solidFill>
                <a:srgbClr val="BF311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4" name="Arc 3">
              <a:extLst>
                <a:ext uri="{FF2B5EF4-FFF2-40B4-BE49-F238E27FC236}">
                  <a16:creationId xmlns:a16="http://schemas.microsoft.com/office/drawing/2014/main" id="{97193A49-9EBA-4EF2-B02E-B625BA77DC9D}"/>
                </a:ext>
              </a:extLst>
            </p:cNvPr>
            <p:cNvSpPr/>
            <p:nvPr userDrawn="1"/>
          </p:nvSpPr>
          <p:spPr bwMode="auto">
            <a:xfrm>
              <a:off x="-685800" y="4571722"/>
              <a:ext cx="7239000" cy="6093777"/>
            </a:xfrm>
            <a:prstGeom prst="arc">
              <a:avLst>
                <a:gd name="adj1" fmla="val 12634660"/>
                <a:gd name="adj2" fmla="val 20908411"/>
              </a:avLst>
            </a:prstGeom>
            <a:noFill/>
            <a:ln w="31750" cap="flat" cmpd="sng" algn="ctr">
              <a:solidFill>
                <a:srgbClr val="FFC52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5" name="Arc 4">
              <a:extLst>
                <a:ext uri="{FF2B5EF4-FFF2-40B4-BE49-F238E27FC236}">
                  <a16:creationId xmlns:a16="http://schemas.microsoft.com/office/drawing/2014/main" id="{0E5B21C9-00E4-4269-834D-098E67A028CD}"/>
                </a:ext>
              </a:extLst>
            </p:cNvPr>
            <p:cNvSpPr/>
            <p:nvPr userDrawn="1"/>
          </p:nvSpPr>
          <p:spPr bwMode="auto">
            <a:xfrm>
              <a:off x="-1219200" y="5257629"/>
              <a:ext cx="7239000" cy="6169989"/>
            </a:xfrm>
            <a:prstGeom prst="arc">
              <a:avLst>
                <a:gd name="adj1" fmla="val 13393982"/>
                <a:gd name="adj2" fmla="val 20130995"/>
              </a:avLst>
            </a:prstGeom>
            <a:noFill/>
            <a:ln w="31750" cap="flat" cmpd="sng" algn="ctr">
              <a:solidFill>
                <a:srgbClr val="4F268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A96E446A-F319-41EB-9521-F1F938E643B5}"/>
                </a:ext>
              </a:extLst>
            </p:cNvPr>
            <p:cNvSpPr/>
            <p:nvPr userDrawn="1"/>
          </p:nvSpPr>
          <p:spPr bwMode="auto">
            <a:xfrm>
              <a:off x="609600" y="5105205"/>
              <a:ext cx="7162800" cy="6169989"/>
            </a:xfrm>
            <a:prstGeom prst="arc">
              <a:avLst>
                <a:gd name="adj1" fmla="val 12090475"/>
                <a:gd name="adj2" fmla="val 20283228"/>
              </a:avLst>
            </a:prstGeom>
            <a:noFill/>
            <a:ln w="31750" cap="flat" cmpd="sng" algn="ctr">
              <a:solidFill>
                <a:srgbClr val="5D973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ea typeface="ヒラギノ角ゴ Pro W3" pitchFamily="1" charset="-128"/>
                <a:cs typeface="+mn-cs"/>
              </a:endParaRPr>
            </a:p>
          </p:txBody>
        </p:sp>
      </p:grp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DA797524-CFDD-4694-8984-D1D6DA0E72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BFC069-E041-4B5A-A39C-102F27C6AB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3757FD63-DF5F-4D40-BFD7-C2704EFB9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407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F72E414-6546-4322-9C01-67D825443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57438" y="684213"/>
            <a:ext cx="6783387" cy="530225"/>
          </a:xfrm>
          <a:prstGeom prst="rect">
            <a:avLst/>
          </a:prstGeom>
          <a:solidFill>
            <a:srgbClr val="5D97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91CBBC3-A35C-4A26-9918-4A0ACE4ED3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1959C1B3-C228-4CDD-90BE-715872C3C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029" name="Rectangle 8">
            <a:extLst>
              <a:ext uri="{FF2B5EF4-FFF2-40B4-BE49-F238E27FC236}">
                <a16:creationId xmlns:a16="http://schemas.microsoft.com/office/drawing/2014/main" id="{4A408B4C-EDD8-4791-8432-6E0C8EA3B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" y="0"/>
            <a:ext cx="1311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200" i="1">
                <a:solidFill>
                  <a:schemeClr val="bg1"/>
                </a:solidFill>
              </a:rPr>
              <a:t>RTI International</a:t>
            </a:r>
            <a:endParaRPr lang="en-US" altLang="en-US" sz="2400"/>
          </a:p>
        </p:txBody>
      </p:sp>
      <p:sp>
        <p:nvSpPr>
          <p:cNvPr id="1030" name="Rectangle 9">
            <a:extLst>
              <a:ext uri="{FF2B5EF4-FFF2-40B4-BE49-F238E27FC236}">
                <a16:creationId xmlns:a16="http://schemas.microsoft.com/office/drawing/2014/main" id="{D67372B9-5E37-4B67-8A5A-350B6436D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9144000" cy="76200"/>
          </a:xfrm>
          <a:prstGeom prst="rect">
            <a:avLst/>
          </a:prstGeom>
          <a:solidFill>
            <a:srgbClr val="5D9732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10">
            <a:extLst>
              <a:ext uri="{FF2B5EF4-FFF2-40B4-BE49-F238E27FC236}">
                <a16:creationId xmlns:a16="http://schemas.microsoft.com/office/drawing/2014/main" id="{8B9C44DC-950C-4FA1-AECE-B89B5CFAD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0"/>
            <a:ext cx="182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/>
            <a:endParaRPr lang="en-US" altLang="en-US" sz="1000" i="1">
              <a:solidFill>
                <a:srgbClr val="BF301A"/>
              </a:solidFill>
            </a:endParaRPr>
          </a:p>
        </p:txBody>
      </p:sp>
      <p:pic>
        <p:nvPicPr>
          <p:cNvPr id="1032" name="Picture 11" descr="RTI_653_1in">
            <a:extLst>
              <a:ext uri="{FF2B5EF4-FFF2-40B4-BE49-F238E27FC236}">
                <a16:creationId xmlns:a16="http://schemas.microsoft.com/office/drawing/2014/main" id="{F1169152-2261-417D-8B44-49FE2E565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324600"/>
            <a:ext cx="6492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4609823-716C-413B-B1E0-CCBFEFC1C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3200"/>
            <a:ext cx="1447800" cy="304800"/>
          </a:xfrm>
          <a:prstGeom prst="rect">
            <a:avLst/>
          </a:prstGeom>
          <a:solidFill>
            <a:srgbClr val="BF311A"/>
          </a:solidFill>
        </p:spPr>
        <p:txBody>
          <a:bodyPr vert="horz" lIns="91440" tIns="45720" rIns="91440" bIns="45720" rtlCol="0" anchor="ctr"/>
          <a:lstStyle>
            <a:lvl1pPr algn="ctr" eaLnBrk="0" hangingPunct="0">
              <a:defRPr sz="1200" dirty="0" smtClean="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F0B87C3-6AC6-4632-AF31-FDF20A527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457200" cy="30480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chemeClr val="bg1"/>
                </a:solidFill>
              </a:defRPr>
            </a:lvl1pPr>
          </a:lstStyle>
          <a:p>
            <a:fld id="{86FE9794-7E9F-4B41-BB4E-4861E78E4F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3995" r:id="rId2"/>
    <p:sldLayoutId id="2147483996" r:id="rId3"/>
    <p:sldLayoutId id="2147484010" r:id="rId4"/>
    <p:sldLayoutId id="2147483997" r:id="rId5"/>
    <p:sldLayoutId id="2147483998" r:id="rId6"/>
    <p:sldLayoutId id="2147483999" r:id="rId7"/>
    <p:sldLayoutId id="2147484000" r:id="rId8"/>
    <p:sldLayoutId id="2147484011" r:id="rId9"/>
    <p:sldLayoutId id="2147484001" r:id="rId10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082675" indent="-398463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anose="05000000000000000000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BD06157-D6BD-465A-A23B-70E0FBA1E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57438" y="684213"/>
            <a:ext cx="6783387" cy="530225"/>
          </a:xfrm>
          <a:prstGeom prst="rect">
            <a:avLst/>
          </a:prstGeom>
          <a:solidFill>
            <a:srgbClr val="5D97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C5E7F09-E025-4EF7-8214-CE3201DB9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48C2D328-402F-46FA-A926-D5290AEE0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2053" name="Rectangle 8">
            <a:extLst>
              <a:ext uri="{FF2B5EF4-FFF2-40B4-BE49-F238E27FC236}">
                <a16:creationId xmlns:a16="http://schemas.microsoft.com/office/drawing/2014/main" id="{19B87B8E-294A-41AC-8CFD-3700F1E55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" y="0"/>
            <a:ext cx="1311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1200" i="1">
                <a:solidFill>
                  <a:schemeClr val="bg1"/>
                </a:solidFill>
              </a:rPr>
              <a:t>RTI International</a:t>
            </a:r>
            <a:endParaRPr lang="en-US" altLang="en-US" sz="2400"/>
          </a:p>
        </p:txBody>
      </p:sp>
      <p:sp>
        <p:nvSpPr>
          <p:cNvPr id="2054" name="Rectangle 9">
            <a:extLst>
              <a:ext uri="{FF2B5EF4-FFF2-40B4-BE49-F238E27FC236}">
                <a16:creationId xmlns:a16="http://schemas.microsoft.com/office/drawing/2014/main" id="{B98874EF-DEF7-4288-9C02-DAEB3662A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9144000" cy="76200"/>
          </a:xfrm>
          <a:prstGeom prst="rect">
            <a:avLst/>
          </a:prstGeom>
          <a:solidFill>
            <a:srgbClr val="5D9732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endParaRPr lang="en-US" altLang="en-US"/>
          </a:p>
        </p:txBody>
      </p:sp>
      <p:sp>
        <p:nvSpPr>
          <p:cNvPr id="2055" name="Rectangle 10">
            <a:extLst>
              <a:ext uri="{FF2B5EF4-FFF2-40B4-BE49-F238E27FC236}">
                <a16:creationId xmlns:a16="http://schemas.microsoft.com/office/drawing/2014/main" id="{E7B09317-FC51-4BF7-B58F-C1B5A90C1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0"/>
            <a:ext cx="182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/>
            <a:endParaRPr lang="en-US" altLang="en-US" sz="1000" i="1">
              <a:solidFill>
                <a:srgbClr val="BF301A"/>
              </a:solidFill>
            </a:endParaRPr>
          </a:p>
        </p:txBody>
      </p:sp>
      <p:pic>
        <p:nvPicPr>
          <p:cNvPr id="2056" name="Picture 11" descr="RTI_653_1in">
            <a:extLst>
              <a:ext uri="{FF2B5EF4-FFF2-40B4-BE49-F238E27FC236}">
                <a16:creationId xmlns:a16="http://schemas.microsoft.com/office/drawing/2014/main" id="{8B106B64-1F94-4EE7-BC2B-93201D88F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324600"/>
            <a:ext cx="6492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9D36780-2F88-4DDA-9142-4CA56E841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3200"/>
            <a:ext cx="1447800" cy="304800"/>
          </a:xfrm>
          <a:prstGeom prst="rect">
            <a:avLst/>
          </a:prstGeom>
          <a:solidFill>
            <a:srgbClr val="BF311A"/>
          </a:solidFill>
        </p:spPr>
        <p:txBody>
          <a:bodyPr vert="horz" lIns="91440" tIns="45720" rIns="91440" bIns="45720" rtlCol="0" anchor="ctr"/>
          <a:lstStyle>
            <a:lvl1pPr algn="ctr" eaLnBrk="0" hangingPunct="0">
              <a:defRPr sz="1200" dirty="0" smtClean="0">
                <a:solidFill>
                  <a:schemeClr val="bg1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706D0AC-4E01-40EA-BD4E-EA1920DA7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457200" cy="30480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chemeClr val="bg1"/>
                </a:solidFill>
              </a:defRPr>
            </a:lvl1pPr>
          </a:lstStyle>
          <a:p>
            <a:fld id="{7FE40A5F-3244-4239-96D8-CBA3B3DF3D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02" r:id="rId2"/>
    <p:sldLayoutId id="2147484003" r:id="rId3"/>
    <p:sldLayoutId id="2147484013" r:id="rId4"/>
    <p:sldLayoutId id="2147484004" r:id="rId5"/>
    <p:sldLayoutId id="2147484005" r:id="rId6"/>
    <p:sldLayoutId id="2147484006" r:id="rId7"/>
    <p:sldLayoutId id="2147484007" r:id="rId8"/>
    <p:sldLayoutId id="2147484014" r:id="rId9"/>
    <p:sldLayoutId id="2147484008" r:id="rId10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082675" indent="-398463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anose="05000000000000000000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150.statcan.gc.ca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liao@rti.org" TargetMode="External"/><Relationship Id="rId2" Type="http://schemas.openxmlformats.org/officeDocument/2006/relationships/hyperlink" Target="mailto:pkott@rti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82B39C61-B9DB-4194-B5D9-4A7610D041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924800" cy="841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5D9732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114000"/>
              </a:lnSpc>
            </a:pPr>
            <a:br>
              <a:rPr lang="en-IE" altLang="en-US" sz="2800" dirty="0"/>
            </a:br>
            <a:br>
              <a:rPr lang="en-IE" altLang="en-US" sz="2800" dirty="0"/>
            </a:br>
            <a:r>
              <a:rPr lang="en-IE" altLang="en-US" dirty="0"/>
              <a:t>Combining Administrative Data and </a:t>
            </a:r>
            <a:br>
              <a:rPr lang="en-IE" altLang="en-US" dirty="0"/>
            </a:br>
            <a:r>
              <a:rPr lang="en-IE" altLang="en-US" dirty="0"/>
              <a:t> Probability Samples for the Intelligent User</a:t>
            </a:r>
            <a:br>
              <a:rPr lang="en-US" altLang="en-US" sz="2800" dirty="0"/>
            </a:br>
            <a:endParaRPr lang="en-US" altLang="en-US" sz="2800" dirty="0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73EE7D9C-E3E2-453F-B8AD-3124F65E311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0" y="3200400"/>
            <a:ext cx="5484813" cy="990600"/>
          </a:xfrm>
        </p:spPr>
        <p:txBody>
          <a:bodyPr rIns="137160"/>
          <a:lstStyle/>
          <a:p>
            <a:pPr>
              <a:buFont typeface="Wingdings" pitchFamily="2" charset="2"/>
              <a:buNone/>
              <a:defRPr/>
            </a:pPr>
            <a:r>
              <a:rPr lang="en-US" dirty="0"/>
              <a:t>Phillip S. Kott (with Dan Liao)</a:t>
            </a:r>
          </a:p>
          <a:p>
            <a:pPr>
              <a:spcAft>
                <a:spcPts val="900"/>
              </a:spcAft>
              <a:defRPr/>
            </a:pPr>
            <a:r>
              <a:rPr lang="en-US" dirty="0">
                <a:solidFill>
                  <a:srgbClr val="003F82"/>
                </a:solidFill>
              </a:rPr>
              <a:t>RTI International</a:t>
            </a:r>
          </a:p>
          <a:p>
            <a:pPr>
              <a:spcAft>
                <a:spcPts val="90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BigSurv18</a:t>
            </a:r>
          </a:p>
          <a:p>
            <a:pPr>
              <a:spcAft>
                <a:spcPts val="90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Barcelona, Spain</a:t>
            </a:r>
          </a:p>
          <a:p>
            <a:pPr>
              <a:spcAft>
                <a:spcPts val="90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October 26, 2018</a:t>
            </a:r>
          </a:p>
        </p:txBody>
      </p:sp>
      <p:sp>
        <p:nvSpPr>
          <p:cNvPr id="9220" name="Slide Number Placeholder 1">
            <a:extLst>
              <a:ext uri="{FF2B5EF4-FFF2-40B4-BE49-F238E27FC236}">
                <a16:creationId xmlns:a16="http://schemas.microsoft.com/office/drawing/2014/main" id="{C2598C9F-8E83-47F5-9D66-CFD1BA00F2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2E5F720E-105E-457A-9337-5099E21C513C}" type="slidenum">
              <a:rPr lang="en-US" altLang="en-US">
                <a:solidFill>
                  <a:schemeClr val="bg1"/>
                </a:solidFill>
              </a:rPr>
              <a:pPr/>
              <a:t>1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B0C1CC5-3F81-4CD9-8959-E12C86AD2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Drug-Related  ED Visits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0DA0D-1E87-4126-BA66-5E574517A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A mostly-imaginary frame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>
                <a:cs typeface="Times New Roman" pitchFamily="18" charset="0"/>
              </a:rPr>
              <a:t>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= 6300 hospital emergency departments (EDs). 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Each hospital has a previous annual number of ED visits,  and is either </a:t>
            </a:r>
            <a:r>
              <a:rPr lang="en-US" i="1" dirty="0">
                <a:cs typeface="Times New Roman" pitchFamily="18" charset="0"/>
              </a:rPr>
              <a:t>urban</a:t>
            </a:r>
            <a:r>
              <a:rPr lang="en-US" dirty="0">
                <a:cs typeface="Times New Roman" pitchFamily="18" charset="0"/>
              </a:rPr>
              <a:t> or </a:t>
            </a:r>
            <a:r>
              <a:rPr lang="en-US" i="1" dirty="0">
                <a:cs typeface="Times New Roman" pitchFamily="18" charset="0"/>
              </a:rPr>
              <a:t>non-urban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public </a:t>
            </a:r>
            <a:r>
              <a:rPr lang="en-US" dirty="0">
                <a:cs typeface="Times New Roman" pitchFamily="18" charset="0"/>
              </a:rPr>
              <a:t>or </a:t>
            </a:r>
            <a:r>
              <a:rPr lang="en-US" i="1" dirty="0">
                <a:cs typeface="Times New Roman" pitchFamily="18" charset="0"/>
              </a:rPr>
              <a:t>private. </a:t>
            </a:r>
            <a:r>
              <a:rPr lang="en-US" dirty="0">
                <a:cs typeface="Times New Roman" pitchFamily="18" charset="0"/>
              </a:rPr>
              <a:t> 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We have a stratified (16 strata) simple random sample of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= 346 </a:t>
            </a:r>
            <a:r>
              <a:rPr lang="en-US" dirty="0" err="1">
                <a:cs typeface="Times New Roman" pitchFamily="18" charset="0"/>
              </a:rPr>
              <a:t>EDs.</a:t>
            </a:r>
            <a:r>
              <a:rPr lang="en-US" dirty="0">
                <a:cs typeface="Times New Roman" pitchFamily="18" charset="0"/>
              </a:rPr>
              <a:t> 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Stratification by region, urban/nonurban, and partially by public/private and size.  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Stratum sample sizes range from 5 to 65.</a:t>
            </a:r>
          </a:p>
          <a:p>
            <a:pPr>
              <a:lnSpc>
                <a:spcPct val="130000"/>
              </a:lnSpc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  <a:sym typeface="Symbol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770B4147-CF93-4F13-8ADE-CC18079E0B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A6A7E5B1-8130-4B88-BC6B-573E7085CF4E}" type="slidenum">
              <a:rPr lang="en-US" altLang="en-US">
                <a:solidFill>
                  <a:schemeClr val="bg1"/>
                </a:solidFill>
              </a:rPr>
              <a:pPr/>
              <a:t>10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>
            <a:extLst>
              <a:ext uri="{FF2B5EF4-FFF2-40B4-BE49-F238E27FC236}">
                <a16:creationId xmlns:a16="http://schemas.microsoft.com/office/drawing/2014/main" id="{97CC6FB2-6663-4D55-B1E5-305860915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530225"/>
          </a:xfrm>
        </p:spPr>
        <p:txBody>
          <a:bodyPr/>
          <a:lstStyle/>
          <a:p>
            <a:r>
              <a:rPr lang="en-US" altLang="en-US"/>
              <a:t>Calibration Weighting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3AED06F4-5DA2-46E5-894D-184A135FF4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A652659-8244-4A94-A52C-2DD6615517B3}" type="slidenum">
              <a:rPr lang="en-US" altLang="en-US">
                <a:solidFill>
                  <a:schemeClr val="bg1"/>
                </a:solidFill>
              </a:rPr>
              <a:pPr/>
              <a:t>11</a:t>
            </a:fld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7182A6-88DE-4ACF-90C3-8D623B80E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Initial Calibration Variables (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Regions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(4)</a:t>
            </a:r>
          </a:p>
          <a:p>
            <a:pPr marL="0" indent="0">
              <a:buNone/>
            </a:pPr>
            <a:r>
              <a:rPr lang="en-US" dirty="0"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Frame Visits </a:t>
            </a:r>
            <a:r>
              <a:rPr lang="en-US" dirty="0">
                <a:cs typeface="Times New Roman" panose="02020603050405020304" pitchFamily="18" charset="0"/>
              </a:rPr>
              <a:t>(continuous)</a:t>
            </a:r>
          </a:p>
          <a:p>
            <a:pPr marL="0" indent="0">
              <a:buNone/>
            </a:pPr>
            <a:r>
              <a:rPr lang="en-US" dirty="0"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Public/Private</a:t>
            </a:r>
          </a:p>
          <a:p>
            <a:pPr marL="0" indent="0">
              <a:buNone/>
            </a:pPr>
            <a:r>
              <a:rPr lang="en-US" dirty="0"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70C0"/>
                </a:solidFill>
                <a:cs typeface="Times New Roman" panose="02020603050405020304" pitchFamily="18" charset="0"/>
              </a:rPr>
              <a:t>Urban/Nonurban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en-US" sz="2600" dirty="0">
                <a:cs typeface="Times New Roman" panose="02020603050405020304" pitchFamily="18" charset="0"/>
              </a:rPr>
              <a:t>Calibration weighting methods: unconstrained generalized raking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w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cs typeface="Times New Roman" panose="02020603050405020304" pitchFamily="18" charset="0"/>
              </a:rPr>
              <a:t>Weights must be positive (unlike with linear calibration)</a:t>
            </a:r>
          </a:p>
        </p:txBody>
      </p:sp>
    </p:spTree>
    <p:extLst>
      <p:ext uri="{BB962C8B-B14F-4D97-AF65-F5344CB8AC3E}">
        <p14:creationId xmlns:p14="http://schemas.microsoft.com/office/powerpoint/2010/main" val="84040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>
            <a:extLst>
              <a:ext uri="{FF2B5EF4-FFF2-40B4-BE49-F238E27FC236}">
                <a16:creationId xmlns:a16="http://schemas.microsoft.com/office/drawing/2014/main" id="{39C6E560-C9A9-4A80-9616-DCFCAA1FA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Extended Delete a Group Jackknife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B7DCEC-8B3A-441A-A47D-F7AB7DFD4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9028906" cy="4725987"/>
          </a:xfrm>
        </p:spPr>
        <p:txBody>
          <a:bodyPr/>
          <a:lstStyle/>
          <a:p>
            <a:pPr marL="0" indent="0">
              <a:spcAft>
                <a:spcPts val="1800"/>
              </a:spcAft>
              <a:buNone/>
              <a:defRPr/>
            </a:pPr>
            <a:r>
              <a:rPr lang="en-US" sz="2600" dirty="0"/>
              <a:t>List by the sample by stratum, then systematically assign each sampled unit to one of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/>
              <a:t> = 30 groups.</a:t>
            </a:r>
          </a:p>
          <a:p>
            <a:pPr marL="0" indent="0">
              <a:spcAft>
                <a:spcPts val="300"/>
              </a:spcAft>
              <a:buNone/>
              <a:defRPr/>
            </a:pPr>
            <a:r>
              <a:rPr lang="en-US" sz="2600" dirty="0"/>
              <a:t>Initially set 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         </a:t>
            </a:r>
            <a:r>
              <a:rPr lang="en-US" sz="2600" dirty="0"/>
              <a:t>if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/>
              <a:t> </a:t>
            </a:r>
            <a:r>
              <a:rPr lang="en-US" sz="2600" dirty="0">
                <a:sym typeface="Symbol"/>
              </a:rPr>
              <a:t></a:t>
            </a:r>
            <a:r>
              <a:rPr lang="en-US" sz="2600" dirty="0"/>
              <a:t> Group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, </a:t>
            </a: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  <a:defRPr/>
            </a:pPr>
            <a:r>
              <a:rPr lang="en-US" sz="2600" dirty="0"/>
              <a:t>                 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/>
              <a:t>if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ym typeface="Symbol"/>
              </a:rPr>
              <a:t></a:t>
            </a:r>
            <a:r>
              <a:rPr lang="en-US" sz="2600" dirty="0"/>
              <a:t> Group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/>
              <a:t> and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/>
              <a:t> </a:t>
            </a:r>
            <a:r>
              <a:rPr lang="en-US" sz="2600" dirty="0">
                <a:sym typeface="Symbol"/>
              </a:rPr>
              <a:t></a:t>
            </a:r>
            <a:r>
              <a:rPr lang="en-US" sz="2600" dirty="0"/>
              <a:t> Stratum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  <a:p>
            <a:pPr marL="0" indent="0">
              <a:spcAft>
                <a:spcPts val="2400"/>
              </a:spcAft>
              <a:buFont typeface="Wingdings" panose="05000000000000000000" pitchFamily="2" charset="2"/>
              <a:buNone/>
              <a:defRPr/>
            </a:pPr>
            <a:r>
              <a:rPr lang="en-US" sz="2600" dirty="0"/>
              <a:t>                 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600" dirty="0">
                <a:latin typeface="Times New Roman" panose="02020603050405020304" pitchFamily="18" charset="0"/>
              </a:rPr>
              <a:t>otherwise.</a:t>
            </a:r>
          </a:p>
          <a:p>
            <a:pPr marL="0" indent="0">
              <a:spcAft>
                <a:spcPts val="2400"/>
              </a:spcAft>
              <a:buFont typeface="Wingdings" panose="05000000000000000000" pitchFamily="2" charset="2"/>
              <a:buNone/>
              <a:defRPr/>
            </a:pPr>
            <a:r>
              <a:rPr lang="en-US" sz="2600" dirty="0">
                <a:sym typeface="Symbol"/>
              </a:rPr>
              <a:t>If stratum containing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k</a:t>
            </a:r>
            <a:r>
              <a:rPr lang="en-US" sz="2600" dirty="0">
                <a:sym typeface="Symbol"/>
              </a:rPr>
              <a:t> has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n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</a:t>
            </a:r>
            <a:r>
              <a:rPr lang="en-US" sz="2600" i="1" baseline="-25000" dirty="0">
                <a:sym typeface="Symbol"/>
              </a:rPr>
              <a:t> </a:t>
            </a:r>
            <a:r>
              <a:rPr lang="en-US" sz="2600" dirty="0">
                <a:sym typeface="Symbol"/>
              </a:rPr>
              <a:t>&lt; 30, </a:t>
            </a:r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en-US" sz="2600" i="1" baseline="-25000" dirty="0">
                <a:sym typeface="Symbol"/>
              </a:rPr>
              <a:t>   </a:t>
            </a:r>
            <a:r>
              <a:rPr lang="en-US" sz="2600" dirty="0">
                <a:sym typeface="Symbol"/>
              </a:rPr>
              <a:t>replace 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0</a:t>
            </a:r>
            <a:r>
              <a:rPr lang="en-US" sz="2600" dirty="0">
                <a:sym typeface="Symbol"/>
              </a:rPr>
              <a:t>      with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 and</a:t>
            </a: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  <a:defRPr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>
                <a:cs typeface="Times New Roman" panose="02020603050405020304" pitchFamily="18" charset="0"/>
              </a:rPr>
              <a:t>replace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600" dirty="0">
                <a:cs typeface="Times New Roman" panose="02020603050405020304" pitchFamily="18" charset="0"/>
              </a:rPr>
              <a:t>with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+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 where 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={30/[29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1)]}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048DFCE7-262B-4EE6-83B9-5D05253A25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61381494-5A80-474D-A99C-B7E4EF35E9FB}" type="slidenum">
              <a:rPr lang="en-US" altLang="en-US">
                <a:solidFill>
                  <a:schemeClr val="bg1"/>
                </a:solidFill>
              </a:rPr>
              <a:pPr/>
              <a:t>12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>
            <a:extLst>
              <a:ext uri="{FF2B5EF4-FFF2-40B4-BE49-F238E27FC236}">
                <a16:creationId xmlns:a16="http://schemas.microsoft.com/office/drawing/2014/main" id="{461661C7-3B63-4C63-B7D0-17E3A9969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Extended Delete a Group Jackknife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D78A04-A949-4E60-AE41-FF663A6A7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The DAG Jackknife Variance Estimator for a estimator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  is</a:t>
            </a: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where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altLang="en-US" dirty="0">
                <a:cs typeface="Times New Roman" panose="02020603050405020304" pitchFamily="18" charset="0"/>
              </a:rPr>
              <a:t>is computed with the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dirty="0" err="1">
                <a:cs typeface="Times New Roman" panose="02020603050405020304" pitchFamily="18" charset="0"/>
              </a:rPr>
              <a:t>’th</a:t>
            </a:r>
            <a:r>
              <a:rPr lang="en-US" altLang="en-US" dirty="0">
                <a:cs typeface="Times New Roman" panose="02020603050405020304" pitchFamily="18" charset="0"/>
              </a:rPr>
              <a:t> set of weights which    may themselves be calibrated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altLang="en-US" dirty="0">
                <a:cs typeface="Times New Roman" panose="02020603050405020304" pitchFamily="18" charset="0"/>
              </a:rPr>
              <a:t> in our case to the same targets as the original sample. </a:t>
            </a:r>
          </a:p>
          <a:p>
            <a:pPr marL="0" indent="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There is no harm replacing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 with the average of the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The relative standard error of 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</a:t>
            </a:r>
            <a:r>
              <a:rPr lang="en-US" altLang="en-US" dirty="0">
                <a:cs typeface="Times New Roman" panose="02020603050405020304" pitchFamily="18" charset="0"/>
              </a:rPr>
              <a:t> is at most 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(2/29)  .26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138AD255-2210-4AE6-AF05-800C960937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3DAA4249-D9BB-4426-8B12-C32262092F7D}" type="slidenum">
              <a:rPr lang="en-US" altLang="en-US">
                <a:solidFill>
                  <a:schemeClr val="bg1"/>
                </a:solidFill>
              </a:rPr>
              <a:pPr/>
              <a:t>13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22533" name="Object 1">
            <a:extLst>
              <a:ext uri="{FF2B5EF4-FFF2-40B4-BE49-F238E27FC236}">
                <a16:creationId xmlns:a16="http://schemas.microsoft.com/office/drawing/2014/main" id="{104B7755-E483-4A9F-9A3B-AED2400BD2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62200"/>
          <a:ext cx="37274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3" imgW="1117440" imgH="317160" progId="Equation.DSMT4">
                  <p:embed/>
                </p:oleObj>
              </mc:Choice>
              <mc:Fallback>
                <p:oleObj name="Equation" r:id="rId3" imgW="1117440" imgH="317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62200"/>
                        <a:ext cx="372745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>
            <a:extLst>
              <a:ext uri="{FF2B5EF4-FFF2-40B4-BE49-F238E27FC236}">
                <a16:creationId xmlns:a16="http://schemas.microsoft.com/office/drawing/2014/main" id="{4ED467FA-53F9-4B9A-A3DA-0A9DEFA4A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Domains </a:t>
            </a:r>
          </a:p>
        </p:txBody>
      </p:sp>
      <p:sp>
        <p:nvSpPr>
          <p:cNvPr id="23555" name="Content Placeholder 5">
            <a:extLst>
              <a:ext uri="{FF2B5EF4-FFF2-40B4-BE49-F238E27FC236}">
                <a16:creationId xmlns:a16="http://schemas.microsoft.com/office/drawing/2014/main" id="{AF94B75E-3945-4D52-8721-DF37BDCA8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4678363"/>
          </a:xfrm>
        </p:spPr>
        <p:txBody>
          <a:bodyPr/>
          <a:lstStyle/>
          <a:p>
            <a:pPr marL="0" indent="0"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en-US" dirty="0"/>
              <a:t>        </a:t>
            </a:r>
            <a:r>
              <a:rPr lang="en-US" altLang="en-US" sz="2200" dirty="0"/>
              <a:t>Region (1, 2, 3, 4) </a:t>
            </a:r>
            <a:r>
              <a:rPr lang="en-US" altLang="en-US" sz="2200" dirty="0">
                <a:sym typeface="Symbol" panose="05050102010706020507" pitchFamily="18" charset="2"/>
              </a:rPr>
              <a:t> Public (1) or not (0)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      Sample          Bias               Standard            t value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    Domain     Size          Measure             Error               </a:t>
            </a:r>
            <a:r>
              <a:rPr lang="en-US" altLang="en-US" sz="2200" dirty="0">
                <a:solidFill>
                  <a:srgbClr val="003F82"/>
                </a:solidFill>
                <a:sym typeface="Symbol" panose="05050102010706020507" pitchFamily="18" charset="2"/>
              </a:rPr>
              <a:t>(</a:t>
            </a: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Bias/SE)</a:t>
            </a:r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All    346    -0.00000    0.00000    -0.11939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10     62     0.40960    0.52798     0.77579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11     97    -0.75017    0.97290    -0.77107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     18    -0.74959    1.38844    -0.53988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21     36     0.27749    0.51398     0.53988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30     73     0.13164    0.04390     2.99848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31      5    -3.30938    1.10369    -2.99848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40     42    -0.21434    0.45655    -0.46949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41     13     0.33511    0.71378     0.46949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</a:t>
            </a:r>
            <a:r>
              <a:rPr lang="en-US" altLang="en-US" sz="2100" dirty="0">
                <a:cs typeface="Courier New" panose="02070309020205020404" pitchFamily="49" charset="0"/>
                <a:sym typeface="Symbol" panose="05050102010706020507" pitchFamily="18" charset="2"/>
              </a:rPr>
              <a:t>Standard errors were estimated with an extended </a:t>
            </a:r>
            <a:r>
              <a:rPr lang="en-US" altLang="en-US" sz="2100" dirty="0" err="1">
                <a:cs typeface="Courier New" panose="02070309020205020404" pitchFamily="49" charset="0"/>
                <a:sym typeface="Symbol" panose="05050102010706020507" pitchFamily="18" charset="2"/>
              </a:rPr>
              <a:t>dag</a:t>
            </a:r>
            <a:r>
              <a:rPr lang="en-US" altLang="en-US" sz="2100" dirty="0">
                <a:cs typeface="Courier New" panose="02070309020205020404" pitchFamily="49" charset="0"/>
                <a:sym typeface="Symbol" panose="05050102010706020507" pitchFamily="18" charset="2"/>
              </a:rPr>
              <a:t> jackknife.  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100" dirty="0">
                <a:cs typeface="Courier New" panose="02070309020205020404" pitchFamily="49" charset="0"/>
                <a:sym typeface="Symbol" panose="05050102010706020507" pitchFamily="18" charset="2"/>
              </a:rPr>
              <a:t>    Only Cell 31 had bad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en-US" altLang="en-US" sz="2100" dirty="0">
                <a:cs typeface="Courier New" panose="02070309020205020404" pitchFamily="49" charset="0"/>
                <a:sym typeface="Symbol" panose="05050102010706020507" pitchFamily="18" charset="2"/>
              </a:rPr>
              <a:t> value with a linearized test.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 dirty="0">
                <a:sym typeface="Symbol" panose="05050102010706020507" pitchFamily="18" charset="2"/>
              </a:rPr>
              <a:t>  </a:t>
            </a:r>
            <a:endParaRPr lang="en-US" altLang="en-US" sz="1800" dirty="0"/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47175424-ED4C-48D8-96D6-30F076E5F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1DED6E8B-7CE7-4154-B94F-5151E307DA3B}" type="slidenum">
              <a:rPr lang="en-US" altLang="en-US">
                <a:solidFill>
                  <a:schemeClr val="bg1"/>
                </a:solidFill>
              </a:rPr>
              <a:pPr/>
              <a:t>14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>
            <a:extLst>
              <a:ext uri="{FF2B5EF4-FFF2-40B4-BE49-F238E27FC236}">
                <a16:creationId xmlns:a16="http://schemas.microsoft.com/office/drawing/2014/main" id="{38D1A7A7-C408-42AE-A7F2-2532F44C1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Estimates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BD63EC-65B8-4B55-9014-BCF6F8042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4525963"/>
          </a:xfrm>
        </p:spPr>
        <p:txBody>
          <a:bodyPr/>
          <a:lstStyle/>
          <a:p>
            <a:pPr>
              <a:defRPr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200" i="1" dirty="0">
                <a:solidFill>
                  <a:srgbClr val="003F82"/>
                </a:solidFill>
                <a:sym typeface="Symbol"/>
              </a:rPr>
              <a:t>                          Direct                   Calibrated               Design-Sensitive    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n-US" sz="2200" i="1" dirty="0">
                <a:solidFill>
                  <a:srgbClr val="003F82"/>
                </a:solidFill>
                <a:sym typeface="Symbol"/>
              </a:rPr>
              <a:t> Domain   Estimate     SE         Estimate       SE           Estimate      SE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All    55228  3951    52346   1325     52346   1325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10    11905   808    11436    774     11667    398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11     6149   575     5773    506      6475    321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20     1340   466     1212    369       644    276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21    16164  2677    15004   1669     15058    661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30     4336   229     4268    227      3987    202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31       96    32      102     35       207     36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40     8370  1145     7999   1010      8170    711</a:t>
            </a:r>
          </a:p>
          <a:p>
            <a:pPr marL="0" indent="0">
              <a:spcAft>
                <a:spcPts val="800"/>
              </a:spcAft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41     6868  1972     6551   1767      6137    320</a:t>
            </a:r>
            <a:endParaRPr lang="en-US" sz="2200" b="1" dirty="0">
              <a:latin typeface="Courier New" panose="02070309020205020404" pitchFamily="49" charset="0"/>
              <a:cs typeface="Courier New" panose="02070309020205020404" pitchFamily="49" charset="0"/>
              <a:sym typeface="Symbol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100" dirty="0">
                <a:cs typeface="Courier New" panose="02070309020205020404" pitchFamily="49" charset="0"/>
                <a:sym typeface="Symbol"/>
              </a:rPr>
              <a:t>     All standard errors were estimated with an extended dag jackknife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100" dirty="0">
                <a:cs typeface="Courier New" panose="02070309020205020404" pitchFamily="49" charset="0"/>
                <a:sym typeface="Symbol"/>
              </a:rPr>
              <a:t>        (with no finite-population correction).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dirty="0">
              <a:latin typeface="+mj-lt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  <a:sym typeface="Symbol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   </a:t>
            </a:r>
            <a:r>
              <a:rPr lang="en-US" sz="2000" dirty="0">
                <a:cs typeface="Courier New" panose="02070309020205020404" pitchFamily="49" charset="0"/>
                <a:sym typeface="Symbol"/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>
                <a:sym typeface="Symbol"/>
              </a:rPr>
              <a:t>  </a:t>
            </a:r>
            <a:endParaRPr lang="en-US" sz="1800" dirty="0"/>
          </a:p>
        </p:txBody>
      </p:sp>
      <p:sp>
        <p:nvSpPr>
          <p:cNvPr id="24580" name="Slide Number Placeholder 4">
            <a:extLst>
              <a:ext uri="{FF2B5EF4-FFF2-40B4-BE49-F238E27FC236}">
                <a16:creationId xmlns:a16="http://schemas.microsoft.com/office/drawing/2014/main" id="{24A30E0A-1A6D-4224-82AF-A4CD04D45A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C2F5BEEB-188F-408F-9C40-0E3AAF0C8CDC}" type="slidenum">
              <a:rPr lang="en-US" altLang="en-US">
                <a:solidFill>
                  <a:schemeClr val="bg1"/>
                </a:solidFill>
              </a:rPr>
              <a:pPr/>
              <a:t>15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>
            <a:extLst>
              <a:ext uri="{FF2B5EF4-FFF2-40B4-BE49-F238E27FC236}">
                <a16:creationId xmlns:a16="http://schemas.microsoft.com/office/drawing/2014/main" id="{2BB82EF4-A680-44C0-A489-0A06D89DD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Estimates  Redux</a:t>
            </a:r>
          </a:p>
        </p:txBody>
      </p:sp>
      <p:sp>
        <p:nvSpPr>
          <p:cNvPr id="25603" name="Content Placeholder 5">
            <a:extLst>
              <a:ext uri="{FF2B5EF4-FFF2-40B4-BE49-F238E27FC236}">
                <a16:creationId xmlns:a16="http://schemas.microsoft.com/office/drawing/2014/main" id="{6C10FF50-62AF-474B-B99A-4401526CF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" y="1295400"/>
            <a:ext cx="8991600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  </a:t>
            </a:r>
            <a:r>
              <a:rPr lang="en-US" altLang="en-US" sz="2200" dirty="0"/>
              <a:t>After adding a dummy calibration variable for Cell 30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solidFill>
                  <a:srgbClr val="003F82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          Direct                   Calibrated             Design-sensitive      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Domain       Estimate    SE         Estimate       SE         Estimate      SE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All     55228  3951    52354   1328    52354  1328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10     11905   808    11426    778    11646   397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11      6149   575     5781    503     6497   325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20      1340   466     1211    369      617   280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21     16164  2677    15017   1677    15092   662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30      4336   229     4278    227     4112   205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31        96    32       96     32       90    29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40      8370  1145     7975   1007     8095   724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41      6868  1972     6571   1777     6206   322</a:t>
            </a: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   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1800" dirty="0">
                <a:sym typeface="Symbol" panose="05050102010706020507" pitchFamily="18" charset="2"/>
              </a:rPr>
              <a:t>  </a:t>
            </a:r>
            <a:endParaRPr lang="en-US" altLang="en-US" sz="1800" dirty="0"/>
          </a:p>
        </p:txBody>
      </p:sp>
      <p:sp>
        <p:nvSpPr>
          <p:cNvPr id="25604" name="Slide Number Placeholder 4">
            <a:extLst>
              <a:ext uri="{FF2B5EF4-FFF2-40B4-BE49-F238E27FC236}">
                <a16:creationId xmlns:a16="http://schemas.microsoft.com/office/drawing/2014/main" id="{1CF71EF5-5C79-4A6B-9AAE-702D22CE34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FAE3778-61CA-4123-8603-A2D793067C08}" type="slidenum">
              <a:rPr lang="en-US" altLang="en-US">
                <a:solidFill>
                  <a:schemeClr val="bg1"/>
                </a:solidFill>
              </a:rPr>
              <a:pPr/>
              <a:t>16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3">
            <a:extLst>
              <a:ext uri="{FF2B5EF4-FFF2-40B4-BE49-F238E27FC236}">
                <a16:creationId xmlns:a16="http://schemas.microsoft.com/office/drawing/2014/main" id="{E3B14B9A-CD76-4634-B62D-78D8592D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684213"/>
            <a:ext cx="6931025" cy="530225"/>
          </a:xfrm>
        </p:spPr>
        <p:txBody>
          <a:bodyPr/>
          <a:lstStyle/>
          <a:p>
            <a:r>
              <a:rPr lang="en-US" altLang="en-US"/>
              <a:t>The Estimates with All Cells in the Model </a:t>
            </a:r>
          </a:p>
        </p:txBody>
      </p:sp>
      <p:sp>
        <p:nvSpPr>
          <p:cNvPr id="26627" name="Content Placeholder 5">
            <a:extLst>
              <a:ext uri="{FF2B5EF4-FFF2-40B4-BE49-F238E27FC236}">
                <a16:creationId xmlns:a16="http://schemas.microsoft.com/office/drawing/2014/main" id="{2C123147-F34E-44D4-9196-BD03EF922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1" y="1066800"/>
            <a:ext cx="9217025" cy="4525963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en-US" altLang="en-US" sz="18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                   Our Design-Sensitive    All Cells “Design-Sensitive”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en-US" sz="22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 Domain        Estimate       SE             Estimate       SE       </a:t>
            </a:r>
            <a:endParaRPr lang="en-US" altLang="en-US" sz="2200" dirty="0"/>
          </a:p>
          <a:p>
            <a:pPr marL="0" indent="0"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All       52354   1328      52345   1321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10       11646    397      11871    483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11        6497    325       6271    343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20         617    280        513    500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21       15092    662      15208    496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30        4112    205       4111    205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31          90     29         90     29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40        8095    724       7978    746</a:t>
            </a:r>
          </a:p>
          <a:p>
            <a:pPr marL="0" indent="0"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41        6206    322       6302    445</a:t>
            </a:r>
            <a:r>
              <a:rPr lang="en-US" altLang="en-US" sz="2200" dirty="0">
                <a:latin typeface="Courier New" panose="02070309020205020404" pitchFamily="49" charset="0"/>
              </a:rPr>
              <a:t>  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dirty="0">
                <a:latin typeface="Courier New" panose="02070309020205020404" pitchFamily="49" charset="0"/>
              </a:rPr>
              <a:t>    </a:t>
            </a:r>
            <a:r>
              <a:rPr lang="en-US" altLang="en-US" sz="2200" dirty="0"/>
              <a:t>The </a:t>
            </a:r>
            <a:r>
              <a:rPr lang="en-US" altLang="en-US" sz="2200" i="1" dirty="0"/>
              <a:t>All Cells Design-Sensitive Estimate </a:t>
            </a:r>
            <a:r>
              <a:rPr lang="en-US" altLang="en-US" sz="2200" dirty="0"/>
              <a:t>includes frame visits, 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dirty="0"/>
              <a:t>         an urban indicator, and eight cell indicators in the model. </a:t>
            </a:r>
            <a:endParaRPr lang="en-US" altLang="en-US" sz="2200" dirty="0">
              <a:latin typeface="Courier New" panose="02070309020205020404" pitchFamily="49" charset="0"/>
            </a:endParaRP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44E849ED-7690-428E-BB10-3FB5A27022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B4757280-DCDD-4DDE-8741-FD2F8EB385B7}" type="slidenum">
              <a:rPr lang="en-US" altLang="en-US">
                <a:solidFill>
                  <a:schemeClr val="bg1"/>
                </a:solidFill>
              </a:rPr>
              <a:pPr/>
              <a:t>17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>
            <a:extLst>
              <a:ext uri="{FF2B5EF4-FFF2-40B4-BE49-F238E27FC236}">
                <a16:creationId xmlns:a16="http://schemas.microsoft.com/office/drawing/2014/main" id="{2621544A-F00C-47F3-8583-9534AF2D4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684213"/>
            <a:ext cx="6931025" cy="530225"/>
          </a:xfrm>
        </p:spPr>
        <p:txBody>
          <a:bodyPr/>
          <a:lstStyle/>
          <a:p>
            <a:r>
              <a:rPr lang="en-US" altLang="en-US"/>
              <a:t>Interpreting the Results 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71A62A-04C1-4324-AD79-675B75C16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991600" cy="4525963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en-US" altLang="en-US" sz="1800" i="1" dirty="0">
                <a:solidFill>
                  <a:srgbClr val="003F82"/>
                </a:solidFill>
                <a:sym typeface="Symbol" panose="05050102010706020507" pitchFamily="18" charset="2"/>
              </a:rPr>
              <a:t>              </a:t>
            </a: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  <a:p>
            <a:pPr marL="0" indent="0">
              <a:lnSpc>
                <a:spcPct val="114000"/>
              </a:lnSpc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Courier New" panose="02070309020205020404" pitchFamily="49" charset="0"/>
              </a:rPr>
              <a:t>Calibration weighting greatly decreased the standard error         of the estimate for all drug-related hospital visits, but only marginally within individual domains (cells). </a:t>
            </a:r>
          </a:p>
          <a:p>
            <a:pPr marL="0" indent="0">
              <a:lnSpc>
                <a:spcPct val="114000"/>
              </a:lnSpc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Courier New" panose="02070309020205020404" pitchFamily="49" charset="0"/>
              </a:rPr>
              <a:t>Our design-sensitive model-based estimator worked much better. </a:t>
            </a:r>
          </a:p>
          <a:p>
            <a:pPr marL="0" indent="0">
              <a:lnSpc>
                <a:spcPct val="114000"/>
              </a:lnSpc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Courier New" panose="02070309020205020404" pitchFamily="49" charset="0"/>
              </a:rPr>
              <a:t>Estimates were biased in two cells, a bias that was removed     by adding a cell identifier. </a:t>
            </a:r>
          </a:p>
          <a:p>
            <a:pPr marL="0" indent="0">
              <a:lnSpc>
                <a:spcPct val="114000"/>
              </a:lnSpc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cs typeface="Courier New" panose="02070309020205020404" pitchFamily="49" charset="0"/>
              </a:rPr>
              <a:t>Adding all the cell identifiers tended to increase domain    standard errors.        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  <p:sp>
        <p:nvSpPr>
          <p:cNvPr id="27652" name="Slide Number Placeholder 4">
            <a:extLst>
              <a:ext uri="{FF2B5EF4-FFF2-40B4-BE49-F238E27FC236}">
                <a16:creationId xmlns:a16="http://schemas.microsoft.com/office/drawing/2014/main" id="{F1C4B60D-AF75-41D7-8F3E-7102706651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C4F33181-E838-4135-AA63-97DA2BE9C779}" type="slidenum">
              <a:rPr lang="en-US" altLang="en-US">
                <a:solidFill>
                  <a:schemeClr val="bg1"/>
                </a:solidFill>
              </a:rPr>
              <a:pPr/>
              <a:t>18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BD9FF9FE-CAB0-4CED-BA1C-20540B4CD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FA3C3-DEC3-4A9E-8C2F-FF4B9F59F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25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Isn’t what you proposed really just a synthetic estimator?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US" dirty="0"/>
              <a:t>Yes.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Why use weights when estimating </a:t>
            </a:r>
            <a:r>
              <a:rPr lang="en-US" b="1" dirty="0">
                <a:solidFill>
                  <a:srgbClr val="0070C0"/>
                </a:solidFill>
                <a:sym typeface="Symbol"/>
              </a:rPr>
              <a:t></a:t>
            </a:r>
            <a:r>
              <a:rPr lang="en-US" dirty="0">
                <a:solidFill>
                  <a:srgbClr val="0070C0"/>
                </a:solidFill>
                <a:sym typeface="Symbol"/>
              </a:rPr>
              <a:t>?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sym typeface="Symbol"/>
              </a:rPr>
              <a:t>Because the sampling design may not be ignorable.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dirty="0">
                <a:sym typeface="Symbol"/>
              </a:rPr>
              <a:t>It also makes the numbers add up across domains.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Aren’t those test of bias weak?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/>
              <a:t>Yes. And absence of evidence is not evidence of absence.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/>
              <a:t>More testing is advisable.  </a:t>
            </a:r>
          </a:p>
          <a:p>
            <a:pPr>
              <a:defRPr/>
            </a:pPr>
            <a:r>
              <a:rPr lang="en-US" dirty="0"/>
              <a:t>Empirical Bayes/Empirical BLUP/Hierarchical Bayes effectively model the bias when it cannot be assumed to be zero.   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</a:p>
          <a:p>
            <a:pPr>
              <a:defRPr/>
            </a:pPr>
            <a:endParaRPr lang="en-US" dirty="0"/>
          </a:p>
          <a:p>
            <a:pPr lvl="1">
              <a:buFont typeface="Arial" charset="0"/>
              <a:buChar char="–"/>
              <a:defRPr/>
            </a:pPr>
            <a:endParaRPr lang="en-US" sz="1600" dirty="0"/>
          </a:p>
          <a:p>
            <a:pPr marL="341313" lvl="1" indent="0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ACF7206-C8A7-4C40-B29F-5B06A7E122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4ECF0CB4-C515-4507-BC00-7A65C1D910C8}" type="slidenum">
              <a:rPr lang="en-US" altLang="en-US">
                <a:solidFill>
                  <a:schemeClr val="bg1"/>
                </a:solidFill>
              </a:rPr>
              <a:pPr/>
              <a:t>19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9C108FB-8CD1-4CCD-A6C0-61914F312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530225"/>
          </a:xfrm>
        </p:spPr>
        <p:txBody>
          <a:bodyPr/>
          <a:lstStyle/>
          <a:p>
            <a:r>
              <a:rPr lang="en-US" alt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11700-9019-4347-88A0-8F3EE068F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708" y="1241792"/>
            <a:ext cx="8229600" cy="4525963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500" dirty="0"/>
              <a:t>Polemics  later.                                                             Our focus here will </a:t>
            </a:r>
            <a:r>
              <a:rPr lang="en-US" altLang="en-US" sz="2500" i="1" dirty="0"/>
              <a:t>mostly</a:t>
            </a:r>
            <a:r>
              <a:rPr lang="en-US" altLang="en-US" sz="2500" dirty="0"/>
              <a:t> be on statistics.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500" dirty="0"/>
              <a:t>We propose using design-sensitive </a:t>
            </a: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model-based</a:t>
            </a:r>
            <a:r>
              <a:rPr lang="en-US" altLang="en-US" sz="2500" dirty="0"/>
              <a:t> estimates for domains when domain-specific survey data are sparse but useful auxiliary administrative data exist and when the domain estimates are not deemed biased.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500" dirty="0"/>
              <a:t>Calibration estimates are not useful in this context, while  estimates that trade off bias and variance are overkill.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en-US" sz="2500" dirty="0"/>
              <a:t>Linearization is possible, but the jackknife is easier.   And multiple imputation doesn’t work.  </a:t>
            </a:r>
          </a:p>
          <a:p>
            <a:pPr lvl="1"/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BB65720-6A43-445D-B9FA-1412660F84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E188C8C3-D552-43CB-A7D8-0A57CCFDAB5D}" type="slidenum">
              <a:rPr lang="en-US" altLang="en-US">
                <a:solidFill>
                  <a:schemeClr val="bg1"/>
                </a:solidFill>
              </a:rPr>
              <a:pPr/>
              <a:t>2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3E8B1DD-8F57-455A-BBD7-50514DE2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87B5E-B662-408A-86BA-D5E1679C2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Why didn’t calibration weighting work better? </a:t>
            </a:r>
          </a:p>
          <a:p>
            <a:pPr>
              <a:defRPr/>
            </a:pPr>
            <a:r>
              <a:rPr lang="en-US" dirty="0"/>
              <a:t>For a domain, one is effectively modeling </a:t>
            </a:r>
            <a:r>
              <a:rPr lang="en-US" dirty="0">
                <a:latin typeface="Times New Roman" panose="02020603050405020304" pitchFamily="18" charset="0"/>
                <a:sym typeface="Symbol"/>
              </a:rPr>
              <a:t></a:t>
            </a:r>
            <a:r>
              <a:rPr lang="en-US" i="1" baseline="-25000" dirty="0" err="1">
                <a:latin typeface="Times New Roman" panose="02020603050405020304" pitchFamily="18" charset="0"/>
                <a:sym typeface="Symbol"/>
              </a:rPr>
              <a:t>k</a:t>
            </a:r>
            <a:r>
              <a:rPr lang="en-US" i="1" dirty="0" err="1">
                <a:latin typeface="Times New Roman" panose="02020603050405020304" pitchFamily="18" charset="0"/>
                <a:sym typeface="Symbol"/>
              </a:rPr>
              <a:t>y</a:t>
            </a:r>
            <a:r>
              <a:rPr lang="en-US" i="1" baseline="-25000" dirty="0" err="1">
                <a:latin typeface="Times New Roman" panose="02020603050405020304" pitchFamily="18" charset="0"/>
                <a:sym typeface="Symbol"/>
              </a:rPr>
              <a:t>k</a:t>
            </a:r>
            <a:r>
              <a:rPr lang="en-US" i="1" baseline="-25000" dirty="0">
                <a:latin typeface="Times New Roman" panose="02020603050405020304" pitchFamily="18" charset="0"/>
                <a:sym typeface="Symbol"/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i="1" baseline="-25000" dirty="0">
                <a:latin typeface="Times New Roman" panose="02020603050405020304" pitchFamily="18" charset="0"/>
                <a:sym typeface="Symbol"/>
              </a:rPr>
              <a:t>      </a:t>
            </a:r>
            <a:r>
              <a:rPr lang="en-US" dirty="0">
                <a:sym typeface="Symbol"/>
              </a:rPr>
              <a:t>(or worse</a:t>
            </a:r>
            <a:r>
              <a:rPr lang="en-US" dirty="0">
                <a:latin typeface="Times New Roman" panose="02020603050405020304" pitchFamily="18" charset="0"/>
                <a:sym typeface="Symbol"/>
              </a:rPr>
              <a:t>,                 , </a:t>
            </a:r>
            <a:r>
              <a:rPr lang="en-US" dirty="0">
                <a:sym typeface="Symbol"/>
              </a:rPr>
              <a:t>when estimating means) </a:t>
            </a:r>
          </a:p>
          <a:p>
            <a:pPr marL="0" indent="0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sym typeface="Symbol"/>
              </a:rPr>
              <a:t>    as a function of the calibration variables.</a:t>
            </a:r>
          </a:p>
          <a:p>
            <a:pPr>
              <a:defRPr/>
            </a:pPr>
            <a:r>
              <a:rPr lang="en-US" dirty="0">
                <a:sym typeface="Symbol"/>
              </a:rPr>
              <a:t>For calibration weighting to work well, one would need</a:t>
            </a:r>
          </a:p>
          <a:p>
            <a:pPr marL="0" indent="0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n-US" dirty="0">
                <a:sym typeface="Symbol"/>
              </a:rPr>
              <a:t>    domain-specific calibration variables.</a:t>
            </a:r>
            <a:r>
              <a:rPr lang="en-US" dirty="0"/>
              <a:t> </a:t>
            </a:r>
          </a:p>
          <a:p>
            <a:pPr>
              <a:spcAft>
                <a:spcPts val="1800"/>
              </a:spcAft>
              <a:defRPr/>
            </a:pPr>
            <a:r>
              <a:rPr lang="en-US" dirty="0"/>
              <a:t>Nearly pseudo-optimal calibration weighting would have worked a</a:t>
            </a:r>
            <a:r>
              <a:rPr lang="en-US" i="1" dirty="0"/>
              <a:t> little </a:t>
            </a:r>
            <a:r>
              <a:rPr lang="en-US" dirty="0"/>
              <a:t>better. 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What about estimating means?  </a:t>
            </a:r>
          </a:p>
          <a:p>
            <a:pPr>
              <a:spcAft>
                <a:spcPts val="1200"/>
              </a:spcAft>
              <a:defRPr/>
            </a:pPr>
            <a:r>
              <a:rPr lang="en-US" dirty="0"/>
              <a:t>An intercept needs to be in the model, then the extension is trivial. </a:t>
            </a:r>
          </a:p>
          <a:p>
            <a:pPr marL="341313" lvl="1" indent="0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0B54CCA1-BFE0-4914-BD7C-2F9DF62260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867FD1E-9B4D-4116-8D9B-5B6038CDE21C}" type="slidenum">
              <a:rPr lang="en-US" altLang="en-US">
                <a:solidFill>
                  <a:schemeClr val="bg1"/>
                </a:solidFill>
              </a:rPr>
              <a:pPr/>
              <a:t>20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9E60F5-ECA9-4205-AF55-B62B31A592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362200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9" name="Equation" r:id="rId3" imgW="558720" imgH="190440" progId="Equation.DSMT4">
                  <p:embed/>
                </p:oleObj>
              </mc:Choice>
              <mc:Fallback>
                <p:oleObj name="Equation" r:id="rId3" imgW="55872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362200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80A27158-4F79-45DA-9CE1-41D3C4851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530225"/>
          </a:xfrm>
        </p:spPr>
        <p:txBody>
          <a:bodyPr/>
          <a:lstStyle/>
          <a:p>
            <a:r>
              <a:rPr lang="en-US" altLang="en-US" dirty="0"/>
              <a:t>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6398F-F48F-4084-B0FE-9B224B67C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7824"/>
            <a:ext cx="8229600" cy="4525963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sz="2800" dirty="0">
                <a:solidFill>
                  <a:srgbClr val="0070C0"/>
                </a:solidFill>
              </a:rPr>
              <a:t>How do we estimate binary variables?  </a:t>
            </a:r>
          </a:p>
          <a:p>
            <a:pPr>
              <a:defRPr/>
            </a:pPr>
            <a:r>
              <a:rPr lang="en-US" sz="2800" dirty="0"/>
              <a:t>We could replace the linear model with a logistic.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>
              <a:spcAft>
                <a:spcPts val="600"/>
              </a:spcAft>
              <a:defRPr/>
            </a:pPr>
            <a:r>
              <a:rPr lang="en-US" sz="2800" dirty="0">
                <a:solidFill>
                  <a:schemeClr val="accent1"/>
                </a:solidFill>
              </a:rPr>
              <a:t>What if finite-population correction mattered (as it should have here)?</a:t>
            </a:r>
          </a:p>
          <a:p>
            <a:pPr>
              <a:lnSpc>
                <a:spcPct val="114000"/>
              </a:lnSpc>
              <a:spcAft>
                <a:spcPts val="0"/>
              </a:spcAft>
              <a:defRPr/>
            </a:pPr>
            <a:r>
              <a:rPr lang="en-US" sz="2800" dirty="0"/>
              <a:t>We could have only predicted values for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/>
              <a:t> using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w-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/>
              <a:t>.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Proper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/>
              <a:t>variance estimation is less clear. </a:t>
            </a:r>
          </a:p>
          <a:p>
            <a:pPr>
              <a:spcAft>
                <a:spcPts val="1200"/>
              </a:spcAft>
              <a:defRPr/>
            </a:pPr>
            <a:endParaRPr lang="en-US" dirty="0"/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 marL="341313" lvl="1" indent="0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CB075BB8-F0C8-4566-8A48-F8A2203F37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9E664DDD-E672-4A3F-AD2A-60396AC23D9A}" type="slidenum">
              <a:rPr lang="en-US" altLang="en-US">
                <a:solidFill>
                  <a:schemeClr val="bg1"/>
                </a:solidFill>
              </a:rPr>
              <a:pPr/>
              <a:t>21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F92F5266-007B-4236-985D-218483B9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81000"/>
            <a:ext cx="7312025" cy="1066799"/>
          </a:xfrm>
        </p:spPr>
        <p:txBody>
          <a:bodyPr/>
          <a:lstStyle/>
          <a:p>
            <a:r>
              <a:rPr lang="en-US" altLang="en-US" dirty="0"/>
              <a:t>   Concluding Remarks                                  (Here come the polemics)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BD835-950F-4FBF-9B42-413188F85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2500" dirty="0"/>
              <a:t>We need to walk humbly with our data.  </a:t>
            </a: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2500" dirty="0"/>
              <a:t>Our estimates do no come from on high.                     They are fraught with potential errors,                         which we should make as clear to users as possible.  </a:t>
            </a: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2500" dirty="0"/>
              <a:t>We should redirect our estimation program to serve       primarily intelligent users, rather than treating our target audience like they are dumber than dirt.  </a:t>
            </a:r>
          </a:p>
          <a:p>
            <a:pPr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2500" dirty="0"/>
              <a:t>As always, more research is needed (on variance estimation).</a:t>
            </a:r>
          </a:p>
          <a:p>
            <a:pPr>
              <a:spcAft>
                <a:spcPts val="1200"/>
              </a:spcAft>
              <a:defRPr/>
            </a:pPr>
            <a:endParaRPr lang="en-US" dirty="0"/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spcAft>
                <a:spcPts val="1200"/>
              </a:spcAft>
              <a:defRPr/>
            </a:pPr>
            <a:endParaRPr lang="en-US" dirty="0"/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 marL="341313" lvl="1" indent="0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70B6A43B-C88F-4B42-9633-FEFAC5FCAC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DEF6113-9554-4AF8-AA2F-70422E67A559}" type="slidenum">
              <a:rPr lang="en-US" altLang="en-US">
                <a:solidFill>
                  <a:schemeClr val="bg1"/>
                </a:solidFill>
              </a:rPr>
              <a:pPr/>
              <a:t>22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68A6D3D8-D021-4EA4-942D-2728EFCF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C68A-0BAE-4261-818A-F112B4CB3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spcAft>
                <a:spcPts val="1200"/>
              </a:spcAft>
              <a:defRPr/>
            </a:pPr>
            <a:endParaRPr lang="en-US" dirty="0"/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>
              <a:defRPr/>
            </a:pPr>
            <a:endParaRPr lang="en-US" dirty="0">
              <a:solidFill>
                <a:schemeClr val="accent1"/>
              </a:solidFill>
            </a:endParaRPr>
          </a:p>
          <a:p>
            <a:pPr marL="341313" lvl="1" indent="0">
              <a:buFont typeface="Arial" charset="0"/>
              <a:buNone/>
              <a:defRPr/>
            </a:pPr>
            <a:endParaRPr lang="en-US" sz="1600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DD9EE5B2-879E-484D-8070-5D6141F396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87BB2A95-D5FE-4DC0-9A7A-1369927B782B}" type="slidenum">
              <a:rPr lang="en-US" altLang="en-US">
                <a:solidFill>
                  <a:schemeClr val="bg1"/>
                </a:solidFill>
              </a:rPr>
              <a:pPr/>
              <a:t>23</a:t>
            </a:fld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id="{A3F76C47-615F-4D11-9A70-59FC727FA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524000"/>
            <a:ext cx="8229600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n-US" altLang="en-US" sz="2000" dirty="0"/>
              <a:t>Kim, J.K. and Rao, J.N.K. (2012). Combining data from two independent surveys: a model-assisted approach. </a:t>
            </a:r>
            <a:r>
              <a:rPr lang="en-US" altLang="en-US" sz="2000" i="1" dirty="0" err="1"/>
              <a:t>Biometrika</a:t>
            </a:r>
            <a:r>
              <a:rPr lang="en-US" altLang="en-US" sz="2000" dirty="0"/>
              <a:t> 99(1), 85-100. </a:t>
            </a:r>
          </a:p>
          <a:p>
            <a:endParaRPr lang="en-US" altLang="en-US" sz="2000" dirty="0"/>
          </a:p>
          <a:p>
            <a:r>
              <a:rPr lang="en-US" altLang="en-US" sz="2000" dirty="0"/>
              <a:t>Kott, P.S. (2011). A nearly pseudo-optimal method for keeping calibration weights from falling below unity in  the absence of nonresponse or frame errors. </a:t>
            </a:r>
            <a:r>
              <a:rPr lang="en-US" altLang="en-US" sz="2000" i="1" dirty="0"/>
              <a:t>Pakistan Journal of Statistics</a:t>
            </a:r>
            <a:r>
              <a:rPr lang="en-US" altLang="en-US" sz="2000" dirty="0"/>
              <a:t>, 27(4), 391–396.</a:t>
            </a:r>
          </a:p>
          <a:p>
            <a:endParaRPr lang="en-US" altLang="en-US" sz="2000" dirty="0"/>
          </a:p>
          <a:p>
            <a:r>
              <a:rPr lang="en-US" altLang="en-US" sz="2000" dirty="0"/>
              <a:t>Kott, P.S. (2001). The delete-a-group jackknife. </a:t>
            </a:r>
            <a:r>
              <a:rPr lang="en-US" altLang="en-US" sz="2000" i="1" dirty="0"/>
              <a:t>Journal of Official Statistics</a:t>
            </a:r>
            <a:r>
              <a:rPr lang="en-US" altLang="en-US" sz="2000" dirty="0"/>
              <a:t>, 17(4), 521–526.</a:t>
            </a:r>
          </a:p>
          <a:p>
            <a:endParaRPr lang="en-US" altLang="en-US" sz="2000" dirty="0"/>
          </a:p>
          <a:p>
            <a:pPr marR="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Kott, P., </a:t>
            </a:r>
            <a:r>
              <a:rPr lang="en-CA" sz="2000" dirty="0">
                <a:latin typeface="+mn-lt"/>
                <a:ea typeface="Times New Roman" panose="02020603050405020304" pitchFamily="18" charset="0"/>
              </a:rPr>
              <a:t>Liao, D, Aldworth, J., Hedden, S., Gfroerer, J., Bose, J., and </a:t>
            </a:r>
            <a:r>
              <a:rPr lang="en-CA" sz="2000" dirty="0" err="1">
                <a:latin typeface="+mn-lt"/>
                <a:ea typeface="Times New Roman" panose="02020603050405020304" pitchFamily="18" charset="0"/>
              </a:rPr>
              <a:t>Colpe</a:t>
            </a:r>
            <a:r>
              <a:rPr lang="en-CA" sz="2000" dirty="0">
                <a:latin typeface="+mn-lt"/>
                <a:ea typeface="Times New Roman" panose="02020603050405020304" pitchFamily="18" charset="0"/>
              </a:rPr>
              <a:t>, L.  </a:t>
            </a:r>
            <a:r>
              <a:rPr lang="en-US" sz="2000" dirty="0">
                <a:latin typeface="+mn-lt"/>
                <a:ea typeface="Times New Roman" panose="02020603050405020304" pitchFamily="18" charset="0"/>
              </a:rPr>
              <a:t>(2018).  </a:t>
            </a:r>
            <a:r>
              <a:rPr lang="en-CA" sz="2000" dirty="0">
                <a:latin typeface="+mn-lt"/>
                <a:ea typeface="Times New Roman" panose="02020603050405020304" pitchFamily="18" charset="0"/>
              </a:rPr>
              <a:t>Investigating alternative estimators for the prevalence of serious mental illness based on a two-phase sample, </a:t>
            </a:r>
            <a:r>
              <a:rPr lang="en-US" sz="2000" i="1" dirty="0">
                <a:latin typeface="+mn-lt"/>
                <a:ea typeface="Times New Roman" panose="02020603050405020304" pitchFamily="18" charset="0"/>
              </a:rPr>
              <a:t>Survey Methodology, </a:t>
            </a:r>
            <a:r>
              <a:rPr lang="en-US" sz="2000" dirty="0">
                <a:latin typeface="+mn-lt"/>
                <a:ea typeface="Times New Roman" panose="02020603050405020304" pitchFamily="18" charset="0"/>
              </a:rPr>
              <a:t>44, </a:t>
            </a:r>
            <a:r>
              <a:rPr lang="en-US" sz="2000" u="sng" dirty="0">
                <a:solidFill>
                  <a:srgbClr val="0C7EE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https://www150.statcan.gc.ca/</a:t>
            </a:r>
            <a:r>
              <a:rPr lang="en-US" sz="2000" u="sng" dirty="0">
                <a:solidFill>
                  <a:srgbClr val="0C7EE6"/>
                </a:solidFill>
              </a:rPr>
              <a:t>n1/pub/</a:t>
            </a:r>
          </a:p>
          <a:p>
            <a:pPr marR="0">
              <a:spcBef>
                <a:spcPts val="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C7EE6"/>
                </a:solidFill>
              </a:rPr>
              <a:t>12-001-x/2018001/article/54928-eng.htm</a:t>
            </a:r>
            <a:r>
              <a:rPr lang="en-US" sz="2000" dirty="0"/>
              <a:t>.</a:t>
            </a:r>
            <a:endParaRPr lang="en-US" altLang="en-US" u="sng" dirty="0">
              <a:solidFill>
                <a:srgbClr val="0C7EE6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4">
            <a:extLst>
              <a:ext uri="{FF2B5EF4-FFF2-40B4-BE49-F238E27FC236}">
                <a16:creationId xmlns:a16="http://schemas.microsoft.com/office/drawing/2014/main" id="{A96265C0-291D-4A1E-B2A7-40617460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Contact Information</a:t>
            </a:r>
          </a:p>
        </p:txBody>
      </p:sp>
      <p:sp>
        <p:nvSpPr>
          <p:cNvPr id="33795" name="Content Placeholder 5">
            <a:extLst>
              <a:ext uri="{FF2B5EF4-FFF2-40B4-BE49-F238E27FC236}">
                <a16:creationId xmlns:a16="http://schemas.microsoft.com/office/drawing/2014/main" id="{9E7E9CE1-884E-41AA-9C8A-1568ED16E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Phillip Kott</a:t>
            </a:r>
          </a:p>
          <a:p>
            <a:pPr marL="341313" lvl="1" indent="0">
              <a:buFont typeface="Arial" panose="020B0604020202020204" pitchFamily="34" charset="0"/>
              <a:buNone/>
            </a:pPr>
            <a:r>
              <a:rPr lang="en-US" altLang="en-US" sz="2800">
                <a:hlinkClick r:id="rId2"/>
              </a:rPr>
              <a:t>pkott@rti.org</a:t>
            </a:r>
            <a:r>
              <a:rPr lang="en-US" altLang="en-US" sz="2800"/>
              <a:t> </a:t>
            </a:r>
          </a:p>
          <a:p>
            <a:pPr marL="341313" lvl="1" indent="0">
              <a:buFont typeface="Arial" panose="020B0604020202020204" pitchFamily="34" charset="0"/>
              <a:buNone/>
            </a:pPr>
            <a:endParaRPr lang="en-US" altLang="en-US" sz="2800"/>
          </a:p>
          <a:p>
            <a:r>
              <a:rPr lang="en-US" altLang="en-US" sz="2800"/>
              <a:t>Dan Liao</a:t>
            </a:r>
          </a:p>
          <a:p>
            <a:pPr marL="341313" lvl="1" indent="0">
              <a:buFont typeface="Arial" panose="020B0604020202020204" pitchFamily="34" charset="0"/>
              <a:buNone/>
            </a:pPr>
            <a:r>
              <a:rPr lang="en-US" altLang="en-US" sz="2800">
                <a:hlinkClick r:id="rId3"/>
              </a:rPr>
              <a:t>dliao@rti.org</a:t>
            </a:r>
            <a:endParaRPr lang="en-US" altLang="en-US" sz="2800"/>
          </a:p>
          <a:p>
            <a:pPr marL="341313" lvl="1" indent="0">
              <a:buFont typeface="Arial" panose="020B0604020202020204" pitchFamily="34" charset="0"/>
              <a:buNone/>
            </a:pPr>
            <a:endParaRPr lang="en-US" altLang="en-US" sz="2800"/>
          </a:p>
          <a:p>
            <a:pPr marL="341313" lvl="1" indent="0">
              <a:buFont typeface="Arial" panose="020B0604020202020204" pitchFamily="34" charset="0"/>
              <a:buNone/>
            </a:pPr>
            <a:endParaRPr lang="en-US" altLang="en-US" sz="2800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AA3588AE-FD76-440D-9F20-A31BD3E1ED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7DA0C734-5EFB-46E8-BCAB-AAA082DAFCFC}" type="slidenum">
              <a:rPr lang="en-US" altLang="en-US">
                <a:solidFill>
                  <a:schemeClr val="bg1"/>
                </a:solidFill>
              </a:rPr>
              <a:pPr/>
              <a:t>24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3049886-2165-4714-A574-B16BEDA81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65258-89B2-4DA1-8DBB-5425859EE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Let  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   be the population (of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elements)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dirty="0"/>
              <a:t> </a:t>
            </a:r>
            <a:r>
              <a:rPr lang="en-US" dirty="0"/>
              <a:t>   the sample 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-25000" dirty="0"/>
              <a:t> </a:t>
            </a:r>
            <a:r>
              <a:rPr lang="en-US" i="1" baseline="-25000" dirty="0"/>
              <a:t>    </a:t>
            </a:r>
            <a:r>
              <a:rPr lang="en-US" dirty="0"/>
              <a:t>the value of interest for survey element 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/>
              <a:t>    </a:t>
            </a:r>
            <a:r>
              <a:rPr lang="en-US" baseline="-25000" dirty="0"/>
              <a:t> </a:t>
            </a:r>
            <a:r>
              <a:rPr lang="en-US" dirty="0"/>
              <a:t>a vector of administrative </a:t>
            </a:r>
            <a:r>
              <a:rPr lang="en-US" dirty="0">
                <a:solidFill>
                  <a:srgbClr val="0070C0"/>
                </a:solidFill>
              </a:rPr>
              <a:t>calibration variables  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i="1" baseline="-25000" dirty="0"/>
              <a:t>   </a:t>
            </a:r>
            <a:r>
              <a:rPr lang="en-US" dirty="0"/>
              <a:t> a domain-membership indicator</a:t>
            </a:r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baseline="-25000" dirty="0"/>
              <a:t>   </a:t>
            </a:r>
            <a:r>
              <a:rPr lang="en-US" dirty="0">
                <a:solidFill>
                  <a:srgbClr val="0070C0"/>
                </a:solidFill>
              </a:rPr>
              <a:t>design weight </a:t>
            </a:r>
            <a:r>
              <a:rPr lang="en-US" dirty="0"/>
              <a:t>(</a:t>
            </a:r>
            <a:r>
              <a:rPr lang="en-US" i="1" dirty="0"/>
              <a:t>after</a:t>
            </a:r>
            <a:r>
              <a:rPr lang="en-US" dirty="0"/>
              <a:t> adjusting for selection biases)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pPr>
              <a:lnSpc>
                <a:spcPct val="120000"/>
              </a:lnSpc>
              <a:buFont typeface="Courier New" panose="02070309020205020404" pitchFamily="49" charset="0"/>
              <a:buChar char="o"/>
              <a:defRPr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baseline="-25000" dirty="0"/>
              <a:t> </a:t>
            </a:r>
            <a:r>
              <a:rPr lang="en-US" dirty="0">
                <a:sym typeface="Symbol"/>
              </a:rPr>
              <a:t>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  </a:t>
            </a:r>
            <a:r>
              <a:rPr lang="en-US" dirty="0">
                <a:solidFill>
                  <a:srgbClr val="0070C0"/>
                </a:solidFill>
              </a:rPr>
              <a:t>calibration weight </a:t>
            </a:r>
            <a:r>
              <a:rPr lang="en-US" dirty="0"/>
              <a:t>for which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BAF79CE1-4942-4413-8FF9-DD519A4C5C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657ACF29-EF29-4698-AE45-ECCE41AFCB56}" type="slidenum">
              <a:rPr lang="en-US" altLang="en-US">
                <a:solidFill>
                  <a:schemeClr val="bg1"/>
                </a:solidFill>
              </a:rPr>
              <a:pPr/>
              <a:t>3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A349BD7-647E-492B-A2B9-1B7A3B2BE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914" y="552623"/>
            <a:ext cx="6783387" cy="530225"/>
          </a:xfrm>
        </p:spPr>
        <p:txBody>
          <a:bodyPr/>
          <a:lstStyle/>
          <a:p>
            <a:r>
              <a:rPr lang="en-US" altLang="en-US"/>
              <a:t>Two Domain Estimators</a:t>
            </a: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F68706A2-11DE-450F-9686-04AF1046D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B5ADCFA-E9C4-42CE-B694-99AA350BC2C0}" type="slidenum">
              <a:rPr lang="en-US" altLang="en-US">
                <a:solidFill>
                  <a:schemeClr val="bg1"/>
                </a:solidFill>
              </a:rPr>
              <a:pPr/>
              <a:t>4</a:t>
            </a:fld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1F85EA9-A716-43E7-85FE-E50A34FE0BD7}"/>
              </a:ext>
            </a:extLst>
          </p:cNvPr>
          <p:cNvSpPr txBox="1">
            <a:spLocks/>
          </p:cNvSpPr>
          <p:nvPr/>
        </p:nvSpPr>
        <p:spPr bwMode="auto">
          <a:xfrm>
            <a:off x="284301" y="1280318"/>
            <a:ext cx="8763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421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082675" indent="-3984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1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1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1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F82"/>
              </a:buClr>
              <a:buSzPct val="80000"/>
              <a:buFont typeface="Wingdings" pitchFamily="1" charset="2"/>
              <a:buChar char="§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We are interested in estimating the </a:t>
            </a:r>
            <a:r>
              <a:rPr lang="en-US" dirty="0">
                <a:solidFill>
                  <a:srgbClr val="FF0000"/>
                </a:solidFill>
              </a:rPr>
              <a:t>population total</a:t>
            </a:r>
            <a:r>
              <a:rPr lang="en-US" dirty="0"/>
              <a:t> in the domain,  </a:t>
            </a:r>
          </a:p>
          <a:p>
            <a:pPr marL="0" indent="0">
              <a:buNone/>
              <a:defRPr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Y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/>
          </a:p>
          <a:p>
            <a:pPr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dirty="0"/>
              <a:t>We could use a </a:t>
            </a:r>
            <a:r>
              <a:rPr lang="en-US" b="1" dirty="0">
                <a:solidFill>
                  <a:schemeClr val="accent2"/>
                </a:solidFill>
              </a:rPr>
              <a:t>calibration estimator</a:t>
            </a:r>
          </a:p>
          <a:p>
            <a:pPr marL="341313" lvl="1" indent="0">
              <a:spcAft>
                <a:spcPts val="1200"/>
              </a:spcAft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                   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 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        </a:t>
            </a:r>
            <a:r>
              <a:rPr lang="en-US" sz="2600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S 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w</a:t>
            </a:r>
            <a:r>
              <a:rPr lang="en-US" sz="2600" i="1" baseline="-250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 err="1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1" charset="-128"/>
                <a:cs typeface="Times New Roman" panose="02020603050405020304" pitchFamily="18" charset="0"/>
              </a:rPr>
              <a:t>.</a:t>
            </a:r>
            <a:endParaRPr lang="en-US" sz="2600" dirty="0">
              <a:ea typeface="ヒラギノ角ゴ Pro W3" pitchFamily="1" charset="-128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dirty="0"/>
              <a:t>Or this </a:t>
            </a:r>
            <a:r>
              <a:rPr lang="en-US" b="1" dirty="0">
                <a:solidFill>
                  <a:srgbClr val="7030A0"/>
                </a:solidFill>
              </a:rPr>
              <a:t>design-sensitive (</a:t>
            </a:r>
            <a:r>
              <a:rPr lang="en-US" b="1" i="1" dirty="0">
                <a:solidFill>
                  <a:srgbClr val="7030A0"/>
                </a:solidFill>
              </a:rPr>
              <a:t>model-based</a:t>
            </a:r>
            <a:r>
              <a:rPr lang="en-US" b="1" dirty="0">
                <a:solidFill>
                  <a:srgbClr val="7030A0"/>
                </a:solidFill>
              </a:rPr>
              <a:t>) estimator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model: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3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3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 </a:t>
            </a:r>
            <a:r>
              <a:rPr lang="en-US" sz="2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3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3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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 MT"/>
              </a:rPr>
              <a:t>U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i="1" baseline="30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 MT"/>
              </a:rPr>
              <a:t>U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i="1" baseline="-25000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i="1" baseline="-25000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30000" dirty="0" err="1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aseline="30000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</a:t>
            </a:r>
            <a:r>
              <a:rPr lang="en-US" i="1" baseline="-25000" dirty="0">
                <a:solidFill>
                  <a:srgbClr val="0C7E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800" dirty="0"/>
              <a:t>                                                                   </a:t>
            </a:r>
            <a:r>
              <a:rPr lang="en-US" sz="1800" dirty="0">
                <a:sym typeface="Symbol"/>
              </a:rPr>
              <a:t>                            </a:t>
            </a:r>
            <a:endParaRPr lang="en-US" sz="1800" dirty="0"/>
          </a:p>
          <a:p>
            <a:pPr marL="341313" lvl="1" indent="0">
              <a:buFont typeface="Arial" charset="0"/>
              <a:buNone/>
              <a:defRPr/>
            </a:pPr>
            <a:r>
              <a:rPr lang="en-US" sz="1800" dirty="0">
                <a:ea typeface="ヒラギノ角ゴ Pro W3" pitchFamily="1" charset="-128"/>
              </a:rPr>
              <a:t>                                             (design weights can replace calibration weights here)</a:t>
            </a:r>
            <a:r>
              <a:rPr lang="en-US" sz="1800" i="1" baseline="-25000" dirty="0">
                <a:ea typeface="ヒラギノ角ゴ Pro W3" pitchFamily="1" charset="-128"/>
              </a:rPr>
              <a:t> </a:t>
            </a:r>
            <a:r>
              <a:rPr lang="en-US" sz="1800" dirty="0">
                <a:ea typeface="ヒラギノ角ゴ Pro W3" pitchFamily="1" charset="-128"/>
              </a:rPr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608371-2C9A-4E37-9140-1672E43D0FC8}"/>
              </a:ext>
            </a:extLst>
          </p:cNvPr>
          <p:cNvGrpSpPr>
            <a:grpSpLocks/>
          </p:cNvGrpSpPr>
          <p:nvPr/>
        </p:nvGrpSpPr>
        <p:grpSpPr bwMode="auto">
          <a:xfrm>
            <a:off x="2114550" y="4722812"/>
            <a:ext cx="2457450" cy="992188"/>
            <a:chOff x="3148584" y="4443043"/>
            <a:chExt cx="3480814" cy="1272638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6028B51-A35E-40BC-A472-F82D5E46084D}"/>
                </a:ext>
              </a:extLst>
            </p:cNvPr>
            <p:cNvCxnSpPr/>
            <p:nvPr/>
          </p:nvCxnSpPr>
          <p:spPr bwMode="auto">
            <a:xfrm flipV="1">
              <a:off x="3694990" y="4836034"/>
              <a:ext cx="2037221" cy="140499"/>
            </a:xfrm>
            <a:prstGeom prst="straightConnector1">
              <a:avLst/>
            </a:prstGeom>
            <a:ln w="19050">
              <a:headEnd type="none" w="med" len="med"/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4927452-A0AB-4489-AF43-0D35A0041AA4}"/>
                </a:ext>
              </a:extLst>
            </p:cNvPr>
            <p:cNvSpPr/>
            <p:nvPr/>
          </p:nvSpPr>
          <p:spPr bwMode="auto">
            <a:xfrm>
              <a:off x="3148584" y="4952098"/>
              <a:ext cx="825231" cy="763583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chemeClr val="tx1"/>
                </a:solidFill>
                <a:ea typeface="ヒラギノ角ゴ Pro W3" pitchFamily="1" charset="-128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DD9A77-B9E5-4DA8-AD19-DE3DDA2DC282}"/>
                </a:ext>
              </a:extLst>
            </p:cNvPr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5562598" y="4443043"/>
              <a:ext cx="1066800" cy="533399"/>
            </a:xfrm>
            <a:prstGeom prst="ellipse">
              <a:avLst/>
            </a:prstGeom>
            <a:blipFill rotWithShape="1">
              <a:blip r:embed="rId4"/>
              <a:stretch>
                <a:fillRect b="-6944"/>
              </a:stretch>
            </a:blipFill>
            <a:ln>
              <a:headEnd type="none" w="med" len="med"/>
              <a:tailEnd type="none" w="med" len="med"/>
            </a:ln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</p:grp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9504C0B-7016-446D-B412-BFF9A81432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628075"/>
              </p:ext>
            </p:extLst>
          </p:nvPr>
        </p:nvGraphicFramePr>
        <p:xfrm>
          <a:off x="960438" y="5190331"/>
          <a:ext cx="482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5" imgW="241200" imgH="228600" progId="Equation.DSMT4">
                  <p:embed/>
                </p:oleObj>
              </mc:Choice>
              <mc:Fallback>
                <p:oleObj name="Equation" r:id="rId5" imgW="241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190331"/>
                        <a:ext cx="482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0B879B7-900E-4782-BF6E-0D26802B8D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5363" y="3276600"/>
          <a:ext cx="5635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7" imgW="241200" imgH="228600" progId="Equation.DSMT4">
                  <p:embed/>
                </p:oleObj>
              </mc:Choice>
              <mc:Fallback>
                <p:oleObj name="Equation" r:id="rId7" imgW="2412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3276600"/>
                        <a:ext cx="5635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B28833A-4067-4F27-BDA6-E9035D49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Bias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837D8-7094-4667-B243-EADF212F2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marL="342900" lvl="1">
              <a:lnSpc>
                <a:spcPct val="110000"/>
              </a:lnSpc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solidFill>
                  <a:srgbClr val="369AF4"/>
                </a:solidFill>
              </a:rPr>
              <a:t>Calibration estimator</a:t>
            </a:r>
            <a:r>
              <a:rPr lang="en-US" sz="2400" dirty="0"/>
              <a:t>,      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/>
              <a:t>,</a:t>
            </a:r>
            <a:r>
              <a:rPr lang="en-US" sz="2400" baseline="-25000" dirty="0"/>
              <a:t>  </a:t>
            </a:r>
            <a:r>
              <a:rPr lang="en-US" sz="2400" dirty="0"/>
              <a:t>is </a:t>
            </a:r>
            <a:r>
              <a:rPr lang="en-US" sz="2400" i="1" dirty="0">
                <a:solidFill>
                  <a:srgbClr val="C00000"/>
                </a:solidFill>
              </a:rPr>
              <a:t>design consistent       </a:t>
            </a:r>
            <a:r>
              <a:rPr lang="en-US" sz="2400" dirty="0"/>
              <a:t>(when the sample size in the </a:t>
            </a:r>
            <a:r>
              <a:rPr lang="en-US" sz="2400" i="1" dirty="0"/>
              <a:t>domain</a:t>
            </a:r>
            <a:r>
              <a:rPr lang="en-US" sz="2400" dirty="0"/>
              <a:t> is large enough).</a:t>
            </a:r>
          </a:p>
          <a:p>
            <a:pPr marL="0" lvl="1" indent="0">
              <a:buFont typeface="Arial" charset="0"/>
              <a:buNone/>
              <a:defRPr/>
            </a:pPr>
            <a:endParaRPr lang="en-US" sz="800" dirty="0"/>
          </a:p>
          <a:p>
            <a:pPr marL="342900" lvl="1"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solidFill>
                  <a:srgbClr val="369AF4"/>
                </a:solidFill>
              </a:rPr>
              <a:t>Design-sensitive estimator:  </a:t>
            </a:r>
          </a:p>
          <a:p>
            <a:pPr marL="342900" lvl="1">
              <a:buFont typeface="Courier New" panose="02070309020205020404" pitchFamily="49" charset="0"/>
              <a:buChar char="o"/>
              <a:defRPr/>
            </a:pPr>
            <a:endParaRPr lang="en-US" sz="800" dirty="0"/>
          </a:p>
          <a:p>
            <a:pPr marL="341313" lvl="1" indent="0"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/>
              <a:t>   When there is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/>
              <a:t> </a:t>
            </a:r>
            <a:r>
              <a:rPr lang="en-US" sz="2400" dirty="0"/>
              <a:t>such that for all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/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</a:t>
            </a:r>
            <a:r>
              <a:rPr lang="en-US" sz="2400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</a:t>
            </a:r>
          </a:p>
          <a:p>
            <a:pPr marL="341313" lvl="1" indent="0">
              <a:spcAft>
                <a:spcPts val="1800"/>
              </a:spcAft>
              <a:buFont typeface="Arial" charset="0"/>
              <a:buNone/>
              <a:defRPr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</a:t>
            </a:r>
            <a:endParaRPr lang="en-US" sz="2400" dirty="0"/>
          </a:p>
          <a:p>
            <a:pPr marL="341313" lvl="1" indent="0">
              <a:buFont typeface="Arial" charset="0"/>
              <a:buNone/>
              <a:defRPr/>
            </a:pPr>
            <a:r>
              <a:rPr lang="en-US" sz="2400" dirty="0"/>
              <a:t>  </a:t>
            </a:r>
          </a:p>
          <a:p>
            <a:pPr marL="341313" lvl="1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dirty="0"/>
              <a:t>and the design-sensitive estimator is nearly unbiased.</a:t>
            </a:r>
          </a:p>
          <a:p>
            <a:pPr marL="341313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/>
              <a:t> Otherwise, it is nearly unbiased (in some sense) only when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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39775" lvl="2" indent="0"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CFC1DE9-ED77-4256-8FFD-4C1DC9E6B1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9CDFDD60-6D3F-4A1D-B80F-EEEC31A25DD0}" type="slidenum">
              <a:rPr lang="en-US" altLang="en-US">
                <a:solidFill>
                  <a:schemeClr val="bg1"/>
                </a:solidFill>
              </a:rPr>
              <a:pPr/>
              <a:t>5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1E28783-7774-4C42-A565-73D0EA42FE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639457"/>
              </p:ext>
            </p:extLst>
          </p:nvPr>
        </p:nvGraphicFramePr>
        <p:xfrm>
          <a:off x="1743075" y="4038600"/>
          <a:ext cx="5827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Equation" r:id="rId3" imgW="2184120" imgH="228600" progId="Equation.DSMT4">
                  <p:embed/>
                </p:oleObj>
              </mc:Choice>
              <mc:Fallback>
                <p:oleObj name="Equation" r:id="rId3" imgW="21841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038600"/>
                        <a:ext cx="58277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04577C55-C1F8-41AB-B5BC-974666760F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2375" y="1600200"/>
          <a:ext cx="5508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Equation" r:id="rId5" imgW="241200" imgH="228600" progId="Equation.DSMT4">
                  <p:embed/>
                </p:oleObj>
              </mc:Choice>
              <mc:Fallback>
                <p:oleObj name="Equation" r:id="rId5" imgW="2412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5" y="1600200"/>
                        <a:ext cx="55086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DD0EDC1-4452-48E6-927B-101C2A030A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61007"/>
              </p:ext>
            </p:extLst>
          </p:nvPr>
        </p:nvGraphicFramePr>
        <p:xfrm>
          <a:off x="4676809" y="2743200"/>
          <a:ext cx="2251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Equation" r:id="rId7" imgW="965160" imgH="228600" progId="Equation.DSMT4">
                  <p:embed/>
                </p:oleObj>
              </mc:Choice>
              <mc:Fallback>
                <p:oleObj name="Equation" r:id="rId7" imgW="96516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809" y="2743200"/>
                        <a:ext cx="2251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08C58A5-DA12-4CA3-868B-2F8C04452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Bias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A19A8-F0F3-44E7-B83B-21C70AA7C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525963"/>
          </a:xfrm>
        </p:spPr>
        <p:txBody>
          <a:bodyPr/>
          <a:lstStyle/>
          <a:p>
            <a:pPr marL="0" lvl="1" indent="0">
              <a:spcAft>
                <a:spcPts val="1200"/>
              </a:spcAft>
              <a:buFont typeface="Arial" charset="0"/>
              <a:buNone/>
              <a:defRPr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More on the Magic Formula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lvl="1" indent="0">
              <a:buFont typeface="Arial" charset="0"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When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</a:t>
            </a:r>
            <a:r>
              <a:rPr lang="en-US" sz="2400" i="1" baseline="30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/>
              <a:t>for all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/>
              <a:t>e.g., when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/>
              <a:t>is a component of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/>
              <a:t>and the corresponding component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</a:t>
            </a:r>
            <a:r>
              <a:rPr lang="en-US" sz="2200" dirty="0"/>
              <a:t> is 1 while the others are all 0):</a:t>
            </a:r>
            <a:r>
              <a:rPr lang="en-US" sz="2400" dirty="0">
                <a:latin typeface="Times New Roman" panose="02020603050405020304" pitchFamily="18" charset="0"/>
                <a:sym typeface="Symbol"/>
              </a:rPr>
              <a:t> </a:t>
            </a:r>
            <a:endParaRPr lang="en-US" sz="2400" dirty="0"/>
          </a:p>
          <a:p>
            <a:pPr marL="0" lvl="1" indent="0">
              <a:buFont typeface="Arial" charset="0"/>
              <a:buNone/>
              <a:defRPr/>
            </a:pPr>
            <a:endParaRPr lang="en-US" sz="2400" dirty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85E16DE-8428-4ABD-8128-E3E526A1C0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D77F256D-25D9-4714-830D-4A08650DA585}" type="slidenum">
              <a:rPr lang="en-US" altLang="en-US">
                <a:solidFill>
                  <a:schemeClr val="bg1"/>
                </a:solidFill>
              </a:rPr>
              <a:pPr/>
              <a:t>6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552B757-9245-43B7-BB34-331EF4B6F8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090863"/>
          <a:ext cx="7351713" cy="362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3" imgW="2755800" imgH="1358640" progId="Equation.DSMT4">
                  <p:embed/>
                </p:oleObj>
              </mc:Choice>
              <mc:Fallback>
                <p:oleObj name="Equation" r:id="rId3" imgW="2755800" imgH="1358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90863"/>
                        <a:ext cx="7351713" cy="362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240EC12-C41C-468E-AF34-571977F41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Bias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7CBD0-FF7F-4CD8-8D20-6718CF488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525963"/>
          </a:xfrm>
        </p:spPr>
        <p:txBody>
          <a:bodyPr/>
          <a:lstStyle/>
          <a:p>
            <a:pPr marL="0" indent="0">
              <a:lnSpc>
                <a:spcPct val="114000"/>
              </a:lnSpc>
              <a:buNone/>
              <a:defRPr/>
            </a:pPr>
            <a:r>
              <a:rPr lang="en-US" dirty="0"/>
              <a:t>Otherwise,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the model is correct in the domain (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,       the idealized test statistic: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T* 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 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</a:t>
            </a:r>
            <a:r>
              <a:rPr lang="en-US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n-US" dirty="0"/>
              <a:t>has expectation (nearly) zero. </a:t>
            </a:r>
          </a:p>
          <a:p>
            <a:pPr>
              <a:lnSpc>
                <a:spcPct val="120000"/>
              </a:lnSpc>
              <a:spcAft>
                <a:spcPts val="300"/>
              </a:spcAft>
              <a:defRPr/>
            </a:pPr>
            <a:r>
              <a:rPr lang="en-US" dirty="0"/>
              <a:t>Estimated test statistic, the </a:t>
            </a:r>
            <a:r>
              <a:rPr lang="en-US" dirty="0">
                <a:solidFill>
                  <a:srgbClr val="0070C0"/>
                </a:solidFill>
              </a:rPr>
              <a:t>bias measure</a:t>
            </a:r>
            <a:r>
              <a:rPr lang="en-US" dirty="0"/>
              <a:t>:</a:t>
            </a:r>
          </a:p>
          <a:p>
            <a:pPr marL="341313" lvl="1" indent="0">
              <a:lnSpc>
                <a:spcPct val="120000"/>
              </a:lnSpc>
              <a:buFont typeface="Arial" charset="0"/>
              <a:buNone/>
              <a:defRPr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 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i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i="1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lvl="1" indent="0">
              <a:lnSpc>
                <a:spcPct val="120000"/>
              </a:lnSpc>
              <a:spcAft>
                <a:spcPts val="900"/>
              </a:spcAft>
              <a:buFont typeface="Arial" charset="0"/>
              <a:buNone/>
              <a:defRPr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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6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lvl="1" indent="0">
              <a:lnSpc>
                <a:spcPct val="120000"/>
              </a:lnSpc>
              <a:buFont typeface="Arial" charset="0"/>
              <a:buNone/>
              <a:defRPr/>
            </a:pPr>
            <a:r>
              <a:rPr lang="en-US" sz="2200" dirty="0"/>
              <a:t>This can be treated as a calibrated mean and the estimated variance can be computed with WTADJUST in SUDAAN                </a:t>
            </a:r>
            <a:r>
              <a:rPr lang="en-US" sz="2200" i="1" dirty="0"/>
              <a:t>but a jackknife would be better </a:t>
            </a:r>
            <a:r>
              <a:rPr lang="en-US" sz="2200" dirty="0"/>
              <a:t>(because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/>
              <a:t>is random and finite-population correction is not an issue). 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1C4D3C3F-595C-4A87-AD43-B0DAC32559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AF70D5E5-44CE-41C3-83F4-F42FC514840C}" type="slidenum">
              <a:rPr lang="en-US" altLang="en-US">
                <a:solidFill>
                  <a:schemeClr val="bg1"/>
                </a:solidFill>
              </a:rPr>
              <a:pPr/>
              <a:t>7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FB29907-1DC9-4FC3-A833-023CE0F1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438" y="684213"/>
            <a:ext cx="6783387" cy="530225"/>
          </a:xfrm>
        </p:spPr>
        <p:txBody>
          <a:bodyPr/>
          <a:lstStyle/>
          <a:p>
            <a:r>
              <a:rPr lang="en-US" altLang="en-US" dirty="0"/>
              <a:t>Variance Estimation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C06CDF3C-249D-4B61-B53B-8FA7CFA8CD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212AE6EA-2E89-4863-ACF7-761D0C7ACDB7}" type="slidenum">
              <a:rPr lang="en-US" altLang="en-US">
                <a:solidFill>
                  <a:schemeClr val="bg1"/>
                </a:solidFill>
              </a:rPr>
              <a:pPr/>
              <a:t>8</a:t>
            </a:fld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17413" name="Object 4">
            <a:extLst>
              <a:ext uri="{FF2B5EF4-FFF2-40B4-BE49-F238E27FC236}">
                <a16:creationId xmlns:a16="http://schemas.microsoft.com/office/drawing/2014/main" id="{2DB15CED-28A2-480F-B4E3-518CCD2C0D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625898"/>
              </p:ext>
            </p:extLst>
          </p:nvPr>
        </p:nvGraphicFramePr>
        <p:xfrm>
          <a:off x="5457031" y="1981200"/>
          <a:ext cx="5842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3" name="Equation" r:id="rId3" imgW="241200" imgH="228600" progId="Equation.DSMT4">
                  <p:embed/>
                </p:oleObj>
              </mc:Choice>
              <mc:Fallback>
                <p:oleObj name="Equation" r:id="rId3" imgW="2412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031" y="1981200"/>
                        <a:ext cx="58420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FC94D97-0396-45DC-8ACD-21DBFAE556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068182"/>
              </p:ext>
            </p:extLst>
          </p:nvPr>
        </p:nvGraphicFramePr>
        <p:xfrm>
          <a:off x="1143000" y="4638237"/>
          <a:ext cx="5508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5" imgW="241200" imgH="228600" progId="Equation.DSMT4">
                  <p:embed/>
                </p:oleObj>
              </mc:Choice>
              <mc:Fallback>
                <p:oleObj name="Equation" r:id="rId5" imgW="2412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638237"/>
                        <a:ext cx="55086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81E074CB-1A9D-4143-98F0-CE10A713C7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200" y="1470818"/>
                <a:ext cx="8751406" cy="4525963"/>
              </a:xfrm>
            </p:spPr>
            <p:txBody>
              <a:bodyPr/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  </a:t>
                </a:r>
                <a:r>
                  <a:rPr lang="en-US" u="sng" dirty="0"/>
                  <a:t>Calibration Estimator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/>
                  <a:t>    Estimating the combined variance of        (model and 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/>
                  <a:t>    probability sampling) is straightforward with WTADJUST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/>
                  <a:t>    if, say, </a:t>
                </a: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600" b="0" i="1" baseline="-2500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𝑑𝑘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exp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2600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en-US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  </a:t>
                </a:r>
                <a:r>
                  <a:rPr lang="en-US" u="sng" dirty="0">
                    <a:sym typeface="Symbol" panose="05050102010706020507" pitchFamily="18" charset="2"/>
                  </a:rPr>
                  <a:t>Design-Sensitive Estimator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600" dirty="0">
                    <a:sym typeface="Symbol" panose="05050102010706020507" pitchFamily="18" charset="2"/>
                  </a:rPr>
                  <a:t>    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var(     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var(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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U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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j</a:t>
                </a:r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j</a:t>
                </a:r>
                <a:r>
                  <a:rPr lang="en-US" sz="2600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w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) = var(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600" i="1" baseline="-2500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600" i="1" baseline="-2500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),</m:t>
                    </m:r>
                  </m:oMath>
                </a14:m>
                <a:endParaRPr lang="en-US" sz="2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2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2600" i="1" dirty="0">
                    <a:cs typeface="Times New Roman" panose="02020603050405020304" pitchFamily="18" charset="0"/>
                  </a:rPr>
                  <a:t> </a:t>
                </a:r>
                <a:r>
                  <a:rPr lang="en-US" sz="2600" dirty="0"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600" i="1" baseline="-2500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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U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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j</a:t>
                </a:r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j</a:t>
                </a:r>
                <a:r>
                  <a:rPr lang="en-US" sz="2600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(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600" b="0" i="1" baseline="-2500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m:rPr>
                        <m:nor/>
                      </m:rPr>
                      <a:rPr lang="en-US" sz="2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x</m:t>
                    </m:r>
                    <m:r>
                      <m:rPr>
                        <m:nor/>
                      </m:rPr>
                      <a:rPr lang="en-US" sz="2600" i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j</m:t>
                    </m:r>
                    <m:r>
                      <m:rPr>
                        <m:nor/>
                      </m:rPr>
                      <a:rPr lang="en-US" sz="2600" b="1" i="0" baseline="-25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x</m:t>
                    </m:r>
                    <m:r>
                      <m:rPr>
                        <m:nor/>
                      </m:rPr>
                      <a:rPr lang="en-US" sz="2600" i="1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j</m:t>
                    </m:r>
                    <m:r>
                      <m:rPr>
                        <m:nor/>
                      </m:rPr>
                      <a:rPr lang="en-US" sz="2600" i="1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T</m:t>
                    </m:r>
                  </m:oMath>
                </a14:m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26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sz="2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6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600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26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</a:t>
                </a:r>
                <a:r>
                  <a:rPr lang="en-US" sz="2600" b="1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</a:t>
                </a:r>
                <a:r>
                  <a:rPr lang="en-US" sz="2600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</a:t>
                </a:r>
                <a:r>
                  <a:rPr lang="en-US" sz="2600" i="1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26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</a:t>
                </a:r>
                <a:r>
                  <a:rPr lang="en-US" sz="2600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w</a:t>
                </a:r>
                <a:r>
                  <a:rPr lang="en-US" sz="26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).</a:t>
                </a:r>
                <a:endPara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81E074CB-1A9D-4143-98F0-CE10A713C7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470818"/>
                <a:ext cx="8751406" cy="4525963"/>
              </a:xfrm>
              <a:blipFill>
                <a:blip r:embed="rId7"/>
                <a:stretch>
                  <a:fillRect l="-1115" t="-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7628676-9E05-4DDE-806B-00539032A7D7}"/>
              </a:ext>
            </a:extLst>
          </p:cNvPr>
          <p:cNvSpPr/>
          <p:nvPr/>
        </p:nvSpPr>
        <p:spPr bwMode="auto">
          <a:xfrm>
            <a:off x="-1145996" y="3733800"/>
            <a:ext cx="16538396" cy="4800600"/>
          </a:xfrm>
          <a:custGeom>
            <a:avLst/>
            <a:gdLst>
              <a:gd name="connsiteX0" fmla="*/ 1158240 w 7222061"/>
              <a:gd name="connsiteY0" fmla="*/ 228864 h 1402099"/>
              <a:gd name="connsiteX1" fmla="*/ 6801394 w 7222061"/>
              <a:gd name="connsiteY1" fmla="*/ 1369687 h 1402099"/>
              <a:gd name="connsiteX2" fmla="*/ 5930537 w 7222061"/>
              <a:gd name="connsiteY2" fmla="*/ 995219 h 1402099"/>
              <a:gd name="connsiteX3" fmla="*/ 4624251 w 7222061"/>
              <a:gd name="connsiteY3" fmla="*/ 11150 h 1402099"/>
              <a:gd name="connsiteX4" fmla="*/ 7097485 w 7222061"/>
              <a:gd name="connsiteY4" fmla="*/ 498830 h 1402099"/>
              <a:gd name="connsiteX5" fmla="*/ 0 w 7222061"/>
              <a:gd name="connsiteY5" fmla="*/ 1038762 h 1402099"/>
              <a:gd name="connsiteX6" fmla="*/ 0 w 7222061"/>
              <a:gd name="connsiteY6" fmla="*/ 1038762 h 1402099"/>
              <a:gd name="connsiteX7" fmla="*/ 931817 w 7222061"/>
              <a:gd name="connsiteY7" fmla="*/ 194030 h 140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22061" h="1402099">
                <a:moveTo>
                  <a:pt x="1158240" y="228864"/>
                </a:moveTo>
                <a:lnTo>
                  <a:pt x="6801394" y="1369687"/>
                </a:lnTo>
                <a:cubicBezTo>
                  <a:pt x="7596777" y="1497413"/>
                  <a:pt x="6293394" y="1221642"/>
                  <a:pt x="5930537" y="995219"/>
                </a:cubicBezTo>
                <a:cubicBezTo>
                  <a:pt x="5567680" y="768796"/>
                  <a:pt x="4429760" y="93881"/>
                  <a:pt x="4624251" y="11150"/>
                </a:cubicBezTo>
                <a:cubicBezTo>
                  <a:pt x="4818742" y="-71582"/>
                  <a:pt x="7868193" y="327561"/>
                  <a:pt x="7097485" y="498830"/>
                </a:cubicBezTo>
                <a:cubicBezTo>
                  <a:pt x="6326777" y="670099"/>
                  <a:pt x="0" y="1038762"/>
                  <a:pt x="0" y="1038762"/>
                </a:cubicBezTo>
                <a:lnTo>
                  <a:pt x="0" y="1038762"/>
                </a:lnTo>
                <a:cubicBezTo>
                  <a:pt x="155303" y="897973"/>
                  <a:pt x="873760" y="1070693"/>
                  <a:pt x="931817" y="194030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38B1087-D557-409F-B020-A89C26C7AEB8}"/>
              </a:ext>
            </a:extLst>
          </p:cNvPr>
          <p:cNvSpPr/>
          <p:nvPr/>
        </p:nvSpPr>
        <p:spPr bwMode="auto">
          <a:xfrm>
            <a:off x="-887579" y="5177641"/>
            <a:ext cx="7222061" cy="1402099"/>
          </a:xfrm>
          <a:custGeom>
            <a:avLst/>
            <a:gdLst>
              <a:gd name="connsiteX0" fmla="*/ 1158240 w 7222061"/>
              <a:gd name="connsiteY0" fmla="*/ 228864 h 1402099"/>
              <a:gd name="connsiteX1" fmla="*/ 6801394 w 7222061"/>
              <a:gd name="connsiteY1" fmla="*/ 1369687 h 1402099"/>
              <a:gd name="connsiteX2" fmla="*/ 5930537 w 7222061"/>
              <a:gd name="connsiteY2" fmla="*/ 995219 h 1402099"/>
              <a:gd name="connsiteX3" fmla="*/ 4624251 w 7222061"/>
              <a:gd name="connsiteY3" fmla="*/ 11150 h 1402099"/>
              <a:gd name="connsiteX4" fmla="*/ 7097485 w 7222061"/>
              <a:gd name="connsiteY4" fmla="*/ 498830 h 1402099"/>
              <a:gd name="connsiteX5" fmla="*/ 0 w 7222061"/>
              <a:gd name="connsiteY5" fmla="*/ 1038762 h 1402099"/>
              <a:gd name="connsiteX6" fmla="*/ 0 w 7222061"/>
              <a:gd name="connsiteY6" fmla="*/ 1038762 h 1402099"/>
              <a:gd name="connsiteX7" fmla="*/ 931817 w 7222061"/>
              <a:gd name="connsiteY7" fmla="*/ 194030 h 140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22061" h="1402099">
                <a:moveTo>
                  <a:pt x="1158240" y="228864"/>
                </a:moveTo>
                <a:lnTo>
                  <a:pt x="6801394" y="1369687"/>
                </a:lnTo>
                <a:cubicBezTo>
                  <a:pt x="7596777" y="1497413"/>
                  <a:pt x="6293394" y="1221642"/>
                  <a:pt x="5930537" y="995219"/>
                </a:cubicBezTo>
                <a:cubicBezTo>
                  <a:pt x="5567680" y="768796"/>
                  <a:pt x="4429760" y="93881"/>
                  <a:pt x="4624251" y="11150"/>
                </a:cubicBezTo>
                <a:cubicBezTo>
                  <a:pt x="4818742" y="-71582"/>
                  <a:pt x="7868193" y="327561"/>
                  <a:pt x="7097485" y="498830"/>
                </a:cubicBezTo>
                <a:cubicBezTo>
                  <a:pt x="6326777" y="670099"/>
                  <a:pt x="0" y="1038762"/>
                  <a:pt x="0" y="1038762"/>
                </a:cubicBezTo>
                <a:lnTo>
                  <a:pt x="0" y="1038762"/>
                </a:lnTo>
                <a:cubicBezTo>
                  <a:pt x="155303" y="897973"/>
                  <a:pt x="873760" y="1070693"/>
                  <a:pt x="931817" y="194030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079AB5D-A4D5-457A-9435-332F7E603464}"/>
              </a:ext>
            </a:extLst>
          </p:cNvPr>
          <p:cNvSpPr/>
          <p:nvPr/>
        </p:nvSpPr>
        <p:spPr bwMode="auto">
          <a:xfrm>
            <a:off x="-314422" y="7376003"/>
            <a:ext cx="7222061" cy="1402099"/>
          </a:xfrm>
          <a:custGeom>
            <a:avLst/>
            <a:gdLst>
              <a:gd name="connsiteX0" fmla="*/ 1158240 w 7222061"/>
              <a:gd name="connsiteY0" fmla="*/ 228864 h 1402099"/>
              <a:gd name="connsiteX1" fmla="*/ 6801394 w 7222061"/>
              <a:gd name="connsiteY1" fmla="*/ 1369687 h 1402099"/>
              <a:gd name="connsiteX2" fmla="*/ 5930537 w 7222061"/>
              <a:gd name="connsiteY2" fmla="*/ 995219 h 1402099"/>
              <a:gd name="connsiteX3" fmla="*/ 4624251 w 7222061"/>
              <a:gd name="connsiteY3" fmla="*/ 11150 h 1402099"/>
              <a:gd name="connsiteX4" fmla="*/ 7097485 w 7222061"/>
              <a:gd name="connsiteY4" fmla="*/ 498830 h 1402099"/>
              <a:gd name="connsiteX5" fmla="*/ 0 w 7222061"/>
              <a:gd name="connsiteY5" fmla="*/ 1038762 h 1402099"/>
              <a:gd name="connsiteX6" fmla="*/ 0 w 7222061"/>
              <a:gd name="connsiteY6" fmla="*/ 1038762 h 1402099"/>
              <a:gd name="connsiteX7" fmla="*/ 931817 w 7222061"/>
              <a:gd name="connsiteY7" fmla="*/ 194030 h 140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22061" h="1402099">
                <a:moveTo>
                  <a:pt x="1158240" y="228864"/>
                </a:moveTo>
                <a:lnTo>
                  <a:pt x="6801394" y="1369687"/>
                </a:lnTo>
                <a:cubicBezTo>
                  <a:pt x="7596777" y="1497413"/>
                  <a:pt x="6293394" y="1221642"/>
                  <a:pt x="5930537" y="995219"/>
                </a:cubicBezTo>
                <a:cubicBezTo>
                  <a:pt x="5567680" y="768796"/>
                  <a:pt x="4429760" y="93881"/>
                  <a:pt x="4624251" y="11150"/>
                </a:cubicBezTo>
                <a:cubicBezTo>
                  <a:pt x="4818742" y="-71582"/>
                  <a:pt x="7868193" y="327561"/>
                  <a:pt x="7097485" y="498830"/>
                </a:cubicBezTo>
                <a:cubicBezTo>
                  <a:pt x="6326777" y="670099"/>
                  <a:pt x="0" y="1038762"/>
                  <a:pt x="0" y="1038762"/>
                </a:cubicBezTo>
                <a:lnTo>
                  <a:pt x="0" y="1038762"/>
                </a:lnTo>
                <a:cubicBezTo>
                  <a:pt x="155303" y="897973"/>
                  <a:pt x="873760" y="1070693"/>
                  <a:pt x="931817" y="194030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558DC22-7423-4416-BE7D-AA7E339E04DB}"/>
              </a:ext>
            </a:extLst>
          </p:cNvPr>
          <p:cNvSpPr/>
          <p:nvPr/>
        </p:nvSpPr>
        <p:spPr bwMode="auto">
          <a:xfrm flipH="1" flipV="1">
            <a:off x="6533265" y="5613288"/>
            <a:ext cx="6192135" cy="2082912"/>
          </a:xfrm>
          <a:custGeom>
            <a:avLst/>
            <a:gdLst>
              <a:gd name="connsiteX0" fmla="*/ 1158240 w 7222061"/>
              <a:gd name="connsiteY0" fmla="*/ 228864 h 1402099"/>
              <a:gd name="connsiteX1" fmla="*/ 6801394 w 7222061"/>
              <a:gd name="connsiteY1" fmla="*/ 1369687 h 1402099"/>
              <a:gd name="connsiteX2" fmla="*/ 5930537 w 7222061"/>
              <a:gd name="connsiteY2" fmla="*/ 995219 h 1402099"/>
              <a:gd name="connsiteX3" fmla="*/ 4624251 w 7222061"/>
              <a:gd name="connsiteY3" fmla="*/ 11150 h 1402099"/>
              <a:gd name="connsiteX4" fmla="*/ 7097485 w 7222061"/>
              <a:gd name="connsiteY4" fmla="*/ 498830 h 1402099"/>
              <a:gd name="connsiteX5" fmla="*/ 0 w 7222061"/>
              <a:gd name="connsiteY5" fmla="*/ 1038762 h 1402099"/>
              <a:gd name="connsiteX6" fmla="*/ 0 w 7222061"/>
              <a:gd name="connsiteY6" fmla="*/ 1038762 h 1402099"/>
              <a:gd name="connsiteX7" fmla="*/ 931817 w 7222061"/>
              <a:gd name="connsiteY7" fmla="*/ 194030 h 140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22061" h="1402099">
                <a:moveTo>
                  <a:pt x="1158240" y="228864"/>
                </a:moveTo>
                <a:lnTo>
                  <a:pt x="6801394" y="1369687"/>
                </a:lnTo>
                <a:cubicBezTo>
                  <a:pt x="7596777" y="1497413"/>
                  <a:pt x="6293394" y="1221642"/>
                  <a:pt x="5930537" y="995219"/>
                </a:cubicBezTo>
                <a:cubicBezTo>
                  <a:pt x="5567680" y="768796"/>
                  <a:pt x="4429760" y="93881"/>
                  <a:pt x="4624251" y="11150"/>
                </a:cubicBezTo>
                <a:cubicBezTo>
                  <a:pt x="4818742" y="-71582"/>
                  <a:pt x="7868193" y="327561"/>
                  <a:pt x="7097485" y="498830"/>
                </a:cubicBezTo>
                <a:cubicBezTo>
                  <a:pt x="6326777" y="670099"/>
                  <a:pt x="0" y="1038762"/>
                  <a:pt x="0" y="1038762"/>
                </a:cubicBezTo>
                <a:lnTo>
                  <a:pt x="0" y="1038762"/>
                </a:lnTo>
                <a:cubicBezTo>
                  <a:pt x="155303" y="897973"/>
                  <a:pt x="873760" y="1070693"/>
                  <a:pt x="931817" y="194030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03B63DA-30B1-4B62-9A4B-362656849264}"/>
              </a:ext>
            </a:extLst>
          </p:cNvPr>
          <p:cNvSpPr/>
          <p:nvPr/>
        </p:nvSpPr>
        <p:spPr bwMode="auto">
          <a:xfrm flipV="1">
            <a:off x="4114800" y="6187208"/>
            <a:ext cx="2799465" cy="1828800"/>
          </a:xfrm>
          <a:custGeom>
            <a:avLst/>
            <a:gdLst>
              <a:gd name="connsiteX0" fmla="*/ 1158240 w 7222061"/>
              <a:gd name="connsiteY0" fmla="*/ 228864 h 1402099"/>
              <a:gd name="connsiteX1" fmla="*/ 6801394 w 7222061"/>
              <a:gd name="connsiteY1" fmla="*/ 1369687 h 1402099"/>
              <a:gd name="connsiteX2" fmla="*/ 5930537 w 7222061"/>
              <a:gd name="connsiteY2" fmla="*/ 995219 h 1402099"/>
              <a:gd name="connsiteX3" fmla="*/ 4624251 w 7222061"/>
              <a:gd name="connsiteY3" fmla="*/ 11150 h 1402099"/>
              <a:gd name="connsiteX4" fmla="*/ 7097485 w 7222061"/>
              <a:gd name="connsiteY4" fmla="*/ 498830 h 1402099"/>
              <a:gd name="connsiteX5" fmla="*/ 0 w 7222061"/>
              <a:gd name="connsiteY5" fmla="*/ 1038762 h 1402099"/>
              <a:gd name="connsiteX6" fmla="*/ 0 w 7222061"/>
              <a:gd name="connsiteY6" fmla="*/ 1038762 h 1402099"/>
              <a:gd name="connsiteX7" fmla="*/ 931817 w 7222061"/>
              <a:gd name="connsiteY7" fmla="*/ 194030 h 1402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22061" h="1402099">
                <a:moveTo>
                  <a:pt x="1158240" y="228864"/>
                </a:moveTo>
                <a:lnTo>
                  <a:pt x="6801394" y="1369687"/>
                </a:lnTo>
                <a:cubicBezTo>
                  <a:pt x="7596777" y="1497413"/>
                  <a:pt x="6293394" y="1221642"/>
                  <a:pt x="5930537" y="995219"/>
                </a:cubicBezTo>
                <a:cubicBezTo>
                  <a:pt x="5567680" y="768796"/>
                  <a:pt x="4429760" y="93881"/>
                  <a:pt x="4624251" y="11150"/>
                </a:cubicBezTo>
                <a:cubicBezTo>
                  <a:pt x="4818742" y="-71582"/>
                  <a:pt x="7868193" y="327561"/>
                  <a:pt x="7097485" y="498830"/>
                </a:cubicBezTo>
                <a:cubicBezTo>
                  <a:pt x="6326777" y="670099"/>
                  <a:pt x="0" y="1038762"/>
                  <a:pt x="0" y="1038762"/>
                </a:cubicBezTo>
                <a:lnTo>
                  <a:pt x="0" y="1038762"/>
                </a:lnTo>
                <a:cubicBezTo>
                  <a:pt x="155303" y="897973"/>
                  <a:pt x="873760" y="1070693"/>
                  <a:pt x="931817" y="194030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8F27ABF4-4EE4-4061-9157-17D9EF46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Variance Estimation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8C89C-039F-4616-84D2-08197174D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38" y="1676400"/>
            <a:ext cx="8763000" cy="4525963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500" dirty="0"/>
              <a:t>Jackknifing is easier </a:t>
            </a:r>
          </a:p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500" dirty="0"/>
              <a:t>(</a:t>
            </a:r>
            <a:r>
              <a:rPr lang="en-US" altLang="en-US" sz="2500" i="1" dirty="0"/>
              <a:t>if</a:t>
            </a:r>
            <a:r>
              <a:rPr lang="en-US" altLang="en-US" sz="2500" dirty="0"/>
              <a:t> finite-population correction can be ignored).</a:t>
            </a:r>
          </a:p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</a:pPr>
            <a:endParaRPr lang="en-US" altLang="en-US" sz="2500" dirty="0"/>
          </a:p>
          <a:p>
            <a:pPr marL="0" indent="0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en-US" sz="2500" dirty="0"/>
              <a:t>Effectively, it is the 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5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2500" dirty="0"/>
              <a:t> that are computed, first with the original calibration weights, then with the replicate calibration weights.</a:t>
            </a:r>
          </a:p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500" dirty="0"/>
              <a:t>Operationally, it is as if each of the </a:t>
            </a:r>
            <a:r>
              <a:rPr lang="cy-GB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ŷ</a:t>
            </a:r>
            <a:r>
              <a:rPr lang="cy-GB" altLang="en-US" sz="25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y-GB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y-GB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y-GB" altLang="en-US" sz="25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5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25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/>
              <a:t> in 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500" dirty="0"/>
              <a:t> are computed,   first with the original calibration weights, then with the replicate calibration weights. </a:t>
            </a:r>
          </a:p>
          <a:p>
            <a:pPr marL="0" indent="0">
              <a:lnSpc>
                <a:spcPct val="120000"/>
              </a:lnSpc>
              <a:buFont typeface="Wingdings" panose="05000000000000000000" pitchFamily="2" charset="2"/>
              <a:buNone/>
            </a:pPr>
            <a:endParaRPr lang="en-US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D53F8AD-FD92-40E0-BF75-3A84EF15A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fld id="{EADF5FF1-5B87-47B3-990B-F5902E0232DD}" type="slidenum">
              <a:rPr lang="en-US" altLang="en-US">
                <a:solidFill>
                  <a:schemeClr val="bg1"/>
                </a:solidFill>
              </a:rPr>
              <a:pPr/>
              <a:t>9</a:t>
            </a:fld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TI_Green_Accent_Template">
  <a:themeElements>
    <a:clrScheme name="RTI Theme 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85295"/>
      </a:accent1>
      <a:accent2>
        <a:srgbClr val="D06F1A"/>
      </a:accent2>
      <a:accent3>
        <a:srgbClr val="B1953A"/>
      </a:accent3>
      <a:accent4>
        <a:srgbClr val="FFC525"/>
      </a:accent4>
      <a:accent5>
        <a:srgbClr val="5D9732"/>
      </a:accent5>
      <a:accent6>
        <a:srgbClr val="4F2683"/>
      </a:accent6>
      <a:hlink>
        <a:srgbClr val="0045C7"/>
      </a:hlink>
      <a:folHlink>
        <a:srgbClr val="5D6EC9"/>
      </a:folHlink>
    </a:clrScheme>
    <a:fontScheme name="RTI Fonts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TI Green Accent (White)">
  <a:themeElements>
    <a:clrScheme name="RTI Theme 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85295"/>
      </a:accent1>
      <a:accent2>
        <a:srgbClr val="D06F1A"/>
      </a:accent2>
      <a:accent3>
        <a:srgbClr val="B1953A"/>
      </a:accent3>
      <a:accent4>
        <a:srgbClr val="FFC525"/>
      </a:accent4>
      <a:accent5>
        <a:srgbClr val="5D9732"/>
      </a:accent5>
      <a:accent6>
        <a:srgbClr val="4F2683"/>
      </a:accent6>
      <a:hlink>
        <a:srgbClr val="0045C7"/>
      </a:hlink>
      <a:folHlink>
        <a:srgbClr val="5D6EC9"/>
      </a:folHlink>
    </a:clrScheme>
    <a:fontScheme name="Custom Design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RTI_Green_Accent_Template</Template>
  <TotalTime>6458</TotalTime>
  <Words>1773</Words>
  <Application>Microsoft Office PowerPoint</Application>
  <PresentationFormat>On-screen Show (4:3)</PresentationFormat>
  <Paragraphs>263</Paragraphs>
  <Slides>24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</vt:lpstr>
      <vt:lpstr>Arial Narrow</vt:lpstr>
      <vt:lpstr>Cambria Math</vt:lpstr>
      <vt:lpstr>Courier New</vt:lpstr>
      <vt:lpstr>Symbol</vt:lpstr>
      <vt:lpstr>Symbol MT</vt:lpstr>
      <vt:lpstr>Times New Roman</vt:lpstr>
      <vt:lpstr>Wingdings</vt:lpstr>
      <vt:lpstr>ヒラギノ角ゴ Pro W3</vt:lpstr>
      <vt:lpstr>RTI_Green_Accent_Template</vt:lpstr>
      <vt:lpstr>RTI Green Accent (White)</vt:lpstr>
      <vt:lpstr>Equation</vt:lpstr>
      <vt:lpstr>  Combining Administrative Data and   Probability Samples for the Intelligent User </vt:lpstr>
      <vt:lpstr>Introduction</vt:lpstr>
      <vt:lpstr>Notation</vt:lpstr>
      <vt:lpstr>Two Domain Estimators</vt:lpstr>
      <vt:lpstr>Bias Measure</vt:lpstr>
      <vt:lpstr>Bias Measure</vt:lpstr>
      <vt:lpstr>Bias Measure</vt:lpstr>
      <vt:lpstr>Variance Estimation</vt:lpstr>
      <vt:lpstr>Variance Estimation</vt:lpstr>
      <vt:lpstr>Example: Drug-Related  ED Visits</vt:lpstr>
      <vt:lpstr>Calibration Weighting</vt:lpstr>
      <vt:lpstr>The Extended Delete a Group Jackknife</vt:lpstr>
      <vt:lpstr>The Extended Delete a Group Jackknife</vt:lpstr>
      <vt:lpstr>The Domains </vt:lpstr>
      <vt:lpstr>The Estimates </vt:lpstr>
      <vt:lpstr>The Estimates  Redux</vt:lpstr>
      <vt:lpstr>The Estimates with All Cells in the Model </vt:lpstr>
      <vt:lpstr>Interpreting the Results  </vt:lpstr>
      <vt:lpstr>Discussion Points</vt:lpstr>
      <vt:lpstr>Discussion Points</vt:lpstr>
      <vt:lpstr>Discussion Points</vt:lpstr>
      <vt:lpstr>   Concluding Remarks                                  (Here come the polemics)</vt:lpstr>
      <vt:lpstr>Some References </vt:lpstr>
      <vt:lpstr>Contact Information</vt:lpstr>
    </vt:vector>
  </TitlesOfParts>
  <Company>RTI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Model-Assisted Domain Eatimation</dc:title>
  <dc:creator>Liao, Dan</dc:creator>
  <cp:lastModifiedBy>Kott, Phillip</cp:lastModifiedBy>
  <cp:revision>206</cp:revision>
  <cp:lastPrinted>2018-10-08T16:07:57Z</cp:lastPrinted>
  <dcterms:created xsi:type="dcterms:W3CDTF">2013-10-21T17:39:15Z</dcterms:created>
  <dcterms:modified xsi:type="dcterms:W3CDTF">2018-10-27T04:15:10Z</dcterms:modified>
</cp:coreProperties>
</file>